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58" r:id="rId5"/>
    <p:sldId id="260" r:id="rId6"/>
    <p:sldId id="264" r:id="rId7"/>
    <p:sldId id="265" r:id="rId8"/>
    <p:sldId id="266" r:id="rId9"/>
    <p:sldId id="261" r:id="rId10"/>
    <p:sldId id="275" r:id="rId11"/>
    <p:sldId id="276" r:id="rId12"/>
    <p:sldId id="262" r:id="rId13"/>
    <p:sldId id="263" r:id="rId14"/>
    <p:sldId id="274" r:id="rId15"/>
    <p:sldId id="267" r:id="rId16"/>
    <p:sldId id="277" r:id="rId17"/>
    <p:sldId id="269" r:id="rId18"/>
    <p:sldId id="270" r:id="rId19"/>
    <p:sldId id="271" r:id="rId20"/>
    <p:sldId id="272" r:id="rId21"/>
    <p:sldId id="273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353C-D24B-4490-9E2F-FEEFED4D7DD8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DD51F-9939-46BD-817C-57B1C8893C11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171C-9B50-470C-BFD2-03060F3E88A1}" type="datetime1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FB0C-CA14-425D-BE60-77E07BD2AB6B}" type="datetime1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2AA5-3EDC-456E-AE42-9E82560EFC2F}" type="datetime1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0938-8BB8-4B5E-9626-42110535D246}" type="datetime1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8B76-6300-44D8-91F1-E0750C702BA3}" type="datetime1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8717-6F4D-498F-ADFB-1D60B74A94F6}" type="datetime1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D7C-9B4F-47D7-ACAA-CD319E2DC1C1}" type="datetime1">
              <a:rPr lang="en-US" smtClean="0"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FAE8-6C34-423A-9191-8CF7EE3CC6A1}" type="datetime1">
              <a:rPr lang="en-US" smtClean="0"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B9AB7-90D4-4311-883B-56B275D1AA31}" type="datetime1">
              <a:rPr lang="en-US" smtClean="0"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B0DB-5C51-4919-854C-5445588AD246}" type="datetime1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280A-FD67-4E44-8325-160C8058F3FD}" type="datetime1">
              <a:rPr lang="en-US" smtClean="0"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61DC-F17E-4C8A-AA1E-DD13E55738B2}" type="datetime1">
              <a:rPr lang="en-US" smtClean="0"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gst/mostsearched.html?period=30&amp;format=tagcloud" TargetMode="External"/><Relationship Id="rId2" Type="http://schemas.openxmlformats.org/officeDocument/2006/relationships/hyperlink" Target="http://chir.ag/phernalia/preztag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January 18, 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76" y="2209800"/>
            <a:ext cx="2554287" cy="393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from Files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import </a:t>
            </a:r>
            <a:r>
              <a:rPr lang="en-US" dirty="0" err="1" smtClean="0"/>
              <a:t>java.io.File</a:t>
            </a:r>
            <a:r>
              <a:rPr lang="en-US" dirty="0" smtClean="0"/>
              <a:t>;</a:t>
            </a:r>
          </a:p>
          <a:p>
            <a:pPr eaLnBrk="1" hangingPunct="1"/>
            <a:r>
              <a:rPr lang="en-US" dirty="0" smtClean="0"/>
              <a:t>Declare a file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Courier" charset="0"/>
              </a:rPr>
              <a:t>File </a:t>
            </a:r>
            <a:r>
              <a:rPr lang="en-US" dirty="0" err="1" smtClean="0">
                <a:latin typeface="Courier" charset="0"/>
              </a:rPr>
              <a:t>fileOfCats</a:t>
            </a:r>
            <a:r>
              <a:rPr lang="en-US" dirty="0" smtClean="0">
                <a:latin typeface="Courier" charset="0"/>
              </a:rPr>
              <a:t> = new File(</a:t>
            </a:r>
            <a:r>
              <a:rPr lang="en-US" dirty="0" smtClean="0"/>
              <a:t>“</a:t>
            </a:r>
            <a:r>
              <a:rPr lang="en-US" dirty="0" smtClean="0">
                <a:latin typeface="Courier" charset="0"/>
              </a:rPr>
              <a:t>cats.txt</a:t>
            </a:r>
            <a:r>
              <a:rPr lang="en-US" dirty="0" smtClean="0"/>
              <a:t>”</a:t>
            </a:r>
            <a:r>
              <a:rPr lang="en-US" dirty="0" smtClean="0">
                <a:latin typeface="Courier" charset="0"/>
              </a:rPr>
              <a:t>);</a:t>
            </a:r>
          </a:p>
          <a:p>
            <a:pPr eaLnBrk="1" hangingPunct="1"/>
            <a:r>
              <a:rPr lang="en-US" dirty="0" smtClean="0"/>
              <a:t>Use file – pass it as an argument to a Scanner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Courier" charset="0"/>
              </a:rPr>
              <a:t>   Scanner in = new Scanner(</a:t>
            </a:r>
            <a:r>
              <a:rPr lang="en-US" dirty="0" err="1" smtClean="0">
                <a:latin typeface="Courier" charset="0"/>
              </a:rPr>
              <a:t>fileOfCats</a:t>
            </a:r>
            <a:r>
              <a:rPr lang="en-US" dirty="0" smtClean="0">
                <a:latin typeface="Courier" charset="0"/>
              </a:rPr>
              <a:t>);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62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Using Scanner class to read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3340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/>
              <a:t>Import </a:t>
            </a:r>
            <a:r>
              <a:rPr lang="en-US" dirty="0" err="1" smtClean="0"/>
              <a:t>java.util.Scanner</a:t>
            </a:r>
            <a:r>
              <a:rPr lang="en-US" dirty="0" smtClean="0"/>
              <a:t>;</a:t>
            </a:r>
          </a:p>
          <a:p>
            <a:pPr eaLnBrk="1" hangingPunct="1"/>
            <a:r>
              <a:rPr lang="en-US" dirty="0" smtClean="0"/>
              <a:t>Declare Scanner and bind it to a file (last slide)</a:t>
            </a:r>
          </a:p>
          <a:p>
            <a:pPr eaLnBrk="1" hangingPunct="1"/>
            <a:r>
              <a:rPr lang="en-US" dirty="0" smtClean="0"/>
              <a:t>Make sure there is input still to read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Courier" charset="0"/>
              </a:rPr>
              <a:t>while (</a:t>
            </a:r>
            <a:r>
              <a:rPr lang="en-US" dirty="0" err="1" smtClean="0">
                <a:latin typeface="Courier" charset="0"/>
              </a:rPr>
              <a:t>in.hasNext</a:t>
            </a:r>
            <a:r>
              <a:rPr lang="en-US" dirty="0" smtClean="0">
                <a:latin typeface="Courier" charset="0"/>
              </a:rPr>
              <a:t>())</a:t>
            </a:r>
          </a:p>
          <a:p>
            <a:pPr eaLnBrk="1" hangingPunct="1"/>
            <a:r>
              <a:rPr lang="en-US" dirty="0" smtClean="0"/>
              <a:t>Read next line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Courier" charset="0"/>
              </a:rPr>
              <a:t>String line = </a:t>
            </a:r>
            <a:r>
              <a:rPr lang="en-US" dirty="0" err="1" smtClean="0">
                <a:latin typeface="Courier" charset="0"/>
              </a:rPr>
              <a:t>in.nextLine</a:t>
            </a:r>
            <a:r>
              <a:rPr lang="en-US" dirty="0" smtClean="0">
                <a:latin typeface="Courier" charset="0"/>
              </a:rPr>
              <a:t>();</a:t>
            </a:r>
          </a:p>
          <a:p>
            <a:pPr eaLnBrk="1" hangingPunct="1"/>
            <a:r>
              <a:rPr lang="en-US" dirty="0" smtClean="0"/>
              <a:t>Read next word/token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Courier" charset="0"/>
              </a:rPr>
              <a:t>String word = </a:t>
            </a:r>
            <a:r>
              <a:rPr lang="en-US" dirty="0" err="1" smtClean="0">
                <a:latin typeface="Courier" charset="0"/>
              </a:rPr>
              <a:t>in.next</a:t>
            </a:r>
            <a:r>
              <a:rPr lang="en-US" dirty="0" smtClean="0">
                <a:latin typeface="Courier" charset="0"/>
              </a:rPr>
              <a:t>();</a:t>
            </a:r>
          </a:p>
          <a:p>
            <a:pPr eaLnBrk="1" hangingPunct="1"/>
            <a:r>
              <a:rPr lang="en-US" dirty="0" smtClean="0"/>
              <a:t>Read next integer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Courier" charset="0"/>
              </a:rPr>
              <a:t>String word = </a:t>
            </a:r>
            <a:r>
              <a:rPr lang="en-US" dirty="0" err="1" smtClean="0">
                <a:latin typeface="Courier" charset="0"/>
              </a:rPr>
              <a:t>in.nextInt</a:t>
            </a:r>
            <a:r>
              <a:rPr lang="en-US" dirty="0" smtClean="0">
                <a:latin typeface="Courier" charset="0"/>
              </a:rPr>
              <a:t>();</a:t>
            </a:r>
          </a:p>
          <a:p>
            <a:pPr eaLnBrk="1" hangingPunct="1">
              <a:buFontTx/>
              <a:buNone/>
            </a:pPr>
            <a:endParaRPr lang="en-US" dirty="0" smtClean="0"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8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What will we use Eclipse for in </a:t>
            </a:r>
            <a:r>
              <a:rPr lang="en-US" dirty="0" err="1" smtClean="0"/>
              <a:t>CompSci</a:t>
            </a:r>
            <a:r>
              <a:rPr lang="en-US" dirty="0" smtClean="0"/>
              <a:t> </a:t>
            </a:r>
            <a:r>
              <a:rPr lang="en-US" dirty="0" smtClean="0"/>
              <a:t>100e?</a:t>
            </a:r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to write complete java programs</a:t>
            </a:r>
          </a:p>
          <a:p>
            <a:pPr lvl="1" eaLnBrk="1" hangingPunct="1"/>
            <a:r>
              <a:rPr lang="en-US" smtClean="0"/>
              <a:t>Access libraries</a:t>
            </a:r>
          </a:p>
          <a:p>
            <a:pPr eaLnBrk="1" hangingPunct="1"/>
            <a:r>
              <a:rPr lang="en-US" smtClean="0"/>
              <a:t>Use as an editor to write text files </a:t>
            </a:r>
          </a:p>
          <a:p>
            <a:pPr lvl="1" eaLnBrk="1" hangingPunct="1"/>
            <a:r>
              <a:rPr lang="en-US" smtClean="0"/>
              <a:t>README – gives info about the program</a:t>
            </a:r>
          </a:p>
          <a:p>
            <a:pPr eaLnBrk="1" hangingPunct="1"/>
            <a:r>
              <a:rPr lang="en-US" smtClean="0"/>
              <a:t>Use to write simple methods, then test with APT</a:t>
            </a:r>
          </a:p>
        </p:txBody>
      </p:sp>
    </p:spTree>
    <p:extLst>
      <p:ext uri="{BB962C8B-B14F-4D97-AF65-F5344CB8AC3E}">
        <p14:creationId xmlns:p14="http://schemas.microsoft.com/office/powerpoint/2010/main" val="13893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APT – Algorithmic Program Testing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257800" cy="4953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Not a complete java program</a:t>
            </a:r>
          </a:p>
          <a:p>
            <a:pPr lvl="1" eaLnBrk="1" hangingPunct="1"/>
            <a:r>
              <a:rPr lang="en-US" dirty="0" smtClean="0"/>
              <a:t>No main method</a:t>
            </a:r>
          </a:p>
          <a:p>
            <a:pPr eaLnBrk="1" hangingPunct="1"/>
            <a:r>
              <a:rPr lang="en-US" dirty="0" smtClean="0"/>
              <a:t>Focus on and solve one small problem</a:t>
            </a:r>
          </a:p>
          <a:p>
            <a:pPr eaLnBrk="1" hangingPunct="1"/>
            <a:r>
              <a:rPr lang="en-US" dirty="0" smtClean="0"/>
              <a:t>Rich set of data for testing</a:t>
            </a:r>
          </a:p>
          <a:p>
            <a:pPr eaLnBrk="1" hangingPunct="1"/>
            <a:r>
              <a:rPr lang="en-US" dirty="0" smtClean="0"/>
              <a:t>Use Eclipse editor for APT, but cannot run program! Why</a:t>
            </a:r>
            <a:r>
              <a:rPr lang="en-US" dirty="0" smtClean="0"/>
              <a:t>?</a:t>
            </a:r>
          </a:p>
          <a:p>
            <a:pPr eaLnBrk="1" hangingPunct="1"/>
            <a:r>
              <a:rPr lang="en-US" dirty="0" smtClean="0"/>
              <a:t>Goal: all green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528" y="2209800"/>
            <a:ext cx="2553056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5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APT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DNAreverse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/>
              <a:t>Strings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sz="half" idx="1"/>
          </p:nvPr>
        </p:nvSpPr>
        <p:spPr>
          <a:xfrm>
            <a:off x="381000" y="381000"/>
            <a:ext cx="8077200" cy="6172200"/>
          </a:xfrm>
        </p:spPr>
        <p:txBody>
          <a:bodyPr>
            <a:noAutofit/>
          </a:bodyPr>
          <a:lstStyle/>
          <a:p>
            <a:pPr marL="225425" indent="-225425">
              <a:defRPr/>
            </a:pPr>
            <a:r>
              <a:rPr lang="en-US" dirty="0" smtClean="0"/>
              <a:t>String</a:t>
            </a:r>
          </a:p>
          <a:p>
            <a:pPr marL="625475" lvl="1" indent="-225425">
              <a:defRPr/>
            </a:pPr>
            <a:r>
              <a:rPr lang="en-US" sz="2800" dirty="0" smtClean="0"/>
              <a:t>a sequence of characters </a:t>
            </a:r>
          </a:p>
          <a:p>
            <a:pPr marL="625475" lvl="1" indent="-225425">
              <a:spcBef>
                <a:spcPct val="50000"/>
              </a:spcBef>
              <a:defRPr/>
            </a:pPr>
            <a:r>
              <a:rPr lang="en-US" sz="2800" i="1" dirty="0" smtClean="0"/>
              <a:t>objects </a:t>
            </a:r>
            <a:r>
              <a:rPr lang="en-US" sz="2800" dirty="0" smtClean="0"/>
              <a:t>of the String class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dirty="0" smtClean="0"/>
              <a:t>String constants: </a:t>
            </a:r>
            <a:br>
              <a:rPr lang="en-US" dirty="0" smtClean="0"/>
            </a:br>
            <a:r>
              <a:rPr lang="en-US" dirty="0" smtClean="0">
                <a:latin typeface="Courier New" charset="0"/>
              </a:rPr>
              <a:t>"Hello, World!"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dirty="0" smtClean="0">
                <a:latin typeface="+mj-lt"/>
              </a:rPr>
              <a:t>All Strings are constants don’t use “new” w/ String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dirty="0" smtClean="0"/>
              <a:t>String variables:</a:t>
            </a:r>
            <a:br>
              <a:rPr lang="en-US" dirty="0" smtClean="0"/>
            </a:br>
            <a:r>
              <a:rPr lang="en-US" dirty="0" smtClean="0">
                <a:latin typeface="Courier New" charset="0"/>
              </a:rPr>
              <a:t>String message = "Hello, World!";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dirty="0" smtClean="0"/>
              <a:t>String length:</a:t>
            </a:r>
            <a:br>
              <a:rPr lang="en-US" dirty="0" smtClean="0"/>
            </a:br>
            <a:r>
              <a:rPr lang="en-US" dirty="0" err="1" smtClean="0">
                <a:latin typeface="Courier New" charset="0"/>
              </a:rPr>
              <a:t>int</a:t>
            </a:r>
            <a:r>
              <a:rPr lang="en-US" dirty="0" smtClean="0">
                <a:latin typeface="Courier New" charset="0"/>
              </a:rPr>
              <a:t> n = </a:t>
            </a:r>
            <a:r>
              <a:rPr lang="en-US" dirty="0" err="1" smtClean="0">
                <a:latin typeface="Courier New" charset="0"/>
              </a:rPr>
              <a:t>message.length</a:t>
            </a:r>
            <a:r>
              <a:rPr lang="en-US" dirty="0" smtClean="0">
                <a:latin typeface="Courier New" charset="0"/>
              </a:rPr>
              <a:t>(); </a:t>
            </a:r>
          </a:p>
          <a:p>
            <a:pPr marL="225425" indent="-225425">
              <a:spcBef>
                <a:spcPct val="50000"/>
              </a:spcBef>
              <a:defRPr/>
            </a:pPr>
            <a:r>
              <a:rPr lang="en-US" dirty="0" smtClean="0"/>
              <a:t>Empty string:</a:t>
            </a:r>
            <a:r>
              <a:rPr lang="en-US" dirty="0" smtClean="0">
                <a:latin typeface="Courier New" charset="0"/>
              </a:rPr>
              <a:t> ""</a:t>
            </a:r>
            <a:r>
              <a:rPr lang="en-US" dirty="0" smtClean="0"/>
              <a:t> </a:t>
            </a:r>
          </a:p>
          <a:p>
            <a:pPr marL="225425" indent="-225425"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84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16</a:t>
            </a:fld>
            <a:endParaRPr lang="en-US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8458200" cy="5562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Concatenating Strings</a:t>
            </a:r>
          </a:p>
          <a:p>
            <a:pPr marL="625475" lvl="1" indent="-225425"/>
            <a:r>
              <a:rPr lang="en-US" sz="3200" dirty="0" smtClean="0"/>
              <a:t>Use the + operator: </a:t>
            </a:r>
          </a:p>
          <a:p>
            <a:pPr marL="625475" lvl="1" indent="-225425">
              <a:spcBef>
                <a:spcPct val="50000"/>
              </a:spcBef>
              <a:buFontTx/>
              <a:buNone/>
            </a:pPr>
            <a:r>
              <a:rPr lang="en-US" sz="3200" dirty="0" smtClean="0">
                <a:latin typeface="Courier New" pitchFamily="49" charset="0"/>
              </a:rPr>
              <a:t>String name = "Dave"; </a:t>
            </a:r>
          </a:p>
          <a:p>
            <a:pPr marL="625475" lvl="1" indent="-225425">
              <a:buFontTx/>
              <a:buNone/>
            </a:pPr>
            <a:r>
              <a:rPr lang="en-US" sz="3200" dirty="0" smtClean="0">
                <a:latin typeface="Courier New" pitchFamily="49" charset="0"/>
              </a:rPr>
              <a:t>String message = "Hello, " + name; </a:t>
            </a:r>
            <a:endParaRPr lang="en-US" sz="3200" dirty="0" smtClean="0"/>
          </a:p>
          <a:p>
            <a:pPr>
              <a:spcBef>
                <a:spcPct val="50000"/>
              </a:spcBef>
            </a:pPr>
            <a:r>
              <a:rPr lang="en-US" sz="3200" dirty="0" smtClean="0"/>
              <a:t>Automatic type conversion</a:t>
            </a:r>
          </a:p>
          <a:p>
            <a:pPr>
              <a:buFontTx/>
              <a:buNone/>
            </a:pPr>
            <a:r>
              <a:rPr lang="en-US" sz="3200" dirty="0" smtClean="0"/>
              <a:t>   </a:t>
            </a:r>
            <a:r>
              <a:rPr lang="en-US" sz="3200" dirty="0" smtClean="0">
                <a:latin typeface="Courier New" pitchFamily="49" charset="0"/>
              </a:rPr>
              <a:t>String a = "Agent00"; </a:t>
            </a:r>
            <a:r>
              <a:rPr lang="en-US" sz="3200" dirty="0" err="1" smtClean="0">
                <a:latin typeface="Courier New" pitchFamily="49" charset="0"/>
              </a:rPr>
              <a:t>int</a:t>
            </a:r>
            <a:r>
              <a:rPr lang="en-US" sz="3200" dirty="0" smtClean="0">
                <a:latin typeface="Courier New" pitchFamily="49" charset="0"/>
              </a:rPr>
              <a:t> n = 7; </a:t>
            </a:r>
          </a:p>
          <a:p>
            <a:pPr>
              <a:buFontTx/>
              <a:buNone/>
            </a:pPr>
            <a:r>
              <a:rPr lang="en-US" sz="3200" dirty="0" smtClean="0">
                <a:latin typeface="Courier New" pitchFamily="49" charset="0"/>
              </a:rPr>
              <a:t>  String bond = a + n; </a:t>
            </a:r>
          </a:p>
          <a:p>
            <a:pPr>
              <a:buFontTx/>
              <a:buNone/>
            </a:pPr>
            <a:r>
              <a:rPr lang="en-US" sz="3200" dirty="0" smtClean="0">
                <a:latin typeface="Courier New" pitchFamily="49" charset="0"/>
              </a:rPr>
              <a:t>  // bond is "Agent007"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208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What can you do with strings?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00600"/>
          </a:xfrm>
        </p:spPr>
        <p:txBody>
          <a:bodyPr/>
          <a:lstStyle/>
          <a:p>
            <a:pPr eaLnBrk="1" hangingPunct="1"/>
            <a:r>
              <a:rPr lang="en-US" smtClean="0"/>
              <a:t>Look at API</a:t>
            </a:r>
          </a:p>
          <a:p>
            <a:pPr eaLnBrk="1" hangingPunct="1"/>
            <a:r>
              <a:rPr lang="en-US" smtClean="0"/>
              <a:t>int length()</a:t>
            </a:r>
          </a:p>
          <a:p>
            <a:pPr lvl="1" eaLnBrk="1" hangingPunct="1"/>
            <a:r>
              <a:rPr lang="en-US" smtClean="0"/>
              <a:t>Returns length of string</a:t>
            </a:r>
          </a:p>
          <a:p>
            <a:pPr eaLnBrk="1" hangingPunct="1"/>
            <a:r>
              <a:rPr lang="en-US" smtClean="0"/>
              <a:t>String substring(int beginIndex)</a:t>
            </a:r>
          </a:p>
          <a:p>
            <a:pPr lvl="1" eaLnBrk="1" hangingPunct="1"/>
            <a:r>
              <a:rPr lang="en-US" smtClean="0"/>
              <a:t>Returns substring from beginIndex to end of string</a:t>
            </a:r>
          </a:p>
          <a:p>
            <a:pPr eaLnBrk="1" hangingPunct="1"/>
            <a:r>
              <a:rPr lang="en-US" smtClean="0"/>
              <a:t>String substring(int beginIndex, int endIndex)</a:t>
            </a:r>
          </a:p>
          <a:p>
            <a:pPr lvl="1" eaLnBrk="1" hangingPunct="1"/>
            <a:r>
              <a:rPr lang="en-US" smtClean="0"/>
              <a:t>Returns substring from beginIndex to endIndex -1</a:t>
            </a:r>
          </a:p>
        </p:txBody>
      </p:sp>
    </p:spTree>
    <p:extLst>
      <p:ext uri="{BB962C8B-B14F-4D97-AF65-F5344CB8AC3E}">
        <p14:creationId xmlns:p14="http://schemas.microsoft.com/office/powerpoint/2010/main" val="4777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Courier" charset="0"/>
              </a:rPr>
              <a:t>String one = </a:t>
            </a:r>
            <a:r>
              <a:rPr lang="en-US" smtClean="0"/>
              <a:t>“</a:t>
            </a:r>
            <a:r>
              <a:rPr lang="en-US" smtClean="0">
                <a:latin typeface="Courier" charset="0"/>
              </a:rPr>
              <a:t>ferriswheel</a:t>
            </a:r>
            <a:r>
              <a:rPr lang="en-US" smtClean="0"/>
              <a:t>”</a:t>
            </a:r>
            <a:r>
              <a:rPr lang="en-US" smtClean="0">
                <a:latin typeface="Courier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urier" charset="0"/>
              </a:rPr>
              <a:t>String two = one.substring(5);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urier" charset="0"/>
              </a:rPr>
              <a:t>String three = one.substring(4,6);</a:t>
            </a:r>
          </a:p>
          <a:p>
            <a:pPr eaLnBrk="1" hangingPunct="1">
              <a:buFontTx/>
              <a:buNone/>
            </a:pPr>
            <a:endParaRPr lang="en-US" smtClean="0">
              <a:latin typeface="Courier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latin typeface="Times" pitchFamily="18" charset="0"/>
              </a:rPr>
              <a:t>What are two and three?</a:t>
            </a:r>
          </a:p>
        </p:txBody>
      </p:sp>
    </p:spTree>
    <p:extLst>
      <p:ext uri="{BB962C8B-B14F-4D97-AF65-F5344CB8AC3E}">
        <p14:creationId xmlns:p14="http://schemas.microsoft.com/office/powerpoint/2010/main" val="250445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/>
              <a:t>Finding substrings in strings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 indexOf(String str)</a:t>
            </a:r>
          </a:p>
          <a:p>
            <a:pPr lvl="1" eaLnBrk="1" hangingPunct="1"/>
            <a:r>
              <a:rPr lang="en-US" smtClean="0"/>
              <a:t>Returns first position of str in the string</a:t>
            </a:r>
          </a:p>
          <a:p>
            <a:pPr lvl="1" eaLnBrk="1" hangingPunct="1"/>
            <a:r>
              <a:rPr lang="en-US" smtClean="0"/>
              <a:t>First position in a string is 0</a:t>
            </a:r>
          </a:p>
          <a:p>
            <a:pPr eaLnBrk="1" hangingPunct="1"/>
            <a:r>
              <a:rPr lang="en-US" smtClean="0"/>
              <a:t>int indexOf(String str, int fromIndex)</a:t>
            </a:r>
          </a:p>
          <a:p>
            <a:pPr lvl="1" eaLnBrk="1" hangingPunct="1"/>
            <a:r>
              <a:rPr lang="en-US" smtClean="0"/>
              <a:t>Returns first position of str starting at fromIndex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41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0 was to get Eclipse/Ambient running</a:t>
            </a:r>
          </a:p>
          <a:p>
            <a:r>
              <a:rPr lang="en-US" dirty="0" smtClean="0"/>
              <a:t>Lab 1 (Jan 21/24) – APTs</a:t>
            </a:r>
          </a:p>
          <a:p>
            <a:r>
              <a:rPr lang="en-US" dirty="0" smtClean="0"/>
              <a:t>APT Assignment out (do 7 APTs)</a:t>
            </a:r>
          </a:p>
          <a:p>
            <a:pPr lvl="1"/>
            <a:r>
              <a:rPr lang="en-US" dirty="0" smtClean="0"/>
              <a:t>2 done in class, 2 in lab, 3 on your own</a:t>
            </a:r>
          </a:p>
          <a:p>
            <a:pPr lvl="1"/>
            <a:r>
              <a:rPr lang="en-US" dirty="0" smtClean="0"/>
              <a:t>Submit all 7 together one Java Project by Jan 25</a:t>
            </a:r>
          </a:p>
          <a:p>
            <a:r>
              <a:rPr lang="en-US" dirty="0" smtClean="0"/>
              <a:t>Consulting hours starting soon…..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6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Courier" charset="0"/>
              </a:rPr>
              <a:t>String one = </a:t>
            </a:r>
            <a:r>
              <a:rPr lang="en-US" smtClean="0"/>
              <a:t>“</a:t>
            </a:r>
            <a:r>
              <a:rPr lang="en-US" smtClean="0">
                <a:latin typeface="Courier" charset="0"/>
              </a:rPr>
              <a:t>Cotton Candy</a:t>
            </a:r>
            <a:r>
              <a:rPr lang="en-US" smtClean="0"/>
              <a:t>”</a:t>
            </a:r>
            <a:r>
              <a:rPr lang="en-US" smtClean="0">
                <a:latin typeface="Courier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urier" charset="0"/>
              </a:rPr>
              <a:t>String two = one.substring(indexOf(</a:t>
            </a:r>
            <a:r>
              <a:rPr lang="en-US" smtClean="0"/>
              <a:t>“</a:t>
            </a:r>
            <a:r>
              <a:rPr lang="en-US" smtClean="0">
                <a:latin typeface="Courier" charset="0"/>
              </a:rPr>
              <a:t>Can</a:t>
            </a:r>
            <a:r>
              <a:rPr lang="en-US" smtClean="0"/>
              <a:t>”</a:t>
            </a:r>
            <a:r>
              <a:rPr lang="en-US" smtClean="0">
                <a:latin typeface="Courier" charset="0"/>
              </a:rPr>
              <a:t>),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ourier" charset="0"/>
              </a:rPr>
              <a:t>    indexOf(</a:t>
            </a:r>
            <a:r>
              <a:rPr lang="en-US" smtClean="0"/>
              <a:t>“</a:t>
            </a:r>
            <a:r>
              <a:rPr lang="en-US" smtClean="0">
                <a:latin typeface="Courier" charset="0"/>
              </a:rPr>
              <a:t>Can</a:t>
            </a:r>
            <a:r>
              <a:rPr lang="en-US" smtClean="0"/>
              <a:t>”</a:t>
            </a:r>
            <a:r>
              <a:rPr lang="en-US" smtClean="0">
                <a:latin typeface="Courier" charset="0"/>
              </a:rPr>
              <a:t>)+4);</a:t>
            </a:r>
          </a:p>
          <a:p>
            <a:pPr eaLnBrk="1" hangingPunct="1">
              <a:buFontTx/>
              <a:buNone/>
            </a:pPr>
            <a:endParaRPr lang="en-US" smtClean="0">
              <a:latin typeface="Courier" charset="0"/>
            </a:endParaRPr>
          </a:p>
          <a:p>
            <a:pPr eaLnBrk="1" hangingPunct="1">
              <a:buFontTx/>
              <a:buNone/>
            </a:pPr>
            <a:r>
              <a:rPr lang="en-US" smtClean="0"/>
              <a:t>What is two?</a:t>
            </a:r>
          </a:p>
        </p:txBody>
      </p:sp>
    </p:spTree>
    <p:extLst>
      <p:ext uri="{BB962C8B-B14F-4D97-AF65-F5344CB8AC3E}">
        <p14:creationId xmlns:p14="http://schemas.microsoft.com/office/powerpoint/2010/main" val="23699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Strings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Courier" charset="0"/>
              </a:rPr>
              <a:t>String word = </a:t>
            </a:r>
            <a:r>
              <a:rPr lang="en-US" dirty="0" smtClean="0"/>
              <a:t>“</a:t>
            </a:r>
            <a:r>
              <a:rPr lang="en-US" dirty="0" err="1" smtClean="0">
                <a:latin typeface="Courier" charset="0"/>
              </a:rPr>
              <a:t>CompSci</a:t>
            </a:r>
            <a:r>
              <a:rPr lang="en-US" dirty="0" smtClean="0">
                <a:latin typeface="Courier" charset="0"/>
              </a:rPr>
              <a:t> </a:t>
            </a:r>
            <a:r>
              <a:rPr lang="en-US" dirty="0" smtClean="0">
                <a:latin typeface="Courier" charset="0"/>
              </a:rPr>
              <a:t>100e</a:t>
            </a:r>
            <a:r>
              <a:rPr lang="en-US" dirty="0" smtClean="0"/>
              <a:t>”</a:t>
            </a:r>
            <a:r>
              <a:rPr lang="en-US" dirty="0" smtClean="0">
                <a:latin typeface="Courier" charset="0"/>
              </a:rPr>
              <a:t>;</a:t>
            </a:r>
            <a:endParaRPr lang="en-US" dirty="0" smtClean="0">
              <a:latin typeface="Courier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Courier" charset="0"/>
              </a:rPr>
              <a:t>word.length</a:t>
            </a:r>
            <a:r>
              <a:rPr lang="en-US" dirty="0" smtClean="0">
                <a:latin typeface="Courier" charset="0"/>
              </a:rPr>
              <a:t>()</a:t>
            </a:r>
            <a:r>
              <a:rPr lang="en-US" dirty="0" smtClean="0"/>
              <a:t> – returns length of string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Courier" charset="0"/>
              </a:rPr>
              <a:t>word.toCharArray</a:t>
            </a:r>
            <a:r>
              <a:rPr lang="en-US" dirty="0" smtClean="0">
                <a:latin typeface="Courier" charset="0"/>
              </a:rPr>
              <a:t>()</a:t>
            </a:r>
            <a:r>
              <a:rPr lang="en-US" dirty="0" smtClean="0"/>
              <a:t> – returns string as an array of characters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Courier" charset="0"/>
              </a:rPr>
              <a:t>word.charAt</a:t>
            </a:r>
            <a:r>
              <a:rPr lang="en-US" dirty="0" smtClean="0">
                <a:latin typeface="Courier" charset="0"/>
              </a:rPr>
              <a:t>(5)</a:t>
            </a:r>
            <a:r>
              <a:rPr lang="en-US" dirty="0" smtClean="0"/>
              <a:t> – returns character at position 5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Loop over characters in a string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Courier" charset="0"/>
              </a:rPr>
              <a:t>for (char </a:t>
            </a:r>
            <a:r>
              <a:rPr lang="en-US" dirty="0" err="1" smtClean="0">
                <a:latin typeface="Courier" charset="0"/>
              </a:rPr>
              <a:t>ch</a:t>
            </a:r>
            <a:r>
              <a:rPr lang="en-US" dirty="0" smtClean="0">
                <a:latin typeface="Courier" charset="0"/>
              </a:rPr>
              <a:t>: </a:t>
            </a:r>
            <a:r>
              <a:rPr lang="en-US" dirty="0" err="1" smtClean="0">
                <a:latin typeface="Courier" charset="0"/>
              </a:rPr>
              <a:t>word.toCharArray</a:t>
            </a:r>
            <a:r>
              <a:rPr lang="en-US" dirty="0" smtClean="0">
                <a:latin typeface="Courier" charset="0"/>
              </a:rPr>
              <a:t>())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" charset="0"/>
              </a:rPr>
              <a:t>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17103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APT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ClassScores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Visualizing Text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Text Cloud aka Tag Cloud?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Number of occurrences/emphasis indicated by size of word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Great visual/statistic: </a:t>
            </a:r>
            <a:r>
              <a:rPr lang="en-US" dirty="0" smtClean="0">
                <a:hlinkClick r:id="rId2"/>
              </a:rPr>
              <a:t>http://chir.ag/phernalia/preztags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1800" dirty="0" smtClean="0">
                <a:hlinkClick r:id="rId3"/>
              </a:rPr>
              <a:t>http://www.nytimes.com/gst/mostsearched.html?period=30&amp;format=tagcloud</a:t>
            </a:r>
            <a:endParaRPr lang="en-US" sz="1800" dirty="0" smtClean="0"/>
          </a:p>
          <a:p>
            <a:pPr lvl="2">
              <a:lnSpc>
                <a:spcPct val="90000"/>
              </a:lnSpc>
            </a:pPr>
            <a:r>
              <a:rPr lang="en-US" sz="1600" dirty="0" smtClean="0"/>
              <a:t>What information is stored in the URL of the </a:t>
            </a:r>
            <a:r>
              <a:rPr lang="en-US" sz="1600" dirty="0" err="1" smtClean="0"/>
              <a:t>NYTimes</a:t>
            </a:r>
            <a:r>
              <a:rPr lang="en-US" sz="1600" dirty="0" smtClean="0"/>
              <a:t> site above?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276600"/>
            <a:ext cx="4953521" cy="202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5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Lab 0: </a:t>
            </a:r>
            <a:r>
              <a:rPr lang="en-US" dirty="0" smtClean="0"/>
              <a:t>Text Clouds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Point – To install Eclipse, Ambient, Java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Text </a:t>
            </a:r>
            <a:r>
              <a:rPr lang="en-US" dirty="0" smtClean="0"/>
              <a:t>clouds: A simple yet powerful idea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Visualization of most frequently occurring words within some body of text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Color or font size indicates word frequency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What is involved with generating text clouds?</a:t>
            </a:r>
          </a:p>
          <a:p>
            <a:pPr lvl="1">
              <a:lnSpc>
                <a:spcPct val="90000"/>
              </a:lnSpc>
            </a:pPr>
            <a:r>
              <a:rPr lang="en-US" sz="3000" dirty="0" smtClean="0"/>
              <a:t>Steps? Issues?</a:t>
            </a:r>
          </a:p>
          <a:p>
            <a:pPr lvl="1">
              <a:lnSpc>
                <a:spcPct val="90000"/>
              </a:lnSpc>
            </a:pPr>
            <a:r>
              <a:rPr lang="en-US" sz="3000" dirty="0" smtClean="0"/>
              <a:t>See </a:t>
            </a:r>
            <a:r>
              <a:rPr lang="en-US" sz="3000" dirty="0" smtClean="0">
                <a:latin typeface="Courier New" pitchFamily="49" charset="0"/>
              </a:rPr>
              <a:t>SimpleWordCount.java </a:t>
            </a:r>
            <a:r>
              <a:rPr lang="en-US" sz="3000" dirty="0" smtClean="0"/>
              <a:t>and </a:t>
            </a:r>
            <a:r>
              <a:rPr lang="en-US" sz="3000" dirty="0" smtClean="0">
                <a:latin typeface="Courier New" pitchFamily="49" charset="0"/>
              </a:rPr>
              <a:t>SimpleCloudMaker.java</a:t>
            </a:r>
            <a:endParaRPr lang="en-US" sz="3000" dirty="0" smtClean="0">
              <a:latin typeface="Courier" charset="0"/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53252" name="Picture 5" descr="tagcloud2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3" b="53114"/>
          <a:stretch>
            <a:fillRect/>
          </a:stretch>
        </p:blipFill>
        <p:spPr bwMode="auto">
          <a:xfrm>
            <a:off x="2057400" y="3200400"/>
            <a:ext cx="4972050" cy="1273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42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and Programming</a:t>
            </a:r>
            <a:endParaRPr lang="en-US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3500" dirty="0" smtClean="0"/>
              <a:t>How many words are in a file?</a:t>
            </a:r>
          </a:p>
          <a:p>
            <a:pPr lvl="1">
              <a:spcBef>
                <a:spcPct val="0"/>
              </a:spcBef>
            </a:pPr>
            <a:r>
              <a:rPr lang="en-US" sz="3000" dirty="0" smtClean="0"/>
              <a:t>What’s a word?</a:t>
            </a:r>
          </a:p>
          <a:p>
            <a:pPr lvl="1">
              <a:spcBef>
                <a:spcPct val="0"/>
              </a:spcBef>
            </a:pPr>
            <a:r>
              <a:rPr lang="en-US" sz="3000" dirty="0" smtClean="0"/>
              <a:t>What’s a file?</a:t>
            </a:r>
          </a:p>
          <a:p>
            <a:pPr lvl="1">
              <a:spcBef>
                <a:spcPct val="0"/>
              </a:spcBef>
            </a:pPr>
            <a:r>
              <a:rPr lang="en-US" sz="3000" dirty="0" smtClean="0"/>
              <a:t>How do we solve this: simply, quickly, …?</a:t>
            </a:r>
          </a:p>
          <a:p>
            <a:pPr lvl="2">
              <a:spcBef>
                <a:spcPct val="0"/>
              </a:spcBef>
            </a:pPr>
            <a:r>
              <a:rPr lang="en-US" sz="3000" dirty="0" smtClean="0"/>
              <a:t>What’s the best we can do? Constraints</a:t>
            </a:r>
            <a:r>
              <a:rPr lang="en-US" sz="3000" dirty="0" smtClean="0"/>
              <a:t>?</a:t>
            </a:r>
            <a:endParaRPr lang="en-US" dirty="0" smtClean="0">
              <a:solidFill>
                <a:schemeClr val="tx1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</a:pPr>
            <a:r>
              <a:rPr lang="en-US" sz="3500" dirty="0" smtClean="0"/>
              <a:t>How many different/unique words are in a file?</a:t>
            </a:r>
          </a:p>
          <a:p>
            <a:pPr lvl="1">
              <a:spcBef>
                <a:spcPct val="0"/>
              </a:spcBef>
            </a:pPr>
            <a:r>
              <a:rPr lang="en-US" sz="3000" dirty="0" smtClean="0"/>
              <a:t>How is this related to previous task</a:t>
            </a:r>
            <a:r>
              <a:rPr lang="en-US" sz="3000" dirty="0" smtClean="0"/>
              <a:t>?</a:t>
            </a: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How many words do two files have in common?</a:t>
            </a:r>
          </a:p>
          <a:p>
            <a:pPr lvl="1">
              <a:spcBef>
                <a:spcPct val="0"/>
              </a:spcBef>
            </a:pPr>
            <a:r>
              <a:rPr lang="en-US" sz="2400" dirty="0" smtClean="0"/>
              <a:t>Spell-checking, stemming, Did you mean ..?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How many codons does DNA have in common?</a:t>
            </a:r>
            <a:endParaRPr lang="en-US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76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Java - for </a:t>
            </a:r>
            <a:r>
              <a:rPr lang="en-US" dirty="0" smtClean="0"/>
              <a:t>loop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196" name="Picture 4" descr="D:\cps6\lects-spring06\fencepostsF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8763000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50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 smtClean="0"/>
              <a:t>Declare and initialize an array of integers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Set it to these values: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Access item in slot 6 in the array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Array is fixed size. The size is:</a:t>
            </a:r>
          </a:p>
          <a:p>
            <a:pPr eaLnBrk="1" hangingPunct="1"/>
            <a:endParaRPr lang="en-US" smtClean="0"/>
          </a:p>
        </p:txBody>
      </p:sp>
      <p:pic>
        <p:nvPicPr>
          <p:cNvPr id="12292" name="Picture 4" descr="D:\cps6\lects-spring06\initarr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09800"/>
            <a:ext cx="69342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D:\cps6\lects-spring06\initarrayValu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29000"/>
            <a:ext cx="56388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D:\cps6\lects-spring06\initarrayValues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95800"/>
            <a:ext cx="2514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D:\cps6\lects-spring06\initarrayLengt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791200"/>
            <a:ext cx="32766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62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213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or 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k=0; k&lt;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values.length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 k++)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values[k] = values[k] + values[k-1];</a:t>
            </a:r>
          </a:p>
          <a:p>
            <a:pPr marL="0" indent="0"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0151" y="4648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does this do?</a:t>
            </a:r>
          </a:p>
          <a:p>
            <a:r>
              <a:rPr lang="en-US" dirty="0" smtClean="0"/>
              <a:t>Is it correct?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6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SimpleWordCount.java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776</Words>
  <Application>Microsoft Office PowerPoint</Application>
  <PresentationFormat>On-screen Show (4:3)</PresentationFormat>
  <Paragraphs>169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CompSci 100e Program Design and Analysis II</vt:lpstr>
      <vt:lpstr>Announcements</vt:lpstr>
      <vt:lpstr>Visualizing Text</vt:lpstr>
      <vt:lpstr>Lab 0: Text Clouds</vt:lpstr>
      <vt:lpstr>Problem Solving and Programming</vt:lpstr>
      <vt:lpstr>Java - for loop</vt:lpstr>
      <vt:lpstr>Array</vt:lpstr>
      <vt:lpstr>Example</vt:lpstr>
      <vt:lpstr>Classwork</vt:lpstr>
      <vt:lpstr>Reading from Files</vt:lpstr>
      <vt:lpstr>Using Scanner class to read</vt:lpstr>
      <vt:lpstr>What will we use Eclipse for in CompSci 100e?</vt:lpstr>
      <vt:lpstr>APT – Algorithmic Program Testing</vt:lpstr>
      <vt:lpstr>Solve APT</vt:lpstr>
      <vt:lpstr>Strings</vt:lpstr>
      <vt:lpstr>String</vt:lpstr>
      <vt:lpstr>What can you do with strings?</vt:lpstr>
      <vt:lpstr>Example</vt:lpstr>
      <vt:lpstr>Finding substrings in strings</vt:lpstr>
      <vt:lpstr>Example</vt:lpstr>
      <vt:lpstr>Strings</vt:lpstr>
      <vt:lpstr>Solve APT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15</cp:revision>
  <dcterms:created xsi:type="dcterms:W3CDTF">2010-08-29T23:42:54Z</dcterms:created>
  <dcterms:modified xsi:type="dcterms:W3CDTF">2011-01-18T02:32:55Z</dcterms:modified>
</cp:coreProperties>
</file>