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1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235353C-D24B-4490-9E2F-FEEFED4D7DD8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9EF6A89-89CC-446C-9222-A744852BC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2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8DDD51F-9939-46BD-817C-57B1C8893C11}" type="datetimeFigureOut">
              <a:rPr lang="en-US" smtClean="0"/>
              <a:t>2/1/2011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CA71BDB-E099-4C41-A28E-331DC5EC3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7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71BDB-E099-4C41-A28E-331DC5EC380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3171C-9B50-470C-BFD2-03060F3E88A1}" type="datetime1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FB0C-CA14-425D-BE60-77E07BD2AB6B}" type="datetime1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2AA5-3EDC-456E-AE42-9E82560EFC2F}" type="datetime1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0938-8BB8-4B5E-9626-42110535D246}" type="datetime1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8B76-6300-44D8-91F1-E0750C702BA3}" type="datetime1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8717-6F4D-498F-ADFB-1D60B74A94F6}" type="datetime1">
              <a:rPr lang="en-US" smtClean="0"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2D7C-9B4F-47D7-ACAA-CD319E2DC1C1}" type="datetime1">
              <a:rPr lang="en-US" smtClean="0"/>
              <a:t>2/1/2011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2FAE8-6C34-423A-9191-8CF7EE3CC6A1}" type="datetime1">
              <a:rPr lang="en-US" smtClean="0"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B9AB7-90D4-4311-883B-56B275D1AA31}" type="datetime1">
              <a:rPr lang="en-US" smtClean="0"/>
              <a:t>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DB0DB-5C51-4919-854C-5445588AD246}" type="datetime1">
              <a:rPr lang="en-US" smtClean="0"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280A-FD67-4E44-8325-160C8058F3FD}" type="datetime1">
              <a:rPr lang="en-US" smtClean="0"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E61DC-F17E-4C8A-AA1E-DD13E55738B2}" type="datetime1">
              <a:rPr lang="en-US" smtClean="0"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100e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Program </a:t>
            </a:r>
            <a:r>
              <a:rPr lang="en-US" dirty="0" smtClean="0"/>
              <a:t>Design and Analysis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3886200"/>
            <a:ext cx="31242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February 1, </a:t>
            </a:r>
            <a:r>
              <a:rPr lang="en-US" dirty="0" smtClean="0">
                <a:solidFill>
                  <a:schemeClr val="tx1"/>
                </a:solidFill>
              </a:rPr>
              <a:t>2011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Prof. Rodger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4" descr="D:\cps6\lects-spring06\icecreamFlavo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24380"/>
            <a:ext cx="3754438" cy="336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 0201 due today</a:t>
            </a:r>
            <a:r>
              <a:rPr lang="en-US" dirty="0" smtClean="0"/>
              <a:t>!</a:t>
            </a:r>
          </a:p>
          <a:p>
            <a:r>
              <a:rPr lang="en-US" dirty="0" smtClean="0"/>
              <a:t>Assignment Prestidigitation due 2/3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Maps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Maps are another way of organizing data</a:t>
            </a:r>
          </a:p>
          <a:p>
            <a:pPr eaLnBrk="1" hangingPunct="1"/>
            <a:r>
              <a:rPr lang="en-US" smtClean="0"/>
              <a:t>Keys and Values</a:t>
            </a:r>
          </a:p>
          <a:p>
            <a:pPr lvl="1" eaLnBrk="1" hangingPunct="1"/>
            <a:r>
              <a:rPr lang="en-US" smtClean="0"/>
              <a:t>Each key maps to a value</a:t>
            </a:r>
          </a:p>
          <a:p>
            <a:pPr lvl="1" eaLnBrk="1" hangingPunct="1"/>
            <a:r>
              <a:rPr lang="en-US" smtClean="0"/>
              <a:t>Some keys can map to the same value</a:t>
            </a:r>
          </a:p>
          <a:p>
            <a:pPr lvl="1" eaLnBrk="1" hangingPunct="1"/>
            <a:r>
              <a:rPr lang="en-US" smtClean="0"/>
              <a:t>Can change the value a key maps to</a:t>
            </a:r>
          </a:p>
        </p:txBody>
      </p:sp>
    </p:spTree>
    <p:extLst>
      <p:ext uri="{BB962C8B-B14F-4D97-AF65-F5344CB8AC3E}">
        <p14:creationId xmlns:p14="http://schemas.microsoft.com/office/powerpoint/2010/main" val="51101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/>
            <a:r>
              <a:rPr lang="en-US" smtClean="0"/>
              <a:t>Each student could be mapped to their favorite ice cream flavor</a:t>
            </a:r>
          </a:p>
        </p:txBody>
      </p:sp>
      <p:pic>
        <p:nvPicPr>
          <p:cNvPr id="6148" name="Picture 4" descr="D:\cps6\lects-spring06\icecreamFlav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330450"/>
            <a:ext cx="5049838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70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Implementing a Map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/>
            <a:r>
              <a:rPr lang="en-US" dirty="0" smtClean="0"/>
              <a:t>We will use </a:t>
            </a:r>
            <a:r>
              <a:rPr lang="en-US" dirty="0" err="1" smtClean="0"/>
              <a:t>TreeMap</a:t>
            </a:r>
            <a:r>
              <a:rPr lang="en-US" dirty="0" smtClean="0"/>
              <a:t> in Java</a:t>
            </a:r>
          </a:p>
          <a:p>
            <a:pPr lvl="1"/>
            <a:r>
              <a:rPr lang="en-US" dirty="0" smtClean="0"/>
              <a:t>Will also use </a:t>
            </a:r>
            <a:r>
              <a:rPr lang="en-US" dirty="0" err="1" smtClean="0"/>
              <a:t>HashMap</a:t>
            </a:r>
            <a:r>
              <a:rPr lang="en-US" dirty="0" smtClean="0"/>
              <a:t>, another implementation</a:t>
            </a:r>
          </a:p>
          <a:p>
            <a:pPr eaLnBrk="1" hangingPunct="1"/>
            <a:r>
              <a:rPr lang="en-US" dirty="0" smtClean="0"/>
              <a:t>Example: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TreeMap</a:t>
            </a:r>
            <a:r>
              <a:rPr lang="en-US" dirty="0" smtClean="0">
                <a:latin typeface="Courier" pitchFamily="49" charset="0"/>
              </a:rPr>
              <a:t>&lt;String, String&gt; </a:t>
            </a:r>
            <a:r>
              <a:rPr lang="en-US" dirty="0" err="1" smtClean="0">
                <a:latin typeface="Courier" pitchFamily="49" charset="0"/>
              </a:rPr>
              <a:t>fav</a:t>
            </a:r>
            <a:r>
              <a:rPr lang="en-US" dirty="0" smtClean="0">
                <a:latin typeface="Courier" pitchFamily="49" charset="0"/>
              </a:rPr>
              <a:t> = new </a:t>
            </a:r>
            <a:r>
              <a:rPr lang="en-US" dirty="0" err="1" smtClean="0">
                <a:latin typeface="Courier" pitchFamily="49" charset="0"/>
              </a:rPr>
              <a:t>TreeMap</a:t>
            </a:r>
            <a:r>
              <a:rPr lang="en-US" dirty="0" smtClean="0">
                <a:latin typeface="Courier" pitchFamily="49" charset="0"/>
              </a:rPr>
              <a:t>&lt;</a:t>
            </a:r>
            <a:r>
              <a:rPr lang="en-US" dirty="0" err="1" smtClean="0">
                <a:latin typeface="Courier" pitchFamily="49" charset="0"/>
              </a:rPr>
              <a:t>String,String</a:t>
            </a:r>
            <a:r>
              <a:rPr lang="en-US" dirty="0" smtClean="0">
                <a:latin typeface="Courier" pitchFamily="49" charset="0"/>
              </a:rPr>
              <a:t>&gt;();</a:t>
            </a:r>
          </a:p>
          <a:p>
            <a:pPr eaLnBrk="1" hangingPunct="1"/>
            <a:r>
              <a:rPr lang="en-US" dirty="0" smtClean="0"/>
              <a:t>Keys map to values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94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To use a Map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Put in a key and its value</a:t>
            </a:r>
          </a:p>
          <a:p>
            <a:pPr eaLnBrk="1" hangingPunct="1">
              <a:buFontTx/>
              <a:buNone/>
            </a:pPr>
            <a:r>
              <a:rPr lang="en-US" dirty="0" err="1" smtClean="0">
                <a:latin typeface="Courier" pitchFamily="49" charset="0"/>
              </a:rPr>
              <a:t>fav.put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smtClean="0"/>
              <a:t>“</a:t>
            </a:r>
            <a:r>
              <a:rPr lang="en-US" dirty="0" smtClean="0">
                <a:latin typeface="Courier" pitchFamily="49" charset="0"/>
              </a:rPr>
              <a:t>Forbes</a:t>
            </a:r>
            <a:r>
              <a:rPr lang="en-US" dirty="0" smtClean="0"/>
              <a:t>”</a:t>
            </a:r>
            <a:r>
              <a:rPr lang="en-US" dirty="0" smtClean="0">
                <a:latin typeface="Courier" pitchFamily="49" charset="0"/>
              </a:rPr>
              <a:t>, </a:t>
            </a:r>
            <a:r>
              <a:rPr lang="en-US" dirty="0" smtClean="0"/>
              <a:t>“</a:t>
            </a:r>
            <a:r>
              <a:rPr lang="en-US" dirty="0" smtClean="0">
                <a:latin typeface="Courier" pitchFamily="49" charset="0"/>
              </a:rPr>
              <a:t>Strawberry</a:t>
            </a:r>
            <a:r>
              <a:rPr lang="en-US" dirty="0" smtClean="0"/>
              <a:t>”</a:t>
            </a:r>
            <a:r>
              <a:rPr lang="en-US" dirty="0" smtClean="0">
                <a:latin typeface="Courier" pitchFamily="49" charset="0"/>
              </a:rPr>
              <a:t>);</a:t>
            </a:r>
          </a:p>
          <a:p>
            <a:pPr eaLnBrk="1" hangingPunct="1"/>
            <a:r>
              <a:rPr lang="en-US" dirty="0" smtClean="0"/>
              <a:t>Get a value for a key</a:t>
            </a:r>
          </a:p>
          <a:p>
            <a:pPr eaLnBrk="1" hangingPunct="1">
              <a:buFontTx/>
              <a:buNone/>
            </a:pPr>
            <a:r>
              <a:rPr lang="en-US" dirty="0" err="1" smtClean="0">
                <a:latin typeface="Courier" pitchFamily="49" charset="0"/>
              </a:rPr>
              <a:t>val</a:t>
            </a:r>
            <a:r>
              <a:rPr lang="en-US" dirty="0" smtClean="0">
                <a:latin typeface="Courier" pitchFamily="49" charset="0"/>
              </a:rPr>
              <a:t> = </a:t>
            </a:r>
            <a:r>
              <a:rPr lang="en-US" dirty="0" err="1" smtClean="0">
                <a:latin typeface="Courier" pitchFamily="49" charset="0"/>
              </a:rPr>
              <a:t>fav.get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smtClean="0"/>
              <a:t>“</a:t>
            </a:r>
            <a:r>
              <a:rPr lang="en-US" dirty="0" smtClean="0">
                <a:latin typeface="Courier" pitchFamily="49" charset="0"/>
              </a:rPr>
              <a:t>Forbes</a:t>
            </a:r>
            <a:r>
              <a:rPr lang="en-US" dirty="0" smtClean="0"/>
              <a:t>”</a:t>
            </a:r>
            <a:r>
              <a:rPr lang="en-US" dirty="0" smtClean="0">
                <a:latin typeface="Courier" pitchFamily="49" charset="0"/>
              </a:rPr>
              <a:t>);</a:t>
            </a:r>
          </a:p>
          <a:p>
            <a:pPr eaLnBrk="1" hangingPunct="1"/>
            <a:r>
              <a:rPr lang="en-US" dirty="0" smtClean="0"/>
              <a:t>Change value for key</a:t>
            </a:r>
          </a:p>
          <a:p>
            <a:pPr eaLnBrk="1" hangingPunct="1">
              <a:buFontTx/>
              <a:buNone/>
            </a:pPr>
            <a:r>
              <a:rPr lang="en-US" dirty="0" err="1" smtClean="0">
                <a:latin typeface="Courier" pitchFamily="49" charset="0"/>
              </a:rPr>
              <a:t>fav.put</a:t>
            </a:r>
            <a:r>
              <a:rPr lang="en-US" dirty="0" smtClean="0">
                <a:latin typeface="Courier" pitchFamily="49" charset="0"/>
              </a:rPr>
              <a:t>(</a:t>
            </a:r>
            <a:r>
              <a:rPr lang="en-US" dirty="0" smtClean="0"/>
              <a:t>“</a:t>
            </a:r>
            <a:r>
              <a:rPr lang="en-US" dirty="0" err="1" smtClean="0">
                <a:latin typeface="Courier" pitchFamily="49" charset="0"/>
              </a:rPr>
              <a:t>Astrachan</a:t>
            </a:r>
            <a:r>
              <a:rPr lang="en-US" dirty="0" smtClean="0"/>
              <a:t>”</a:t>
            </a:r>
            <a:r>
              <a:rPr lang="en-US" dirty="0" smtClean="0">
                <a:latin typeface="Courier" pitchFamily="49" charset="0"/>
              </a:rPr>
              <a:t>, </a:t>
            </a:r>
            <a:r>
              <a:rPr lang="en-US" dirty="0" smtClean="0"/>
              <a:t>“</a:t>
            </a:r>
            <a:r>
              <a:rPr lang="en-US" dirty="0" smtClean="0">
                <a:latin typeface="Courier" pitchFamily="49" charset="0"/>
              </a:rPr>
              <a:t>Coffee Mocha</a:t>
            </a:r>
            <a:r>
              <a:rPr lang="en-US" dirty="0" smtClean="0"/>
              <a:t>”</a:t>
            </a:r>
            <a:r>
              <a:rPr lang="en-US" dirty="0" smtClean="0">
                <a:latin typeface="Courier" pitchFamily="49" charset="0"/>
              </a:rPr>
              <a:t>);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Get all the keys as a </a:t>
            </a:r>
            <a:r>
              <a:rPr lang="en-US" dirty="0" smtClean="0">
                <a:solidFill>
                  <a:prstClr val="black"/>
                </a:solidFill>
              </a:rPr>
              <a:t>set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  <a:latin typeface="Courier" pitchFamily="49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urier" pitchFamily="49" charset="0"/>
              </a:rPr>
              <a:t>Treeset</a:t>
            </a:r>
            <a:r>
              <a:rPr lang="en-US" dirty="0" smtClean="0">
                <a:solidFill>
                  <a:prstClr val="black"/>
                </a:solidFill>
                <a:latin typeface="Courier" pitchFamily="49" charset="0"/>
              </a:rPr>
              <a:t>&lt;String&gt; </a:t>
            </a:r>
            <a:r>
              <a:rPr lang="en-US" dirty="0" err="1" smtClean="0">
                <a:solidFill>
                  <a:prstClr val="black"/>
                </a:solidFill>
                <a:latin typeface="Courier" pitchFamily="49" charset="0"/>
              </a:rPr>
              <a:t>ky</a:t>
            </a:r>
            <a:r>
              <a:rPr lang="en-US" dirty="0" smtClean="0">
                <a:solidFill>
                  <a:prstClr val="black"/>
                </a:solidFill>
                <a:latin typeface="Courier" pitchFamily="49" charset="0"/>
              </a:rPr>
              <a:t> = </a:t>
            </a:r>
            <a:r>
              <a:rPr lang="en-US" dirty="0" err="1" smtClean="0">
                <a:solidFill>
                  <a:prstClr val="black"/>
                </a:solidFill>
                <a:latin typeface="Courier" pitchFamily="49" charset="0"/>
              </a:rPr>
              <a:t>fav.keyset</a:t>
            </a:r>
            <a:r>
              <a:rPr lang="en-US" dirty="0" smtClean="0">
                <a:solidFill>
                  <a:prstClr val="black"/>
                </a:solidFill>
                <a:latin typeface="Courier" pitchFamily="49" charset="0"/>
              </a:rPr>
              <a:t>();</a:t>
            </a:r>
            <a:endParaRPr lang="en-US" dirty="0" smtClean="0">
              <a:latin typeface="Courier" pitchFamily="49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97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Change Astrachan’s value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9220" name="Picture 4" descr="D:\cps6\lects-spring06\icecreamflavor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3" y="1447800"/>
            <a:ext cx="5735637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11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Value could be a set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4" name="Picture 4" descr="D:\cps6\lects-spring06\icecreamflavor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81138"/>
            <a:ext cx="5664200" cy="537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81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go back to </a:t>
            </a:r>
            <a:r>
              <a:rPr lang="en-US" dirty="0" err="1" smtClean="0"/>
              <a:t>ClassScores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all the modes in an array of </a:t>
            </a:r>
            <a:r>
              <a:rPr lang="en-US" dirty="0" err="1" smtClean="0"/>
              <a:t>ints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his time solve it using a map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4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197</Words>
  <Application>Microsoft Office PowerPoint</Application>
  <PresentationFormat>On-screen Show (4:3)</PresentationFormat>
  <Paragraphs>42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CompSci 100e Program Design and Analysis II</vt:lpstr>
      <vt:lpstr>Announcements</vt:lpstr>
      <vt:lpstr>Maps</vt:lpstr>
      <vt:lpstr>Example</vt:lpstr>
      <vt:lpstr>Implementing a Map</vt:lpstr>
      <vt:lpstr>To use a Map</vt:lpstr>
      <vt:lpstr>Change Astrachan’s value</vt:lpstr>
      <vt:lpstr>Value could be a set</vt:lpstr>
      <vt:lpstr>Let’s go back to ClassScores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100 Prog Design and Analysis II</dc:title>
  <dc:creator> </dc:creator>
  <cp:lastModifiedBy>rodger</cp:lastModifiedBy>
  <cp:revision>10</cp:revision>
  <cp:lastPrinted>2011-02-01T13:35:55Z</cp:lastPrinted>
  <dcterms:created xsi:type="dcterms:W3CDTF">2010-08-29T23:42:54Z</dcterms:created>
  <dcterms:modified xsi:type="dcterms:W3CDTF">2011-02-01T13:36:06Z</dcterms:modified>
</cp:coreProperties>
</file>