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4" r:id="rId3"/>
    <p:sldId id="258" r:id="rId4"/>
    <p:sldId id="257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9144000" cy="6858000"/>
  <p:defaultTextStyle>
    <a:defPPr>
      <a:defRPr lang="en-US"/>
    </a:defPPr>
    <a:lvl1pPr marL="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3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9" algn="l" defTabSz="9143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8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518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35353C-D24B-4490-9E2F-FEEFED4D7DD8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F6A89-89CC-446C-9222-A744852BC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2128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DD51F-9939-46BD-817C-57B1C8893C11}" type="datetimeFigureOut">
              <a:rPr lang="en-US" smtClean="0"/>
              <a:t>3/2/2011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71BDB-E099-4C41-A28E-331DC5EC380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1171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0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3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9" algn="l" defTabSz="9143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1BDB-E099-4C41-A28E-331DC5EC3804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71BDB-E099-4C41-A28E-331DC5EC380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3E1A8-FFDC-404A-8207-FEC231D75CB5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667D2-3B81-459D-8BCB-F585316E842F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F645A-F752-4E79-9DAA-46E5DA68F2D6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954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953000" y="1295400"/>
            <a:ext cx="38100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053775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DA77-2912-45B7-B5EE-78CB50E51D77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886EA-0206-457E-BE6D-6DB76DA05458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D141-B823-4E99-840B-0D2F81369B0A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9" indent="0">
              <a:buNone/>
              <a:defRPr sz="1600" b="1"/>
            </a:lvl7pPr>
            <a:lvl8pPr marL="3200083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10" indent="0">
              <a:buNone/>
              <a:defRPr sz="1800" b="1"/>
            </a:lvl3pPr>
            <a:lvl4pPr marL="1371464" indent="0">
              <a:buNone/>
              <a:defRPr sz="1600" b="1"/>
            </a:lvl4pPr>
            <a:lvl5pPr marL="1828619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9" indent="0">
              <a:buNone/>
              <a:defRPr sz="1600" b="1"/>
            </a:lvl7pPr>
            <a:lvl8pPr marL="3200083" indent="0">
              <a:buNone/>
              <a:defRPr sz="1600" b="1"/>
            </a:lvl8pPr>
            <a:lvl9pPr marL="365723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A1CE-B628-48FA-B70C-CEDB4030DC96}" type="datetime1">
              <a:rPr lang="en-US" smtClean="0"/>
              <a:t>3/2/2011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743D7-8E8D-462C-A81C-3782FFEC4E94}" type="datetime1">
              <a:rPr lang="en-US" smtClean="0"/>
              <a:t>3/2/2011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7B603-8280-4B43-A424-8922EC64C464}" type="datetime1">
              <a:rPr lang="en-US" smtClean="0"/>
              <a:t>3/2/2011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4" indent="0">
              <a:buNone/>
              <a:defRPr sz="900"/>
            </a:lvl6pPr>
            <a:lvl7pPr marL="2742929" indent="0">
              <a:buNone/>
              <a:defRPr sz="900"/>
            </a:lvl7pPr>
            <a:lvl8pPr marL="3200083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DF02D-0B10-480D-9769-194AA837A74A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10" indent="0">
              <a:buNone/>
              <a:defRPr sz="2400"/>
            </a:lvl3pPr>
            <a:lvl4pPr marL="1371464" indent="0">
              <a:buNone/>
              <a:defRPr sz="2000"/>
            </a:lvl4pPr>
            <a:lvl5pPr marL="1828619" indent="0">
              <a:buNone/>
              <a:defRPr sz="2000"/>
            </a:lvl5pPr>
            <a:lvl6pPr marL="2285774" indent="0">
              <a:buNone/>
              <a:defRPr sz="2000"/>
            </a:lvl6pPr>
            <a:lvl7pPr marL="2742929" indent="0">
              <a:buNone/>
              <a:defRPr sz="2000"/>
            </a:lvl7pPr>
            <a:lvl8pPr marL="3200083" indent="0">
              <a:buNone/>
              <a:defRPr sz="2000"/>
            </a:lvl8pPr>
            <a:lvl9pPr marL="36572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10" indent="0">
              <a:buNone/>
              <a:defRPr sz="1000"/>
            </a:lvl3pPr>
            <a:lvl4pPr marL="1371464" indent="0">
              <a:buNone/>
              <a:defRPr sz="900"/>
            </a:lvl4pPr>
            <a:lvl5pPr marL="1828619" indent="0">
              <a:buNone/>
              <a:defRPr sz="900"/>
            </a:lvl5pPr>
            <a:lvl6pPr marL="2285774" indent="0">
              <a:buNone/>
              <a:defRPr sz="900"/>
            </a:lvl6pPr>
            <a:lvl7pPr marL="2742929" indent="0">
              <a:buNone/>
              <a:defRPr sz="900"/>
            </a:lvl7pPr>
            <a:lvl8pPr marL="3200083" indent="0">
              <a:buNone/>
              <a:defRPr sz="900"/>
            </a:lvl8pPr>
            <a:lvl9pPr marL="365723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9F8C-4344-4D96-8B9F-79FEB8D82EBA}" type="datetime1">
              <a:rPr lang="en-US" smtClean="0"/>
              <a:t>3/2/2011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5" rIns="91430" bIns="4571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62A01C-E298-4EB3-BB4F-2AC50EF57E9B}" type="datetime1">
              <a:rPr lang="en-US" smtClean="0"/>
              <a:t>3/2/2011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0" tIns="45715" rIns="91430" bIns="4571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D0002-FA8C-457D-97FC-6603081418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3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7" indent="-285721" algn="l" defTabSz="9143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7" indent="-228577" algn="l" defTabSz="9143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2" indent="-228577" algn="l" defTabSz="9143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6" indent="-228577" algn="l" defTabSz="9143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51" indent="-228577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6" indent="-228577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60" indent="-228577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6" indent="-228577" algn="l" defTabSz="9143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0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3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9" algn="l" defTabSz="9143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ight_queens_puzzle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WINNT\Profiles\Administrator\Application%20Data\Microsoft\Media%20Catalog\Downloaded%20Clips\cl47\j0177918.jpg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470025"/>
          </a:xfrm>
        </p:spPr>
        <p:txBody>
          <a:bodyPr/>
          <a:lstStyle/>
          <a:p>
            <a:r>
              <a:rPr lang="en-US" dirty="0" err="1" smtClean="0"/>
              <a:t>CompSci</a:t>
            </a:r>
            <a:r>
              <a:rPr lang="en-US" dirty="0" smtClean="0"/>
              <a:t> 100e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Program </a:t>
            </a:r>
            <a:r>
              <a:rPr lang="en-US" dirty="0" smtClean="0"/>
              <a:t>Design and Analysis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01308" y="4572000"/>
            <a:ext cx="3124200" cy="175260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March 3, 2011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Prof. Rodger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81201"/>
            <a:ext cx="2209800" cy="2386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dukeblob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286001"/>
            <a:ext cx="3784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Search, Backtracking,Heuristics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181100"/>
            <a:ext cx="7950200" cy="47879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How do you find a needle in a haystack?</a:t>
            </a:r>
            <a:endParaRPr lang="en-US" sz="20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How does a computer play chess?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Why would you write that program?</a:t>
            </a:r>
            <a:endParaRPr lang="en-US" sz="18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z="1800">
                <a:ea typeface="ＭＳ Ｐゴシック" charset="-128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How does Bing/Googlemap find routes from one place to another?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Shortest path algorithms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Longest path algorithms</a:t>
            </a:r>
            <a:endParaRPr lang="en-US" sz="18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endParaRPr lang="en-US" sz="20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Optimal algorithms and heuristic algorithms</a:t>
            </a:r>
            <a:endParaRPr lang="en-US" sz="2000">
              <a:ea typeface="ＭＳ Ｐゴシック" charset="-128"/>
            </a:endParaRP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When is close good enough? How do measure “closeness”?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When is optimality important, how much does it cost?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endParaRPr lang="en-US" sz="2000">
              <a:ea typeface="ＭＳ Ｐゴシック" charset="-128"/>
            </a:endParaRPr>
          </a:p>
        </p:txBody>
      </p:sp>
      <p:pic>
        <p:nvPicPr>
          <p:cNvPr id="20484" name="Picture 32" descr="bd06697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1" y="1066800"/>
            <a:ext cx="1727200" cy="19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9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ＭＳ Ｐゴシック" charset="-128"/>
              </a:rPr>
              <a:t>Classic problem: N queens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419600" cy="518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Can queens be placed on a chess board so that no queens attack each other?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Easily place two queens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What about 8 queens?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Make the board </a:t>
            </a:r>
            <a:r>
              <a:rPr lang="en-US" sz="2400" dirty="0" err="1">
                <a:ea typeface="ＭＳ Ｐゴシック" charset="-128"/>
              </a:rPr>
              <a:t>NxN</a:t>
            </a:r>
            <a:r>
              <a:rPr lang="en-US" sz="2400" dirty="0">
                <a:ea typeface="ＭＳ Ｐゴシック" charset="-128"/>
              </a:rPr>
              <a:t>, this is the N queens problem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Place one queen/column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ＭＳ Ｐゴシック" charset="-128"/>
              </a:rPr>
              <a:t>Horiz</a:t>
            </a:r>
            <a:r>
              <a:rPr lang="en-US" sz="2000" dirty="0">
                <a:ea typeface="ＭＳ Ｐゴシック" charset="-128"/>
              </a:rPr>
              <a:t>/</a:t>
            </a:r>
            <a:r>
              <a:rPr lang="en-US" sz="2000" dirty="0" err="1">
                <a:ea typeface="ＭＳ Ｐゴシック" charset="-128"/>
              </a:rPr>
              <a:t>Vert</a:t>
            </a:r>
            <a:r>
              <a:rPr lang="en-US" sz="2000" dirty="0">
                <a:ea typeface="ＭＳ Ｐゴシック" charset="-128"/>
              </a:rPr>
              <a:t>/</a:t>
            </a:r>
            <a:r>
              <a:rPr lang="en-US" sz="2000" dirty="0" err="1">
                <a:ea typeface="ＭＳ Ｐゴシック" charset="-128"/>
              </a:rPr>
              <a:t>Diag</a:t>
            </a:r>
            <a:r>
              <a:rPr lang="en-US" sz="2000" dirty="0">
                <a:ea typeface="ＭＳ Ｐゴシック" charset="-128"/>
              </a:rPr>
              <a:t> attacks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ea typeface="ＭＳ Ｐゴシック" charset="-128"/>
              </a:rPr>
              <a:t>Backtracking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Tentative placement</a:t>
            </a:r>
          </a:p>
          <a:p>
            <a:pPr lvl="1">
              <a:lnSpc>
                <a:spcPct val="90000"/>
              </a:lnSpc>
            </a:pPr>
            <a:r>
              <a:rPr lang="en-US" sz="2000" dirty="0" err="1">
                <a:ea typeface="ＭＳ Ｐゴシック" charset="-128"/>
              </a:rPr>
              <a:t>Recurse</a:t>
            </a:r>
            <a:r>
              <a:rPr lang="en-US" sz="2000" dirty="0">
                <a:ea typeface="ＭＳ Ｐゴシック" charset="-128"/>
              </a:rPr>
              <a:t>, if ok done!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ea typeface="ＭＳ Ｐゴシック" charset="-128"/>
              </a:rPr>
              <a:t>If fail, undo tentative, retry</a:t>
            </a:r>
          </a:p>
          <a:p>
            <a:pPr>
              <a:lnSpc>
                <a:spcPct val="90000"/>
              </a:lnSpc>
            </a:pPr>
            <a:r>
              <a:rPr lang="en-US" sz="2400" dirty="0" err="1">
                <a:ea typeface="ＭＳ Ｐゴシック" charset="-128"/>
                <a:hlinkClick r:id="rId3"/>
              </a:rPr>
              <a:t>wikipedia</a:t>
            </a:r>
            <a:r>
              <a:rPr lang="en-US" sz="2400" dirty="0">
                <a:ea typeface="ＭＳ Ｐゴシック" charset="-128"/>
                <a:hlinkClick r:id="rId3"/>
              </a:rPr>
              <a:t>-n-queens</a:t>
            </a:r>
            <a:endParaRPr lang="en-US" sz="2400" dirty="0">
              <a:ea typeface="ＭＳ Ｐゴシック" charset="-128"/>
            </a:endParaRPr>
          </a:p>
        </p:txBody>
      </p:sp>
      <p:sp>
        <p:nvSpPr>
          <p:cNvPr id="22532" name="Rectangle 4"/>
          <p:cNvSpPr>
            <a:spLocks noGrp="1" noChangeArrowheads="1" noTextEdit="1"/>
          </p:cNvSpPr>
          <p:nvPr>
            <p:ph type="clipArt" sz="half" idx="2"/>
          </p:nvPr>
        </p:nvSpPr>
        <p:spPr/>
      </p:sp>
      <p:pic>
        <p:nvPicPr>
          <p:cNvPr id="22533" name="j0177918.j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8626" y="1435100"/>
            <a:ext cx="862013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5899151" y="1435100"/>
            <a:ext cx="882650" cy="1081088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5016501" y="1435100"/>
            <a:ext cx="882650" cy="1081088"/>
          </a:xfrm>
          <a:prstGeom prst="rect">
            <a:avLst/>
          </a:prstGeom>
          <a:solidFill>
            <a:srgbClr val="FC012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7629526" y="1435100"/>
            <a:ext cx="882650" cy="1081088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22537" name="j0177918.j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9200" y="2514601"/>
            <a:ext cx="8636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888038" y="2516189"/>
            <a:ext cx="881062" cy="1081087"/>
          </a:xfrm>
          <a:prstGeom prst="rect">
            <a:avLst/>
          </a:prstGeom>
          <a:solidFill>
            <a:srgbClr val="FC012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39" name="Rectangle 11"/>
          <p:cNvSpPr>
            <a:spLocks noChangeArrowheads="1"/>
          </p:cNvSpPr>
          <p:nvPr/>
        </p:nvSpPr>
        <p:spPr bwMode="auto">
          <a:xfrm>
            <a:off x="6757989" y="2506664"/>
            <a:ext cx="882650" cy="1081087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7629526" y="2506664"/>
            <a:ext cx="882650" cy="1081087"/>
          </a:xfrm>
          <a:prstGeom prst="rect">
            <a:avLst/>
          </a:prstGeom>
          <a:solidFill>
            <a:srgbClr val="FC012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5027614" y="3597275"/>
            <a:ext cx="882650" cy="1081088"/>
          </a:xfrm>
          <a:prstGeom prst="rect">
            <a:avLst/>
          </a:prstGeom>
          <a:solidFill>
            <a:srgbClr val="FC012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42" name="Rectangle 14"/>
          <p:cNvSpPr>
            <a:spLocks noChangeArrowheads="1"/>
          </p:cNvSpPr>
          <p:nvPr/>
        </p:nvSpPr>
        <p:spPr bwMode="auto">
          <a:xfrm>
            <a:off x="5910264" y="3597275"/>
            <a:ext cx="882650" cy="1081088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43" name="Rectangle 15"/>
          <p:cNvSpPr>
            <a:spLocks noChangeArrowheads="1"/>
          </p:cNvSpPr>
          <p:nvPr/>
        </p:nvSpPr>
        <p:spPr bwMode="auto">
          <a:xfrm>
            <a:off x="6769101" y="3587750"/>
            <a:ext cx="882650" cy="1081088"/>
          </a:xfrm>
          <a:prstGeom prst="rect">
            <a:avLst/>
          </a:prstGeom>
          <a:solidFill>
            <a:srgbClr val="FC012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22544" name="j0177918.j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37463" y="3578225"/>
            <a:ext cx="8858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5" name="j0177918.jpg">
            <a:hlinkClick r:id="" action="ppaction://media"/>
          </p:cNvPr>
          <p:cNvPicPr>
            <a:picLocks noRot="1" noChangeAspect="1" noChangeArrowheads="1"/>
          </p:cNvPicPr>
          <p:nvPr>
            <a:quickTime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8201" y="4678364"/>
            <a:ext cx="863600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5027614" y="4678364"/>
            <a:ext cx="882650" cy="1081087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7588250" y="4668839"/>
            <a:ext cx="933450" cy="1081087"/>
          </a:xfrm>
          <a:prstGeom prst="rect">
            <a:avLst/>
          </a:prstGeom>
          <a:solidFill>
            <a:srgbClr val="FC0128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6756401" y="4668839"/>
            <a:ext cx="882650" cy="1081087"/>
          </a:xfrm>
          <a:prstGeom prst="rect">
            <a:avLst/>
          </a:prstGeom>
          <a:solidFill>
            <a:srgbClr val="C0C0C0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9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25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25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37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5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25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4"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4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22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45"/>
                  </p:tgtEl>
                </p:cond>
              </p:nextCondLst>
            </p:seq>
            <p:vide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545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Backtracking idea with N queens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1"/>
            <a:ext cx="7772400" cy="4699000"/>
          </a:xfrm>
        </p:spPr>
        <p:txBody>
          <a:bodyPr>
            <a:normAutofit fontScale="85000" lnSpcReduction="10000"/>
          </a:bodyPr>
          <a:lstStyle/>
          <a:p>
            <a:r>
              <a:rPr lang="en-US" smtClean="0">
                <a:ea typeface="ＭＳ Ｐゴシック" charset="-128"/>
              </a:rPr>
              <a:t>For each column </a:t>
            </a:r>
            <a:r>
              <a:rPr lang="en-US" i="1" smtClean="0">
                <a:ea typeface="ＭＳ Ｐゴシック" charset="-128"/>
              </a:rPr>
              <a:t>C</a:t>
            </a:r>
            <a:r>
              <a:rPr lang="en-US" smtClean="0">
                <a:ea typeface="ＭＳ Ｐゴシック" charset="-128"/>
              </a:rPr>
              <a:t>, tentatively place a queen</a:t>
            </a:r>
          </a:p>
          <a:p>
            <a:pPr lvl="1"/>
            <a:r>
              <a:rPr lang="en-US" smtClean="0">
                <a:ea typeface="ＭＳ Ｐゴシック" charset="-128"/>
              </a:rPr>
              <a:t>Try first row in column </a:t>
            </a:r>
            <a:r>
              <a:rPr lang="en-US" i="1" smtClean="0">
                <a:ea typeface="ＭＳ Ｐゴシック" charset="-128"/>
              </a:rPr>
              <a:t>C</a:t>
            </a:r>
            <a:r>
              <a:rPr lang="en-US" smtClean="0">
                <a:ea typeface="ＭＳ Ｐゴシック" charset="-128"/>
              </a:rPr>
              <a:t>, if ok, move onto next column</a:t>
            </a:r>
          </a:p>
          <a:p>
            <a:pPr lvl="2"/>
            <a:r>
              <a:rPr lang="en-US" smtClean="0">
                <a:ea typeface="ＭＳ Ｐゴシック" charset="-128"/>
              </a:rPr>
              <a:t>Typically “move on” is recursive</a:t>
            </a:r>
          </a:p>
          <a:p>
            <a:pPr lvl="1"/>
            <a:r>
              <a:rPr lang="en-US" smtClean="0">
                <a:ea typeface="ＭＳ Ｐゴシック" charset="-128"/>
              </a:rPr>
              <a:t>If solved, done, otherwise try next row in column </a:t>
            </a:r>
            <a:r>
              <a:rPr lang="en-US" i="1" smtClean="0">
                <a:ea typeface="ＭＳ Ｐゴシック" charset="-128"/>
              </a:rPr>
              <a:t>C</a:t>
            </a:r>
            <a:endParaRPr lang="en-US" smtClean="0">
              <a:ea typeface="ＭＳ Ｐゴシック" charset="-128"/>
            </a:endParaRPr>
          </a:p>
          <a:p>
            <a:pPr lvl="2"/>
            <a:r>
              <a:rPr lang="en-US" smtClean="0">
                <a:ea typeface="ＭＳ Ｐゴシック" charset="-128"/>
              </a:rPr>
              <a:t>Must unplace queen when failing/unwind recursion</a:t>
            </a:r>
          </a:p>
          <a:p>
            <a:pPr lvl="2"/>
            <a:endParaRPr lang="en-US" sz="160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Each column C “knows” what row R it’s on</a:t>
            </a:r>
          </a:p>
          <a:p>
            <a:pPr lvl="1"/>
            <a:r>
              <a:rPr lang="en-US" smtClean="0">
                <a:ea typeface="ＭＳ Ｐゴシック" charset="-128"/>
              </a:rPr>
              <a:t>If first time, that’s row zero, but might be an attack</a:t>
            </a:r>
          </a:p>
          <a:p>
            <a:pPr lvl="1"/>
            <a:r>
              <a:rPr lang="en-US" smtClean="0">
                <a:ea typeface="ＭＳ Ｐゴシック" charset="-128"/>
              </a:rPr>
              <a:t>Unwind recursion/backtrack, try “next” location</a:t>
            </a:r>
          </a:p>
          <a:p>
            <a:pPr>
              <a:buFont typeface="Monotype Sorts" charset="2"/>
              <a:buNone/>
            </a:pPr>
            <a:endParaRPr lang="en-US" sz="200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Backtracking: record an attempt go forward</a:t>
            </a:r>
          </a:p>
          <a:p>
            <a:pPr lvl="1"/>
            <a:r>
              <a:rPr lang="en-US" smtClean="0">
                <a:ea typeface="ＭＳ Ｐゴシック" charset="-128"/>
              </a:rPr>
              <a:t>Move must be “undoable” on backtracking/unwinding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86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8039100" cy="6096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charset="-128"/>
              </a:rPr>
              <a:t>N queens backtracking: </a:t>
            </a:r>
            <a:r>
              <a:rPr lang="en-US" smtClean="0">
                <a:solidFill>
                  <a:schemeClr val="tx1"/>
                </a:solidFill>
                <a:latin typeface="Courier New" charset="0"/>
                <a:ea typeface="ＭＳ Ｐゴシック" charset="-128"/>
              </a:rPr>
              <a:t>Queens.java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public boolean solve(int col){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if (col == mySize) return true;
        // try each row until all are tried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
  for(int r=0; r &lt; mySize; r++){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if (myBoard.safeToPlace(r,col)){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    myBoard.setQueen(r,col,</a:t>
            </a:r>
            <a:r>
              <a:rPr lang="en-US" sz="200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true</a:t>
            </a:r>
            <a:r>
              <a:rPr lang="en-US" sz="2000">
                <a:latin typeface="Courier New" charset="0"/>
                <a:ea typeface="ＭＳ Ｐゴシック" charset="-128"/>
              </a:rPr>
              <a:t>);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    if (solve(col+1)){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        return true;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    }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    myBoard.setQueen(r,col,</a:t>
            </a:r>
            <a:r>
              <a:rPr lang="en-US" sz="200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false</a:t>
            </a:r>
            <a:r>
              <a:rPr lang="en-US" sz="2000">
                <a:latin typeface="Courier New" charset="0"/>
                <a:ea typeface="ＭＳ Ｐゴシック" charset="-128"/>
              </a:rPr>
              <a:t>);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    }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}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  return false;</a:t>
            </a:r>
          </a:p>
          <a:p>
            <a:pPr>
              <a:spcBef>
                <a:spcPct val="0"/>
              </a:spcBef>
              <a:buFont typeface="Monotype Sorts" charset="2"/>
              <a:buNone/>
            </a:pPr>
            <a:r>
              <a:rPr lang="en-US" sz="2000">
                <a:latin typeface="Courier New" charset="0"/>
                <a:ea typeface="ＭＳ Ｐゴシック" charset="-128"/>
              </a:rPr>
              <a:t>}</a:t>
            </a:r>
            <a:endParaRPr lang="en-US" sz="2000">
              <a:ea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3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Basic ideas in backtracking search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Enumerate all possible choices/moves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We try these choices in order, committing to a choice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If the choice doesn’t pan out we must undo the choice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Backtracking step, choices must be undoable</a:t>
            </a:r>
          </a:p>
          <a:p>
            <a:pPr lvl="2">
              <a:lnSpc>
                <a:spcPct val="90000"/>
              </a:lnSpc>
            </a:pPr>
            <a:endParaRPr lang="en-US" sz="16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Inherently recursive, when to stop searching?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When all columns tried in N queens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When we have found the exit in a maze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When every possible moved tried in Tic-tac-toe or chess?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Is there a difference between these games?</a:t>
            </a:r>
          </a:p>
          <a:p>
            <a:pPr lvl="2">
              <a:lnSpc>
                <a:spcPct val="90000"/>
              </a:lnSpc>
            </a:pPr>
            <a:endParaRPr lang="en-US" sz="1600"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smtClean="0">
                <a:ea typeface="ＭＳ Ｐゴシック" charset="-128"/>
              </a:rPr>
              <a:t>Summary: enumerate choices, try a choice, undo a choice, this is </a:t>
            </a:r>
            <a:r>
              <a:rPr lang="en-US" i="1" smtClean="0">
                <a:ea typeface="ＭＳ Ｐゴシック" charset="-128"/>
              </a:rPr>
              <a:t>brute force</a:t>
            </a:r>
            <a:r>
              <a:rPr lang="en-US" smtClean="0">
                <a:ea typeface="ＭＳ Ｐゴシック" charset="-128"/>
              </a:rPr>
              <a:t> search: try everything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10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Pruning vs. Exhaustive Search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>
                <a:ea typeface="ＭＳ Ｐゴシック" charset="-128"/>
              </a:rPr>
              <a:t>If we consider every possible placement of 4 queens on a 4x4 board, how many are there? (N queens)</a:t>
            </a:r>
          </a:p>
          <a:p>
            <a:pPr lvl="1"/>
            <a:r>
              <a:rPr lang="en-US" smtClean="0">
                <a:latin typeface="Courier New" charset="0"/>
                <a:ea typeface="ＭＳ Ｐゴシック" charset="-128"/>
              </a:rPr>
              <a:t>4x4x4x4</a:t>
            </a:r>
            <a:r>
              <a:rPr lang="en-US" smtClean="0">
                <a:ea typeface="ＭＳ Ｐゴシック" charset="-128"/>
              </a:rPr>
              <a:t> if we don’t pay attention to any attacks</a:t>
            </a:r>
          </a:p>
          <a:p>
            <a:pPr lvl="1"/>
            <a:r>
              <a:rPr lang="en-US" smtClean="0">
                <a:latin typeface="Courier New" charset="0"/>
                <a:ea typeface="ＭＳ Ｐゴシック" charset="-128"/>
              </a:rPr>
              <a:t>4x3x2x1</a:t>
            </a:r>
            <a:r>
              <a:rPr lang="en-US" smtClean="0">
                <a:ea typeface="ＭＳ Ｐゴシック" charset="-128"/>
              </a:rPr>
              <a:t> if we avoid attacks in same row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What about if we avoid diagonal attacks? </a:t>
            </a:r>
          </a:p>
          <a:p>
            <a:pPr lvl="1"/>
            <a:r>
              <a:rPr lang="en-US" smtClean="0">
                <a:ea typeface="ＭＳ Ｐゴシック" charset="-128"/>
              </a:rPr>
              <a:t>Pruning search space makes more search possible, still could be lots of searching to do!</a:t>
            </a: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Estimate how long to calculate # solutions to the N-queens problem with our Java code….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Queens Details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ea typeface="ＭＳ Ｐゴシック" charset="-128"/>
              </a:rPr>
              <a:t>How do we know when it’s safe to place a queen?</a:t>
            </a:r>
          </a:p>
          <a:p>
            <a:pPr lvl="1"/>
            <a:r>
              <a:rPr lang="en-US" smtClean="0">
                <a:ea typeface="ＭＳ Ｐゴシック" charset="-128"/>
              </a:rPr>
              <a:t>No queen in same row, or diagonal</a:t>
            </a:r>
          </a:p>
          <a:p>
            <a:pPr lvl="1"/>
            <a:r>
              <a:rPr lang="en-US" smtClean="0">
                <a:ea typeface="ＭＳ Ｐゴシック" charset="-128"/>
              </a:rPr>
              <a:t>For each column, store the row that a queen is in</a:t>
            </a:r>
          </a:p>
          <a:p>
            <a:pPr lvl="1"/>
            <a:r>
              <a:rPr lang="en-US" smtClean="0">
                <a:ea typeface="ＭＳ Ｐゴシック" charset="-128"/>
              </a:rPr>
              <a:t>See QBoard.java for details</a:t>
            </a: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For GUI version, we use a </a:t>
            </a:r>
            <a:r>
              <a:rPr lang="en-US" i="1" smtClean="0">
                <a:ea typeface="ＭＳ Ｐゴシック" charset="-128"/>
              </a:rPr>
              <a:t>decorator</a:t>
            </a:r>
            <a:endParaRPr lang="en-US" smtClean="0">
              <a:ea typeface="ＭＳ Ｐゴシック" charset="-128"/>
            </a:endParaRPr>
          </a:p>
          <a:p>
            <a:pPr lvl="1"/>
            <a:r>
              <a:rPr lang="en-US" smtClean="0">
                <a:ea typeface="ＭＳ Ｐゴシック" charset="-128"/>
              </a:rPr>
              <a:t>The QBoardGUI is an IQueenState class and it has an IQueenState object in it</a:t>
            </a:r>
          </a:p>
          <a:p>
            <a:pPr lvl="1"/>
            <a:r>
              <a:rPr lang="en-US" smtClean="0">
                <a:ea typeface="ＭＳ Ｐゴシック" charset="-128"/>
              </a:rPr>
              <a:t>Appears as an IQueenState to client, but uses an existing one to help do its work</a:t>
            </a:r>
          </a:p>
          <a:p>
            <a:pPr lvl="1"/>
            <a:r>
              <a:rPr lang="en-US" smtClean="0">
                <a:ea typeface="ＭＳ Ｐゴシック" charset="-128"/>
              </a:rPr>
              <a:t>One of many object oriented design patterns, seen in Huff in the BitInputStream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2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Written assignment due tonight – put .</a:t>
            </a:r>
            <a:r>
              <a:rPr lang="en-US" dirty="0" err="1" smtClean="0"/>
              <a:t>pdf</a:t>
            </a:r>
            <a:r>
              <a:rPr lang="en-US" dirty="0" smtClean="0"/>
              <a:t> file in Eclipse and submit it</a:t>
            </a:r>
          </a:p>
          <a:p>
            <a:r>
              <a:rPr lang="en-US" dirty="0" smtClean="0"/>
              <a:t>APTS due Tuesday after break – use recursion</a:t>
            </a:r>
          </a:p>
          <a:p>
            <a:r>
              <a:rPr lang="en-US" dirty="0" smtClean="0"/>
              <a:t>No Lab Friday March 4 or Monday March 14</a:t>
            </a:r>
          </a:p>
          <a:p>
            <a:r>
              <a:rPr lang="en-US" dirty="0" smtClean="0"/>
              <a:t>Today – two examples of recursion</a:t>
            </a:r>
          </a:p>
          <a:p>
            <a:pPr lvl="1"/>
            <a:r>
              <a:rPr lang="en-US" dirty="0" smtClean="0"/>
              <a:t>Blob counting</a:t>
            </a:r>
          </a:p>
          <a:p>
            <a:pPr lvl="1"/>
            <a:r>
              <a:rPr lang="en-US" dirty="0" smtClean="0"/>
              <a:t>8 Queens - backtracking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8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Blob Counting, Flood Fill</a:t>
            </a:r>
          </a:p>
        </p:txBody>
      </p:sp>
      <p:sp>
        <p:nvSpPr>
          <p:cNvPr id="48131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ea typeface="ＭＳ Ｐゴシック" charset="-128"/>
              </a:rPr>
              <a:t>Flood a region with color</a:t>
            </a:r>
          </a:p>
          <a:p>
            <a:pPr lvl="1"/>
            <a:r>
              <a:rPr lang="en-US" smtClean="0">
                <a:ea typeface="ＭＳ Ｐゴシック" charset="-128"/>
              </a:rPr>
              <a:t>Erase region, make transparent, ..</a:t>
            </a:r>
          </a:p>
          <a:p>
            <a:pPr lvl="1"/>
            <a:r>
              <a:rPr lang="en-US" smtClean="0">
                <a:ea typeface="ＭＳ Ｐゴシック" charset="-128"/>
              </a:rPr>
              <a:t>How do find the region?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Finding regions, blobs, edges, ..</a:t>
            </a:r>
          </a:p>
          <a:p>
            <a:pPr lvl="1"/>
            <a:r>
              <a:rPr lang="en-US" smtClean="0">
                <a:ea typeface="ＭＳ Ｐゴシック" charset="-128"/>
              </a:rPr>
              <a:t>See blob counting code</a:t>
            </a:r>
          </a:p>
          <a:p>
            <a:pPr lvl="1"/>
            <a:r>
              <a:rPr lang="en-US" smtClean="0">
                <a:ea typeface="ＭＳ Ｐゴシック" charset="-128"/>
              </a:rPr>
              <a:t>What is a blob?</a:t>
            </a: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Recursion helps, but necessary?</a:t>
            </a:r>
          </a:p>
          <a:p>
            <a:pPr lvl="1"/>
            <a:r>
              <a:rPr lang="en-US" smtClean="0">
                <a:ea typeface="ＭＳ Ｐゴシック" charset="-128"/>
              </a:rPr>
              <a:t>Performance, clarity, …</a:t>
            </a:r>
          </a:p>
          <a:p>
            <a:pPr lvl="1"/>
            <a:r>
              <a:rPr lang="en-US" smtClean="0">
                <a:ea typeface="ＭＳ Ｐゴシック" charset="-128"/>
              </a:rPr>
              <a:t>Ease of development</a:t>
            </a:r>
          </a:p>
        </p:txBody>
      </p:sp>
      <p:pic>
        <p:nvPicPr>
          <p:cNvPr id="48132" name="Picture 7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3626553"/>
            <a:ext cx="2133600" cy="2437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8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333520"/>
            <a:ext cx="2827337" cy="21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First Example - </a:t>
            </a:r>
            <a:r>
              <a:rPr lang="en-US" dirty="0" err="1" smtClean="0">
                <a:ea typeface="ＭＳ Ｐゴシック" charset="-128"/>
              </a:rPr>
              <a:t>BlobCount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How do we find images? Components? Paths?</a:t>
            </a:r>
          </a:p>
          <a:p>
            <a:pPr lvl="1"/>
            <a:r>
              <a:rPr lang="en-US" smtClean="0">
                <a:ea typeface="ＭＳ Ｐゴシック" charset="-128"/>
              </a:rPr>
              <a:t>Create information from data</a:t>
            </a:r>
          </a:p>
        </p:txBody>
      </p:sp>
      <p:pic>
        <p:nvPicPr>
          <p:cNvPr id="21508" name="Picture 4" descr="dukeblob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667000"/>
            <a:ext cx="37592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5" descr="dukeblob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667001"/>
            <a:ext cx="378460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4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Details and Idioms in blob code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ea typeface="ＭＳ Ｐゴシック" charset="-128"/>
              </a:rPr>
              <a:t>Method </a:t>
            </a:r>
            <a:r>
              <a:rPr lang="en-US" smtClean="0">
                <a:latin typeface="Courier New" charset="0"/>
                <a:ea typeface="ＭＳ Ｐゴシック" charset="-128"/>
                <a:cs typeface="Courier New" charset="0"/>
              </a:rPr>
              <a:t>blobFill </a:t>
            </a:r>
            <a:r>
              <a:rPr lang="en-US" smtClean="0">
                <a:ea typeface="ＭＳ Ｐゴシック" charset="-128"/>
              </a:rPr>
              <a:t>has four parameters</a:t>
            </a:r>
          </a:p>
          <a:p>
            <a:pPr lvl="1"/>
            <a:r>
              <a:rPr lang="en-US" smtClean="0">
                <a:ea typeface="ＭＳ Ｐゴシック" charset="-128"/>
              </a:rPr>
              <a:t>(row,column) of where search starts</a:t>
            </a:r>
          </a:p>
          <a:p>
            <a:pPr lvl="1"/>
            <a:r>
              <a:rPr lang="en-US" smtClean="0">
                <a:ea typeface="ＭＳ Ｐゴシック" charset="-128"/>
              </a:rPr>
              <a:t>Character being searched for (initially * or blob)</a:t>
            </a:r>
          </a:p>
          <a:p>
            <a:pPr lvl="1"/>
            <a:r>
              <a:rPr lang="en-US" smtClean="0">
                <a:ea typeface="ＭＳ Ｐゴシック" charset="-128"/>
              </a:rPr>
              <a:t>Character to fill with on success (e.g., count ‘2’ or ‘4’)</a:t>
            </a:r>
          </a:p>
          <a:p>
            <a:pPr lvl="2"/>
            <a:r>
              <a:rPr lang="en-US" smtClean="0">
                <a:ea typeface="ＭＳ Ｐゴシック" charset="-128"/>
              </a:rPr>
              <a:t>Mark for visualization</a:t>
            </a:r>
          </a:p>
          <a:p>
            <a:pPr lvl="2"/>
            <a:r>
              <a:rPr lang="en-US" smtClean="0">
                <a:ea typeface="ＭＳ Ｐゴシック" charset="-128"/>
              </a:rPr>
              <a:t>Mark to ensure we don’t search again!</a:t>
            </a:r>
          </a:p>
          <a:p>
            <a:r>
              <a:rPr lang="en-US" smtClean="0">
                <a:ea typeface="ＭＳ Ｐゴシック" charset="-128"/>
              </a:rPr>
              <a:t>If (row,column) is part of blob, count it and ask neighbors for their counts</a:t>
            </a:r>
          </a:p>
          <a:p>
            <a:pPr lvl="1"/>
            <a:r>
              <a:rPr lang="en-US" smtClean="0">
                <a:ea typeface="ＭＳ Ｐゴシック" charset="-128"/>
              </a:rPr>
              <a:t>They’re part of blob (if never visited before)</a:t>
            </a:r>
          </a:p>
          <a:p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Return total of yourself and neighbors</a:t>
            </a:r>
          </a:p>
          <a:p>
            <a:pPr lvl="1"/>
            <a:r>
              <a:rPr lang="en-US" smtClean="0">
                <a:ea typeface="ＭＳ Ｐゴシック" charset="-128"/>
              </a:rPr>
              <a:t>Key to recursion: do one thing and ask for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3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Blob questions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>
                <a:ea typeface="ＭＳ Ｐゴシック" charset="-128"/>
              </a:rPr>
              <a:t>What changes if diagonal cells are adjacent?</a:t>
            </a:r>
          </a:p>
          <a:p>
            <a:pPr lvl="1"/>
            <a:r>
              <a:rPr lang="en-US" smtClean="0">
                <a:ea typeface="ＭＳ Ｐゴシック" charset="-128"/>
              </a:rPr>
              <a:t>Conceptually and in code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How do we find blob sizes in a range?</a:t>
            </a:r>
          </a:p>
          <a:p>
            <a:pPr lvl="1"/>
            <a:r>
              <a:rPr lang="en-US" smtClean="0">
                <a:ea typeface="ＭＳ Ｐゴシック" charset="-128"/>
              </a:rPr>
              <a:t>Not bigger than X, but between X and Y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How would we number blobs by size rather than by when they’re found?</a:t>
            </a:r>
          </a:p>
          <a:p>
            <a:pPr lvl="1"/>
            <a:r>
              <a:rPr lang="en-US" smtClean="0">
                <a:ea typeface="ＭＳ Ｐゴシック" charset="-128"/>
              </a:rPr>
              <a:t>Do we have the tools to do this in existing code?</a:t>
            </a:r>
          </a:p>
          <a:p>
            <a:pPr lvl="1"/>
            <a:endParaRPr lang="en-US" smtClean="0">
              <a:ea typeface="ＭＳ Ｐゴシック" charset="-128"/>
            </a:endParaRPr>
          </a:p>
          <a:p>
            <a:r>
              <a:rPr lang="en-US" smtClean="0">
                <a:ea typeface="ＭＳ Ｐゴシック" charset="-128"/>
              </a:rPr>
              <a:t>Can we avoid recursion and do this iteratively?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8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1470025"/>
          </a:xfrm>
        </p:spPr>
        <p:txBody>
          <a:bodyPr/>
          <a:lstStyle/>
          <a:p>
            <a:r>
              <a:rPr lang="en-US" dirty="0" smtClean="0"/>
              <a:t>Second Example – 8 Queens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198078"/>
            <a:ext cx="3657600" cy="394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Backtracking by image search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>
              <a:ea typeface="ＭＳ Ｐゴシック" charset="-128"/>
            </a:endParaRP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726" y="1473200"/>
            <a:ext cx="2632075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71601"/>
            <a:ext cx="2995612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51601" y="3975101"/>
            <a:ext cx="17970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1" y="13716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6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charset="-128"/>
              </a:rPr>
              <a:t>Searching with no guarantees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ea typeface="ＭＳ Ｐゴシック" charset="-128"/>
              </a:rPr>
              <a:t>Search for best move in automated game play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Can we explore every move?</a:t>
            </a:r>
          </a:p>
          <a:p>
            <a:pPr lvl="1"/>
            <a:r>
              <a:rPr lang="en-US" dirty="0" smtClean="0">
                <a:ea typeface="ＭＳ Ｐゴシック" charset="-128"/>
              </a:rPr>
              <a:t>Are there candidate moves ranked by “goodness”?</a:t>
            </a:r>
          </a:p>
          <a:p>
            <a:pPr lvl="1"/>
            <a:r>
              <a:rPr lang="en-US" dirty="0" smtClean="0">
                <a:ea typeface="ＭＳ Ｐゴシック" charset="-128"/>
              </a:rPr>
              <a:t>Can we explore entire tree of possible moves?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Search with partial information</a:t>
            </a:r>
          </a:p>
          <a:p>
            <a:pPr lvl="1"/>
            <a:r>
              <a:rPr lang="en-US" dirty="0" smtClean="0">
                <a:ea typeface="ＭＳ Ｐゴシック" charset="-128"/>
              </a:rPr>
              <a:t>Predictive texting with T9 or </a:t>
            </a:r>
            <a:r>
              <a:rPr lang="en-US" dirty="0" err="1" smtClean="0">
                <a:ea typeface="ＭＳ Ｐゴシック" charset="-128"/>
              </a:rPr>
              <a:t>iTap</a:t>
            </a:r>
            <a:r>
              <a:rPr lang="en-US" dirty="0" smtClean="0">
                <a:ea typeface="ＭＳ Ｐゴシック" charset="-128"/>
              </a:rPr>
              <a:t> or …</a:t>
            </a:r>
          </a:p>
          <a:p>
            <a:pPr lvl="1"/>
            <a:r>
              <a:rPr lang="en-US" dirty="0" smtClean="0">
                <a:ea typeface="ＭＳ Ｐゴシック" charset="-128"/>
              </a:rPr>
              <a:t>Finding words on a Boggle board</a:t>
            </a:r>
          </a:p>
          <a:p>
            <a:pPr lvl="1"/>
            <a:r>
              <a:rPr lang="en-US" dirty="0" smtClean="0">
                <a:ea typeface="ＭＳ Ｐゴシック" charset="-128"/>
              </a:rPr>
              <a:t>What numbers fit in Sudoku square</a:t>
            </a:r>
          </a:p>
          <a:p>
            <a:pPr lvl="1"/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Try something, if at first you don’t succeed 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D0002-FA8C-457D-97FC-660308141844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CompSci 100e, Spring 2011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24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</TotalTime>
  <Words>1000</Words>
  <Application>Microsoft Office PowerPoint</Application>
  <PresentationFormat>On-screen Show (4:3)</PresentationFormat>
  <Paragraphs>178</Paragraphs>
  <Slides>16</Slides>
  <Notes>2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CompSci 100e Program Design and Analysis II</vt:lpstr>
      <vt:lpstr>Announcements</vt:lpstr>
      <vt:lpstr>Blob Counting, Flood Fill</vt:lpstr>
      <vt:lpstr>First Example - BlobCount</vt:lpstr>
      <vt:lpstr>Details and Idioms in blob code</vt:lpstr>
      <vt:lpstr>Blob questions</vt:lpstr>
      <vt:lpstr>Second Example – 8 Queens</vt:lpstr>
      <vt:lpstr>Backtracking by image search</vt:lpstr>
      <vt:lpstr>Searching with no guarantees</vt:lpstr>
      <vt:lpstr>Search, Backtracking,Heuristics</vt:lpstr>
      <vt:lpstr>Classic problem: N queens</vt:lpstr>
      <vt:lpstr>Backtracking idea with N queens</vt:lpstr>
      <vt:lpstr>N queens backtracking: Queens.java</vt:lpstr>
      <vt:lpstr>Basic ideas in backtracking search</vt:lpstr>
      <vt:lpstr>Pruning vs. Exhaustive Search</vt:lpstr>
      <vt:lpstr>Queens Details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CompSci 100 Prog Design and Analysis II</dc:title>
  <dc:creator> </dc:creator>
  <cp:lastModifiedBy>rodger</cp:lastModifiedBy>
  <cp:revision>10</cp:revision>
  <dcterms:created xsi:type="dcterms:W3CDTF">2010-08-29T23:42:54Z</dcterms:created>
  <dcterms:modified xsi:type="dcterms:W3CDTF">2011-03-02T18:06:45Z</dcterms:modified>
</cp:coreProperties>
</file>