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5353C-D24B-4490-9E2F-FEEFED4D7DD8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6A89-89CC-446C-9222-A744852B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212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D51F-9939-46BD-817C-57B1C8893C11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1BDB-E099-4C41-A28E-331DC5EC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7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1BDB-E099-4C41-A28E-331DC5EC3804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171C-9B50-470C-BFD2-03060F3E88A1}" type="datetime1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FB0C-CA14-425D-BE60-77E07BD2AB6B}" type="datetime1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2AA5-3EDC-456E-AE42-9E82560EFC2F}" type="datetime1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0938-8BB8-4B5E-9626-42110535D246}" type="datetime1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8B76-6300-44D8-91F1-E0750C702BA3}" type="datetime1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8717-6F4D-498F-ADFB-1D60B74A94F6}" type="datetime1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2D7C-9B4F-47D7-ACAA-CD319E2DC1C1}" type="datetime1">
              <a:rPr lang="en-US" smtClean="0"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FAE8-6C34-423A-9191-8CF7EE3CC6A1}" type="datetime1">
              <a:rPr lang="en-US" smtClean="0"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AB7-90D4-4311-883B-56B275D1AA31}" type="datetime1">
              <a:rPr lang="en-US" smtClean="0"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B0DB-5C51-4919-854C-5445588AD246}" type="datetime1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80A-FD67-4E44-8325-160C8058F3FD}" type="datetime1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61DC-F17E-4C8A-AA1E-DD13E55738B2}" type="datetime1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err="1" smtClean="0"/>
              <a:t>CompSci</a:t>
            </a:r>
            <a:r>
              <a:rPr lang="en-US" dirty="0" smtClean="0"/>
              <a:t> 100e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Program </a:t>
            </a:r>
            <a:r>
              <a:rPr lang="en-US" dirty="0" smtClean="0"/>
              <a:t>Design and Analysis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86200"/>
            <a:ext cx="3124200" cy="175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March 15, 2011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Prof. Rodger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95600"/>
            <a:ext cx="22018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666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APTs </a:t>
            </a:r>
            <a:r>
              <a:rPr lang="en-US" dirty="0" smtClean="0"/>
              <a:t>extended </a:t>
            </a:r>
            <a:r>
              <a:rPr lang="en-US" dirty="0" err="1" smtClean="0"/>
              <a:t>til</a:t>
            </a:r>
            <a:r>
              <a:rPr lang="en-US" smtClean="0"/>
              <a:t> 3/17 </a:t>
            </a:r>
            <a:r>
              <a:rPr lang="en-US" dirty="0" smtClean="0"/>
              <a:t>(Typing Job, Rat route hints)</a:t>
            </a:r>
          </a:p>
          <a:p>
            <a:r>
              <a:rPr lang="en-US" dirty="0" smtClean="0"/>
              <a:t> New APT set out today due March 22</a:t>
            </a:r>
          </a:p>
          <a:p>
            <a:r>
              <a:rPr lang="en-US" dirty="0" smtClean="0"/>
              <a:t>Today Stacks and Queues</a:t>
            </a:r>
          </a:p>
          <a:p>
            <a:pPr lvl="1"/>
            <a:r>
              <a:rPr lang="en-US" dirty="0">
                <a:ea typeface="ＭＳ Ｐゴシック" charset="-128"/>
              </a:rPr>
              <a:t>Linear structures used in problem domains and </a:t>
            </a:r>
            <a:r>
              <a:rPr lang="en-US" dirty="0" smtClean="0">
                <a:ea typeface="ＭＳ Ｐゴシック" charset="-128"/>
              </a:rPr>
              <a:t>algorithms</a:t>
            </a:r>
            <a:endParaRPr 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2018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24200"/>
            <a:ext cx="2159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86200"/>
            <a:ext cx="21812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Why don't we just use arrays?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</a:rPr>
              <a:t>Stacks used in implementing recursion, postscript language, Java language, graph algorithms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Stacks implemented using array/</a:t>
            </a:r>
            <a:r>
              <a:rPr lang="en-US" dirty="0" err="1" smtClean="0">
                <a:ea typeface="ＭＳ Ｐゴシック" charset="-128"/>
              </a:rPr>
              <a:t>ArrayList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Queues used in simulation, graph algorithms, scheduling</a:t>
            </a:r>
          </a:p>
          <a:p>
            <a:pPr lvl="1"/>
            <a:r>
              <a:rPr lang="en-US" dirty="0" smtClean="0">
                <a:ea typeface="ＭＳ Ｐゴシック" charset="-128"/>
              </a:rPr>
              <a:t>Queues implemented using array/</a:t>
            </a:r>
            <a:r>
              <a:rPr lang="en-US" dirty="0" err="1" smtClean="0">
                <a:ea typeface="ＭＳ Ｐゴシック" charset="-128"/>
              </a:rPr>
              <a:t>LinkedList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100, Fall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Simple stack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 New" charset="0"/>
                <a:ea typeface="ＭＳ Ｐゴシック" charset="-128"/>
              </a:rPr>
              <a:t>Stack</a:t>
            </a:r>
            <a:r>
              <a:rPr lang="en-US" dirty="0" smtClean="0">
                <a:ea typeface="ＭＳ Ｐゴシック" charset="-128"/>
              </a:rPr>
              <a:t> is part of </a:t>
            </a:r>
            <a:r>
              <a:rPr lang="en-US" dirty="0" err="1" smtClean="0">
                <a:ea typeface="ＭＳ Ｐゴシック" charset="-128"/>
              </a:rPr>
              <a:t>java.util.Collections</a:t>
            </a:r>
            <a:r>
              <a:rPr lang="en-US" dirty="0" smtClean="0">
                <a:ea typeface="ＭＳ Ｐゴシック" charset="-128"/>
              </a:rPr>
              <a:t> hierarchy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As an ADT it's a LIFO data structure (last in, first out)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what does pop do? What does push do?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Stack&lt;String&gt; s = new Stack&lt;String&gt;();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s.push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("panda");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s.push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("grizzly"); 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s.push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("brown");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("size = "+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s.size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s.peek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String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str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s.pop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s.peek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s.pop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100, Fall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Postfix, prefix, and infix notation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>
                <a:ea typeface="ＭＳ Ｐゴシック" charset="-128"/>
              </a:rPr>
              <a:t>Postfix notation used in some HP calculators</a:t>
            </a:r>
          </a:p>
          <a:p>
            <a:pPr lvl="1"/>
            <a:r>
              <a:rPr lang="en-US" smtClean="0">
                <a:ea typeface="ＭＳ Ｐゴシック" charset="-128"/>
              </a:rPr>
              <a:t>No parentheses needed, precedence rules still respected</a:t>
            </a:r>
          </a:p>
          <a:p>
            <a:pPr lvl="1">
              <a:buFont typeface="Wingdings" charset="2"/>
              <a:buNone/>
            </a:pPr>
            <a:r>
              <a:rPr lang="en-US" smtClean="0">
                <a:solidFill>
                  <a:srgbClr val="FC0128"/>
                </a:solidFill>
                <a:latin typeface="Courier New" charset="0"/>
                <a:ea typeface="ＭＳ Ｐゴシック" charset="-128"/>
              </a:rPr>
              <a:t>3 5 +        4 2 * 7 + 3 -          9 7 + *</a:t>
            </a:r>
          </a:p>
          <a:p>
            <a:pPr lvl="1"/>
            <a:r>
              <a:rPr lang="en-US" smtClean="0">
                <a:ea typeface="ＭＳ Ｐゴシック" charset="-128"/>
              </a:rPr>
              <a:t>Read expression</a:t>
            </a:r>
          </a:p>
          <a:p>
            <a:pPr lvl="2"/>
            <a:r>
              <a:rPr lang="en-US" sz="1800" smtClean="0">
                <a:ea typeface="ＭＳ Ｐゴシック" charset="-128"/>
              </a:rPr>
              <a:t>For number/operand: push</a:t>
            </a:r>
          </a:p>
          <a:p>
            <a:pPr lvl="2"/>
            <a:r>
              <a:rPr lang="en-US" sz="1800" smtClean="0">
                <a:ea typeface="ＭＳ Ｐゴシック" charset="-128"/>
              </a:rPr>
              <a:t>For operator: pop, pop, operate, push</a:t>
            </a:r>
          </a:p>
          <a:p>
            <a:pPr lvl="2"/>
            <a:endParaRPr lang="en-US" sz="1800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See </a:t>
            </a:r>
            <a:r>
              <a:rPr lang="en-US" i="1" smtClean="0">
                <a:ea typeface="ＭＳ Ｐゴシック" charset="-128"/>
              </a:rPr>
              <a:t>Postfix.java</a:t>
            </a:r>
            <a:r>
              <a:rPr lang="en-US" smtClean="0">
                <a:ea typeface="ＭＳ Ｐゴシック" charset="-128"/>
              </a:rPr>
              <a:t> for example code, key ideas:</a:t>
            </a:r>
          </a:p>
          <a:p>
            <a:pPr lvl="1"/>
            <a:r>
              <a:rPr lang="en-US" smtClean="0">
                <a:ea typeface="ＭＳ Ｐゴシック" charset="-128"/>
              </a:rPr>
              <a:t>Use StringTokenizer, handy tool for parsing</a:t>
            </a:r>
          </a:p>
          <a:p>
            <a:pPr lvl="1"/>
            <a:r>
              <a:rPr lang="en-US" smtClean="0">
                <a:ea typeface="ＭＳ Ｐゴシック" charset="-128"/>
              </a:rPr>
              <a:t>Note: Exceptions thrown, what are these? </a:t>
            </a:r>
          </a:p>
          <a:p>
            <a:r>
              <a:rPr lang="en-US" smtClean="0">
                <a:ea typeface="ＭＳ Ｐゴシック" charset="-128"/>
              </a:rPr>
              <a:t>What about prefix and infix notations, advantages?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100, Fall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Interlude: Exceptions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>
                <a:ea typeface="ＭＳ Ｐゴシック" charset="-128"/>
              </a:rPr>
              <a:t>Exceptions are </a:t>
            </a:r>
            <a:r>
              <a:rPr lang="en-US" i="1" smtClean="0">
                <a:ea typeface="ＭＳ Ｐゴシック" charset="-128"/>
              </a:rPr>
              <a:t>raised</a:t>
            </a:r>
            <a:r>
              <a:rPr lang="en-US" smtClean="0">
                <a:ea typeface="ＭＳ Ｐゴシック" charset="-128"/>
              </a:rPr>
              <a:t> or </a:t>
            </a:r>
            <a:r>
              <a:rPr lang="en-US" i="1" smtClean="0">
                <a:ea typeface="ＭＳ Ｐゴシック" charset="-128"/>
              </a:rPr>
              <a:t>thrown</a:t>
            </a:r>
            <a:r>
              <a:rPr lang="en-US" smtClean="0">
                <a:ea typeface="ＭＳ Ｐゴシック" charset="-128"/>
              </a:rPr>
              <a:t> in exceptional cases</a:t>
            </a:r>
          </a:p>
          <a:p>
            <a:pPr lvl="1"/>
            <a:r>
              <a:rPr lang="en-US" smtClean="0">
                <a:ea typeface="ＭＳ Ｐゴシック" charset="-128"/>
              </a:rPr>
              <a:t>Bad indexes, null pointers, illegal arguments, …</a:t>
            </a:r>
          </a:p>
          <a:p>
            <a:pPr lvl="1"/>
            <a:r>
              <a:rPr lang="en-US" smtClean="0">
                <a:ea typeface="ＭＳ Ｐゴシック" charset="-128"/>
              </a:rPr>
              <a:t>File not found, URL malformed, …</a:t>
            </a:r>
          </a:p>
          <a:p>
            <a:r>
              <a:rPr lang="en-US" smtClean="0">
                <a:ea typeface="ＭＳ Ｐゴシック" charset="-128"/>
              </a:rPr>
              <a:t>Runtime exceptions aren't handled or </a:t>
            </a:r>
            <a:r>
              <a:rPr lang="en-US" i="1" smtClean="0">
                <a:ea typeface="ＭＳ Ｐゴシック" charset="-128"/>
              </a:rPr>
              <a:t>caught</a:t>
            </a:r>
          </a:p>
          <a:p>
            <a:pPr lvl="1"/>
            <a:r>
              <a:rPr lang="en-US" smtClean="0">
                <a:ea typeface="ＭＳ Ｐゴシック" charset="-128"/>
              </a:rPr>
              <a:t>Bad index in array, don't try to handle this in code</a:t>
            </a:r>
          </a:p>
          <a:p>
            <a:pPr lvl="1"/>
            <a:r>
              <a:rPr lang="en-US" smtClean="0">
                <a:ea typeface="ＭＳ Ｐゴシック" charset="-128"/>
              </a:rPr>
              <a:t>Null pointer stops your program, don't code that way!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Some exceptions are caught or rethrown</a:t>
            </a:r>
          </a:p>
          <a:p>
            <a:pPr lvl="1"/>
            <a:r>
              <a:rPr lang="en-US" smtClean="0">
                <a:latin typeface="Courier New" charset="0"/>
                <a:ea typeface="ＭＳ Ｐゴシック" charset="-128"/>
              </a:rPr>
              <a:t>FileNotFoundException</a:t>
            </a:r>
            <a:r>
              <a:rPr lang="en-US" smtClean="0">
                <a:ea typeface="ＭＳ Ｐゴシック" charset="-128"/>
              </a:rPr>
              <a:t> and </a:t>
            </a:r>
            <a:r>
              <a:rPr lang="en-US" smtClean="0">
                <a:latin typeface="Courier New" charset="0"/>
                <a:ea typeface="ＭＳ Ｐゴシック" charset="-128"/>
              </a:rPr>
              <a:t>IOException</a:t>
            </a:r>
            <a:r>
              <a:rPr lang="en-US" smtClean="0">
                <a:ea typeface="ＭＳ Ｐゴシック" charset="-128"/>
              </a:rPr>
              <a:t> </a:t>
            </a:r>
          </a:p>
          <a:p>
            <a:r>
              <a:rPr lang="en-US" smtClean="0">
                <a:ea typeface="ＭＳ Ｐゴシック" charset="-128"/>
              </a:rPr>
              <a:t>RuntimeException extends Exception</a:t>
            </a:r>
          </a:p>
          <a:p>
            <a:pPr lvl="1"/>
            <a:r>
              <a:rPr lang="en-US" smtClean="0">
                <a:ea typeface="ＭＳ Ｐゴシック" charset="-128"/>
              </a:rPr>
              <a:t>catch not required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888" y="4191000"/>
            <a:ext cx="14081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100, Fall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Simple queue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 New" charset="0"/>
                <a:ea typeface="ＭＳ Ｐゴシック" charset="-128"/>
              </a:rPr>
              <a:t>Queue</a:t>
            </a:r>
            <a:r>
              <a:rPr lang="en-US" dirty="0" smtClean="0">
                <a:ea typeface="ＭＳ Ｐゴシック" charset="-128"/>
              </a:rPr>
              <a:t> is part of </a:t>
            </a:r>
            <a:r>
              <a:rPr lang="en-US" dirty="0" err="1" smtClean="0">
                <a:ea typeface="ＭＳ Ｐゴシック" charset="-128"/>
              </a:rPr>
              <a:t>java.util.Collections</a:t>
            </a:r>
            <a:r>
              <a:rPr lang="en-US" dirty="0" smtClean="0">
                <a:ea typeface="ＭＳ Ｐゴシック" charset="-128"/>
              </a:rPr>
              <a:t> hierarchy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As an ADT it's a FIFO data structure (first in, first out)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what does add do? What does remove do?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Queue&lt;String&gt; s = new Queue&lt;String&gt;();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s.add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("panda");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s.add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("grizzly"); 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s.add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("brown");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("size = "+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s.size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s.peek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String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str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s.remove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s.peek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s.remove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());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100, Fall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Assume a Stack is implemented with an </a:t>
            </a:r>
            <a:r>
              <a:rPr lang="en-US" dirty="0" err="1" smtClean="0"/>
              <a:t>ArrayList</a:t>
            </a:r>
            <a:r>
              <a:rPr lang="en-US" dirty="0" smtClean="0"/>
              <a:t>. How are inserts and removes done? </a:t>
            </a:r>
          </a:p>
          <a:p>
            <a:pPr lvl="1"/>
            <a:r>
              <a:rPr lang="en-US" dirty="0" smtClean="0"/>
              <a:t>Inserting N elements into a stack takes how long? </a:t>
            </a:r>
          </a:p>
          <a:p>
            <a:pPr lvl="1"/>
            <a:r>
              <a:rPr lang="en-US" dirty="0" smtClean="0"/>
              <a:t>Removing N removes from a stack takes how long?</a:t>
            </a:r>
          </a:p>
          <a:p>
            <a:r>
              <a:rPr lang="en-US" dirty="0" smtClean="0"/>
              <a:t>Assume a Queue is implemented with an </a:t>
            </a:r>
            <a:r>
              <a:rPr lang="en-US" dirty="0" err="1" smtClean="0"/>
              <a:t>ArrayList</a:t>
            </a:r>
            <a:r>
              <a:rPr lang="en-US" dirty="0" smtClean="0"/>
              <a:t>. How are inserts and removes done?</a:t>
            </a:r>
          </a:p>
          <a:p>
            <a:pPr lvl="1"/>
            <a:r>
              <a:rPr lang="en-US" dirty="0" smtClean="0"/>
              <a:t>Inserting N elements into a queue takes how long?</a:t>
            </a:r>
          </a:p>
          <a:p>
            <a:pPr lvl="1"/>
            <a:r>
              <a:rPr lang="en-US" dirty="0" smtClean="0"/>
              <a:t>Removing N elements from a queue takes how long?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521</Words>
  <Application>Microsoft Office PowerPoint</Application>
  <PresentationFormat>On-screen Show (4:3)</PresentationFormat>
  <Paragraphs>91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CompSci 100e Program Design and Analysis II</vt:lpstr>
      <vt:lpstr>Announcements</vt:lpstr>
      <vt:lpstr>Why don't we just use arrays?</vt:lpstr>
      <vt:lpstr>Simple stack example</vt:lpstr>
      <vt:lpstr>Postfix, prefix, and infix notation</vt:lpstr>
      <vt:lpstr>Interlude: Exceptions</vt:lpstr>
      <vt:lpstr>Simple queue example</vt:lpstr>
      <vt:lpstr>Analysis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100 Prog Design and Analysis II</dc:title>
  <dc:creator> </dc:creator>
  <cp:lastModifiedBy>rodger</cp:lastModifiedBy>
  <cp:revision>12</cp:revision>
  <dcterms:created xsi:type="dcterms:W3CDTF">2010-08-29T23:42:54Z</dcterms:created>
  <dcterms:modified xsi:type="dcterms:W3CDTF">2011-03-15T13:13:11Z</dcterms:modified>
</cp:coreProperties>
</file>