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6" r:id="rId11"/>
    <p:sldId id="269" r:id="rId12"/>
    <p:sldId id="270" r:id="rId13"/>
    <p:sldId id="265" r:id="rId14"/>
    <p:sldId id="264" r:id="rId15"/>
    <p:sldId id="271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print 14 in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EAEC-A414-4D6D-887B-EDAA6C868361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B7E6-0636-4D77-84C5-D843FCD19642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E401-AA9E-478B-9542-9A870374A9DD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829A-1A56-4F1C-A137-0B884E00E70B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927D-7E3A-401C-BB2C-68F8BD4FB9C3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6EA5-9CF9-4139-AE64-3802850658FA}" type="datetime1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5731-872F-4A47-8F66-D5EEAD725497}" type="datetime1">
              <a:rPr lang="en-US" smtClean="0"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5132C-01D1-4344-8BCF-88A93B276832}" type="datetime1">
              <a:rPr lang="en-US" smtClean="0"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860B-E218-49E4-8B60-02144AD68EB2}" type="datetime1">
              <a:rPr lang="en-US" smtClean="0"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7B65-FB39-4B01-B566-96FD35B6B3C6}" type="datetime1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ACBC-85A7-4ABE-AC2E-704B095C79E8}" type="datetime1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A069-F7E9-4A69-ADE1-44B6475A1B9E}" type="datetime1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29,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200400"/>
            <a:ext cx="24542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average big-Oh for height?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recurrence relation </a:t>
            </a:r>
          </a:p>
          <a:p>
            <a:r>
              <a:rPr lang="en-US" dirty="0" smtClean="0"/>
              <a:t>T(0) = </a:t>
            </a:r>
          </a:p>
          <a:p>
            <a:r>
              <a:rPr lang="en-US" dirty="0" smtClean="0"/>
              <a:t>T(1) = </a:t>
            </a:r>
          </a:p>
          <a:p>
            <a:r>
              <a:rPr lang="en-US" dirty="0" smtClean="0"/>
              <a:t>T(n) =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worst case big-Oh for height?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recurrence relation </a:t>
            </a:r>
          </a:p>
          <a:p>
            <a:r>
              <a:rPr lang="en-US" dirty="0" smtClean="0"/>
              <a:t>T(0) = </a:t>
            </a:r>
          </a:p>
          <a:p>
            <a:r>
              <a:rPr lang="en-US" dirty="0" smtClean="0"/>
              <a:t>T(1) = </a:t>
            </a:r>
          </a:p>
          <a:p>
            <a:r>
              <a:rPr lang="en-US" dirty="0" smtClean="0"/>
              <a:t>T(n) =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average case big-Oh for </a:t>
            </a:r>
            <a:br>
              <a:rPr lang="en-US" dirty="0" smtClean="0"/>
            </a:br>
            <a:r>
              <a:rPr lang="en-US" dirty="0" smtClean="0"/>
              <a:t>is-balanced?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recurrence relation </a:t>
            </a:r>
          </a:p>
          <a:p>
            <a:r>
              <a:rPr lang="en-US" dirty="0" smtClean="0"/>
              <a:t>T(1) = </a:t>
            </a:r>
          </a:p>
          <a:p>
            <a:r>
              <a:rPr lang="en-US" dirty="0" smtClean="0"/>
              <a:t>T(n) =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Recognizing Recurrences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ea typeface="ＭＳ Ｐゴシック" charset="-128"/>
              </a:rPr>
              <a:t>Solve once, re-use in new contexts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T must be explicitly identified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 must be some measure of size of input/parameter</a:t>
            </a:r>
          </a:p>
          <a:p>
            <a:pPr lvl="2"/>
            <a:r>
              <a:rPr lang="en-US" dirty="0" smtClean="0">
                <a:ea typeface="ＭＳ Ｐゴシック" charset="-128"/>
              </a:rPr>
              <a:t>T(n) is for </a:t>
            </a:r>
            <a:r>
              <a:rPr lang="en-US" dirty="0" err="1" smtClean="0">
                <a:ea typeface="ＭＳ Ｐゴシック" charset="-128"/>
              </a:rPr>
              <a:t>quicksort</a:t>
            </a:r>
            <a:r>
              <a:rPr lang="en-US" dirty="0" smtClean="0">
                <a:ea typeface="ＭＳ Ｐゴシック" charset="-128"/>
              </a:rPr>
              <a:t> to run on an n-element array</a:t>
            </a:r>
          </a:p>
          <a:p>
            <a:endParaRPr lang="en-US" sz="1600" dirty="0" smtClean="0">
              <a:ea typeface="ＭＳ Ｐゴシック" charset="-128"/>
            </a:endParaRPr>
          </a:p>
          <a:p>
            <a:pPr>
              <a:buFont typeface="Monotype Sorts" charset="2"/>
              <a:buNone/>
            </a:pPr>
            <a:endParaRPr lang="en-US" sz="1600" dirty="0" smtClean="0">
              <a:latin typeface="Courier New" charset="0"/>
              <a:ea typeface="ＭＳ Ｐゴシック" charset="-128"/>
            </a:endParaRP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T(n/2)  + O(1) </a:t>
            </a:r>
            <a:r>
              <a:rPr lang="en-US" sz="1600" dirty="0" smtClean="0">
                <a:ea typeface="ＭＳ Ｐゴシック" charset="-128"/>
              </a:rPr>
              <a:t>	binary search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T(n-1)  + O(1)</a:t>
            </a:r>
            <a:r>
              <a:rPr lang="en-US" sz="1600" dirty="0" smtClean="0">
                <a:ea typeface="ＭＳ Ｐゴシック" charset="-128"/>
              </a:rPr>
              <a:t>	sequential search    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2T(n/2) + O(1) </a:t>
            </a:r>
            <a:r>
              <a:rPr lang="en-US" sz="1600" dirty="0" smtClean="0">
                <a:ea typeface="ＭＳ Ｐゴシック" charset="-128"/>
              </a:rPr>
              <a:t>	tree traversal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2T(n/2) + O(n) </a:t>
            </a:r>
            <a:r>
              <a:rPr lang="en-US" sz="1600" dirty="0" smtClean="0">
                <a:ea typeface="ＭＳ Ｐゴシック" charset="-128"/>
              </a:rPr>
              <a:t>	</a:t>
            </a:r>
            <a:r>
              <a:rPr lang="en-US" sz="1600" dirty="0" err="1" smtClean="0">
                <a:ea typeface="ＭＳ Ｐゴシック" charset="-128"/>
              </a:rPr>
              <a:t>quicksort</a:t>
            </a:r>
            <a:r>
              <a:rPr lang="en-US" sz="1600" dirty="0" smtClean="0">
                <a:ea typeface="ＭＳ Ｐゴシック" charset="-128"/>
              </a:rPr>
              <a:t>	                  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T(n-1)  + O(n) </a:t>
            </a:r>
            <a:r>
              <a:rPr lang="en-US" sz="1600" dirty="0" smtClean="0">
                <a:ea typeface="ＭＳ Ｐゴシック" charset="-128"/>
              </a:rPr>
              <a:t>	selection sort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endParaRPr lang="en-US" sz="1600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Remember the algorithm, re-derive complexity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Recognizing Recurrences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ea typeface="ＭＳ Ｐゴシック" charset="-128"/>
              </a:rPr>
              <a:t>Solve once, re-use in new contexts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T must be explicitly identified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 must be some measure of size of input/parameter</a:t>
            </a:r>
          </a:p>
          <a:p>
            <a:pPr lvl="2"/>
            <a:r>
              <a:rPr lang="en-US" dirty="0" smtClean="0">
                <a:ea typeface="ＭＳ Ｐゴシック" charset="-128"/>
              </a:rPr>
              <a:t>T(n) is for </a:t>
            </a:r>
            <a:r>
              <a:rPr lang="en-US" dirty="0" err="1" smtClean="0">
                <a:ea typeface="ＭＳ Ｐゴシック" charset="-128"/>
              </a:rPr>
              <a:t>quicksort</a:t>
            </a:r>
            <a:r>
              <a:rPr lang="en-US" dirty="0" smtClean="0">
                <a:ea typeface="ＭＳ Ｐゴシック" charset="-128"/>
              </a:rPr>
              <a:t> to run on an n-element array</a:t>
            </a:r>
          </a:p>
          <a:p>
            <a:endParaRPr lang="en-US" sz="1600" dirty="0" smtClean="0">
              <a:ea typeface="ＭＳ Ｐゴシック" charset="-128"/>
            </a:endParaRPr>
          </a:p>
          <a:p>
            <a:pPr>
              <a:buFont typeface="Monotype Sorts" charset="2"/>
              <a:buNone/>
            </a:pPr>
            <a:endParaRPr lang="en-US" sz="1600" dirty="0" smtClean="0">
              <a:latin typeface="Courier New" charset="0"/>
              <a:ea typeface="ＭＳ Ｐゴシック" charset="-128"/>
            </a:endParaRP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T(n/2)  + O(1) </a:t>
            </a:r>
            <a:r>
              <a:rPr lang="en-US" sz="1600" dirty="0" smtClean="0">
                <a:ea typeface="ＭＳ Ｐゴシック" charset="-128"/>
              </a:rPr>
              <a:t>	binary search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T(n-1)  + O(1)</a:t>
            </a:r>
            <a:r>
              <a:rPr lang="en-US" sz="1600" dirty="0" smtClean="0">
                <a:ea typeface="ＭＳ Ｐゴシック" charset="-128"/>
              </a:rPr>
              <a:t>	sequential search    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2T(n/2) + O(1) </a:t>
            </a:r>
            <a:r>
              <a:rPr lang="en-US" sz="1600" dirty="0" smtClean="0">
                <a:ea typeface="ＭＳ Ｐゴシック" charset="-128"/>
              </a:rPr>
              <a:t>	tree traversal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2T(n/2) + O(n) </a:t>
            </a:r>
            <a:r>
              <a:rPr lang="en-US" sz="1600" dirty="0" smtClean="0">
                <a:ea typeface="ＭＳ Ｐゴシック" charset="-128"/>
              </a:rPr>
              <a:t>	</a:t>
            </a:r>
            <a:r>
              <a:rPr lang="en-US" sz="1600" dirty="0" err="1" smtClean="0">
                <a:ea typeface="ＭＳ Ｐゴシック" charset="-128"/>
              </a:rPr>
              <a:t>quicksort</a:t>
            </a:r>
            <a:r>
              <a:rPr lang="en-US" sz="1600" dirty="0" smtClean="0">
                <a:ea typeface="ＭＳ Ｐゴシック" charset="-128"/>
              </a:rPr>
              <a:t>	                  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pPr>
              <a:buFont typeface="Monotype Sort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T(n) = T(n-1)  + O(n) </a:t>
            </a:r>
            <a:r>
              <a:rPr lang="en-US" sz="1600" dirty="0" smtClean="0">
                <a:ea typeface="ＭＳ Ｐゴシック" charset="-128"/>
              </a:rPr>
              <a:t>	selection sort	           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O(        )</a:t>
            </a:r>
          </a:p>
          <a:p>
            <a:endParaRPr lang="en-US" sz="1600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Remember the algorithm, re-derive complexity</a:t>
            </a:r>
          </a:p>
        </p:txBody>
      </p:sp>
      <p:sp>
        <p:nvSpPr>
          <p:cNvPr id="450564" name="Text Box 4"/>
          <p:cNvSpPr txBox="1">
            <a:spLocks noChangeArrowheads="1"/>
          </p:cNvSpPr>
          <p:nvPr/>
        </p:nvSpPr>
        <p:spPr bwMode="auto">
          <a:xfrm>
            <a:off x="5715000" y="40386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n</a:t>
            </a:r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5638800" y="3733800"/>
            <a:ext cx="13208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log n</a:t>
            </a:r>
          </a:p>
        </p:txBody>
      </p:sp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5715000" y="4495800"/>
            <a:ext cx="11811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n log n </a:t>
            </a:r>
          </a:p>
        </p:txBody>
      </p:sp>
      <p:sp>
        <p:nvSpPr>
          <p:cNvPr id="450567" name="Text Box 7"/>
          <p:cNvSpPr txBox="1">
            <a:spLocks noChangeArrowheads="1"/>
          </p:cNvSpPr>
          <p:nvPr/>
        </p:nvSpPr>
        <p:spPr bwMode="auto">
          <a:xfrm>
            <a:off x="6019800" y="42672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n</a:t>
            </a:r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6019800" y="4800600"/>
            <a:ext cx="457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n</a:t>
            </a:r>
            <a:r>
              <a:rPr lang="en-US" sz="1800" b="1" baseline="30000" dirty="0"/>
              <a:t>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utoUpdateAnimBg="0"/>
      <p:bldP spid="450565" grpId="0" autoUpdateAnimBg="0"/>
      <p:bldP spid="450566" grpId="0" autoUpdateAnimBg="0"/>
      <p:bldP spid="450567" grpId="0" autoUpdateAnimBg="0"/>
      <p:bldP spid="4505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BSTCount</a:t>
            </a:r>
            <a:r>
              <a:rPr lang="en-US" dirty="0" smtClean="0"/>
              <a:t> APT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values for a binary search tree, how many unique trees are there? </a:t>
            </a:r>
          </a:p>
          <a:p>
            <a:pPr lvl="1"/>
            <a:r>
              <a:rPr lang="en-US" dirty="0" smtClean="0"/>
              <a:t>1 value = one tree</a:t>
            </a:r>
          </a:p>
          <a:p>
            <a:pPr lvl="1"/>
            <a:r>
              <a:rPr lang="en-US" dirty="0" smtClean="0"/>
              <a:t>2 values = two trees</a:t>
            </a:r>
          </a:p>
          <a:p>
            <a:pPr lvl="1"/>
            <a:r>
              <a:rPr lang="en-US" dirty="0" smtClean="0"/>
              <a:t>3 values = 5 trees</a:t>
            </a:r>
          </a:p>
          <a:p>
            <a:pPr lvl="1"/>
            <a:r>
              <a:rPr lang="en-US" dirty="0" smtClean="0"/>
              <a:t>N values = ? trees</a:t>
            </a:r>
          </a:p>
          <a:p>
            <a:r>
              <a:rPr lang="en-US" dirty="0" smtClean="0"/>
              <a:t>Will </a:t>
            </a:r>
            <a:r>
              <a:rPr lang="en-US" dirty="0" err="1" smtClean="0"/>
              <a:t>memoize</a:t>
            </a:r>
            <a:r>
              <a:rPr lang="en-US" dirty="0" smtClean="0"/>
              <a:t> help?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Recurrences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If T(n) = T(n-1) + O(1)… where do we see this?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T(n) = T(n-1) + O(1)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    </a:t>
            </a:r>
            <a:r>
              <a:rPr lang="en-US" i="1" dirty="0" smtClean="0">
                <a:ea typeface="ＭＳ Ｐゴシック" charset="-128"/>
                <a:cs typeface="Courier New" charset="0"/>
              </a:rPr>
              <a:t>true for all X so, </a:t>
            </a: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T(n-1) = T(n-2)+ O(1)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T(n) = [T(n-2) + 1] + 1 = T(n-2) + 2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     = [T(n-3) + 1] + 2 = T(n-3) + 3</a:t>
            </a:r>
          </a:p>
          <a:p>
            <a:r>
              <a:rPr lang="en-US" dirty="0" smtClean="0">
                <a:ea typeface="ＭＳ Ｐゴシック" charset="-128"/>
              </a:rPr>
              <a:t>True for 1, 2, so eureka! We see a pattern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T(n) = T(n-k) + k, </a:t>
            </a:r>
            <a:r>
              <a:rPr lang="en-US" dirty="0" smtClean="0">
                <a:ea typeface="ＭＳ Ｐゴシック" charset="-128"/>
                <a:cs typeface="Courier New" charset="0"/>
              </a:rPr>
              <a:t>true for all </a:t>
            </a: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k, </a:t>
            </a:r>
            <a:r>
              <a:rPr lang="en-US" dirty="0" smtClean="0">
                <a:ea typeface="ＭＳ Ｐゴシック" charset="-128"/>
                <a:cs typeface="Courier New" charset="0"/>
              </a:rPr>
              <a:t>let </a:t>
            </a: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n=k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  <a:cs typeface="Courier New" charset="0"/>
              </a:rPr>
              <a:t>T(n) = T(n-n) + n = T(0) + n = n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We could solve, we could prove, or remember!</a:t>
            </a:r>
            <a:endParaRPr lang="en-US" dirty="0" smtClean="0">
              <a:latin typeface="Courier New" charset="0"/>
              <a:ea typeface="ＭＳ Ｐゴシック" charset="-128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APT next week – </a:t>
            </a:r>
            <a:r>
              <a:rPr lang="en-US" dirty="0" err="1" smtClean="0"/>
              <a:t>BSTCount</a:t>
            </a:r>
            <a:endParaRPr lang="en-US" dirty="0" smtClean="0"/>
          </a:p>
          <a:p>
            <a:pPr lvl="1"/>
            <a:r>
              <a:rPr lang="en-US" dirty="0" smtClean="0"/>
              <a:t>Will do in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Written Assignment lists/trees due March 31</a:t>
            </a:r>
            <a:endParaRPr lang="en-US" dirty="0" smtClean="0"/>
          </a:p>
          <a:p>
            <a:r>
              <a:rPr lang="en-US" dirty="0" smtClean="0"/>
              <a:t>New assignment </a:t>
            </a:r>
            <a:r>
              <a:rPr lang="en-US" dirty="0" smtClean="0"/>
              <a:t>Boggle </a:t>
            </a:r>
            <a:r>
              <a:rPr lang="en-US" smtClean="0"/>
              <a:t>due April 7</a:t>
            </a:r>
            <a:endParaRPr lang="en-US" dirty="0" smtClean="0"/>
          </a:p>
          <a:p>
            <a:pPr lvl="1"/>
            <a:r>
              <a:rPr lang="en-US" dirty="0" smtClean="0"/>
              <a:t>Will do part of it in lab (last time, and next lab)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More on trees and analysis with trees</a:t>
            </a:r>
          </a:p>
          <a:p>
            <a:pPr lvl="1"/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8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binary trees</a:t>
            </a:r>
          </a:p>
          <a:p>
            <a:pPr lvl="1"/>
            <a:r>
              <a:rPr lang="en-US" dirty="0" smtClean="0"/>
              <a:t>Includes binary search trees</a:t>
            </a:r>
          </a:p>
          <a:p>
            <a:pPr lvl="1"/>
            <a:r>
              <a:rPr lang="en-US" dirty="0" smtClean="0"/>
              <a:t>Process tree:  root (</a:t>
            </a:r>
            <a:r>
              <a:rPr lang="en-US" dirty="0" err="1" smtClean="0"/>
              <a:t>subtree</a:t>
            </a:r>
            <a:r>
              <a:rPr lang="en-US" dirty="0" smtClean="0"/>
              <a:t>) (</a:t>
            </a:r>
            <a:r>
              <a:rPr lang="en-US" dirty="0" err="1" smtClean="0"/>
              <a:t>subtree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Analyze recursive tree functions</a:t>
            </a:r>
          </a:p>
          <a:p>
            <a:pPr lvl="2"/>
            <a:r>
              <a:rPr lang="en-US" dirty="0" smtClean="0"/>
              <a:t>Recurrence relation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-128"/>
              </a:rPr>
              <a:t>Review: Printing a search tree in order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When is </a:t>
            </a:r>
            <a:r>
              <a:rPr lang="en-US" i="1" dirty="0" smtClean="0">
                <a:ea typeface="ＭＳ Ｐゴシック" charset="-128"/>
              </a:rPr>
              <a:t>root</a:t>
            </a:r>
            <a:r>
              <a:rPr lang="en-US" dirty="0" smtClean="0">
                <a:ea typeface="ＭＳ Ｐゴシック" charset="-128"/>
              </a:rPr>
              <a:t> printed?</a:t>
            </a:r>
          </a:p>
          <a:p>
            <a:pPr lvl="1"/>
            <a:r>
              <a:rPr lang="en-US" sz="2400" dirty="0" smtClean="0">
                <a:ea typeface="ＭＳ Ｐゴシック" charset="-128"/>
              </a:rPr>
              <a:t>After left </a:t>
            </a:r>
            <a:r>
              <a:rPr lang="en-US" sz="2400" i="1" dirty="0" err="1" smtClean="0">
                <a:ea typeface="ＭＳ Ｐゴシック" charset="-128"/>
              </a:rPr>
              <a:t>subtree</a:t>
            </a:r>
            <a:r>
              <a:rPr lang="en-US" sz="2400" dirty="0" smtClean="0">
                <a:ea typeface="ＭＳ Ｐゴシック" charset="-128"/>
              </a:rPr>
              <a:t>, before right </a:t>
            </a:r>
            <a:r>
              <a:rPr lang="en-US" sz="2400" i="1" dirty="0" err="1" smtClean="0">
                <a:ea typeface="ＭＳ Ｐゴシック" charset="-128"/>
              </a:rPr>
              <a:t>subtree</a:t>
            </a:r>
            <a:r>
              <a:rPr lang="en-US" sz="2400" dirty="0" smtClean="0">
                <a:ea typeface="ＭＳ Ｐゴシック" charset="-128"/>
              </a:rPr>
              <a:t>.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void visit(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TreeNode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t){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if (t != null) { 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visit(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t.left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System.out.println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(t.info);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visit(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t.right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i="1" dirty="0" err="1" smtClean="0">
                <a:ea typeface="ＭＳ Ｐゴシック" charset="-128"/>
              </a:rPr>
              <a:t>Inorder</a:t>
            </a:r>
            <a:r>
              <a:rPr lang="en-US" i="1" dirty="0" smtClean="0">
                <a:ea typeface="ＭＳ Ｐゴシック" charset="-128"/>
              </a:rPr>
              <a:t> traversal</a:t>
            </a:r>
          </a:p>
          <a:p>
            <a:r>
              <a:rPr lang="en-US" i="1" dirty="0" smtClean="0">
                <a:ea typeface="ＭＳ Ｐゴシック" charset="-128"/>
              </a:rPr>
              <a:t>How long for n nodes? </a:t>
            </a:r>
          </a:p>
          <a:p>
            <a:pPr lvl="1"/>
            <a:r>
              <a:rPr lang="en-US" i="1" dirty="0" smtClean="0">
                <a:ea typeface="ＭＳ Ｐゴシック" charset="-128"/>
              </a:rPr>
              <a:t>O()?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73500" y="3746500"/>
            <a:ext cx="4235450" cy="2225675"/>
            <a:chOff x="2416" y="1728"/>
            <a:chExt cx="2668" cy="140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57" y="1728"/>
              <a:ext cx="644" cy="279"/>
              <a:chOff x="1593" y="2092"/>
              <a:chExt cx="644" cy="279"/>
            </a:xfrm>
          </p:grpSpPr>
          <p:sp>
            <p:nvSpPr>
              <p:cNvPr id="25637" name="Oval 6"/>
              <p:cNvSpPr>
                <a:spLocks noChangeArrowheads="1"/>
              </p:cNvSpPr>
              <p:nvPr/>
            </p:nvSpPr>
            <p:spPr bwMode="auto">
              <a:xfrm>
                <a:off x="1593" y="2092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8" name="Rectangle 7"/>
              <p:cNvSpPr>
                <a:spLocks noChangeArrowheads="1"/>
              </p:cNvSpPr>
              <p:nvPr/>
            </p:nvSpPr>
            <p:spPr bwMode="auto">
              <a:xfrm>
                <a:off x="1605" y="2133"/>
                <a:ext cx="63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/>
                  <a:t>“llama”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4245" y="2059"/>
              <a:ext cx="644" cy="279"/>
              <a:chOff x="2381" y="2423"/>
              <a:chExt cx="644" cy="279"/>
            </a:xfrm>
          </p:grpSpPr>
          <p:sp>
            <p:nvSpPr>
              <p:cNvPr id="25635" name="Oval 9"/>
              <p:cNvSpPr>
                <a:spLocks noChangeArrowheads="1"/>
              </p:cNvSpPr>
              <p:nvPr/>
            </p:nvSpPr>
            <p:spPr bwMode="auto">
              <a:xfrm>
                <a:off x="2381" y="2423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6" name="Rectangle 10"/>
              <p:cNvSpPr>
                <a:spLocks noChangeArrowheads="1"/>
              </p:cNvSpPr>
              <p:nvPr/>
            </p:nvSpPr>
            <p:spPr bwMode="auto">
              <a:xfrm>
                <a:off x="2393" y="2464"/>
                <a:ext cx="63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/>
                  <a:t>“tiger”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4000" y="2437"/>
              <a:ext cx="644" cy="279"/>
              <a:chOff x="2136" y="2801"/>
              <a:chExt cx="644" cy="279"/>
            </a:xfrm>
          </p:grpSpPr>
          <p:sp>
            <p:nvSpPr>
              <p:cNvPr id="25633" name="Oval 12"/>
              <p:cNvSpPr>
                <a:spLocks noChangeArrowheads="1"/>
              </p:cNvSpPr>
              <p:nvPr/>
            </p:nvSpPr>
            <p:spPr bwMode="auto">
              <a:xfrm>
                <a:off x="2136" y="2801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4" name="Rectangle 13"/>
              <p:cNvSpPr>
                <a:spLocks noChangeArrowheads="1"/>
              </p:cNvSpPr>
              <p:nvPr/>
            </p:nvSpPr>
            <p:spPr bwMode="auto">
              <a:xfrm>
                <a:off x="2148" y="2842"/>
                <a:ext cx="632" cy="1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200" b="1"/>
                  <a:t>“monkey”</a:t>
                </a:r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234" y="2432"/>
              <a:ext cx="644" cy="279"/>
              <a:chOff x="1370" y="2796"/>
              <a:chExt cx="644" cy="279"/>
            </a:xfrm>
          </p:grpSpPr>
          <p:sp>
            <p:nvSpPr>
              <p:cNvPr id="25631" name="Oval 15"/>
              <p:cNvSpPr>
                <a:spLocks noChangeArrowheads="1"/>
              </p:cNvSpPr>
              <p:nvPr/>
            </p:nvSpPr>
            <p:spPr bwMode="auto">
              <a:xfrm>
                <a:off x="1370" y="2796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2" name="Rectangle 16"/>
              <p:cNvSpPr>
                <a:spLocks noChangeArrowheads="1"/>
              </p:cNvSpPr>
              <p:nvPr/>
            </p:nvSpPr>
            <p:spPr bwMode="auto">
              <a:xfrm>
                <a:off x="1382" y="2837"/>
                <a:ext cx="632" cy="1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200" b="1"/>
                  <a:t>“jaguar”</a:t>
                </a:r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416" y="2441"/>
              <a:ext cx="708" cy="279"/>
              <a:chOff x="552" y="2805"/>
              <a:chExt cx="708" cy="279"/>
            </a:xfrm>
          </p:grpSpPr>
          <p:sp>
            <p:nvSpPr>
              <p:cNvPr id="25629" name="Oval 18"/>
              <p:cNvSpPr>
                <a:spLocks noChangeArrowheads="1"/>
              </p:cNvSpPr>
              <p:nvPr/>
            </p:nvSpPr>
            <p:spPr bwMode="auto">
              <a:xfrm>
                <a:off x="552" y="2805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0" name="Rectangle 19"/>
              <p:cNvSpPr>
                <a:spLocks noChangeArrowheads="1"/>
              </p:cNvSpPr>
              <p:nvPr/>
            </p:nvSpPr>
            <p:spPr bwMode="auto">
              <a:xfrm>
                <a:off x="558" y="2846"/>
                <a:ext cx="702" cy="1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200" b="1"/>
                  <a:t>“elephant”</a:t>
                </a:r>
              </a:p>
            </p:txBody>
          </p:sp>
        </p:grpSp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2720" y="2046"/>
              <a:ext cx="705" cy="279"/>
              <a:chOff x="856" y="2410"/>
              <a:chExt cx="705" cy="279"/>
            </a:xfrm>
          </p:grpSpPr>
          <p:sp>
            <p:nvSpPr>
              <p:cNvPr id="25627" name="Oval 21"/>
              <p:cNvSpPr>
                <a:spLocks noChangeArrowheads="1"/>
              </p:cNvSpPr>
              <p:nvPr/>
            </p:nvSpPr>
            <p:spPr bwMode="auto">
              <a:xfrm>
                <a:off x="856" y="2410"/>
                <a:ext cx="612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8" name="Rectangle 22"/>
              <p:cNvSpPr>
                <a:spLocks noChangeArrowheads="1"/>
              </p:cNvSpPr>
              <p:nvPr/>
            </p:nvSpPr>
            <p:spPr bwMode="auto">
              <a:xfrm>
                <a:off x="869" y="2451"/>
                <a:ext cx="69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/>
                  <a:t>“</a:t>
                </a:r>
                <a:r>
                  <a:rPr lang="en-US" sz="1200" b="1"/>
                  <a:t>giraffe</a:t>
                </a:r>
                <a:r>
                  <a:rPr lang="en-US" sz="1400" b="1"/>
                  <a:t>”</a:t>
                </a: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400" y="2844"/>
              <a:ext cx="684" cy="279"/>
              <a:chOff x="2536" y="3208"/>
              <a:chExt cx="684" cy="279"/>
            </a:xfrm>
          </p:grpSpPr>
          <p:sp>
            <p:nvSpPr>
              <p:cNvPr id="25625" name="Oval 24"/>
              <p:cNvSpPr>
                <a:spLocks noChangeArrowheads="1"/>
              </p:cNvSpPr>
              <p:nvPr/>
            </p:nvSpPr>
            <p:spPr bwMode="auto">
              <a:xfrm>
                <a:off x="2536" y="3208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6" name="Rectangle 25"/>
              <p:cNvSpPr>
                <a:spLocks noChangeArrowheads="1"/>
              </p:cNvSpPr>
              <p:nvPr/>
            </p:nvSpPr>
            <p:spPr bwMode="auto">
              <a:xfrm>
                <a:off x="2588" y="3249"/>
                <a:ext cx="63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/>
                  <a:t>“pig”</a:t>
                </a:r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2753" y="2851"/>
              <a:ext cx="644" cy="279"/>
              <a:chOff x="889" y="3215"/>
              <a:chExt cx="644" cy="279"/>
            </a:xfrm>
          </p:grpSpPr>
          <p:sp>
            <p:nvSpPr>
              <p:cNvPr id="25623" name="Oval 27"/>
              <p:cNvSpPr>
                <a:spLocks noChangeArrowheads="1"/>
              </p:cNvSpPr>
              <p:nvPr/>
            </p:nvSpPr>
            <p:spPr bwMode="auto">
              <a:xfrm>
                <a:off x="889" y="3215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4" name="Rectangle 28"/>
              <p:cNvSpPr>
                <a:spLocks noChangeArrowheads="1"/>
              </p:cNvSpPr>
              <p:nvPr/>
            </p:nvSpPr>
            <p:spPr bwMode="auto">
              <a:xfrm>
                <a:off x="901" y="3256"/>
                <a:ext cx="63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/>
                  <a:t>“hippo”</a:t>
                </a:r>
              </a:p>
            </p:txBody>
          </p:sp>
        </p:grpSp>
        <p:sp>
          <p:nvSpPr>
            <p:cNvPr id="25613" name="Oval 29"/>
            <p:cNvSpPr>
              <a:spLocks noChangeArrowheads="1"/>
            </p:cNvSpPr>
            <p:nvPr/>
          </p:nvSpPr>
          <p:spPr bwMode="auto">
            <a:xfrm>
              <a:off x="3612" y="2850"/>
              <a:ext cx="604" cy="27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Rectangle 30"/>
            <p:cNvSpPr>
              <a:spLocks noChangeArrowheads="1"/>
            </p:cNvSpPr>
            <p:nvPr/>
          </p:nvSpPr>
          <p:spPr bwMode="auto">
            <a:xfrm>
              <a:off x="3632" y="2899"/>
              <a:ext cx="680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US" sz="1200" b="1"/>
                <a:t>“leopard”</a:t>
              </a:r>
            </a:p>
          </p:txBody>
        </p:sp>
        <p:sp>
          <p:nvSpPr>
            <p:cNvPr id="25615" name="Line 31"/>
            <p:cNvSpPr>
              <a:spLocks noChangeShapeType="1"/>
            </p:cNvSpPr>
            <p:nvPr/>
          </p:nvSpPr>
          <p:spPr bwMode="auto">
            <a:xfrm flipH="1" flipV="1">
              <a:off x="3947" y="1980"/>
              <a:ext cx="552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32"/>
            <p:cNvSpPr>
              <a:spLocks noChangeShapeType="1"/>
            </p:cNvSpPr>
            <p:nvPr/>
          </p:nvSpPr>
          <p:spPr bwMode="auto">
            <a:xfrm flipV="1">
              <a:off x="3081" y="1969"/>
              <a:ext cx="445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33"/>
            <p:cNvSpPr>
              <a:spLocks noChangeShapeType="1"/>
            </p:cNvSpPr>
            <p:nvPr/>
          </p:nvSpPr>
          <p:spPr bwMode="auto">
            <a:xfrm flipH="1" flipV="1">
              <a:off x="3122" y="2325"/>
              <a:ext cx="362" cy="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Line 34"/>
            <p:cNvSpPr>
              <a:spLocks noChangeShapeType="1"/>
            </p:cNvSpPr>
            <p:nvPr/>
          </p:nvSpPr>
          <p:spPr bwMode="auto">
            <a:xfrm flipH="1" flipV="1">
              <a:off x="3633" y="2708"/>
              <a:ext cx="228" cy="1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Line 35"/>
            <p:cNvSpPr>
              <a:spLocks noChangeShapeType="1"/>
            </p:cNvSpPr>
            <p:nvPr/>
          </p:nvSpPr>
          <p:spPr bwMode="auto">
            <a:xfrm flipV="1">
              <a:off x="3047" y="2692"/>
              <a:ext cx="288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Line 36"/>
            <p:cNvSpPr>
              <a:spLocks noChangeShapeType="1"/>
            </p:cNvSpPr>
            <p:nvPr/>
          </p:nvSpPr>
          <p:spPr bwMode="auto">
            <a:xfrm flipH="1" flipV="1">
              <a:off x="4323" y="2719"/>
              <a:ext cx="324" cy="1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Line 37"/>
            <p:cNvSpPr>
              <a:spLocks noChangeShapeType="1"/>
            </p:cNvSpPr>
            <p:nvPr/>
          </p:nvSpPr>
          <p:spPr bwMode="auto">
            <a:xfrm flipV="1">
              <a:off x="2651" y="2310"/>
              <a:ext cx="24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Line 38"/>
            <p:cNvSpPr>
              <a:spLocks noChangeShapeType="1"/>
            </p:cNvSpPr>
            <p:nvPr/>
          </p:nvSpPr>
          <p:spPr bwMode="auto">
            <a:xfrm flipV="1">
              <a:off x="4123" y="2323"/>
              <a:ext cx="28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Tree functions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Compute height of a tree, what is complexity?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int height(Tree root) 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if (root == null) return 0;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else 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 return 1 + Math.max(height(root.left),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                     height(root.right) 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}</a:t>
            </a:r>
          </a:p>
          <a:p>
            <a:r>
              <a:rPr lang="en-US" smtClean="0">
                <a:ea typeface="ＭＳ Ｐゴシック" charset="-128"/>
              </a:rPr>
              <a:t>Modify function to compute number of nodes in a tree, does complexity change?</a:t>
            </a:r>
          </a:p>
          <a:p>
            <a:pPr lvl="1"/>
            <a:r>
              <a:rPr lang="en-US" sz="2400" smtClean="0">
                <a:ea typeface="ＭＳ Ｐゴシック" charset="-128"/>
              </a:rPr>
              <a:t>What about computing number of leaf nodes?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Balanced Trees and Complexity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9248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 tree is height-balanced if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Left and right subtrees are height-balanced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Left and right heights differ by at most one</a:t>
            </a:r>
          </a:p>
          <a:p>
            <a:pPr>
              <a:lnSpc>
                <a:spcPct val="90000"/>
              </a:lnSpc>
            </a:pPr>
            <a:endParaRPr lang="en-US" sz="160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sz="160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sz="160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sz="160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sz="1600" smtClean="0"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endParaRPr lang="en-US" sz="1400" smtClean="0">
              <a:solidFill>
                <a:schemeClr val="tx1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</a:t>
            </a: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boolean isBalanced(Tree root){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if (root == null) return true;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return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isBalanced(root.left) &amp;&amp; isBalanced(root.right) &amp;&amp;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Math.abs(height(root.left) – height(root.right)) &lt;= 1;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6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11288" y="2513013"/>
            <a:ext cx="1603375" cy="1041400"/>
            <a:chOff x="2975" y="1423"/>
            <a:chExt cx="1254" cy="826"/>
          </a:xfrm>
        </p:grpSpPr>
        <p:sp>
          <p:nvSpPr>
            <p:cNvPr id="34864" name="Oval 5"/>
            <p:cNvSpPr>
              <a:spLocks noChangeArrowheads="1"/>
            </p:cNvSpPr>
            <p:nvPr/>
          </p:nvSpPr>
          <p:spPr bwMode="auto">
            <a:xfrm>
              <a:off x="3682" y="2036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Line 6"/>
            <p:cNvSpPr>
              <a:spLocks noChangeShapeType="1"/>
            </p:cNvSpPr>
            <p:nvPr/>
          </p:nvSpPr>
          <p:spPr bwMode="auto">
            <a:xfrm>
              <a:off x="3637" y="1582"/>
              <a:ext cx="175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Oval 7"/>
            <p:cNvSpPr>
              <a:spLocks noChangeArrowheads="1"/>
            </p:cNvSpPr>
            <p:nvPr/>
          </p:nvSpPr>
          <p:spPr bwMode="auto">
            <a:xfrm>
              <a:off x="3430" y="1423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7" name="Line 8"/>
            <p:cNvSpPr>
              <a:spLocks noChangeShapeType="1"/>
            </p:cNvSpPr>
            <p:nvPr/>
          </p:nvSpPr>
          <p:spPr bwMode="auto">
            <a:xfrm>
              <a:off x="3956" y="1896"/>
              <a:ext cx="85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8" name="Line 9"/>
            <p:cNvSpPr>
              <a:spLocks noChangeShapeType="1"/>
            </p:cNvSpPr>
            <p:nvPr/>
          </p:nvSpPr>
          <p:spPr bwMode="auto">
            <a:xfrm flipH="1">
              <a:off x="3283" y="1578"/>
              <a:ext cx="153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Line 10"/>
            <p:cNvSpPr>
              <a:spLocks noChangeShapeType="1"/>
            </p:cNvSpPr>
            <p:nvPr/>
          </p:nvSpPr>
          <p:spPr bwMode="auto">
            <a:xfrm flipH="1">
              <a:off x="3124" y="1892"/>
              <a:ext cx="84" cy="1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Line 11"/>
            <p:cNvSpPr>
              <a:spLocks noChangeShapeType="1"/>
            </p:cNvSpPr>
            <p:nvPr/>
          </p:nvSpPr>
          <p:spPr bwMode="auto">
            <a:xfrm>
              <a:off x="3366" y="1897"/>
              <a:ext cx="98" cy="1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Oval 12"/>
            <p:cNvSpPr>
              <a:spLocks noChangeArrowheads="1"/>
            </p:cNvSpPr>
            <p:nvPr/>
          </p:nvSpPr>
          <p:spPr bwMode="auto">
            <a:xfrm>
              <a:off x="3180" y="1710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Oval 13"/>
            <p:cNvSpPr>
              <a:spLocks noChangeArrowheads="1"/>
            </p:cNvSpPr>
            <p:nvPr/>
          </p:nvSpPr>
          <p:spPr bwMode="auto">
            <a:xfrm>
              <a:off x="3410" y="2029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Oval 14"/>
            <p:cNvSpPr>
              <a:spLocks noChangeArrowheads="1"/>
            </p:cNvSpPr>
            <p:nvPr/>
          </p:nvSpPr>
          <p:spPr bwMode="auto">
            <a:xfrm>
              <a:off x="2975" y="2013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Oval 15"/>
            <p:cNvSpPr>
              <a:spLocks noChangeArrowheads="1"/>
            </p:cNvSpPr>
            <p:nvPr/>
          </p:nvSpPr>
          <p:spPr bwMode="auto">
            <a:xfrm>
              <a:off x="4016" y="2025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Oval 16"/>
            <p:cNvSpPr>
              <a:spLocks noChangeArrowheads="1"/>
            </p:cNvSpPr>
            <p:nvPr/>
          </p:nvSpPr>
          <p:spPr bwMode="auto">
            <a:xfrm>
              <a:off x="3776" y="1721"/>
              <a:ext cx="213" cy="2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Line 17"/>
            <p:cNvSpPr>
              <a:spLocks noChangeShapeType="1"/>
            </p:cNvSpPr>
            <p:nvPr/>
          </p:nvSpPr>
          <p:spPr bwMode="auto">
            <a:xfrm flipH="1">
              <a:off x="3764" y="1911"/>
              <a:ext cx="59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328988" y="2563813"/>
            <a:ext cx="1296987" cy="1031875"/>
            <a:chOff x="2025" y="1063"/>
            <a:chExt cx="817" cy="650"/>
          </a:xfrm>
        </p:grpSpPr>
        <p:sp>
          <p:nvSpPr>
            <p:cNvPr id="34855" name="Line 19"/>
            <p:cNvSpPr>
              <a:spLocks noChangeShapeType="1"/>
            </p:cNvSpPr>
            <p:nvPr/>
          </p:nvSpPr>
          <p:spPr bwMode="auto">
            <a:xfrm>
              <a:off x="2558" y="1189"/>
              <a:ext cx="141" cy="1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Oval 20"/>
            <p:cNvSpPr>
              <a:spLocks noChangeArrowheads="1"/>
            </p:cNvSpPr>
            <p:nvPr/>
          </p:nvSpPr>
          <p:spPr bwMode="auto">
            <a:xfrm>
              <a:off x="2391" y="1063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Line 21"/>
            <p:cNvSpPr>
              <a:spLocks noChangeShapeType="1"/>
            </p:cNvSpPr>
            <p:nvPr/>
          </p:nvSpPr>
          <p:spPr bwMode="auto">
            <a:xfrm flipH="1">
              <a:off x="2273" y="1186"/>
              <a:ext cx="123" cy="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8" name="Line 22"/>
            <p:cNvSpPr>
              <a:spLocks noChangeShapeType="1"/>
            </p:cNvSpPr>
            <p:nvPr/>
          </p:nvSpPr>
          <p:spPr bwMode="auto">
            <a:xfrm flipH="1">
              <a:off x="2145" y="1435"/>
              <a:ext cx="68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Line 23"/>
            <p:cNvSpPr>
              <a:spLocks noChangeShapeType="1"/>
            </p:cNvSpPr>
            <p:nvPr/>
          </p:nvSpPr>
          <p:spPr bwMode="auto">
            <a:xfrm>
              <a:off x="2340" y="1439"/>
              <a:ext cx="79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Oval 24"/>
            <p:cNvSpPr>
              <a:spLocks noChangeArrowheads="1"/>
            </p:cNvSpPr>
            <p:nvPr/>
          </p:nvSpPr>
          <p:spPr bwMode="auto">
            <a:xfrm>
              <a:off x="2190" y="1291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Oval 25"/>
            <p:cNvSpPr>
              <a:spLocks noChangeArrowheads="1"/>
            </p:cNvSpPr>
            <p:nvPr/>
          </p:nvSpPr>
          <p:spPr bwMode="auto">
            <a:xfrm>
              <a:off x="2375" y="1544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Oval 26"/>
            <p:cNvSpPr>
              <a:spLocks noChangeArrowheads="1"/>
            </p:cNvSpPr>
            <p:nvPr/>
          </p:nvSpPr>
          <p:spPr bwMode="auto">
            <a:xfrm>
              <a:off x="2025" y="1532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Oval 27"/>
            <p:cNvSpPr>
              <a:spLocks noChangeArrowheads="1"/>
            </p:cNvSpPr>
            <p:nvPr/>
          </p:nvSpPr>
          <p:spPr bwMode="auto">
            <a:xfrm>
              <a:off x="2670" y="1300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891088" y="2563813"/>
            <a:ext cx="1296987" cy="1393825"/>
            <a:chOff x="2993" y="1135"/>
            <a:chExt cx="817" cy="878"/>
          </a:xfrm>
        </p:grpSpPr>
        <p:sp>
          <p:nvSpPr>
            <p:cNvPr id="34843" name="Line 29"/>
            <p:cNvSpPr>
              <a:spLocks noChangeShapeType="1"/>
            </p:cNvSpPr>
            <p:nvPr/>
          </p:nvSpPr>
          <p:spPr bwMode="auto">
            <a:xfrm flipH="1">
              <a:off x="3305" y="1755"/>
              <a:ext cx="68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2993" y="1135"/>
              <a:ext cx="817" cy="650"/>
              <a:chOff x="2025" y="1063"/>
              <a:chExt cx="817" cy="650"/>
            </a:xfrm>
          </p:grpSpPr>
          <p:sp>
            <p:nvSpPr>
              <p:cNvPr id="34846" name="Line 31"/>
              <p:cNvSpPr>
                <a:spLocks noChangeShapeType="1"/>
              </p:cNvSpPr>
              <p:nvPr/>
            </p:nvSpPr>
            <p:spPr bwMode="auto">
              <a:xfrm>
                <a:off x="2558" y="1189"/>
                <a:ext cx="141" cy="1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7" name="Oval 32"/>
              <p:cNvSpPr>
                <a:spLocks noChangeArrowheads="1"/>
              </p:cNvSpPr>
              <p:nvPr/>
            </p:nvSpPr>
            <p:spPr bwMode="auto">
              <a:xfrm>
                <a:off x="2391" y="1063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8" name="Line 33"/>
              <p:cNvSpPr>
                <a:spLocks noChangeShapeType="1"/>
              </p:cNvSpPr>
              <p:nvPr/>
            </p:nvSpPr>
            <p:spPr bwMode="auto">
              <a:xfrm flipH="1">
                <a:off x="2273" y="1186"/>
                <a:ext cx="123" cy="1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9" name="Line 34"/>
              <p:cNvSpPr>
                <a:spLocks noChangeShapeType="1"/>
              </p:cNvSpPr>
              <p:nvPr/>
            </p:nvSpPr>
            <p:spPr bwMode="auto">
              <a:xfrm flipH="1">
                <a:off x="2145" y="1435"/>
                <a:ext cx="68" cy="1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0" name="Line 35"/>
              <p:cNvSpPr>
                <a:spLocks noChangeShapeType="1"/>
              </p:cNvSpPr>
              <p:nvPr/>
            </p:nvSpPr>
            <p:spPr bwMode="auto">
              <a:xfrm>
                <a:off x="2340" y="1439"/>
                <a:ext cx="79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1" name="Oval 36"/>
              <p:cNvSpPr>
                <a:spLocks noChangeArrowheads="1"/>
              </p:cNvSpPr>
              <p:nvPr/>
            </p:nvSpPr>
            <p:spPr bwMode="auto">
              <a:xfrm>
                <a:off x="2190" y="1291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Oval 37"/>
              <p:cNvSpPr>
                <a:spLocks noChangeArrowheads="1"/>
              </p:cNvSpPr>
              <p:nvPr/>
            </p:nvSpPr>
            <p:spPr bwMode="auto">
              <a:xfrm>
                <a:off x="2375" y="1544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Oval 38"/>
              <p:cNvSpPr>
                <a:spLocks noChangeArrowheads="1"/>
              </p:cNvSpPr>
              <p:nvPr/>
            </p:nvSpPr>
            <p:spPr bwMode="auto">
              <a:xfrm>
                <a:off x="2025" y="1532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4" name="Oval 39"/>
              <p:cNvSpPr>
                <a:spLocks noChangeArrowheads="1"/>
              </p:cNvSpPr>
              <p:nvPr/>
            </p:nvSpPr>
            <p:spPr bwMode="auto">
              <a:xfrm>
                <a:off x="2670" y="1300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45" name="Oval 40"/>
            <p:cNvSpPr>
              <a:spLocks noChangeArrowheads="1"/>
            </p:cNvSpPr>
            <p:nvPr/>
          </p:nvSpPr>
          <p:spPr bwMode="auto">
            <a:xfrm>
              <a:off x="3193" y="1844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503988" y="2576513"/>
            <a:ext cx="1652587" cy="1755775"/>
            <a:chOff x="3433" y="2031"/>
            <a:chExt cx="1041" cy="1106"/>
          </a:xfrm>
        </p:grpSpPr>
        <p:sp>
          <p:nvSpPr>
            <p:cNvPr id="34824" name="Oval 42"/>
            <p:cNvSpPr>
              <a:spLocks noChangeArrowheads="1"/>
            </p:cNvSpPr>
            <p:nvPr/>
          </p:nvSpPr>
          <p:spPr bwMode="auto">
            <a:xfrm>
              <a:off x="4178" y="2790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Line 43"/>
            <p:cNvSpPr>
              <a:spLocks noChangeShapeType="1"/>
            </p:cNvSpPr>
            <p:nvPr/>
          </p:nvSpPr>
          <p:spPr bwMode="auto">
            <a:xfrm>
              <a:off x="4238" y="2405"/>
              <a:ext cx="117" cy="1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Line 44"/>
            <p:cNvSpPr>
              <a:spLocks noChangeShapeType="1"/>
            </p:cNvSpPr>
            <p:nvPr/>
          </p:nvSpPr>
          <p:spPr bwMode="auto">
            <a:xfrm>
              <a:off x="3788" y="2879"/>
              <a:ext cx="79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45"/>
            <p:cNvSpPr>
              <a:spLocks noChangeArrowheads="1"/>
            </p:cNvSpPr>
            <p:nvPr/>
          </p:nvSpPr>
          <p:spPr bwMode="auto">
            <a:xfrm>
              <a:off x="3839" y="2968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46"/>
            <p:cNvSpPr>
              <a:spLocks noChangeArrowheads="1"/>
            </p:cNvSpPr>
            <p:nvPr/>
          </p:nvSpPr>
          <p:spPr bwMode="auto">
            <a:xfrm>
              <a:off x="4302" y="2532"/>
              <a:ext cx="172" cy="16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Line 47"/>
            <p:cNvSpPr>
              <a:spLocks noChangeShapeType="1"/>
            </p:cNvSpPr>
            <p:nvPr/>
          </p:nvSpPr>
          <p:spPr bwMode="auto">
            <a:xfrm flipH="1">
              <a:off x="4292" y="2691"/>
              <a:ext cx="48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3433" y="2031"/>
              <a:ext cx="817" cy="878"/>
              <a:chOff x="2993" y="1135"/>
              <a:chExt cx="817" cy="878"/>
            </a:xfrm>
          </p:grpSpPr>
          <p:sp>
            <p:nvSpPr>
              <p:cNvPr id="34831" name="Line 49"/>
              <p:cNvSpPr>
                <a:spLocks noChangeShapeType="1"/>
              </p:cNvSpPr>
              <p:nvPr/>
            </p:nvSpPr>
            <p:spPr bwMode="auto">
              <a:xfrm flipH="1">
                <a:off x="3305" y="1755"/>
                <a:ext cx="68" cy="1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50"/>
              <p:cNvGrpSpPr>
                <a:grpSpLocks/>
              </p:cNvGrpSpPr>
              <p:nvPr/>
            </p:nvGrpSpPr>
            <p:grpSpPr bwMode="auto">
              <a:xfrm>
                <a:off x="2993" y="1135"/>
                <a:ext cx="817" cy="650"/>
                <a:chOff x="2025" y="1063"/>
                <a:chExt cx="817" cy="650"/>
              </a:xfrm>
            </p:grpSpPr>
            <p:sp>
              <p:nvSpPr>
                <p:cNvPr id="34834" name="Line 51"/>
                <p:cNvSpPr>
                  <a:spLocks noChangeShapeType="1"/>
                </p:cNvSpPr>
                <p:nvPr/>
              </p:nvSpPr>
              <p:spPr bwMode="auto">
                <a:xfrm>
                  <a:off x="2558" y="1189"/>
                  <a:ext cx="141" cy="1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5" name="Oval 52"/>
                <p:cNvSpPr>
                  <a:spLocks noChangeArrowheads="1"/>
                </p:cNvSpPr>
                <p:nvPr/>
              </p:nvSpPr>
              <p:spPr bwMode="auto">
                <a:xfrm>
                  <a:off x="2391" y="1063"/>
                  <a:ext cx="172" cy="16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6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2273" y="1186"/>
                  <a:ext cx="123" cy="11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7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2145" y="1435"/>
                  <a:ext cx="68" cy="1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8" name="Line 55"/>
                <p:cNvSpPr>
                  <a:spLocks noChangeShapeType="1"/>
                </p:cNvSpPr>
                <p:nvPr/>
              </p:nvSpPr>
              <p:spPr bwMode="auto">
                <a:xfrm>
                  <a:off x="2340" y="1439"/>
                  <a:ext cx="79" cy="1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39" name="Oval 56"/>
                <p:cNvSpPr>
                  <a:spLocks noChangeArrowheads="1"/>
                </p:cNvSpPr>
                <p:nvPr/>
              </p:nvSpPr>
              <p:spPr bwMode="auto">
                <a:xfrm>
                  <a:off x="2190" y="1291"/>
                  <a:ext cx="172" cy="16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40" name="Oval 57"/>
                <p:cNvSpPr>
                  <a:spLocks noChangeArrowheads="1"/>
                </p:cNvSpPr>
                <p:nvPr/>
              </p:nvSpPr>
              <p:spPr bwMode="auto">
                <a:xfrm>
                  <a:off x="2375" y="1544"/>
                  <a:ext cx="172" cy="16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41" name="Oval 58"/>
                <p:cNvSpPr>
                  <a:spLocks noChangeArrowheads="1"/>
                </p:cNvSpPr>
                <p:nvPr/>
              </p:nvSpPr>
              <p:spPr bwMode="auto">
                <a:xfrm>
                  <a:off x="2025" y="1532"/>
                  <a:ext cx="172" cy="16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42" name="Oval 59"/>
                <p:cNvSpPr>
                  <a:spLocks noChangeArrowheads="1"/>
                </p:cNvSpPr>
                <p:nvPr/>
              </p:nvSpPr>
              <p:spPr bwMode="auto">
                <a:xfrm>
                  <a:off x="2670" y="1300"/>
                  <a:ext cx="172" cy="16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833" name="Oval 60"/>
              <p:cNvSpPr>
                <a:spLocks noChangeArrowheads="1"/>
              </p:cNvSpPr>
              <p:nvPr/>
            </p:nvSpPr>
            <p:spPr bwMode="auto">
              <a:xfrm>
                <a:off x="3193" y="1844"/>
                <a:ext cx="172" cy="16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What is complexity?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Consider worst case? What does the tree look like?</a:t>
            </a:r>
          </a:p>
          <a:p>
            <a:r>
              <a:rPr lang="en-US" dirty="0" smtClean="0">
                <a:ea typeface="ＭＳ Ｐゴシック" charset="-128"/>
              </a:rPr>
              <a:t>Consider average case? Assume trees are “balanced” in analyzing complexity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Roughly half the nodes in each </a:t>
            </a:r>
            <a:r>
              <a:rPr lang="en-US" dirty="0" err="1" smtClean="0">
                <a:ea typeface="ＭＳ Ｐゴシック" charset="-128"/>
              </a:rPr>
              <a:t>subtree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n-US" dirty="0" smtClean="0">
                <a:ea typeface="ＭＳ Ｐゴシック" charset="-128"/>
              </a:rPr>
              <a:t>Leads to easier analysis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How to develop recurrence relation?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is T(n)?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other work is done?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How to solve recurrence relation – formula for recursion</a:t>
            </a:r>
          </a:p>
          <a:p>
            <a:r>
              <a:rPr lang="en-US" dirty="0" smtClean="0">
                <a:ea typeface="ＭＳ Ｐゴシック" charset="-128"/>
              </a:rPr>
              <a:t>Plug, expand, plug, expand, find pattern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 real proof requires induction to verify correctness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Solving 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11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Recurrence relation is a formula that models how much time the method takes.</a:t>
            </a:r>
          </a:p>
          <a:p>
            <a:r>
              <a:rPr lang="en-US" dirty="0" smtClean="0"/>
              <a:t>T(n) – the time it takes to solve a problem of size n</a:t>
            </a:r>
          </a:p>
          <a:p>
            <a:r>
              <a:rPr lang="en-US" dirty="0" smtClean="0"/>
              <a:t>Basis – smallest case you know how to solve, such as n=0 or n=1</a:t>
            </a:r>
          </a:p>
          <a:p>
            <a:r>
              <a:rPr lang="en-US" dirty="0" smtClean="0"/>
              <a:t>If two recursive calls formula might be:</a:t>
            </a:r>
          </a:p>
          <a:p>
            <a:pPr lvl="1"/>
            <a:r>
              <a:rPr lang="en-US" dirty="0" smtClean="0"/>
              <a:t>T(n) = T(smaller problem) + T(smaller problem) + work to put answer together…</a:t>
            </a:r>
          </a:p>
          <a:p>
            <a:r>
              <a:rPr lang="en-US" dirty="0" smtClean="0"/>
              <a:t>On the right side, replace T(smaller) by plugging it in to the formula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Recurrence Relation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replacing the T(smaller) values until you see a pattern – use k for the pattern</a:t>
            </a:r>
          </a:p>
          <a:p>
            <a:r>
              <a:rPr lang="en-US" dirty="0" smtClean="0"/>
              <a:t>Then solve for k with respect to N to get a basis case that has a constant value – this removes the T term from the right hand side of the equation and you are left with T(N) = to terms of N and can easily compute big-Oh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4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938</Words>
  <Application>Microsoft Office PowerPoint</Application>
  <PresentationFormat>On-screen Show (4:3)</PresentationFormat>
  <Paragraphs>197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CompSci 100e Program Design and Analysis II</vt:lpstr>
      <vt:lpstr>Announcements</vt:lpstr>
      <vt:lpstr>More on Trees</vt:lpstr>
      <vt:lpstr>Review: Printing a search tree in order</vt:lpstr>
      <vt:lpstr>Tree functions</vt:lpstr>
      <vt:lpstr>Balanced Trees and Complexity</vt:lpstr>
      <vt:lpstr>What is complexity?</vt:lpstr>
      <vt:lpstr>Solving Recurrence Relation</vt:lpstr>
      <vt:lpstr>Solving Recurrence Relation (cont)</vt:lpstr>
      <vt:lpstr>What is average big-Oh for height?</vt:lpstr>
      <vt:lpstr>What is worst case big-Oh for height?</vt:lpstr>
      <vt:lpstr>What is average case big-Oh for  is-balanced?</vt:lpstr>
      <vt:lpstr>Recognizing Recurrences</vt:lpstr>
      <vt:lpstr>Recognizing Recurrences</vt:lpstr>
      <vt:lpstr>BSTCount APT</vt:lpstr>
      <vt:lpstr>Recurrences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15</cp:revision>
  <dcterms:created xsi:type="dcterms:W3CDTF">2010-08-29T23:42:54Z</dcterms:created>
  <dcterms:modified xsi:type="dcterms:W3CDTF">2011-03-29T12:42:04Z</dcterms:modified>
</cp:coreProperties>
</file>