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3/31/2011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handout, don’t print slides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565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270000"/>
            <a:ext cx="368935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270000"/>
            <a:ext cx="368935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8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565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270000"/>
            <a:ext cx="368935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1270000"/>
            <a:ext cx="368935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91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2954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295400"/>
            <a:ext cx="38100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00448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yPxd5jqz_Q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March 31,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85800" y="2495914"/>
            <a:ext cx="3386138" cy="688975"/>
            <a:chOff x="3106" y="933"/>
            <a:chExt cx="2133" cy="434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3106" y="933"/>
              <a:ext cx="2133" cy="434"/>
              <a:chOff x="3106" y="933"/>
              <a:chExt cx="2133" cy="434"/>
            </a:xfrm>
          </p:grpSpPr>
          <p:grpSp>
            <p:nvGrpSpPr>
              <p:cNvPr id="18" name="Group 7"/>
              <p:cNvGrpSpPr>
                <a:grpSpLocks/>
              </p:cNvGrpSpPr>
              <p:nvPr/>
            </p:nvGrpSpPr>
            <p:grpSpPr bwMode="auto">
              <a:xfrm>
                <a:off x="3106" y="933"/>
                <a:ext cx="2104" cy="240"/>
                <a:chOff x="3106" y="933"/>
                <a:chExt cx="2104" cy="240"/>
              </a:xfrm>
            </p:grpSpPr>
            <p:sp>
              <p:nvSpPr>
                <p:cNvPr id="31" name="Rectangle 8"/>
                <p:cNvSpPr>
                  <a:spLocks noChangeArrowheads="1"/>
                </p:cNvSpPr>
                <p:nvPr/>
              </p:nvSpPr>
              <p:spPr bwMode="auto">
                <a:xfrm>
                  <a:off x="3106" y="937"/>
                  <a:ext cx="2104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9"/>
                <p:cNvSpPr>
                  <a:spLocks noChangeShapeType="1"/>
                </p:cNvSpPr>
                <p:nvPr/>
              </p:nvSpPr>
              <p:spPr bwMode="auto">
                <a:xfrm>
                  <a:off x="329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Line 10"/>
                <p:cNvSpPr>
                  <a:spLocks noChangeShapeType="1"/>
                </p:cNvSpPr>
                <p:nvPr/>
              </p:nvSpPr>
              <p:spPr bwMode="auto">
                <a:xfrm>
                  <a:off x="348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" name="Line 11"/>
                <p:cNvSpPr>
                  <a:spLocks noChangeShapeType="1"/>
                </p:cNvSpPr>
                <p:nvPr/>
              </p:nvSpPr>
              <p:spPr bwMode="auto">
                <a:xfrm>
                  <a:off x="367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Line 12"/>
                <p:cNvSpPr>
                  <a:spLocks noChangeShapeType="1"/>
                </p:cNvSpPr>
                <p:nvPr/>
              </p:nvSpPr>
              <p:spPr bwMode="auto">
                <a:xfrm>
                  <a:off x="387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Line 13"/>
                <p:cNvSpPr>
                  <a:spLocks noChangeShapeType="1"/>
                </p:cNvSpPr>
                <p:nvPr/>
              </p:nvSpPr>
              <p:spPr bwMode="auto">
                <a:xfrm>
                  <a:off x="406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14"/>
                <p:cNvSpPr>
                  <a:spLocks noChangeShapeType="1"/>
                </p:cNvSpPr>
                <p:nvPr/>
              </p:nvSpPr>
              <p:spPr bwMode="auto">
                <a:xfrm>
                  <a:off x="425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Line 15"/>
                <p:cNvSpPr>
                  <a:spLocks noChangeShapeType="1"/>
                </p:cNvSpPr>
                <p:nvPr/>
              </p:nvSpPr>
              <p:spPr bwMode="auto">
                <a:xfrm>
                  <a:off x="444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Line 16"/>
                <p:cNvSpPr>
                  <a:spLocks noChangeShapeType="1"/>
                </p:cNvSpPr>
                <p:nvPr/>
              </p:nvSpPr>
              <p:spPr bwMode="auto">
                <a:xfrm>
                  <a:off x="463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Line 17"/>
                <p:cNvSpPr>
                  <a:spLocks noChangeShapeType="1"/>
                </p:cNvSpPr>
                <p:nvPr/>
              </p:nvSpPr>
              <p:spPr bwMode="auto">
                <a:xfrm>
                  <a:off x="483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Line 18"/>
                <p:cNvSpPr>
                  <a:spLocks noChangeShapeType="1"/>
                </p:cNvSpPr>
                <p:nvPr/>
              </p:nvSpPr>
              <p:spPr bwMode="auto">
                <a:xfrm>
                  <a:off x="502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9"/>
              <p:cNvGrpSpPr>
                <a:grpSpLocks/>
              </p:cNvGrpSpPr>
              <p:nvPr/>
            </p:nvGrpSpPr>
            <p:grpSpPr bwMode="auto">
              <a:xfrm>
                <a:off x="3141" y="1177"/>
                <a:ext cx="2098" cy="190"/>
                <a:chOff x="3141" y="1177"/>
                <a:chExt cx="2098" cy="190"/>
              </a:xfrm>
            </p:grpSpPr>
            <p:sp>
              <p:nvSpPr>
                <p:cNvPr id="20" name="Rectangle 20"/>
                <p:cNvSpPr>
                  <a:spLocks noChangeArrowheads="1"/>
                </p:cNvSpPr>
                <p:nvPr/>
              </p:nvSpPr>
              <p:spPr bwMode="auto">
                <a:xfrm>
                  <a:off x="314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0</a:t>
                  </a:r>
                </a:p>
              </p:txBody>
            </p:sp>
            <p:sp>
              <p:nvSpPr>
                <p:cNvPr id="21" name="Rectangle 21"/>
                <p:cNvSpPr>
                  <a:spLocks noChangeArrowheads="1"/>
                </p:cNvSpPr>
                <p:nvPr/>
              </p:nvSpPr>
              <p:spPr bwMode="auto">
                <a:xfrm>
                  <a:off x="3285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</a:t>
                  </a:r>
                </a:p>
              </p:txBody>
            </p:sp>
            <p:sp>
              <p:nvSpPr>
                <p:cNvPr id="22" name="Rectangle 22"/>
                <p:cNvSpPr>
                  <a:spLocks noChangeArrowheads="1"/>
                </p:cNvSpPr>
                <p:nvPr/>
              </p:nvSpPr>
              <p:spPr bwMode="auto">
                <a:xfrm>
                  <a:off x="3490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2</a:t>
                  </a:r>
                </a:p>
              </p:txBody>
            </p:sp>
            <p:sp>
              <p:nvSpPr>
                <p:cNvPr id="23" name="Rectangle 23"/>
                <p:cNvSpPr>
                  <a:spLocks noChangeArrowheads="1"/>
                </p:cNvSpPr>
                <p:nvPr/>
              </p:nvSpPr>
              <p:spPr bwMode="auto">
                <a:xfrm>
                  <a:off x="36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3</a:t>
                  </a:r>
                </a:p>
              </p:txBody>
            </p:sp>
            <p:sp>
              <p:nvSpPr>
                <p:cNvPr id="24" name="Rectangle 24"/>
                <p:cNvSpPr>
                  <a:spLocks noChangeArrowheads="1"/>
                </p:cNvSpPr>
                <p:nvPr/>
              </p:nvSpPr>
              <p:spPr bwMode="auto">
                <a:xfrm>
                  <a:off x="38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4</a:t>
                  </a:r>
                </a:p>
              </p:txBody>
            </p:sp>
            <p:sp>
              <p:nvSpPr>
                <p:cNvPr id="25" name="Rectangle 25"/>
                <p:cNvSpPr>
                  <a:spLocks noChangeArrowheads="1"/>
                </p:cNvSpPr>
                <p:nvPr/>
              </p:nvSpPr>
              <p:spPr bwMode="auto">
                <a:xfrm>
                  <a:off x="408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5</a:t>
                  </a:r>
                </a:p>
              </p:txBody>
            </p:sp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4279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6</a:t>
                  </a:r>
                </a:p>
              </p:txBody>
            </p:sp>
            <p:sp>
              <p:nvSpPr>
                <p:cNvPr id="27" name="Rectangle 27"/>
                <p:cNvSpPr>
                  <a:spLocks noChangeArrowheads="1"/>
                </p:cNvSpPr>
                <p:nvPr/>
              </p:nvSpPr>
              <p:spPr bwMode="auto">
                <a:xfrm>
                  <a:off x="4478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7</a:t>
                  </a:r>
                </a:p>
              </p:txBody>
            </p:sp>
            <p:sp>
              <p:nvSpPr>
                <p:cNvPr id="28" name="Rectangle 28"/>
                <p:cNvSpPr>
                  <a:spLocks noChangeArrowheads="1"/>
                </p:cNvSpPr>
                <p:nvPr/>
              </p:nvSpPr>
              <p:spPr bwMode="auto">
                <a:xfrm>
                  <a:off x="4664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8</a:t>
                  </a:r>
                </a:p>
              </p:txBody>
            </p:sp>
            <p:sp>
              <p:nvSpPr>
                <p:cNvPr id="29" name="Rectangle 29"/>
                <p:cNvSpPr>
                  <a:spLocks noChangeArrowheads="1"/>
                </p:cNvSpPr>
                <p:nvPr/>
              </p:nvSpPr>
              <p:spPr bwMode="auto">
                <a:xfrm>
                  <a:off x="4862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9</a:t>
                  </a:r>
                </a:p>
              </p:txBody>
            </p:sp>
            <p:sp>
              <p:nvSpPr>
                <p:cNvPr id="30" name="Rectangle 30"/>
                <p:cNvSpPr>
                  <a:spLocks noChangeArrowheads="1"/>
                </p:cNvSpPr>
                <p:nvPr/>
              </p:nvSpPr>
              <p:spPr bwMode="auto">
                <a:xfrm>
                  <a:off x="5013" y="1177"/>
                  <a:ext cx="226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10</a:t>
                  </a:r>
                </a:p>
              </p:txBody>
            </p:sp>
          </p:grpSp>
        </p:grpSp>
        <p:grpSp>
          <p:nvGrpSpPr>
            <p:cNvPr id="8" name="Group 31"/>
            <p:cNvGrpSpPr>
              <a:grpSpLocks/>
            </p:cNvGrpSpPr>
            <p:nvPr/>
          </p:nvGrpSpPr>
          <p:grpSpPr bwMode="auto">
            <a:xfrm>
              <a:off x="3287" y="952"/>
              <a:ext cx="1776" cy="210"/>
              <a:chOff x="3287" y="952"/>
              <a:chExt cx="1776" cy="210"/>
            </a:xfrm>
          </p:grpSpPr>
          <p:sp>
            <p:nvSpPr>
              <p:cNvPr id="9" name="Rectangle 32"/>
              <p:cNvSpPr>
                <a:spLocks noChangeArrowheads="1"/>
              </p:cNvSpPr>
              <p:nvPr/>
            </p:nvSpPr>
            <p:spPr bwMode="auto">
              <a:xfrm>
                <a:off x="3287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6</a:t>
                </a:r>
              </a:p>
            </p:txBody>
          </p:sp>
          <p:sp>
            <p:nvSpPr>
              <p:cNvPr id="10" name="Rectangle 33"/>
              <p:cNvSpPr>
                <a:spLocks noChangeArrowheads="1"/>
              </p:cNvSpPr>
              <p:nvPr/>
            </p:nvSpPr>
            <p:spPr bwMode="auto">
              <a:xfrm>
                <a:off x="3444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10</a:t>
                </a:r>
              </a:p>
            </p:txBody>
          </p:sp>
          <p:sp>
            <p:nvSpPr>
              <p:cNvPr id="11" name="Rectangle 34"/>
              <p:cNvSpPr>
                <a:spLocks noChangeArrowheads="1"/>
              </p:cNvSpPr>
              <p:nvPr/>
            </p:nvSpPr>
            <p:spPr bwMode="auto">
              <a:xfrm>
                <a:off x="3674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7</a:t>
                </a:r>
              </a:p>
            </p:txBody>
          </p:sp>
          <p:sp>
            <p:nvSpPr>
              <p:cNvPr id="12" name="Rectangle 35"/>
              <p:cNvSpPr>
                <a:spLocks noChangeArrowheads="1"/>
              </p:cNvSpPr>
              <p:nvPr/>
            </p:nvSpPr>
            <p:spPr bwMode="auto">
              <a:xfrm>
                <a:off x="383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17</a:t>
                </a:r>
              </a:p>
            </p:txBody>
          </p:sp>
          <p:sp>
            <p:nvSpPr>
              <p:cNvPr id="13" name="Rectangle 36"/>
              <p:cNvSpPr>
                <a:spLocks noChangeArrowheads="1"/>
              </p:cNvSpPr>
              <p:nvPr/>
            </p:nvSpPr>
            <p:spPr bwMode="auto">
              <a:xfrm>
                <a:off x="400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13</a:t>
                </a:r>
              </a:p>
            </p:txBody>
          </p:sp>
          <p:sp>
            <p:nvSpPr>
              <p:cNvPr id="14" name="Rectangle 37"/>
              <p:cNvSpPr>
                <a:spLocks noChangeArrowheads="1"/>
              </p:cNvSpPr>
              <p:nvPr/>
            </p:nvSpPr>
            <p:spPr bwMode="auto">
              <a:xfrm>
                <a:off x="4795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25</a:t>
                </a:r>
              </a:p>
            </p:txBody>
          </p:sp>
          <p:sp>
            <p:nvSpPr>
              <p:cNvPr id="15" name="Rectangle 38"/>
              <p:cNvSpPr>
                <a:spLocks noChangeArrowheads="1"/>
              </p:cNvSpPr>
              <p:nvPr/>
            </p:nvSpPr>
            <p:spPr bwMode="auto">
              <a:xfrm>
                <a:off x="4266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9</a:t>
                </a:r>
              </a:p>
            </p:txBody>
          </p:sp>
          <p:sp>
            <p:nvSpPr>
              <p:cNvPr id="16" name="Rectangle 39"/>
              <p:cNvSpPr>
                <a:spLocks noChangeArrowheads="1"/>
              </p:cNvSpPr>
              <p:nvPr/>
            </p:nvSpPr>
            <p:spPr bwMode="auto">
              <a:xfrm>
                <a:off x="441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21</a:t>
                </a:r>
              </a:p>
            </p:txBody>
          </p:sp>
          <p:sp>
            <p:nvSpPr>
              <p:cNvPr id="17" name="Rectangle 40"/>
              <p:cNvSpPr>
                <a:spLocks noChangeArrowheads="1"/>
              </p:cNvSpPr>
              <p:nvPr/>
            </p:nvSpPr>
            <p:spPr bwMode="auto">
              <a:xfrm>
                <a:off x="460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19</a:t>
                </a:r>
              </a:p>
            </p:txBody>
          </p:sp>
        </p:grp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876300" y="4186732"/>
            <a:ext cx="2682875" cy="1531938"/>
            <a:chOff x="3481" y="1680"/>
            <a:chExt cx="1690" cy="965"/>
          </a:xfrm>
        </p:grpSpPr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4263" y="16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6</a:t>
              </a:r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3930" y="190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 dirty="0"/>
                <a:t>10</a:t>
              </a: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4689" y="190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7</a:t>
              </a: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3667" y="2153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17</a:t>
              </a: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4136" y="215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4527" y="2166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9</a:t>
              </a: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4930" y="21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21</a:t>
              </a: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3481" y="2431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19</a:t>
              </a: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3884" y="242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25</a:t>
              </a:r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H="1">
              <a:off x="4111" y="1811"/>
              <a:ext cx="155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 flipH="1">
              <a:off x="3829" y="2073"/>
              <a:ext cx="114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H="1">
              <a:off x="3634" y="2328"/>
              <a:ext cx="54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3882" y="2342"/>
              <a:ext cx="68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4138" y="2100"/>
              <a:ext cx="54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4501" y="1817"/>
              <a:ext cx="20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H="1">
              <a:off x="4682" y="2100"/>
              <a:ext cx="4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4904" y="2080"/>
              <a:ext cx="94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28600"/>
            <a:ext cx="7556500" cy="71120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charset="-128"/>
              </a:rPr>
              <a:t>Array-based </a:t>
            </a:r>
            <a:r>
              <a:rPr lang="en-US" dirty="0" smtClean="0">
                <a:ea typeface="ＭＳ Ｐゴシック" charset="-128"/>
              </a:rPr>
              <a:t>heap – one implementation for priority queue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270000"/>
            <a:ext cx="3690938" cy="4495800"/>
          </a:xfrm>
          <a:noFill/>
        </p:spPr>
        <p:txBody>
          <a:bodyPr/>
          <a:lstStyle/>
          <a:p>
            <a:r>
              <a:rPr lang="en-US" sz="1800" smtClean="0">
                <a:ea typeface="ＭＳ Ｐゴシック" charset="-128"/>
              </a:rPr>
              <a:t>store “node values” in array beginning at index 1</a:t>
            </a:r>
          </a:p>
          <a:p>
            <a:r>
              <a:rPr lang="en-US" sz="1800" smtClean="0">
                <a:ea typeface="ＭＳ Ｐゴシック" charset="-128"/>
              </a:rPr>
              <a:t>for node with index k</a:t>
            </a:r>
          </a:p>
          <a:p>
            <a:pPr lvl="1"/>
            <a:r>
              <a:rPr lang="en-US" sz="1800" smtClean="0">
                <a:ea typeface="ＭＳ Ｐゴシック" charset="-128"/>
              </a:rPr>
              <a:t>left child:   index </a:t>
            </a:r>
            <a:r>
              <a:rPr lang="en-US" sz="1800" smtClean="0">
                <a:solidFill>
                  <a:srgbClr val="00279F"/>
                </a:solidFill>
                <a:latin typeface="Courier New" charset="0"/>
                <a:ea typeface="ＭＳ Ｐゴシック" charset="-128"/>
              </a:rPr>
              <a:t>2*k</a:t>
            </a:r>
            <a:endParaRPr lang="en-US" sz="1800" smtClean="0">
              <a:ea typeface="ＭＳ Ｐゴシック" charset="-128"/>
            </a:endParaRPr>
          </a:p>
          <a:p>
            <a:pPr lvl="1"/>
            <a:r>
              <a:rPr lang="en-US" sz="1800" smtClean="0">
                <a:ea typeface="ＭＳ Ｐゴシック" charset="-128"/>
              </a:rPr>
              <a:t>right child: index </a:t>
            </a:r>
            <a:r>
              <a:rPr lang="en-US" sz="1800" smtClean="0">
                <a:solidFill>
                  <a:srgbClr val="00279F"/>
                </a:solidFill>
                <a:latin typeface="Courier New" charset="0"/>
                <a:ea typeface="ＭＳ Ｐゴシック" charset="-128"/>
              </a:rPr>
              <a:t>2*k+1</a:t>
            </a:r>
          </a:p>
          <a:p>
            <a:pPr>
              <a:buFont typeface="Monotype Sorts" charset="2"/>
              <a:buNone/>
            </a:pPr>
            <a:endParaRPr lang="en-US" sz="1800" smtClean="0">
              <a:ea typeface="ＭＳ Ｐゴシック" charset="-128"/>
            </a:endParaRPr>
          </a:p>
          <a:p>
            <a:r>
              <a:rPr lang="en-US" sz="1800" smtClean="0">
                <a:ea typeface="ＭＳ Ｐゴシック" charset="-128"/>
              </a:rPr>
              <a:t>why is this conducive for maintaining heap shape?</a:t>
            </a:r>
          </a:p>
          <a:p>
            <a:r>
              <a:rPr lang="en-US" sz="1800" smtClean="0">
                <a:ea typeface="ＭＳ Ｐゴシック" charset="-128"/>
              </a:rPr>
              <a:t>what about heap property?</a:t>
            </a:r>
          </a:p>
          <a:p>
            <a:r>
              <a:rPr lang="en-US" sz="1800" smtClean="0">
                <a:ea typeface="ＭＳ Ｐゴシック" charset="-128"/>
              </a:rPr>
              <a:t>is the heap a search tree?</a:t>
            </a:r>
          </a:p>
          <a:p>
            <a:r>
              <a:rPr lang="en-US" sz="1800" smtClean="0">
                <a:ea typeface="ＭＳ Ｐゴシック" charset="-128"/>
              </a:rPr>
              <a:t>where is minimal node?</a:t>
            </a:r>
          </a:p>
          <a:p>
            <a:r>
              <a:rPr lang="en-US" sz="1800" smtClean="0">
                <a:ea typeface="ＭＳ Ｐゴシック" charset="-128"/>
              </a:rPr>
              <a:t>where are nodes added? deleted?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1038" y="1270000"/>
            <a:ext cx="3692525" cy="4495800"/>
          </a:xfrm>
        </p:spPr>
        <p:txBody>
          <a:bodyPr/>
          <a:lstStyle/>
          <a:p>
            <a:pPr eaLnBrk="1"/>
            <a:endParaRPr lang="en-US" sz="1800" dirty="0" smtClean="0"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30775" y="1481138"/>
            <a:ext cx="3386138" cy="688975"/>
            <a:chOff x="3106" y="933"/>
            <a:chExt cx="2133" cy="43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06" y="933"/>
              <a:ext cx="2133" cy="434"/>
              <a:chOff x="3106" y="933"/>
              <a:chExt cx="2133" cy="43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3106" y="933"/>
                <a:ext cx="2104" cy="240"/>
                <a:chOff x="3106" y="933"/>
                <a:chExt cx="2104" cy="240"/>
              </a:xfrm>
            </p:grpSpPr>
            <p:sp>
              <p:nvSpPr>
                <p:cNvPr id="42032" name="Rectangle 8"/>
                <p:cNvSpPr>
                  <a:spLocks noChangeArrowheads="1"/>
                </p:cNvSpPr>
                <p:nvPr/>
              </p:nvSpPr>
              <p:spPr bwMode="auto">
                <a:xfrm>
                  <a:off x="3106" y="937"/>
                  <a:ext cx="2104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3" name="Line 9"/>
                <p:cNvSpPr>
                  <a:spLocks noChangeShapeType="1"/>
                </p:cNvSpPr>
                <p:nvPr/>
              </p:nvSpPr>
              <p:spPr bwMode="auto">
                <a:xfrm>
                  <a:off x="329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4" name="Line 10"/>
                <p:cNvSpPr>
                  <a:spLocks noChangeShapeType="1"/>
                </p:cNvSpPr>
                <p:nvPr/>
              </p:nvSpPr>
              <p:spPr bwMode="auto">
                <a:xfrm>
                  <a:off x="348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5" name="Line 11"/>
                <p:cNvSpPr>
                  <a:spLocks noChangeShapeType="1"/>
                </p:cNvSpPr>
                <p:nvPr/>
              </p:nvSpPr>
              <p:spPr bwMode="auto">
                <a:xfrm>
                  <a:off x="367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6" name="Line 12"/>
                <p:cNvSpPr>
                  <a:spLocks noChangeShapeType="1"/>
                </p:cNvSpPr>
                <p:nvPr/>
              </p:nvSpPr>
              <p:spPr bwMode="auto">
                <a:xfrm>
                  <a:off x="387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7" name="Line 13"/>
                <p:cNvSpPr>
                  <a:spLocks noChangeShapeType="1"/>
                </p:cNvSpPr>
                <p:nvPr/>
              </p:nvSpPr>
              <p:spPr bwMode="auto">
                <a:xfrm>
                  <a:off x="406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8" name="Line 14"/>
                <p:cNvSpPr>
                  <a:spLocks noChangeShapeType="1"/>
                </p:cNvSpPr>
                <p:nvPr/>
              </p:nvSpPr>
              <p:spPr bwMode="auto">
                <a:xfrm>
                  <a:off x="425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9" name="Line 15"/>
                <p:cNvSpPr>
                  <a:spLocks noChangeShapeType="1"/>
                </p:cNvSpPr>
                <p:nvPr/>
              </p:nvSpPr>
              <p:spPr bwMode="auto">
                <a:xfrm>
                  <a:off x="444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0" name="Line 16"/>
                <p:cNvSpPr>
                  <a:spLocks noChangeShapeType="1"/>
                </p:cNvSpPr>
                <p:nvPr/>
              </p:nvSpPr>
              <p:spPr bwMode="auto">
                <a:xfrm>
                  <a:off x="463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1" name="Line 17"/>
                <p:cNvSpPr>
                  <a:spLocks noChangeShapeType="1"/>
                </p:cNvSpPr>
                <p:nvPr/>
              </p:nvSpPr>
              <p:spPr bwMode="auto">
                <a:xfrm>
                  <a:off x="483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2" name="Line 18"/>
                <p:cNvSpPr>
                  <a:spLocks noChangeShapeType="1"/>
                </p:cNvSpPr>
                <p:nvPr/>
              </p:nvSpPr>
              <p:spPr bwMode="auto">
                <a:xfrm>
                  <a:off x="502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3141" y="1177"/>
                <a:ext cx="2098" cy="190"/>
                <a:chOff x="3141" y="1177"/>
                <a:chExt cx="2098" cy="190"/>
              </a:xfrm>
            </p:grpSpPr>
            <p:sp>
              <p:nvSpPr>
                <p:cNvPr id="42021" name="Rectangle 20"/>
                <p:cNvSpPr>
                  <a:spLocks noChangeArrowheads="1"/>
                </p:cNvSpPr>
                <p:nvPr/>
              </p:nvSpPr>
              <p:spPr bwMode="auto">
                <a:xfrm>
                  <a:off x="314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0</a:t>
                  </a:r>
                </a:p>
              </p:txBody>
            </p:sp>
            <p:sp>
              <p:nvSpPr>
                <p:cNvPr id="42022" name="Rectangle 21"/>
                <p:cNvSpPr>
                  <a:spLocks noChangeArrowheads="1"/>
                </p:cNvSpPr>
                <p:nvPr/>
              </p:nvSpPr>
              <p:spPr bwMode="auto">
                <a:xfrm>
                  <a:off x="3285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</a:t>
                  </a:r>
                </a:p>
              </p:txBody>
            </p:sp>
            <p:sp>
              <p:nvSpPr>
                <p:cNvPr id="42023" name="Rectangle 22"/>
                <p:cNvSpPr>
                  <a:spLocks noChangeArrowheads="1"/>
                </p:cNvSpPr>
                <p:nvPr/>
              </p:nvSpPr>
              <p:spPr bwMode="auto">
                <a:xfrm>
                  <a:off x="3490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2</a:t>
                  </a:r>
                </a:p>
              </p:txBody>
            </p:sp>
            <p:sp>
              <p:nvSpPr>
                <p:cNvPr id="42024" name="Rectangle 23"/>
                <p:cNvSpPr>
                  <a:spLocks noChangeArrowheads="1"/>
                </p:cNvSpPr>
                <p:nvPr/>
              </p:nvSpPr>
              <p:spPr bwMode="auto">
                <a:xfrm>
                  <a:off x="36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3</a:t>
                  </a:r>
                </a:p>
              </p:txBody>
            </p:sp>
            <p:sp>
              <p:nvSpPr>
                <p:cNvPr id="42025" name="Rectangle 24"/>
                <p:cNvSpPr>
                  <a:spLocks noChangeArrowheads="1"/>
                </p:cNvSpPr>
                <p:nvPr/>
              </p:nvSpPr>
              <p:spPr bwMode="auto">
                <a:xfrm>
                  <a:off x="38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4</a:t>
                  </a:r>
                </a:p>
              </p:txBody>
            </p:sp>
            <p:sp>
              <p:nvSpPr>
                <p:cNvPr id="42026" name="Rectangle 25"/>
                <p:cNvSpPr>
                  <a:spLocks noChangeArrowheads="1"/>
                </p:cNvSpPr>
                <p:nvPr/>
              </p:nvSpPr>
              <p:spPr bwMode="auto">
                <a:xfrm>
                  <a:off x="408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5</a:t>
                  </a:r>
                </a:p>
              </p:txBody>
            </p:sp>
            <p:sp>
              <p:nvSpPr>
                <p:cNvPr id="42027" name="Rectangle 26"/>
                <p:cNvSpPr>
                  <a:spLocks noChangeArrowheads="1"/>
                </p:cNvSpPr>
                <p:nvPr/>
              </p:nvSpPr>
              <p:spPr bwMode="auto">
                <a:xfrm>
                  <a:off x="4279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6</a:t>
                  </a:r>
                </a:p>
              </p:txBody>
            </p:sp>
            <p:sp>
              <p:nvSpPr>
                <p:cNvPr id="42028" name="Rectangle 27"/>
                <p:cNvSpPr>
                  <a:spLocks noChangeArrowheads="1"/>
                </p:cNvSpPr>
                <p:nvPr/>
              </p:nvSpPr>
              <p:spPr bwMode="auto">
                <a:xfrm>
                  <a:off x="4478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7</a:t>
                  </a:r>
                </a:p>
              </p:txBody>
            </p:sp>
            <p:sp>
              <p:nvSpPr>
                <p:cNvPr id="42029" name="Rectangle 28"/>
                <p:cNvSpPr>
                  <a:spLocks noChangeArrowheads="1"/>
                </p:cNvSpPr>
                <p:nvPr/>
              </p:nvSpPr>
              <p:spPr bwMode="auto">
                <a:xfrm>
                  <a:off x="4664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8</a:t>
                  </a:r>
                </a:p>
              </p:txBody>
            </p:sp>
            <p:sp>
              <p:nvSpPr>
                <p:cNvPr id="42030" name="Rectangle 29"/>
                <p:cNvSpPr>
                  <a:spLocks noChangeArrowheads="1"/>
                </p:cNvSpPr>
                <p:nvPr/>
              </p:nvSpPr>
              <p:spPr bwMode="auto">
                <a:xfrm>
                  <a:off x="4862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9</a:t>
                  </a:r>
                </a:p>
              </p:txBody>
            </p:sp>
            <p:sp>
              <p:nvSpPr>
                <p:cNvPr id="42031" name="Rectangle 30"/>
                <p:cNvSpPr>
                  <a:spLocks noChangeArrowheads="1"/>
                </p:cNvSpPr>
                <p:nvPr/>
              </p:nvSpPr>
              <p:spPr bwMode="auto">
                <a:xfrm>
                  <a:off x="5013" y="1177"/>
                  <a:ext cx="226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10</a:t>
                  </a:r>
                </a:p>
              </p:txBody>
            </p:sp>
          </p:grpSp>
        </p:grp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3287" y="952"/>
              <a:ext cx="1776" cy="210"/>
              <a:chOff x="3287" y="952"/>
              <a:chExt cx="1776" cy="210"/>
            </a:xfrm>
          </p:grpSpPr>
          <p:sp>
            <p:nvSpPr>
              <p:cNvPr id="42010" name="Rectangle 32"/>
              <p:cNvSpPr>
                <a:spLocks noChangeArrowheads="1"/>
              </p:cNvSpPr>
              <p:nvPr/>
            </p:nvSpPr>
            <p:spPr bwMode="auto">
              <a:xfrm>
                <a:off x="3287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6</a:t>
                </a:r>
              </a:p>
            </p:txBody>
          </p:sp>
          <p:sp>
            <p:nvSpPr>
              <p:cNvPr id="42011" name="Rectangle 33"/>
              <p:cNvSpPr>
                <a:spLocks noChangeArrowheads="1"/>
              </p:cNvSpPr>
              <p:nvPr/>
            </p:nvSpPr>
            <p:spPr bwMode="auto">
              <a:xfrm>
                <a:off x="3444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10</a:t>
                </a:r>
              </a:p>
            </p:txBody>
          </p:sp>
          <p:sp>
            <p:nvSpPr>
              <p:cNvPr id="42012" name="Rectangle 34"/>
              <p:cNvSpPr>
                <a:spLocks noChangeArrowheads="1"/>
              </p:cNvSpPr>
              <p:nvPr/>
            </p:nvSpPr>
            <p:spPr bwMode="auto">
              <a:xfrm>
                <a:off x="3674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7</a:t>
                </a:r>
              </a:p>
            </p:txBody>
          </p:sp>
          <p:sp>
            <p:nvSpPr>
              <p:cNvPr id="42013" name="Rectangle 35"/>
              <p:cNvSpPr>
                <a:spLocks noChangeArrowheads="1"/>
              </p:cNvSpPr>
              <p:nvPr/>
            </p:nvSpPr>
            <p:spPr bwMode="auto">
              <a:xfrm>
                <a:off x="383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17</a:t>
                </a:r>
              </a:p>
            </p:txBody>
          </p:sp>
          <p:sp>
            <p:nvSpPr>
              <p:cNvPr id="42014" name="Rectangle 36"/>
              <p:cNvSpPr>
                <a:spLocks noChangeArrowheads="1"/>
              </p:cNvSpPr>
              <p:nvPr/>
            </p:nvSpPr>
            <p:spPr bwMode="auto">
              <a:xfrm>
                <a:off x="400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13</a:t>
                </a:r>
              </a:p>
            </p:txBody>
          </p:sp>
          <p:sp>
            <p:nvSpPr>
              <p:cNvPr id="42015" name="Rectangle 37"/>
              <p:cNvSpPr>
                <a:spLocks noChangeArrowheads="1"/>
              </p:cNvSpPr>
              <p:nvPr/>
            </p:nvSpPr>
            <p:spPr bwMode="auto">
              <a:xfrm>
                <a:off x="4795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25</a:t>
                </a:r>
              </a:p>
            </p:txBody>
          </p:sp>
          <p:sp>
            <p:nvSpPr>
              <p:cNvPr id="42016" name="Rectangle 38"/>
              <p:cNvSpPr>
                <a:spLocks noChangeArrowheads="1"/>
              </p:cNvSpPr>
              <p:nvPr/>
            </p:nvSpPr>
            <p:spPr bwMode="auto">
              <a:xfrm>
                <a:off x="4266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9</a:t>
                </a:r>
              </a:p>
            </p:txBody>
          </p:sp>
          <p:sp>
            <p:nvSpPr>
              <p:cNvPr id="42017" name="Rectangle 39"/>
              <p:cNvSpPr>
                <a:spLocks noChangeArrowheads="1"/>
              </p:cNvSpPr>
              <p:nvPr/>
            </p:nvSpPr>
            <p:spPr bwMode="auto">
              <a:xfrm>
                <a:off x="441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21</a:t>
                </a:r>
              </a:p>
            </p:txBody>
          </p:sp>
          <p:sp>
            <p:nvSpPr>
              <p:cNvPr id="42018" name="Rectangle 40"/>
              <p:cNvSpPr>
                <a:spLocks noChangeArrowheads="1"/>
              </p:cNvSpPr>
              <p:nvPr/>
            </p:nvSpPr>
            <p:spPr bwMode="auto">
              <a:xfrm>
                <a:off x="460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19</a:t>
                </a:r>
              </a:p>
            </p:txBody>
          </p:sp>
        </p:grp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5526088" y="2667000"/>
            <a:ext cx="2682875" cy="1531938"/>
            <a:chOff x="3481" y="1680"/>
            <a:chExt cx="1690" cy="965"/>
          </a:xfrm>
        </p:grpSpPr>
        <p:sp>
          <p:nvSpPr>
            <p:cNvPr id="41991" name="Oval 42"/>
            <p:cNvSpPr>
              <a:spLocks noChangeArrowheads="1"/>
            </p:cNvSpPr>
            <p:nvPr/>
          </p:nvSpPr>
          <p:spPr bwMode="auto">
            <a:xfrm>
              <a:off x="4263" y="16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6</a:t>
              </a:r>
            </a:p>
          </p:txBody>
        </p:sp>
        <p:sp>
          <p:nvSpPr>
            <p:cNvPr id="41992" name="Oval 43"/>
            <p:cNvSpPr>
              <a:spLocks noChangeArrowheads="1"/>
            </p:cNvSpPr>
            <p:nvPr/>
          </p:nvSpPr>
          <p:spPr bwMode="auto">
            <a:xfrm>
              <a:off x="3930" y="190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 dirty="0"/>
                <a:t>10</a:t>
              </a:r>
            </a:p>
          </p:txBody>
        </p:sp>
        <p:sp>
          <p:nvSpPr>
            <p:cNvPr id="41993" name="Oval 44"/>
            <p:cNvSpPr>
              <a:spLocks noChangeArrowheads="1"/>
            </p:cNvSpPr>
            <p:nvPr/>
          </p:nvSpPr>
          <p:spPr bwMode="auto">
            <a:xfrm>
              <a:off x="4689" y="190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7</a:t>
              </a:r>
            </a:p>
          </p:txBody>
        </p:sp>
        <p:sp>
          <p:nvSpPr>
            <p:cNvPr id="41994" name="Oval 45"/>
            <p:cNvSpPr>
              <a:spLocks noChangeArrowheads="1"/>
            </p:cNvSpPr>
            <p:nvPr/>
          </p:nvSpPr>
          <p:spPr bwMode="auto">
            <a:xfrm>
              <a:off x="3667" y="2153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17</a:t>
              </a:r>
            </a:p>
          </p:txBody>
        </p:sp>
        <p:sp>
          <p:nvSpPr>
            <p:cNvPr id="41995" name="Oval 46"/>
            <p:cNvSpPr>
              <a:spLocks noChangeArrowheads="1"/>
            </p:cNvSpPr>
            <p:nvPr/>
          </p:nvSpPr>
          <p:spPr bwMode="auto">
            <a:xfrm>
              <a:off x="4136" y="215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1996" name="Oval 47"/>
            <p:cNvSpPr>
              <a:spLocks noChangeArrowheads="1"/>
            </p:cNvSpPr>
            <p:nvPr/>
          </p:nvSpPr>
          <p:spPr bwMode="auto">
            <a:xfrm>
              <a:off x="4527" y="2166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9</a:t>
              </a:r>
            </a:p>
          </p:txBody>
        </p:sp>
        <p:sp>
          <p:nvSpPr>
            <p:cNvPr id="41997" name="Oval 48"/>
            <p:cNvSpPr>
              <a:spLocks noChangeArrowheads="1"/>
            </p:cNvSpPr>
            <p:nvPr/>
          </p:nvSpPr>
          <p:spPr bwMode="auto">
            <a:xfrm>
              <a:off x="4930" y="21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21</a:t>
              </a:r>
            </a:p>
          </p:txBody>
        </p:sp>
        <p:sp>
          <p:nvSpPr>
            <p:cNvPr id="41998" name="Oval 49"/>
            <p:cNvSpPr>
              <a:spLocks noChangeArrowheads="1"/>
            </p:cNvSpPr>
            <p:nvPr/>
          </p:nvSpPr>
          <p:spPr bwMode="auto">
            <a:xfrm>
              <a:off x="3481" y="2431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19</a:t>
              </a:r>
            </a:p>
          </p:txBody>
        </p:sp>
        <p:sp>
          <p:nvSpPr>
            <p:cNvPr id="41999" name="Oval 50"/>
            <p:cNvSpPr>
              <a:spLocks noChangeArrowheads="1"/>
            </p:cNvSpPr>
            <p:nvPr/>
          </p:nvSpPr>
          <p:spPr bwMode="auto">
            <a:xfrm>
              <a:off x="3884" y="242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25</a:t>
              </a:r>
            </a:p>
          </p:txBody>
        </p:sp>
        <p:sp>
          <p:nvSpPr>
            <p:cNvPr id="42000" name="Line 51"/>
            <p:cNvSpPr>
              <a:spLocks noChangeShapeType="1"/>
            </p:cNvSpPr>
            <p:nvPr/>
          </p:nvSpPr>
          <p:spPr bwMode="auto">
            <a:xfrm flipH="1">
              <a:off x="4111" y="1811"/>
              <a:ext cx="155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Line 52"/>
            <p:cNvSpPr>
              <a:spLocks noChangeShapeType="1"/>
            </p:cNvSpPr>
            <p:nvPr/>
          </p:nvSpPr>
          <p:spPr bwMode="auto">
            <a:xfrm flipH="1">
              <a:off x="3829" y="2073"/>
              <a:ext cx="114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Line 53"/>
            <p:cNvSpPr>
              <a:spLocks noChangeShapeType="1"/>
            </p:cNvSpPr>
            <p:nvPr/>
          </p:nvSpPr>
          <p:spPr bwMode="auto">
            <a:xfrm flipH="1">
              <a:off x="3634" y="2328"/>
              <a:ext cx="54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Line 54"/>
            <p:cNvSpPr>
              <a:spLocks noChangeShapeType="1"/>
            </p:cNvSpPr>
            <p:nvPr/>
          </p:nvSpPr>
          <p:spPr bwMode="auto">
            <a:xfrm>
              <a:off x="3882" y="2342"/>
              <a:ext cx="68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Line 55"/>
            <p:cNvSpPr>
              <a:spLocks noChangeShapeType="1"/>
            </p:cNvSpPr>
            <p:nvPr/>
          </p:nvSpPr>
          <p:spPr bwMode="auto">
            <a:xfrm>
              <a:off x="4138" y="2100"/>
              <a:ext cx="54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Line 56"/>
            <p:cNvSpPr>
              <a:spLocks noChangeShapeType="1"/>
            </p:cNvSpPr>
            <p:nvPr/>
          </p:nvSpPr>
          <p:spPr bwMode="auto">
            <a:xfrm>
              <a:off x="4501" y="1817"/>
              <a:ext cx="20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6" name="Line 57"/>
            <p:cNvSpPr>
              <a:spLocks noChangeShapeType="1"/>
            </p:cNvSpPr>
            <p:nvPr/>
          </p:nvSpPr>
          <p:spPr bwMode="auto">
            <a:xfrm flipH="1">
              <a:off x="4682" y="2100"/>
              <a:ext cx="4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Line 58"/>
            <p:cNvSpPr>
              <a:spLocks noChangeShapeType="1"/>
            </p:cNvSpPr>
            <p:nvPr/>
          </p:nvSpPr>
          <p:spPr bwMode="auto">
            <a:xfrm>
              <a:off x="4904" y="2080"/>
              <a:ext cx="94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6510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Thinking about heaps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270000"/>
            <a:ext cx="3690938" cy="4495800"/>
          </a:xfrm>
          <a:noFill/>
        </p:spPr>
        <p:txBody>
          <a:bodyPr/>
          <a:lstStyle/>
          <a:p>
            <a:r>
              <a:rPr lang="en-US" sz="1800" smtClean="0">
                <a:ea typeface="ＭＳ Ｐゴシック" charset="-128"/>
              </a:rPr>
              <a:t>Where is minimal element?</a:t>
            </a:r>
            <a:endParaRPr lang="en-US" sz="1800" smtClean="0">
              <a:latin typeface="Courier New" charset="0"/>
              <a:ea typeface="ＭＳ Ｐゴシック" charset="-128"/>
            </a:endParaRPr>
          </a:p>
          <a:p>
            <a:pPr lvl="1"/>
            <a:r>
              <a:rPr lang="en-US" sz="1800" smtClean="0">
                <a:ea typeface="ＭＳ Ｐゴシック" charset="-128"/>
              </a:rPr>
              <a:t>Root, why?</a:t>
            </a:r>
          </a:p>
          <a:p>
            <a:r>
              <a:rPr lang="en-US" sz="1800" smtClean="0">
                <a:ea typeface="ＭＳ Ｐゴシック" charset="-128"/>
              </a:rPr>
              <a:t>Where  is maximal element?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Leaves, why?</a:t>
            </a:r>
          </a:p>
          <a:p>
            <a:r>
              <a:rPr lang="en-US" sz="1800" smtClean="0">
                <a:ea typeface="ＭＳ Ｐゴシック" charset="-128"/>
              </a:rPr>
              <a:t>How many leaves are there in an N-node heap (big-Oh)?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  O(n), but exact?</a:t>
            </a:r>
          </a:p>
          <a:p>
            <a:r>
              <a:rPr lang="en-US" sz="1800" smtClean="0">
                <a:ea typeface="ＭＳ Ｐゴシック" charset="-128"/>
              </a:rPr>
              <a:t>What is complexity of find max in a minheap? Why? </a:t>
            </a:r>
          </a:p>
          <a:p>
            <a:pPr lvl="1"/>
            <a:r>
              <a:rPr lang="en-US" sz="1800" smtClean="0">
                <a:ea typeface="ＭＳ Ｐゴシック" charset="-128"/>
              </a:rPr>
              <a:t>  O(n), but ½ N?</a:t>
            </a:r>
          </a:p>
          <a:p>
            <a:r>
              <a:rPr lang="en-US" sz="1800" smtClean="0">
                <a:ea typeface="ＭＳ Ｐゴシック" charset="-128"/>
              </a:rPr>
              <a:t>Where is second smallest element? Why?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  Near root?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1038" y="1270000"/>
            <a:ext cx="3692525" cy="4495800"/>
          </a:xfrm>
        </p:spPr>
        <p:txBody>
          <a:bodyPr/>
          <a:lstStyle/>
          <a:p>
            <a:pPr eaLnBrk="1"/>
            <a:endParaRPr lang="en-US" sz="1800" smtClean="0"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81588" y="1511300"/>
            <a:ext cx="2682875" cy="1531938"/>
            <a:chOff x="3481" y="1680"/>
            <a:chExt cx="1690" cy="965"/>
          </a:xfrm>
        </p:grpSpPr>
        <p:sp>
          <p:nvSpPr>
            <p:cNvPr id="44074" name="Oval 6"/>
            <p:cNvSpPr>
              <a:spLocks noChangeArrowheads="1"/>
            </p:cNvSpPr>
            <p:nvPr/>
          </p:nvSpPr>
          <p:spPr bwMode="auto">
            <a:xfrm>
              <a:off x="4263" y="16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6</a:t>
              </a:r>
            </a:p>
          </p:txBody>
        </p:sp>
        <p:sp>
          <p:nvSpPr>
            <p:cNvPr id="44075" name="Oval 7"/>
            <p:cNvSpPr>
              <a:spLocks noChangeArrowheads="1"/>
            </p:cNvSpPr>
            <p:nvPr/>
          </p:nvSpPr>
          <p:spPr bwMode="auto">
            <a:xfrm>
              <a:off x="3930" y="190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10</a:t>
              </a:r>
            </a:p>
          </p:txBody>
        </p:sp>
        <p:sp>
          <p:nvSpPr>
            <p:cNvPr id="44076" name="Oval 8"/>
            <p:cNvSpPr>
              <a:spLocks noChangeArrowheads="1"/>
            </p:cNvSpPr>
            <p:nvPr/>
          </p:nvSpPr>
          <p:spPr bwMode="auto">
            <a:xfrm>
              <a:off x="4689" y="190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7</a:t>
              </a:r>
            </a:p>
          </p:txBody>
        </p:sp>
        <p:sp>
          <p:nvSpPr>
            <p:cNvPr id="44077" name="Oval 9"/>
            <p:cNvSpPr>
              <a:spLocks noChangeArrowheads="1"/>
            </p:cNvSpPr>
            <p:nvPr/>
          </p:nvSpPr>
          <p:spPr bwMode="auto">
            <a:xfrm>
              <a:off x="3667" y="2153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17</a:t>
              </a:r>
            </a:p>
          </p:txBody>
        </p:sp>
        <p:sp>
          <p:nvSpPr>
            <p:cNvPr id="44078" name="Oval 10"/>
            <p:cNvSpPr>
              <a:spLocks noChangeArrowheads="1"/>
            </p:cNvSpPr>
            <p:nvPr/>
          </p:nvSpPr>
          <p:spPr bwMode="auto">
            <a:xfrm>
              <a:off x="4136" y="215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4079" name="Oval 11"/>
            <p:cNvSpPr>
              <a:spLocks noChangeArrowheads="1"/>
            </p:cNvSpPr>
            <p:nvPr/>
          </p:nvSpPr>
          <p:spPr bwMode="auto">
            <a:xfrm>
              <a:off x="4527" y="2166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9</a:t>
              </a:r>
            </a:p>
          </p:txBody>
        </p:sp>
        <p:sp>
          <p:nvSpPr>
            <p:cNvPr id="44080" name="Oval 12"/>
            <p:cNvSpPr>
              <a:spLocks noChangeArrowheads="1"/>
            </p:cNvSpPr>
            <p:nvPr/>
          </p:nvSpPr>
          <p:spPr bwMode="auto">
            <a:xfrm>
              <a:off x="4930" y="21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21</a:t>
              </a:r>
            </a:p>
          </p:txBody>
        </p:sp>
        <p:sp>
          <p:nvSpPr>
            <p:cNvPr id="44081" name="Oval 13"/>
            <p:cNvSpPr>
              <a:spLocks noChangeArrowheads="1"/>
            </p:cNvSpPr>
            <p:nvPr/>
          </p:nvSpPr>
          <p:spPr bwMode="auto">
            <a:xfrm>
              <a:off x="3481" y="2431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19</a:t>
              </a:r>
            </a:p>
          </p:txBody>
        </p:sp>
        <p:sp>
          <p:nvSpPr>
            <p:cNvPr id="44082" name="Oval 14"/>
            <p:cNvSpPr>
              <a:spLocks noChangeArrowheads="1"/>
            </p:cNvSpPr>
            <p:nvPr/>
          </p:nvSpPr>
          <p:spPr bwMode="auto">
            <a:xfrm>
              <a:off x="3884" y="242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25</a:t>
              </a:r>
            </a:p>
          </p:txBody>
        </p:sp>
        <p:sp>
          <p:nvSpPr>
            <p:cNvPr id="44083" name="Line 15"/>
            <p:cNvSpPr>
              <a:spLocks noChangeShapeType="1"/>
            </p:cNvSpPr>
            <p:nvPr/>
          </p:nvSpPr>
          <p:spPr bwMode="auto">
            <a:xfrm flipH="1">
              <a:off x="4111" y="1811"/>
              <a:ext cx="155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Line 16"/>
            <p:cNvSpPr>
              <a:spLocks noChangeShapeType="1"/>
            </p:cNvSpPr>
            <p:nvPr/>
          </p:nvSpPr>
          <p:spPr bwMode="auto">
            <a:xfrm flipH="1">
              <a:off x="3829" y="2073"/>
              <a:ext cx="114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Line 17"/>
            <p:cNvSpPr>
              <a:spLocks noChangeShapeType="1"/>
            </p:cNvSpPr>
            <p:nvPr/>
          </p:nvSpPr>
          <p:spPr bwMode="auto">
            <a:xfrm flipH="1">
              <a:off x="3634" y="2328"/>
              <a:ext cx="54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Line 18"/>
            <p:cNvSpPr>
              <a:spLocks noChangeShapeType="1"/>
            </p:cNvSpPr>
            <p:nvPr/>
          </p:nvSpPr>
          <p:spPr bwMode="auto">
            <a:xfrm>
              <a:off x="3882" y="2342"/>
              <a:ext cx="68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7" name="Line 19"/>
            <p:cNvSpPr>
              <a:spLocks noChangeShapeType="1"/>
            </p:cNvSpPr>
            <p:nvPr/>
          </p:nvSpPr>
          <p:spPr bwMode="auto">
            <a:xfrm>
              <a:off x="4138" y="2100"/>
              <a:ext cx="54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8" name="Line 20"/>
            <p:cNvSpPr>
              <a:spLocks noChangeShapeType="1"/>
            </p:cNvSpPr>
            <p:nvPr/>
          </p:nvSpPr>
          <p:spPr bwMode="auto">
            <a:xfrm>
              <a:off x="4501" y="1817"/>
              <a:ext cx="20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9" name="Line 21"/>
            <p:cNvSpPr>
              <a:spLocks noChangeShapeType="1"/>
            </p:cNvSpPr>
            <p:nvPr/>
          </p:nvSpPr>
          <p:spPr bwMode="auto">
            <a:xfrm flipH="1">
              <a:off x="4682" y="2100"/>
              <a:ext cx="4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Line 22"/>
            <p:cNvSpPr>
              <a:spLocks noChangeShapeType="1"/>
            </p:cNvSpPr>
            <p:nvPr/>
          </p:nvSpPr>
          <p:spPr bwMode="auto">
            <a:xfrm>
              <a:off x="4904" y="2080"/>
              <a:ext cx="94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918075" y="4300538"/>
            <a:ext cx="3386138" cy="688975"/>
            <a:chOff x="3106" y="933"/>
            <a:chExt cx="2133" cy="434"/>
          </a:xfrm>
        </p:grpSpPr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3106" y="933"/>
              <a:ext cx="2133" cy="434"/>
              <a:chOff x="3106" y="933"/>
              <a:chExt cx="2133" cy="434"/>
            </a:xfrm>
          </p:grpSpPr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3106" y="933"/>
                <a:ext cx="2104" cy="240"/>
                <a:chOff x="3106" y="933"/>
                <a:chExt cx="2104" cy="240"/>
              </a:xfrm>
            </p:grpSpPr>
            <p:sp>
              <p:nvSpPr>
                <p:cNvPr id="44063" name="Rectangle 26"/>
                <p:cNvSpPr>
                  <a:spLocks noChangeArrowheads="1"/>
                </p:cNvSpPr>
                <p:nvPr/>
              </p:nvSpPr>
              <p:spPr bwMode="auto">
                <a:xfrm>
                  <a:off x="3106" y="937"/>
                  <a:ext cx="2104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27"/>
                <p:cNvSpPr>
                  <a:spLocks noChangeShapeType="1"/>
                </p:cNvSpPr>
                <p:nvPr/>
              </p:nvSpPr>
              <p:spPr bwMode="auto">
                <a:xfrm>
                  <a:off x="329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5" name="Line 28"/>
                <p:cNvSpPr>
                  <a:spLocks noChangeShapeType="1"/>
                </p:cNvSpPr>
                <p:nvPr/>
              </p:nvSpPr>
              <p:spPr bwMode="auto">
                <a:xfrm>
                  <a:off x="348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6" name="Line 29"/>
                <p:cNvSpPr>
                  <a:spLocks noChangeShapeType="1"/>
                </p:cNvSpPr>
                <p:nvPr/>
              </p:nvSpPr>
              <p:spPr bwMode="auto">
                <a:xfrm>
                  <a:off x="367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7" name="Line 30"/>
                <p:cNvSpPr>
                  <a:spLocks noChangeShapeType="1"/>
                </p:cNvSpPr>
                <p:nvPr/>
              </p:nvSpPr>
              <p:spPr bwMode="auto">
                <a:xfrm>
                  <a:off x="387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8" name="Line 31"/>
                <p:cNvSpPr>
                  <a:spLocks noChangeShapeType="1"/>
                </p:cNvSpPr>
                <p:nvPr/>
              </p:nvSpPr>
              <p:spPr bwMode="auto">
                <a:xfrm>
                  <a:off x="406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9" name="Line 32"/>
                <p:cNvSpPr>
                  <a:spLocks noChangeShapeType="1"/>
                </p:cNvSpPr>
                <p:nvPr/>
              </p:nvSpPr>
              <p:spPr bwMode="auto">
                <a:xfrm>
                  <a:off x="425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0" name="Line 33"/>
                <p:cNvSpPr>
                  <a:spLocks noChangeShapeType="1"/>
                </p:cNvSpPr>
                <p:nvPr/>
              </p:nvSpPr>
              <p:spPr bwMode="auto">
                <a:xfrm>
                  <a:off x="444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1" name="Line 34"/>
                <p:cNvSpPr>
                  <a:spLocks noChangeShapeType="1"/>
                </p:cNvSpPr>
                <p:nvPr/>
              </p:nvSpPr>
              <p:spPr bwMode="auto">
                <a:xfrm>
                  <a:off x="463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2" name="Line 35"/>
                <p:cNvSpPr>
                  <a:spLocks noChangeShapeType="1"/>
                </p:cNvSpPr>
                <p:nvPr/>
              </p:nvSpPr>
              <p:spPr bwMode="auto">
                <a:xfrm>
                  <a:off x="483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3" name="Line 36"/>
                <p:cNvSpPr>
                  <a:spLocks noChangeShapeType="1"/>
                </p:cNvSpPr>
                <p:nvPr/>
              </p:nvSpPr>
              <p:spPr bwMode="auto">
                <a:xfrm>
                  <a:off x="502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7"/>
              <p:cNvGrpSpPr>
                <a:grpSpLocks/>
              </p:cNvGrpSpPr>
              <p:nvPr/>
            </p:nvGrpSpPr>
            <p:grpSpPr bwMode="auto">
              <a:xfrm>
                <a:off x="3141" y="1177"/>
                <a:ext cx="2098" cy="190"/>
                <a:chOff x="3141" y="1177"/>
                <a:chExt cx="2098" cy="190"/>
              </a:xfrm>
            </p:grpSpPr>
            <p:sp>
              <p:nvSpPr>
                <p:cNvPr id="44052" name="Rectangle 38"/>
                <p:cNvSpPr>
                  <a:spLocks noChangeArrowheads="1"/>
                </p:cNvSpPr>
                <p:nvPr/>
              </p:nvSpPr>
              <p:spPr bwMode="auto">
                <a:xfrm>
                  <a:off x="314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0</a:t>
                  </a:r>
                </a:p>
              </p:txBody>
            </p:sp>
            <p:sp>
              <p:nvSpPr>
                <p:cNvPr id="44053" name="Rectangle 39"/>
                <p:cNvSpPr>
                  <a:spLocks noChangeArrowheads="1"/>
                </p:cNvSpPr>
                <p:nvPr/>
              </p:nvSpPr>
              <p:spPr bwMode="auto">
                <a:xfrm>
                  <a:off x="3285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</a:t>
                  </a:r>
                </a:p>
              </p:txBody>
            </p:sp>
            <p:sp>
              <p:nvSpPr>
                <p:cNvPr id="44054" name="Rectangle 40"/>
                <p:cNvSpPr>
                  <a:spLocks noChangeArrowheads="1"/>
                </p:cNvSpPr>
                <p:nvPr/>
              </p:nvSpPr>
              <p:spPr bwMode="auto">
                <a:xfrm>
                  <a:off x="3490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2</a:t>
                  </a:r>
                </a:p>
              </p:txBody>
            </p:sp>
            <p:sp>
              <p:nvSpPr>
                <p:cNvPr id="44055" name="Rectangle 41"/>
                <p:cNvSpPr>
                  <a:spLocks noChangeArrowheads="1"/>
                </p:cNvSpPr>
                <p:nvPr/>
              </p:nvSpPr>
              <p:spPr bwMode="auto">
                <a:xfrm>
                  <a:off x="36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3</a:t>
                  </a:r>
                </a:p>
              </p:txBody>
            </p:sp>
            <p:sp>
              <p:nvSpPr>
                <p:cNvPr id="44056" name="Rectangle 42"/>
                <p:cNvSpPr>
                  <a:spLocks noChangeArrowheads="1"/>
                </p:cNvSpPr>
                <p:nvPr/>
              </p:nvSpPr>
              <p:spPr bwMode="auto">
                <a:xfrm>
                  <a:off x="38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4</a:t>
                  </a:r>
                </a:p>
              </p:txBody>
            </p:sp>
            <p:sp>
              <p:nvSpPr>
                <p:cNvPr id="4405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8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5</a:t>
                  </a:r>
                </a:p>
              </p:txBody>
            </p:sp>
            <p:sp>
              <p:nvSpPr>
                <p:cNvPr id="44058" name="Rectangle 44"/>
                <p:cNvSpPr>
                  <a:spLocks noChangeArrowheads="1"/>
                </p:cNvSpPr>
                <p:nvPr/>
              </p:nvSpPr>
              <p:spPr bwMode="auto">
                <a:xfrm>
                  <a:off x="4279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6</a:t>
                  </a:r>
                </a:p>
              </p:txBody>
            </p:sp>
            <p:sp>
              <p:nvSpPr>
                <p:cNvPr id="44059" name="Rectangle 45"/>
                <p:cNvSpPr>
                  <a:spLocks noChangeArrowheads="1"/>
                </p:cNvSpPr>
                <p:nvPr/>
              </p:nvSpPr>
              <p:spPr bwMode="auto">
                <a:xfrm>
                  <a:off x="4478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7</a:t>
                  </a:r>
                </a:p>
              </p:txBody>
            </p:sp>
            <p:sp>
              <p:nvSpPr>
                <p:cNvPr id="44060" name="Rectangle 46"/>
                <p:cNvSpPr>
                  <a:spLocks noChangeArrowheads="1"/>
                </p:cNvSpPr>
                <p:nvPr/>
              </p:nvSpPr>
              <p:spPr bwMode="auto">
                <a:xfrm>
                  <a:off x="4664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8</a:t>
                  </a:r>
                </a:p>
              </p:txBody>
            </p:sp>
            <p:sp>
              <p:nvSpPr>
                <p:cNvPr id="44061" name="Rectangle 47"/>
                <p:cNvSpPr>
                  <a:spLocks noChangeArrowheads="1"/>
                </p:cNvSpPr>
                <p:nvPr/>
              </p:nvSpPr>
              <p:spPr bwMode="auto">
                <a:xfrm>
                  <a:off x="4862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9</a:t>
                  </a:r>
                </a:p>
              </p:txBody>
            </p:sp>
            <p:sp>
              <p:nvSpPr>
                <p:cNvPr id="44062" name="Rectangle 48"/>
                <p:cNvSpPr>
                  <a:spLocks noChangeArrowheads="1"/>
                </p:cNvSpPr>
                <p:nvPr/>
              </p:nvSpPr>
              <p:spPr bwMode="auto">
                <a:xfrm>
                  <a:off x="5013" y="1177"/>
                  <a:ext cx="226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10</a:t>
                  </a:r>
                </a:p>
              </p:txBody>
            </p:sp>
          </p:grpSp>
        </p:grp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3287" y="952"/>
              <a:ext cx="1776" cy="210"/>
              <a:chOff x="3287" y="952"/>
              <a:chExt cx="1776" cy="210"/>
            </a:xfrm>
          </p:grpSpPr>
          <p:sp>
            <p:nvSpPr>
              <p:cNvPr id="44041" name="Rectangle 50"/>
              <p:cNvSpPr>
                <a:spLocks noChangeArrowheads="1"/>
              </p:cNvSpPr>
              <p:nvPr/>
            </p:nvSpPr>
            <p:spPr bwMode="auto">
              <a:xfrm>
                <a:off x="3287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6</a:t>
                </a:r>
              </a:p>
            </p:txBody>
          </p:sp>
          <p:sp>
            <p:nvSpPr>
              <p:cNvPr id="44042" name="Rectangle 51"/>
              <p:cNvSpPr>
                <a:spLocks noChangeArrowheads="1"/>
              </p:cNvSpPr>
              <p:nvPr/>
            </p:nvSpPr>
            <p:spPr bwMode="auto">
              <a:xfrm>
                <a:off x="3444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10</a:t>
                </a:r>
              </a:p>
            </p:txBody>
          </p:sp>
          <p:sp>
            <p:nvSpPr>
              <p:cNvPr id="44043" name="Rectangle 52"/>
              <p:cNvSpPr>
                <a:spLocks noChangeArrowheads="1"/>
              </p:cNvSpPr>
              <p:nvPr/>
            </p:nvSpPr>
            <p:spPr bwMode="auto">
              <a:xfrm>
                <a:off x="3674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7</a:t>
                </a:r>
              </a:p>
            </p:txBody>
          </p:sp>
          <p:sp>
            <p:nvSpPr>
              <p:cNvPr id="44044" name="Rectangle 53"/>
              <p:cNvSpPr>
                <a:spLocks noChangeArrowheads="1"/>
              </p:cNvSpPr>
              <p:nvPr/>
            </p:nvSpPr>
            <p:spPr bwMode="auto">
              <a:xfrm>
                <a:off x="383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17</a:t>
                </a:r>
              </a:p>
            </p:txBody>
          </p:sp>
          <p:sp>
            <p:nvSpPr>
              <p:cNvPr id="44045" name="Rectangle 54"/>
              <p:cNvSpPr>
                <a:spLocks noChangeArrowheads="1"/>
              </p:cNvSpPr>
              <p:nvPr/>
            </p:nvSpPr>
            <p:spPr bwMode="auto">
              <a:xfrm>
                <a:off x="400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13</a:t>
                </a:r>
              </a:p>
            </p:txBody>
          </p:sp>
          <p:sp>
            <p:nvSpPr>
              <p:cNvPr id="44046" name="Rectangle 55"/>
              <p:cNvSpPr>
                <a:spLocks noChangeArrowheads="1"/>
              </p:cNvSpPr>
              <p:nvPr/>
            </p:nvSpPr>
            <p:spPr bwMode="auto">
              <a:xfrm>
                <a:off x="4795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25</a:t>
                </a:r>
              </a:p>
            </p:txBody>
          </p:sp>
          <p:sp>
            <p:nvSpPr>
              <p:cNvPr id="44047" name="Rectangle 56"/>
              <p:cNvSpPr>
                <a:spLocks noChangeArrowheads="1"/>
              </p:cNvSpPr>
              <p:nvPr/>
            </p:nvSpPr>
            <p:spPr bwMode="auto">
              <a:xfrm>
                <a:off x="4266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9</a:t>
                </a:r>
              </a:p>
            </p:txBody>
          </p:sp>
          <p:sp>
            <p:nvSpPr>
              <p:cNvPr id="44048" name="Rectangle 57"/>
              <p:cNvSpPr>
                <a:spLocks noChangeArrowheads="1"/>
              </p:cNvSpPr>
              <p:nvPr/>
            </p:nvSpPr>
            <p:spPr bwMode="auto">
              <a:xfrm>
                <a:off x="441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21</a:t>
                </a:r>
              </a:p>
            </p:txBody>
          </p:sp>
          <p:sp>
            <p:nvSpPr>
              <p:cNvPr id="44049" name="Rectangle 58"/>
              <p:cNvSpPr>
                <a:spLocks noChangeArrowheads="1"/>
              </p:cNvSpPr>
              <p:nvPr/>
            </p:nvSpPr>
            <p:spPr bwMode="auto">
              <a:xfrm>
                <a:off x="460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4082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Thinking about heaps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270000"/>
            <a:ext cx="3690938" cy="4495800"/>
          </a:xfrm>
          <a:noFill/>
        </p:spPr>
        <p:txBody>
          <a:bodyPr/>
          <a:lstStyle/>
          <a:p>
            <a:r>
              <a:rPr lang="en-US" sz="1800" dirty="0" smtClean="0">
                <a:ea typeface="ＭＳ Ｐゴシック" charset="-128"/>
              </a:rPr>
              <a:t>Where is minimal element?</a:t>
            </a:r>
            <a:endParaRPr lang="en-US" sz="1800" dirty="0" smtClean="0">
              <a:latin typeface="Courier New" charset="0"/>
              <a:ea typeface="ＭＳ Ｐゴシック" charset="-128"/>
            </a:endParaRPr>
          </a:p>
          <a:p>
            <a:endParaRPr lang="en-US" sz="1800" dirty="0" smtClean="0">
              <a:ea typeface="ＭＳ Ｐゴシック" charset="-128"/>
            </a:endParaRPr>
          </a:p>
          <a:p>
            <a:r>
              <a:rPr lang="en-US" sz="1800" dirty="0" smtClean="0">
                <a:ea typeface="ＭＳ Ｐゴシック" charset="-128"/>
              </a:rPr>
              <a:t>Where  is maximal element?</a:t>
            </a:r>
          </a:p>
          <a:p>
            <a:endParaRPr lang="en-US" sz="1800" dirty="0" smtClean="0">
              <a:ea typeface="ＭＳ Ｐゴシック" charset="-128"/>
            </a:endParaRPr>
          </a:p>
          <a:p>
            <a:r>
              <a:rPr lang="en-US" sz="1800" dirty="0" smtClean="0">
                <a:ea typeface="ＭＳ Ｐゴシック" charset="-128"/>
              </a:rPr>
              <a:t>How many leaves are there in an N-node heap (big-Oh)?</a:t>
            </a:r>
          </a:p>
          <a:p>
            <a:endParaRPr lang="en-US" sz="1800" dirty="0" smtClean="0">
              <a:ea typeface="ＭＳ Ｐゴシック" charset="-128"/>
            </a:endParaRPr>
          </a:p>
          <a:p>
            <a:r>
              <a:rPr lang="en-US" sz="1800" dirty="0" smtClean="0">
                <a:ea typeface="ＭＳ Ｐゴシック" charset="-128"/>
              </a:rPr>
              <a:t>What is complexity of find max in a </a:t>
            </a:r>
            <a:r>
              <a:rPr lang="en-US" sz="1800" dirty="0" err="1" smtClean="0">
                <a:ea typeface="ＭＳ Ｐゴシック" charset="-128"/>
              </a:rPr>
              <a:t>minheap</a:t>
            </a:r>
            <a:r>
              <a:rPr lang="en-US" sz="1800" dirty="0" smtClean="0">
                <a:ea typeface="ＭＳ Ｐゴシック" charset="-128"/>
              </a:rPr>
              <a:t>? Why? </a:t>
            </a:r>
          </a:p>
          <a:p>
            <a:endParaRPr lang="en-US" sz="1800" dirty="0" smtClean="0">
              <a:ea typeface="ＭＳ Ｐゴシック" charset="-128"/>
            </a:endParaRPr>
          </a:p>
          <a:p>
            <a:r>
              <a:rPr lang="en-US" sz="1800" dirty="0" smtClean="0">
                <a:ea typeface="ＭＳ Ｐゴシック" charset="-128"/>
              </a:rPr>
              <a:t>Where is second smallest element? Why?</a:t>
            </a:r>
          </a:p>
          <a:p>
            <a:pPr lvl="1">
              <a:buNone/>
            </a:pPr>
            <a:endParaRPr lang="en-US" sz="1800" dirty="0" smtClean="0">
              <a:ea typeface="ＭＳ Ｐゴシック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1038" y="1270000"/>
            <a:ext cx="3692525" cy="4495800"/>
          </a:xfrm>
        </p:spPr>
        <p:txBody>
          <a:bodyPr/>
          <a:lstStyle/>
          <a:p>
            <a:pPr eaLnBrk="1"/>
            <a:endParaRPr lang="en-US" sz="1800" smtClean="0"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81588" y="1511300"/>
            <a:ext cx="2682875" cy="1531938"/>
            <a:chOff x="3481" y="1680"/>
            <a:chExt cx="1690" cy="965"/>
          </a:xfrm>
        </p:grpSpPr>
        <p:sp>
          <p:nvSpPr>
            <p:cNvPr id="44074" name="Oval 6"/>
            <p:cNvSpPr>
              <a:spLocks noChangeArrowheads="1"/>
            </p:cNvSpPr>
            <p:nvPr/>
          </p:nvSpPr>
          <p:spPr bwMode="auto">
            <a:xfrm>
              <a:off x="4263" y="16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6</a:t>
              </a:r>
            </a:p>
          </p:txBody>
        </p:sp>
        <p:sp>
          <p:nvSpPr>
            <p:cNvPr id="44075" name="Oval 7"/>
            <p:cNvSpPr>
              <a:spLocks noChangeArrowheads="1"/>
            </p:cNvSpPr>
            <p:nvPr/>
          </p:nvSpPr>
          <p:spPr bwMode="auto">
            <a:xfrm>
              <a:off x="3930" y="190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10</a:t>
              </a:r>
            </a:p>
          </p:txBody>
        </p:sp>
        <p:sp>
          <p:nvSpPr>
            <p:cNvPr id="44076" name="Oval 8"/>
            <p:cNvSpPr>
              <a:spLocks noChangeArrowheads="1"/>
            </p:cNvSpPr>
            <p:nvPr/>
          </p:nvSpPr>
          <p:spPr bwMode="auto">
            <a:xfrm>
              <a:off x="4689" y="190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7</a:t>
              </a:r>
            </a:p>
          </p:txBody>
        </p:sp>
        <p:sp>
          <p:nvSpPr>
            <p:cNvPr id="44077" name="Oval 9"/>
            <p:cNvSpPr>
              <a:spLocks noChangeArrowheads="1"/>
            </p:cNvSpPr>
            <p:nvPr/>
          </p:nvSpPr>
          <p:spPr bwMode="auto">
            <a:xfrm>
              <a:off x="3667" y="2153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17</a:t>
              </a:r>
            </a:p>
          </p:txBody>
        </p:sp>
        <p:sp>
          <p:nvSpPr>
            <p:cNvPr id="44078" name="Oval 10"/>
            <p:cNvSpPr>
              <a:spLocks noChangeArrowheads="1"/>
            </p:cNvSpPr>
            <p:nvPr/>
          </p:nvSpPr>
          <p:spPr bwMode="auto">
            <a:xfrm>
              <a:off x="4136" y="2152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4079" name="Oval 11"/>
            <p:cNvSpPr>
              <a:spLocks noChangeArrowheads="1"/>
            </p:cNvSpPr>
            <p:nvPr/>
          </p:nvSpPr>
          <p:spPr bwMode="auto">
            <a:xfrm>
              <a:off x="4527" y="2166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9</a:t>
              </a:r>
            </a:p>
          </p:txBody>
        </p:sp>
        <p:sp>
          <p:nvSpPr>
            <p:cNvPr id="44080" name="Oval 12"/>
            <p:cNvSpPr>
              <a:spLocks noChangeArrowheads="1"/>
            </p:cNvSpPr>
            <p:nvPr/>
          </p:nvSpPr>
          <p:spPr bwMode="auto">
            <a:xfrm>
              <a:off x="4930" y="2180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21</a:t>
              </a:r>
            </a:p>
          </p:txBody>
        </p:sp>
        <p:sp>
          <p:nvSpPr>
            <p:cNvPr id="44081" name="Oval 13"/>
            <p:cNvSpPr>
              <a:spLocks noChangeArrowheads="1"/>
            </p:cNvSpPr>
            <p:nvPr/>
          </p:nvSpPr>
          <p:spPr bwMode="auto">
            <a:xfrm>
              <a:off x="3481" y="2431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19</a:t>
              </a:r>
            </a:p>
          </p:txBody>
        </p:sp>
        <p:sp>
          <p:nvSpPr>
            <p:cNvPr id="44082" name="Oval 14"/>
            <p:cNvSpPr>
              <a:spLocks noChangeArrowheads="1"/>
            </p:cNvSpPr>
            <p:nvPr/>
          </p:nvSpPr>
          <p:spPr bwMode="auto">
            <a:xfrm>
              <a:off x="3884" y="2424"/>
              <a:ext cx="241" cy="2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25</a:t>
              </a:r>
            </a:p>
          </p:txBody>
        </p:sp>
        <p:sp>
          <p:nvSpPr>
            <p:cNvPr id="44083" name="Line 15"/>
            <p:cNvSpPr>
              <a:spLocks noChangeShapeType="1"/>
            </p:cNvSpPr>
            <p:nvPr/>
          </p:nvSpPr>
          <p:spPr bwMode="auto">
            <a:xfrm flipH="1">
              <a:off x="4111" y="1811"/>
              <a:ext cx="155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Line 16"/>
            <p:cNvSpPr>
              <a:spLocks noChangeShapeType="1"/>
            </p:cNvSpPr>
            <p:nvPr/>
          </p:nvSpPr>
          <p:spPr bwMode="auto">
            <a:xfrm flipH="1">
              <a:off x="3829" y="2073"/>
              <a:ext cx="114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Line 17"/>
            <p:cNvSpPr>
              <a:spLocks noChangeShapeType="1"/>
            </p:cNvSpPr>
            <p:nvPr/>
          </p:nvSpPr>
          <p:spPr bwMode="auto">
            <a:xfrm flipH="1">
              <a:off x="3634" y="2328"/>
              <a:ext cx="54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Line 18"/>
            <p:cNvSpPr>
              <a:spLocks noChangeShapeType="1"/>
            </p:cNvSpPr>
            <p:nvPr/>
          </p:nvSpPr>
          <p:spPr bwMode="auto">
            <a:xfrm>
              <a:off x="3882" y="2342"/>
              <a:ext cx="68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7" name="Line 19"/>
            <p:cNvSpPr>
              <a:spLocks noChangeShapeType="1"/>
            </p:cNvSpPr>
            <p:nvPr/>
          </p:nvSpPr>
          <p:spPr bwMode="auto">
            <a:xfrm>
              <a:off x="4138" y="2100"/>
              <a:ext cx="54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8" name="Line 20"/>
            <p:cNvSpPr>
              <a:spLocks noChangeShapeType="1"/>
            </p:cNvSpPr>
            <p:nvPr/>
          </p:nvSpPr>
          <p:spPr bwMode="auto">
            <a:xfrm>
              <a:off x="4501" y="1817"/>
              <a:ext cx="208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9" name="Line 21"/>
            <p:cNvSpPr>
              <a:spLocks noChangeShapeType="1"/>
            </p:cNvSpPr>
            <p:nvPr/>
          </p:nvSpPr>
          <p:spPr bwMode="auto">
            <a:xfrm flipH="1">
              <a:off x="4682" y="2100"/>
              <a:ext cx="41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Line 22"/>
            <p:cNvSpPr>
              <a:spLocks noChangeShapeType="1"/>
            </p:cNvSpPr>
            <p:nvPr/>
          </p:nvSpPr>
          <p:spPr bwMode="auto">
            <a:xfrm>
              <a:off x="4904" y="2080"/>
              <a:ext cx="94" cy="1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918075" y="4300538"/>
            <a:ext cx="3386138" cy="688975"/>
            <a:chOff x="3106" y="933"/>
            <a:chExt cx="2133" cy="434"/>
          </a:xfrm>
        </p:grpSpPr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3106" y="933"/>
              <a:ext cx="2133" cy="434"/>
              <a:chOff x="3106" y="933"/>
              <a:chExt cx="2133" cy="434"/>
            </a:xfrm>
          </p:grpSpPr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3106" y="933"/>
                <a:ext cx="2104" cy="240"/>
                <a:chOff x="3106" y="933"/>
                <a:chExt cx="2104" cy="240"/>
              </a:xfrm>
            </p:grpSpPr>
            <p:sp>
              <p:nvSpPr>
                <p:cNvPr id="44063" name="Rectangle 26"/>
                <p:cNvSpPr>
                  <a:spLocks noChangeArrowheads="1"/>
                </p:cNvSpPr>
                <p:nvPr/>
              </p:nvSpPr>
              <p:spPr bwMode="auto">
                <a:xfrm>
                  <a:off x="3106" y="937"/>
                  <a:ext cx="2104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27"/>
                <p:cNvSpPr>
                  <a:spLocks noChangeShapeType="1"/>
                </p:cNvSpPr>
                <p:nvPr/>
              </p:nvSpPr>
              <p:spPr bwMode="auto">
                <a:xfrm>
                  <a:off x="329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5" name="Line 28"/>
                <p:cNvSpPr>
                  <a:spLocks noChangeShapeType="1"/>
                </p:cNvSpPr>
                <p:nvPr/>
              </p:nvSpPr>
              <p:spPr bwMode="auto">
                <a:xfrm>
                  <a:off x="348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6" name="Line 29"/>
                <p:cNvSpPr>
                  <a:spLocks noChangeShapeType="1"/>
                </p:cNvSpPr>
                <p:nvPr/>
              </p:nvSpPr>
              <p:spPr bwMode="auto">
                <a:xfrm>
                  <a:off x="367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7" name="Line 30"/>
                <p:cNvSpPr>
                  <a:spLocks noChangeShapeType="1"/>
                </p:cNvSpPr>
                <p:nvPr/>
              </p:nvSpPr>
              <p:spPr bwMode="auto">
                <a:xfrm>
                  <a:off x="387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8" name="Line 31"/>
                <p:cNvSpPr>
                  <a:spLocks noChangeShapeType="1"/>
                </p:cNvSpPr>
                <p:nvPr/>
              </p:nvSpPr>
              <p:spPr bwMode="auto">
                <a:xfrm>
                  <a:off x="406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9" name="Line 32"/>
                <p:cNvSpPr>
                  <a:spLocks noChangeShapeType="1"/>
                </p:cNvSpPr>
                <p:nvPr/>
              </p:nvSpPr>
              <p:spPr bwMode="auto">
                <a:xfrm>
                  <a:off x="4254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0" name="Line 33"/>
                <p:cNvSpPr>
                  <a:spLocks noChangeShapeType="1"/>
                </p:cNvSpPr>
                <p:nvPr/>
              </p:nvSpPr>
              <p:spPr bwMode="auto">
                <a:xfrm>
                  <a:off x="4446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1" name="Line 34"/>
                <p:cNvSpPr>
                  <a:spLocks noChangeShapeType="1"/>
                </p:cNvSpPr>
                <p:nvPr/>
              </p:nvSpPr>
              <p:spPr bwMode="auto">
                <a:xfrm>
                  <a:off x="4638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2" name="Line 35"/>
                <p:cNvSpPr>
                  <a:spLocks noChangeShapeType="1"/>
                </p:cNvSpPr>
                <p:nvPr/>
              </p:nvSpPr>
              <p:spPr bwMode="auto">
                <a:xfrm>
                  <a:off x="4830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3" name="Line 36"/>
                <p:cNvSpPr>
                  <a:spLocks noChangeShapeType="1"/>
                </p:cNvSpPr>
                <p:nvPr/>
              </p:nvSpPr>
              <p:spPr bwMode="auto">
                <a:xfrm>
                  <a:off x="5022" y="933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7"/>
              <p:cNvGrpSpPr>
                <a:grpSpLocks/>
              </p:cNvGrpSpPr>
              <p:nvPr/>
            </p:nvGrpSpPr>
            <p:grpSpPr bwMode="auto">
              <a:xfrm>
                <a:off x="3141" y="1177"/>
                <a:ext cx="2098" cy="190"/>
                <a:chOff x="3141" y="1177"/>
                <a:chExt cx="2098" cy="190"/>
              </a:xfrm>
            </p:grpSpPr>
            <p:sp>
              <p:nvSpPr>
                <p:cNvPr id="44052" name="Rectangle 38"/>
                <p:cNvSpPr>
                  <a:spLocks noChangeArrowheads="1"/>
                </p:cNvSpPr>
                <p:nvPr/>
              </p:nvSpPr>
              <p:spPr bwMode="auto">
                <a:xfrm>
                  <a:off x="314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0</a:t>
                  </a:r>
                </a:p>
              </p:txBody>
            </p:sp>
            <p:sp>
              <p:nvSpPr>
                <p:cNvPr id="44053" name="Rectangle 39"/>
                <p:cNvSpPr>
                  <a:spLocks noChangeArrowheads="1"/>
                </p:cNvSpPr>
                <p:nvPr/>
              </p:nvSpPr>
              <p:spPr bwMode="auto">
                <a:xfrm>
                  <a:off x="3285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</a:t>
                  </a:r>
                </a:p>
              </p:txBody>
            </p:sp>
            <p:sp>
              <p:nvSpPr>
                <p:cNvPr id="44054" name="Rectangle 40"/>
                <p:cNvSpPr>
                  <a:spLocks noChangeArrowheads="1"/>
                </p:cNvSpPr>
                <p:nvPr/>
              </p:nvSpPr>
              <p:spPr bwMode="auto">
                <a:xfrm>
                  <a:off x="3490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2</a:t>
                  </a:r>
                </a:p>
              </p:txBody>
            </p:sp>
            <p:sp>
              <p:nvSpPr>
                <p:cNvPr id="44055" name="Rectangle 41"/>
                <p:cNvSpPr>
                  <a:spLocks noChangeArrowheads="1"/>
                </p:cNvSpPr>
                <p:nvPr/>
              </p:nvSpPr>
              <p:spPr bwMode="auto">
                <a:xfrm>
                  <a:off x="36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3</a:t>
                  </a:r>
                </a:p>
              </p:txBody>
            </p:sp>
            <p:sp>
              <p:nvSpPr>
                <p:cNvPr id="44056" name="Rectangle 42"/>
                <p:cNvSpPr>
                  <a:spLocks noChangeArrowheads="1"/>
                </p:cNvSpPr>
                <p:nvPr/>
              </p:nvSpPr>
              <p:spPr bwMode="auto">
                <a:xfrm>
                  <a:off x="3896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4</a:t>
                  </a:r>
                </a:p>
              </p:txBody>
            </p:sp>
            <p:sp>
              <p:nvSpPr>
                <p:cNvPr id="4405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81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5</a:t>
                  </a:r>
                </a:p>
              </p:txBody>
            </p:sp>
            <p:sp>
              <p:nvSpPr>
                <p:cNvPr id="44058" name="Rectangle 44"/>
                <p:cNvSpPr>
                  <a:spLocks noChangeArrowheads="1"/>
                </p:cNvSpPr>
                <p:nvPr/>
              </p:nvSpPr>
              <p:spPr bwMode="auto">
                <a:xfrm>
                  <a:off x="4279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6</a:t>
                  </a:r>
                </a:p>
              </p:txBody>
            </p:sp>
            <p:sp>
              <p:nvSpPr>
                <p:cNvPr id="44059" name="Rectangle 45"/>
                <p:cNvSpPr>
                  <a:spLocks noChangeArrowheads="1"/>
                </p:cNvSpPr>
                <p:nvPr/>
              </p:nvSpPr>
              <p:spPr bwMode="auto">
                <a:xfrm>
                  <a:off x="4478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7</a:t>
                  </a:r>
                </a:p>
              </p:txBody>
            </p:sp>
            <p:sp>
              <p:nvSpPr>
                <p:cNvPr id="44060" name="Rectangle 46"/>
                <p:cNvSpPr>
                  <a:spLocks noChangeArrowheads="1"/>
                </p:cNvSpPr>
                <p:nvPr/>
              </p:nvSpPr>
              <p:spPr bwMode="auto">
                <a:xfrm>
                  <a:off x="4664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8</a:t>
                  </a:r>
                </a:p>
              </p:txBody>
            </p:sp>
            <p:sp>
              <p:nvSpPr>
                <p:cNvPr id="44061" name="Rectangle 47"/>
                <p:cNvSpPr>
                  <a:spLocks noChangeArrowheads="1"/>
                </p:cNvSpPr>
                <p:nvPr/>
              </p:nvSpPr>
              <p:spPr bwMode="auto">
                <a:xfrm>
                  <a:off x="4862" y="1177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9</a:t>
                  </a:r>
                </a:p>
              </p:txBody>
            </p:sp>
            <p:sp>
              <p:nvSpPr>
                <p:cNvPr id="44062" name="Rectangle 48"/>
                <p:cNvSpPr>
                  <a:spLocks noChangeArrowheads="1"/>
                </p:cNvSpPr>
                <p:nvPr/>
              </p:nvSpPr>
              <p:spPr bwMode="auto">
                <a:xfrm>
                  <a:off x="5013" y="1177"/>
                  <a:ext cx="226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10</a:t>
                  </a:r>
                </a:p>
              </p:txBody>
            </p:sp>
          </p:grpSp>
        </p:grpSp>
        <p:grpSp>
          <p:nvGrpSpPr>
            <p:cNvPr id="7" name="Group 49"/>
            <p:cNvGrpSpPr>
              <a:grpSpLocks/>
            </p:cNvGrpSpPr>
            <p:nvPr/>
          </p:nvGrpSpPr>
          <p:grpSpPr bwMode="auto">
            <a:xfrm>
              <a:off x="3287" y="952"/>
              <a:ext cx="1776" cy="210"/>
              <a:chOff x="3287" y="952"/>
              <a:chExt cx="1776" cy="210"/>
            </a:xfrm>
          </p:grpSpPr>
          <p:sp>
            <p:nvSpPr>
              <p:cNvPr id="44041" name="Rectangle 50"/>
              <p:cNvSpPr>
                <a:spLocks noChangeArrowheads="1"/>
              </p:cNvSpPr>
              <p:nvPr/>
            </p:nvSpPr>
            <p:spPr bwMode="auto">
              <a:xfrm>
                <a:off x="3287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6</a:t>
                </a:r>
              </a:p>
            </p:txBody>
          </p:sp>
          <p:sp>
            <p:nvSpPr>
              <p:cNvPr id="44042" name="Rectangle 51"/>
              <p:cNvSpPr>
                <a:spLocks noChangeArrowheads="1"/>
              </p:cNvSpPr>
              <p:nvPr/>
            </p:nvSpPr>
            <p:spPr bwMode="auto">
              <a:xfrm>
                <a:off x="3444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10</a:t>
                </a:r>
              </a:p>
            </p:txBody>
          </p:sp>
          <p:sp>
            <p:nvSpPr>
              <p:cNvPr id="44043" name="Rectangle 52"/>
              <p:cNvSpPr>
                <a:spLocks noChangeArrowheads="1"/>
              </p:cNvSpPr>
              <p:nvPr/>
            </p:nvSpPr>
            <p:spPr bwMode="auto">
              <a:xfrm>
                <a:off x="3674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7</a:t>
                </a:r>
              </a:p>
            </p:txBody>
          </p:sp>
          <p:sp>
            <p:nvSpPr>
              <p:cNvPr id="44044" name="Rectangle 53"/>
              <p:cNvSpPr>
                <a:spLocks noChangeArrowheads="1"/>
              </p:cNvSpPr>
              <p:nvPr/>
            </p:nvSpPr>
            <p:spPr bwMode="auto">
              <a:xfrm>
                <a:off x="383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17</a:t>
                </a:r>
              </a:p>
            </p:txBody>
          </p:sp>
          <p:sp>
            <p:nvSpPr>
              <p:cNvPr id="44045" name="Rectangle 54"/>
              <p:cNvSpPr>
                <a:spLocks noChangeArrowheads="1"/>
              </p:cNvSpPr>
              <p:nvPr/>
            </p:nvSpPr>
            <p:spPr bwMode="auto">
              <a:xfrm>
                <a:off x="4007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13</a:t>
                </a:r>
              </a:p>
            </p:txBody>
          </p:sp>
          <p:sp>
            <p:nvSpPr>
              <p:cNvPr id="44046" name="Rectangle 55"/>
              <p:cNvSpPr>
                <a:spLocks noChangeArrowheads="1"/>
              </p:cNvSpPr>
              <p:nvPr/>
            </p:nvSpPr>
            <p:spPr bwMode="auto">
              <a:xfrm>
                <a:off x="4795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25</a:t>
                </a:r>
              </a:p>
            </p:txBody>
          </p:sp>
          <p:sp>
            <p:nvSpPr>
              <p:cNvPr id="44047" name="Rectangle 56"/>
              <p:cNvSpPr>
                <a:spLocks noChangeArrowheads="1"/>
              </p:cNvSpPr>
              <p:nvPr/>
            </p:nvSpPr>
            <p:spPr bwMode="auto">
              <a:xfrm>
                <a:off x="4266" y="952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9</a:t>
                </a:r>
              </a:p>
            </p:txBody>
          </p:sp>
          <p:sp>
            <p:nvSpPr>
              <p:cNvPr id="44048" name="Rectangle 57"/>
              <p:cNvSpPr>
                <a:spLocks noChangeArrowheads="1"/>
              </p:cNvSpPr>
              <p:nvPr/>
            </p:nvSpPr>
            <p:spPr bwMode="auto">
              <a:xfrm>
                <a:off x="441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21</a:t>
                </a:r>
              </a:p>
            </p:txBody>
          </p:sp>
          <p:sp>
            <p:nvSpPr>
              <p:cNvPr id="44049" name="Rectangle 58"/>
              <p:cNvSpPr>
                <a:spLocks noChangeArrowheads="1"/>
              </p:cNvSpPr>
              <p:nvPr/>
            </p:nvSpPr>
            <p:spPr bwMode="auto">
              <a:xfrm>
                <a:off x="4606" y="952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7225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Adding values to heap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270000"/>
            <a:ext cx="3914775" cy="4495800"/>
          </a:xfrm>
          <a:noFill/>
        </p:spPr>
        <p:txBody>
          <a:bodyPr/>
          <a:lstStyle/>
          <a:p>
            <a:r>
              <a:rPr lang="en-US" sz="1800" smtClean="0">
                <a:ea typeface="ＭＳ Ｐゴシック" charset="-128"/>
              </a:rPr>
              <a:t>to maintain heap shape, must add new value in left-to-right order of last level</a:t>
            </a:r>
          </a:p>
          <a:p>
            <a:pPr lvl="1"/>
            <a:r>
              <a:rPr lang="en-US" sz="1800" smtClean="0">
                <a:ea typeface="ＭＳ Ｐゴシック" charset="-128"/>
              </a:rPr>
              <a:t>could violate </a:t>
            </a:r>
            <a:r>
              <a:rPr lang="en-US" sz="1800" i="1" smtClean="0">
                <a:ea typeface="ＭＳ Ｐゴシック" charset="-128"/>
              </a:rPr>
              <a:t>heap property</a:t>
            </a:r>
          </a:p>
          <a:p>
            <a:pPr lvl="1"/>
            <a:r>
              <a:rPr lang="en-US" sz="1800" smtClean="0">
                <a:ea typeface="ＭＳ Ｐゴシック" charset="-128"/>
              </a:rPr>
              <a:t>move value “up” if too small</a:t>
            </a:r>
          </a:p>
          <a:p>
            <a:pPr lvl="1">
              <a:buFont typeface="Wingdings" charset="2"/>
              <a:buNone/>
            </a:pPr>
            <a:endParaRPr lang="en-US" sz="1800" smtClean="0">
              <a:ea typeface="ＭＳ Ｐゴシック" charset="-128"/>
            </a:endParaRPr>
          </a:p>
          <a:p>
            <a:r>
              <a:rPr lang="en-US" sz="1800" smtClean="0">
                <a:ea typeface="ＭＳ Ｐゴシック" charset="-128"/>
              </a:rPr>
              <a:t>change places with parent if heap property violated</a:t>
            </a:r>
          </a:p>
          <a:p>
            <a:pPr lvl="1"/>
            <a:r>
              <a:rPr lang="en-US" sz="1800" smtClean="0">
                <a:ea typeface="ＭＳ Ｐゴシック" charset="-128"/>
              </a:rPr>
              <a:t>stop when parent is smaller</a:t>
            </a:r>
          </a:p>
          <a:p>
            <a:pPr lvl="1"/>
            <a:r>
              <a:rPr lang="en-US" sz="1800" smtClean="0">
                <a:ea typeface="ＭＳ Ｐゴシック" charset="-128"/>
              </a:rPr>
              <a:t>stop when root is reached</a:t>
            </a:r>
          </a:p>
          <a:p>
            <a:pPr lvl="1">
              <a:buFont typeface="Wingdings" charset="2"/>
              <a:buNone/>
            </a:pPr>
            <a:endParaRPr lang="en-US" sz="1800" smtClean="0">
              <a:ea typeface="ＭＳ Ｐゴシック" charset="-128"/>
            </a:endParaRPr>
          </a:p>
          <a:p>
            <a:r>
              <a:rPr lang="en-US" sz="1800" smtClean="0">
                <a:ea typeface="ＭＳ Ｐゴシック" charset="-128"/>
              </a:rPr>
              <a:t>pull parent down, swapping isn’t necessary (optimization)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60925" y="1374775"/>
            <a:ext cx="3810000" cy="4495800"/>
          </a:xfrm>
        </p:spPr>
        <p:txBody>
          <a:bodyPr/>
          <a:lstStyle/>
          <a:p>
            <a:pPr eaLnBrk="1"/>
            <a:endParaRPr lang="en-US" sz="1800" smtClean="0"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329363" y="2435225"/>
            <a:ext cx="2330450" cy="1138238"/>
            <a:chOff x="3987" y="1534"/>
            <a:chExt cx="1468" cy="717"/>
          </a:xfrm>
        </p:grpSpPr>
        <p:sp>
          <p:nvSpPr>
            <p:cNvPr id="46153" name="Oval 6"/>
            <p:cNvSpPr>
              <a:spLocks noChangeArrowheads="1"/>
            </p:cNvSpPr>
            <p:nvPr/>
          </p:nvSpPr>
          <p:spPr bwMode="auto">
            <a:xfrm>
              <a:off x="4556" y="1883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6154" name="Line 7"/>
            <p:cNvSpPr>
              <a:spLocks noChangeShapeType="1"/>
            </p:cNvSpPr>
            <p:nvPr/>
          </p:nvSpPr>
          <p:spPr bwMode="auto">
            <a:xfrm>
              <a:off x="4557" y="1843"/>
              <a:ext cx="48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7" y="1534"/>
              <a:ext cx="1468" cy="717"/>
              <a:chOff x="3987" y="1534"/>
              <a:chExt cx="1468" cy="717"/>
            </a:xfrm>
          </p:grpSpPr>
          <p:sp>
            <p:nvSpPr>
              <p:cNvPr id="46156" name="Oval 9"/>
              <p:cNvSpPr>
                <a:spLocks noChangeArrowheads="1"/>
              </p:cNvSpPr>
              <p:nvPr/>
            </p:nvSpPr>
            <p:spPr bwMode="auto">
              <a:xfrm>
                <a:off x="4667" y="1534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6</a:t>
                </a:r>
              </a:p>
            </p:txBody>
          </p:sp>
          <p:sp>
            <p:nvSpPr>
              <p:cNvPr id="46157" name="Oval 10"/>
              <p:cNvSpPr>
                <a:spLocks noChangeArrowheads="1"/>
              </p:cNvSpPr>
              <p:nvPr/>
            </p:nvSpPr>
            <p:spPr bwMode="auto">
              <a:xfrm>
                <a:off x="4377" y="1700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  <p:sp>
            <p:nvSpPr>
              <p:cNvPr id="46158" name="Oval 11"/>
              <p:cNvSpPr>
                <a:spLocks noChangeArrowheads="1"/>
              </p:cNvSpPr>
              <p:nvPr/>
            </p:nvSpPr>
            <p:spPr bwMode="auto">
              <a:xfrm>
                <a:off x="5037" y="1698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7</a:t>
                </a:r>
              </a:p>
            </p:txBody>
          </p:sp>
          <p:sp>
            <p:nvSpPr>
              <p:cNvPr id="46159" name="Oval 12"/>
              <p:cNvSpPr>
                <a:spLocks noChangeArrowheads="1"/>
              </p:cNvSpPr>
              <p:nvPr/>
            </p:nvSpPr>
            <p:spPr bwMode="auto">
              <a:xfrm>
                <a:off x="4149" y="1883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17</a:t>
                </a:r>
              </a:p>
            </p:txBody>
          </p:sp>
          <p:sp>
            <p:nvSpPr>
              <p:cNvPr id="46160" name="Oval 13"/>
              <p:cNvSpPr>
                <a:spLocks noChangeArrowheads="1"/>
              </p:cNvSpPr>
              <p:nvPr/>
            </p:nvSpPr>
            <p:spPr bwMode="auto">
              <a:xfrm>
                <a:off x="4896" y="1893"/>
                <a:ext cx="209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9</a:t>
                </a:r>
              </a:p>
            </p:txBody>
          </p:sp>
          <p:sp>
            <p:nvSpPr>
              <p:cNvPr id="46161" name="Oval 14"/>
              <p:cNvSpPr>
                <a:spLocks noChangeArrowheads="1"/>
              </p:cNvSpPr>
              <p:nvPr/>
            </p:nvSpPr>
            <p:spPr bwMode="auto">
              <a:xfrm>
                <a:off x="5246" y="1904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21</a:t>
                </a:r>
              </a:p>
            </p:txBody>
          </p:sp>
          <p:sp>
            <p:nvSpPr>
              <p:cNvPr id="46162" name="Oval 15"/>
              <p:cNvSpPr>
                <a:spLocks noChangeArrowheads="1"/>
              </p:cNvSpPr>
              <p:nvPr/>
            </p:nvSpPr>
            <p:spPr bwMode="auto">
              <a:xfrm>
                <a:off x="3987" y="209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19</a:t>
                </a:r>
              </a:p>
            </p:txBody>
          </p:sp>
          <p:sp>
            <p:nvSpPr>
              <p:cNvPr id="46163" name="Oval 16"/>
              <p:cNvSpPr>
                <a:spLocks noChangeArrowheads="1"/>
              </p:cNvSpPr>
              <p:nvPr/>
            </p:nvSpPr>
            <p:spPr bwMode="auto">
              <a:xfrm>
                <a:off x="4273" y="2095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25</a:t>
                </a:r>
              </a:p>
            </p:txBody>
          </p:sp>
          <p:sp>
            <p:nvSpPr>
              <p:cNvPr id="46164" name="Line 17"/>
              <p:cNvSpPr>
                <a:spLocks noChangeShapeType="1"/>
              </p:cNvSpPr>
              <p:nvPr/>
            </p:nvSpPr>
            <p:spPr bwMode="auto">
              <a:xfrm flipH="1">
                <a:off x="4535" y="1629"/>
                <a:ext cx="134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5" name="Line 18"/>
              <p:cNvSpPr>
                <a:spLocks noChangeShapeType="1"/>
              </p:cNvSpPr>
              <p:nvPr/>
            </p:nvSpPr>
            <p:spPr bwMode="auto">
              <a:xfrm flipH="1">
                <a:off x="4289" y="1824"/>
                <a:ext cx="99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6" name="Line 19"/>
              <p:cNvSpPr>
                <a:spLocks noChangeShapeType="1"/>
              </p:cNvSpPr>
              <p:nvPr/>
            </p:nvSpPr>
            <p:spPr bwMode="auto">
              <a:xfrm flipH="1">
                <a:off x="4119" y="2013"/>
                <a:ext cx="48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7" name="Line 20"/>
              <p:cNvSpPr>
                <a:spLocks noChangeShapeType="1"/>
              </p:cNvSpPr>
              <p:nvPr/>
            </p:nvSpPr>
            <p:spPr bwMode="auto">
              <a:xfrm>
                <a:off x="4298" y="2036"/>
                <a:ext cx="35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8" name="Line 21"/>
              <p:cNvSpPr>
                <a:spLocks noChangeShapeType="1"/>
              </p:cNvSpPr>
              <p:nvPr/>
            </p:nvSpPr>
            <p:spPr bwMode="auto">
              <a:xfrm>
                <a:off x="4873" y="1635"/>
                <a:ext cx="181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9" name="Line 22"/>
              <p:cNvSpPr>
                <a:spLocks noChangeShapeType="1"/>
              </p:cNvSpPr>
              <p:nvPr/>
            </p:nvSpPr>
            <p:spPr bwMode="auto">
              <a:xfrm flipH="1">
                <a:off x="5030" y="1843"/>
                <a:ext cx="37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70" name="Line 23"/>
              <p:cNvSpPr>
                <a:spLocks noChangeShapeType="1"/>
              </p:cNvSpPr>
              <p:nvPr/>
            </p:nvSpPr>
            <p:spPr bwMode="auto">
              <a:xfrm>
                <a:off x="5224" y="1829"/>
                <a:ext cx="81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6086" name="Oval 24"/>
          <p:cNvSpPr>
            <a:spLocks noChangeArrowheads="1"/>
          </p:cNvSpPr>
          <p:nvPr/>
        </p:nvSpPr>
        <p:spPr bwMode="auto">
          <a:xfrm>
            <a:off x="7183438" y="3330575"/>
            <a:ext cx="273050" cy="22225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279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25"/>
          <p:cNvSpPr>
            <a:spLocks noChangeArrowheads="1"/>
          </p:cNvSpPr>
          <p:nvPr/>
        </p:nvSpPr>
        <p:spPr bwMode="auto">
          <a:xfrm>
            <a:off x="7153275" y="3271838"/>
            <a:ext cx="303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8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999038" y="1381125"/>
            <a:ext cx="2330450" cy="1138238"/>
            <a:chOff x="3149" y="870"/>
            <a:chExt cx="1468" cy="717"/>
          </a:xfrm>
        </p:grpSpPr>
        <p:sp>
          <p:nvSpPr>
            <p:cNvPr id="46135" name="Oval 27"/>
            <p:cNvSpPr>
              <a:spLocks noChangeArrowheads="1"/>
            </p:cNvSpPr>
            <p:nvPr/>
          </p:nvSpPr>
          <p:spPr bwMode="auto">
            <a:xfrm>
              <a:off x="3718" y="1219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6136" name="Line 28"/>
            <p:cNvSpPr>
              <a:spLocks noChangeShapeType="1"/>
            </p:cNvSpPr>
            <p:nvPr/>
          </p:nvSpPr>
          <p:spPr bwMode="auto">
            <a:xfrm>
              <a:off x="3719" y="1179"/>
              <a:ext cx="48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3149" y="870"/>
              <a:ext cx="1468" cy="717"/>
              <a:chOff x="3149" y="870"/>
              <a:chExt cx="1468" cy="717"/>
            </a:xfrm>
          </p:grpSpPr>
          <p:sp>
            <p:nvSpPr>
              <p:cNvPr id="46138" name="Oval 30"/>
              <p:cNvSpPr>
                <a:spLocks noChangeArrowheads="1"/>
              </p:cNvSpPr>
              <p:nvPr/>
            </p:nvSpPr>
            <p:spPr bwMode="auto">
              <a:xfrm>
                <a:off x="3829" y="87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6</a:t>
                </a:r>
              </a:p>
            </p:txBody>
          </p:sp>
          <p:sp>
            <p:nvSpPr>
              <p:cNvPr id="46139" name="Oval 31"/>
              <p:cNvSpPr>
                <a:spLocks noChangeArrowheads="1"/>
              </p:cNvSpPr>
              <p:nvPr/>
            </p:nvSpPr>
            <p:spPr bwMode="auto">
              <a:xfrm>
                <a:off x="3539" y="1036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  <p:sp>
            <p:nvSpPr>
              <p:cNvPr id="46140" name="Oval 32"/>
              <p:cNvSpPr>
                <a:spLocks noChangeArrowheads="1"/>
              </p:cNvSpPr>
              <p:nvPr/>
            </p:nvSpPr>
            <p:spPr bwMode="auto">
              <a:xfrm>
                <a:off x="4199" y="1034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7</a:t>
                </a:r>
              </a:p>
            </p:txBody>
          </p:sp>
          <p:sp>
            <p:nvSpPr>
              <p:cNvPr id="46141" name="Oval 33"/>
              <p:cNvSpPr>
                <a:spLocks noChangeArrowheads="1"/>
              </p:cNvSpPr>
              <p:nvPr/>
            </p:nvSpPr>
            <p:spPr bwMode="auto">
              <a:xfrm>
                <a:off x="3311" y="1219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17</a:t>
                </a:r>
              </a:p>
            </p:txBody>
          </p:sp>
          <p:sp>
            <p:nvSpPr>
              <p:cNvPr id="46142" name="Oval 34"/>
              <p:cNvSpPr>
                <a:spLocks noChangeArrowheads="1"/>
              </p:cNvSpPr>
              <p:nvPr/>
            </p:nvSpPr>
            <p:spPr bwMode="auto">
              <a:xfrm>
                <a:off x="4058" y="1229"/>
                <a:ext cx="209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9</a:t>
                </a:r>
              </a:p>
            </p:txBody>
          </p:sp>
          <p:sp>
            <p:nvSpPr>
              <p:cNvPr id="46143" name="Oval 35"/>
              <p:cNvSpPr>
                <a:spLocks noChangeArrowheads="1"/>
              </p:cNvSpPr>
              <p:nvPr/>
            </p:nvSpPr>
            <p:spPr bwMode="auto">
              <a:xfrm>
                <a:off x="4408" y="124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21</a:t>
                </a:r>
              </a:p>
            </p:txBody>
          </p:sp>
          <p:sp>
            <p:nvSpPr>
              <p:cNvPr id="46144" name="Oval 36"/>
              <p:cNvSpPr>
                <a:spLocks noChangeArrowheads="1"/>
              </p:cNvSpPr>
              <p:nvPr/>
            </p:nvSpPr>
            <p:spPr bwMode="auto">
              <a:xfrm>
                <a:off x="3149" y="1426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19</a:t>
                </a:r>
              </a:p>
            </p:txBody>
          </p:sp>
          <p:sp>
            <p:nvSpPr>
              <p:cNvPr id="46145" name="Oval 37"/>
              <p:cNvSpPr>
                <a:spLocks noChangeArrowheads="1"/>
              </p:cNvSpPr>
              <p:nvPr/>
            </p:nvSpPr>
            <p:spPr bwMode="auto">
              <a:xfrm>
                <a:off x="3435" y="1431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25</a:t>
                </a:r>
              </a:p>
            </p:txBody>
          </p:sp>
          <p:sp>
            <p:nvSpPr>
              <p:cNvPr id="46146" name="Line 38"/>
              <p:cNvSpPr>
                <a:spLocks noChangeShapeType="1"/>
              </p:cNvSpPr>
              <p:nvPr/>
            </p:nvSpPr>
            <p:spPr bwMode="auto">
              <a:xfrm flipH="1">
                <a:off x="3697" y="965"/>
                <a:ext cx="134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7" name="Line 39"/>
              <p:cNvSpPr>
                <a:spLocks noChangeShapeType="1"/>
              </p:cNvSpPr>
              <p:nvPr/>
            </p:nvSpPr>
            <p:spPr bwMode="auto">
              <a:xfrm flipH="1">
                <a:off x="3451" y="1160"/>
                <a:ext cx="99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8" name="Line 40"/>
              <p:cNvSpPr>
                <a:spLocks noChangeShapeType="1"/>
              </p:cNvSpPr>
              <p:nvPr/>
            </p:nvSpPr>
            <p:spPr bwMode="auto">
              <a:xfrm flipH="1">
                <a:off x="3281" y="1349"/>
                <a:ext cx="48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9" name="Line 41"/>
              <p:cNvSpPr>
                <a:spLocks noChangeShapeType="1"/>
              </p:cNvSpPr>
              <p:nvPr/>
            </p:nvSpPr>
            <p:spPr bwMode="auto">
              <a:xfrm>
                <a:off x="3460" y="1372"/>
                <a:ext cx="35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0" name="Line 42"/>
              <p:cNvSpPr>
                <a:spLocks noChangeShapeType="1"/>
              </p:cNvSpPr>
              <p:nvPr/>
            </p:nvSpPr>
            <p:spPr bwMode="auto">
              <a:xfrm>
                <a:off x="4035" y="971"/>
                <a:ext cx="181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1" name="Line 43"/>
              <p:cNvSpPr>
                <a:spLocks noChangeShapeType="1"/>
              </p:cNvSpPr>
              <p:nvPr/>
            </p:nvSpPr>
            <p:spPr bwMode="auto">
              <a:xfrm flipH="1">
                <a:off x="4192" y="1179"/>
                <a:ext cx="37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2" name="Line 44"/>
              <p:cNvSpPr>
                <a:spLocks noChangeShapeType="1"/>
              </p:cNvSpPr>
              <p:nvPr/>
            </p:nvSpPr>
            <p:spPr bwMode="auto">
              <a:xfrm>
                <a:off x="4386" y="1165"/>
                <a:ext cx="81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6089" name="Line 45"/>
          <p:cNvSpPr>
            <a:spLocks noChangeShapeType="1"/>
          </p:cNvSpPr>
          <p:nvPr/>
        </p:nvSpPr>
        <p:spPr bwMode="auto">
          <a:xfrm flipH="1">
            <a:off x="7292975" y="3248025"/>
            <a:ext cx="96838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621213" y="3459163"/>
            <a:ext cx="2330450" cy="1138237"/>
            <a:chOff x="3135" y="2363"/>
            <a:chExt cx="1468" cy="717"/>
          </a:xfrm>
        </p:grpSpPr>
        <p:sp>
          <p:nvSpPr>
            <p:cNvPr id="46120" name="Oval 47"/>
            <p:cNvSpPr>
              <a:spLocks noChangeArrowheads="1"/>
            </p:cNvSpPr>
            <p:nvPr/>
          </p:nvSpPr>
          <p:spPr bwMode="auto">
            <a:xfrm>
              <a:off x="3815" y="2363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6</a:t>
              </a:r>
            </a:p>
          </p:txBody>
        </p:sp>
        <p:sp>
          <p:nvSpPr>
            <p:cNvPr id="46121" name="Oval 48"/>
            <p:cNvSpPr>
              <a:spLocks noChangeArrowheads="1"/>
            </p:cNvSpPr>
            <p:nvPr/>
          </p:nvSpPr>
          <p:spPr bwMode="auto">
            <a:xfrm>
              <a:off x="3525" y="2529"/>
              <a:ext cx="208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10</a:t>
              </a:r>
            </a:p>
          </p:txBody>
        </p:sp>
        <p:sp>
          <p:nvSpPr>
            <p:cNvPr id="46122" name="Oval 49"/>
            <p:cNvSpPr>
              <a:spLocks noChangeArrowheads="1"/>
            </p:cNvSpPr>
            <p:nvPr/>
          </p:nvSpPr>
          <p:spPr bwMode="auto">
            <a:xfrm>
              <a:off x="4185" y="2527"/>
              <a:ext cx="208" cy="1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7</a:t>
              </a:r>
            </a:p>
          </p:txBody>
        </p:sp>
        <p:sp>
          <p:nvSpPr>
            <p:cNvPr id="46123" name="Oval 50"/>
            <p:cNvSpPr>
              <a:spLocks noChangeArrowheads="1"/>
            </p:cNvSpPr>
            <p:nvPr/>
          </p:nvSpPr>
          <p:spPr bwMode="auto">
            <a:xfrm>
              <a:off x="3297" y="2712"/>
              <a:ext cx="208" cy="1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17</a:t>
              </a:r>
            </a:p>
          </p:txBody>
        </p:sp>
        <p:sp>
          <p:nvSpPr>
            <p:cNvPr id="46124" name="Oval 51"/>
            <p:cNvSpPr>
              <a:spLocks noChangeArrowheads="1"/>
            </p:cNvSpPr>
            <p:nvPr/>
          </p:nvSpPr>
          <p:spPr bwMode="auto">
            <a:xfrm>
              <a:off x="4044" y="2722"/>
              <a:ext cx="209" cy="15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9</a:t>
              </a:r>
            </a:p>
          </p:txBody>
        </p:sp>
        <p:sp>
          <p:nvSpPr>
            <p:cNvPr id="46125" name="Oval 52"/>
            <p:cNvSpPr>
              <a:spLocks noChangeArrowheads="1"/>
            </p:cNvSpPr>
            <p:nvPr/>
          </p:nvSpPr>
          <p:spPr bwMode="auto">
            <a:xfrm>
              <a:off x="4394" y="2733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21</a:t>
              </a:r>
            </a:p>
          </p:txBody>
        </p:sp>
        <p:sp>
          <p:nvSpPr>
            <p:cNvPr id="46126" name="Oval 53"/>
            <p:cNvSpPr>
              <a:spLocks noChangeArrowheads="1"/>
            </p:cNvSpPr>
            <p:nvPr/>
          </p:nvSpPr>
          <p:spPr bwMode="auto">
            <a:xfrm>
              <a:off x="3135" y="2919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19</a:t>
              </a:r>
            </a:p>
          </p:txBody>
        </p:sp>
        <p:sp>
          <p:nvSpPr>
            <p:cNvPr id="46127" name="Oval 54"/>
            <p:cNvSpPr>
              <a:spLocks noChangeArrowheads="1"/>
            </p:cNvSpPr>
            <p:nvPr/>
          </p:nvSpPr>
          <p:spPr bwMode="auto">
            <a:xfrm>
              <a:off x="3421" y="2924"/>
              <a:ext cx="208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25</a:t>
              </a:r>
            </a:p>
          </p:txBody>
        </p:sp>
        <p:sp>
          <p:nvSpPr>
            <p:cNvPr id="46128" name="Line 55"/>
            <p:cNvSpPr>
              <a:spLocks noChangeShapeType="1"/>
            </p:cNvSpPr>
            <p:nvPr/>
          </p:nvSpPr>
          <p:spPr bwMode="auto">
            <a:xfrm flipH="1">
              <a:off x="3683" y="2458"/>
              <a:ext cx="134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29" name="Line 56"/>
            <p:cNvSpPr>
              <a:spLocks noChangeShapeType="1"/>
            </p:cNvSpPr>
            <p:nvPr/>
          </p:nvSpPr>
          <p:spPr bwMode="auto">
            <a:xfrm flipH="1">
              <a:off x="3437" y="2653"/>
              <a:ext cx="99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0" name="Line 57"/>
            <p:cNvSpPr>
              <a:spLocks noChangeShapeType="1"/>
            </p:cNvSpPr>
            <p:nvPr/>
          </p:nvSpPr>
          <p:spPr bwMode="auto">
            <a:xfrm flipH="1">
              <a:off x="3267" y="2842"/>
              <a:ext cx="48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1" name="Line 58"/>
            <p:cNvSpPr>
              <a:spLocks noChangeShapeType="1"/>
            </p:cNvSpPr>
            <p:nvPr/>
          </p:nvSpPr>
          <p:spPr bwMode="auto">
            <a:xfrm>
              <a:off x="3446" y="2865"/>
              <a:ext cx="35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2" name="Line 59"/>
            <p:cNvSpPr>
              <a:spLocks noChangeShapeType="1"/>
            </p:cNvSpPr>
            <p:nvPr/>
          </p:nvSpPr>
          <p:spPr bwMode="auto">
            <a:xfrm>
              <a:off x="4021" y="2464"/>
              <a:ext cx="181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3" name="Line 60"/>
            <p:cNvSpPr>
              <a:spLocks noChangeShapeType="1"/>
            </p:cNvSpPr>
            <p:nvPr/>
          </p:nvSpPr>
          <p:spPr bwMode="auto">
            <a:xfrm flipH="1">
              <a:off x="4178" y="2672"/>
              <a:ext cx="37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4" name="Line 61"/>
            <p:cNvSpPr>
              <a:spLocks noChangeShapeType="1"/>
            </p:cNvSpPr>
            <p:nvPr/>
          </p:nvSpPr>
          <p:spPr bwMode="auto">
            <a:xfrm>
              <a:off x="4372" y="2658"/>
              <a:ext cx="81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1" name="Oval 62"/>
          <p:cNvSpPr>
            <a:spLocks noChangeArrowheads="1"/>
          </p:cNvSpPr>
          <p:nvPr/>
        </p:nvSpPr>
        <p:spPr bwMode="auto">
          <a:xfrm>
            <a:off x="5494338" y="4368800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13</a:t>
            </a:r>
          </a:p>
        </p:txBody>
      </p:sp>
      <p:sp>
        <p:nvSpPr>
          <p:cNvPr id="46092" name="Line 63"/>
          <p:cNvSpPr>
            <a:spLocks noChangeShapeType="1"/>
          </p:cNvSpPr>
          <p:nvPr/>
        </p:nvSpPr>
        <p:spPr bwMode="auto">
          <a:xfrm>
            <a:off x="5538788" y="3975100"/>
            <a:ext cx="76200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Oval 64"/>
          <p:cNvSpPr>
            <a:spLocks noChangeArrowheads="1"/>
          </p:cNvSpPr>
          <p:nvPr/>
        </p:nvSpPr>
        <p:spPr bwMode="auto">
          <a:xfrm>
            <a:off x="5576888" y="4043363"/>
            <a:ext cx="311150" cy="2397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279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65"/>
          <p:cNvSpPr>
            <a:spLocks noChangeArrowheads="1"/>
          </p:cNvSpPr>
          <p:nvPr/>
        </p:nvSpPr>
        <p:spPr bwMode="auto">
          <a:xfrm>
            <a:off x="5557838" y="3983038"/>
            <a:ext cx="3032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8</a:t>
            </a:r>
          </a:p>
        </p:txBody>
      </p:sp>
      <p:sp>
        <p:nvSpPr>
          <p:cNvPr id="46095" name="Line 66"/>
          <p:cNvSpPr>
            <a:spLocks noChangeShapeType="1"/>
          </p:cNvSpPr>
          <p:nvPr/>
        </p:nvSpPr>
        <p:spPr bwMode="auto">
          <a:xfrm flipH="1">
            <a:off x="5605463" y="4303713"/>
            <a:ext cx="139700" cy="53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Rectangle 67"/>
          <p:cNvSpPr>
            <a:spLocks noChangeArrowheads="1"/>
          </p:cNvSpPr>
          <p:nvPr/>
        </p:nvSpPr>
        <p:spPr bwMode="auto">
          <a:xfrm>
            <a:off x="5770563" y="2281238"/>
            <a:ext cx="13096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rgbClr val="FC0128"/>
                </a:solidFill>
              </a:rPr>
              <a:t>insert 8</a:t>
            </a:r>
          </a:p>
        </p:txBody>
      </p:sp>
      <p:sp>
        <p:nvSpPr>
          <p:cNvPr id="46097" name="Rectangle 68"/>
          <p:cNvSpPr>
            <a:spLocks noChangeArrowheads="1"/>
          </p:cNvSpPr>
          <p:nvPr/>
        </p:nvSpPr>
        <p:spPr bwMode="auto">
          <a:xfrm>
            <a:off x="7005638" y="3643313"/>
            <a:ext cx="20034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>
                <a:solidFill>
                  <a:srgbClr val="FC0128"/>
                </a:solidFill>
              </a:rPr>
              <a:t>bubble 8 up</a:t>
            </a:r>
          </a:p>
        </p:txBody>
      </p:sp>
      <p:sp>
        <p:nvSpPr>
          <p:cNvPr id="46098" name="Oval 69"/>
          <p:cNvSpPr>
            <a:spLocks noChangeArrowheads="1"/>
          </p:cNvSpPr>
          <p:nvPr/>
        </p:nvSpPr>
        <p:spPr bwMode="auto">
          <a:xfrm>
            <a:off x="7110413" y="4475163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6</a:t>
            </a:r>
          </a:p>
        </p:txBody>
      </p:sp>
      <p:sp>
        <p:nvSpPr>
          <p:cNvPr id="46099" name="Oval 70"/>
          <p:cNvSpPr>
            <a:spLocks noChangeArrowheads="1"/>
          </p:cNvSpPr>
          <p:nvPr/>
        </p:nvSpPr>
        <p:spPr bwMode="auto">
          <a:xfrm>
            <a:off x="7697788" y="4735513"/>
            <a:ext cx="330200" cy="24923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7</a:t>
            </a:r>
          </a:p>
        </p:txBody>
      </p:sp>
      <p:sp>
        <p:nvSpPr>
          <p:cNvPr id="46100" name="Oval 71"/>
          <p:cNvSpPr>
            <a:spLocks noChangeArrowheads="1"/>
          </p:cNvSpPr>
          <p:nvPr/>
        </p:nvSpPr>
        <p:spPr bwMode="auto">
          <a:xfrm>
            <a:off x="6288088" y="5029200"/>
            <a:ext cx="330200" cy="249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17</a:t>
            </a:r>
          </a:p>
        </p:txBody>
      </p:sp>
      <p:sp>
        <p:nvSpPr>
          <p:cNvPr id="46101" name="Oval 72"/>
          <p:cNvSpPr>
            <a:spLocks noChangeArrowheads="1"/>
          </p:cNvSpPr>
          <p:nvPr/>
        </p:nvSpPr>
        <p:spPr bwMode="auto">
          <a:xfrm>
            <a:off x="7473950" y="5045075"/>
            <a:ext cx="331788" cy="249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9</a:t>
            </a:r>
          </a:p>
        </p:txBody>
      </p:sp>
      <p:sp>
        <p:nvSpPr>
          <p:cNvPr id="46102" name="Oval 73"/>
          <p:cNvSpPr>
            <a:spLocks noChangeArrowheads="1"/>
          </p:cNvSpPr>
          <p:nvPr/>
        </p:nvSpPr>
        <p:spPr bwMode="auto">
          <a:xfrm>
            <a:off x="8029575" y="5062538"/>
            <a:ext cx="331788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21</a:t>
            </a:r>
          </a:p>
        </p:txBody>
      </p:sp>
      <p:sp>
        <p:nvSpPr>
          <p:cNvPr id="46103" name="Oval 74"/>
          <p:cNvSpPr>
            <a:spLocks noChangeArrowheads="1"/>
          </p:cNvSpPr>
          <p:nvPr/>
        </p:nvSpPr>
        <p:spPr bwMode="auto">
          <a:xfrm>
            <a:off x="6030913" y="5357813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19</a:t>
            </a:r>
          </a:p>
        </p:txBody>
      </p:sp>
      <p:sp>
        <p:nvSpPr>
          <p:cNvPr id="46104" name="Oval 75"/>
          <p:cNvSpPr>
            <a:spLocks noChangeArrowheads="1"/>
          </p:cNvSpPr>
          <p:nvPr/>
        </p:nvSpPr>
        <p:spPr bwMode="auto">
          <a:xfrm>
            <a:off x="6484938" y="5365750"/>
            <a:ext cx="330200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25</a:t>
            </a:r>
          </a:p>
        </p:txBody>
      </p:sp>
      <p:sp>
        <p:nvSpPr>
          <p:cNvPr id="46105" name="Line 76"/>
          <p:cNvSpPr>
            <a:spLocks noChangeShapeType="1"/>
          </p:cNvSpPr>
          <p:nvPr/>
        </p:nvSpPr>
        <p:spPr bwMode="auto">
          <a:xfrm flipH="1">
            <a:off x="6900863" y="4625975"/>
            <a:ext cx="212725" cy="111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6" name="Line 77"/>
          <p:cNvSpPr>
            <a:spLocks noChangeShapeType="1"/>
          </p:cNvSpPr>
          <p:nvPr/>
        </p:nvSpPr>
        <p:spPr bwMode="auto">
          <a:xfrm flipH="1">
            <a:off x="6510338" y="4935538"/>
            <a:ext cx="157162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7" name="Line 78"/>
          <p:cNvSpPr>
            <a:spLocks noChangeShapeType="1"/>
          </p:cNvSpPr>
          <p:nvPr/>
        </p:nvSpPr>
        <p:spPr bwMode="auto">
          <a:xfrm flipH="1">
            <a:off x="6240463" y="5235575"/>
            <a:ext cx="76200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8" name="Line 79"/>
          <p:cNvSpPr>
            <a:spLocks noChangeShapeType="1"/>
          </p:cNvSpPr>
          <p:nvPr/>
        </p:nvSpPr>
        <p:spPr bwMode="auto">
          <a:xfrm>
            <a:off x="6524625" y="5272088"/>
            <a:ext cx="55563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9" name="Line 80"/>
          <p:cNvSpPr>
            <a:spLocks noChangeShapeType="1"/>
          </p:cNvSpPr>
          <p:nvPr/>
        </p:nvSpPr>
        <p:spPr bwMode="auto">
          <a:xfrm>
            <a:off x="7437438" y="4635500"/>
            <a:ext cx="287337" cy="15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0" name="Line 81"/>
          <p:cNvSpPr>
            <a:spLocks noChangeShapeType="1"/>
          </p:cNvSpPr>
          <p:nvPr/>
        </p:nvSpPr>
        <p:spPr bwMode="auto">
          <a:xfrm flipH="1">
            <a:off x="7686675" y="4965700"/>
            <a:ext cx="587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1" name="Line 82"/>
          <p:cNvSpPr>
            <a:spLocks noChangeShapeType="1"/>
          </p:cNvSpPr>
          <p:nvPr/>
        </p:nvSpPr>
        <p:spPr bwMode="auto">
          <a:xfrm>
            <a:off x="7994650" y="4943475"/>
            <a:ext cx="128588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2" name="Oval 83"/>
          <p:cNvSpPr>
            <a:spLocks noChangeArrowheads="1"/>
          </p:cNvSpPr>
          <p:nvPr/>
        </p:nvSpPr>
        <p:spPr bwMode="auto">
          <a:xfrm>
            <a:off x="6630988" y="4741863"/>
            <a:ext cx="311150" cy="239712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279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84"/>
          <p:cNvSpPr>
            <a:spLocks noChangeArrowheads="1"/>
          </p:cNvSpPr>
          <p:nvPr/>
        </p:nvSpPr>
        <p:spPr bwMode="auto">
          <a:xfrm>
            <a:off x="6611938" y="4706938"/>
            <a:ext cx="3032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8</a:t>
            </a:r>
          </a:p>
        </p:txBody>
      </p: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6891338" y="4953000"/>
            <a:ext cx="357187" cy="641350"/>
            <a:chOff x="4389" y="3272"/>
            <a:chExt cx="225" cy="404"/>
          </a:xfrm>
        </p:grpSpPr>
        <p:sp>
          <p:nvSpPr>
            <p:cNvPr id="46115" name="Line 86"/>
            <p:cNvSpPr>
              <a:spLocks noChangeShapeType="1"/>
            </p:cNvSpPr>
            <p:nvPr/>
          </p:nvSpPr>
          <p:spPr bwMode="auto">
            <a:xfrm flipH="1">
              <a:off x="4459" y="3479"/>
              <a:ext cx="88" cy="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87"/>
            <p:cNvGrpSpPr>
              <a:grpSpLocks/>
            </p:cNvGrpSpPr>
            <p:nvPr/>
          </p:nvGrpSpPr>
          <p:grpSpPr bwMode="auto">
            <a:xfrm>
              <a:off x="4389" y="3272"/>
              <a:ext cx="225" cy="404"/>
              <a:chOff x="4389" y="3272"/>
              <a:chExt cx="225" cy="404"/>
            </a:xfrm>
          </p:grpSpPr>
          <p:sp>
            <p:nvSpPr>
              <p:cNvPr id="46117" name="Oval 88"/>
              <p:cNvSpPr>
                <a:spLocks noChangeArrowheads="1"/>
              </p:cNvSpPr>
              <p:nvPr/>
            </p:nvSpPr>
            <p:spPr bwMode="auto">
              <a:xfrm>
                <a:off x="4389" y="352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13</a:t>
                </a:r>
              </a:p>
            </p:txBody>
          </p:sp>
          <p:sp>
            <p:nvSpPr>
              <p:cNvPr id="46118" name="Line 89"/>
              <p:cNvSpPr>
                <a:spLocks noChangeShapeType="1"/>
              </p:cNvSpPr>
              <p:nvPr/>
            </p:nvSpPr>
            <p:spPr bwMode="auto">
              <a:xfrm>
                <a:off x="4417" y="3272"/>
                <a:ext cx="48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9" name="Oval 90"/>
              <p:cNvSpPr>
                <a:spLocks noChangeArrowheads="1"/>
              </p:cNvSpPr>
              <p:nvPr/>
            </p:nvSpPr>
            <p:spPr bwMode="auto">
              <a:xfrm>
                <a:off x="4405" y="3312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2127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Adding values, details (pseudocode)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00100" y="1270000"/>
            <a:ext cx="3690938" cy="4495800"/>
          </a:xfrm>
        </p:spPr>
        <p:txBody>
          <a:bodyPr/>
          <a:lstStyle/>
          <a:p>
            <a:pPr eaLnBrk="1"/>
            <a:endParaRPr lang="en-US" sz="1800" smtClean="0">
              <a:ea typeface="ＭＳ Ｐゴシック" charset="-128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56075" y="1270000"/>
            <a:ext cx="4233863" cy="4495800"/>
          </a:xfrm>
          <a:noFill/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latin typeface="Courier New" charset="0"/>
                <a:ea typeface="ＭＳ Ｐゴシック" charset="-128"/>
              </a:rPr>
              <a:t>void add(Object elt)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latin typeface="Courier New" charset="0"/>
                <a:ea typeface="ＭＳ Ｐゴシック" charset="-128"/>
              </a:rPr>
              <a:t>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latin typeface="Courier New" charset="0"/>
                <a:ea typeface="ＭＳ Ｐゴシック" charset="-128"/>
              </a:rPr>
              <a:t>  </a:t>
            </a:r>
            <a:r>
              <a:rPr lang="en-US" sz="1400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// add elt to heap in myList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myList.add(elt);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int loc = myList.size()-1;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endParaRPr lang="en-US" sz="1400" smtClean="0">
              <a:solidFill>
                <a:srgbClr val="000099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while (1 &lt; loc &amp;&amp;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       elt &lt; myList.get(loc/2)){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 myList.set(loc,myList.get(loc/2));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 loc = loc/2; </a:t>
            </a:r>
            <a:r>
              <a:rPr lang="en-US" sz="1400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// go to parent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  // what’s true here?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endParaRPr lang="en-US" sz="1400" smtClean="0">
              <a:solidFill>
                <a:srgbClr val="FC0128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  myList.set(loc,elt);</a:t>
            </a:r>
            <a:endParaRPr lang="en-US" sz="1400" smtClean="0">
              <a:latin typeface="Courier New" charset="0"/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latin typeface="Courier New" charset="0"/>
                <a:ea typeface="ＭＳ Ｐゴシック" charset="-128"/>
              </a:rPr>
              <a:t>}</a:t>
            </a:r>
            <a:endParaRPr lang="en-US" sz="1800" smtClean="0">
              <a:latin typeface="Courier New" charset="0"/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0450" y="1381125"/>
            <a:ext cx="2330450" cy="1138238"/>
            <a:chOff x="668" y="870"/>
            <a:chExt cx="1468" cy="717"/>
          </a:xfrm>
        </p:grpSpPr>
        <p:sp>
          <p:nvSpPr>
            <p:cNvPr id="48193" name="Oval 6"/>
            <p:cNvSpPr>
              <a:spLocks noChangeArrowheads="1"/>
            </p:cNvSpPr>
            <p:nvPr/>
          </p:nvSpPr>
          <p:spPr bwMode="auto">
            <a:xfrm>
              <a:off x="1237" y="1219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8194" name="Line 7"/>
            <p:cNvSpPr>
              <a:spLocks noChangeShapeType="1"/>
            </p:cNvSpPr>
            <p:nvPr/>
          </p:nvSpPr>
          <p:spPr bwMode="auto">
            <a:xfrm>
              <a:off x="1238" y="1179"/>
              <a:ext cx="48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668" y="870"/>
              <a:ext cx="1468" cy="717"/>
              <a:chOff x="668" y="870"/>
              <a:chExt cx="1468" cy="717"/>
            </a:xfrm>
          </p:grpSpPr>
          <p:sp>
            <p:nvSpPr>
              <p:cNvPr id="48196" name="Oval 9"/>
              <p:cNvSpPr>
                <a:spLocks noChangeArrowheads="1"/>
              </p:cNvSpPr>
              <p:nvPr/>
            </p:nvSpPr>
            <p:spPr bwMode="auto">
              <a:xfrm>
                <a:off x="1348" y="87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6</a:t>
                </a:r>
              </a:p>
            </p:txBody>
          </p:sp>
          <p:sp>
            <p:nvSpPr>
              <p:cNvPr id="48197" name="Oval 10"/>
              <p:cNvSpPr>
                <a:spLocks noChangeArrowheads="1"/>
              </p:cNvSpPr>
              <p:nvPr/>
            </p:nvSpPr>
            <p:spPr bwMode="auto">
              <a:xfrm>
                <a:off x="1058" y="1036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  <p:sp>
            <p:nvSpPr>
              <p:cNvPr id="48198" name="Oval 11"/>
              <p:cNvSpPr>
                <a:spLocks noChangeArrowheads="1"/>
              </p:cNvSpPr>
              <p:nvPr/>
            </p:nvSpPr>
            <p:spPr bwMode="auto">
              <a:xfrm>
                <a:off x="1718" y="1034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7</a:t>
                </a:r>
              </a:p>
            </p:txBody>
          </p:sp>
          <p:sp>
            <p:nvSpPr>
              <p:cNvPr id="48199" name="Oval 12"/>
              <p:cNvSpPr>
                <a:spLocks noChangeArrowheads="1"/>
              </p:cNvSpPr>
              <p:nvPr/>
            </p:nvSpPr>
            <p:spPr bwMode="auto">
              <a:xfrm>
                <a:off x="830" y="1219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17</a:t>
                </a:r>
              </a:p>
            </p:txBody>
          </p:sp>
          <p:sp>
            <p:nvSpPr>
              <p:cNvPr id="48200" name="Oval 13"/>
              <p:cNvSpPr>
                <a:spLocks noChangeArrowheads="1"/>
              </p:cNvSpPr>
              <p:nvPr/>
            </p:nvSpPr>
            <p:spPr bwMode="auto">
              <a:xfrm>
                <a:off x="1577" y="1229"/>
                <a:ext cx="209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9</a:t>
                </a:r>
              </a:p>
            </p:txBody>
          </p:sp>
          <p:sp>
            <p:nvSpPr>
              <p:cNvPr id="48201" name="Oval 14"/>
              <p:cNvSpPr>
                <a:spLocks noChangeArrowheads="1"/>
              </p:cNvSpPr>
              <p:nvPr/>
            </p:nvSpPr>
            <p:spPr bwMode="auto">
              <a:xfrm>
                <a:off x="1927" y="124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21</a:t>
                </a:r>
              </a:p>
            </p:txBody>
          </p:sp>
          <p:sp>
            <p:nvSpPr>
              <p:cNvPr id="48202" name="Oval 15"/>
              <p:cNvSpPr>
                <a:spLocks noChangeArrowheads="1"/>
              </p:cNvSpPr>
              <p:nvPr/>
            </p:nvSpPr>
            <p:spPr bwMode="auto">
              <a:xfrm>
                <a:off x="668" y="1426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19</a:t>
                </a:r>
              </a:p>
            </p:txBody>
          </p:sp>
          <p:sp>
            <p:nvSpPr>
              <p:cNvPr id="48203" name="Oval 16"/>
              <p:cNvSpPr>
                <a:spLocks noChangeArrowheads="1"/>
              </p:cNvSpPr>
              <p:nvPr/>
            </p:nvSpPr>
            <p:spPr bwMode="auto">
              <a:xfrm>
                <a:off x="954" y="1431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25</a:t>
                </a:r>
              </a:p>
            </p:txBody>
          </p:sp>
          <p:sp>
            <p:nvSpPr>
              <p:cNvPr id="48204" name="Line 17"/>
              <p:cNvSpPr>
                <a:spLocks noChangeShapeType="1"/>
              </p:cNvSpPr>
              <p:nvPr/>
            </p:nvSpPr>
            <p:spPr bwMode="auto">
              <a:xfrm flipH="1">
                <a:off x="1216" y="965"/>
                <a:ext cx="134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5" name="Line 18"/>
              <p:cNvSpPr>
                <a:spLocks noChangeShapeType="1"/>
              </p:cNvSpPr>
              <p:nvPr/>
            </p:nvSpPr>
            <p:spPr bwMode="auto">
              <a:xfrm flipH="1">
                <a:off x="970" y="1160"/>
                <a:ext cx="99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6" name="Line 19"/>
              <p:cNvSpPr>
                <a:spLocks noChangeShapeType="1"/>
              </p:cNvSpPr>
              <p:nvPr/>
            </p:nvSpPr>
            <p:spPr bwMode="auto">
              <a:xfrm flipH="1">
                <a:off x="800" y="1349"/>
                <a:ext cx="48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7" name="Line 20"/>
              <p:cNvSpPr>
                <a:spLocks noChangeShapeType="1"/>
              </p:cNvSpPr>
              <p:nvPr/>
            </p:nvSpPr>
            <p:spPr bwMode="auto">
              <a:xfrm>
                <a:off x="979" y="1372"/>
                <a:ext cx="35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8" name="Line 21"/>
              <p:cNvSpPr>
                <a:spLocks noChangeShapeType="1"/>
              </p:cNvSpPr>
              <p:nvPr/>
            </p:nvSpPr>
            <p:spPr bwMode="auto">
              <a:xfrm>
                <a:off x="1554" y="971"/>
                <a:ext cx="181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9" name="Line 22"/>
              <p:cNvSpPr>
                <a:spLocks noChangeShapeType="1"/>
              </p:cNvSpPr>
              <p:nvPr/>
            </p:nvSpPr>
            <p:spPr bwMode="auto">
              <a:xfrm flipH="1">
                <a:off x="1711" y="1179"/>
                <a:ext cx="37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0" name="Line 23"/>
              <p:cNvSpPr>
                <a:spLocks noChangeShapeType="1"/>
              </p:cNvSpPr>
              <p:nvPr/>
            </p:nvSpPr>
            <p:spPr bwMode="auto">
              <a:xfrm>
                <a:off x="1905" y="1165"/>
                <a:ext cx="81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8134" name="Oval 24"/>
          <p:cNvSpPr>
            <a:spLocks noChangeArrowheads="1"/>
          </p:cNvSpPr>
          <p:nvPr/>
        </p:nvSpPr>
        <p:spPr bwMode="auto">
          <a:xfrm>
            <a:off x="1868488" y="3479800"/>
            <a:ext cx="273050" cy="22225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279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25"/>
          <p:cNvSpPr>
            <a:spLocks noChangeArrowheads="1"/>
          </p:cNvSpPr>
          <p:nvPr/>
        </p:nvSpPr>
        <p:spPr bwMode="auto">
          <a:xfrm>
            <a:off x="1838325" y="3421063"/>
            <a:ext cx="3032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8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020763" y="2570163"/>
            <a:ext cx="2330450" cy="1138237"/>
            <a:chOff x="643" y="1619"/>
            <a:chExt cx="1468" cy="717"/>
          </a:xfrm>
        </p:grpSpPr>
        <p:sp>
          <p:nvSpPr>
            <p:cNvPr id="48175" name="Oval 27"/>
            <p:cNvSpPr>
              <a:spLocks noChangeArrowheads="1"/>
            </p:cNvSpPr>
            <p:nvPr/>
          </p:nvSpPr>
          <p:spPr bwMode="auto">
            <a:xfrm>
              <a:off x="1212" y="1968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48176" name="Line 28"/>
            <p:cNvSpPr>
              <a:spLocks noChangeShapeType="1"/>
            </p:cNvSpPr>
            <p:nvPr/>
          </p:nvSpPr>
          <p:spPr bwMode="auto">
            <a:xfrm>
              <a:off x="1213" y="1928"/>
              <a:ext cx="48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643" y="1619"/>
              <a:ext cx="1468" cy="717"/>
              <a:chOff x="643" y="1619"/>
              <a:chExt cx="1468" cy="717"/>
            </a:xfrm>
          </p:grpSpPr>
          <p:sp>
            <p:nvSpPr>
              <p:cNvPr id="48178" name="Oval 30"/>
              <p:cNvSpPr>
                <a:spLocks noChangeArrowheads="1"/>
              </p:cNvSpPr>
              <p:nvPr/>
            </p:nvSpPr>
            <p:spPr bwMode="auto">
              <a:xfrm>
                <a:off x="1323" y="1619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6</a:t>
                </a:r>
              </a:p>
            </p:txBody>
          </p:sp>
          <p:sp>
            <p:nvSpPr>
              <p:cNvPr id="48179" name="Oval 31"/>
              <p:cNvSpPr>
                <a:spLocks noChangeArrowheads="1"/>
              </p:cNvSpPr>
              <p:nvPr/>
            </p:nvSpPr>
            <p:spPr bwMode="auto">
              <a:xfrm>
                <a:off x="1033" y="1785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  <p:sp>
            <p:nvSpPr>
              <p:cNvPr id="48180" name="Oval 32"/>
              <p:cNvSpPr>
                <a:spLocks noChangeArrowheads="1"/>
              </p:cNvSpPr>
              <p:nvPr/>
            </p:nvSpPr>
            <p:spPr bwMode="auto">
              <a:xfrm>
                <a:off x="1693" y="1783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7</a:t>
                </a:r>
              </a:p>
            </p:txBody>
          </p:sp>
          <p:sp>
            <p:nvSpPr>
              <p:cNvPr id="48181" name="Oval 33"/>
              <p:cNvSpPr>
                <a:spLocks noChangeArrowheads="1"/>
              </p:cNvSpPr>
              <p:nvPr/>
            </p:nvSpPr>
            <p:spPr bwMode="auto">
              <a:xfrm>
                <a:off x="805" y="1968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17</a:t>
                </a:r>
              </a:p>
            </p:txBody>
          </p:sp>
          <p:sp>
            <p:nvSpPr>
              <p:cNvPr id="48182" name="Oval 34"/>
              <p:cNvSpPr>
                <a:spLocks noChangeArrowheads="1"/>
              </p:cNvSpPr>
              <p:nvPr/>
            </p:nvSpPr>
            <p:spPr bwMode="auto">
              <a:xfrm>
                <a:off x="1552" y="1978"/>
                <a:ext cx="209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9</a:t>
                </a:r>
              </a:p>
            </p:txBody>
          </p:sp>
          <p:sp>
            <p:nvSpPr>
              <p:cNvPr id="48183" name="Oval 35"/>
              <p:cNvSpPr>
                <a:spLocks noChangeArrowheads="1"/>
              </p:cNvSpPr>
              <p:nvPr/>
            </p:nvSpPr>
            <p:spPr bwMode="auto">
              <a:xfrm>
                <a:off x="1902" y="1989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21</a:t>
                </a:r>
              </a:p>
            </p:txBody>
          </p:sp>
          <p:sp>
            <p:nvSpPr>
              <p:cNvPr id="48184" name="Oval 36"/>
              <p:cNvSpPr>
                <a:spLocks noChangeArrowheads="1"/>
              </p:cNvSpPr>
              <p:nvPr/>
            </p:nvSpPr>
            <p:spPr bwMode="auto">
              <a:xfrm>
                <a:off x="643" y="2175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19</a:t>
                </a:r>
              </a:p>
            </p:txBody>
          </p:sp>
          <p:sp>
            <p:nvSpPr>
              <p:cNvPr id="48185" name="Oval 37"/>
              <p:cNvSpPr>
                <a:spLocks noChangeArrowheads="1"/>
              </p:cNvSpPr>
              <p:nvPr/>
            </p:nvSpPr>
            <p:spPr bwMode="auto">
              <a:xfrm>
                <a:off x="929" y="2180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25</a:t>
                </a:r>
              </a:p>
            </p:txBody>
          </p:sp>
          <p:sp>
            <p:nvSpPr>
              <p:cNvPr id="48186" name="Line 38"/>
              <p:cNvSpPr>
                <a:spLocks noChangeShapeType="1"/>
              </p:cNvSpPr>
              <p:nvPr/>
            </p:nvSpPr>
            <p:spPr bwMode="auto">
              <a:xfrm flipH="1">
                <a:off x="1191" y="1714"/>
                <a:ext cx="134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7" name="Line 39"/>
              <p:cNvSpPr>
                <a:spLocks noChangeShapeType="1"/>
              </p:cNvSpPr>
              <p:nvPr/>
            </p:nvSpPr>
            <p:spPr bwMode="auto">
              <a:xfrm flipH="1">
                <a:off x="945" y="1909"/>
                <a:ext cx="99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8" name="Line 40"/>
              <p:cNvSpPr>
                <a:spLocks noChangeShapeType="1"/>
              </p:cNvSpPr>
              <p:nvPr/>
            </p:nvSpPr>
            <p:spPr bwMode="auto">
              <a:xfrm flipH="1">
                <a:off x="775" y="2098"/>
                <a:ext cx="48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9" name="Line 41"/>
              <p:cNvSpPr>
                <a:spLocks noChangeShapeType="1"/>
              </p:cNvSpPr>
              <p:nvPr/>
            </p:nvSpPr>
            <p:spPr bwMode="auto">
              <a:xfrm>
                <a:off x="954" y="2121"/>
                <a:ext cx="35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0" name="Line 42"/>
              <p:cNvSpPr>
                <a:spLocks noChangeShapeType="1"/>
              </p:cNvSpPr>
              <p:nvPr/>
            </p:nvSpPr>
            <p:spPr bwMode="auto">
              <a:xfrm>
                <a:off x="1529" y="1720"/>
                <a:ext cx="181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1" name="Line 43"/>
              <p:cNvSpPr>
                <a:spLocks noChangeShapeType="1"/>
              </p:cNvSpPr>
              <p:nvPr/>
            </p:nvSpPr>
            <p:spPr bwMode="auto">
              <a:xfrm flipH="1">
                <a:off x="1686" y="1928"/>
                <a:ext cx="37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2" name="Line 44"/>
              <p:cNvSpPr>
                <a:spLocks noChangeShapeType="1"/>
              </p:cNvSpPr>
              <p:nvPr/>
            </p:nvSpPr>
            <p:spPr bwMode="auto">
              <a:xfrm>
                <a:off x="1880" y="1914"/>
                <a:ext cx="81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8137" name="Line 45"/>
          <p:cNvSpPr>
            <a:spLocks noChangeShapeType="1"/>
          </p:cNvSpPr>
          <p:nvPr/>
        </p:nvSpPr>
        <p:spPr bwMode="auto">
          <a:xfrm flipH="1">
            <a:off x="1935163" y="3375025"/>
            <a:ext cx="150812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014413" y="4287838"/>
            <a:ext cx="3386137" cy="688975"/>
            <a:chOff x="639" y="2701"/>
            <a:chExt cx="2133" cy="434"/>
          </a:xfrm>
        </p:grpSpPr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639" y="2701"/>
              <a:ext cx="2133" cy="434"/>
              <a:chOff x="639" y="2701"/>
              <a:chExt cx="2133" cy="434"/>
            </a:xfrm>
          </p:grpSpPr>
          <p:grpSp>
            <p:nvGrpSpPr>
              <p:cNvPr id="8" name="Group 48"/>
              <p:cNvGrpSpPr>
                <a:grpSpLocks/>
              </p:cNvGrpSpPr>
              <p:nvPr/>
            </p:nvGrpSpPr>
            <p:grpSpPr bwMode="auto">
              <a:xfrm>
                <a:off x="639" y="2701"/>
                <a:ext cx="2104" cy="240"/>
                <a:chOff x="639" y="2701"/>
                <a:chExt cx="2104" cy="240"/>
              </a:xfrm>
            </p:grpSpPr>
            <p:sp>
              <p:nvSpPr>
                <p:cNvPr id="48164" name="Rectangle 49"/>
                <p:cNvSpPr>
                  <a:spLocks noChangeArrowheads="1"/>
                </p:cNvSpPr>
                <p:nvPr/>
              </p:nvSpPr>
              <p:spPr bwMode="auto">
                <a:xfrm>
                  <a:off x="639" y="2705"/>
                  <a:ext cx="2104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65" name="Line 50"/>
                <p:cNvSpPr>
                  <a:spLocks noChangeShapeType="1"/>
                </p:cNvSpPr>
                <p:nvPr/>
              </p:nvSpPr>
              <p:spPr bwMode="auto">
                <a:xfrm>
                  <a:off x="827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6" name="Line 51"/>
                <p:cNvSpPr>
                  <a:spLocks noChangeShapeType="1"/>
                </p:cNvSpPr>
                <p:nvPr/>
              </p:nvSpPr>
              <p:spPr bwMode="auto">
                <a:xfrm>
                  <a:off x="1019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7" name="Line 52"/>
                <p:cNvSpPr>
                  <a:spLocks noChangeShapeType="1"/>
                </p:cNvSpPr>
                <p:nvPr/>
              </p:nvSpPr>
              <p:spPr bwMode="auto">
                <a:xfrm>
                  <a:off x="1211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8" name="Line 53"/>
                <p:cNvSpPr>
                  <a:spLocks noChangeShapeType="1"/>
                </p:cNvSpPr>
                <p:nvPr/>
              </p:nvSpPr>
              <p:spPr bwMode="auto">
                <a:xfrm>
                  <a:off x="1403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69" name="Line 54"/>
                <p:cNvSpPr>
                  <a:spLocks noChangeShapeType="1"/>
                </p:cNvSpPr>
                <p:nvPr/>
              </p:nvSpPr>
              <p:spPr bwMode="auto">
                <a:xfrm>
                  <a:off x="1595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0" name="Line 55"/>
                <p:cNvSpPr>
                  <a:spLocks noChangeShapeType="1"/>
                </p:cNvSpPr>
                <p:nvPr/>
              </p:nvSpPr>
              <p:spPr bwMode="auto">
                <a:xfrm>
                  <a:off x="1787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1" name="Line 56"/>
                <p:cNvSpPr>
                  <a:spLocks noChangeShapeType="1"/>
                </p:cNvSpPr>
                <p:nvPr/>
              </p:nvSpPr>
              <p:spPr bwMode="auto">
                <a:xfrm>
                  <a:off x="1979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2" name="Line 57"/>
                <p:cNvSpPr>
                  <a:spLocks noChangeShapeType="1"/>
                </p:cNvSpPr>
                <p:nvPr/>
              </p:nvSpPr>
              <p:spPr bwMode="auto">
                <a:xfrm>
                  <a:off x="2171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3" name="Line 58"/>
                <p:cNvSpPr>
                  <a:spLocks noChangeShapeType="1"/>
                </p:cNvSpPr>
                <p:nvPr/>
              </p:nvSpPr>
              <p:spPr bwMode="auto">
                <a:xfrm>
                  <a:off x="2363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74" name="Line 59"/>
                <p:cNvSpPr>
                  <a:spLocks noChangeShapeType="1"/>
                </p:cNvSpPr>
                <p:nvPr/>
              </p:nvSpPr>
              <p:spPr bwMode="auto">
                <a:xfrm>
                  <a:off x="2555" y="2701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"/>
              <p:cNvGrpSpPr>
                <a:grpSpLocks/>
              </p:cNvGrpSpPr>
              <p:nvPr/>
            </p:nvGrpSpPr>
            <p:grpSpPr bwMode="auto">
              <a:xfrm>
                <a:off x="674" y="2945"/>
                <a:ext cx="2098" cy="190"/>
                <a:chOff x="674" y="2945"/>
                <a:chExt cx="2098" cy="190"/>
              </a:xfrm>
            </p:grpSpPr>
            <p:sp>
              <p:nvSpPr>
                <p:cNvPr id="48153" name="Rectangle 61"/>
                <p:cNvSpPr>
                  <a:spLocks noChangeArrowheads="1"/>
                </p:cNvSpPr>
                <p:nvPr/>
              </p:nvSpPr>
              <p:spPr bwMode="auto">
                <a:xfrm>
                  <a:off x="674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0</a:t>
                  </a:r>
                </a:p>
              </p:txBody>
            </p:sp>
            <p:sp>
              <p:nvSpPr>
                <p:cNvPr id="48154" name="Rectangle 62"/>
                <p:cNvSpPr>
                  <a:spLocks noChangeArrowheads="1"/>
                </p:cNvSpPr>
                <p:nvPr/>
              </p:nvSpPr>
              <p:spPr bwMode="auto">
                <a:xfrm>
                  <a:off x="818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</a:t>
                  </a:r>
                </a:p>
              </p:txBody>
            </p:sp>
            <p:sp>
              <p:nvSpPr>
                <p:cNvPr id="48155" name="Rectangle 63"/>
                <p:cNvSpPr>
                  <a:spLocks noChangeArrowheads="1"/>
                </p:cNvSpPr>
                <p:nvPr/>
              </p:nvSpPr>
              <p:spPr bwMode="auto">
                <a:xfrm>
                  <a:off x="1023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2</a:t>
                  </a:r>
                </a:p>
              </p:txBody>
            </p:sp>
            <p:sp>
              <p:nvSpPr>
                <p:cNvPr id="48156" name="Rectangle 64"/>
                <p:cNvSpPr>
                  <a:spLocks noChangeArrowheads="1"/>
                </p:cNvSpPr>
                <p:nvPr/>
              </p:nvSpPr>
              <p:spPr bwMode="auto">
                <a:xfrm>
                  <a:off x="1229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3</a:t>
                  </a:r>
                </a:p>
              </p:txBody>
            </p:sp>
            <p:sp>
              <p:nvSpPr>
                <p:cNvPr id="48157" name="Rectangle 65"/>
                <p:cNvSpPr>
                  <a:spLocks noChangeArrowheads="1"/>
                </p:cNvSpPr>
                <p:nvPr/>
              </p:nvSpPr>
              <p:spPr bwMode="auto">
                <a:xfrm>
                  <a:off x="1429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4</a:t>
                  </a:r>
                </a:p>
              </p:txBody>
            </p:sp>
            <p:sp>
              <p:nvSpPr>
                <p:cNvPr id="48158" name="Rectangle 66"/>
                <p:cNvSpPr>
                  <a:spLocks noChangeArrowheads="1"/>
                </p:cNvSpPr>
                <p:nvPr/>
              </p:nvSpPr>
              <p:spPr bwMode="auto">
                <a:xfrm>
                  <a:off x="1614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5</a:t>
                  </a:r>
                </a:p>
              </p:txBody>
            </p:sp>
            <p:sp>
              <p:nvSpPr>
                <p:cNvPr id="48159" name="Rectangle 67"/>
                <p:cNvSpPr>
                  <a:spLocks noChangeArrowheads="1"/>
                </p:cNvSpPr>
                <p:nvPr/>
              </p:nvSpPr>
              <p:spPr bwMode="auto">
                <a:xfrm>
                  <a:off x="1812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6</a:t>
                  </a:r>
                </a:p>
              </p:txBody>
            </p:sp>
            <p:sp>
              <p:nvSpPr>
                <p:cNvPr id="48160" name="Rectangle 68"/>
                <p:cNvSpPr>
                  <a:spLocks noChangeArrowheads="1"/>
                </p:cNvSpPr>
                <p:nvPr/>
              </p:nvSpPr>
              <p:spPr bwMode="auto">
                <a:xfrm>
                  <a:off x="2011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7</a:t>
                  </a:r>
                </a:p>
              </p:txBody>
            </p:sp>
            <p:sp>
              <p:nvSpPr>
                <p:cNvPr id="48161" name="Rectangle 69"/>
                <p:cNvSpPr>
                  <a:spLocks noChangeArrowheads="1"/>
                </p:cNvSpPr>
                <p:nvPr/>
              </p:nvSpPr>
              <p:spPr bwMode="auto">
                <a:xfrm>
                  <a:off x="2197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8</a:t>
                  </a:r>
                </a:p>
              </p:txBody>
            </p:sp>
            <p:sp>
              <p:nvSpPr>
                <p:cNvPr id="48162" name="Rectangle 70"/>
                <p:cNvSpPr>
                  <a:spLocks noChangeArrowheads="1"/>
                </p:cNvSpPr>
                <p:nvPr/>
              </p:nvSpPr>
              <p:spPr bwMode="auto">
                <a:xfrm>
                  <a:off x="2395" y="2945"/>
                  <a:ext cx="170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9</a:t>
                  </a:r>
                </a:p>
              </p:txBody>
            </p:sp>
            <p:sp>
              <p:nvSpPr>
                <p:cNvPr id="48163" name="Rectangle 71"/>
                <p:cNvSpPr>
                  <a:spLocks noChangeArrowheads="1"/>
                </p:cNvSpPr>
                <p:nvPr/>
              </p:nvSpPr>
              <p:spPr bwMode="auto">
                <a:xfrm>
                  <a:off x="2546" y="2945"/>
                  <a:ext cx="226" cy="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>
                      <a:solidFill>
                        <a:srgbClr val="FC0128"/>
                      </a:solidFill>
                      <a:latin typeface="Book Antiqua" charset="0"/>
                    </a:rPr>
                    <a:t>10</a:t>
                  </a:r>
                </a:p>
              </p:txBody>
            </p:sp>
          </p:grpSp>
        </p:grpSp>
        <p:grpSp>
          <p:nvGrpSpPr>
            <p:cNvPr id="10" name="Group 72"/>
            <p:cNvGrpSpPr>
              <a:grpSpLocks/>
            </p:cNvGrpSpPr>
            <p:nvPr/>
          </p:nvGrpSpPr>
          <p:grpSpPr bwMode="auto">
            <a:xfrm>
              <a:off x="820" y="2720"/>
              <a:ext cx="1776" cy="210"/>
              <a:chOff x="820" y="2720"/>
              <a:chExt cx="1776" cy="210"/>
            </a:xfrm>
          </p:grpSpPr>
          <p:sp>
            <p:nvSpPr>
              <p:cNvPr id="48142" name="Rectangle 73"/>
              <p:cNvSpPr>
                <a:spLocks noChangeArrowheads="1"/>
              </p:cNvSpPr>
              <p:nvPr/>
            </p:nvSpPr>
            <p:spPr bwMode="auto">
              <a:xfrm>
                <a:off x="820" y="2720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6</a:t>
                </a:r>
              </a:p>
            </p:txBody>
          </p:sp>
          <p:sp>
            <p:nvSpPr>
              <p:cNvPr id="48143" name="Rectangle 74"/>
              <p:cNvSpPr>
                <a:spLocks noChangeArrowheads="1"/>
              </p:cNvSpPr>
              <p:nvPr/>
            </p:nvSpPr>
            <p:spPr bwMode="auto">
              <a:xfrm>
                <a:off x="977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10</a:t>
                </a:r>
              </a:p>
            </p:txBody>
          </p:sp>
          <p:sp>
            <p:nvSpPr>
              <p:cNvPr id="48144" name="Rectangle 75"/>
              <p:cNvSpPr>
                <a:spLocks noChangeArrowheads="1"/>
              </p:cNvSpPr>
              <p:nvPr/>
            </p:nvSpPr>
            <p:spPr bwMode="auto">
              <a:xfrm>
                <a:off x="1207" y="2720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7</a:t>
                </a:r>
              </a:p>
            </p:txBody>
          </p:sp>
          <p:sp>
            <p:nvSpPr>
              <p:cNvPr id="48145" name="Rectangle 76"/>
              <p:cNvSpPr>
                <a:spLocks noChangeArrowheads="1"/>
              </p:cNvSpPr>
              <p:nvPr/>
            </p:nvSpPr>
            <p:spPr bwMode="auto">
              <a:xfrm>
                <a:off x="1370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17</a:t>
                </a:r>
              </a:p>
            </p:txBody>
          </p:sp>
          <p:sp>
            <p:nvSpPr>
              <p:cNvPr id="48146" name="Rectangle 77"/>
              <p:cNvSpPr>
                <a:spLocks noChangeArrowheads="1"/>
              </p:cNvSpPr>
              <p:nvPr/>
            </p:nvSpPr>
            <p:spPr bwMode="auto">
              <a:xfrm>
                <a:off x="1540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13</a:t>
                </a:r>
              </a:p>
            </p:txBody>
          </p:sp>
          <p:sp>
            <p:nvSpPr>
              <p:cNvPr id="48147" name="Rectangle 78"/>
              <p:cNvSpPr>
                <a:spLocks noChangeArrowheads="1"/>
              </p:cNvSpPr>
              <p:nvPr/>
            </p:nvSpPr>
            <p:spPr bwMode="auto">
              <a:xfrm>
                <a:off x="2328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25</a:t>
                </a:r>
              </a:p>
            </p:txBody>
          </p:sp>
          <p:sp>
            <p:nvSpPr>
              <p:cNvPr id="48148" name="Rectangle 79"/>
              <p:cNvSpPr>
                <a:spLocks noChangeArrowheads="1"/>
              </p:cNvSpPr>
              <p:nvPr/>
            </p:nvSpPr>
            <p:spPr bwMode="auto">
              <a:xfrm>
                <a:off x="1799" y="2720"/>
                <a:ext cx="191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9</a:t>
                </a:r>
              </a:p>
            </p:txBody>
          </p:sp>
          <p:sp>
            <p:nvSpPr>
              <p:cNvPr id="48149" name="Rectangle 80"/>
              <p:cNvSpPr>
                <a:spLocks noChangeArrowheads="1"/>
              </p:cNvSpPr>
              <p:nvPr/>
            </p:nvSpPr>
            <p:spPr bwMode="auto">
              <a:xfrm>
                <a:off x="1949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21</a:t>
                </a:r>
              </a:p>
            </p:txBody>
          </p:sp>
          <p:sp>
            <p:nvSpPr>
              <p:cNvPr id="48150" name="Rectangle 81"/>
              <p:cNvSpPr>
                <a:spLocks noChangeArrowheads="1"/>
              </p:cNvSpPr>
              <p:nvPr/>
            </p:nvSpPr>
            <p:spPr bwMode="auto">
              <a:xfrm>
                <a:off x="2139" y="2720"/>
                <a:ext cx="26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/>
                  <a:t>19</a:t>
                </a:r>
              </a:p>
            </p:txBody>
          </p:sp>
        </p:grpSp>
      </p:grpSp>
      <p:sp>
        <p:nvSpPr>
          <p:cNvPr id="48139" name="Rectangle 82"/>
          <p:cNvSpPr>
            <a:spLocks noChangeArrowheads="1"/>
          </p:cNvSpPr>
          <p:nvPr/>
        </p:nvSpPr>
        <p:spPr bwMode="auto">
          <a:xfrm>
            <a:off x="1698625" y="4973638"/>
            <a:ext cx="208756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/>
              <a:t>array myList</a:t>
            </a:r>
          </a:p>
        </p:txBody>
      </p:sp>
    </p:spTree>
    <p:extLst>
      <p:ext uri="{BB962C8B-B14F-4D97-AF65-F5344CB8AC3E}">
        <p14:creationId xmlns:p14="http://schemas.microsoft.com/office/powerpoint/2010/main" val="40564307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Removing minimal element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0100" y="1270000"/>
            <a:ext cx="3913188" cy="4495800"/>
          </a:xfrm>
        </p:spPr>
        <p:txBody>
          <a:bodyPr/>
          <a:lstStyle/>
          <a:p>
            <a:r>
              <a:rPr lang="en-US" sz="1800" smtClean="0">
                <a:ea typeface="ＭＳ Ｐゴシック" charset="-128"/>
              </a:rPr>
              <a:t>Where is minimal element?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If we remove it, what changes, shape/property?</a:t>
            </a:r>
          </a:p>
          <a:p>
            <a:r>
              <a:rPr lang="en-US" sz="1800" smtClean="0">
                <a:ea typeface="ＭＳ Ｐゴシック" charset="-128"/>
              </a:rPr>
              <a:t>How can we maintain shape?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“last” element moves to root</a:t>
            </a:r>
          </a:p>
          <a:p>
            <a:pPr lvl="1"/>
            <a:r>
              <a:rPr lang="en-US" sz="1800" smtClean="0">
                <a:ea typeface="ＭＳ Ｐゴシック" charset="-128"/>
              </a:rPr>
              <a:t>What property is violated?</a:t>
            </a:r>
          </a:p>
          <a:p>
            <a:r>
              <a:rPr lang="en-US" sz="1800" smtClean="0">
                <a:ea typeface="ＭＳ Ｐゴシック" charset="-128"/>
              </a:rPr>
              <a:t>After moving last element, subtrees of root are heaps, why?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Move root down (pull child up) does it matter where?</a:t>
            </a:r>
          </a:p>
          <a:p>
            <a:r>
              <a:rPr lang="en-US" sz="1800" smtClean="0">
                <a:ea typeface="ＭＳ Ｐゴシック" charset="-128"/>
              </a:rPr>
              <a:t>When can we stop “re-heaping”?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Less than both children  </a:t>
            </a:r>
          </a:p>
          <a:p>
            <a:pPr lvl="1"/>
            <a:r>
              <a:rPr lang="en-US" sz="1800" smtClean="0">
                <a:ea typeface="ＭＳ Ｐゴシック" charset="-128"/>
              </a:rPr>
              <a:t>Reach a leaf 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53000" y="1181100"/>
            <a:ext cx="3810000" cy="4495800"/>
          </a:xfrm>
        </p:spPr>
        <p:txBody>
          <a:bodyPr/>
          <a:lstStyle/>
          <a:p>
            <a:endParaRPr lang="en-US" sz="1800" smtClean="0">
              <a:ea typeface="ＭＳ Ｐゴシック" charset="-128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73650" y="1431925"/>
            <a:ext cx="2330450" cy="1138238"/>
            <a:chOff x="668" y="870"/>
            <a:chExt cx="1468" cy="717"/>
          </a:xfrm>
        </p:grpSpPr>
        <p:sp>
          <p:nvSpPr>
            <p:cNvPr id="50230" name="Oval 6"/>
            <p:cNvSpPr>
              <a:spLocks noChangeArrowheads="1"/>
            </p:cNvSpPr>
            <p:nvPr/>
          </p:nvSpPr>
          <p:spPr bwMode="auto">
            <a:xfrm>
              <a:off x="1237" y="1219"/>
              <a:ext cx="209" cy="1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600" b="1" i="1"/>
                <a:t>13</a:t>
              </a:r>
            </a:p>
          </p:txBody>
        </p:sp>
        <p:sp>
          <p:nvSpPr>
            <p:cNvPr id="50231" name="Line 7"/>
            <p:cNvSpPr>
              <a:spLocks noChangeShapeType="1"/>
            </p:cNvSpPr>
            <p:nvPr/>
          </p:nvSpPr>
          <p:spPr bwMode="auto">
            <a:xfrm>
              <a:off x="1238" y="1179"/>
              <a:ext cx="48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668" y="870"/>
              <a:ext cx="1468" cy="717"/>
              <a:chOff x="668" y="870"/>
              <a:chExt cx="1468" cy="717"/>
            </a:xfrm>
          </p:grpSpPr>
          <p:sp>
            <p:nvSpPr>
              <p:cNvPr id="50233" name="Oval 9"/>
              <p:cNvSpPr>
                <a:spLocks noChangeArrowheads="1"/>
              </p:cNvSpPr>
              <p:nvPr/>
            </p:nvSpPr>
            <p:spPr bwMode="auto">
              <a:xfrm>
                <a:off x="1348" y="87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6</a:t>
                </a:r>
              </a:p>
            </p:txBody>
          </p:sp>
          <p:sp>
            <p:nvSpPr>
              <p:cNvPr id="50234" name="Oval 10"/>
              <p:cNvSpPr>
                <a:spLocks noChangeArrowheads="1"/>
              </p:cNvSpPr>
              <p:nvPr/>
            </p:nvSpPr>
            <p:spPr bwMode="auto">
              <a:xfrm>
                <a:off x="1058" y="1036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10</a:t>
                </a:r>
              </a:p>
            </p:txBody>
          </p:sp>
          <p:sp>
            <p:nvSpPr>
              <p:cNvPr id="50235" name="Oval 11"/>
              <p:cNvSpPr>
                <a:spLocks noChangeArrowheads="1"/>
              </p:cNvSpPr>
              <p:nvPr/>
            </p:nvSpPr>
            <p:spPr bwMode="auto">
              <a:xfrm>
                <a:off x="1718" y="1034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7</a:t>
                </a:r>
              </a:p>
            </p:txBody>
          </p:sp>
          <p:sp>
            <p:nvSpPr>
              <p:cNvPr id="50236" name="Oval 12"/>
              <p:cNvSpPr>
                <a:spLocks noChangeArrowheads="1"/>
              </p:cNvSpPr>
              <p:nvPr/>
            </p:nvSpPr>
            <p:spPr bwMode="auto">
              <a:xfrm>
                <a:off x="830" y="1219"/>
                <a:ext cx="208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17</a:t>
                </a:r>
              </a:p>
            </p:txBody>
          </p:sp>
          <p:sp>
            <p:nvSpPr>
              <p:cNvPr id="50237" name="Oval 13"/>
              <p:cNvSpPr>
                <a:spLocks noChangeArrowheads="1"/>
              </p:cNvSpPr>
              <p:nvPr/>
            </p:nvSpPr>
            <p:spPr bwMode="auto">
              <a:xfrm>
                <a:off x="1577" y="1229"/>
                <a:ext cx="209" cy="15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9</a:t>
                </a:r>
              </a:p>
            </p:txBody>
          </p:sp>
          <p:sp>
            <p:nvSpPr>
              <p:cNvPr id="50238" name="Oval 14"/>
              <p:cNvSpPr>
                <a:spLocks noChangeArrowheads="1"/>
              </p:cNvSpPr>
              <p:nvPr/>
            </p:nvSpPr>
            <p:spPr bwMode="auto">
              <a:xfrm>
                <a:off x="1927" y="1240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21</a:t>
                </a:r>
              </a:p>
            </p:txBody>
          </p:sp>
          <p:sp>
            <p:nvSpPr>
              <p:cNvPr id="50239" name="Oval 15"/>
              <p:cNvSpPr>
                <a:spLocks noChangeArrowheads="1"/>
              </p:cNvSpPr>
              <p:nvPr/>
            </p:nvSpPr>
            <p:spPr bwMode="auto">
              <a:xfrm>
                <a:off x="668" y="1426"/>
                <a:ext cx="209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19</a:t>
                </a:r>
              </a:p>
            </p:txBody>
          </p:sp>
          <p:sp>
            <p:nvSpPr>
              <p:cNvPr id="50240" name="Oval 16"/>
              <p:cNvSpPr>
                <a:spLocks noChangeArrowheads="1"/>
              </p:cNvSpPr>
              <p:nvPr/>
            </p:nvSpPr>
            <p:spPr bwMode="auto">
              <a:xfrm>
                <a:off x="954" y="1431"/>
                <a:ext cx="208" cy="15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 sz="1600" b="1" i="1"/>
                  <a:t>25</a:t>
                </a:r>
              </a:p>
            </p:txBody>
          </p:sp>
          <p:sp>
            <p:nvSpPr>
              <p:cNvPr id="50241" name="Line 17"/>
              <p:cNvSpPr>
                <a:spLocks noChangeShapeType="1"/>
              </p:cNvSpPr>
              <p:nvPr/>
            </p:nvSpPr>
            <p:spPr bwMode="auto">
              <a:xfrm flipH="1">
                <a:off x="1216" y="965"/>
                <a:ext cx="134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2" name="Line 18"/>
              <p:cNvSpPr>
                <a:spLocks noChangeShapeType="1"/>
              </p:cNvSpPr>
              <p:nvPr/>
            </p:nvSpPr>
            <p:spPr bwMode="auto">
              <a:xfrm flipH="1">
                <a:off x="970" y="1160"/>
                <a:ext cx="99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3" name="Line 19"/>
              <p:cNvSpPr>
                <a:spLocks noChangeShapeType="1"/>
              </p:cNvSpPr>
              <p:nvPr/>
            </p:nvSpPr>
            <p:spPr bwMode="auto">
              <a:xfrm flipH="1">
                <a:off x="800" y="1349"/>
                <a:ext cx="48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4" name="Line 20"/>
              <p:cNvSpPr>
                <a:spLocks noChangeShapeType="1"/>
              </p:cNvSpPr>
              <p:nvPr/>
            </p:nvSpPr>
            <p:spPr bwMode="auto">
              <a:xfrm>
                <a:off x="979" y="1372"/>
                <a:ext cx="35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5" name="Line 21"/>
              <p:cNvSpPr>
                <a:spLocks noChangeShapeType="1"/>
              </p:cNvSpPr>
              <p:nvPr/>
            </p:nvSpPr>
            <p:spPr bwMode="auto">
              <a:xfrm>
                <a:off x="1554" y="971"/>
                <a:ext cx="181" cy="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6" name="Line 22"/>
              <p:cNvSpPr>
                <a:spLocks noChangeShapeType="1"/>
              </p:cNvSpPr>
              <p:nvPr/>
            </p:nvSpPr>
            <p:spPr bwMode="auto">
              <a:xfrm flipH="1">
                <a:off x="1711" y="1179"/>
                <a:ext cx="37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47" name="Line 23"/>
              <p:cNvSpPr>
                <a:spLocks noChangeShapeType="1"/>
              </p:cNvSpPr>
              <p:nvPr/>
            </p:nvSpPr>
            <p:spPr bwMode="auto">
              <a:xfrm>
                <a:off x="1905" y="1165"/>
                <a:ext cx="81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407150" y="2451100"/>
            <a:ext cx="2330450" cy="1130300"/>
            <a:chOff x="3900" y="1617"/>
            <a:chExt cx="1468" cy="712"/>
          </a:xfrm>
        </p:grpSpPr>
        <p:sp>
          <p:nvSpPr>
            <p:cNvPr id="50213" name="Line 25"/>
            <p:cNvSpPr>
              <a:spLocks noChangeShapeType="1"/>
            </p:cNvSpPr>
            <p:nvPr/>
          </p:nvSpPr>
          <p:spPr bwMode="auto">
            <a:xfrm flipH="1">
              <a:off x="4202" y="1907"/>
              <a:ext cx="99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3900" y="1617"/>
              <a:ext cx="1468" cy="712"/>
              <a:chOff x="3900" y="1617"/>
              <a:chExt cx="1468" cy="712"/>
            </a:xfrm>
          </p:grpSpPr>
          <p:sp>
            <p:nvSpPr>
              <p:cNvPr id="50215" name="Line 27"/>
              <p:cNvSpPr>
                <a:spLocks noChangeShapeType="1"/>
              </p:cNvSpPr>
              <p:nvPr/>
            </p:nvSpPr>
            <p:spPr bwMode="auto">
              <a:xfrm>
                <a:off x="4470" y="1926"/>
                <a:ext cx="48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" name="Group 28"/>
              <p:cNvGrpSpPr>
                <a:grpSpLocks/>
              </p:cNvGrpSpPr>
              <p:nvPr/>
            </p:nvGrpSpPr>
            <p:grpSpPr bwMode="auto">
              <a:xfrm>
                <a:off x="3900" y="1617"/>
                <a:ext cx="1468" cy="712"/>
                <a:chOff x="3900" y="1617"/>
                <a:chExt cx="1468" cy="712"/>
              </a:xfrm>
            </p:grpSpPr>
            <p:sp>
              <p:nvSpPr>
                <p:cNvPr id="50217" name="Oval 29"/>
                <p:cNvSpPr>
                  <a:spLocks noChangeArrowheads="1"/>
                </p:cNvSpPr>
                <p:nvPr/>
              </p:nvSpPr>
              <p:spPr bwMode="auto">
                <a:xfrm>
                  <a:off x="4469" y="1966"/>
                  <a:ext cx="209" cy="1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13</a:t>
                  </a:r>
                </a:p>
              </p:txBody>
            </p:sp>
            <p:sp>
              <p:nvSpPr>
                <p:cNvPr id="50218" name="Oval 30"/>
                <p:cNvSpPr>
                  <a:spLocks noChangeArrowheads="1"/>
                </p:cNvSpPr>
                <p:nvPr/>
              </p:nvSpPr>
              <p:spPr bwMode="auto">
                <a:xfrm>
                  <a:off x="4580" y="1617"/>
                  <a:ext cx="209" cy="156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25</a:t>
                  </a:r>
                </a:p>
              </p:txBody>
            </p:sp>
            <p:sp>
              <p:nvSpPr>
                <p:cNvPr id="50219" name="Oval 31"/>
                <p:cNvSpPr>
                  <a:spLocks noChangeArrowheads="1"/>
                </p:cNvSpPr>
                <p:nvPr/>
              </p:nvSpPr>
              <p:spPr bwMode="auto">
                <a:xfrm>
                  <a:off x="4290" y="1783"/>
                  <a:ext cx="208" cy="1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10</a:t>
                  </a:r>
                </a:p>
              </p:txBody>
            </p:sp>
            <p:sp>
              <p:nvSpPr>
                <p:cNvPr id="50220" name="Oval 32"/>
                <p:cNvSpPr>
                  <a:spLocks noChangeArrowheads="1"/>
                </p:cNvSpPr>
                <p:nvPr/>
              </p:nvSpPr>
              <p:spPr bwMode="auto">
                <a:xfrm>
                  <a:off x="4950" y="1781"/>
                  <a:ext cx="208" cy="1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7</a:t>
                  </a:r>
                </a:p>
              </p:txBody>
            </p:sp>
            <p:sp>
              <p:nvSpPr>
                <p:cNvPr id="50221" name="Oval 33"/>
                <p:cNvSpPr>
                  <a:spLocks noChangeArrowheads="1"/>
                </p:cNvSpPr>
                <p:nvPr/>
              </p:nvSpPr>
              <p:spPr bwMode="auto">
                <a:xfrm>
                  <a:off x="4062" y="1966"/>
                  <a:ext cx="208" cy="1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17</a:t>
                  </a:r>
                </a:p>
              </p:txBody>
            </p:sp>
            <p:sp>
              <p:nvSpPr>
                <p:cNvPr id="50222" name="Oval 34"/>
                <p:cNvSpPr>
                  <a:spLocks noChangeArrowheads="1"/>
                </p:cNvSpPr>
                <p:nvPr/>
              </p:nvSpPr>
              <p:spPr bwMode="auto">
                <a:xfrm>
                  <a:off x="4809" y="1976"/>
                  <a:ext cx="209" cy="157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9</a:t>
                  </a:r>
                </a:p>
              </p:txBody>
            </p:sp>
            <p:sp>
              <p:nvSpPr>
                <p:cNvPr id="50223" name="Oval 35"/>
                <p:cNvSpPr>
                  <a:spLocks noChangeArrowheads="1"/>
                </p:cNvSpPr>
                <p:nvPr/>
              </p:nvSpPr>
              <p:spPr bwMode="auto">
                <a:xfrm>
                  <a:off x="5159" y="1987"/>
                  <a:ext cx="209" cy="1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21</a:t>
                  </a:r>
                </a:p>
              </p:txBody>
            </p:sp>
            <p:sp>
              <p:nvSpPr>
                <p:cNvPr id="50224" name="Oval 36"/>
                <p:cNvSpPr>
                  <a:spLocks noChangeArrowheads="1"/>
                </p:cNvSpPr>
                <p:nvPr/>
              </p:nvSpPr>
              <p:spPr bwMode="auto">
                <a:xfrm>
                  <a:off x="3900" y="2173"/>
                  <a:ext cx="209" cy="156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 sz="1600" b="1" i="1"/>
                    <a:t>19</a:t>
                  </a:r>
                </a:p>
              </p:txBody>
            </p:sp>
            <p:sp>
              <p:nvSpPr>
                <p:cNvPr id="50225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448" y="1712"/>
                  <a:ext cx="134" cy="7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6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4032" y="2096"/>
                  <a:ext cx="48" cy="7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7" name="Line 39"/>
                <p:cNvSpPr>
                  <a:spLocks noChangeShapeType="1"/>
                </p:cNvSpPr>
                <p:nvPr/>
              </p:nvSpPr>
              <p:spPr bwMode="auto">
                <a:xfrm>
                  <a:off x="4786" y="1718"/>
                  <a:ext cx="181" cy="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8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4943" y="1926"/>
                  <a:ext cx="37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9" name="Line 41"/>
                <p:cNvSpPr>
                  <a:spLocks noChangeShapeType="1"/>
                </p:cNvSpPr>
                <p:nvPr/>
              </p:nvSpPr>
              <p:spPr bwMode="auto">
                <a:xfrm>
                  <a:off x="5137" y="1912"/>
                  <a:ext cx="81" cy="7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0183" name="Oval 42"/>
          <p:cNvSpPr>
            <a:spLocks noChangeArrowheads="1"/>
          </p:cNvSpPr>
          <p:nvPr/>
        </p:nvSpPr>
        <p:spPr bwMode="auto">
          <a:xfrm>
            <a:off x="5875338" y="4289425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13</a:t>
            </a:r>
          </a:p>
        </p:txBody>
      </p:sp>
      <p:sp>
        <p:nvSpPr>
          <p:cNvPr id="50184" name="Line 43"/>
          <p:cNvSpPr>
            <a:spLocks noChangeShapeType="1"/>
          </p:cNvSpPr>
          <p:nvPr/>
        </p:nvSpPr>
        <p:spPr bwMode="auto">
          <a:xfrm>
            <a:off x="5876925" y="4225925"/>
            <a:ext cx="76200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5" name="Oval 44"/>
          <p:cNvSpPr>
            <a:spLocks noChangeArrowheads="1"/>
          </p:cNvSpPr>
          <p:nvPr/>
        </p:nvSpPr>
        <p:spPr bwMode="auto">
          <a:xfrm>
            <a:off x="6051550" y="3735388"/>
            <a:ext cx="331788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7</a:t>
            </a:r>
          </a:p>
        </p:txBody>
      </p:sp>
      <p:sp>
        <p:nvSpPr>
          <p:cNvPr id="50186" name="Oval 45"/>
          <p:cNvSpPr>
            <a:spLocks noChangeArrowheads="1"/>
          </p:cNvSpPr>
          <p:nvPr/>
        </p:nvSpPr>
        <p:spPr bwMode="auto">
          <a:xfrm>
            <a:off x="5591175" y="3998913"/>
            <a:ext cx="330200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10</a:t>
            </a:r>
          </a:p>
        </p:txBody>
      </p:sp>
      <p:sp>
        <p:nvSpPr>
          <p:cNvPr id="50187" name="Oval 46"/>
          <p:cNvSpPr>
            <a:spLocks noChangeArrowheads="1"/>
          </p:cNvSpPr>
          <p:nvPr/>
        </p:nvSpPr>
        <p:spPr bwMode="auto">
          <a:xfrm>
            <a:off x="6638925" y="3995738"/>
            <a:ext cx="330200" cy="249237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25</a:t>
            </a:r>
          </a:p>
        </p:txBody>
      </p:sp>
      <p:sp>
        <p:nvSpPr>
          <p:cNvPr id="50188" name="Oval 47"/>
          <p:cNvSpPr>
            <a:spLocks noChangeArrowheads="1"/>
          </p:cNvSpPr>
          <p:nvPr/>
        </p:nvSpPr>
        <p:spPr bwMode="auto">
          <a:xfrm>
            <a:off x="5229225" y="4289425"/>
            <a:ext cx="330200" cy="249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17</a:t>
            </a:r>
          </a:p>
        </p:txBody>
      </p:sp>
      <p:sp>
        <p:nvSpPr>
          <p:cNvPr id="50189" name="Oval 48"/>
          <p:cNvSpPr>
            <a:spLocks noChangeArrowheads="1"/>
          </p:cNvSpPr>
          <p:nvPr/>
        </p:nvSpPr>
        <p:spPr bwMode="auto">
          <a:xfrm>
            <a:off x="6415088" y="4305300"/>
            <a:ext cx="331787" cy="249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9</a:t>
            </a:r>
          </a:p>
        </p:txBody>
      </p:sp>
      <p:sp>
        <p:nvSpPr>
          <p:cNvPr id="50190" name="Oval 49"/>
          <p:cNvSpPr>
            <a:spLocks noChangeArrowheads="1"/>
          </p:cNvSpPr>
          <p:nvPr/>
        </p:nvSpPr>
        <p:spPr bwMode="auto">
          <a:xfrm>
            <a:off x="6970713" y="4322763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21</a:t>
            </a:r>
          </a:p>
        </p:txBody>
      </p:sp>
      <p:sp>
        <p:nvSpPr>
          <p:cNvPr id="50191" name="Oval 50"/>
          <p:cNvSpPr>
            <a:spLocks noChangeArrowheads="1"/>
          </p:cNvSpPr>
          <p:nvPr/>
        </p:nvSpPr>
        <p:spPr bwMode="auto">
          <a:xfrm>
            <a:off x="4972050" y="4618038"/>
            <a:ext cx="331788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19</a:t>
            </a:r>
          </a:p>
        </p:txBody>
      </p:sp>
      <p:sp>
        <p:nvSpPr>
          <p:cNvPr id="50192" name="Line 51"/>
          <p:cNvSpPr>
            <a:spLocks noChangeShapeType="1"/>
          </p:cNvSpPr>
          <p:nvPr/>
        </p:nvSpPr>
        <p:spPr bwMode="auto">
          <a:xfrm flipH="1">
            <a:off x="5842000" y="3886200"/>
            <a:ext cx="212725" cy="111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3" name="Line 52"/>
          <p:cNvSpPr>
            <a:spLocks noChangeShapeType="1"/>
          </p:cNvSpPr>
          <p:nvPr/>
        </p:nvSpPr>
        <p:spPr bwMode="auto">
          <a:xfrm flipH="1">
            <a:off x="5451475" y="4195763"/>
            <a:ext cx="157163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53"/>
          <p:cNvSpPr>
            <a:spLocks noChangeShapeType="1"/>
          </p:cNvSpPr>
          <p:nvPr/>
        </p:nvSpPr>
        <p:spPr bwMode="auto">
          <a:xfrm flipH="1">
            <a:off x="5181600" y="4495800"/>
            <a:ext cx="76200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Line 54"/>
          <p:cNvSpPr>
            <a:spLocks noChangeShapeType="1"/>
          </p:cNvSpPr>
          <p:nvPr/>
        </p:nvSpPr>
        <p:spPr bwMode="auto">
          <a:xfrm>
            <a:off x="6378575" y="3895725"/>
            <a:ext cx="287338" cy="15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6" name="Line 55"/>
          <p:cNvSpPr>
            <a:spLocks noChangeShapeType="1"/>
          </p:cNvSpPr>
          <p:nvPr/>
        </p:nvSpPr>
        <p:spPr bwMode="auto">
          <a:xfrm flipH="1">
            <a:off x="6627813" y="4225925"/>
            <a:ext cx="58737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56"/>
          <p:cNvSpPr>
            <a:spLocks noChangeShapeType="1"/>
          </p:cNvSpPr>
          <p:nvPr/>
        </p:nvSpPr>
        <p:spPr bwMode="auto">
          <a:xfrm>
            <a:off x="6935788" y="4203700"/>
            <a:ext cx="128587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Oval 57"/>
          <p:cNvSpPr>
            <a:spLocks noChangeArrowheads="1"/>
          </p:cNvSpPr>
          <p:nvPr/>
        </p:nvSpPr>
        <p:spPr bwMode="auto">
          <a:xfrm>
            <a:off x="7145338" y="5203825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13</a:t>
            </a:r>
          </a:p>
        </p:txBody>
      </p:sp>
      <p:sp>
        <p:nvSpPr>
          <p:cNvPr id="50199" name="Line 58"/>
          <p:cNvSpPr>
            <a:spLocks noChangeShapeType="1"/>
          </p:cNvSpPr>
          <p:nvPr/>
        </p:nvSpPr>
        <p:spPr bwMode="auto">
          <a:xfrm>
            <a:off x="7146925" y="5140325"/>
            <a:ext cx="76200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Oval 59"/>
          <p:cNvSpPr>
            <a:spLocks noChangeArrowheads="1"/>
          </p:cNvSpPr>
          <p:nvPr/>
        </p:nvSpPr>
        <p:spPr bwMode="auto">
          <a:xfrm>
            <a:off x="7321550" y="4649788"/>
            <a:ext cx="331788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7</a:t>
            </a:r>
          </a:p>
        </p:txBody>
      </p:sp>
      <p:sp>
        <p:nvSpPr>
          <p:cNvPr id="50201" name="Oval 60"/>
          <p:cNvSpPr>
            <a:spLocks noChangeArrowheads="1"/>
          </p:cNvSpPr>
          <p:nvPr/>
        </p:nvSpPr>
        <p:spPr bwMode="auto">
          <a:xfrm>
            <a:off x="6861175" y="4913313"/>
            <a:ext cx="330200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10</a:t>
            </a:r>
          </a:p>
        </p:txBody>
      </p:sp>
      <p:sp>
        <p:nvSpPr>
          <p:cNvPr id="50202" name="Oval 61"/>
          <p:cNvSpPr>
            <a:spLocks noChangeArrowheads="1"/>
          </p:cNvSpPr>
          <p:nvPr/>
        </p:nvSpPr>
        <p:spPr bwMode="auto">
          <a:xfrm>
            <a:off x="7908925" y="4910138"/>
            <a:ext cx="330200" cy="24923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9</a:t>
            </a:r>
          </a:p>
        </p:txBody>
      </p:sp>
      <p:sp>
        <p:nvSpPr>
          <p:cNvPr id="50203" name="Oval 62"/>
          <p:cNvSpPr>
            <a:spLocks noChangeArrowheads="1"/>
          </p:cNvSpPr>
          <p:nvPr/>
        </p:nvSpPr>
        <p:spPr bwMode="auto">
          <a:xfrm>
            <a:off x="6499225" y="5203825"/>
            <a:ext cx="330200" cy="2492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17</a:t>
            </a:r>
          </a:p>
        </p:txBody>
      </p:sp>
      <p:sp>
        <p:nvSpPr>
          <p:cNvPr id="50204" name="Oval 63"/>
          <p:cNvSpPr>
            <a:spLocks noChangeArrowheads="1"/>
          </p:cNvSpPr>
          <p:nvPr/>
        </p:nvSpPr>
        <p:spPr bwMode="auto">
          <a:xfrm>
            <a:off x="7685088" y="5219700"/>
            <a:ext cx="331787" cy="249238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25</a:t>
            </a:r>
          </a:p>
        </p:txBody>
      </p:sp>
      <p:sp>
        <p:nvSpPr>
          <p:cNvPr id="50205" name="Oval 64"/>
          <p:cNvSpPr>
            <a:spLocks noChangeArrowheads="1"/>
          </p:cNvSpPr>
          <p:nvPr/>
        </p:nvSpPr>
        <p:spPr bwMode="auto">
          <a:xfrm>
            <a:off x="8240713" y="5237163"/>
            <a:ext cx="331787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21</a:t>
            </a:r>
          </a:p>
        </p:txBody>
      </p:sp>
      <p:sp>
        <p:nvSpPr>
          <p:cNvPr id="50206" name="Oval 65"/>
          <p:cNvSpPr>
            <a:spLocks noChangeArrowheads="1"/>
          </p:cNvSpPr>
          <p:nvPr/>
        </p:nvSpPr>
        <p:spPr bwMode="auto">
          <a:xfrm>
            <a:off x="6242050" y="5532438"/>
            <a:ext cx="331788" cy="247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600" b="1" i="1"/>
              <a:t>19</a:t>
            </a:r>
          </a:p>
        </p:txBody>
      </p:sp>
      <p:sp>
        <p:nvSpPr>
          <p:cNvPr id="50207" name="Line 66"/>
          <p:cNvSpPr>
            <a:spLocks noChangeShapeType="1"/>
          </p:cNvSpPr>
          <p:nvPr/>
        </p:nvSpPr>
        <p:spPr bwMode="auto">
          <a:xfrm flipH="1">
            <a:off x="7112000" y="4800600"/>
            <a:ext cx="212725" cy="111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8" name="Line 67"/>
          <p:cNvSpPr>
            <a:spLocks noChangeShapeType="1"/>
          </p:cNvSpPr>
          <p:nvPr/>
        </p:nvSpPr>
        <p:spPr bwMode="auto">
          <a:xfrm flipH="1">
            <a:off x="6721475" y="5110163"/>
            <a:ext cx="157163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9" name="Line 68"/>
          <p:cNvSpPr>
            <a:spLocks noChangeShapeType="1"/>
          </p:cNvSpPr>
          <p:nvPr/>
        </p:nvSpPr>
        <p:spPr bwMode="auto">
          <a:xfrm flipH="1">
            <a:off x="6451600" y="5410200"/>
            <a:ext cx="76200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10" name="Line 69"/>
          <p:cNvSpPr>
            <a:spLocks noChangeShapeType="1"/>
          </p:cNvSpPr>
          <p:nvPr/>
        </p:nvSpPr>
        <p:spPr bwMode="auto">
          <a:xfrm>
            <a:off x="7648575" y="4810125"/>
            <a:ext cx="287338" cy="157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11" name="Line 70"/>
          <p:cNvSpPr>
            <a:spLocks noChangeShapeType="1"/>
          </p:cNvSpPr>
          <p:nvPr/>
        </p:nvSpPr>
        <p:spPr bwMode="auto">
          <a:xfrm flipH="1">
            <a:off x="7897813" y="5140325"/>
            <a:ext cx="58737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12" name="Line 71"/>
          <p:cNvSpPr>
            <a:spLocks noChangeShapeType="1"/>
          </p:cNvSpPr>
          <p:nvPr/>
        </p:nvSpPr>
        <p:spPr bwMode="auto">
          <a:xfrm>
            <a:off x="8205788" y="5118100"/>
            <a:ext cx="128587" cy="125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1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Priority Queue implementations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Priority queues: average and worst case</a:t>
            </a:r>
          </a:p>
        </p:txBody>
      </p:sp>
      <p:graphicFrame>
        <p:nvGraphicFramePr>
          <p:cNvPr id="412676" name="Group 4"/>
          <p:cNvGraphicFramePr>
            <a:graphicFrameLocks noGrp="1"/>
          </p:cNvGraphicFramePr>
          <p:nvPr/>
        </p:nvGraphicFramePr>
        <p:xfrm>
          <a:off x="1524000" y="1790700"/>
          <a:ext cx="6375400" cy="3605214"/>
        </p:xfrm>
        <a:graphic>
          <a:graphicData uri="http://schemas.openxmlformats.org/drawingml/2006/table">
            <a:tbl>
              <a:tblPr/>
              <a:tblGrid>
                <a:gridCol w="2222500"/>
                <a:gridCol w="1079500"/>
                <a:gridCol w="1016000"/>
                <a:gridCol w="927100"/>
                <a:gridCol w="1130300"/>
              </a:tblGrid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Insert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average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Getmin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(delete)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Insert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Getmin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(delete)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Unsorted list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Sorted list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Search tree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Balanced tree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Heap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21" name="Rectangle 73"/>
          <p:cNvSpPr>
            <a:spLocks noChangeArrowheads="1"/>
          </p:cNvSpPr>
          <p:nvPr/>
        </p:nvSpPr>
        <p:spPr bwMode="auto">
          <a:xfrm>
            <a:off x="1143000" y="5638800"/>
            <a:ext cx="61864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</a:pPr>
            <a:r>
              <a:rPr lang="en-US" b="1" i="1">
                <a:solidFill>
                  <a:srgbClr val="FF0000"/>
                </a:solidFill>
                <a:latin typeface="Book Antiqua" charset="0"/>
              </a:rPr>
              <a:t> Heap has O(n) build heap from n elements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Priority Queue implementations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Priority queues: average and worst case</a:t>
            </a:r>
          </a:p>
        </p:txBody>
      </p:sp>
      <p:graphicFrame>
        <p:nvGraphicFramePr>
          <p:cNvPr id="412676" name="Group 4"/>
          <p:cNvGraphicFramePr>
            <a:graphicFrameLocks noGrp="1"/>
          </p:cNvGraphicFramePr>
          <p:nvPr/>
        </p:nvGraphicFramePr>
        <p:xfrm>
          <a:off x="1524000" y="1790700"/>
          <a:ext cx="6375400" cy="3605214"/>
        </p:xfrm>
        <a:graphic>
          <a:graphicData uri="http://schemas.openxmlformats.org/drawingml/2006/table">
            <a:tbl>
              <a:tblPr/>
              <a:tblGrid>
                <a:gridCol w="2222500"/>
                <a:gridCol w="1079500"/>
                <a:gridCol w="1016000"/>
                <a:gridCol w="927100"/>
                <a:gridCol w="1130300"/>
              </a:tblGrid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Insert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average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Getmin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(delete)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Insert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Getmin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(delete)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Unsorted list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Sorted list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Search tree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Balanced tree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79F"/>
                          </a:solidFill>
                          <a:effectLst/>
                          <a:latin typeface="Book Antiqua" charset="0"/>
                          <a:ea typeface="ＭＳ Ｐゴシック" charset="-128"/>
                        </a:rPr>
                        <a:t>Heap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79F"/>
                        </a:solidFill>
                        <a:effectLst/>
                        <a:latin typeface="Book Antiqua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797300" y="4013200"/>
            <a:ext cx="4013200" cy="461963"/>
            <a:chOff x="2392" y="2528"/>
            <a:chExt cx="2528" cy="291"/>
          </a:xfrm>
        </p:grpSpPr>
        <p:sp>
          <p:nvSpPr>
            <p:cNvPr id="32838" name="Text Box 49"/>
            <p:cNvSpPr txBox="1">
              <a:spLocks noChangeArrowheads="1"/>
            </p:cNvSpPr>
            <p:nvPr/>
          </p:nvSpPr>
          <p:spPr bwMode="auto">
            <a:xfrm>
              <a:off x="2392" y="2528"/>
              <a:ext cx="616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</a:t>
              </a:r>
              <a:r>
                <a:rPr lang="en-US" b="1"/>
                <a:t> </a:t>
              </a:r>
              <a:r>
                <a:rPr lang="en-US" sz="1800" b="1"/>
                <a:t>n</a:t>
              </a:r>
            </a:p>
          </p:txBody>
        </p:sp>
        <p:sp>
          <p:nvSpPr>
            <p:cNvPr id="32839" name="Text Box 50"/>
            <p:cNvSpPr txBox="1">
              <a:spLocks noChangeArrowheads="1"/>
            </p:cNvSpPr>
            <p:nvPr/>
          </p:nvSpPr>
          <p:spPr bwMode="auto">
            <a:xfrm>
              <a:off x="3080" y="2528"/>
              <a:ext cx="616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</a:t>
              </a:r>
              <a:r>
                <a:rPr lang="en-US" b="1"/>
                <a:t> </a:t>
              </a:r>
              <a:r>
                <a:rPr lang="en-US" sz="1800" b="1"/>
                <a:t>n</a:t>
              </a:r>
            </a:p>
          </p:txBody>
        </p:sp>
        <p:sp>
          <p:nvSpPr>
            <p:cNvPr id="32840" name="Text Box 51"/>
            <p:cNvSpPr txBox="1">
              <a:spLocks noChangeArrowheads="1"/>
            </p:cNvSpPr>
            <p:nvPr/>
          </p:nvSpPr>
          <p:spPr bwMode="auto">
            <a:xfrm>
              <a:off x="3712" y="2528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  <p:sp>
          <p:nvSpPr>
            <p:cNvPr id="32841" name="Text Box 52"/>
            <p:cNvSpPr txBox="1">
              <a:spLocks noChangeArrowheads="1"/>
            </p:cNvSpPr>
            <p:nvPr/>
          </p:nvSpPr>
          <p:spPr bwMode="auto">
            <a:xfrm>
              <a:off x="4304" y="2528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886200" y="5016500"/>
            <a:ext cx="3975100" cy="366713"/>
            <a:chOff x="2448" y="3160"/>
            <a:chExt cx="2504" cy="231"/>
          </a:xfrm>
        </p:grpSpPr>
        <p:sp>
          <p:nvSpPr>
            <p:cNvPr id="32834" name="Text Box 54"/>
            <p:cNvSpPr txBox="1">
              <a:spLocks noChangeArrowheads="1"/>
            </p:cNvSpPr>
            <p:nvPr/>
          </p:nvSpPr>
          <p:spPr bwMode="auto">
            <a:xfrm>
              <a:off x="2448" y="3160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O(1)</a:t>
              </a:r>
            </a:p>
          </p:txBody>
        </p:sp>
        <p:sp>
          <p:nvSpPr>
            <p:cNvPr id="32835" name="Text Box 55"/>
            <p:cNvSpPr txBox="1">
              <a:spLocks noChangeArrowheads="1"/>
            </p:cNvSpPr>
            <p:nvPr/>
          </p:nvSpPr>
          <p:spPr bwMode="auto">
            <a:xfrm>
              <a:off x="3656" y="316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  <p:sp>
          <p:nvSpPr>
            <p:cNvPr id="32836" name="Text Box 56"/>
            <p:cNvSpPr txBox="1">
              <a:spLocks noChangeArrowheads="1"/>
            </p:cNvSpPr>
            <p:nvPr/>
          </p:nvSpPr>
          <p:spPr bwMode="auto">
            <a:xfrm>
              <a:off x="4336" y="316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  <p:sp>
          <p:nvSpPr>
            <p:cNvPr id="32837" name="Text Box 57"/>
            <p:cNvSpPr txBox="1">
              <a:spLocks noChangeArrowheads="1"/>
            </p:cNvSpPr>
            <p:nvPr/>
          </p:nvSpPr>
          <p:spPr bwMode="auto">
            <a:xfrm>
              <a:off x="3048" y="316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3822700" y="4508500"/>
            <a:ext cx="4000500" cy="366713"/>
            <a:chOff x="2408" y="2840"/>
            <a:chExt cx="2520" cy="231"/>
          </a:xfrm>
        </p:grpSpPr>
        <p:sp>
          <p:nvSpPr>
            <p:cNvPr id="32830" name="Text Box 59"/>
            <p:cNvSpPr txBox="1">
              <a:spLocks noChangeArrowheads="1"/>
            </p:cNvSpPr>
            <p:nvPr/>
          </p:nvSpPr>
          <p:spPr bwMode="auto">
            <a:xfrm>
              <a:off x="3640" y="284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  <p:sp>
          <p:nvSpPr>
            <p:cNvPr id="32831" name="Text Box 60"/>
            <p:cNvSpPr txBox="1">
              <a:spLocks noChangeArrowheads="1"/>
            </p:cNvSpPr>
            <p:nvPr/>
          </p:nvSpPr>
          <p:spPr bwMode="auto">
            <a:xfrm>
              <a:off x="2408" y="284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  <p:sp>
          <p:nvSpPr>
            <p:cNvPr id="32832" name="Text Box 61"/>
            <p:cNvSpPr txBox="1">
              <a:spLocks noChangeArrowheads="1"/>
            </p:cNvSpPr>
            <p:nvPr/>
          </p:nvSpPr>
          <p:spPr bwMode="auto">
            <a:xfrm>
              <a:off x="3040" y="284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  <p:sp>
          <p:nvSpPr>
            <p:cNvPr id="32833" name="Text Box 62"/>
            <p:cNvSpPr txBox="1">
              <a:spLocks noChangeArrowheads="1"/>
            </p:cNvSpPr>
            <p:nvPr/>
          </p:nvSpPr>
          <p:spPr bwMode="auto">
            <a:xfrm>
              <a:off x="4312" y="2840"/>
              <a:ext cx="61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log n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3924300" y="2946400"/>
            <a:ext cx="3784600" cy="366713"/>
            <a:chOff x="2472" y="1856"/>
            <a:chExt cx="2384" cy="231"/>
          </a:xfrm>
        </p:grpSpPr>
        <p:sp>
          <p:nvSpPr>
            <p:cNvPr id="32826" name="Text Box 64"/>
            <p:cNvSpPr txBox="1">
              <a:spLocks noChangeArrowheads="1"/>
            </p:cNvSpPr>
            <p:nvPr/>
          </p:nvSpPr>
          <p:spPr bwMode="auto">
            <a:xfrm>
              <a:off x="3136" y="185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  <p:sp>
          <p:nvSpPr>
            <p:cNvPr id="32827" name="Text Box 65"/>
            <p:cNvSpPr txBox="1">
              <a:spLocks noChangeArrowheads="1"/>
            </p:cNvSpPr>
            <p:nvPr/>
          </p:nvSpPr>
          <p:spPr bwMode="auto">
            <a:xfrm>
              <a:off x="2472" y="185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O(1)</a:t>
              </a:r>
            </a:p>
          </p:txBody>
        </p:sp>
        <p:sp>
          <p:nvSpPr>
            <p:cNvPr id="32828" name="Text Box 66"/>
            <p:cNvSpPr txBox="1">
              <a:spLocks noChangeArrowheads="1"/>
            </p:cNvSpPr>
            <p:nvPr/>
          </p:nvSpPr>
          <p:spPr bwMode="auto">
            <a:xfrm>
              <a:off x="4352" y="185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  <p:sp>
          <p:nvSpPr>
            <p:cNvPr id="32829" name="Text Box 67"/>
            <p:cNvSpPr txBox="1">
              <a:spLocks noChangeArrowheads="1"/>
            </p:cNvSpPr>
            <p:nvPr/>
          </p:nvSpPr>
          <p:spPr bwMode="auto">
            <a:xfrm>
              <a:off x="3728" y="185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O(1)</a:t>
              </a:r>
            </a:p>
          </p:txBody>
        </p:sp>
      </p:grp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3911600" y="3454400"/>
            <a:ext cx="3810000" cy="366713"/>
            <a:chOff x="2464" y="2176"/>
            <a:chExt cx="2400" cy="231"/>
          </a:xfrm>
        </p:grpSpPr>
        <p:sp>
          <p:nvSpPr>
            <p:cNvPr id="32822" name="Text Box 69"/>
            <p:cNvSpPr txBox="1">
              <a:spLocks noChangeArrowheads="1"/>
            </p:cNvSpPr>
            <p:nvPr/>
          </p:nvSpPr>
          <p:spPr bwMode="auto">
            <a:xfrm>
              <a:off x="2464" y="217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  <p:sp>
          <p:nvSpPr>
            <p:cNvPr id="32823" name="Text Box 70"/>
            <p:cNvSpPr txBox="1">
              <a:spLocks noChangeArrowheads="1"/>
            </p:cNvSpPr>
            <p:nvPr/>
          </p:nvSpPr>
          <p:spPr bwMode="auto">
            <a:xfrm>
              <a:off x="3096" y="217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O(1)</a:t>
              </a:r>
            </a:p>
          </p:txBody>
        </p:sp>
        <p:sp>
          <p:nvSpPr>
            <p:cNvPr id="32824" name="Text Box 71"/>
            <p:cNvSpPr txBox="1">
              <a:spLocks noChangeArrowheads="1"/>
            </p:cNvSpPr>
            <p:nvPr/>
          </p:nvSpPr>
          <p:spPr bwMode="auto">
            <a:xfrm>
              <a:off x="3720" y="217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O(n)</a:t>
              </a:r>
            </a:p>
          </p:txBody>
        </p:sp>
        <p:sp>
          <p:nvSpPr>
            <p:cNvPr id="32825" name="Text Box 72"/>
            <p:cNvSpPr txBox="1">
              <a:spLocks noChangeArrowheads="1"/>
            </p:cNvSpPr>
            <p:nvPr/>
          </p:nvSpPr>
          <p:spPr bwMode="auto">
            <a:xfrm>
              <a:off x="4360" y="2176"/>
              <a:ext cx="5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O(1)</a:t>
              </a:r>
            </a:p>
          </p:txBody>
        </p:sp>
      </p:grpSp>
      <p:sp>
        <p:nvSpPr>
          <p:cNvPr id="32821" name="Rectangle 73"/>
          <p:cNvSpPr>
            <a:spLocks noChangeArrowheads="1"/>
          </p:cNvSpPr>
          <p:nvPr/>
        </p:nvSpPr>
        <p:spPr bwMode="auto">
          <a:xfrm>
            <a:off x="1143000" y="5638800"/>
            <a:ext cx="61864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Char char="l"/>
            </a:pPr>
            <a:r>
              <a:rPr lang="en-US" b="1" i="1">
                <a:solidFill>
                  <a:srgbClr val="FF0000"/>
                </a:solidFill>
                <a:latin typeface="Book Antiqua" charset="0"/>
              </a:rPr>
              <a:t> Heap has O(n) build heap from n elements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9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Anita Borg 1949-2003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1181100"/>
            <a:ext cx="3690938" cy="4495800"/>
          </a:xfrm>
        </p:spPr>
        <p:txBody>
          <a:bodyPr/>
          <a:lstStyle/>
          <a:p>
            <a:r>
              <a:rPr lang="en-US" sz="1800" dirty="0" smtClean="0">
                <a:latin typeface="Arial" charset="0"/>
                <a:ea typeface="ＭＳ Ｐゴシック" charset="-128"/>
              </a:rPr>
              <a:t>“Dr. Anita Borg tenaciously envisioned and set about to change the world for women and for technology. … she fought tirelessly for the development technology with positive social and human impact.”</a:t>
            </a:r>
            <a:endParaRPr lang="en-US" sz="1800" dirty="0" smtClean="0">
              <a:ea typeface="ＭＳ Ｐゴシック" charset="-128"/>
            </a:endParaRPr>
          </a:p>
          <a:p>
            <a:r>
              <a:rPr lang="en-US" sz="1800" dirty="0" smtClean="0">
                <a:latin typeface="Arial" charset="0"/>
                <a:ea typeface="ＭＳ Ｐゴシック" charset="-128"/>
              </a:rPr>
              <a:t>“Anita Borg sought to revolutionize the world and the way we think about technology and its impact on our lives.”</a:t>
            </a:r>
          </a:p>
          <a:p>
            <a:r>
              <a:rPr lang="en-US" sz="1800" dirty="0" smtClean="0">
                <a:latin typeface="Arial" charset="0"/>
                <a:ea typeface="ＭＳ Ｐゴシック" charset="-128"/>
                <a:hlinkClick r:id="rId3"/>
              </a:rPr>
              <a:t>http://www.youtube.com/watch?v=1yPxd5jqz_Q</a:t>
            </a:r>
            <a:endParaRPr lang="en-US" sz="1800" dirty="0" smtClean="0">
              <a:ea typeface="ＭＳ Ｐゴシック" charset="-128"/>
            </a:endParaRPr>
          </a:p>
        </p:txBody>
      </p:sp>
      <p:sp>
        <p:nvSpPr>
          <p:cNvPr id="52228" name="ClipArt Placeholder 4"/>
          <p:cNvSpPr>
            <a:spLocks noGrp="1"/>
          </p:cNvSpPr>
          <p:nvPr>
            <p:ph type="clipArt" sz="half" idx="2"/>
          </p:nvPr>
        </p:nvSpPr>
        <p:spPr/>
      </p:sp>
      <p:pic>
        <p:nvPicPr>
          <p:cNvPr id="52229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6900" y="1536700"/>
            <a:ext cx="419735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linked lists/trees due today</a:t>
            </a:r>
          </a:p>
          <a:p>
            <a:r>
              <a:rPr lang="en-US" dirty="0" smtClean="0"/>
              <a:t>APT </a:t>
            </a:r>
            <a:r>
              <a:rPr lang="en-US" dirty="0" err="1" smtClean="0"/>
              <a:t>BSTCount</a:t>
            </a:r>
            <a:r>
              <a:rPr lang="en-US" dirty="0" smtClean="0"/>
              <a:t> due Tuesday, April 2</a:t>
            </a:r>
          </a:p>
          <a:p>
            <a:r>
              <a:rPr lang="en-US" dirty="0" smtClean="0"/>
              <a:t>Boggle assignment due in one week</a:t>
            </a:r>
          </a:p>
          <a:p>
            <a:pPr lvl="1"/>
            <a:r>
              <a:rPr lang="en-US" dirty="0" smtClean="0"/>
              <a:t>Will discuss more in lab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 (LIFO)</a:t>
            </a:r>
          </a:p>
          <a:p>
            <a:pPr lvl="1"/>
            <a:r>
              <a:rPr lang="en-US" dirty="0" smtClean="0"/>
              <a:t>Push (add),  pop </a:t>
            </a:r>
            <a:r>
              <a:rPr lang="en-US" dirty="0" smtClean="0"/>
              <a:t>(remove)</a:t>
            </a:r>
            <a:endParaRPr lang="en-US" dirty="0" smtClean="0"/>
          </a:p>
          <a:p>
            <a:r>
              <a:rPr lang="en-US" dirty="0" smtClean="0"/>
              <a:t>Queue (FIFO)</a:t>
            </a:r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(add),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smtClean="0"/>
              <a:t>(remove)</a:t>
            </a:r>
            <a:endParaRPr lang="en-US" dirty="0" smtClean="0"/>
          </a:p>
          <a:p>
            <a:r>
              <a:rPr lang="en-US" dirty="0" smtClean="0"/>
              <a:t>Priority queue – queue, but best item </a:t>
            </a:r>
            <a:r>
              <a:rPr lang="en-US" dirty="0" err="1" smtClean="0"/>
              <a:t>dequeued</a:t>
            </a:r>
            <a:r>
              <a:rPr lang="en-US" dirty="0" smtClean="0"/>
              <a:t> (example: delete and return the minimum each time)</a:t>
            </a:r>
            <a:endParaRPr lang="en-US" dirty="0" smtClean="0"/>
          </a:p>
          <a:p>
            <a:pPr lvl="1"/>
            <a:r>
              <a:rPr lang="en-US" dirty="0" err="1" smtClean="0"/>
              <a:t>Enqueue</a:t>
            </a:r>
            <a:r>
              <a:rPr lang="en-US" dirty="0" smtClean="0"/>
              <a:t> (add), </a:t>
            </a:r>
            <a:r>
              <a:rPr lang="en-US" dirty="0" err="1" smtClean="0"/>
              <a:t>deleteMin</a:t>
            </a:r>
            <a:r>
              <a:rPr lang="en-US" dirty="0" smtClean="0"/>
              <a:t> </a:t>
            </a:r>
            <a:r>
              <a:rPr lang="en-US" dirty="0" smtClean="0"/>
              <a:t>(remove)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Operations: add and delete min</a:t>
            </a:r>
          </a:p>
          <a:p>
            <a:r>
              <a:rPr lang="en-US" dirty="0" smtClean="0"/>
              <a:t>Want to do these operations efficiently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Priority Queue sorting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04800" y="1270000"/>
            <a:ext cx="8686800" cy="44958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en-US" dirty="0" smtClean="0">
                <a:ea typeface="ＭＳ Ｐゴシック" charset="-128"/>
              </a:rPr>
              <a:t>code below sorts, complexity?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String[] array = {...}; // array filled with data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PriorityQueue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&lt;String&gt; 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pq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= new 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PriorityQueue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&lt;String&gt;();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for(String s : array) 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pq.add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(s);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for(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int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k=0; k &lt; 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array.length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; k++){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array[k] = </a:t>
            </a:r>
            <a:r>
              <a:rPr lang="en-US" sz="2200" dirty="0" err="1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pq.remove</a:t>
            </a: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endParaRPr lang="en-US" sz="2200" dirty="0" smtClean="0">
              <a:solidFill>
                <a:schemeClr val="tx1"/>
              </a:solidFill>
              <a:latin typeface="Courier New" charset="0"/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Priority Queue top-M sorting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What if we have</a:t>
            </a:r>
            <a:r>
              <a:rPr lang="en-US" i="1" smtClean="0">
                <a:ea typeface="ＭＳ Ｐゴシック" charset="-128"/>
              </a:rPr>
              <a:t> lots and lots and lots </a:t>
            </a:r>
            <a:r>
              <a:rPr lang="en-US" smtClean="0">
                <a:ea typeface="ＭＳ Ｐゴシック" charset="-128"/>
              </a:rPr>
              <a:t>of data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code below sorts top-M elements, complexity?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latin typeface="Courier New" charset="0"/>
                <a:ea typeface="ＭＳ Ｐゴシック" charset="-128"/>
              </a:rPr>
              <a:t>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Scanner s = … // initialize;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PriorityQueue&lt;String&gt; pq =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 new PriorityQueue&lt;String&gt;();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while (s.hasNext())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pq.add(s.next());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if (pq.size() &gt; M) pq.remove();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endParaRPr lang="en-US" sz="1800" smtClean="0">
              <a:solidFill>
                <a:schemeClr val="tx1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mtClean="0">
                <a:ea typeface="ＭＳ Ｐゴシック" charset="-128"/>
              </a:rPr>
              <a:t>What’s advantageous about this code?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smtClean="0">
                <a:ea typeface="ＭＳ Ｐゴシック" charset="-128"/>
              </a:rPr>
              <a:t>Store everything and sort everything?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smtClean="0">
                <a:ea typeface="ＭＳ Ｐゴシック" charset="-128"/>
              </a:rPr>
              <a:t>Store everything, sort first M?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smtClean="0">
                <a:ea typeface="ＭＳ Ｐゴシック" charset="-128"/>
              </a:rPr>
              <a:t>What is complexity of sort: O(n log n)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Courier New" charset="0"/>
                <a:ea typeface="ＭＳ Ｐゴシック" charset="-128"/>
              </a:rPr>
              <a:t>PriorityQueue.java (Java 5+)</a:t>
            </a:r>
            <a:r>
              <a:rPr lang="en-US" smtClean="0">
                <a:ea typeface="ＭＳ Ｐゴシック" charset="-128"/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50673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>
                <a:ea typeface="ＭＳ Ｐゴシック" charset="-128"/>
              </a:rPr>
              <a:t>What about objects inserted into pq?</a:t>
            </a:r>
          </a:p>
          <a:p>
            <a:pPr lvl="1"/>
            <a:r>
              <a:rPr lang="en-US" smtClean="0">
                <a:ea typeface="ＭＳ Ｐゴシック" charset="-128"/>
              </a:rPr>
              <a:t>Comparable, e.g., essentially sortable</a:t>
            </a:r>
          </a:p>
          <a:p>
            <a:pPr lvl="1"/>
            <a:r>
              <a:rPr lang="en-US" smtClean="0">
                <a:ea typeface="ＭＳ Ｐゴシック" charset="-128"/>
              </a:rPr>
              <a:t>How can we change what </a:t>
            </a:r>
            <a:r>
              <a:rPr lang="en-US" i="1" smtClean="0">
                <a:ea typeface="ＭＳ Ｐゴシック" charset="-128"/>
              </a:rPr>
              <a:t>minimal </a:t>
            </a:r>
            <a:r>
              <a:rPr lang="en-US" smtClean="0">
                <a:ea typeface="ＭＳ Ｐゴシック" charset="-128"/>
              </a:rPr>
              <a:t>means?</a:t>
            </a:r>
          </a:p>
          <a:p>
            <a:pPr lvl="1"/>
            <a:r>
              <a:rPr lang="en-US" smtClean="0">
                <a:ea typeface="ＭＳ Ｐゴシック" charset="-128"/>
              </a:rPr>
              <a:t>Implementation uses </a:t>
            </a:r>
            <a:r>
              <a:rPr lang="en-US" i="1" smtClean="0">
                <a:ea typeface="ＭＳ Ｐゴシック" charset="-128"/>
              </a:rPr>
              <a:t>heap</a:t>
            </a:r>
            <a:r>
              <a:rPr lang="en-US" smtClean="0">
                <a:ea typeface="ＭＳ Ｐゴシック" charset="-128"/>
              </a:rPr>
              <a:t>, tree stored in an array</a:t>
            </a:r>
          </a:p>
          <a:p>
            <a:pPr lvl="1"/>
            <a:endParaRPr lang="en-US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Use a Comparator for comparing entries we can make a min-heap act like a max-heap, see PQDemo</a:t>
            </a:r>
          </a:p>
          <a:p>
            <a:pPr lvl="1"/>
            <a:r>
              <a:rPr lang="en-US" smtClean="0">
                <a:ea typeface="ＭＳ Ｐゴシック" charset="-128"/>
              </a:rPr>
              <a:t>Where is class Comparator declaration? How used?</a:t>
            </a:r>
          </a:p>
          <a:p>
            <a:pPr lvl="1"/>
            <a:r>
              <a:rPr lang="en-US" smtClean="0">
                <a:ea typeface="ＭＳ Ｐゴシック" charset="-128"/>
              </a:rPr>
              <a:t>What if we didn't know about Collections.reverseOrder?</a:t>
            </a:r>
          </a:p>
          <a:p>
            <a:pPr lvl="2"/>
            <a:r>
              <a:rPr lang="en-US" sz="1800" smtClean="0">
                <a:ea typeface="ＭＳ Ｐゴシック" charset="-128"/>
              </a:rPr>
              <a:t>How do we make this ourselves?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Priority Queue implementation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772400" cy="4813300"/>
          </a:xfrm>
        </p:spPr>
        <p:txBody>
          <a:bodyPr>
            <a:normAutofit fontScale="85000" lnSpcReduction="10000"/>
          </a:bodyPr>
          <a:lstStyle/>
          <a:p>
            <a:r>
              <a:rPr lang="en-US" smtClean="0">
                <a:ea typeface="ＭＳ Ｐゴシック" charset="-128"/>
              </a:rPr>
              <a:t>Heap data structure is fast and reasonably simple</a:t>
            </a:r>
          </a:p>
          <a:p>
            <a:pPr lvl="1"/>
            <a:r>
              <a:rPr lang="en-US" smtClean="0">
                <a:ea typeface="ＭＳ Ｐゴシック" charset="-128"/>
              </a:rPr>
              <a:t>Why not use inheritance hierarchy as was used with Map?</a:t>
            </a:r>
          </a:p>
          <a:p>
            <a:pPr lvl="1"/>
            <a:r>
              <a:rPr lang="en-US" smtClean="0">
                <a:ea typeface="ＭＳ Ｐゴシック" charset="-128"/>
              </a:rPr>
              <a:t>Trade-offs when using HashMap and TreeMap:</a:t>
            </a:r>
          </a:p>
          <a:p>
            <a:pPr lvl="2"/>
            <a:r>
              <a:rPr lang="en-US" sz="1800" smtClean="0">
                <a:ea typeface="ＭＳ Ｐゴシック" charset="-128"/>
              </a:rPr>
              <a:t>Time, space, ordering properties, TreeMap support?</a:t>
            </a:r>
          </a:p>
          <a:p>
            <a:pPr lvl="2"/>
            <a:endParaRPr lang="en-US" sz="1800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Changing comparison when calculating priority?</a:t>
            </a:r>
          </a:p>
          <a:p>
            <a:pPr lvl="1"/>
            <a:r>
              <a:rPr lang="en-US" smtClean="0">
                <a:ea typeface="ＭＳ Ｐゴシック" charset="-128"/>
              </a:rPr>
              <a:t>Create object to replace, or in lieu of </a:t>
            </a:r>
            <a:r>
              <a:rPr lang="en-US" smtClean="0">
                <a:latin typeface="Courier New" charset="0"/>
                <a:ea typeface="ＭＳ Ｐゴシック" charset="-128"/>
              </a:rPr>
              <a:t>compareTo</a:t>
            </a:r>
          </a:p>
          <a:p>
            <a:pPr lvl="2"/>
            <a:r>
              <a:rPr lang="en-US" sz="1800" smtClean="0">
                <a:latin typeface="Courier New" charset="0"/>
                <a:ea typeface="ＭＳ Ｐゴシック" charset="-128"/>
              </a:rPr>
              <a:t>Comparable</a:t>
            </a:r>
            <a:r>
              <a:rPr lang="en-US" sz="1800" smtClean="0">
                <a:ea typeface="ＭＳ Ｐゴシック" charset="-128"/>
              </a:rPr>
              <a:t> interface compares </a:t>
            </a:r>
            <a:r>
              <a:rPr lang="en-US" sz="1800" smtClean="0">
                <a:latin typeface="Courier New" charset="0"/>
                <a:ea typeface="ＭＳ Ｐゴシック" charset="-128"/>
              </a:rPr>
              <a:t>this</a:t>
            </a:r>
            <a:r>
              <a:rPr lang="en-US" sz="1800" smtClean="0">
                <a:ea typeface="ＭＳ Ｐゴシック" charset="-128"/>
              </a:rPr>
              <a:t> to passed object </a:t>
            </a:r>
          </a:p>
          <a:p>
            <a:pPr lvl="2"/>
            <a:r>
              <a:rPr lang="en-US" sz="1800" smtClean="0">
                <a:latin typeface="Courier New" charset="0"/>
                <a:ea typeface="ＭＳ Ｐゴシック" charset="-128"/>
              </a:rPr>
              <a:t>Comparator</a:t>
            </a:r>
            <a:r>
              <a:rPr lang="en-US" sz="1800" smtClean="0">
                <a:ea typeface="ＭＳ Ｐゴシック" charset="-128"/>
              </a:rPr>
              <a:t> interface compares two passed objects</a:t>
            </a:r>
          </a:p>
          <a:p>
            <a:pPr lvl="1"/>
            <a:r>
              <a:rPr lang="en-US" smtClean="0">
                <a:ea typeface="ＭＳ Ｐゴシック" charset="-128"/>
              </a:rPr>
              <a:t>Both comparison methods: </a:t>
            </a:r>
            <a:r>
              <a:rPr lang="en-US" smtClean="0">
                <a:latin typeface="Courier New" charset="0"/>
                <a:ea typeface="ＭＳ Ｐゴシック" charset="-128"/>
              </a:rPr>
              <a:t>compareTo()</a:t>
            </a:r>
            <a:r>
              <a:rPr lang="en-US" smtClean="0">
                <a:ea typeface="ＭＳ Ｐゴシック" charset="-128"/>
              </a:rPr>
              <a:t> and </a:t>
            </a:r>
            <a:r>
              <a:rPr lang="en-US" smtClean="0">
                <a:latin typeface="Courier New" charset="0"/>
                <a:ea typeface="ＭＳ Ｐゴシック" charset="-128"/>
              </a:rPr>
              <a:t>compare()</a:t>
            </a:r>
          </a:p>
          <a:p>
            <a:pPr lvl="2"/>
            <a:r>
              <a:rPr lang="en-US" sz="1800" smtClean="0">
                <a:ea typeface="ＭＳ Ｐゴシック" charset="-128"/>
              </a:rPr>
              <a:t>Compare two objects (parameters or self and parameter)</a:t>
            </a:r>
          </a:p>
          <a:p>
            <a:pPr lvl="2"/>
            <a:r>
              <a:rPr lang="en-US" sz="1800" smtClean="0">
                <a:ea typeface="ＭＳ Ｐゴシック" charset="-128"/>
              </a:rPr>
              <a:t>Returns –1, 0, +1 depending on &lt;, ==,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Creating Heaps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Heap: array-based implementation of binary tree used for implementing priority queues: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add/insert, peek/</a:t>
            </a:r>
            <a:r>
              <a:rPr lang="en-US" dirty="0" err="1" smtClean="0">
                <a:ea typeface="ＭＳ Ｐゴシック" charset="-128"/>
              </a:rPr>
              <a:t>getmin</a:t>
            </a:r>
            <a:r>
              <a:rPr lang="en-US" dirty="0" smtClean="0">
                <a:ea typeface="ＭＳ Ｐゴシック" charset="-128"/>
              </a:rPr>
              <a:t>, remove/</a:t>
            </a:r>
            <a:r>
              <a:rPr lang="en-US" dirty="0" err="1" smtClean="0">
                <a:ea typeface="ＭＳ Ｐゴシック" charset="-128"/>
              </a:rPr>
              <a:t>deletemin</a:t>
            </a:r>
            <a:r>
              <a:rPr lang="en-US" dirty="0" smtClean="0">
                <a:ea typeface="ＭＳ Ｐゴシック" charset="-128"/>
              </a:rPr>
              <a:t>, O(???)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Array minimizes storage (no explicit pointers), faster too, contiguous (cache) and indexing</a:t>
            </a:r>
          </a:p>
          <a:p>
            <a:r>
              <a:rPr lang="en-US" dirty="0" smtClean="0">
                <a:ea typeface="ＭＳ Ｐゴシック" charset="-128"/>
              </a:rPr>
              <a:t>Heap has </a:t>
            </a:r>
            <a:r>
              <a:rPr lang="en-US" i="1" dirty="0" smtClean="0">
                <a:ea typeface="ＭＳ Ｐゴシック" charset="-128"/>
              </a:rPr>
              <a:t>shape</a:t>
            </a:r>
            <a:r>
              <a:rPr lang="en-US" dirty="0" smtClean="0">
                <a:ea typeface="ＭＳ Ｐゴシック" charset="-128"/>
              </a:rPr>
              <a:t> property and </a:t>
            </a:r>
            <a:r>
              <a:rPr lang="en-US" i="1" dirty="0" smtClean="0">
                <a:ea typeface="ＭＳ Ｐゴシック" charset="-128"/>
              </a:rPr>
              <a:t>heap/value</a:t>
            </a:r>
            <a:r>
              <a:rPr lang="en-US" dirty="0" smtClean="0">
                <a:ea typeface="ＭＳ Ｐゴシック" charset="-128"/>
              </a:rPr>
              <a:t> property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shape: tree filled at all levels (except perhaps last) and filled left-to-right (complete binary tree)</a:t>
            </a:r>
          </a:p>
          <a:p>
            <a:pPr lvl="1"/>
            <a:r>
              <a:rPr lang="en-US" dirty="0" smtClean="0">
                <a:ea typeface="ＭＳ Ｐゴシック" charset="-128"/>
              </a:rPr>
              <a:t>each node has value  smaller than both children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8600" y="5486400"/>
            <a:ext cx="965200" cy="965200"/>
            <a:chOff x="492" y="3076"/>
            <a:chExt cx="608" cy="608"/>
          </a:xfrm>
        </p:grpSpPr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>
              <a:off x="532" y="3076"/>
              <a:ext cx="568" cy="520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588" y="3588"/>
              <a:ext cx="280" cy="88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>
              <a:off x="492" y="3548"/>
              <a:ext cx="136" cy="136"/>
            </a:xfrm>
            <a:prstGeom prst="triangle">
              <a:avLst>
                <a:gd name="adj" fmla="val 49995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CPS100E Spring11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24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1341</Words>
  <Application>Microsoft Office PowerPoint</Application>
  <PresentationFormat>On-screen Show (4:3)</PresentationFormat>
  <Paragraphs>456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CompSci 100e Program Design and Analysis II</vt:lpstr>
      <vt:lpstr>Announcements</vt:lpstr>
      <vt:lpstr>Abstract Data Type</vt:lpstr>
      <vt:lpstr>Priority queue implementation</vt:lpstr>
      <vt:lpstr>Priority Queue sorting</vt:lpstr>
      <vt:lpstr>Priority Queue top-M sorting</vt:lpstr>
      <vt:lpstr>PriorityQueue.java (Java 5+) </vt:lpstr>
      <vt:lpstr>Priority Queue implementation</vt:lpstr>
      <vt:lpstr>Creating Heaps</vt:lpstr>
      <vt:lpstr>Array-based heap – one implementation for priority queue</vt:lpstr>
      <vt:lpstr>Thinking about heaps</vt:lpstr>
      <vt:lpstr>Thinking about heaps</vt:lpstr>
      <vt:lpstr>Adding values to heap</vt:lpstr>
      <vt:lpstr>Adding values, details (pseudocode)</vt:lpstr>
      <vt:lpstr>Removing minimal element</vt:lpstr>
      <vt:lpstr>Priority Queue implementations</vt:lpstr>
      <vt:lpstr>Priority Queue implementations</vt:lpstr>
      <vt:lpstr>Anita Borg 1949-2003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14</cp:revision>
  <dcterms:created xsi:type="dcterms:W3CDTF">2010-08-29T23:42:54Z</dcterms:created>
  <dcterms:modified xsi:type="dcterms:W3CDTF">2011-03-31T12:57:43Z</dcterms:modified>
</cp:coreProperties>
</file>