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7" r:id="rId20"/>
    <p:sldId id="278" r:id="rId21"/>
    <p:sldId id="279" r:id="rId22"/>
    <p:sldId id="280" r:id="rId23"/>
    <p:sldId id="281" r:id="rId24"/>
    <p:sldId id="282" r:id="rId25"/>
    <p:sldId id="283" r:id="rId26"/>
    <p:sldId id="284" r:id="rId27"/>
    <p:sldId id="285" r:id="rId28"/>
    <p:sldId id="28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38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235353C-D24B-4490-9E2F-FEEFED4D7DD8}" type="datetimeFigureOut">
              <a:rPr lang="en-US" smtClean="0"/>
              <a:t>4/18/2011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9EF6A89-89CC-446C-9222-A744852BCCED}" type="slidenum">
              <a:rPr lang="en-US" smtClean="0"/>
              <a:t>‹#›</a:t>
            </a:fld>
            <a:endParaRPr lang="en-US"/>
          </a:p>
        </p:txBody>
      </p:sp>
    </p:spTree>
    <p:extLst>
      <p:ext uri="{BB962C8B-B14F-4D97-AF65-F5344CB8AC3E}">
        <p14:creationId xmlns:p14="http://schemas.microsoft.com/office/powerpoint/2010/main" val="224472128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DDD51F-9939-46BD-817C-57B1C8893C11}" type="datetimeFigureOut">
              <a:rPr lang="en-US" smtClean="0"/>
              <a:t>4/18/2011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A71BDB-E099-4C41-A28E-331DC5EC3804}" type="slidenum">
              <a:rPr lang="en-US" smtClean="0"/>
              <a:t>‹#›</a:t>
            </a:fld>
            <a:endParaRPr lang="en-US"/>
          </a:p>
        </p:txBody>
      </p:sp>
    </p:spTree>
    <p:extLst>
      <p:ext uri="{BB962C8B-B14F-4D97-AF65-F5344CB8AC3E}">
        <p14:creationId xmlns:p14="http://schemas.microsoft.com/office/powerpoint/2010/main" val="118011714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A71BDB-E099-4C41-A28E-331DC5EC3804}" type="slidenum">
              <a:rPr lang="en-US" smtClean="0"/>
              <a:t>1</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5400AA-53A3-4B73-82AE-0F37B805B691}" type="datetime1">
              <a:rPr lang="en-US" smtClean="0"/>
              <a:t>4/18/2011</a:t>
            </a:fld>
            <a:endParaRPr lang="en-US"/>
          </a:p>
        </p:txBody>
      </p:sp>
      <p:sp>
        <p:nvSpPr>
          <p:cNvPr id="5" name="Footer Placeholder 4"/>
          <p:cNvSpPr>
            <a:spLocks noGrp="1"/>
          </p:cNvSpPr>
          <p:nvPr>
            <p:ph type="ftr" sz="quarter" idx="11"/>
          </p:nvPr>
        </p:nvSpPr>
        <p:spPr/>
        <p:txBody>
          <a:bodyPr/>
          <a:lstStyle/>
          <a:p>
            <a:r>
              <a:rPr lang="en-US" smtClean="0"/>
              <a:t>CompSci 100e, Spring 2011</a:t>
            </a:r>
            <a:endParaRPr lang="en-US"/>
          </a:p>
        </p:txBody>
      </p:sp>
      <p:sp>
        <p:nvSpPr>
          <p:cNvPr id="6" name="Slide Number Placeholder 5"/>
          <p:cNvSpPr>
            <a:spLocks noGrp="1"/>
          </p:cNvSpPr>
          <p:nvPr>
            <p:ph type="sldNum" sz="quarter" idx="12"/>
          </p:nvPr>
        </p:nvSpPr>
        <p:spPr/>
        <p:txBody>
          <a:bodyPr/>
          <a:lstStyle/>
          <a:p>
            <a:fld id="{6D8D0002-FA8C-457D-97FC-66030814184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B4062F-9786-4BEF-B998-5EA0EF51B175}" type="datetime1">
              <a:rPr lang="en-US" smtClean="0"/>
              <a:t>4/18/2011</a:t>
            </a:fld>
            <a:endParaRPr lang="en-US"/>
          </a:p>
        </p:txBody>
      </p:sp>
      <p:sp>
        <p:nvSpPr>
          <p:cNvPr id="5" name="Footer Placeholder 4"/>
          <p:cNvSpPr>
            <a:spLocks noGrp="1"/>
          </p:cNvSpPr>
          <p:nvPr>
            <p:ph type="ftr" sz="quarter" idx="11"/>
          </p:nvPr>
        </p:nvSpPr>
        <p:spPr/>
        <p:txBody>
          <a:bodyPr/>
          <a:lstStyle/>
          <a:p>
            <a:r>
              <a:rPr lang="en-US" smtClean="0"/>
              <a:t>CompSci 100e, Spring 2011</a:t>
            </a:r>
            <a:endParaRPr lang="en-US"/>
          </a:p>
        </p:txBody>
      </p:sp>
      <p:sp>
        <p:nvSpPr>
          <p:cNvPr id="6" name="Slide Number Placeholder 5"/>
          <p:cNvSpPr>
            <a:spLocks noGrp="1"/>
          </p:cNvSpPr>
          <p:nvPr>
            <p:ph type="sldNum" sz="quarter" idx="12"/>
          </p:nvPr>
        </p:nvSpPr>
        <p:spPr/>
        <p:txBody>
          <a:bodyPr/>
          <a:lstStyle/>
          <a:p>
            <a:fld id="{6D8D0002-FA8C-457D-97FC-66030814184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E66FA7-A8CB-438B-B0A9-7A5AAC285A5E}" type="datetime1">
              <a:rPr lang="en-US" smtClean="0"/>
              <a:t>4/18/2011</a:t>
            </a:fld>
            <a:endParaRPr lang="en-US"/>
          </a:p>
        </p:txBody>
      </p:sp>
      <p:sp>
        <p:nvSpPr>
          <p:cNvPr id="5" name="Footer Placeholder 4"/>
          <p:cNvSpPr>
            <a:spLocks noGrp="1"/>
          </p:cNvSpPr>
          <p:nvPr>
            <p:ph type="ftr" sz="quarter" idx="11"/>
          </p:nvPr>
        </p:nvSpPr>
        <p:spPr/>
        <p:txBody>
          <a:bodyPr/>
          <a:lstStyle/>
          <a:p>
            <a:r>
              <a:rPr lang="en-US" smtClean="0"/>
              <a:t>CompSci 100e, Spring 2011</a:t>
            </a:r>
            <a:endParaRPr lang="en-US"/>
          </a:p>
        </p:txBody>
      </p:sp>
      <p:sp>
        <p:nvSpPr>
          <p:cNvPr id="6" name="Slide Number Placeholder 5"/>
          <p:cNvSpPr>
            <a:spLocks noGrp="1"/>
          </p:cNvSpPr>
          <p:nvPr>
            <p:ph type="sldNum" sz="quarter" idx="12"/>
          </p:nvPr>
        </p:nvSpPr>
        <p:spPr/>
        <p:txBody>
          <a:bodyPr/>
          <a:lstStyle/>
          <a:p>
            <a:fld id="{6D8D0002-FA8C-457D-97FC-66030814184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556500" cy="711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00100" y="1270000"/>
            <a:ext cx="368935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1270000"/>
            <a:ext cx="368935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0522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72400" cy="609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90600" y="1295400"/>
            <a:ext cx="3810000" cy="4495800"/>
          </a:xfrm>
        </p:spPr>
        <p:txBody>
          <a:bodyPr/>
          <a:lstStyle/>
          <a:p>
            <a:pPr lvl="0"/>
            <a:endParaRPr lang="en-US" noProof="0" smtClean="0"/>
          </a:p>
        </p:txBody>
      </p:sp>
      <p:sp>
        <p:nvSpPr>
          <p:cNvPr id="4" name="Text Placeholder 3"/>
          <p:cNvSpPr>
            <a:spLocks noGrp="1"/>
          </p:cNvSpPr>
          <p:nvPr>
            <p:ph type="body" sz="half" idx="2"/>
          </p:nvPr>
        </p:nvSpPr>
        <p:spPr>
          <a:xfrm>
            <a:off x="4953000" y="12954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0708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724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2954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953000" y="1295400"/>
            <a:ext cx="3810000" cy="4495800"/>
          </a:xfrm>
        </p:spPr>
        <p:txBody>
          <a:bodyPr/>
          <a:lstStyle/>
          <a:p>
            <a:pPr lvl="0"/>
            <a:endParaRPr lang="en-US" noProof="0" smtClean="0"/>
          </a:p>
        </p:txBody>
      </p:sp>
    </p:spTree>
    <p:extLst>
      <p:ext uri="{BB962C8B-B14F-4D97-AF65-F5344CB8AC3E}">
        <p14:creationId xmlns:p14="http://schemas.microsoft.com/office/powerpoint/2010/main" val="1615286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0D92F1-FA8F-4BE4-84C6-A28F2F3E729D}" type="datetime1">
              <a:rPr lang="en-US" smtClean="0"/>
              <a:t>4/18/2011</a:t>
            </a:fld>
            <a:endParaRPr lang="en-US"/>
          </a:p>
        </p:txBody>
      </p:sp>
      <p:sp>
        <p:nvSpPr>
          <p:cNvPr id="5" name="Footer Placeholder 4"/>
          <p:cNvSpPr>
            <a:spLocks noGrp="1"/>
          </p:cNvSpPr>
          <p:nvPr>
            <p:ph type="ftr" sz="quarter" idx="11"/>
          </p:nvPr>
        </p:nvSpPr>
        <p:spPr/>
        <p:txBody>
          <a:bodyPr/>
          <a:lstStyle/>
          <a:p>
            <a:r>
              <a:rPr lang="en-US" smtClean="0"/>
              <a:t>CompSci 100e, Spring 2011</a:t>
            </a:r>
            <a:endParaRPr lang="en-US"/>
          </a:p>
        </p:txBody>
      </p:sp>
      <p:sp>
        <p:nvSpPr>
          <p:cNvPr id="6" name="Slide Number Placeholder 5"/>
          <p:cNvSpPr>
            <a:spLocks noGrp="1"/>
          </p:cNvSpPr>
          <p:nvPr>
            <p:ph type="sldNum" sz="quarter" idx="12"/>
          </p:nvPr>
        </p:nvSpPr>
        <p:spPr/>
        <p:txBody>
          <a:bodyPr/>
          <a:lstStyle/>
          <a:p>
            <a:fld id="{6D8D0002-FA8C-457D-97FC-66030814184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4B6A83-F393-4AE2-90A0-848550FA4A57}" type="datetime1">
              <a:rPr lang="en-US" smtClean="0"/>
              <a:t>4/18/2011</a:t>
            </a:fld>
            <a:endParaRPr lang="en-US"/>
          </a:p>
        </p:txBody>
      </p:sp>
      <p:sp>
        <p:nvSpPr>
          <p:cNvPr id="5" name="Footer Placeholder 4"/>
          <p:cNvSpPr>
            <a:spLocks noGrp="1"/>
          </p:cNvSpPr>
          <p:nvPr>
            <p:ph type="ftr" sz="quarter" idx="11"/>
          </p:nvPr>
        </p:nvSpPr>
        <p:spPr/>
        <p:txBody>
          <a:bodyPr/>
          <a:lstStyle/>
          <a:p>
            <a:r>
              <a:rPr lang="en-US" smtClean="0"/>
              <a:t>CompSci 100e, Spring 2011</a:t>
            </a:r>
            <a:endParaRPr lang="en-US"/>
          </a:p>
        </p:txBody>
      </p:sp>
      <p:sp>
        <p:nvSpPr>
          <p:cNvPr id="6" name="Slide Number Placeholder 5"/>
          <p:cNvSpPr>
            <a:spLocks noGrp="1"/>
          </p:cNvSpPr>
          <p:nvPr>
            <p:ph type="sldNum" sz="quarter" idx="12"/>
          </p:nvPr>
        </p:nvSpPr>
        <p:spPr/>
        <p:txBody>
          <a:bodyPr/>
          <a:lstStyle/>
          <a:p>
            <a:fld id="{6D8D0002-FA8C-457D-97FC-66030814184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F576F2-75BB-4871-B7C6-3A66FAE262A2}" type="datetime1">
              <a:rPr lang="en-US" smtClean="0"/>
              <a:t>4/18/2011</a:t>
            </a:fld>
            <a:endParaRPr lang="en-US"/>
          </a:p>
        </p:txBody>
      </p:sp>
      <p:sp>
        <p:nvSpPr>
          <p:cNvPr id="6" name="Footer Placeholder 5"/>
          <p:cNvSpPr>
            <a:spLocks noGrp="1"/>
          </p:cNvSpPr>
          <p:nvPr>
            <p:ph type="ftr" sz="quarter" idx="11"/>
          </p:nvPr>
        </p:nvSpPr>
        <p:spPr/>
        <p:txBody>
          <a:bodyPr/>
          <a:lstStyle/>
          <a:p>
            <a:r>
              <a:rPr lang="en-US" smtClean="0"/>
              <a:t>CompSci 100e, Spring 2011</a:t>
            </a:r>
            <a:endParaRPr lang="en-US"/>
          </a:p>
        </p:txBody>
      </p:sp>
      <p:sp>
        <p:nvSpPr>
          <p:cNvPr id="7" name="Slide Number Placeholder 6"/>
          <p:cNvSpPr>
            <a:spLocks noGrp="1"/>
          </p:cNvSpPr>
          <p:nvPr>
            <p:ph type="sldNum" sz="quarter" idx="12"/>
          </p:nvPr>
        </p:nvSpPr>
        <p:spPr/>
        <p:txBody>
          <a:bodyPr/>
          <a:lstStyle/>
          <a:p>
            <a:fld id="{6D8D0002-FA8C-457D-97FC-66030814184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756BB7-3183-4928-A1BE-8F7AACB164C3}" type="datetime1">
              <a:rPr lang="en-US" smtClean="0"/>
              <a:t>4/18/2011</a:t>
            </a:fld>
            <a:endParaRPr lang="en-US"/>
          </a:p>
        </p:txBody>
      </p:sp>
      <p:sp>
        <p:nvSpPr>
          <p:cNvPr id="8" name="Footer Placeholder 7"/>
          <p:cNvSpPr>
            <a:spLocks noGrp="1"/>
          </p:cNvSpPr>
          <p:nvPr>
            <p:ph type="ftr" sz="quarter" idx="11"/>
          </p:nvPr>
        </p:nvSpPr>
        <p:spPr/>
        <p:txBody>
          <a:bodyPr/>
          <a:lstStyle/>
          <a:p>
            <a:r>
              <a:rPr lang="en-US" smtClean="0"/>
              <a:t>CompSci 100e, Spring 2011</a:t>
            </a:r>
            <a:endParaRPr lang="en-US"/>
          </a:p>
        </p:txBody>
      </p:sp>
      <p:sp>
        <p:nvSpPr>
          <p:cNvPr id="9" name="Slide Number Placeholder 8"/>
          <p:cNvSpPr>
            <a:spLocks noGrp="1"/>
          </p:cNvSpPr>
          <p:nvPr>
            <p:ph type="sldNum" sz="quarter" idx="12"/>
          </p:nvPr>
        </p:nvSpPr>
        <p:spPr/>
        <p:txBody>
          <a:bodyPr/>
          <a:lstStyle/>
          <a:p>
            <a:fld id="{6D8D0002-FA8C-457D-97FC-66030814184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BF10AF-0200-493B-9A8A-4B008155E280}" type="datetime1">
              <a:rPr lang="en-US" smtClean="0"/>
              <a:t>4/18/2011</a:t>
            </a:fld>
            <a:endParaRPr lang="en-US"/>
          </a:p>
        </p:txBody>
      </p:sp>
      <p:sp>
        <p:nvSpPr>
          <p:cNvPr id="4" name="Footer Placeholder 3"/>
          <p:cNvSpPr>
            <a:spLocks noGrp="1"/>
          </p:cNvSpPr>
          <p:nvPr>
            <p:ph type="ftr" sz="quarter" idx="11"/>
          </p:nvPr>
        </p:nvSpPr>
        <p:spPr/>
        <p:txBody>
          <a:bodyPr/>
          <a:lstStyle/>
          <a:p>
            <a:r>
              <a:rPr lang="en-US" smtClean="0"/>
              <a:t>CompSci 100e, Spring 2011</a:t>
            </a:r>
            <a:endParaRPr lang="en-US"/>
          </a:p>
        </p:txBody>
      </p:sp>
      <p:sp>
        <p:nvSpPr>
          <p:cNvPr id="5" name="Slide Number Placeholder 4"/>
          <p:cNvSpPr>
            <a:spLocks noGrp="1"/>
          </p:cNvSpPr>
          <p:nvPr>
            <p:ph type="sldNum" sz="quarter" idx="12"/>
          </p:nvPr>
        </p:nvSpPr>
        <p:spPr/>
        <p:txBody>
          <a:bodyPr/>
          <a:lstStyle/>
          <a:p>
            <a:fld id="{6D8D0002-FA8C-457D-97FC-66030814184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BD6BD2-B1C1-4FCB-BF90-27D24E4590FE}" type="datetime1">
              <a:rPr lang="en-US" smtClean="0"/>
              <a:t>4/18/2011</a:t>
            </a:fld>
            <a:endParaRPr lang="en-US"/>
          </a:p>
        </p:txBody>
      </p:sp>
      <p:sp>
        <p:nvSpPr>
          <p:cNvPr id="3" name="Footer Placeholder 2"/>
          <p:cNvSpPr>
            <a:spLocks noGrp="1"/>
          </p:cNvSpPr>
          <p:nvPr>
            <p:ph type="ftr" sz="quarter" idx="11"/>
          </p:nvPr>
        </p:nvSpPr>
        <p:spPr/>
        <p:txBody>
          <a:bodyPr/>
          <a:lstStyle/>
          <a:p>
            <a:r>
              <a:rPr lang="en-US" smtClean="0"/>
              <a:t>CompSci 100e, Spring 2011</a:t>
            </a:r>
            <a:endParaRPr lang="en-US"/>
          </a:p>
        </p:txBody>
      </p:sp>
      <p:sp>
        <p:nvSpPr>
          <p:cNvPr id="4" name="Slide Number Placeholder 3"/>
          <p:cNvSpPr>
            <a:spLocks noGrp="1"/>
          </p:cNvSpPr>
          <p:nvPr>
            <p:ph type="sldNum" sz="quarter" idx="12"/>
          </p:nvPr>
        </p:nvSpPr>
        <p:spPr/>
        <p:txBody>
          <a:bodyPr/>
          <a:lstStyle/>
          <a:p>
            <a:fld id="{6D8D0002-FA8C-457D-97FC-66030814184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4109D7-C7D6-4936-8B3C-145A4CE11CBE}" type="datetime1">
              <a:rPr lang="en-US" smtClean="0"/>
              <a:t>4/18/2011</a:t>
            </a:fld>
            <a:endParaRPr lang="en-US"/>
          </a:p>
        </p:txBody>
      </p:sp>
      <p:sp>
        <p:nvSpPr>
          <p:cNvPr id="6" name="Footer Placeholder 5"/>
          <p:cNvSpPr>
            <a:spLocks noGrp="1"/>
          </p:cNvSpPr>
          <p:nvPr>
            <p:ph type="ftr" sz="quarter" idx="11"/>
          </p:nvPr>
        </p:nvSpPr>
        <p:spPr/>
        <p:txBody>
          <a:bodyPr/>
          <a:lstStyle/>
          <a:p>
            <a:r>
              <a:rPr lang="en-US" smtClean="0"/>
              <a:t>CompSci 100e, Spring 2011</a:t>
            </a:r>
            <a:endParaRPr lang="en-US"/>
          </a:p>
        </p:txBody>
      </p:sp>
      <p:sp>
        <p:nvSpPr>
          <p:cNvPr id="7" name="Slide Number Placeholder 6"/>
          <p:cNvSpPr>
            <a:spLocks noGrp="1"/>
          </p:cNvSpPr>
          <p:nvPr>
            <p:ph type="sldNum" sz="quarter" idx="12"/>
          </p:nvPr>
        </p:nvSpPr>
        <p:spPr/>
        <p:txBody>
          <a:bodyPr/>
          <a:lstStyle/>
          <a:p>
            <a:fld id="{6D8D0002-FA8C-457D-97FC-66030814184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71C012-4288-4DCE-8EA2-EF63DB958F1F}" type="datetime1">
              <a:rPr lang="en-US" smtClean="0"/>
              <a:t>4/18/2011</a:t>
            </a:fld>
            <a:endParaRPr lang="en-US"/>
          </a:p>
        </p:txBody>
      </p:sp>
      <p:sp>
        <p:nvSpPr>
          <p:cNvPr id="6" name="Footer Placeholder 5"/>
          <p:cNvSpPr>
            <a:spLocks noGrp="1"/>
          </p:cNvSpPr>
          <p:nvPr>
            <p:ph type="ftr" sz="quarter" idx="11"/>
          </p:nvPr>
        </p:nvSpPr>
        <p:spPr/>
        <p:txBody>
          <a:bodyPr/>
          <a:lstStyle/>
          <a:p>
            <a:r>
              <a:rPr lang="en-US" smtClean="0"/>
              <a:t>CompSci 100e, Spring 2011</a:t>
            </a:r>
            <a:endParaRPr lang="en-US"/>
          </a:p>
        </p:txBody>
      </p:sp>
      <p:sp>
        <p:nvSpPr>
          <p:cNvPr id="7" name="Slide Number Placeholder 6"/>
          <p:cNvSpPr>
            <a:spLocks noGrp="1"/>
          </p:cNvSpPr>
          <p:nvPr>
            <p:ph type="sldNum" sz="quarter" idx="12"/>
          </p:nvPr>
        </p:nvSpPr>
        <p:spPr/>
        <p:txBody>
          <a:bodyPr/>
          <a:lstStyle/>
          <a:p>
            <a:fld id="{6D8D0002-FA8C-457D-97FC-66030814184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A6D370-C4F2-44A4-9018-7C0E861095CC}" type="datetime1">
              <a:rPr lang="en-US" smtClean="0"/>
              <a:t>4/18/2011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CompSci 100e, Spring 2011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D0002-FA8C-457D-97FC-66030814184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intel.com/labs/features/idf09041.ht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cs.utexas.edu/users/EWD/transcriptions/EWD07xx/EWD709.html" TargetMode="External"/><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en.wikipedia.org/wiki/Zero-knowledge_proof" TargetMode="External"/><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www.caida.org/" TargetMode="External"/><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www.oakland.edu/enp" TargetMode="External"/><Relationship Id="rId2" Type="http://schemas.openxmlformats.org/officeDocument/2006/relationships/hyperlink" Target="http://www.cs.virginia.edu/oracl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lstStyle/>
          <a:p>
            <a:r>
              <a:rPr lang="en-US" dirty="0" err="1" smtClean="0"/>
              <a:t>CompSci</a:t>
            </a:r>
            <a:r>
              <a:rPr lang="en-US" dirty="0" smtClean="0"/>
              <a:t> 100e</a:t>
            </a:r>
            <a:r>
              <a:rPr lang="en-US" smtClean="0"/>
              <a:t/>
            </a:r>
            <a:br>
              <a:rPr lang="en-US" smtClean="0"/>
            </a:br>
            <a:r>
              <a:rPr lang="en-US" smtClean="0"/>
              <a:t>Program </a:t>
            </a:r>
            <a:r>
              <a:rPr lang="en-US" dirty="0" smtClean="0"/>
              <a:t>Design and Analysis II</a:t>
            </a:r>
            <a:endParaRPr lang="en-US" dirty="0"/>
          </a:p>
        </p:txBody>
      </p:sp>
      <p:sp>
        <p:nvSpPr>
          <p:cNvPr id="3" name="Subtitle 2"/>
          <p:cNvSpPr>
            <a:spLocks noGrp="1"/>
          </p:cNvSpPr>
          <p:nvPr>
            <p:ph type="subTitle" idx="1"/>
          </p:nvPr>
        </p:nvSpPr>
        <p:spPr>
          <a:xfrm>
            <a:off x="4648200" y="3886200"/>
            <a:ext cx="3124200" cy="1752600"/>
          </a:xfrm>
          <a:ln>
            <a:solidFill>
              <a:schemeClr val="tx1"/>
            </a:solidFill>
          </a:ln>
        </p:spPr>
        <p:txBody>
          <a:bodyPr/>
          <a:lstStyle/>
          <a:p>
            <a:r>
              <a:rPr lang="en-US" dirty="0" smtClean="0">
                <a:solidFill>
                  <a:schemeClr val="tx1"/>
                </a:solidFill>
              </a:rPr>
              <a:t>April 19, 2011</a:t>
            </a:r>
          </a:p>
          <a:p>
            <a:endParaRPr lang="en-US" dirty="0">
              <a:solidFill>
                <a:schemeClr val="tx1"/>
              </a:solidFill>
            </a:endParaRPr>
          </a:p>
          <a:p>
            <a:r>
              <a:rPr lang="en-US" dirty="0" smtClean="0">
                <a:solidFill>
                  <a:schemeClr val="tx1"/>
                </a:solidFill>
              </a:rPr>
              <a:t>Prof. Rodger</a:t>
            </a:r>
            <a:endParaRPr lang="en-US" dirty="0">
              <a:solidFill>
                <a:schemeClr val="tx1"/>
              </a:solidFill>
            </a:endParaRPr>
          </a:p>
        </p:txBody>
      </p:sp>
      <p:sp>
        <p:nvSpPr>
          <p:cNvPr id="4" name="Footer Placeholder 3"/>
          <p:cNvSpPr>
            <a:spLocks noGrp="1"/>
          </p:cNvSpPr>
          <p:nvPr>
            <p:ph type="ftr" sz="quarter" idx="11"/>
          </p:nvPr>
        </p:nvSpPr>
        <p:spPr/>
        <p:txBody>
          <a:bodyPr/>
          <a:lstStyle/>
          <a:p>
            <a:r>
              <a:rPr lang="en-US" smtClean="0"/>
              <a:t>CompSci 100e, Spring 2011</a:t>
            </a:r>
            <a:endParaRPr lang="en-US"/>
          </a:p>
        </p:txBody>
      </p:sp>
      <p:sp>
        <p:nvSpPr>
          <p:cNvPr id="5" name="Slide Number Placeholder 4"/>
          <p:cNvSpPr>
            <a:spLocks noGrp="1"/>
          </p:cNvSpPr>
          <p:nvPr>
            <p:ph type="sldNum" sz="quarter" idx="12"/>
          </p:nvPr>
        </p:nvSpPr>
        <p:spPr/>
        <p:txBody>
          <a:bodyPr/>
          <a:lstStyle/>
          <a:p>
            <a:fld id="{6D8D0002-FA8C-457D-97FC-660308141844}" type="slidenum">
              <a:rPr lang="en-US" smtClean="0"/>
              <a:t>1</a:t>
            </a:fld>
            <a:endParaRPr lang="en-US"/>
          </a:p>
        </p:txBody>
      </p:sp>
      <p:pic>
        <p:nvPicPr>
          <p:cNvPr id="6" name="Picture 15" descr="wordladder.png"/>
          <p:cNvPicPr>
            <a:picLocks noChangeAspect="1"/>
          </p:cNvPicPr>
          <p:nvPr/>
        </p:nvPicPr>
        <p:blipFill>
          <a:blip r:embed="rId3" cstate="print"/>
          <a:srcRect/>
          <a:stretch>
            <a:fillRect/>
          </a:stretch>
        </p:blipFill>
        <p:spPr bwMode="auto">
          <a:xfrm>
            <a:off x="914400" y="2438400"/>
            <a:ext cx="2224087" cy="4133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ea typeface="ＭＳ Ｐゴシック" charset="-128"/>
              </a:rPr>
              <a:t>Graph questions/algorithms</a:t>
            </a:r>
          </a:p>
        </p:txBody>
      </p:sp>
      <p:sp>
        <p:nvSpPr>
          <p:cNvPr id="25603" name="Rectangle 3"/>
          <p:cNvSpPr>
            <a:spLocks noGrp="1" noChangeArrowheads="1"/>
          </p:cNvSpPr>
          <p:nvPr>
            <p:ph type="body" idx="1"/>
          </p:nvPr>
        </p:nvSpPr>
        <p:spPr>
          <a:xfrm>
            <a:off x="914400" y="1168400"/>
            <a:ext cx="7848600" cy="4622800"/>
          </a:xfrm>
        </p:spPr>
        <p:txBody>
          <a:bodyPr>
            <a:normAutofit lnSpcReduction="10000"/>
          </a:bodyPr>
          <a:lstStyle/>
          <a:p>
            <a:pPr>
              <a:lnSpc>
                <a:spcPct val="90000"/>
              </a:lnSpc>
            </a:pPr>
            <a:r>
              <a:rPr lang="en-US" sz="2200" smtClean="0">
                <a:ea typeface="ＭＳ Ｐゴシック" charset="-128"/>
              </a:rPr>
              <a:t>What vertices are reachable from a given vertex?</a:t>
            </a:r>
          </a:p>
          <a:p>
            <a:pPr lvl="1">
              <a:lnSpc>
                <a:spcPct val="90000"/>
              </a:lnSpc>
            </a:pPr>
            <a:r>
              <a:rPr lang="en-US" sz="2200" smtClean="0">
                <a:ea typeface="ＭＳ Ｐゴシック" charset="-128"/>
              </a:rPr>
              <a:t>Two standard traversals: depth-first, breadth-first</a:t>
            </a:r>
          </a:p>
          <a:p>
            <a:pPr lvl="1">
              <a:lnSpc>
                <a:spcPct val="90000"/>
              </a:lnSpc>
            </a:pPr>
            <a:r>
              <a:rPr lang="en-US" sz="2200" i="1" smtClean="0">
                <a:ea typeface="ＭＳ Ｐゴシック" charset="-128"/>
              </a:rPr>
              <a:t>connected components</a:t>
            </a:r>
            <a:r>
              <a:rPr lang="en-US" sz="2200" smtClean="0">
                <a:ea typeface="ＭＳ Ｐゴシック" charset="-128"/>
              </a:rPr>
              <a:t>, groups of connected vertices</a:t>
            </a:r>
          </a:p>
          <a:p>
            <a:pPr lvl="1">
              <a:lnSpc>
                <a:spcPct val="90000"/>
              </a:lnSpc>
            </a:pPr>
            <a:endParaRPr lang="en-US" sz="2200" smtClean="0">
              <a:ea typeface="ＭＳ Ｐゴシック" charset="-128"/>
            </a:endParaRPr>
          </a:p>
          <a:p>
            <a:pPr>
              <a:lnSpc>
                <a:spcPct val="90000"/>
              </a:lnSpc>
            </a:pPr>
            <a:r>
              <a:rPr lang="en-US" sz="2200" smtClean="0">
                <a:ea typeface="ＭＳ Ｐゴシック" charset="-128"/>
              </a:rPr>
              <a:t>Shortest path between two vertices (weighted graphs?)</a:t>
            </a:r>
          </a:p>
          <a:p>
            <a:pPr lvl="1">
              <a:lnSpc>
                <a:spcPct val="90000"/>
              </a:lnSpc>
            </a:pPr>
            <a:r>
              <a:rPr lang="en-US" sz="2200" smtClean="0">
                <a:ea typeface="ＭＳ Ｐゴシック" charset="-128"/>
              </a:rPr>
              <a:t>BFS works, possibly uses more storage than DFS</a:t>
            </a:r>
          </a:p>
          <a:p>
            <a:pPr lvl="1">
              <a:lnSpc>
                <a:spcPct val="90000"/>
              </a:lnSpc>
            </a:pPr>
            <a:r>
              <a:rPr lang="en-US" sz="2200" smtClean="0">
                <a:ea typeface="ＭＳ Ｐゴシック" charset="-128"/>
              </a:rPr>
              <a:t>Dijkstra’s algorithm efficient, uses a priority queue!</a:t>
            </a:r>
          </a:p>
          <a:p>
            <a:pPr lvl="1">
              <a:lnSpc>
                <a:spcPct val="90000"/>
              </a:lnSpc>
            </a:pPr>
            <a:endParaRPr lang="en-US" sz="2200" smtClean="0">
              <a:ea typeface="ＭＳ Ｐゴシック" charset="-128"/>
            </a:endParaRPr>
          </a:p>
          <a:p>
            <a:pPr>
              <a:lnSpc>
                <a:spcPct val="90000"/>
              </a:lnSpc>
            </a:pPr>
            <a:r>
              <a:rPr lang="en-US" sz="2200" smtClean="0">
                <a:ea typeface="ＭＳ Ｐゴシック" charset="-128"/>
              </a:rPr>
              <a:t>Longest path in a graph</a:t>
            </a:r>
          </a:p>
          <a:p>
            <a:pPr lvl="1">
              <a:lnSpc>
                <a:spcPct val="90000"/>
              </a:lnSpc>
            </a:pPr>
            <a:r>
              <a:rPr lang="en-US" sz="2200" smtClean="0">
                <a:ea typeface="ＭＳ Ｐゴシック" charset="-128"/>
              </a:rPr>
              <a:t>No known efficient algorithm</a:t>
            </a:r>
          </a:p>
          <a:p>
            <a:pPr lvl="1">
              <a:lnSpc>
                <a:spcPct val="90000"/>
              </a:lnSpc>
            </a:pPr>
            <a:endParaRPr lang="en-US" sz="2200" smtClean="0">
              <a:ea typeface="ＭＳ Ｐゴシック" charset="-128"/>
            </a:endParaRPr>
          </a:p>
          <a:p>
            <a:pPr>
              <a:lnSpc>
                <a:spcPct val="90000"/>
              </a:lnSpc>
            </a:pPr>
            <a:r>
              <a:rPr lang="en-US" sz="2200" smtClean="0">
                <a:ea typeface="ＭＳ Ｐゴシック" charset="-128"/>
              </a:rPr>
              <a:t>Visit all vertices without repeating? Visit all edges?</a:t>
            </a:r>
          </a:p>
          <a:p>
            <a:pPr lvl="1">
              <a:lnSpc>
                <a:spcPct val="90000"/>
              </a:lnSpc>
            </a:pPr>
            <a:r>
              <a:rPr lang="en-US" sz="2200" smtClean="0">
                <a:ea typeface="ＭＳ Ｐゴシック" charset="-128"/>
              </a:rPr>
              <a:t>With minimal cost? Hard!</a:t>
            </a:r>
          </a:p>
        </p:txBody>
      </p:sp>
      <p:sp>
        <p:nvSpPr>
          <p:cNvPr id="4" name="Slide Number Placeholder 3"/>
          <p:cNvSpPr>
            <a:spLocks noGrp="1"/>
          </p:cNvSpPr>
          <p:nvPr>
            <p:ph type="sldNum" sz="quarter" idx="12"/>
          </p:nvPr>
        </p:nvSpPr>
        <p:spPr/>
        <p:txBody>
          <a:bodyPr/>
          <a:lstStyle/>
          <a:p>
            <a:fld id="{6D8D0002-FA8C-457D-97FC-660308141844}" type="slidenum">
              <a:rPr lang="en-US" smtClean="0"/>
              <a:pPr/>
              <a:t>10</a:t>
            </a:fld>
            <a:endParaRPr lang="en-US"/>
          </a:p>
        </p:txBody>
      </p:sp>
      <p:sp>
        <p:nvSpPr>
          <p:cNvPr id="5" name="Footer Placeholder 4"/>
          <p:cNvSpPr>
            <a:spLocks noGrp="1"/>
          </p:cNvSpPr>
          <p:nvPr>
            <p:ph type="ftr" sz="quarter" idx="11"/>
          </p:nvPr>
        </p:nvSpPr>
        <p:spPr/>
        <p:txBody>
          <a:bodyPr/>
          <a:lstStyle/>
          <a:p>
            <a:r>
              <a:rPr lang="en-US" smtClean="0"/>
              <a:t>CompSci 100e, Spring 2011</a:t>
            </a:r>
            <a:endParaRPr lang="en-US"/>
          </a:p>
        </p:txBody>
      </p:sp>
    </p:spTree>
    <p:extLst>
      <p:ext uri="{BB962C8B-B14F-4D97-AF65-F5344CB8AC3E}">
        <p14:creationId xmlns:p14="http://schemas.microsoft.com/office/powerpoint/2010/main" val="2209063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ea typeface="ＭＳ Ｐゴシック" charset="-128"/>
              </a:rPr>
              <a:t>Depth, Breadth, other traversals</a:t>
            </a:r>
          </a:p>
        </p:txBody>
      </p:sp>
      <p:sp>
        <p:nvSpPr>
          <p:cNvPr id="26627" name="Rectangle 3"/>
          <p:cNvSpPr>
            <a:spLocks noGrp="1" noChangeArrowheads="1"/>
          </p:cNvSpPr>
          <p:nvPr>
            <p:ph type="body" idx="1"/>
          </p:nvPr>
        </p:nvSpPr>
        <p:spPr/>
        <p:txBody>
          <a:bodyPr/>
          <a:lstStyle/>
          <a:p>
            <a:r>
              <a:rPr lang="en-US" sz="2200" smtClean="0">
                <a:ea typeface="ＭＳ Ｐゴシック" charset="-128"/>
              </a:rPr>
              <a:t>We want to visit every vertex that can be reached from a specific starting vertex (we might try all starting vertices)</a:t>
            </a:r>
          </a:p>
          <a:p>
            <a:pPr lvl="1"/>
            <a:r>
              <a:rPr lang="en-US" sz="2200" smtClean="0">
                <a:ea typeface="ＭＳ Ｐゴシック" charset="-128"/>
              </a:rPr>
              <a:t>Make sure we don't visit a vertex more than once</a:t>
            </a:r>
          </a:p>
          <a:p>
            <a:pPr lvl="2"/>
            <a:r>
              <a:rPr lang="en-US" sz="2200" smtClean="0">
                <a:ea typeface="ＭＳ Ｐゴシック" charset="-128"/>
              </a:rPr>
              <a:t>Why isn't this an issue in trees?</a:t>
            </a:r>
          </a:p>
          <a:p>
            <a:pPr lvl="2"/>
            <a:r>
              <a:rPr lang="en-US" sz="2200" smtClean="0">
                <a:ea typeface="ＭＳ Ｐゴシック" charset="-128"/>
              </a:rPr>
              <a:t>Mark vertex as visited, use set/array/map for this</a:t>
            </a:r>
          </a:p>
          <a:p>
            <a:pPr lvl="1"/>
            <a:r>
              <a:rPr lang="en-US" sz="2200" smtClean="0">
                <a:ea typeface="ＭＳ Ｐゴシック" charset="-128"/>
              </a:rPr>
              <a:t>Order in which vertices visited can be important</a:t>
            </a:r>
          </a:p>
          <a:p>
            <a:pPr lvl="1"/>
            <a:r>
              <a:rPr lang="en-US" sz="2200" smtClean="0">
                <a:ea typeface="ＭＳ Ｐゴシック" charset="-128"/>
              </a:rPr>
              <a:t>Storage/runtime efficiency of traversals important</a:t>
            </a:r>
          </a:p>
          <a:p>
            <a:pPr lvl="1"/>
            <a:endParaRPr lang="en-US" sz="2200" smtClean="0">
              <a:ea typeface="ＭＳ Ｐゴシック" charset="-128"/>
            </a:endParaRPr>
          </a:p>
          <a:p>
            <a:r>
              <a:rPr lang="en-US" sz="2200" smtClean="0">
                <a:ea typeface="ＭＳ Ｐゴシック" charset="-128"/>
              </a:rPr>
              <a:t>What other data structures do we have: stack, queue, …</a:t>
            </a:r>
          </a:p>
          <a:p>
            <a:pPr lvl="1"/>
            <a:r>
              <a:rPr lang="en-US" sz="2200" smtClean="0">
                <a:ea typeface="ＭＳ Ｐゴシック" charset="-128"/>
              </a:rPr>
              <a:t>What if we traverse using priority queue?</a:t>
            </a:r>
          </a:p>
        </p:txBody>
      </p:sp>
      <p:sp>
        <p:nvSpPr>
          <p:cNvPr id="4" name="Slide Number Placeholder 3"/>
          <p:cNvSpPr>
            <a:spLocks noGrp="1"/>
          </p:cNvSpPr>
          <p:nvPr>
            <p:ph type="sldNum" sz="quarter" idx="12"/>
          </p:nvPr>
        </p:nvSpPr>
        <p:spPr/>
        <p:txBody>
          <a:bodyPr/>
          <a:lstStyle/>
          <a:p>
            <a:fld id="{6D8D0002-FA8C-457D-97FC-660308141844}" type="slidenum">
              <a:rPr lang="en-US" smtClean="0"/>
              <a:pPr/>
              <a:t>11</a:t>
            </a:fld>
            <a:endParaRPr lang="en-US"/>
          </a:p>
        </p:txBody>
      </p:sp>
      <p:sp>
        <p:nvSpPr>
          <p:cNvPr id="5" name="Footer Placeholder 4"/>
          <p:cNvSpPr>
            <a:spLocks noGrp="1"/>
          </p:cNvSpPr>
          <p:nvPr>
            <p:ph type="ftr" sz="quarter" idx="11"/>
          </p:nvPr>
        </p:nvSpPr>
        <p:spPr/>
        <p:txBody>
          <a:bodyPr/>
          <a:lstStyle/>
          <a:p>
            <a:r>
              <a:rPr lang="en-US" smtClean="0"/>
              <a:t>CompSci 100e, Spring 2011</a:t>
            </a:r>
            <a:endParaRPr lang="en-US"/>
          </a:p>
        </p:txBody>
      </p:sp>
    </p:spTree>
    <p:extLst>
      <p:ext uri="{BB962C8B-B14F-4D97-AF65-F5344CB8AC3E}">
        <p14:creationId xmlns:p14="http://schemas.microsoft.com/office/powerpoint/2010/main" val="31228276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ea typeface="ＭＳ Ｐゴシック" charset="-128"/>
              </a:rPr>
              <a:t>Breadth first search</a:t>
            </a:r>
          </a:p>
        </p:txBody>
      </p:sp>
      <p:sp>
        <p:nvSpPr>
          <p:cNvPr id="27651" name="Rectangle 3"/>
          <p:cNvSpPr>
            <a:spLocks noGrp="1" noChangeArrowheads="1"/>
          </p:cNvSpPr>
          <p:nvPr>
            <p:ph type="body" idx="1"/>
          </p:nvPr>
        </p:nvSpPr>
        <p:spPr/>
        <p:txBody>
          <a:bodyPr/>
          <a:lstStyle/>
          <a:p>
            <a:r>
              <a:rPr lang="en-US" sz="2200" smtClean="0">
                <a:ea typeface="ＭＳ Ｐゴシック" charset="-128"/>
              </a:rPr>
              <a:t>In an unweighted graph this finds the shortest path between a start vertex and every vertex</a:t>
            </a:r>
          </a:p>
          <a:p>
            <a:pPr lvl="1"/>
            <a:r>
              <a:rPr lang="en-US" sz="2200" smtClean="0">
                <a:ea typeface="ＭＳ Ｐゴシック" charset="-128"/>
              </a:rPr>
              <a:t>Visit every node one away from start</a:t>
            </a:r>
          </a:p>
          <a:p>
            <a:pPr lvl="1"/>
            <a:r>
              <a:rPr lang="en-US" sz="2200" smtClean="0">
                <a:ea typeface="ＭＳ Ｐゴシック" charset="-128"/>
              </a:rPr>
              <a:t>Visit every node two away from start</a:t>
            </a:r>
          </a:p>
          <a:p>
            <a:pPr lvl="2"/>
            <a:r>
              <a:rPr lang="en-US" sz="2200" smtClean="0">
                <a:ea typeface="ＭＳ Ｐゴシック" charset="-128"/>
              </a:rPr>
              <a:t>This is nodes one away from a node one away</a:t>
            </a:r>
          </a:p>
          <a:p>
            <a:pPr lvl="1"/>
            <a:r>
              <a:rPr lang="en-US" sz="2200" smtClean="0">
                <a:ea typeface="ＭＳ Ｐゴシック" charset="-128"/>
              </a:rPr>
              <a:t>Visit every node three away from start, …</a:t>
            </a:r>
          </a:p>
          <a:p>
            <a:r>
              <a:rPr lang="en-US" sz="2200" smtClean="0">
                <a:ea typeface="ＭＳ Ｐゴシック" charset="-128"/>
              </a:rPr>
              <a:t>Put vertex on queue to start (initially just one)</a:t>
            </a:r>
          </a:p>
          <a:p>
            <a:pPr lvl="1"/>
            <a:r>
              <a:rPr lang="en-US" sz="2200" smtClean="0">
                <a:ea typeface="ＭＳ Ｐゴシック" charset="-128"/>
              </a:rPr>
              <a:t>Repeat: dequeue vertex, enqueue adjacent vertices</a:t>
            </a:r>
          </a:p>
          <a:p>
            <a:pPr lvl="1"/>
            <a:r>
              <a:rPr lang="en-US" sz="2200" smtClean="0">
                <a:ea typeface="ＭＳ Ｐゴシック" charset="-128"/>
              </a:rPr>
              <a:t>Avoid enqueueing already visited/queued nodes</a:t>
            </a:r>
          </a:p>
          <a:p>
            <a:pPr lvl="1"/>
            <a:r>
              <a:rPr lang="en-US" sz="2200" smtClean="0">
                <a:ea typeface="ＭＳ Ｐゴシック" charset="-128"/>
              </a:rPr>
              <a:t>When are 1-away vertices enqueued? 2-away? N?</a:t>
            </a:r>
          </a:p>
          <a:p>
            <a:pPr lvl="1"/>
            <a:r>
              <a:rPr lang="en-US" sz="2200" smtClean="0">
                <a:ea typeface="ＭＳ Ｐゴシック" charset="-128"/>
              </a:rPr>
              <a:t>How many vertices on queue?</a:t>
            </a:r>
          </a:p>
        </p:txBody>
      </p:sp>
      <p:sp>
        <p:nvSpPr>
          <p:cNvPr id="4" name="Slide Number Placeholder 3"/>
          <p:cNvSpPr>
            <a:spLocks noGrp="1"/>
          </p:cNvSpPr>
          <p:nvPr>
            <p:ph type="sldNum" sz="quarter" idx="12"/>
          </p:nvPr>
        </p:nvSpPr>
        <p:spPr/>
        <p:txBody>
          <a:bodyPr/>
          <a:lstStyle/>
          <a:p>
            <a:fld id="{6D8D0002-FA8C-457D-97FC-660308141844}" type="slidenum">
              <a:rPr lang="en-US" smtClean="0"/>
              <a:pPr/>
              <a:t>12</a:t>
            </a:fld>
            <a:endParaRPr lang="en-US"/>
          </a:p>
        </p:txBody>
      </p:sp>
      <p:sp>
        <p:nvSpPr>
          <p:cNvPr id="5" name="Footer Placeholder 4"/>
          <p:cNvSpPr>
            <a:spLocks noGrp="1"/>
          </p:cNvSpPr>
          <p:nvPr>
            <p:ph type="ftr" sz="quarter" idx="11"/>
          </p:nvPr>
        </p:nvSpPr>
        <p:spPr/>
        <p:txBody>
          <a:bodyPr/>
          <a:lstStyle/>
          <a:p>
            <a:r>
              <a:rPr lang="en-US" smtClean="0"/>
              <a:t>CompSci 100e, Spring 2011</a:t>
            </a:r>
            <a:endParaRPr lang="en-US"/>
          </a:p>
        </p:txBody>
      </p:sp>
    </p:spTree>
    <p:extLst>
      <p:ext uri="{BB962C8B-B14F-4D97-AF65-F5344CB8AC3E}">
        <p14:creationId xmlns:p14="http://schemas.microsoft.com/office/powerpoint/2010/main" val="4113705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ea typeface="ＭＳ Ｐゴシック" charset="-128"/>
              </a:rPr>
              <a:t>Code for breadth first</a:t>
            </a:r>
          </a:p>
        </p:txBody>
      </p:sp>
      <p:sp>
        <p:nvSpPr>
          <p:cNvPr id="28675" name="Rectangle 3"/>
          <p:cNvSpPr>
            <a:spLocks noGrp="1" noChangeArrowheads="1"/>
          </p:cNvSpPr>
          <p:nvPr>
            <p:ph type="body" idx="1"/>
          </p:nvPr>
        </p:nvSpPr>
        <p:spPr>
          <a:xfrm>
            <a:off x="681038" y="1308100"/>
            <a:ext cx="7772400" cy="4749800"/>
          </a:xfrm>
        </p:spPr>
        <p:txBody>
          <a:bodyPr/>
          <a:lstStyle/>
          <a:p>
            <a:pPr>
              <a:lnSpc>
                <a:spcPct val="90000"/>
              </a:lnSpc>
              <a:spcBef>
                <a:spcPct val="0"/>
              </a:spcBef>
              <a:buFont typeface="Monotype Sorts" charset="2"/>
              <a:buNone/>
            </a:pPr>
            <a:r>
              <a:rPr lang="en-US" sz="1800" smtClean="0">
                <a:solidFill>
                  <a:schemeClr val="tx1"/>
                </a:solidFill>
                <a:latin typeface="Courier New" charset="0"/>
                <a:ea typeface="ＭＳ Ｐゴシック" charset="-128"/>
              </a:rPr>
              <a:t>public void breadth(String vertex){</a:t>
            </a:r>
          </a:p>
          <a:p>
            <a:pPr>
              <a:lnSpc>
                <a:spcPct val="90000"/>
              </a:lnSpc>
              <a:spcBef>
                <a:spcPct val="0"/>
              </a:spcBef>
              <a:buFont typeface="Monotype Sorts" charset="2"/>
              <a:buNone/>
            </a:pPr>
            <a:r>
              <a:rPr lang="en-US" sz="1800" smtClean="0">
                <a:solidFill>
                  <a:schemeClr val="tx1"/>
                </a:solidFill>
                <a:latin typeface="Courier New" charset="0"/>
                <a:ea typeface="ＭＳ Ｐゴシック" charset="-128"/>
              </a:rPr>
              <a:t>    Set&lt;String&gt; visited = new TreeSet&lt;String&gt;();</a:t>
            </a:r>
          </a:p>
          <a:p>
            <a:pPr>
              <a:lnSpc>
                <a:spcPct val="90000"/>
              </a:lnSpc>
              <a:spcBef>
                <a:spcPct val="0"/>
              </a:spcBef>
              <a:buFont typeface="Monotype Sorts" charset="2"/>
              <a:buNone/>
            </a:pPr>
            <a:r>
              <a:rPr lang="en-US" sz="1800" smtClean="0">
                <a:solidFill>
                  <a:schemeClr val="tx1"/>
                </a:solidFill>
                <a:latin typeface="Courier New" charset="0"/>
                <a:ea typeface="ＭＳ Ｐゴシック" charset="-128"/>
              </a:rPr>
              <a:t>    Queue&lt;String&gt; q = new LinkedList&lt;String&gt;();</a:t>
            </a:r>
          </a:p>
          <a:p>
            <a:pPr>
              <a:lnSpc>
                <a:spcPct val="90000"/>
              </a:lnSpc>
              <a:spcBef>
                <a:spcPct val="0"/>
              </a:spcBef>
              <a:buFont typeface="Monotype Sorts" charset="2"/>
              <a:buNone/>
            </a:pPr>
            <a:r>
              <a:rPr lang="en-US" sz="1800" smtClean="0">
                <a:solidFill>
                  <a:schemeClr val="tx1"/>
                </a:solidFill>
                <a:latin typeface="Courier New" charset="0"/>
                <a:ea typeface="ＭＳ Ｐゴシック" charset="-128"/>
              </a:rPr>
              <a:t>    </a:t>
            </a:r>
            <a:r>
              <a:rPr lang="en-US" sz="1800" smtClean="0">
                <a:solidFill>
                  <a:srgbClr val="000099"/>
                </a:solidFill>
                <a:latin typeface="Courier New" charset="0"/>
                <a:ea typeface="ＭＳ Ｐゴシック" charset="-128"/>
              </a:rPr>
              <a:t>q.add(vertex);</a:t>
            </a:r>
          </a:p>
          <a:p>
            <a:pPr>
              <a:lnSpc>
                <a:spcPct val="90000"/>
              </a:lnSpc>
              <a:spcBef>
                <a:spcPct val="0"/>
              </a:spcBef>
              <a:buFont typeface="Monotype Sorts" charset="2"/>
              <a:buNone/>
            </a:pPr>
            <a:r>
              <a:rPr lang="en-US" sz="1800" smtClean="0">
                <a:solidFill>
                  <a:schemeClr val="tx1"/>
                </a:solidFill>
                <a:latin typeface="Courier New" charset="0"/>
                <a:ea typeface="ＭＳ Ｐゴシック" charset="-128"/>
              </a:rPr>
              <a:t>    </a:t>
            </a:r>
            <a:r>
              <a:rPr lang="en-US" sz="1800" smtClean="0">
                <a:solidFill>
                  <a:srgbClr val="FC0128"/>
                </a:solidFill>
                <a:latin typeface="Courier New" charset="0"/>
                <a:ea typeface="ＭＳ Ｐゴシック" charset="-128"/>
              </a:rPr>
              <a:t>visited.add(vertex);</a:t>
            </a:r>
            <a:endParaRPr lang="en-US" sz="1800" smtClean="0">
              <a:solidFill>
                <a:schemeClr val="tx1"/>
              </a:solidFill>
              <a:latin typeface="Courier New" charset="0"/>
              <a:ea typeface="ＭＳ Ｐゴシック" charset="-128"/>
            </a:endParaRPr>
          </a:p>
          <a:p>
            <a:pPr>
              <a:lnSpc>
                <a:spcPct val="90000"/>
              </a:lnSpc>
              <a:spcBef>
                <a:spcPct val="0"/>
              </a:spcBef>
              <a:buFont typeface="Monotype Sorts" charset="2"/>
              <a:buNone/>
            </a:pPr>
            <a:r>
              <a:rPr lang="en-US" sz="1800" smtClean="0">
                <a:solidFill>
                  <a:schemeClr val="tx1"/>
                </a:solidFill>
                <a:latin typeface="Courier New" charset="0"/>
                <a:ea typeface="ＭＳ Ｐゴシック" charset="-128"/>
              </a:rPr>
              <a:t>    </a:t>
            </a:r>
            <a:r>
              <a:rPr lang="en-US" sz="1800" smtClean="0">
                <a:solidFill>
                  <a:srgbClr val="000099"/>
                </a:solidFill>
                <a:latin typeface="Courier New" charset="0"/>
                <a:ea typeface="ＭＳ Ｐゴシック" charset="-128"/>
              </a:rPr>
              <a:t>while (q.size() &gt; 0)</a:t>
            </a:r>
            <a:r>
              <a:rPr lang="en-US" sz="1800" smtClean="0">
                <a:solidFill>
                  <a:schemeClr val="tx1"/>
                </a:solidFill>
                <a:latin typeface="Courier New" charset="0"/>
                <a:ea typeface="ＭＳ Ｐゴシック" charset="-128"/>
              </a:rPr>
              <a:t> {</a:t>
            </a:r>
          </a:p>
          <a:p>
            <a:pPr>
              <a:lnSpc>
                <a:spcPct val="90000"/>
              </a:lnSpc>
              <a:spcBef>
                <a:spcPct val="0"/>
              </a:spcBef>
              <a:buFont typeface="Monotype Sorts" charset="2"/>
              <a:buNone/>
            </a:pPr>
            <a:r>
              <a:rPr lang="en-US" sz="1800" smtClean="0">
                <a:solidFill>
                  <a:schemeClr val="tx1"/>
                </a:solidFill>
                <a:latin typeface="Courier New" charset="0"/>
                <a:ea typeface="ＭＳ Ｐゴシック" charset="-128"/>
              </a:rPr>
              <a:t>       String current = q.remove();</a:t>
            </a:r>
            <a:endParaRPr lang="en-US" sz="1800" smtClean="0">
              <a:solidFill>
                <a:srgbClr val="000099"/>
              </a:solidFill>
              <a:latin typeface="Courier New" charset="0"/>
              <a:ea typeface="ＭＳ Ｐゴシック" charset="-128"/>
            </a:endParaRPr>
          </a:p>
          <a:p>
            <a:pPr>
              <a:lnSpc>
                <a:spcPct val="90000"/>
              </a:lnSpc>
              <a:spcBef>
                <a:spcPct val="0"/>
              </a:spcBef>
              <a:buFont typeface="Monotype Sorts" charset="2"/>
              <a:buNone/>
            </a:pPr>
            <a:r>
              <a:rPr lang="en-US" sz="1800" smtClean="0">
                <a:solidFill>
                  <a:srgbClr val="000099"/>
                </a:solidFill>
                <a:latin typeface="Courier New" charset="0"/>
                <a:ea typeface="ＭＳ Ｐゴシック" charset="-128"/>
              </a:rPr>
              <a:t>       // process current</a:t>
            </a:r>
          </a:p>
          <a:p>
            <a:pPr>
              <a:lnSpc>
                <a:spcPct val="90000"/>
              </a:lnSpc>
              <a:spcBef>
                <a:spcPct val="0"/>
              </a:spcBef>
              <a:buFont typeface="Monotype Sorts" charset="2"/>
              <a:buNone/>
            </a:pPr>
            <a:r>
              <a:rPr lang="en-US" sz="1800" smtClean="0">
                <a:solidFill>
                  <a:schemeClr val="tx1"/>
                </a:solidFill>
                <a:latin typeface="Courier New" charset="0"/>
                <a:ea typeface="ＭＳ Ｐゴシック" charset="-128"/>
              </a:rPr>
              <a:t>       for(each v adjacent to current){</a:t>
            </a:r>
          </a:p>
          <a:p>
            <a:pPr>
              <a:lnSpc>
                <a:spcPct val="90000"/>
              </a:lnSpc>
              <a:spcBef>
                <a:spcPct val="0"/>
              </a:spcBef>
              <a:buFont typeface="Monotype Sorts" charset="2"/>
              <a:buNone/>
            </a:pPr>
            <a:r>
              <a:rPr lang="en-US" sz="1800" smtClean="0">
                <a:solidFill>
                  <a:schemeClr val="tx1"/>
                </a:solidFill>
                <a:latin typeface="Courier New" charset="0"/>
                <a:ea typeface="ＭＳ Ｐゴシック" charset="-128"/>
              </a:rPr>
              <a:t>         </a:t>
            </a:r>
            <a:r>
              <a:rPr lang="en-US" sz="1800" smtClean="0">
                <a:solidFill>
                  <a:srgbClr val="FC0128"/>
                </a:solidFill>
                <a:latin typeface="Courier New" charset="0"/>
                <a:ea typeface="ＭＳ Ｐゴシック" charset="-128"/>
              </a:rPr>
              <a:t>if (!visited.contains(v)){</a:t>
            </a:r>
            <a:r>
              <a:rPr lang="en-US" sz="1800" smtClean="0">
                <a:solidFill>
                  <a:schemeClr val="tx1"/>
                </a:solidFill>
                <a:latin typeface="Courier New" charset="0"/>
                <a:ea typeface="ＭＳ Ｐゴシック" charset="-128"/>
              </a:rPr>
              <a:t>// not visited</a:t>
            </a:r>
            <a:endParaRPr lang="en-US" sz="1800" smtClean="0">
              <a:solidFill>
                <a:srgbClr val="FC0128"/>
              </a:solidFill>
              <a:latin typeface="Courier New" charset="0"/>
              <a:ea typeface="ＭＳ Ｐゴシック" charset="-128"/>
            </a:endParaRPr>
          </a:p>
          <a:p>
            <a:pPr>
              <a:lnSpc>
                <a:spcPct val="90000"/>
              </a:lnSpc>
              <a:spcBef>
                <a:spcPct val="0"/>
              </a:spcBef>
              <a:buFont typeface="Monotype Sorts" charset="2"/>
              <a:buNone/>
            </a:pPr>
            <a:r>
              <a:rPr lang="en-US" sz="1800" smtClean="0">
                <a:solidFill>
                  <a:schemeClr val="tx1"/>
                </a:solidFill>
                <a:latin typeface="Courier New" charset="0"/>
                <a:ea typeface="ＭＳ Ｐゴシック" charset="-128"/>
              </a:rPr>
              <a:t>            </a:t>
            </a:r>
            <a:r>
              <a:rPr lang="en-US" sz="1800" smtClean="0">
                <a:solidFill>
                  <a:srgbClr val="FC0128"/>
                </a:solidFill>
                <a:latin typeface="Courier New" charset="0"/>
                <a:ea typeface="ＭＳ Ｐゴシック" charset="-128"/>
              </a:rPr>
              <a:t>visited.add(v);</a:t>
            </a:r>
          </a:p>
          <a:p>
            <a:pPr>
              <a:lnSpc>
                <a:spcPct val="90000"/>
              </a:lnSpc>
              <a:spcBef>
                <a:spcPct val="0"/>
              </a:spcBef>
              <a:buFont typeface="Monotype Sorts" charset="2"/>
              <a:buNone/>
            </a:pPr>
            <a:r>
              <a:rPr lang="en-US" sz="1800" smtClean="0">
                <a:solidFill>
                  <a:schemeClr val="tx1"/>
                </a:solidFill>
                <a:latin typeface="Courier New" charset="0"/>
                <a:ea typeface="ＭＳ Ｐゴシック" charset="-128"/>
              </a:rPr>
              <a:t>            </a:t>
            </a:r>
            <a:r>
              <a:rPr lang="en-US" sz="1800" smtClean="0">
                <a:solidFill>
                  <a:srgbClr val="000099"/>
                </a:solidFill>
                <a:latin typeface="Courier New" charset="0"/>
                <a:ea typeface="ＭＳ Ｐゴシック" charset="-128"/>
              </a:rPr>
              <a:t>q.add(v);</a:t>
            </a:r>
          </a:p>
          <a:p>
            <a:pPr>
              <a:lnSpc>
                <a:spcPct val="90000"/>
              </a:lnSpc>
              <a:spcBef>
                <a:spcPct val="0"/>
              </a:spcBef>
              <a:buFont typeface="Monotype Sorts" charset="2"/>
              <a:buNone/>
            </a:pPr>
            <a:r>
              <a:rPr lang="en-US" sz="1800" smtClean="0">
                <a:solidFill>
                  <a:schemeClr val="tx1"/>
                </a:solidFill>
                <a:latin typeface="Courier New" charset="0"/>
                <a:ea typeface="ＭＳ Ｐゴシック" charset="-128"/>
              </a:rPr>
              <a:t>         }</a:t>
            </a:r>
          </a:p>
          <a:p>
            <a:pPr>
              <a:lnSpc>
                <a:spcPct val="90000"/>
              </a:lnSpc>
              <a:spcBef>
                <a:spcPct val="0"/>
              </a:spcBef>
              <a:buFont typeface="Monotype Sorts" charset="2"/>
              <a:buNone/>
            </a:pPr>
            <a:r>
              <a:rPr lang="en-US" sz="1800" smtClean="0">
                <a:solidFill>
                  <a:schemeClr val="tx1"/>
                </a:solidFill>
                <a:latin typeface="Courier New" charset="0"/>
                <a:ea typeface="ＭＳ Ｐゴシック" charset="-128"/>
              </a:rPr>
              <a:t>       }</a:t>
            </a:r>
          </a:p>
          <a:p>
            <a:pPr>
              <a:lnSpc>
                <a:spcPct val="90000"/>
              </a:lnSpc>
              <a:spcBef>
                <a:spcPct val="0"/>
              </a:spcBef>
              <a:buFont typeface="Monotype Sorts" charset="2"/>
              <a:buNone/>
            </a:pPr>
            <a:r>
              <a:rPr lang="en-US" sz="1800" smtClean="0">
                <a:solidFill>
                  <a:schemeClr val="tx1"/>
                </a:solidFill>
                <a:latin typeface="Courier New" charset="0"/>
                <a:ea typeface="ＭＳ Ｐゴシック" charset="-128"/>
              </a:rPr>
              <a:t>    }</a:t>
            </a:r>
          </a:p>
          <a:p>
            <a:pPr>
              <a:lnSpc>
                <a:spcPct val="90000"/>
              </a:lnSpc>
              <a:spcBef>
                <a:spcPct val="0"/>
              </a:spcBef>
              <a:buFont typeface="Monotype Sorts" charset="2"/>
              <a:buNone/>
            </a:pPr>
            <a:r>
              <a:rPr lang="en-US" sz="1800" smtClean="0">
                <a:solidFill>
                  <a:schemeClr val="tx1"/>
                </a:solidFill>
                <a:latin typeface="Courier New" charset="0"/>
                <a:ea typeface="ＭＳ Ｐゴシック" charset="-128"/>
              </a:rPr>
              <a:t>}</a:t>
            </a:r>
            <a:endParaRPr lang="en-US" sz="1400" smtClean="0">
              <a:solidFill>
                <a:schemeClr val="tx1"/>
              </a:solidFill>
              <a:latin typeface="Courier New" charset="0"/>
              <a:ea typeface="ＭＳ Ｐゴシック" charset="-128"/>
            </a:endParaRPr>
          </a:p>
        </p:txBody>
      </p:sp>
      <p:grpSp>
        <p:nvGrpSpPr>
          <p:cNvPr id="2" name="Group 4"/>
          <p:cNvGrpSpPr>
            <a:grpSpLocks/>
          </p:cNvGrpSpPr>
          <p:nvPr/>
        </p:nvGrpSpPr>
        <p:grpSpPr bwMode="auto">
          <a:xfrm rot="81660">
            <a:off x="5111750" y="4017963"/>
            <a:ext cx="2508250" cy="1779587"/>
            <a:chOff x="3216" y="952"/>
            <a:chExt cx="1976" cy="2210"/>
          </a:xfrm>
        </p:grpSpPr>
        <p:sp>
          <p:nvSpPr>
            <p:cNvPr id="28677" name="Line 5"/>
            <p:cNvSpPr>
              <a:spLocks noChangeShapeType="1"/>
            </p:cNvSpPr>
            <p:nvPr/>
          </p:nvSpPr>
          <p:spPr bwMode="auto">
            <a:xfrm flipV="1">
              <a:off x="3448" y="1760"/>
              <a:ext cx="280" cy="296"/>
            </a:xfrm>
            <a:prstGeom prst="line">
              <a:avLst/>
            </a:prstGeom>
            <a:noFill/>
            <a:ln w="12700">
              <a:solidFill>
                <a:schemeClr val="tx1"/>
              </a:solidFill>
              <a:round/>
              <a:headEnd/>
              <a:tailEnd type="stealth" w="med" len="lg"/>
            </a:ln>
          </p:spPr>
          <p:txBody>
            <a:bodyPr/>
            <a:lstStyle/>
            <a:p>
              <a:endParaRPr lang="en-US"/>
            </a:p>
          </p:txBody>
        </p:sp>
        <p:sp>
          <p:nvSpPr>
            <p:cNvPr id="28678" name="Line 6"/>
            <p:cNvSpPr>
              <a:spLocks noChangeShapeType="1"/>
            </p:cNvSpPr>
            <p:nvPr/>
          </p:nvSpPr>
          <p:spPr bwMode="auto">
            <a:xfrm flipH="1">
              <a:off x="3472" y="1816"/>
              <a:ext cx="368" cy="344"/>
            </a:xfrm>
            <a:prstGeom prst="line">
              <a:avLst/>
            </a:prstGeom>
            <a:noFill/>
            <a:ln w="12700">
              <a:solidFill>
                <a:schemeClr val="tx1"/>
              </a:solidFill>
              <a:round/>
              <a:headEnd/>
              <a:tailEnd type="stealth" w="med" len="lg"/>
            </a:ln>
          </p:spPr>
          <p:txBody>
            <a:bodyPr/>
            <a:lstStyle/>
            <a:p>
              <a:endParaRPr lang="en-US"/>
            </a:p>
          </p:txBody>
        </p:sp>
        <p:grpSp>
          <p:nvGrpSpPr>
            <p:cNvPr id="3" name="Group 7"/>
            <p:cNvGrpSpPr>
              <a:grpSpLocks/>
            </p:cNvGrpSpPr>
            <p:nvPr/>
          </p:nvGrpSpPr>
          <p:grpSpPr bwMode="auto">
            <a:xfrm>
              <a:off x="3216" y="952"/>
              <a:ext cx="1976" cy="2210"/>
              <a:chOff x="3184" y="928"/>
              <a:chExt cx="1976" cy="2210"/>
            </a:xfrm>
          </p:grpSpPr>
          <p:grpSp>
            <p:nvGrpSpPr>
              <p:cNvPr id="4" name="Group 8"/>
              <p:cNvGrpSpPr>
                <a:grpSpLocks/>
              </p:cNvGrpSpPr>
              <p:nvPr/>
            </p:nvGrpSpPr>
            <p:grpSpPr bwMode="auto">
              <a:xfrm>
                <a:off x="3696" y="1528"/>
                <a:ext cx="288" cy="360"/>
                <a:chOff x="3696" y="1528"/>
                <a:chExt cx="288" cy="360"/>
              </a:xfrm>
            </p:grpSpPr>
            <p:sp>
              <p:nvSpPr>
                <p:cNvPr id="28708" name="Oval 9"/>
                <p:cNvSpPr>
                  <a:spLocks noChangeArrowheads="1"/>
                </p:cNvSpPr>
                <p:nvPr/>
              </p:nvSpPr>
              <p:spPr bwMode="auto">
                <a:xfrm>
                  <a:off x="3696" y="1528"/>
                  <a:ext cx="288" cy="288"/>
                </a:xfrm>
                <a:prstGeom prst="ellipse">
                  <a:avLst/>
                </a:prstGeom>
                <a:noFill/>
                <a:ln w="12700">
                  <a:solidFill>
                    <a:schemeClr val="tx1"/>
                  </a:solidFill>
                  <a:round/>
                  <a:headEnd/>
                  <a:tailEnd/>
                </a:ln>
              </p:spPr>
              <p:txBody>
                <a:bodyPr wrap="none" anchor="ctr"/>
                <a:lstStyle/>
                <a:p>
                  <a:endParaRPr lang="en-US"/>
                </a:p>
              </p:txBody>
            </p:sp>
            <p:sp>
              <p:nvSpPr>
                <p:cNvPr id="28709" name="Text Box 10"/>
                <p:cNvSpPr txBox="1">
                  <a:spLocks noChangeArrowheads="1"/>
                </p:cNvSpPr>
                <p:nvPr/>
              </p:nvSpPr>
              <p:spPr bwMode="auto">
                <a:xfrm>
                  <a:off x="3704" y="1547"/>
                  <a:ext cx="245" cy="341"/>
                </a:xfrm>
                <a:prstGeom prst="rect">
                  <a:avLst/>
                </a:prstGeom>
                <a:noFill/>
                <a:ln w="12700">
                  <a:noFill/>
                  <a:miter lim="800000"/>
                  <a:headEnd/>
                  <a:tailEnd/>
                </a:ln>
              </p:spPr>
              <p:txBody>
                <a:bodyPr>
                  <a:spAutoFit/>
                </a:bodyPr>
                <a:lstStyle/>
                <a:p>
                  <a:pPr algn="ctr">
                    <a:spcBef>
                      <a:spcPct val="50000"/>
                    </a:spcBef>
                  </a:pPr>
                  <a:r>
                    <a:rPr lang="en-US" sz="1200" b="1"/>
                    <a:t>1</a:t>
                  </a:r>
                </a:p>
              </p:txBody>
            </p:sp>
          </p:grpSp>
          <p:grpSp>
            <p:nvGrpSpPr>
              <p:cNvPr id="5" name="Group 11"/>
              <p:cNvGrpSpPr>
                <a:grpSpLocks/>
              </p:cNvGrpSpPr>
              <p:nvPr/>
            </p:nvGrpSpPr>
            <p:grpSpPr bwMode="auto">
              <a:xfrm>
                <a:off x="3376" y="928"/>
                <a:ext cx="288" cy="367"/>
                <a:chOff x="3696" y="1528"/>
                <a:chExt cx="288" cy="367"/>
              </a:xfrm>
            </p:grpSpPr>
            <p:sp>
              <p:nvSpPr>
                <p:cNvPr id="28706" name="Oval 12"/>
                <p:cNvSpPr>
                  <a:spLocks noChangeArrowheads="1"/>
                </p:cNvSpPr>
                <p:nvPr/>
              </p:nvSpPr>
              <p:spPr bwMode="auto">
                <a:xfrm>
                  <a:off x="3696" y="1528"/>
                  <a:ext cx="288" cy="288"/>
                </a:xfrm>
                <a:prstGeom prst="ellipse">
                  <a:avLst/>
                </a:prstGeom>
                <a:noFill/>
                <a:ln w="12700">
                  <a:solidFill>
                    <a:schemeClr val="tx1"/>
                  </a:solidFill>
                  <a:round/>
                  <a:headEnd/>
                  <a:tailEnd/>
                </a:ln>
              </p:spPr>
              <p:txBody>
                <a:bodyPr wrap="none" anchor="ctr"/>
                <a:lstStyle/>
                <a:p>
                  <a:endParaRPr lang="en-US"/>
                </a:p>
              </p:txBody>
            </p:sp>
            <p:sp>
              <p:nvSpPr>
                <p:cNvPr id="28707" name="Text Box 13"/>
                <p:cNvSpPr txBox="1">
                  <a:spLocks noChangeArrowheads="1"/>
                </p:cNvSpPr>
                <p:nvPr/>
              </p:nvSpPr>
              <p:spPr bwMode="auto">
                <a:xfrm>
                  <a:off x="3708" y="1554"/>
                  <a:ext cx="251" cy="341"/>
                </a:xfrm>
                <a:prstGeom prst="rect">
                  <a:avLst/>
                </a:prstGeom>
                <a:noFill/>
                <a:ln w="12700">
                  <a:noFill/>
                  <a:miter lim="800000"/>
                  <a:headEnd/>
                  <a:tailEnd/>
                </a:ln>
              </p:spPr>
              <p:txBody>
                <a:bodyPr>
                  <a:spAutoFit/>
                </a:bodyPr>
                <a:lstStyle/>
                <a:p>
                  <a:pPr algn="ctr">
                    <a:spcBef>
                      <a:spcPct val="50000"/>
                    </a:spcBef>
                  </a:pPr>
                  <a:r>
                    <a:rPr lang="en-US" sz="1200" b="1"/>
                    <a:t>2</a:t>
                  </a:r>
                </a:p>
              </p:txBody>
            </p:sp>
          </p:grpSp>
          <p:grpSp>
            <p:nvGrpSpPr>
              <p:cNvPr id="6" name="Group 14"/>
              <p:cNvGrpSpPr>
                <a:grpSpLocks/>
              </p:cNvGrpSpPr>
              <p:nvPr/>
            </p:nvGrpSpPr>
            <p:grpSpPr bwMode="auto">
              <a:xfrm>
                <a:off x="4424" y="1008"/>
                <a:ext cx="288" cy="369"/>
                <a:chOff x="3696" y="1528"/>
                <a:chExt cx="288" cy="369"/>
              </a:xfrm>
            </p:grpSpPr>
            <p:sp>
              <p:nvSpPr>
                <p:cNvPr id="28704" name="Oval 15"/>
                <p:cNvSpPr>
                  <a:spLocks noChangeArrowheads="1"/>
                </p:cNvSpPr>
                <p:nvPr/>
              </p:nvSpPr>
              <p:spPr bwMode="auto">
                <a:xfrm>
                  <a:off x="3696" y="1528"/>
                  <a:ext cx="288" cy="288"/>
                </a:xfrm>
                <a:prstGeom prst="ellipse">
                  <a:avLst/>
                </a:prstGeom>
                <a:noFill/>
                <a:ln w="12700">
                  <a:solidFill>
                    <a:schemeClr val="tx1"/>
                  </a:solidFill>
                  <a:round/>
                  <a:headEnd/>
                  <a:tailEnd/>
                </a:ln>
              </p:spPr>
              <p:txBody>
                <a:bodyPr wrap="none" anchor="ctr"/>
                <a:lstStyle/>
                <a:p>
                  <a:endParaRPr lang="en-US"/>
                </a:p>
              </p:txBody>
            </p:sp>
            <p:sp>
              <p:nvSpPr>
                <p:cNvPr id="28705" name="Text Box 16"/>
                <p:cNvSpPr txBox="1">
                  <a:spLocks noChangeArrowheads="1"/>
                </p:cNvSpPr>
                <p:nvPr/>
              </p:nvSpPr>
              <p:spPr bwMode="auto">
                <a:xfrm>
                  <a:off x="3705" y="1556"/>
                  <a:ext cx="248" cy="341"/>
                </a:xfrm>
                <a:prstGeom prst="rect">
                  <a:avLst/>
                </a:prstGeom>
                <a:noFill/>
                <a:ln w="12700">
                  <a:noFill/>
                  <a:miter lim="800000"/>
                  <a:headEnd/>
                  <a:tailEnd/>
                </a:ln>
              </p:spPr>
              <p:txBody>
                <a:bodyPr>
                  <a:spAutoFit/>
                </a:bodyPr>
                <a:lstStyle/>
                <a:p>
                  <a:pPr algn="ctr">
                    <a:spcBef>
                      <a:spcPct val="50000"/>
                    </a:spcBef>
                  </a:pPr>
                  <a:r>
                    <a:rPr lang="en-US" sz="1200" b="1"/>
                    <a:t>3</a:t>
                  </a:r>
                </a:p>
              </p:txBody>
            </p:sp>
          </p:grpSp>
          <p:grpSp>
            <p:nvGrpSpPr>
              <p:cNvPr id="7" name="Group 17"/>
              <p:cNvGrpSpPr>
                <a:grpSpLocks/>
              </p:cNvGrpSpPr>
              <p:nvPr/>
            </p:nvGrpSpPr>
            <p:grpSpPr bwMode="auto">
              <a:xfrm>
                <a:off x="3184" y="2016"/>
                <a:ext cx="288" cy="365"/>
                <a:chOff x="3696" y="1528"/>
                <a:chExt cx="288" cy="365"/>
              </a:xfrm>
            </p:grpSpPr>
            <p:sp>
              <p:nvSpPr>
                <p:cNvPr id="28702" name="Oval 18"/>
                <p:cNvSpPr>
                  <a:spLocks noChangeArrowheads="1"/>
                </p:cNvSpPr>
                <p:nvPr/>
              </p:nvSpPr>
              <p:spPr bwMode="auto">
                <a:xfrm>
                  <a:off x="3696" y="1528"/>
                  <a:ext cx="288" cy="288"/>
                </a:xfrm>
                <a:prstGeom prst="ellipse">
                  <a:avLst/>
                </a:prstGeom>
                <a:noFill/>
                <a:ln w="12700">
                  <a:solidFill>
                    <a:schemeClr val="tx1"/>
                  </a:solidFill>
                  <a:round/>
                  <a:headEnd/>
                  <a:tailEnd/>
                </a:ln>
              </p:spPr>
              <p:txBody>
                <a:bodyPr wrap="none" anchor="ctr"/>
                <a:lstStyle/>
                <a:p>
                  <a:endParaRPr lang="en-US"/>
                </a:p>
              </p:txBody>
            </p:sp>
            <p:sp>
              <p:nvSpPr>
                <p:cNvPr id="28703" name="Text Box 19"/>
                <p:cNvSpPr txBox="1">
                  <a:spLocks noChangeArrowheads="1"/>
                </p:cNvSpPr>
                <p:nvPr/>
              </p:nvSpPr>
              <p:spPr bwMode="auto">
                <a:xfrm>
                  <a:off x="3705" y="1552"/>
                  <a:ext cx="247" cy="341"/>
                </a:xfrm>
                <a:prstGeom prst="rect">
                  <a:avLst/>
                </a:prstGeom>
                <a:noFill/>
                <a:ln w="12700">
                  <a:noFill/>
                  <a:miter lim="800000"/>
                  <a:headEnd/>
                  <a:tailEnd/>
                </a:ln>
              </p:spPr>
              <p:txBody>
                <a:bodyPr>
                  <a:spAutoFit/>
                </a:bodyPr>
                <a:lstStyle/>
                <a:p>
                  <a:pPr algn="ctr">
                    <a:spcBef>
                      <a:spcPct val="50000"/>
                    </a:spcBef>
                  </a:pPr>
                  <a:r>
                    <a:rPr lang="en-US" sz="1200" b="1"/>
                    <a:t>4</a:t>
                  </a:r>
                </a:p>
              </p:txBody>
            </p:sp>
          </p:grpSp>
          <p:grpSp>
            <p:nvGrpSpPr>
              <p:cNvPr id="8" name="Group 20"/>
              <p:cNvGrpSpPr>
                <a:grpSpLocks/>
              </p:cNvGrpSpPr>
              <p:nvPr/>
            </p:nvGrpSpPr>
            <p:grpSpPr bwMode="auto">
              <a:xfrm>
                <a:off x="3936" y="2768"/>
                <a:ext cx="288" cy="370"/>
                <a:chOff x="3696" y="1528"/>
                <a:chExt cx="288" cy="370"/>
              </a:xfrm>
            </p:grpSpPr>
            <p:sp>
              <p:nvSpPr>
                <p:cNvPr id="28700" name="Oval 21"/>
                <p:cNvSpPr>
                  <a:spLocks noChangeArrowheads="1"/>
                </p:cNvSpPr>
                <p:nvPr/>
              </p:nvSpPr>
              <p:spPr bwMode="auto">
                <a:xfrm>
                  <a:off x="3696" y="1528"/>
                  <a:ext cx="288" cy="288"/>
                </a:xfrm>
                <a:prstGeom prst="ellipse">
                  <a:avLst/>
                </a:prstGeom>
                <a:noFill/>
                <a:ln w="12700">
                  <a:solidFill>
                    <a:schemeClr val="tx1"/>
                  </a:solidFill>
                  <a:round/>
                  <a:headEnd/>
                  <a:tailEnd/>
                </a:ln>
              </p:spPr>
              <p:txBody>
                <a:bodyPr wrap="none" anchor="ctr"/>
                <a:lstStyle/>
                <a:p>
                  <a:endParaRPr lang="en-US"/>
                </a:p>
              </p:txBody>
            </p:sp>
            <p:sp>
              <p:nvSpPr>
                <p:cNvPr id="28701" name="Text Box 22"/>
                <p:cNvSpPr txBox="1">
                  <a:spLocks noChangeArrowheads="1"/>
                </p:cNvSpPr>
                <p:nvPr/>
              </p:nvSpPr>
              <p:spPr bwMode="auto">
                <a:xfrm>
                  <a:off x="3701" y="1557"/>
                  <a:ext cx="250" cy="341"/>
                </a:xfrm>
                <a:prstGeom prst="rect">
                  <a:avLst/>
                </a:prstGeom>
                <a:noFill/>
                <a:ln w="12700">
                  <a:noFill/>
                  <a:miter lim="800000"/>
                  <a:headEnd/>
                  <a:tailEnd/>
                </a:ln>
              </p:spPr>
              <p:txBody>
                <a:bodyPr>
                  <a:spAutoFit/>
                </a:bodyPr>
                <a:lstStyle/>
                <a:p>
                  <a:pPr algn="ctr">
                    <a:spcBef>
                      <a:spcPct val="50000"/>
                    </a:spcBef>
                  </a:pPr>
                  <a:r>
                    <a:rPr lang="en-US" sz="1200" b="1"/>
                    <a:t>5</a:t>
                  </a:r>
                </a:p>
              </p:txBody>
            </p:sp>
          </p:grpSp>
          <p:grpSp>
            <p:nvGrpSpPr>
              <p:cNvPr id="9" name="Group 23"/>
              <p:cNvGrpSpPr>
                <a:grpSpLocks/>
              </p:cNvGrpSpPr>
              <p:nvPr/>
            </p:nvGrpSpPr>
            <p:grpSpPr bwMode="auto">
              <a:xfrm>
                <a:off x="4872" y="1504"/>
                <a:ext cx="288" cy="368"/>
                <a:chOff x="3696" y="1528"/>
                <a:chExt cx="288" cy="368"/>
              </a:xfrm>
            </p:grpSpPr>
            <p:sp>
              <p:nvSpPr>
                <p:cNvPr id="28698" name="Oval 24"/>
                <p:cNvSpPr>
                  <a:spLocks noChangeArrowheads="1"/>
                </p:cNvSpPr>
                <p:nvPr/>
              </p:nvSpPr>
              <p:spPr bwMode="auto">
                <a:xfrm>
                  <a:off x="3696" y="1528"/>
                  <a:ext cx="288" cy="288"/>
                </a:xfrm>
                <a:prstGeom prst="ellipse">
                  <a:avLst/>
                </a:prstGeom>
                <a:noFill/>
                <a:ln w="12700">
                  <a:solidFill>
                    <a:schemeClr val="tx1"/>
                  </a:solidFill>
                  <a:round/>
                  <a:headEnd/>
                  <a:tailEnd/>
                </a:ln>
              </p:spPr>
              <p:txBody>
                <a:bodyPr wrap="none" anchor="ctr"/>
                <a:lstStyle/>
                <a:p>
                  <a:endParaRPr lang="en-US"/>
                </a:p>
              </p:txBody>
            </p:sp>
            <p:sp>
              <p:nvSpPr>
                <p:cNvPr id="28699" name="Text Box 25"/>
                <p:cNvSpPr txBox="1">
                  <a:spLocks noChangeArrowheads="1"/>
                </p:cNvSpPr>
                <p:nvPr/>
              </p:nvSpPr>
              <p:spPr bwMode="auto">
                <a:xfrm>
                  <a:off x="3706" y="1555"/>
                  <a:ext cx="247" cy="341"/>
                </a:xfrm>
                <a:prstGeom prst="rect">
                  <a:avLst/>
                </a:prstGeom>
                <a:noFill/>
                <a:ln w="12700">
                  <a:noFill/>
                  <a:miter lim="800000"/>
                  <a:headEnd/>
                  <a:tailEnd/>
                </a:ln>
              </p:spPr>
              <p:txBody>
                <a:bodyPr>
                  <a:spAutoFit/>
                </a:bodyPr>
                <a:lstStyle/>
                <a:p>
                  <a:pPr algn="ctr">
                    <a:spcBef>
                      <a:spcPct val="50000"/>
                    </a:spcBef>
                  </a:pPr>
                  <a:r>
                    <a:rPr lang="en-US" sz="1200" b="1"/>
                    <a:t>6</a:t>
                  </a:r>
                </a:p>
              </p:txBody>
            </p:sp>
          </p:grpSp>
          <p:grpSp>
            <p:nvGrpSpPr>
              <p:cNvPr id="10" name="Group 26"/>
              <p:cNvGrpSpPr>
                <a:grpSpLocks/>
              </p:cNvGrpSpPr>
              <p:nvPr/>
            </p:nvGrpSpPr>
            <p:grpSpPr bwMode="auto">
              <a:xfrm>
                <a:off x="4776" y="2504"/>
                <a:ext cx="288" cy="362"/>
                <a:chOff x="3696" y="1528"/>
                <a:chExt cx="288" cy="362"/>
              </a:xfrm>
            </p:grpSpPr>
            <p:sp>
              <p:nvSpPr>
                <p:cNvPr id="28696" name="Oval 27"/>
                <p:cNvSpPr>
                  <a:spLocks noChangeArrowheads="1"/>
                </p:cNvSpPr>
                <p:nvPr/>
              </p:nvSpPr>
              <p:spPr bwMode="auto">
                <a:xfrm>
                  <a:off x="3696" y="1528"/>
                  <a:ext cx="288" cy="288"/>
                </a:xfrm>
                <a:prstGeom prst="ellipse">
                  <a:avLst/>
                </a:prstGeom>
                <a:noFill/>
                <a:ln w="12700">
                  <a:solidFill>
                    <a:schemeClr val="tx1"/>
                  </a:solidFill>
                  <a:round/>
                  <a:headEnd/>
                  <a:tailEnd/>
                </a:ln>
              </p:spPr>
              <p:txBody>
                <a:bodyPr wrap="none" anchor="ctr"/>
                <a:lstStyle/>
                <a:p>
                  <a:endParaRPr lang="en-US"/>
                </a:p>
              </p:txBody>
            </p:sp>
            <p:sp>
              <p:nvSpPr>
                <p:cNvPr id="28697" name="Text Box 28"/>
                <p:cNvSpPr txBox="1">
                  <a:spLocks noChangeArrowheads="1"/>
                </p:cNvSpPr>
                <p:nvPr/>
              </p:nvSpPr>
              <p:spPr bwMode="auto">
                <a:xfrm>
                  <a:off x="3705" y="1549"/>
                  <a:ext cx="249" cy="341"/>
                </a:xfrm>
                <a:prstGeom prst="rect">
                  <a:avLst/>
                </a:prstGeom>
                <a:noFill/>
                <a:ln w="12700">
                  <a:noFill/>
                  <a:miter lim="800000"/>
                  <a:headEnd/>
                  <a:tailEnd/>
                </a:ln>
              </p:spPr>
              <p:txBody>
                <a:bodyPr>
                  <a:spAutoFit/>
                </a:bodyPr>
                <a:lstStyle/>
                <a:p>
                  <a:pPr algn="ctr">
                    <a:spcBef>
                      <a:spcPct val="50000"/>
                    </a:spcBef>
                  </a:pPr>
                  <a:r>
                    <a:rPr lang="en-US" sz="1200" b="1"/>
                    <a:t>7</a:t>
                  </a:r>
                </a:p>
              </p:txBody>
            </p:sp>
          </p:grpSp>
          <p:sp>
            <p:nvSpPr>
              <p:cNvPr id="28687" name="Line 29"/>
              <p:cNvSpPr>
                <a:spLocks noChangeShapeType="1"/>
              </p:cNvSpPr>
              <p:nvPr/>
            </p:nvSpPr>
            <p:spPr bwMode="auto">
              <a:xfrm flipV="1">
                <a:off x="3968" y="1240"/>
                <a:ext cx="480" cy="360"/>
              </a:xfrm>
              <a:prstGeom prst="line">
                <a:avLst/>
              </a:prstGeom>
              <a:noFill/>
              <a:ln w="12700">
                <a:solidFill>
                  <a:schemeClr val="tx1"/>
                </a:solidFill>
                <a:round/>
                <a:headEnd/>
                <a:tailEnd type="stealth" w="med" len="lg"/>
              </a:ln>
            </p:spPr>
            <p:txBody>
              <a:bodyPr/>
              <a:lstStyle/>
              <a:p>
                <a:endParaRPr lang="en-US"/>
              </a:p>
            </p:txBody>
          </p:sp>
          <p:sp>
            <p:nvSpPr>
              <p:cNvPr id="28688" name="Line 30"/>
              <p:cNvSpPr>
                <a:spLocks noChangeShapeType="1"/>
              </p:cNvSpPr>
              <p:nvPr/>
            </p:nvSpPr>
            <p:spPr bwMode="auto">
              <a:xfrm flipH="1" flipV="1">
                <a:off x="3560" y="1208"/>
                <a:ext cx="216" cy="344"/>
              </a:xfrm>
              <a:prstGeom prst="line">
                <a:avLst/>
              </a:prstGeom>
              <a:noFill/>
              <a:ln w="12700">
                <a:solidFill>
                  <a:schemeClr val="tx1"/>
                </a:solidFill>
                <a:round/>
                <a:headEnd/>
                <a:tailEnd type="stealth" w="med" len="lg"/>
              </a:ln>
            </p:spPr>
            <p:txBody>
              <a:bodyPr/>
              <a:lstStyle/>
              <a:p>
                <a:endParaRPr lang="en-US"/>
              </a:p>
            </p:txBody>
          </p:sp>
          <p:sp>
            <p:nvSpPr>
              <p:cNvPr id="28689" name="Line 31"/>
              <p:cNvSpPr>
                <a:spLocks noChangeShapeType="1"/>
              </p:cNvSpPr>
              <p:nvPr/>
            </p:nvSpPr>
            <p:spPr bwMode="auto">
              <a:xfrm>
                <a:off x="3424" y="2280"/>
                <a:ext cx="544" cy="536"/>
              </a:xfrm>
              <a:prstGeom prst="line">
                <a:avLst/>
              </a:prstGeom>
              <a:noFill/>
              <a:ln w="12700">
                <a:solidFill>
                  <a:schemeClr val="tx1"/>
                </a:solidFill>
                <a:round/>
                <a:headEnd/>
                <a:tailEnd type="stealth" w="med" len="lg"/>
              </a:ln>
            </p:spPr>
            <p:txBody>
              <a:bodyPr/>
              <a:lstStyle/>
              <a:p>
                <a:endParaRPr lang="en-US"/>
              </a:p>
            </p:txBody>
          </p:sp>
          <p:sp>
            <p:nvSpPr>
              <p:cNvPr id="28690" name="Line 32"/>
              <p:cNvSpPr>
                <a:spLocks noChangeShapeType="1"/>
              </p:cNvSpPr>
              <p:nvPr/>
            </p:nvSpPr>
            <p:spPr bwMode="auto">
              <a:xfrm flipV="1">
                <a:off x="3360" y="1192"/>
                <a:ext cx="72" cy="832"/>
              </a:xfrm>
              <a:prstGeom prst="line">
                <a:avLst/>
              </a:prstGeom>
              <a:noFill/>
              <a:ln w="12700">
                <a:solidFill>
                  <a:schemeClr val="tx1"/>
                </a:solidFill>
                <a:round/>
                <a:headEnd/>
                <a:tailEnd type="stealth" w="med" len="lg"/>
              </a:ln>
            </p:spPr>
            <p:txBody>
              <a:bodyPr/>
              <a:lstStyle/>
              <a:p>
                <a:endParaRPr lang="en-US"/>
              </a:p>
            </p:txBody>
          </p:sp>
          <p:sp>
            <p:nvSpPr>
              <p:cNvPr id="28691" name="Line 33"/>
              <p:cNvSpPr>
                <a:spLocks noChangeShapeType="1"/>
              </p:cNvSpPr>
              <p:nvPr/>
            </p:nvSpPr>
            <p:spPr bwMode="auto">
              <a:xfrm flipH="1" flipV="1">
                <a:off x="4576" y="1312"/>
                <a:ext cx="304" cy="1216"/>
              </a:xfrm>
              <a:prstGeom prst="line">
                <a:avLst/>
              </a:prstGeom>
              <a:noFill/>
              <a:ln w="12700">
                <a:solidFill>
                  <a:schemeClr val="tx1"/>
                </a:solidFill>
                <a:round/>
                <a:headEnd/>
                <a:tailEnd type="stealth" w="med" len="lg"/>
              </a:ln>
            </p:spPr>
            <p:txBody>
              <a:bodyPr/>
              <a:lstStyle/>
              <a:p>
                <a:endParaRPr lang="en-US"/>
              </a:p>
            </p:txBody>
          </p:sp>
          <p:sp>
            <p:nvSpPr>
              <p:cNvPr id="28692" name="Line 34"/>
              <p:cNvSpPr>
                <a:spLocks noChangeShapeType="1"/>
              </p:cNvSpPr>
              <p:nvPr/>
            </p:nvSpPr>
            <p:spPr bwMode="auto">
              <a:xfrm flipH="1" flipV="1">
                <a:off x="3448" y="2264"/>
                <a:ext cx="1376" cy="296"/>
              </a:xfrm>
              <a:prstGeom prst="line">
                <a:avLst/>
              </a:prstGeom>
              <a:noFill/>
              <a:ln w="12700">
                <a:solidFill>
                  <a:schemeClr val="tx1"/>
                </a:solidFill>
                <a:round/>
                <a:headEnd/>
                <a:tailEnd type="stealth" w="med" len="lg"/>
              </a:ln>
            </p:spPr>
            <p:txBody>
              <a:bodyPr/>
              <a:lstStyle/>
              <a:p>
                <a:endParaRPr lang="en-US"/>
              </a:p>
            </p:txBody>
          </p:sp>
          <p:sp>
            <p:nvSpPr>
              <p:cNvPr id="28693" name="Line 35"/>
              <p:cNvSpPr>
                <a:spLocks noChangeShapeType="1"/>
              </p:cNvSpPr>
              <p:nvPr/>
            </p:nvSpPr>
            <p:spPr bwMode="auto">
              <a:xfrm flipH="1" flipV="1">
                <a:off x="4680" y="1216"/>
                <a:ext cx="296" cy="312"/>
              </a:xfrm>
              <a:prstGeom prst="line">
                <a:avLst/>
              </a:prstGeom>
              <a:noFill/>
              <a:ln w="12700">
                <a:solidFill>
                  <a:schemeClr val="tx1"/>
                </a:solidFill>
                <a:round/>
                <a:headEnd/>
                <a:tailEnd type="stealth" w="med" len="lg"/>
              </a:ln>
            </p:spPr>
            <p:txBody>
              <a:bodyPr/>
              <a:lstStyle/>
              <a:p>
                <a:endParaRPr lang="en-US"/>
              </a:p>
            </p:txBody>
          </p:sp>
          <p:sp>
            <p:nvSpPr>
              <p:cNvPr id="28694" name="Line 36"/>
              <p:cNvSpPr>
                <a:spLocks noChangeShapeType="1"/>
              </p:cNvSpPr>
              <p:nvPr/>
            </p:nvSpPr>
            <p:spPr bwMode="auto">
              <a:xfrm flipH="1" flipV="1">
                <a:off x="3672" y="1064"/>
                <a:ext cx="752" cy="96"/>
              </a:xfrm>
              <a:prstGeom prst="line">
                <a:avLst/>
              </a:prstGeom>
              <a:noFill/>
              <a:ln w="12700">
                <a:solidFill>
                  <a:schemeClr val="tx1"/>
                </a:solidFill>
                <a:round/>
                <a:headEnd/>
                <a:tailEnd type="stealth" w="med" len="lg"/>
              </a:ln>
            </p:spPr>
            <p:txBody>
              <a:bodyPr/>
              <a:lstStyle/>
              <a:p>
                <a:endParaRPr lang="en-US"/>
              </a:p>
            </p:txBody>
          </p:sp>
          <p:sp>
            <p:nvSpPr>
              <p:cNvPr id="28695" name="Line 37"/>
              <p:cNvSpPr>
                <a:spLocks noChangeShapeType="1"/>
              </p:cNvSpPr>
              <p:nvPr/>
            </p:nvSpPr>
            <p:spPr bwMode="auto">
              <a:xfrm flipH="1" flipV="1">
                <a:off x="3912" y="1792"/>
                <a:ext cx="224" cy="1000"/>
              </a:xfrm>
              <a:prstGeom prst="line">
                <a:avLst/>
              </a:prstGeom>
              <a:noFill/>
              <a:ln w="12700">
                <a:solidFill>
                  <a:schemeClr val="tx1"/>
                </a:solidFill>
                <a:round/>
                <a:headEnd/>
                <a:tailEnd type="stealth" w="med" len="lg"/>
              </a:ln>
            </p:spPr>
            <p:txBody>
              <a:bodyPr/>
              <a:lstStyle/>
              <a:p>
                <a:endParaRPr lang="en-US"/>
              </a:p>
            </p:txBody>
          </p:sp>
        </p:grpSp>
      </p:grpSp>
      <p:sp>
        <p:nvSpPr>
          <p:cNvPr id="38" name="Slide Number Placeholder 37"/>
          <p:cNvSpPr>
            <a:spLocks noGrp="1"/>
          </p:cNvSpPr>
          <p:nvPr>
            <p:ph type="sldNum" sz="quarter" idx="12"/>
          </p:nvPr>
        </p:nvSpPr>
        <p:spPr/>
        <p:txBody>
          <a:bodyPr/>
          <a:lstStyle/>
          <a:p>
            <a:fld id="{6D8D0002-FA8C-457D-97FC-660308141844}" type="slidenum">
              <a:rPr lang="en-US" smtClean="0"/>
              <a:pPr/>
              <a:t>13</a:t>
            </a:fld>
            <a:endParaRPr lang="en-US"/>
          </a:p>
        </p:txBody>
      </p:sp>
      <p:sp>
        <p:nvSpPr>
          <p:cNvPr id="39" name="Footer Placeholder 38"/>
          <p:cNvSpPr>
            <a:spLocks noGrp="1"/>
          </p:cNvSpPr>
          <p:nvPr>
            <p:ph type="ftr" sz="quarter" idx="11"/>
          </p:nvPr>
        </p:nvSpPr>
        <p:spPr/>
        <p:txBody>
          <a:bodyPr/>
          <a:lstStyle/>
          <a:p>
            <a:r>
              <a:rPr lang="en-US" smtClean="0"/>
              <a:t>CompSci 100e, Spring 2011</a:t>
            </a:r>
            <a:endParaRPr lang="en-US"/>
          </a:p>
        </p:txBody>
      </p:sp>
    </p:spTree>
    <p:extLst>
      <p:ext uri="{BB962C8B-B14F-4D97-AF65-F5344CB8AC3E}">
        <p14:creationId xmlns:p14="http://schemas.microsoft.com/office/powerpoint/2010/main" val="35828774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ea typeface="ＭＳ Ｐゴシック" charset="-128"/>
              </a:rPr>
              <a:t>Pseudo-code for depth-first search</a:t>
            </a:r>
          </a:p>
        </p:txBody>
      </p:sp>
      <p:sp>
        <p:nvSpPr>
          <p:cNvPr id="29699" name="Rectangle 3"/>
          <p:cNvSpPr>
            <a:spLocks noGrp="1" noChangeArrowheads="1"/>
          </p:cNvSpPr>
          <p:nvPr>
            <p:ph type="body" idx="1"/>
          </p:nvPr>
        </p:nvSpPr>
        <p:spPr>
          <a:xfrm>
            <a:off x="457200" y="1600200"/>
            <a:ext cx="8229600" cy="4800600"/>
          </a:xfrm>
        </p:spPr>
        <p:txBody>
          <a:bodyPr>
            <a:normAutofit fontScale="92500" lnSpcReduction="20000"/>
          </a:bodyPr>
          <a:lstStyle/>
          <a:p>
            <a:pPr>
              <a:lnSpc>
                <a:spcPct val="90000"/>
              </a:lnSpc>
              <a:spcBef>
                <a:spcPct val="0"/>
              </a:spcBef>
              <a:buFont typeface="Monotype Sorts" charset="2"/>
              <a:buNone/>
            </a:pPr>
            <a:r>
              <a:rPr lang="en-US" dirty="0" smtClean="0">
                <a:solidFill>
                  <a:schemeClr val="tx1"/>
                </a:solidFill>
                <a:latin typeface="Courier New" charset="0"/>
                <a:ea typeface="ＭＳ Ｐゴシック" charset="-128"/>
              </a:rPr>
              <a:t>void </a:t>
            </a:r>
            <a:r>
              <a:rPr lang="en-US" dirty="0" err="1" smtClean="0">
                <a:solidFill>
                  <a:schemeClr val="tx1"/>
                </a:solidFill>
                <a:latin typeface="Courier New" charset="0"/>
                <a:ea typeface="ＭＳ Ｐゴシック" charset="-128"/>
              </a:rPr>
              <a:t>depthfirst</a:t>
            </a:r>
            <a:r>
              <a:rPr lang="en-US" dirty="0" smtClean="0">
                <a:solidFill>
                  <a:schemeClr val="tx1"/>
                </a:solidFill>
                <a:latin typeface="Courier New" charset="0"/>
                <a:ea typeface="ＭＳ Ｐゴシック" charset="-128"/>
              </a:rPr>
              <a:t>(String vertex){</a:t>
            </a:r>
          </a:p>
          <a:p>
            <a:pPr>
              <a:lnSpc>
                <a:spcPct val="90000"/>
              </a:lnSpc>
              <a:spcBef>
                <a:spcPct val="0"/>
              </a:spcBef>
              <a:buFont typeface="Monotype Sorts" charset="2"/>
              <a:buNone/>
            </a:pPr>
            <a:r>
              <a:rPr lang="en-US" dirty="0" smtClean="0">
                <a:solidFill>
                  <a:schemeClr val="tx1"/>
                </a:solidFill>
                <a:latin typeface="Courier New" charset="0"/>
                <a:ea typeface="ＭＳ Ｐゴシック" charset="-128"/>
              </a:rPr>
              <a:t>    if (! </a:t>
            </a:r>
            <a:r>
              <a:rPr lang="en-US" dirty="0" err="1" smtClean="0">
                <a:solidFill>
                  <a:schemeClr val="tx1"/>
                </a:solidFill>
                <a:latin typeface="Courier New" charset="0"/>
                <a:ea typeface="ＭＳ Ｐゴシック" charset="-128"/>
              </a:rPr>
              <a:t>alreadySeen</a:t>
            </a:r>
            <a:r>
              <a:rPr lang="en-US" dirty="0" smtClean="0">
                <a:solidFill>
                  <a:schemeClr val="tx1"/>
                </a:solidFill>
                <a:latin typeface="Courier New" charset="0"/>
                <a:ea typeface="ＭＳ Ｐゴシック" charset="-128"/>
              </a:rPr>
              <a:t>(vertex)){</a:t>
            </a:r>
          </a:p>
          <a:p>
            <a:pPr>
              <a:lnSpc>
                <a:spcPct val="90000"/>
              </a:lnSpc>
              <a:spcBef>
                <a:spcPct val="0"/>
              </a:spcBef>
              <a:buFont typeface="Monotype Sorts" charset="2"/>
              <a:buNone/>
            </a:pPr>
            <a:r>
              <a:rPr lang="en-US" dirty="0" smtClean="0">
                <a:solidFill>
                  <a:schemeClr val="tx1"/>
                </a:solidFill>
                <a:latin typeface="Courier New" charset="0"/>
                <a:ea typeface="ＭＳ Ｐゴシック" charset="-128"/>
              </a:rPr>
              <a:t>	     </a:t>
            </a:r>
            <a:r>
              <a:rPr lang="en-US" dirty="0" err="1" smtClean="0">
                <a:solidFill>
                  <a:schemeClr val="tx1"/>
                </a:solidFill>
                <a:latin typeface="Courier New" charset="0"/>
                <a:ea typeface="ＭＳ Ｐゴシック" charset="-128"/>
              </a:rPr>
              <a:t>markAsSeen</a:t>
            </a:r>
            <a:r>
              <a:rPr lang="en-US" dirty="0" smtClean="0">
                <a:solidFill>
                  <a:schemeClr val="tx1"/>
                </a:solidFill>
                <a:latin typeface="Courier New" charset="0"/>
                <a:ea typeface="ＭＳ Ｐゴシック" charset="-128"/>
              </a:rPr>
              <a:t>(vertex);</a:t>
            </a:r>
          </a:p>
          <a:p>
            <a:pPr>
              <a:lnSpc>
                <a:spcPct val="90000"/>
              </a:lnSpc>
              <a:spcBef>
                <a:spcPct val="0"/>
              </a:spcBef>
              <a:buFont typeface="Monotype Sorts" charset="2"/>
              <a:buNone/>
            </a:pPr>
            <a:r>
              <a:rPr lang="en-US" dirty="0" smtClean="0">
                <a:solidFill>
                  <a:schemeClr val="tx1"/>
                </a:solidFill>
                <a:latin typeface="Courier New" charset="0"/>
                <a:ea typeface="ＭＳ Ｐゴシック" charset="-128"/>
              </a:rPr>
              <a:t>	     </a:t>
            </a:r>
            <a:r>
              <a:rPr lang="en-US" dirty="0" err="1" smtClean="0">
                <a:solidFill>
                  <a:schemeClr val="tx1"/>
                </a:solidFill>
                <a:latin typeface="Courier New" charset="0"/>
                <a:ea typeface="ＭＳ Ｐゴシック" charset="-128"/>
              </a:rPr>
              <a:t>System.out.println</a:t>
            </a:r>
            <a:r>
              <a:rPr lang="en-US" dirty="0" smtClean="0">
                <a:solidFill>
                  <a:schemeClr val="tx1"/>
                </a:solidFill>
                <a:latin typeface="Courier New" charset="0"/>
                <a:ea typeface="ＭＳ Ｐゴシック" charset="-128"/>
              </a:rPr>
              <a:t>(vertex);</a:t>
            </a:r>
          </a:p>
          <a:p>
            <a:pPr>
              <a:lnSpc>
                <a:spcPct val="90000"/>
              </a:lnSpc>
              <a:spcBef>
                <a:spcPct val="0"/>
              </a:spcBef>
              <a:buFont typeface="Monotype Sorts" charset="2"/>
              <a:buNone/>
            </a:pPr>
            <a:r>
              <a:rPr lang="en-US" dirty="0" smtClean="0">
                <a:solidFill>
                  <a:schemeClr val="tx1"/>
                </a:solidFill>
                <a:latin typeface="Courier New" charset="0"/>
                <a:ea typeface="ＭＳ Ｐゴシック" charset="-128"/>
              </a:rPr>
              <a:t>	     for(each v adjacent to vertex) {</a:t>
            </a:r>
          </a:p>
          <a:p>
            <a:pPr>
              <a:lnSpc>
                <a:spcPct val="90000"/>
              </a:lnSpc>
              <a:spcBef>
                <a:spcPct val="0"/>
              </a:spcBef>
              <a:buFont typeface="Monotype Sorts" charset="2"/>
              <a:buNone/>
            </a:pPr>
            <a:r>
              <a:rPr lang="en-US" dirty="0" smtClean="0">
                <a:solidFill>
                  <a:schemeClr val="tx1"/>
                </a:solidFill>
                <a:latin typeface="Courier New" charset="0"/>
                <a:ea typeface="ＭＳ Ｐゴシック" charset="-128"/>
              </a:rPr>
              <a:t>	        </a:t>
            </a:r>
            <a:r>
              <a:rPr lang="en-US" dirty="0" err="1" smtClean="0">
                <a:solidFill>
                  <a:schemeClr val="tx1"/>
                </a:solidFill>
                <a:latin typeface="Courier New" charset="0"/>
                <a:ea typeface="ＭＳ Ｐゴシック" charset="-128"/>
              </a:rPr>
              <a:t>depthfirst</a:t>
            </a:r>
            <a:r>
              <a:rPr lang="en-US" dirty="0" smtClean="0">
                <a:solidFill>
                  <a:schemeClr val="tx1"/>
                </a:solidFill>
                <a:latin typeface="Courier New" charset="0"/>
                <a:ea typeface="ＭＳ Ｐゴシック" charset="-128"/>
              </a:rPr>
              <a:t>(v);</a:t>
            </a:r>
          </a:p>
          <a:p>
            <a:pPr>
              <a:lnSpc>
                <a:spcPct val="90000"/>
              </a:lnSpc>
              <a:spcBef>
                <a:spcPct val="0"/>
              </a:spcBef>
              <a:buFont typeface="Monotype Sorts" charset="2"/>
              <a:buNone/>
            </a:pPr>
            <a:r>
              <a:rPr lang="en-US" dirty="0" smtClean="0">
                <a:solidFill>
                  <a:schemeClr val="tx1"/>
                </a:solidFill>
                <a:latin typeface="Courier New" charset="0"/>
                <a:ea typeface="ＭＳ Ｐゴシック" charset="-128"/>
              </a:rPr>
              <a:t>	     }</a:t>
            </a:r>
          </a:p>
          <a:p>
            <a:pPr>
              <a:lnSpc>
                <a:spcPct val="90000"/>
              </a:lnSpc>
              <a:spcBef>
                <a:spcPct val="0"/>
              </a:spcBef>
              <a:buFont typeface="Monotype Sorts" charset="2"/>
              <a:buNone/>
            </a:pPr>
            <a:r>
              <a:rPr lang="en-US" dirty="0" smtClean="0">
                <a:solidFill>
                  <a:schemeClr val="tx1"/>
                </a:solidFill>
                <a:latin typeface="Courier New" charset="0"/>
                <a:ea typeface="ＭＳ Ｐゴシック" charset="-128"/>
              </a:rPr>
              <a:t>    }</a:t>
            </a:r>
          </a:p>
          <a:p>
            <a:pPr>
              <a:lnSpc>
                <a:spcPct val="90000"/>
              </a:lnSpc>
              <a:spcBef>
                <a:spcPct val="0"/>
              </a:spcBef>
              <a:buFont typeface="Monotype Sorts" charset="2"/>
              <a:buNone/>
            </a:pPr>
            <a:r>
              <a:rPr lang="en-US" dirty="0" smtClean="0">
                <a:solidFill>
                  <a:schemeClr val="tx1"/>
                </a:solidFill>
                <a:latin typeface="Courier New" charset="0"/>
                <a:ea typeface="ＭＳ Ｐゴシック" charset="-128"/>
              </a:rPr>
              <a:t>}</a:t>
            </a:r>
          </a:p>
          <a:p>
            <a:pPr>
              <a:lnSpc>
                <a:spcPct val="90000"/>
              </a:lnSpc>
              <a:spcBef>
                <a:spcPct val="0"/>
              </a:spcBef>
              <a:buFont typeface="Monotype Sorts" charset="2"/>
              <a:buNone/>
            </a:pPr>
            <a:endParaRPr lang="en-US" dirty="0" smtClean="0">
              <a:solidFill>
                <a:schemeClr val="tx1"/>
              </a:solidFill>
              <a:latin typeface="Courier New" charset="0"/>
              <a:ea typeface="ＭＳ Ｐゴシック" charset="-128"/>
            </a:endParaRPr>
          </a:p>
          <a:p>
            <a:pPr>
              <a:lnSpc>
                <a:spcPct val="90000"/>
              </a:lnSpc>
              <a:spcBef>
                <a:spcPct val="0"/>
              </a:spcBef>
              <a:buFont typeface="Monotype Sorts" charset="2"/>
              <a:buNone/>
            </a:pPr>
            <a:endParaRPr lang="en-US" dirty="0" smtClean="0">
              <a:solidFill>
                <a:schemeClr val="tx1"/>
              </a:solidFill>
              <a:latin typeface="Courier New" charset="0"/>
              <a:ea typeface="ＭＳ Ｐゴシック" charset="-128"/>
            </a:endParaRPr>
          </a:p>
          <a:p>
            <a:pPr>
              <a:lnSpc>
                <a:spcPct val="90000"/>
              </a:lnSpc>
            </a:pPr>
            <a:r>
              <a:rPr lang="en-US" dirty="0" smtClean="0">
                <a:ea typeface="ＭＳ Ｐゴシック" charset="-128"/>
              </a:rPr>
              <a:t>Clones are stacked up, problem? Can we make use of stack explicit?</a:t>
            </a:r>
            <a:endParaRPr lang="en-US" dirty="0" smtClean="0">
              <a:latin typeface="Courier New" charset="0"/>
              <a:ea typeface="ＭＳ Ｐゴシック" charset="-128"/>
            </a:endParaRPr>
          </a:p>
        </p:txBody>
      </p:sp>
      <p:grpSp>
        <p:nvGrpSpPr>
          <p:cNvPr id="2" name="Group 4"/>
          <p:cNvGrpSpPr>
            <a:grpSpLocks/>
          </p:cNvGrpSpPr>
          <p:nvPr/>
        </p:nvGrpSpPr>
        <p:grpSpPr bwMode="auto">
          <a:xfrm rot="81660">
            <a:off x="6116777" y="3611238"/>
            <a:ext cx="2533650" cy="1779587"/>
            <a:chOff x="3216" y="952"/>
            <a:chExt cx="1976" cy="2210"/>
          </a:xfrm>
        </p:grpSpPr>
        <p:sp>
          <p:nvSpPr>
            <p:cNvPr id="29701" name="Line 5"/>
            <p:cNvSpPr>
              <a:spLocks noChangeShapeType="1"/>
            </p:cNvSpPr>
            <p:nvPr/>
          </p:nvSpPr>
          <p:spPr bwMode="auto">
            <a:xfrm flipV="1">
              <a:off x="3448" y="1760"/>
              <a:ext cx="280" cy="296"/>
            </a:xfrm>
            <a:prstGeom prst="line">
              <a:avLst/>
            </a:prstGeom>
            <a:noFill/>
            <a:ln w="12700">
              <a:solidFill>
                <a:schemeClr val="tx1"/>
              </a:solidFill>
              <a:round/>
              <a:headEnd/>
              <a:tailEnd type="stealth" w="med" len="lg"/>
            </a:ln>
          </p:spPr>
          <p:txBody>
            <a:bodyPr/>
            <a:lstStyle/>
            <a:p>
              <a:endParaRPr lang="en-US"/>
            </a:p>
          </p:txBody>
        </p:sp>
        <p:sp>
          <p:nvSpPr>
            <p:cNvPr id="29702" name="Line 6"/>
            <p:cNvSpPr>
              <a:spLocks noChangeShapeType="1"/>
            </p:cNvSpPr>
            <p:nvPr/>
          </p:nvSpPr>
          <p:spPr bwMode="auto">
            <a:xfrm flipH="1">
              <a:off x="3472" y="1816"/>
              <a:ext cx="368" cy="344"/>
            </a:xfrm>
            <a:prstGeom prst="line">
              <a:avLst/>
            </a:prstGeom>
            <a:noFill/>
            <a:ln w="12700">
              <a:solidFill>
                <a:schemeClr val="tx1"/>
              </a:solidFill>
              <a:round/>
              <a:headEnd/>
              <a:tailEnd type="stealth" w="med" len="lg"/>
            </a:ln>
          </p:spPr>
          <p:txBody>
            <a:bodyPr/>
            <a:lstStyle/>
            <a:p>
              <a:endParaRPr lang="en-US"/>
            </a:p>
          </p:txBody>
        </p:sp>
        <p:grpSp>
          <p:nvGrpSpPr>
            <p:cNvPr id="3" name="Group 7"/>
            <p:cNvGrpSpPr>
              <a:grpSpLocks/>
            </p:cNvGrpSpPr>
            <p:nvPr/>
          </p:nvGrpSpPr>
          <p:grpSpPr bwMode="auto">
            <a:xfrm>
              <a:off x="3216" y="952"/>
              <a:ext cx="1976" cy="2210"/>
              <a:chOff x="3184" y="928"/>
              <a:chExt cx="1976" cy="2210"/>
            </a:xfrm>
          </p:grpSpPr>
          <p:grpSp>
            <p:nvGrpSpPr>
              <p:cNvPr id="4" name="Group 8"/>
              <p:cNvGrpSpPr>
                <a:grpSpLocks/>
              </p:cNvGrpSpPr>
              <p:nvPr/>
            </p:nvGrpSpPr>
            <p:grpSpPr bwMode="auto">
              <a:xfrm>
                <a:off x="3696" y="1528"/>
                <a:ext cx="288" cy="360"/>
                <a:chOff x="3696" y="1528"/>
                <a:chExt cx="288" cy="360"/>
              </a:xfrm>
            </p:grpSpPr>
            <p:sp>
              <p:nvSpPr>
                <p:cNvPr id="29732" name="Oval 9"/>
                <p:cNvSpPr>
                  <a:spLocks noChangeArrowheads="1"/>
                </p:cNvSpPr>
                <p:nvPr/>
              </p:nvSpPr>
              <p:spPr bwMode="auto">
                <a:xfrm>
                  <a:off x="3696" y="1528"/>
                  <a:ext cx="288" cy="288"/>
                </a:xfrm>
                <a:prstGeom prst="ellipse">
                  <a:avLst/>
                </a:prstGeom>
                <a:noFill/>
                <a:ln w="12700">
                  <a:solidFill>
                    <a:schemeClr val="tx1"/>
                  </a:solidFill>
                  <a:round/>
                  <a:headEnd/>
                  <a:tailEnd/>
                </a:ln>
              </p:spPr>
              <p:txBody>
                <a:bodyPr wrap="none" anchor="ctr"/>
                <a:lstStyle/>
                <a:p>
                  <a:endParaRPr lang="en-US"/>
                </a:p>
              </p:txBody>
            </p:sp>
            <p:sp>
              <p:nvSpPr>
                <p:cNvPr id="29733" name="Text Box 10"/>
                <p:cNvSpPr txBox="1">
                  <a:spLocks noChangeArrowheads="1"/>
                </p:cNvSpPr>
                <p:nvPr/>
              </p:nvSpPr>
              <p:spPr bwMode="auto">
                <a:xfrm>
                  <a:off x="3704" y="1547"/>
                  <a:ext cx="245" cy="341"/>
                </a:xfrm>
                <a:prstGeom prst="rect">
                  <a:avLst/>
                </a:prstGeom>
                <a:noFill/>
                <a:ln w="12700">
                  <a:noFill/>
                  <a:miter lim="800000"/>
                  <a:headEnd/>
                  <a:tailEnd/>
                </a:ln>
              </p:spPr>
              <p:txBody>
                <a:bodyPr>
                  <a:spAutoFit/>
                </a:bodyPr>
                <a:lstStyle/>
                <a:p>
                  <a:pPr algn="ctr">
                    <a:spcBef>
                      <a:spcPct val="50000"/>
                    </a:spcBef>
                  </a:pPr>
                  <a:r>
                    <a:rPr lang="en-US" sz="1200" b="1"/>
                    <a:t>1</a:t>
                  </a:r>
                </a:p>
              </p:txBody>
            </p:sp>
          </p:grpSp>
          <p:grpSp>
            <p:nvGrpSpPr>
              <p:cNvPr id="5" name="Group 11"/>
              <p:cNvGrpSpPr>
                <a:grpSpLocks/>
              </p:cNvGrpSpPr>
              <p:nvPr/>
            </p:nvGrpSpPr>
            <p:grpSpPr bwMode="auto">
              <a:xfrm>
                <a:off x="3376" y="928"/>
                <a:ext cx="288" cy="367"/>
                <a:chOff x="3696" y="1528"/>
                <a:chExt cx="288" cy="367"/>
              </a:xfrm>
            </p:grpSpPr>
            <p:sp>
              <p:nvSpPr>
                <p:cNvPr id="29730" name="Oval 12"/>
                <p:cNvSpPr>
                  <a:spLocks noChangeArrowheads="1"/>
                </p:cNvSpPr>
                <p:nvPr/>
              </p:nvSpPr>
              <p:spPr bwMode="auto">
                <a:xfrm>
                  <a:off x="3696" y="1528"/>
                  <a:ext cx="288" cy="288"/>
                </a:xfrm>
                <a:prstGeom prst="ellipse">
                  <a:avLst/>
                </a:prstGeom>
                <a:noFill/>
                <a:ln w="12700">
                  <a:solidFill>
                    <a:schemeClr val="tx1"/>
                  </a:solidFill>
                  <a:round/>
                  <a:headEnd/>
                  <a:tailEnd/>
                </a:ln>
              </p:spPr>
              <p:txBody>
                <a:bodyPr wrap="none" anchor="ctr"/>
                <a:lstStyle/>
                <a:p>
                  <a:endParaRPr lang="en-US"/>
                </a:p>
              </p:txBody>
            </p:sp>
            <p:sp>
              <p:nvSpPr>
                <p:cNvPr id="29731" name="Text Box 13"/>
                <p:cNvSpPr txBox="1">
                  <a:spLocks noChangeArrowheads="1"/>
                </p:cNvSpPr>
                <p:nvPr/>
              </p:nvSpPr>
              <p:spPr bwMode="auto">
                <a:xfrm>
                  <a:off x="3708" y="1554"/>
                  <a:ext cx="251" cy="341"/>
                </a:xfrm>
                <a:prstGeom prst="rect">
                  <a:avLst/>
                </a:prstGeom>
                <a:noFill/>
                <a:ln w="12700">
                  <a:noFill/>
                  <a:miter lim="800000"/>
                  <a:headEnd/>
                  <a:tailEnd/>
                </a:ln>
              </p:spPr>
              <p:txBody>
                <a:bodyPr>
                  <a:spAutoFit/>
                </a:bodyPr>
                <a:lstStyle/>
                <a:p>
                  <a:pPr algn="ctr">
                    <a:spcBef>
                      <a:spcPct val="50000"/>
                    </a:spcBef>
                  </a:pPr>
                  <a:r>
                    <a:rPr lang="en-US" sz="1200" b="1"/>
                    <a:t>2</a:t>
                  </a:r>
                </a:p>
              </p:txBody>
            </p:sp>
          </p:grpSp>
          <p:grpSp>
            <p:nvGrpSpPr>
              <p:cNvPr id="6" name="Group 14"/>
              <p:cNvGrpSpPr>
                <a:grpSpLocks/>
              </p:cNvGrpSpPr>
              <p:nvPr/>
            </p:nvGrpSpPr>
            <p:grpSpPr bwMode="auto">
              <a:xfrm>
                <a:off x="4424" y="1008"/>
                <a:ext cx="288" cy="369"/>
                <a:chOff x="3696" y="1528"/>
                <a:chExt cx="288" cy="369"/>
              </a:xfrm>
            </p:grpSpPr>
            <p:sp>
              <p:nvSpPr>
                <p:cNvPr id="29728" name="Oval 15"/>
                <p:cNvSpPr>
                  <a:spLocks noChangeArrowheads="1"/>
                </p:cNvSpPr>
                <p:nvPr/>
              </p:nvSpPr>
              <p:spPr bwMode="auto">
                <a:xfrm>
                  <a:off x="3696" y="1528"/>
                  <a:ext cx="288" cy="288"/>
                </a:xfrm>
                <a:prstGeom prst="ellipse">
                  <a:avLst/>
                </a:prstGeom>
                <a:noFill/>
                <a:ln w="12700">
                  <a:solidFill>
                    <a:schemeClr val="tx1"/>
                  </a:solidFill>
                  <a:round/>
                  <a:headEnd/>
                  <a:tailEnd/>
                </a:ln>
              </p:spPr>
              <p:txBody>
                <a:bodyPr wrap="none" anchor="ctr"/>
                <a:lstStyle/>
                <a:p>
                  <a:endParaRPr lang="en-US"/>
                </a:p>
              </p:txBody>
            </p:sp>
            <p:sp>
              <p:nvSpPr>
                <p:cNvPr id="29729" name="Text Box 16"/>
                <p:cNvSpPr txBox="1">
                  <a:spLocks noChangeArrowheads="1"/>
                </p:cNvSpPr>
                <p:nvPr/>
              </p:nvSpPr>
              <p:spPr bwMode="auto">
                <a:xfrm>
                  <a:off x="3705" y="1556"/>
                  <a:ext cx="248" cy="341"/>
                </a:xfrm>
                <a:prstGeom prst="rect">
                  <a:avLst/>
                </a:prstGeom>
                <a:noFill/>
                <a:ln w="12700">
                  <a:noFill/>
                  <a:miter lim="800000"/>
                  <a:headEnd/>
                  <a:tailEnd/>
                </a:ln>
              </p:spPr>
              <p:txBody>
                <a:bodyPr>
                  <a:spAutoFit/>
                </a:bodyPr>
                <a:lstStyle/>
                <a:p>
                  <a:pPr algn="ctr">
                    <a:spcBef>
                      <a:spcPct val="50000"/>
                    </a:spcBef>
                  </a:pPr>
                  <a:r>
                    <a:rPr lang="en-US" sz="1200" b="1"/>
                    <a:t>3</a:t>
                  </a:r>
                </a:p>
              </p:txBody>
            </p:sp>
          </p:grpSp>
          <p:grpSp>
            <p:nvGrpSpPr>
              <p:cNvPr id="7" name="Group 17"/>
              <p:cNvGrpSpPr>
                <a:grpSpLocks/>
              </p:cNvGrpSpPr>
              <p:nvPr/>
            </p:nvGrpSpPr>
            <p:grpSpPr bwMode="auto">
              <a:xfrm>
                <a:off x="3184" y="2016"/>
                <a:ext cx="288" cy="365"/>
                <a:chOff x="3696" y="1528"/>
                <a:chExt cx="288" cy="365"/>
              </a:xfrm>
            </p:grpSpPr>
            <p:sp>
              <p:nvSpPr>
                <p:cNvPr id="29726" name="Oval 18"/>
                <p:cNvSpPr>
                  <a:spLocks noChangeArrowheads="1"/>
                </p:cNvSpPr>
                <p:nvPr/>
              </p:nvSpPr>
              <p:spPr bwMode="auto">
                <a:xfrm>
                  <a:off x="3696" y="1528"/>
                  <a:ext cx="288" cy="288"/>
                </a:xfrm>
                <a:prstGeom prst="ellipse">
                  <a:avLst/>
                </a:prstGeom>
                <a:noFill/>
                <a:ln w="12700">
                  <a:solidFill>
                    <a:schemeClr val="tx1"/>
                  </a:solidFill>
                  <a:round/>
                  <a:headEnd/>
                  <a:tailEnd/>
                </a:ln>
              </p:spPr>
              <p:txBody>
                <a:bodyPr wrap="none" anchor="ctr"/>
                <a:lstStyle/>
                <a:p>
                  <a:endParaRPr lang="en-US"/>
                </a:p>
              </p:txBody>
            </p:sp>
            <p:sp>
              <p:nvSpPr>
                <p:cNvPr id="29727" name="Text Box 19"/>
                <p:cNvSpPr txBox="1">
                  <a:spLocks noChangeArrowheads="1"/>
                </p:cNvSpPr>
                <p:nvPr/>
              </p:nvSpPr>
              <p:spPr bwMode="auto">
                <a:xfrm>
                  <a:off x="3705" y="1552"/>
                  <a:ext cx="247" cy="341"/>
                </a:xfrm>
                <a:prstGeom prst="rect">
                  <a:avLst/>
                </a:prstGeom>
                <a:noFill/>
                <a:ln w="12700">
                  <a:noFill/>
                  <a:miter lim="800000"/>
                  <a:headEnd/>
                  <a:tailEnd/>
                </a:ln>
              </p:spPr>
              <p:txBody>
                <a:bodyPr>
                  <a:spAutoFit/>
                </a:bodyPr>
                <a:lstStyle/>
                <a:p>
                  <a:pPr algn="ctr">
                    <a:spcBef>
                      <a:spcPct val="50000"/>
                    </a:spcBef>
                  </a:pPr>
                  <a:r>
                    <a:rPr lang="en-US" sz="1200" b="1"/>
                    <a:t>4</a:t>
                  </a:r>
                </a:p>
              </p:txBody>
            </p:sp>
          </p:grpSp>
          <p:grpSp>
            <p:nvGrpSpPr>
              <p:cNvPr id="8" name="Group 20"/>
              <p:cNvGrpSpPr>
                <a:grpSpLocks/>
              </p:cNvGrpSpPr>
              <p:nvPr/>
            </p:nvGrpSpPr>
            <p:grpSpPr bwMode="auto">
              <a:xfrm>
                <a:off x="3936" y="2768"/>
                <a:ext cx="288" cy="370"/>
                <a:chOff x="3696" y="1528"/>
                <a:chExt cx="288" cy="370"/>
              </a:xfrm>
            </p:grpSpPr>
            <p:sp>
              <p:nvSpPr>
                <p:cNvPr id="29724" name="Oval 21"/>
                <p:cNvSpPr>
                  <a:spLocks noChangeArrowheads="1"/>
                </p:cNvSpPr>
                <p:nvPr/>
              </p:nvSpPr>
              <p:spPr bwMode="auto">
                <a:xfrm>
                  <a:off x="3696" y="1528"/>
                  <a:ext cx="288" cy="288"/>
                </a:xfrm>
                <a:prstGeom prst="ellipse">
                  <a:avLst/>
                </a:prstGeom>
                <a:noFill/>
                <a:ln w="12700">
                  <a:solidFill>
                    <a:schemeClr val="tx1"/>
                  </a:solidFill>
                  <a:round/>
                  <a:headEnd/>
                  <a:tailEnd/>
                </a:ln>
              </p:spPr>
              <p:txBody>
                <a:bodyPr wrap="none" anchor="ctr"/>
                <a:lstStyle/>
                <a:p>
                  <a:endParaRPr lang="en-US"/>
                </a:p>
              </p:txBody>
            </p:sp>
            <p:sp>
              <p:nvSpPr>
                <p:cNvPr id="29725" name="Text Box 22"/>
                <p:cNvSpPr txBox="1">
                  <a:spLocks noChangeArrowheads="1"/>
                </p:cNvSpPr>
                <p:nvPr/>
              </p:nvSpPr>
              <p:spPr bwMode="auto">
                <a:xfrm>
                  <a:off x="3701" y="1557"/>
                  <a:ext cx="250" cy="341"/>
                </a:xfrm>
                <a:prstGeom prst="rect">
                  <a:avLst/>
                </a:prstGeom>
                <a:noFill/>
                <a:ln w="12700">
                  <a:noFill/>
                  <a:miter lim="800000"/>
                  <a:headEnd/>
                  <a:tailEnd/>
                </a:ln>
              </p:spPr>
              <p:txBody>
                <a:bodyPr>
                  <a:spAutoFit/>
                </a:bodyPr>
                <a:lstStyle/>
                <a:p>
                  <a:pPr algn="ctr">
                    <a:spcBef>
                      <a:spcPct val="50000"/>
                    </a:spcBef>
                  </a:pPr>
                  <a:r>
                    <a:rPr lang="en-US" sz="1200" b="1" dirty="0"/>
                    <a:t>5</a:t>
                  </a:r>
                </a:p>
              </p:txBody>
            </p:sp>
          </p:grpSp>
          <p:grpSp>
            <p:nvGrpSpPr>
              <p:cNvPr id="9" name="Group 23"/>
              <p:cNvGrpSpPr>
                <a:grpSpLocks/>
              </p:cNvGrpSpPr>
              <p:nvPr/>
            </p:nvGrpSpPr>
            <p:grpSpPr bwMode="auto">
              <a:xfrm>
                <a:off x="4872" y="1504"/>
                <a:ext cx="288" cy="368"/>
                <a:chOff x="3696" y="1528"/>
                <a:chExt cx="288" cy="368"/>
              </a:xfrm>
            </p:grpSpPr>
            <p:sp>
              <p:nvSpPr>
                <p:cNvPr id="29722" name="Oval 24"/>
                <p:cNvSpPr>
                  <a:spLocks noChangeArrowheads="1"/>
                </p:cNvSpPr>
                <p:nvPr/>
              </p:nvSpPr>
              <p:spPr bwMode="auto">
                <a:xfrm>
                  <a:off x="3696" y="1528"/>
                  <a:ext cx="288" cy="288"/>
                </a:xfrm>
                <a:prstGeom prst="ellipse">
                  <a:avLst/>
                </a:prstGeom>
                <a:noFill/>
                <a:ln w="12700">
                  <a:solidFill>
                    <a:schemeClr val="tx1"/>
                  </a:solidFill>
                  <a:round/>
                  <a:headEnd/>
                  <a:tailEnd/>
                </a:ln>
              </p:spPr>
              <p:txBody>
                <a:bodyPr wrap="none" anchor="ctr"/>
                <a:lstStyle/>
                <a:p>
                  <a:endParaRPr lang="en-US"/>
                </a:p>
              </p:txBody>
            </p:sp>
            <p:sp>
              <p:nvSpPr>
                <p:cNvPr id="29723" name="Text Box 25"/>
                <p:cNvSpPr txBox="1">
                  <a:spLocks noChangeArrowheads="1"/>
                </p:cNvSpPr>
                <p:nvPr/>
              </p:nvSpPr>
              <p:spPr bwMode="auto">
                <a:xfrm>
                  <a:off x="3706" y="1555"/>
                  <a:ext cx="247" cy="341"/>
                </a:xfrm>
                <a:prstGeom prst="rect">
                  <a:avLst/>
                </a:prstGeom>
                <a:noFill/>
                <a:ln w="12700">
                  <a:noFill/>
                  <a:miter lim="800000"/>
                  <a:headEnd/>
                  <a:tailEnd/>
                </a:ln>
              </p:spPr>
              <p:txBody>
                <a:bodyPr>
                  <a:spAutoFit/>
                </a:bodyPr>
                <a:lstStyle/>
                <a:p>
                  <a:pPr algn="ctr">
                    <a:spcBef>
                      <a:spcPct val="50000"/>
                    </a:spcBef>
                  </a:pPr>
                  <a:r>
                    <a:rPr lang="en-US" sz="1200" b="1"/>
                    <a:t>6</a:t>
                  </a:r>
                </a:p>
              </p:txBody>
            </p:sp>
          </p:grpSp>
          <p:grpSp>
            <p:nvGrpSpPr>
              <p:cNvPr id="10" name="Group 26"/>
              <p:cNvGrpSpPr>
                <a:grpSpLocks/>
              </p:cNvGrpSpPr>
              <p:nvPr/>
            </p:nvGrpSpPr>
            <p:grpSpPr bwMode="auto">
              <a:xfrm>
                <a:off x="4776" y="2504"/>
                <a:ext cx="288" cy="362"/>
                <a:chOff x="3696" y="1528"/>
                <a:chExt cx="288" cy="362"/>
              </a:xfrm>
            </p:grpSpPr>
            <p:sp>
              <p:nvSpPr>
                <p:cNvPr id="29720" name="Oval 27"/>
                <p:cNvSpPr>
                  <a:spLocks noChangeArrowheads="1"/>
                </p:cNvSpPr>
                <p:nvPr/>
              </p:nvSpPr>
              <p:spPr bwMode="auto">
                <a:xfrm>
                  <a:off x="3696" y="1528"/>
                  <a:ext cx="288" cy="288"/>
                </a:xfrm>
                <a:prstGeom prst="ellipse">
                  <a:avLst/>
                </a:prstGeom>
                <a:noFill/>
                <a:ln w="12700">
                  <a:solidFill>
                    <a:schemeClr val="tx1"/>
                  </a:solidFill>
                  <a:round/>
                  <a:headEnd/>
                  <a:tailEnd/>
                </a:ln>
              </p:spPr>
              <p:txBody>
                <a:bodyPr wrap="none" anchor="ctr"/>
                <a:lstStyle/>
                <a:p>
                  <a:endParaRPr lang="en-US"/>
                </a:p>
              </p:txBody>
            </p:sp>
            <p:sp>
              <p:nvSpPr>
                <p:cNvPr id="29721" name="Text Box 28"/>
                <p:cNvSpPr txBox="1">
                  <a:spLocks noChangeArrowheads="1"/>
                </p:cNvSpPr>
                <p:nvPr/>
              </p:nvSpPr>
              <p:spPr bwMode="auto">
                <a:xfrm>
                  <a:off x="3705" y="1549"/>
                  <a:ext cx="249" cy="341"/>
                </a:xfrm>
                <a:prstGeom prst="rect">
                  <a:avLst/>
                </a:prstGeom>
                <a:noFill/>
                <a:ln w="12700">
                  <a:noFill/>
                  <a:miter lim="800000"/>
                  <a:headEnd/>
                  <a:tailEnd/>
                </a:ln>
              </p:spPr>
              <p:txBody>
                <a:bodyPr>
                  <a:spAutoFit/>
                </a:bodyPr>
                <a:lstStyle/>
                <a:p>
                  <a:pPr algn="ctr">
                    <a:spcBef>
                      <a:spcPct val="50000"/>
                    </a:spcBef>
                  </a:pPr>
                  <a:r>
                    <a:rPr lang="en-US" sz="1200" b="1"/>
                    <a:t>7</a:t>
                  </a:r>
                </a:p>
              </p:txBody>
            </p:sp>
          </p:grpSp>
          <p:sp>
            <p:nvSpPr>
              <p:cNvPr id="29711" name="Line 29"/>
              <p:cNvSpPr>
                <a:spLocks noChangeShapeType="1"/>
              </p:cNvSpPr>
              <p:nvPr/>
            </p:nvSpPr>
            <p:spPr bwMode="auto">
              <a:xfrm flipV="1">
                <a:off x="3968" y="1240"/>
                <a:ext cx="480" cy="360"/>
              </a:xfrm>
              <a:prstGeom prst="line">
                <a:avLst/>
              </a:prstGeom>
              <a:noFill/>
              <a:ln w="12700">
                <a:solidFill>
                  <a:schemeClr val="tx1"/>
                </a:solidFill>
                <a:round/>
                <a:headEnd/>
                <a:tailEnd type="stealth" w="med" len="lg"/>
              </a:ln>
            </p:spPr>
            <p:txBody>
              <a:bodyPr/>
              <a:lstStyle/>
              <a:p>
                <a:endParaRPr lang="en-US"/>
              </a:p>
            </p:txBody>
          </p:sp>
          <p:sp>
            <p:nvSpPr>
              <p:cNvPr id="29712" name="Line 30"/>
              <p:cNvSpPr>
                <a:spLocks noChangeShapeType="1"/>
              </p:cNvSpPr>
              <p:nvPr/>
            </p:nvSpPr>
            <p:spPr bwMode="auto">
              <a:xfrm flipH="1" flipV="1">
                <a:off x="3560" y="1208"/>
                <a:ext cx="216" cy="344"/>
              </a:xfrm>
              <a:prstGeom prst="line">
                <a:avLst/>
              </a:prstGeom>
              <a:noFill/>
              <a:ln w="12700">
                <a:solidFill>
                  <a:schemeClr val="tx1"/>
                </a:solidFill>
                <a:round/>
                <a:headEnd/>
                <a:tailEnd type="stealth" w="med" len="lg"/>
              </a:ln>
            </p:spPr>
            <p:txBody>
              <a:bodyPr/>
              <a:lstStyle/>
              <a:p>
                <a:endParaRPr lang="en-US"/>
              </a:p>
            </p:txBody>
          </p:sp>
          <p:sp>
            <p:nvSpPr>
              <p:cNvPr id="29713" name="Line 31"/>
              <p:cNvSpPr>
                <a:spLocks noChangeShapeType="1"/>
              </p:cNvSpPr>
              <p:nvPr/>
            </p:nvSpPr>
            <p:spPr bwMode="auto">
              <a:xfrm>
                <a:off x="3424" y="2280"/>
                <a:ext cx="544" cy="536"/>
              </a:xfrm>
              <a:prstGeom prst="line">
                <a:avLst/>
              </a:prstGeom>
              <a:noFill/>
              <a:ln w="12700">
                <a:solidFill>
                  <a:schemeClr val="tx1"/>
                </a:solidFill>
                <a:round/>
                <a:headEnd/>
                <a:tailEnd type="stealth" w="med" len="lg"/>
              </a:ln>
            </p:spPr>
            <p:txBody>
              <a:bodyPr/>
              <a:lstStyle/>
              <a:p>
                <a:endParaRPr lang="en-US"/>
              </a:p>
            </p:txBody>
          </p:sp>
          <p:sp>
            <p:nvSpPr>
              <p:cNvPr id="29714" name="Line 32"/>
              <p:cNvSpPr>
                <a:spLocks noChangeShapeType="1"/>
              </p:cNvSpPr>
              <p:nvPr/>
            </p:nvSpPr>
            <p:spPr bwMode="auto">
              <a:xfrm flipV="1">
                <a:off x="3360" y="1192"/>
                <a:ext cx="72" cy="832"/>
              </a:xfrm>
              <a:prstGeom prst="line">
                <a:avLst/>
              </a:prstGeom>
              <a:noFill/>
              <a:ln w="12700">
                <a:solidFill>
                  <a:schemeClr val="tx1"/>
                </a:solidFill>
                <a:round/>
                <a:headEnd/>
                <a:tailEnd type="stealth" w="med" len="lg"/>
              </a:ln>
            </p:spPr>
            <p:txBody>
              <a:bodyPr/>
              <a:lstStyle/>
              <a:p>
                <a:endParaRPr lang="en-US"/>
              </a:p>
            </p:txBody>
          </p:sp>
          <p:sp>
            <p:nvSpPr>
              <p:cNvPr id="29715" name="Line 33"/>
              <p:cNvSpPr>
                <a:spLocks noChangeShapeType="1"/>
              </p:cNvSpPr>
              <p:nvPr/>
            </p:nvSpPr>
            <p:spPr bwMode="auto">
              <a:xfrm flipH="1" flipV="1">
                <a:off x="4576" y="1312"/>
                <a:ext cx="304" cy="1216"/>
              </a:xfrm>
              <a:prstGeom prst="line">
                <a:avLst/>
              </a:prstGeom>
              <a:noFill/>
              <a:ln w="12700">
                <a:solidFill>
                  <a:schemeClr val="tx1"/>
                </a:solidFill>
                <a:round/>
                <a:headEnd/>
                <a:tailEnd type="stealth" w="med" len="lg"/>
              </a:ln>
            </p:spPr>
            <p:txBody>
              <a:bodyPr/>
              <a:lstStyle/>
              <a:p>
                <a:endParaRPr lang="en-US"/>
              </a:p>
            </p:txBody>
          </p:sp>
          <p:sp>
            <p:nvSpPr>
              <p:cNvPr id="29716" name="Line 34"/>
              <p:cNvSpPr>
                <a:spLocks noChangeShapeType="1"/>
              </p:cNvSpPr>
              <p:nvPr/>
            </p:nvSpPr>
            <p:spPr bwMode="auto">
              <a:xfrm flipH="1" flipV="1">
                <a:off x="3448" y="2264"/>
                <a:ext cx="1376" cy="296"/>
              </a:xfrm>
              <a:prstGeom prst="line">
                <a:avLst/>
              </a:prstGeom>
              <a:noFill/>
              <a:ln w="12700">
                <a:solidFill>
                  <a:schemeClr val="tx1"/>
                </a:solidFill>
                <a:round/>
                <a:headEnd/>
                <a:tailEnd type="stealth" w="med" len="lg"/>
              </a:ln>
            </p:spPr>
            <p:txBody>
              <a:bodyPr/>
              <a:lstStyle/>
              <a:p>
                <a:endParaRPr lang="en-US"/>
              </a:p>
            </p:txBody>
          </p:sp>
          <p:sp>
            <p:nvSpPr>
              <p:cNvPr id="29717" name="Line 35"/>
              <p:cNvSpPr>
                <a:spLocks noChangeShapeType="1"/>
              </p:cNvSpPr>
              <p:nvPr/>
            </p:nvSpPr>
            <p:spPr bwMode="auto">
              <a:xfrm flipH="1" flipV="1">
                <a:off x="4680" y="1216"/>
                <a:ext cx="296" cy="312"/>
              </a:xfrm>
              <a:prstGeom prst="line">
                <a:avLst/>
              </a:prstGeom>
              <a:noFill/>
              <a:ln w="12700">
                <a:solidFill>
                  <a:schemeClr val="tx1"/>
                </a:solidFill>
                <a:round/>
                <a:headEnd/>
                <a:tailEnd type="stealth" w="med" len="lg"/>
              </a:ln>
            </p:spPr>
            <p:txBody>
              <a:bodyPr/>
              <a:lstStyle/>
              <a:p>
                <a:endParaRPr lang="en-US"/>
              </a:p>
            </p:txBody>
          </p:sp>
          <p:sp>
            <p:nvSpPr>
              <p:cNvPr id="29718" name="Line 36"/>
              <p:cNvSpPr>
                <a:spLocks noChangeShapeType="1"/>
              </p:cNvSpPr>
              <p:nvPr/>
            </p:nvSpPr>
            <p:spPr bwMode="auto">
              <a:xfrm flipH="1" flipV="1">
                <a:off x="3672" y="1064"/>
                <a:ext cx="752" cy="96"/>
              </a:xfrm>
              <a:prstGeom prst="line">
                <a:avLst/>
              </a:prstGeom>
              <a:noFill/>
              <a:ln w="12700">
                <a:solidFill>
                  <a:schemeClr val="tx1"/>
                </a:solidFill>
                <a:round/>
                <a:headEnd/>
                <a:tailEnd type="stealth" w="med" len="lg"/>
              </a:ln>
            </p:spPr>
            <p:txBody>
              <a:bodyPr/>
              <a:lstStyle/>
              <a:p>
                <a:endParaRPr lang="en-US"/>
              </a:p>
            </p:txBody>
          </p:sp>
          <p:sp>
            <p:nvSpPr>
              <p:cNvPr id="29719" name="Line 37"/>
              <p:cNvSpPr>
                <a:spLocks noChangeShapeType="1"/>
              </p:cNvSpPr>
              <p:nvPr/>
            </p:nvSpPr>
            <p:spPr bwMode="auto">
              <a:xfrm flipH="1" flipV="1">
                <a:off x="3912" y="1792"/>
                <a:ext cx="224" cy="1000"/>
              </a:xfrm>
              <a:prstGeom prst="line">
                <a:avLst/>
              </a:prstGeom>
              <a:noFill/>
              <a:ln w="12700">
                <a:solidFill>
                  <a:schemeClr val="tx1"/>
                </a:solidFill>
                <a:round/>
                <a:headEnd/>
                <a:tailEnd type="stealth" w="med" len="lg"/>
              </a:ln>
            </p:spPr>
            <p:txBody>
              <a:bodyPr/>
              <a:lstStyle/>
              <a:p>
                <a:endParaRPr lang="en-US"/>
              </a:p>
            </p:txBody>
          </p:sp>
        </p:grpSp>
      </p:grpSp>
      <p:sp>
        <p:nvSpPr>
          <p:cNvPr id="38" name="Slide Number Placeholder 37"/>
          <p:cNvSpPr>
            <a:spLocks noGrp="1"/>
          </p:cNvSpPr>
          <p:nvPr>
            <p:ph type="sldNum" sz="quarter" idx="12"/>
          </p:nvPr>
        </p:nvSpPr>
        <p:spPr/>
        <p:txBody>
          <a:bodyPr/>
          <a:lstStyle/>
          <a:p>
            <a:fld id="{6D8D0002-FA8C-457D-97FC-660308141844}" type="slidenum">
              <a:rPr lang="en-US" smtClean="0"/>
              <a:pPr/>
              <a:t>14</a:t>
            </a:fld>
            <a:endParaRPr lang="en-US"/>
          </a:p>
        </p:txBody>
      </p:sp>
      <p:sp>
        <p:nvSpPr>
          <p:cNvPr id="39" name="Footer Placeholder 38"/>
          <p:cNvSpPr>
            <a:spLocks noGrp="1"/>
          </p:cNvSpPr>
          <p:nvPr>
            <p:ph type="ftr" sz="quarter" idx="11"/>
          </p:nvPr>
        </p:nvSpPr>
        <p:spPr/>
        <p:txBody>
          <a:bodyPr/>
          <a:lstStyle/>
          <a:p>
            <a:r>
              <a:rPr lang="en-US" smtClean="0"/>
              <a:t>CompSci 100e, Spring 2011</a:t>
            </a:r>
            <a:endParaRPr lang="en-US"/>
          </a:p>
        </p:txBody>
      </p:sp>
    </p:spTree>
    <p:extLst>
      <p:ext uri="{BB962C8B-B14F-4D97-AF65-F5344CB8AC3E}">
        <p14:creationId xmlns:p14="http://schemas.microsoft.com/office/powerpoint/2010/main" val="39142289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ea typeface="ＭＳ Ｐゴシック" charset="-128"/>
              </a:rPr>
              <a:t>BFS compared to DFS</a:t>
            </a:r>
          </a:p>
        </p:txBody>
      </p:sp>
      <p:sp>
        <p:nvSpPr>
          <p:cNvPr id="30723" name="Text Box 5"/>
          <p:cNvSpPr>
            <a:spLocks noGrp="1" noChangeArrowheads="1"/>
          </p:cNvSpPr>
          <p:nvPr>
            <p:ph type="body" idx="1"/>
          </p:nvPr>
        </p:nvSpPr>
        <p:spPr>
          <a:noFill/>
        </p:spPr>
        <p:txBody>
          <a:bodyPr/>
          <a:lstStyle/>
          <a:p>
            <a:pPr>
              <a:spcBef>
                <a:spcPct val="0"/>
              </a:spcBef>
              <a:buClrTx/>
              <a:buSzTx/>
              <a:buFontTx/>
              <a:buNone/>
            </a:pPr>
            <a:r>
              <a:rPr lang="en-US" sz="1600" smtClean="0">
                <a:solidFill>
                  <a:schemeClr val="tx1"/>
                </a:solidFill>
                <a:latin typeface="Courier New" charset="0"/>
                <a:ea typeface="ＭＳ Ｐゴシック" charset="-128"/>
              </a:rPr>
              <a:t>public Set&lt;String&gt; bfs(String start){</a:t>
            </a:r>
          </a:p>
          <a:p>
            <a:pPr>
              <a:spcBef>
                <a:spcPct val="0"/>
              </a:spcBef>
              <a:buClrTx/>
              <a:buSzTx/>
              <a:buFontTx/>
              <a:buNone/>
            </a:pPr>
            <a:r>
              <a:rPr lang="en-US" sz="1600" smtClean="0">
                <a:solidFill>
                  <a:schemeClr val="tx1"/>
                </a:solidFill>
                <a:latin typeface="Courier New" charset="0"/>
                <a:ea typeface="ＭＳ Ｐゴシック" charset="-128"/>
              </a:rPr>
              <a:t>    Set&lt;String&gt; visited = new TreeSetString&gt;();</a:t>
            </a:r>
          </a:p>
          <a:p>
            <a:pPr>
              <a:spcBef>
                <a:spcPct val="0"/>
              </a:spcBef>
              <a:buClrTx/>
              <a:buSzTx/>
              <a:buFontTx/>
              <a:buNone/>
            </a:pPr>
            <a:r>
              <a:rPr lang="en-US" sz="1600" smtClean="0">
                <a:solidFill>
                  <a:schemeClr val="tx1"/>
                </a:solidFill>
                <a:latin typeface="Courier New" charset="0"/>
                <a:ea typeface="ＭＳ Ｐゴシック" charset="-128"/>
              </a:rPr>
              <a:t>    Queue&lt;String&gt; qu = new LinkedList&lt;String&gt;();</a:t>
            </a:r>
          </a:p>
          <a:p>
            <a:pPr>
              <a:spcBef>
                <a:spcPct val="0"/>
              </a:spcBef>
              <a:buClrTx/>
              <a:buSzTx/>
              <a:buFontTx/>
              <a:buNone/>
            </a:pPr>
            <a:r>
              <a:rPr lang="en-US" sz="1600" smtClean="0">
                <a:solidFill>
                  <a:schemeClr val="tx1"/>
                </a:solidFill>
                <a:latin typeface="Courier New" charset="0"/>
                <a:ea typeface="ＭＳ Ｐゴシック" charset="-128"/>
              </a:rPr>
              <a:t>    visited.add(start);</a:t>
            </a:r>
          </a:p>
          <a:p>
            <a:pPr>
              <a:spcBef>
                <a:spcPct val="0"/>
              </a:spcBef>
              <a:buClrTx/>
              <a:buSzTx/>
              <a:buFontTx/>
              <a:buNone/>
            </a:pPr>
            <a:r>
              <a:rPr lang="en-US" sz="1600" smtClean="0">
                <a:solidFill>
                  <a:schemeClr val="tx1"/>
                </a:solidFill>
                <a:latin typeface="Courier New" charset="0"/>
                <a:ea typeface="ＭＳ Ｐゴシック" charset="-128"/>
              </a:rPr>
              <a:t>    qu.add(start);</a:t>
            </a:r>
          </a:p>
          <a:p>
            <a:pPr>
              <a:spcBef>
                <a:spcPct val="0"/>
              </a:spcBef>
              <a:buClrTx/>
              <a:buSzTx/>
              <a:buFontTx/>
              <a:buNone/>
            </a:pPr>
            <a:endParaRPr lang="en-US" sz="1600" smtClean="0">
              <a:solidFill>
                <a:schemeClr val="tx1"/>
              </a:solidFill>
              <a:latin typeface="Courier New" charset="0"/>
              <a:ea typeface="ＭＳ Ｐゴシック" charset="-128"/>
            </a:endParaRPr>
          </a:p>
          <a:p>
            <a:pPr>
              <a:spcBef>
                <a:spcPct val="0"/>
              </a:spcBef>
              <a:buClrTx/>
              <a:buSzTx/>
              <a:buFontTx/>
              <a:buNone/>
            </a:pPr>
            <a:r>
              <a:rPr lang="en-US" sz="1600" smtClean="0">
                <a:solidFill>
                  <a:schemeClr val="tx1"/>
                </a:solidFill>
                <a:latin typeface="Courier New" charset="0"/>
                <a:ea typeface="ＭＳ Ｐゴシック" charset="-128"/>
              </a:rPr>
              <a:t>    while (qu.size() &gt; 0){</a:t>
            </a:r>
          </a:p>
          <a:p>
            <a:pPr>
              <a:spcBef>
                <a:spcPct val="0"/>
              </a:spcBef>
              <a:buClrTx/>
              <a:buSzTx/>
              <a:buFontTx/>
              <a:buNone/>
            </a:pPr>
            <a:r>
              <a:rPr lang="en-US" sz="1600" smtClean="0">
                <a:solidFill>
                  <a:schemeClr val="tx1"/>
                </a:solidFill>
                <a:latin typeface="Courier New" charset="0"/>
                <a:ea typeface="ＭＳ Ｐゴシック" charset="-128"/>
              </a:rPr>
              <a:t>        String v = qu.remove();</a:t>
            </a:r>
          </a:p>
          <a:p>
            <a:pPr>
              <a:spcBef>
                <a:spcPct val="0"/>
              </a:spcBef>
              <a:buClrTx/>
              <a:buSzTx/>
              <a:buFontTx/>
              <a:buNone/>
            </a:pPr>
            <a:r>
              <a:rPr lang="en-US" sz="1600" smtClean="0">
                <a:solidFill>
                  <a:schemeClr val="tx1"/>
                </a:solidFill>
                <a:latin typeface="Courier New" charset="0"/>
                <a:ea typeface="ＭＳ Ｐゴシック" charset="-128"/>
              </a:rPr>
              <a:t>        for(String adj : myGraph.getAdjacent(v)){</a:t>
            </a:r>
          </a:p>
          <a:p>
            <a:pPr>
              <a:spcBef>
                <a:spcPct val="0"/>
              </a:spcBef>
              <a:buClrTx/>
              <a:buSzTx/>
              <a:buFontTx/>
              <a:buNone/>
            </a:pPr>
            <a:r>
              <a:rPr lang="en-US" sz="1600" smtClean="0">
                <a:solidFill>
                  <a:schemeClr val="tx1"/>
                </a:solidFill>
                <a:latin typeface="Courier New" charset="0"/>
                <a:ea typeface="ＭＳ Ｐゴシック" charset="-128"/>
              </a:rPr>
              <a:t>            if (! visited.contains(adj)) {</a:t>
            </a:r>
          </a:p>
          <a:p>
            <a:pPr>
              <a:spcBef>
                <a:spcPct val="0"/>
              </a:spcBef>
              <a:buClrTx/>
              <a:buSzTx/>
              <a:buFontTx/>
              <a:buNone/>
            </a:pPr>
            <a:r>
              <a:rPr lang="en-US" sz="1600" smtClean="0">
                <a:solidFill>
                  <a:schemeClr val="tx1"/>
                </a:solidFill>
                <a:latin typeface="Courier New" charset="0"/>
                <a:ea typeface="ＭＳ Ｐゴシック" charset="-128"/>
              </a:rPr>
              <a:t>                visited.add(adj);
</a:t>
            </a:r>
          </a:p>
          <a:p>
            <a:pPr>
              <a:spcBef>
                <a:spcPct val="0"/>
              </a:spcBef>
              <a:buClrTx/>
              <a:buSzTx/>
              <a:buFontTx/>
              <a:buNone/>
            </a:pPr>
            <a:r>
              <a:rPr lang="en-US" sz="1600" smtClean="0">
                <a:solidFill>
                  <a:schemeClr val="tx1"/>
                </a:solidFill>
                <a:latin typeface="Courier New" charset="0"/>
                <a:ea typeface="ＭＳ Ｐゴシック" charset="-128"/>
              </a:rPr>
              <a:t>                qu.add(adj);</a:t>
            </a:r>
          </a:p>
          <a:p>
            <a:pPr>
              <a:spcBef>
                <a:spcPct val="0"/>
              </a:spcBef>
              <a:buClrTx/>
              <a:buSzTx/>
              <a:buFontTx/>
              <a:buNone/>
            </a:pPr>
            <a:r>
              <a:rPr lang="en-US" sz="1600" smtClean="0">
                <a:solidFill>
                  <a:schemeClr val="tx1"/>
                </a:solidFill>
                <a:latin typeface="Courier New" charset="0"/>
                <a:ea typeface="ＭＳ Ｐゴシック" charset="-128"/>
              </a:rPr>
              <a:t>            }</a:t>
            </a:r>
          </a:p>
          <a:p>
            <a:pPr>
              <a:spcBef>
                <a:spcPct val="0"/>
              </a:spcBef>
              <a:buClrTx/>
              <a:buSzTx/>
              <a:buFontTx/>
              <a:buNone/>
            </a:pPr>
            <a:r>
              <a:rPr lang="en-US" sz="1600" smtClean="0">
                <a:solidFill>
                  <a:schemeClr val="tx1"/>
                </a:solidFill>
                <a:latin typeface="Courier New" charset="0"/>
                <a:ea typeface="ＭＳ Ｐゴシック" charset="-128"/>
              </a:rPr>
              <a:t>        }</a:t>
            </a:r>
          </a:p>
          <a:p>
            <a:pPr>
              <a:spcBef>
                <a:spcPct val="0"/>
              </a:spcBef>
              <a:buClrTx/>
              <a:buSzTx/>
              <a:buFontTx/>
              <a:buNone/>
            </a:pPr>
            <a:r>
              <a:rPr lang="en-US" sz="1600" smtClean="0">
                <a:solidFill>
                  <a:schemeClr val="tx1"/>
                </a:solidFill>
                <a:latin typeface="Courier New" charset="0"/>
                <a:ea typeface="ＭＳ Ｐゴシック" charset="-128"/>
              </a:rPr>
              <a:t>    }</a:t>
            </a:r>
          </a:p>
          <a:p>
            <a:pPr>
              <a:spcBef>
                <a:spcPct val="0"/>
              </a:spcBef>
              <a:buClrTx/>
              <a:buSzTx/>
              <a:buFontTx/>
              <a:buNone/>
            </a:pPr>
            <a:r>
              <a:rPr lang="en-US" sz="1600" smtClean="0">
                <a:solidFill>
                  <a:schemeClr val="tx1"/>
                </a:solidFill>
                <a:latin typeface="Courier New" charset="0"/>
                <a:ea typeface="ＭＳ Ｐゴシック" charset="-128"/>
              </a:rPr>
              <a:t>    return visited;</a:t>
            </a:r>
          </a:p>
          <a:p>
            <a:pPr>
              <a:spcBef>
                <a:spcPct val="0"/>
              </a:spcBef>
              <a:buClrTx/>
              <a:buSzTx/>
              <a:buFontTx/>
              <a:buNone/>
            </a:pPr>
            <a:r>
              <a:rPr lang="en-US" sz="1600" smtClean="0">
                <a:solidFill>
                  <a:schemeClr val="tx1"/>
                </a:solidFill>
                <a:latin typeface="Courier New" charset="0"/>
                <a:ea typeface="ＭＳ Ｐゴシック" charset="-128"/>
              </a:rPr>
              <a:t>}</a:t>
            </a:r>
            <a:endParaRPr lang="en-US" sz="1400" smtClean="0">
              <a:solidFill>
                <a:schemeClr val="tx1"/>
              </a:solidFill>
              <a:latin typeface="Courier New" charset="0"/>
              <a:ea typeface="ＭＳ Ｐゴシック" charset="-128"/>
            </a:endParaRPr>
          </a:p>
        </p:txBody>
      </p:sp>
      <p:sp>
        <p:nvSpPr>
          <p:cNvPr id="4" name="Slide Number Placeholder 3"/>
          <p:cNvSpPr>
            <a:spLocks noGrp="1"/>
          </p:cNvSpPr>
          <p:nvPr>
            <p:ph type="sldNum" sz="quarter" idx="12"/>
          </p:nvPr>
        </p:nvSpPr>
        <p:spPr/>
        <p:txBody>
          <a:bodyPr/>
          <a:lstStyle/>
          <a:p>
            <a:fld id="{6D8D0002-FA8C-457D-97FC-660308141844}" type="slidenum">
              <a:rPr lang="en-US" smtClean="0"/>
              <a:pPr/>
              <a:t>15</a:t>
            </a:fld>
            <a:endParaRPr lang="en-US"/>
          </a:p>
        </p:txBody>
      </p:sp>
      <p:sp>
        <p:nvSpPr>
          <p:cNvPr id="5" name="Footer Placeholder 4"/>
          <p:cNvSpPr>
            <a:spLocks noGrp="1"/>
          </p:cNvSpPr>
          <p:nvPr>
            <p:ph type="ftr" sz="quarter" idx="11"/>
          </p:nvPr>
        </p:nvSpPr>
        <p:spPr/>
        <p:txBody>
          <a:bodyPr/>
          <a:lstStyle/>
          <a:p>
            <a:r>
              <a:rPr lang="en-US" smtClean="0"/>
              <a:t>CompSci 100e, Spring 2011</a:t>
            </a:r>
            <a:endParaRPr lang="en-US"/>
          </a:p>
        </p:txBody>
      </p:sp>
    </p:spTree>
    <p:extLst>
      <p:ext uri="{BB962C8B-B14F-4D97-AF65-F5344CB8AC3E}">
        <p14:creationId xmlns:p14="http://schemas.microsoft.com/office/powerpoint/2010/main" val="37128686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ea typeface="ＭＳ Ｐゴシック" charset="-128"/>
              </a:rPr>
              <a:t>BFS becomes DFS</a:t>
            </a:r>
          </a:p>
        </p:txBody>
      </p:sp>
      <p:sp>
        <p:nvSpPr>
          <p:cNvPr id="31747" name="Text Box 3"/>
          <p:cNvSpPr>
            <a:spLocks noGrp="1" noChangeArrowheads="1"/>
          </p:cNvSpPr>
          <p:nvPr>
            <p:ph type="body" idx="1"/>
          </p:nvPr>
        </p:nvSpPr>
        <p:spPr>
          <a:noFill/>
        </p:spPr>
        <p:txBody>
          <a:bodyPr/>
          <a:lstStyle/>
          <a:p>
            <a:pPr marL="0" indent="0">
              <a:spcBef>
                <a:spcPct val="0"/>
              </a:spcBef>
              <a:buClrTx/>
              <a:buSzTx/>
              <a:buFontTx/>
              <a:buNone/>
            </a:pPr>
            <a:r>
              <a:rPr lang="en-US" sz="1600" smtClean="0">
                <a:solidFill>
                  <a:schemeClr val="tx1"/>
                </a:solidFill>
                <a:latin typeface="Courier New" charset="0"/>
                <a:ea typeface="ＭＳ Ｐゴシック" charset="-128"/>
              </a:rPr>
              <a:t>public Set&lt;String&gt; dfs(String start){</a:t>
            </a:r>
          </a:p>
          <a:p>
            <a:pPr marL="0" indent="0">
              <a:spcBef>
                <a:spcPct val="0"/>
              </a:spcBef>
              <a:buClrTx/>
              <a:buSzTx/>
              <a:buFontTx/>
              <a:buNone/>
            </a:pPr>
            <a:r>
              <a:rPr lang="en-US" sz="1600" smtClean="0">
                <a:solidFill>
                  <a:schemeClr val="tx1"/>
                </a:solidFill>
                <a:latin typeface="Courier New" charset="0"/>
                <a:ea typeface="ＭＳ Ｐゴシック" charset="-128"/>
              </a:rPr>
              <a:t>    Set&lt;String&gt; visited = new TreeSet&lt;String&gt;();</a:t>
            </a:r>
          </a:p>
          <a:p>
            <a:pPr marL="0" indent="0">
              <a:spcBef>
                <a:spcPct val="0"/>
              </a:spcBef>
              <a:buClrTx/>
              <a:buSzTx/>
              <a:buFontTx/>
              <a:buNone/>
            </a:pPr>
            <a:r>
              <a:rPr lang="en-US" sz="1600" smtClean="0">
                <a:solidFill>
                  <a:schemeClr val="tx1"/>
                </a:solidFill>
                <a:latin typeface="Courier New" charset="0"/>
                <a:ea typeface="ＭＳ Ｐゴシック" charset="-128"/>
              </a:rPr>
              <a:t>    </a:t>
            </a:r>
            <a:r>
              <a:rPr lang="en-US" sz="1600" i="1" smtClean="0">
                <a:solidFill>
                  <a:srgbClr val="FC0128"/>
                </a:solidFill>
                <a:latin typeface="Courier New" charset="0"/>
                <a:ea typeface="ＭＳ Ｐゴシック" charset="-128"/>
              </a:rPr>
              <a:t>Queue&lt;String&gt; qu = new LinkedList&lt;String&gt;();</a:t>
            </a:r>
            <a:endParaRPr lang="en-US" sz="1600" smtClean="0">
              <a:solidFill>
                <a:schemeClr val="tx1"/>
              </a:solidFill>
              <a:latin typeface="Courier New" charset="0"/>
              <a:ea typeface="ＭＳ Ｐゴシック" charset="-128"/>
            </a:endParaRPr>
          </a:p>
          <a:p>
            <a:pPr marL="0" indent="0">
              <a:spcBef>
                <a:spcPct val="0"/>
              </a:spcBef>
              <a:buClrTx/>
              <a:buSzTx/>
              <a:buFontTx/>
              <a:buNone/>
            </a:pPr>
            <a:r>
              <a:rPr lang="en-US" sz="1600" smtClean="0">
                <a:solidFill>
                  <a:schemeClr val="tx1"/>
                </a:solidFill>
                <a:latin typeface="Courier New" charset="0"/>
                <a:ea typeface="ＭＳ Ｐゴシック" charset="-128"/>
              </a:rPr>
              <a:t>    visited.add(start);</a:t>
            </a:r>
          </a:p>
          <a:p>
            <a:pPr marL="0" indent="0">
              <a:spcBef>
                <a:spcPct val="0"/>
              </a:spcBef>
              <a:buClrTx/>
              <a:buSzTx/>
              <a:buFontTx/>
              <a:buNone/>
            </a:pPr>
            <a:r>
              <a:rPr lang="en-US" sz="1600" smtClean="0">
                <a:solidFill>
                  <a:schemeClr val="tx1"/>
                </a:solidFill>
                <a:latin typeface="Courier New" charset="0"/>
                <a:ea typeface="ＭＳ Ｐゴシック" charset="-128"/>
              </a:rPr>
              <a:t>    </a:t>
            </a:r>
            <a:r>
              <a:rPr lang="en-US" sz="1600" i="1" smtClean="0">
                <a:solidFill>
                  <a:srgbClr val="FC0128"/>
                </a:solidFill>
                <a:latin typeface="Courier New" charset="0"/>
                <a:ea typeface="ＭＳ Ｐゴシック" charset="-128"/>
              </a:rPr>
              <a:t>qu.add(start);</a:t>
            </a:r>
            <a:endParaRPr lang="en-US" sz="1600" smtClean="0">
              <a:solidFill>
                <a:schemeClr val="tx1"/>
              </a:solidFill>
              <a:latin typeface="Courier New" charset="0"/>
              <a:ea typeface="ＭＳ Ｐゴシック" charset="-128"/>
            </a:endParaRPr>
          </a:p>
          <a:p>
            <a:pPr marL="0" indent="0">
              <a:spcBef>
                <a:spcPct val="0"/>
              </a:spcBef>
              <a:buClrTx/>
              <a:buSzTx/>
              <a:buFontTx/>
              <a:buNone/>
            </a:pPr>
            <a:endParaRPr lang="en-US" sz="1600" smtClean="0">
              <a:solidFill>
                <a:schemeClr val="tx1"/>
              </a:solidFill>
              <a:latin typeface="Courier New" charset="0"/>
              <a:ea typeface="ＭＳ Ｐゴシック" charset="-128"/>
            </a:endParaRPr>
          </a:p>
          <a:p>
            <a:pPr marL="0" indent="0">
              <a:spcBef>
                <a:spcPct val="0"/>
              </a:spcBef>
              <a:buClrTx/>
              <a:buSzTx/>
              <a:buFontTx/>
              <a:buNone/>
            </a:pPr>
            <a:r>
              <a:rPr lang="en-US" sz="1600" smtClean="0">
                <a:solidFill>
                  <a:schemeClr val="tx1"/>
                </a:solidFill>
                <a:latin typeface="Courier New" charset="0"/>
                <a:ea typeface="ＭＳ Ｐゴシック" charset="-128"/>
              </a:rPr>
              <a:t>    while (qu.size() &gt; 0){</a:t>
            </a:r>
          </a:p>
          <a:p>
            <a:pPr marL="0" indent="0">
              <a:spcBef>
                <a:spcPct val="0"/>
              </a:spcBef>
              <a:buClrTx/>
              <a:buSzTx/>
              <a:buFontTx/>
              <a:buNone/>
            </a:pPr>
            <a:r>
              <a:rPr lang="en-US" sz="1600" smtClean="0">
                <a:solidFill>
                  <a:schemeClr val="tx1"/>
                </a:solidFill>
                <a:latin typeface="Courier New" charset="0"/>
                <a:ea typeface="ＭＳ Ｐゴシック" charset="-128"/>
              </a:rPr>
              <a:t>        String v = </a:t>
            </a:r>
            <a:r>
              <a:rPr lang="en-US" sz="1600" i="1" smtClean="0">
                <a:solidFill>
                  <a:srgbClr val="FC0128"/>
                </a:solidFill>
                <a:latin typeface="Courier New" charset="0"/>
                <a:ea typeface="ＭＳ Ｐゴシック" charset="-128"/>
              </a:rPr>
              <a:t>qu.remove();</a:t>
            </a:r>
            <a:endParaRPr lang="en-US" sz="1600" smtClean="0">
              <a:solidFill>
                <a:schemeClr val="tx1"/>
              </a:solidFill>
              <a:latin typeface="Courier New" charset="0"/>
              <a:ea typeface="ＭＳ Ｐゴシック" charset="-128"/>
            </a:endParaRPr>
          </a:p>
          <a:p>
            <a:pPr marL="0" indent="0">
              <a:spcBef>
                <a:spcPct val="0"/>
              </a:spcBef>
              <a:buClrTx/>
              <a:buSzTx/>
              <a:buFontTx/>
              <a:buNone/>
            </a:pPr>
            <a:r>
              <a:rPr lang="en-US" sz="1600" smtClean="0">
                <a:solidFill>
                  <a:schemeClr val="tx1"/>
                </a:solidFill>
                <a:latin typeface="Courier New" charset="0"/>
                <a:ea typeface="ＭＳ Ｐゴシック" charset="-128"/>
              </a:rPr>
              <a:t>        for(String adj : myGraph.getAdjacent(v)){</a:t>
            </a:r>
          </a:p>
          <a:p>
            <a:pPr marL="0" indent="0">
              <a:spcBef>
                <a:spcPct val="0"/>
              </a:spcBef>
              <a:buClrTx/>
              <a:buSzTx/>
              <a:buFontTx/>
              <a:buNone/>
            </a:pPr>
            <a:r>
              <a:rPr lang="en-US" sz="1600" smtClean="0">
                <a:solidFill>
                  <a:schemeClr val="tx1"/>
                </a:solidFill>
                <a:latin typeface="Courier New" charset="0"/>
                <a:ea typeface="ＭＳ Ｐゴシック" charset="-128"/>
              </a:rPr>
              <a:t>            if (! visited.contains(adj)) {</a:t>
            </a:r>
          </a:p>
          <a:p>
            <a:pPr marL="0" indent="0">
              <a:spcBef>
                <a:spcPct val="0"/>
              </a:spcBef>
              <a:buClrTx/>
              <a:buSzTx/>
              <a:buFontTx/>
              <a:buNone/>
            </a:pPr>
            <a:r>
              <a:rPr lang="en-US" sz="1600" smtClean="0">
                <a:solidFill>
                  <a:schemeClr val="tx1"/>
                </a:solidFill>
                <a:latin typeface="Courier New" charset="0"/>
                <a:ea typeface="ＭＳ Ｐゴシック" charset="-128"/>
              </a:rPr>
              <a:t>                visited.add(adj);
</a:t>
            </a:r>
          </a:p>
          <a:p>
            <a:pPr marL="0" indent="0">
              <a:spcBef>
                <a:spcPct val="0"/>
              </a:spcBef>
              <a:buClrTx/>
              <a:buSzTx/>
              <a:buFontTx/>
              <a:buNone/>
            </a:pPr>
            <a:r>
              <a:rPr lang="en-US" sz="1600" smtClean="0">
                <a:solidFill>
                  <a:schemeClr val="tx1"/>
                </a:solidFill>
                <a:latin typeface="Courier New" charset="0"/>
                <a:ea typeface="ＭＳ Ｐゴシック" charset="-128"/>
              </a:rPr>
              <a:t>                </a:t>
            </a:r>
            <a:r>
              <a:rPr lang="en-US" sz="1600" i="1" smtClean="0">
                <a:solidFill>
                  <a:srgbClr val="FC0128"/>
                </a:solidFill>
                <a:latin typeface="Courier New" charset="0"/>
                <a:ea typeface="ＭＳ Ｐゴシック" charset="-128"/>
              </a:rPr>
              <a:t>qu.add(adj);</a:t>
            </a:r>
            <a:endParaRPr lang="en-US" sz="1600" smtClean="0">
              <a:solidFill>
                <a:schemeClr val="tx1"/>
              </a:solidFill>
              <a:latin typeface="Courier New" charset="0"/>
              <a:ea typeface="ＭＳ Ｐゴシック" charset="-128"/>
            </a:endParaRPr>
          </a:p>
          <a:p>
            <a:pPr marL="0" indent="0">
              <a:spcBef>
                <a:spcPct val="0"/>
              </a:spcBef>
              <a:buClrTx/>
              <a:buSzTx/>
              <a:buFontTx/>
              <a:buNone/>
            </a:pPr>
            <a:r>
              <a:rPr lang="en-US" sz="1600" smtClean="0">
                <a:solidFill>
                  <a:schemeClr val="tx1"/>
                </a:solidFill>
                <a:latin typeface="Courier New" charset="0"/>
                <a:ea typeface="ＭＳ Ｐゴシック" charset="-128"/>
              </a:rPr>
              <a:t>            }</a:t>
            </a:r>
          </a:p>
          <a:p>
            <a:pPr marL="0" indent="0">
              <a:spcBef>
                <a:spcPct val="0"/>
              </a:spcBef>
              <a:buClrTx/>
              <a:buSzTx/>
              <a:buFontTx/>
              <a:buNone/>
            </a:pPr>
            <a:r>
              <a:rPr lang="en-US" sz="1600" smtClean="0">
                <a:solidFill>
                  <a:schemeClr val="tx1"/>
                </a:solidFill>
                <a:latin typeface="Courier New" charset="0"/>
                <a:ea typeface="ＭＳ Ｐゴシック" charset="-128"/>
              </a:rPr>
              <a:t>        }</a:t>
            </a:r>
          </a:p>
          <a:p>
            <a:pPr marL="0" indent="0">
              <a:spcBef>
                <a:spcPct val="0"/>
              </a:spcBef>
              <a:buClrTx/>
              <a:buSzTx/>
              <a:buFontTx/>
              <a:buNone/>
            </a:pPr>
            <a:r>
              <a:rPr lang="en-US" sz="1600" smtClean="0">
                <a:solidFill>
                  <a:schemeClr val="tx1"/>
                </a:solidFill>
                <a:latin typeface="Courier New" charset="0"/>
                <a:ea typeface="ＭＳ Ｐゴシック" charset="-128"/>
              </a:rPr>
              <a:t>    }</a:t>
            </a:r>
          </a:p>
          <a:p>
            <a:pPr marL="0" indent="0">
              <a:spcBef>
                <a:spcPct val="0"/>
              </a:spcBef>
              <a:buClrTx/>
              <a:buSzTx/>
              <a:buFontTx/>
              <a:buNone/>
            </a:pPr>
            <a:r>
              <a:rPr lang="en-US" sz="1600" smtClean="0">
                <a:solidFill>
                  <a:schemeClr val="tx1"/>
                </a:solidFill>
                <a:latin typeface="Courier New" charset="0"/>
                <a:ea typeface="ＭＳ Ｐゴシック" charset="-128"/>
              </a:rPr>
              <a:t>    return visited;</a:t>
            </a:r>
          </a:p>
          <a:p>
            <a:pPr marL="0" indent="0">
              <a:spcBef>
                <a:spcPct val="0"/>
              </a:spcBef>
              <a:buClrTx/>
              <a:buSzTx/>
              <a:buFontTx/>
              <a:buNone/>
            </a:pPr>
            <a:r>
              <a:rPr lang="en-US" sz="1600" smtClean="0">
                <a:solidFill>
                  <a:schemeClr val="tx1"/>
                </a:solidFill>
                <a:latin typeface="Courier New" charset="0"/>
                <a:ea typeface="ＭＳ Ｐゴシック" charset="-128"/>
              </a:rPr>
              <a:t>}</a:t>
            </a:r>
            <a:endParaRPr lang="en-US" sz="1400" smtClean="0">
              <a:solidFill>
                <a:schemeClr val="tx1"/>
              </a:solidFill>
              <a:latin typeface="Courier New" charset="0"/>
              <a:ea typeface="ＭＳ Ｐゴシック" charset="-128"/>
            </a:endParaRPr>
          </a:p>
        </p:txBody>
      </p:sp>
      <p:sp>
        <p:nvSpPr>
          <p:cNvPr id="4" name="Slide Number Placeholder 3"/>
          <p:cNvSpPr>
            <a:spLocks noGrp="1"/>
          </p:cNvSpPr>
          <p:nvPr>
            <p:ph type="sldNum" sz="quarter" idx="12"/>
          </p:nvPr>
        </p:nvSpPr>
        <p:spPr/>
        <p:txBody>
          <a:bodyPr/>
          <a:lstStyle/>
          <a:p>
            <a:fld id="{6D8D0002-FA8C-457D-97FC-660308141844}" type="slidenum">
              <a:rPr lang="en-US" smtClean="0"/>
              <a:pPr/>
              <a:t>16</a:t>
            </a:fld>
            <a:endParaRPr lang="en-US"/>
          </a:p>
        </p:txBody>
      </p:sp>
      <p:sp>
        <p:nvSpPr>
          <p:cNvPr id="5" name="Footer Placeholder 4"/>
          <p:cNvSpPr>
            <a:spLocks noGrp="1"/>
          </p:cNvSpPr>
          <p:nvPr>
            <p:ph type="ftr" sz="quarter" idx="11"/>
          </p:nvPr>
        </p:nvSpPr>
        <p:spPr/>
        <p:txBody>
          <a:bodyPr/>
          <a:lstStyle/>
          <a:p>
            <a:r>
              <a:rPr lang="en-US" smtClean="0"/>
              <a:t>CompSci 100e, Spring 2011</a:t>
            </a:r>
            <a:endParaRPr lang="en-US"/>
          </a:p>
        </p:txBody>
      </p:sp>
    </p:spTree>
    <p:extLst>
      <p:ext uri="{BB962C8B-B14F-4D97-AF65-F5344CB8AC3E}">
        <p14:creationId xmlns:p14="http://schemas.microsoft.com/office/powerpoint/2010/main" val="4402739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ea typeface="ＭＳ Ｐゴシック" charset="-128"/>
              </a:rPr>
              <a:t>DFS arrives</a:t>
            </a:r>
          </a:p>
        </p:txBody>
      </p:sp>
      <p:sp>
        <p:nvSpPr>
          <p:cNvPr id="32771" name="Text Box 3"/>
          <p:cNvSpPr>
            <a:spLocks noGrp="1" noChangeArrowheads="1"/>
          </p:cNvSpPr>
          <p:nvPr>
            <p:ph type="body" idx="1"/>
          </p:nvPr>
        </p:nvSpPr>
        <p:spPr>
          <a:noFill/>
        </p:spPr>
        <p:txBody>
          <a:bodyPr/>
          <a:lstStyle/>
          <a:p>
            <a:pPr marL="0" indent="0">
              <a:spcBef>
                <a:spcPct val="0"/>
              </a:spcBef>
              <a:buClrTx/>
              <a:buSzTx/>
              <a:buFontTx/>
              <a:buNone/>
            </a:pPr>
            <a:r>
              <a:rPr lang="en-US" sz="1600" smtClean="0">
                <a:solidFill>
                  <a:schemeClr val="tx1"/>
                </a:solidFill>
                <a:latin typeface="Courier New" charset="0"/>
                <a:ea typeface="ＭＳ Ｐゴシック" charset="-128"/>
              </a:rPr>
              <a:t>public Set&lt;String&gt; dfs(String start){</a:t>
            </a:r>
          </a:p>
          <a:p>
            <a:pPr marL="0" indent="0">
              <a:spcBef>
                <a:spcPct val="0"/>
              </a:spcBef>
              <a:buClrTx/>
              <a:buSzTx/>
              <a:buFontTx/>
              <a:buNone/>
            </a:pPr>
            <a:r>
              <a:rPr lang="en-US" sz="1600" smtClean="0">
                <a:solidFill>
                  <a:schemeClr val="tx1"/>
                </a:solidFill>
                <a:latin typeface="Courier New" charset="0"/>
                <a:ea typeface="ＭＳ Ｐゴシック" charset="-128"/>
              </a:rPr>
              <a:t>    Set&lt;String&gt; visited = new TreeSet&lt;String&gt;();</a:t>
            </a:r>
          </a:p>
          <a:p>
            <a:pPr marL="0" indent="0">
              <a:spcBef>
                <a:spcPct val="0"/>
              </a:spcBef>
              <a:buClrTx/>
              <a:buSzTx/>
              <a:buFontTx/>
              <a:buNone/>
            </a:pPr>
            <a:r>
              <a:rPr lang="en-US" sz="1600" smtClean="0">
                <a:solidFill>
                  <a:schemeClr val="tx1"/>
                </a:solidFill>
                <a:latin typeface="Courier New" charset="0"/>
                <a:ea typeface="ＭＳ Ｐゴシック" charset="-128"/>
              </a:rPr>
              <a:t>    </a:t>
            </a:r>
            <a:r>
              <a:rPr lang="en-US" sz="1600" i="1" smtClean="0">
                <a:solidFill>
                  <a:srgbClr val="FC0128"/>
                </a:solidFill>
                <a:latin typeface="Courier New" charset="0"/>
                <a:ea typeface="ＭＳ Ｐゴシック" charset="-128"/>
              </a:rPr>
              <a:t>Stack&lt;String&gt; qu = new Stack&lt;String&gt;();</a:t>
            </a:r>
            <a:endParaRPr lang="en-US" sz="1600" smtClean="0">
              <a:solidFill>
                <a:schemeClr val="tx1"/>
              </a:solidFill>
              <a:latin typeface="Courier New" charset="0"/>
              <a:ea typeface="ＭＳ Ｐゴシック" charset="-128"/>
            </a:endParaRPr>
          </a:p>
          <a:p>
            <a:pPr marL="0" indent="0">
              <a:spcBef>
                <a:spcPct val="0"/>
              </a:spcBef>
              <a:buClrTx/>
              <a:buSzTx/>
              <a:buFontTx/>
              <a:buNone/>
            </a:pPr>
            <a:r>
              <a:rPr lang="en-US" sz="1600" smtClean="0">
                <a:solidFill>
                  <a:schemeClr val="tx1"/>
                </a:solidFill>
                <a:latin typeface="Courier New" charset="0"/>
                <a:ea typeface="ＭＳ Ｐゴシック" charset="-128"/>
              </a:rPr>
              <a:t>    visited.add(start);</a:t>
            </a:r>
          </a:p>
          <a:p>
            <a:pPr marL="0" indent="0">
              <a:spcBef>
                <a:spcPct val="0"/>
              </a:spcBef>
              <a:buClrTx/>
              <a:buSzTx/>
              <a:buFontTx/>
              <a:buNone/>
            </a:pPr>
            <a:r>
              <a:rPr lang="en-US" sz="1600" smtClean="0">
                <a:solidFill>
                  <a:schemeClr val="tx1"/>
                </a:solidFill>
                <a:latin typeface="Courier New" charset="0"/>
                <a:ea typeface="ＭＳ Ｐゴシック" charset="-128"/>
              </a:rPr>
              <a:t>    </a:t>
            </a:r>
            <a:r>
              <a:rPr lang="en-US" sz="1600" i="1" smtClean="0">
                <a:solidFill>
                  <a:srgbClr val="FC0128"/>
                </a:solidFill>
                <a:latin typeface="Courier New" charset="0"/>
                <a:ea typeface="ＭＳ Ｐゴシック" charset="-128"/>
              </a:rPr>
              <a:t>qu.push(start);</a:t>
            </a:r>
            <a:endParaRPr lang="en-US" sz="1600" smtClean="0">
              <a:solidFill>
                <a:schemeClr val="tx1"/>
              </a:solidFill>
              <a:latin typeface="Courier New" charset="0"/>
              <a:ea typeface="ＭＳ Ｐゴシック" charset="-128"/>
            </a:endParaRPr>
          </a:p>
          <a:p>
            <a:pPr marL="0" indent="0">
              <a:spcBef>
                <a:spcPct val="0"/>
              </a:spcBef>
              <a:buClrTx/>
              <a:buSzTx/>
              <a:buFontTx/>
              <a:buNone/>
            </a:pPr>
            <a:endParaRPr lang="en-US" sz="1600" smtClean="0">
              <a:solidFill>
                <a:schemeClr val="tx1"/>
              </a:solidFill>
              <a:latin typeface="Courier New" charset="0"/>
              <a:ea typeface="ＭＳ Ｐゴシック" charset="-128"/>
            </a:endParaRPr>
          </a:p>
          <a:p>
            <a:pPr marL="0" indent="0">
              <a:spcBef>
                <a:spcPct val="0"/>
              </a:spcBef>
              <a:buClrTx/>
              <a:buSzTx/>
              <a:buFontTx/>
              <a:buNone/>
            </a:pPr>
            <a:r>
              <a:rPr lang="en-US" sz="1600" smtClean="0">
                <a:solidFill>
                  <a:schemeClr val="tx1"/>
                </a:solidFill>
                <a:latin typeface="Courier New" charset="0"/>
                <a:ea typeface="ＭＳ Ｐゴシック" charset="-128"/>
              </a:rPr>
              <a:t>    while (qu.size() &gt; 0){</a:t>
            </a:r>
          </a:p>
          <a:p>
            <a:pPr marL="0" indent="0">
              <a:spcBef>
                <a:spcPct val="0"/>
              </a:spcBef>
              <a:buClrTx/>
              <a:buSzTx/>
              <a:buFontTx/>
              <a:buNone/>
            </a:pPr>
            <a:r>
              <a:rPr lang="en-US" sz="1600" smtClean="0">
                <a:solidFill>
                  <a:schemeClr val="tx1"/>
                </a:solidFill>
                <a:latin typeface="Courier New" charset="0"/>
                <a:ea typeface="ＭＳ Ｐゴシック" charset="-128"/>
              </a:rPr>
              <a:t>        String v = </a:t>
            </a:r>
            <a:r>
              <a:rPr lang="en-US" sz="1600" i="1" smtClean="0">
                <a:solidFill>
                  <a:srgbClr val="FC0128"/>
                </a:solidFill>
                <a:latin typeface="Courier New" charset="0"/>
                <a:ea typeface="ＭＳ Ｐゴシック" charset="-128"/>
              </a:rPr>
              <a:t>qu.pop();</a:t>
            </a:r>
            <a:endParaRPr lang="en-US" sz="1600" smtClean="0">
              <a:solidFill>
                <a:schemeClr val="tx1"/>
              </a:solidFill>
              <a:latin typeface="Courier New" charset="0"/>
              <a:ea typeface="ＭＳ Ｐゴシック" charset="-128"/>
            </a:endParaRPr>
          </a:p>
          <a:p>
            <a:pPr marL="0" indent="0">
              <a:spcBef>
                <a:spcPct val="0"/>
              </a:spcBef>
              <a:buClrTx/>
              <a:buSzTx/>
              <a:buFontTx/>
              <a:buNone/>
            </a:pPr>
            <a:r>
              <a:rPr lang="en-US" sz="1600" smtClean="0">
                <a:solidFill>
                  <a:schemeClr val="tx1"/>
                </a:solidFill>
                <a:latin typeface="Courier New" charset="0"/>
                <a:ea typeface="ＭＳ Ｐゴシック" charset="-128"/>
              </a:rPr>
              <a:t>        for(String adj : myGraph.getAdjacent(v)){</a:t>
            </a:r>
          </a:p>
          <a:p>
            <a:pPr marL="0" indent="0">
              <a:spcBef>
                <a:spcPct val="0"/>
              </a:spcBef>
              <a:buClrTx/>
              <a:buSzTx/>
              <a:buFontTx/>
              <a:buNone/>
            </a:pPr>
            <a:r>
              <a:rPr lang="en-US" sz="1600" smtClean="0">
                <a:solidFill>
                  <a:schemeClr val="tx1"/>
                </a:solidFill>
                <a:latin typeface="Courier New" charset="0"/>
                <a:ea typeface="ＭＳ Ｐゴシック" charset="-128"/>
              </a:rPr>
              <a:t>            if (! visited.contains(adj)) {</a:t>
            </a:r>
          </a:p>
          <a:p>
            <a:pPr marL="0" indent="0">
              <a:spcBef>
                <a:spcPct val="0"/>
              </a:spcBef>
              <a:buClrTx/>
              <a:buSzTx/>
              <a:buFontTx/>
              <a:buNone/>
            </a:pPr>
            <a:r>
              <a:rPr lang="en-US" sz="1600" smtClean="0">
                <a:solidFill>
                  <a:schemeClr val="tx1"/>
                </a:solidFill>
                <a:latin typeface="Courier New" charset="0"/>
                <a:ea typeface="ＭＳ Ｐゴシック" charset="-128"/>
              </a:rPr>
              <a:t>                visited.add(adj);
</a:t>
            </a:r>
          </a:p>
          <a:p>
            <a:pPr marL="0" indent="0">
              <a:spcBef>
                <a:spcPct val="0"/>
              </a:spcBef>
              <a:buClrTx/>
              <a:buSzTx/>
              <a:buFontTx/>
              <a:buNone/>
            </a:pPr>
            <a:r>
              <a:rPr lang="en-US" sz="1600" smtClean="0">
                <a:solidFill>
                  <a:schemeClr val="tx1"/>
                </a:solidFill>
                <a:latin typeface="Courier New" charset="0"/>
                <a:ea typeface="ＭＳ Ｐゴシック" charset="-128"/>
              </a:rPr>
              <a:t>                </a:t>
            </a:r>
            <a:r>
              <a:rPr lang="en-US" sz="1600" i="1" smtClean="0">
                <a:solidFill>
                  <a:srgbClr val="FC0128"/>
                </a:solidFill>
                <a:latin typeface="Courier New" charset="0"/>
                <a:ea typeface="ＭＳ Ｐゴシック" charset="-128"/>
              </a:rPr>
              <a:t>qu.push(adj);</a:t>
            </a:r>
            <a:endParaRPr lang="en-US" sz="1600" smtClean="0">
              <a:solidFill>
                <a:schemeClr val="tx1"/>
              </a:solidFill>
              <a:latin typeface="Courier New" charset="0"/>
              <a:ea typeface="ＭＳ Ｐゴシック" charset="-128"/>
            </a:endParaRPr>
          </a:p>
          <a:p>
            <a:pPr marL="0" indent="0">
              <a:spcBef>
                <a:spcPct val="0"/>
              </a:spcBef>
              <a:buClrTx/>
              <a:buSzTx/>
              <a:buFontTx/>
              <a:buNone/>
            </a:pPr>
            <a:r>
              <a:rPr lang="en-US" sz="1600" smtClean="0">
                <a:solidFill>
                  <a:schemeClr val="tx1"/>
                </a:solidFill>
                <a:latin typeface="Courier New" charset="0"/>
                <a:ea typeface="ＭＳ Ｐゴシック" charset="-128"/>
              </a:rPr>
              <a:t>            }</a:t>
            </a:r>
          </a:p>
          <a:p>
            <a:pPr marL="0" indent="0">
              <a:spcBef>
                <a:spcPct val="0"/>
              </a:spcBef>
              <a:buClrTx/>
              <a:buSzTx/>
              <a:buFontTx/>
              <a:buNone/>
            </a:pPr>
            <a:r>
              <a:rPr lang="en-US" sz="1600" smtClean="0">
                <a:solidFill>
                  <a:schemeClr val="tx1"/>
                </a:solidFill>
                <a:latin typeface="Courier New" charset="0"/>
                <a:ea typeface="ＭＳ Ｐゴシック" charset="-128"/>
              </a:rPr>
              <a:t>        }</a:t>
            </a:r>
          </a:p>
          <a:p>
            <a:pPr marL="0" indent="0">
              <a:spcBef>
                <a:spcPct val="0"/>
              </a:spcBef>
              <a:buClrTx/>
              <a:buSzTx/>
              <a:buFontTx/>
              <a:buNone/>
            </a:pPr>
            <a:r>
              <a:rPr lang="en-US" sz="1600" smtClean="0">
                <a:solidFill>
                  <a:schemeClr val="tx1"/>
                </a:solidFill>
                <a:latin typeface="Courier New" charset="0"/>
                <a:ea typeface="ＭＳ Ｐゴシック" charset="-128"/>
              </a:rPr>
              <a:t>    }</a:t>
            </a:r>
          </a:p>
          <a:p>
            <a:pPr marL="0" indent="0">
              <a:spcBef>
                <a:spcPct val="0"/>
              </a:spcBef>
              <a:buClrTx/>
              <a:buSzTx/>
              <a:buFontTx/>
              <a:buNone/>
            </a:pPr>
            <a:r>
              <a:rPr lang="en-US" sz="1600" smtClean="0">
                <a:solidFill>
                  <a:schemeClr val="tx1"/>
                </a:solidFill>
                <a:latin typeface="Courier New" charset="0"/>
                <a:ea typeface="ＭＳ Ｐゴシック" charset="-128"/>
              </a:rPr>
              <a:t>    return visited;</a:t>
            </a:r>
          </a:p>
          <a:p>
            <a:pPr marL="0" indent="0">
              <a:spcBef>
                <a:spcPct val="0"/>
              </a:spcBef>
              <a:buClrTx/>
              <a:buSzTx/>
              <a:buFontTx/>
              <a:buNone/>
            </a:pPr>
            <a:r>
              <a:rPr lang="en-US" sz="1600" smtClean="0">
                <a:solidFill>
                  <a:schemeClr val="tx1"/>
                </a:solidFill>
                <a:latin typeface="Courier New" charset="0"/>
                <a:ea typeface="ＭＳ Ｐゴシック" charset="-128"/>
              </a:rPr>
              <a:t>}</a:t>
            </a:r>
            <a:endParaRPr lang="en-US" sz="1400" smtClean="0">
              <a:solidFill>
                <a:schemeClr val="tx1"/>
              </a:solidFill>
              <a:latin typeface="Courier New" charset="0"/>
              <a:ea typeface="ＭＳ Ｐゴシック" charset="-128"/>
            </a:endParaRPr>
          </a:p>
        </p:txBody>
      </p:sp>
      <p:sp>
        <p:nvSpPr>
          <p:cNvPr id="4" name="Slide Number Placeholder 3"/>
          <p:cNvSpPr>
            <a:spLocks noGrp="1"/>
          </p:cNvSpPr>
          <p:nvPr>
            <p:ph type="sldNum" sz="quarter" idx="12"/>
          </p:nvPr>
        </p:nvSpPr>
        <p:spPr/>
        <p:txBody>
          <a:bodyPr/>
          <a:lstStyle/>
          <a:p>
            <a:fld id="{6D8D0002-FA8C-457D-97FC-660308141844}" type="slidenum">
              <a:rPr lang="en-US" smtClean="0"/>
              <a:pPr/>
              <a:t>17</a:t>
            </a:fld>
            <a:endParaRPr lang="en-US"/>
          </a:p>
        </p:txBody>
      </p:sp>
      <p:sp>
        <p:nvSpPr>
          <p:cNvPr id="5" name="Footer Placeholder 4"/>
          <p:cNvSpPr>
            <a:spLocks noGrp="1"/>
          </p:cNvSpPr>
          <p:nvPr>
            <p:ph type="ftr" sz="quarter" idx="11"/>
          </p:nvPr>
        </p:nvSpPr>
        <p:spPr/>
        <p:txBody>
          <a:bodyPr/>
          <a:lstStyle/>
          <a:p>
            <a:r>
              <a:rPr lang="en-US" smtClean="0"/>
              <a:t>CompSci 100e, Spring 2011</a:t>
            </a:r>
            <a:endParaRPr lang="en-US"/>
          </a:p>
        </p:txBody>
      </p:sp>
    </p:spTree>
    <p:extLst>
      <p:ext uri="{BB962C8B-B14F-4D97-AF65-F5344CB8AC3E}">
        <p14:creationId xmlns:p14="http://schemas.microsoft.com/office/powerpoint/2010/main" val="4586424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ea typeface="ＭＳ Ｐゴシック" charset="-128"/>
              </a:rPr>
              <a:t>What is the Internet?</a:t>
            </a:r>
          </a:p>
        </p:txBody>
      </p:sp>
      <p:sp>
        <p:nvSpPr>
          <p:cNvPr id="33795" name="Rectangle 3"/>
          <p:cNvSpPr>
            <a:spLocks noGrp="1" noChangeArrowheads="1"/>
          </p:cNvSpPr>
          <p:nvPr>
            <p:ph type="body" idx="1"/>
          </p:nvPr>
        </p:nvSpPr>
        <p:spPr/>
        <p:txBody>
          <a:bodyPr>
            <a:normAutofit fontScale="85000" lnSpcReduction="10000"/>
          </a:bodyPr>
          <a:lstStyle/>
          <a:p>
            <a:r>
              <a:rPr lang="en-US" smtClean="0">
                <a:ea typeface="ＭＳ Ｐゴシック" charset="-128"/>
              </a:rPr>
              <a:t>The Internet was originally designed as an "overlay" network running on top of existing phone and other networks. It is based on a small set of software protocols that direct routers inside the network to forward data from source to destination, while applications run on the Internet to rapidly scale into a critical global service. However, this success now makes it difficult to create and test new ways of protecting it from abuses, or from implementing innovative applications and services.</a:t>
            </a:r>
          </a:p>
          <a:p>
            <a:pPr algn="r">
              <a:buFont typeface="Monotype Sorts" charset="2"/>
              <a:buNone/>
            </a:pPr>
            <a:r>
              <a:rPr lang="en-US" sz="1000" smtClean="0">
                <a:ea typeface="ＭＳ Ｐゴシック" charset="-128"/>
                <a:hlinkClick r:id="rId2"/>
              </a:rPr>
              <a:t>http://www.intel.com/labs/features/idf09041.htm</a:t>
            </a:r>
            <a:r>
              <a:rPr lang="en-US" smtClean="0">
                <a:ea typeface="ＭＳ Ｐゴシック" charset="-128"/>
              </a:rPr>
              <a:t> </a:t>
            </a:r>
          </a:p>
        </p:txBody>
      </p:sp>
      <p:sp>
        <p:nvSpPr>
          <p:cNvPr id="4" name="Slide Number Placeholder 3"/>
          <p:cNvSpPr>
            <a:spLocks noGrp="1"/>
          </p:cNvSpPr>
          <p:nvPr>
            <p:ph type="sldNum" sz="quarter" idx="12"/>
          </p:nvPr>
        </p:nvSpPr>
        <p:spPr/>
        <p:txBody>
          <a:bodyPr/>
          <a:lstStyle/>
          <a:p>
            <a:fld id="{6D8D0002-FA8C-457D-97FC-660308141844}" type="slidenum">
              <a:rPr lang="en-US" smtClean="0"/>
              <a:pPr/>
              <a:t>18</a:t>
            </a:fld>
            <a:endParaRPr lang="en-US"/>
          </a:p>
        </p:txBody>
      </p:sp>
      <p:sp>
        <p:nvSpPr>
          <p:cNvPr id="5" name="Footer Placeholder 4"/>
          <p:cNvSpPr>
            <a:spLocks noGrp="1"/>
          </p:cNvSpPr>
          <p:nvPr>
            <p:ph type="ftr" sz="quarter" idx="11"/>
          </p:nvPr>
        </p:nvSpPr>
        <p:spPr/>
        <p:txBody>
          <a:bodyPr/>
          <a:lstStyle/>
          <a:p>
            <a:r>
              <a:rPr lang="en-US" smtClean="0"/>
              <a:t>CompSci 100e, Spring 2011</a:t>
            </a:r>
            <a:endParaRPr lang="en-US"/>
          </a:p>
        </p:txBody>
      </p:sp>
    </p:spTree>
    <p:extLst>
      <p:ext uri="{BB962C8B-B14F-4D97-AF65-F5344CB8AC3E}">
        <p14:creationId xmlns:p14="http://schemas.microsoft.com/office/powerpoint/2010/main" val="1631217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r>
              <a:rPr lang="en-US" smtClean="0">
                <a:ea typeface="ＭＳ Ｐゴシック" charset="-128"/>
              </a:rPr>
              <a:t>Graph implementations</a:t>
            </a:r>
          </a:p>
        </p:txBody>
      </p:sp>
      <p:sp>
        <p:nvSpPr>
          <p:cNvPr id="36867" name="Rectangle 3"/>
          <p:cNvSpPr>
            <a:spLocks noGrp="1" noChangeArrowheads="1"/>
          </p:cNvSpPr>
          <p:nvPr>
            <p:ph type="body" sz="half" idx="1"/>
          </p:nvPr>
        </p:nvSpPr>
        <p:spPr/>
        <p:txBody>
          <a:bodyPr/>
          <a:lstStyle/>
          <a:p>
            <a:r>
              <a:rPr lang="en-US" sz="1800" smtClean="0">
                <a:ea typeface="ＭＳ Ｐゴシック" charset="-128"/>
              </a:rPr>
              <a:t>Typical operations on graph:</a:t>
            </a:r>
          </a:p>
          <a:p>
            <a:pPr lvl="1"/>
            <a:r>
              <a:rPr lang="en-US" sz="1800" smtClean="0">
                <a:ea typeface="ＭＳ Ｐゴシック" charset="-128"/>
              </a:rPr>
              <a:t>Add vertex</a:t>
            </a:r>
          </a:p>
          <a:p>
            <a:pPr lvl="1"/>
            <a:r>
              <a:rPr lang="en-US" sz="1800" smtClean="0">
                <a:ea typeface="ＭＳ Ｐゴシック" charset="-128"/>
              </a:rPr>
              <a:t>Add edge (parameters?)</a:t>
            </a:r>
          </a:p>
          <a:p>
            <a:pPr lvl="1"/>
            <a:r>
              <a:rPr lang="en-US" sz="1800" smtClean="0">
                <a:ea typeface="ＭＳ Ｐゴシック" charset="-128"/>
              </a:rPr>
              <a:t>getAdjacent(vertex)</a:t>
            </a:r>
          </a:p>
          <a:p>
            <a:pPr lvl="1"/>
            <a:r>
              <a:rPr lang="en-US" sz="1800" smtClean="0">
                <a:ea typeface="ＭＳ Ｐゴシック" charset="-128"/>
              </a:rPr>
              <a:t>getVertices(..)</a:t>
            </a:r>
          </a:p>
          <a:p>
            <a:pPr lvl="1"/>
            <a:r>
              <a:rPr lang="en-US" sz="1800" smtClean="0">
                <a:ea typeface="ＭＳ Ｐゴシック" charset="-128"/>
              </a:rPr>
              <a:t>String-&gt;Vertex (vice versa)</a:t>
            </a:r>
          </a:p>
          <a:p>
            <a:pPr lvl="1"/>
            <a:endParaRPr lang="en-US" sz="1800" smtClean="0">
              <a:ea typeface="ＭＳ Ｐゴシック" charset="-128"/>
            </a:endParaRPr>
          </a:p>
          <a:p>
            <a:r>
              <a:rPr lang="en-US" sz="1800" smtClean="0">
                <a:ea typeface="ＭＳ Ｐゴシック" charset="-128"/>
              </a:rPr>
              <a:t>Different kinds of graphs</a:t>
            </a:r>
          </a:p>
          <a:p>
            <a:pPr lvl="1"/>
            <a:r>
              <a:rPr lang="en-US" sz="1800" smtClean="0">
                <a:ea typeface="ＭＳ Ｐゴシック" charset="-128"/>
              </a:rPr>
              <a:t>Lots of vertices, few edges, </a:t>
            </a:r>
            <a:r>
              <a:rPr lang="en-US" sz="1800" i="1" smtClean="0">
                <a:ea typeface="ＭＳ Ｐゴシック" charset="-128"/>
              </a:rPr>
              <a:t>sparse</a:t>
            </a:r>
            <a:r>
              <a:rPr lang="en-US" sz="1800" smtClean="0">
                <a:ea typeface="ＭＳ Ｐゴシック" charset="-128"/>
              </a:rPr>
              <a:t> graph</a:t>
            </a:r>
          </a:p>
          <a:p>
            <a:pPr lvl="2"/>
            <a:r>
              <a:rPr lang="en-US" sz="1600" smtClean="0">
                <a:ea typeface="ＭＳ Ｐゴシック" charset="-128"/>
              </a:rPr>
              <a:t>Use adjacency list</a:t>
            </a:r>
          </a:p>
          <a:p>
            <a:pPr lvl="1"/>
            <a:r>
              <a:rPr lang="en-US" sz="1800" smtClean="0">
                <a:ea typeface="ＭＳ Ｐゴシック" charset="-128"/>
              </a:rPr>
              <a:t>Lots of edges (max # ?) </a:t>
            </a:r>
            <a:r>
              <a:rPr lang="en-US" sz="1800" i="1" smtClean="0">
                <a:ea typeface="ＭＳ Ｐゴシック" charset="-128"/>
              </a:rPr>
              <a:t>dense</a:t>
            </a:r>
            <a:r>
              <a:rPr lang="en-US" sz="1800" smtClean="0">
                <a:ea typeface="ＭＳ Ｐゴシック" charset="-128"/>
              </a:rPr>
              <a:t> graph</a:t>
            </a:r>
          </a:p>
          <a:p>
            <a:pPr lvl="2"/>
            <a:r>
              <a:rPr lang="en-US" sz="1600" smtClean="0">
                <a:ea typeface="ＭＳ Ｐゴシック" charset="-128"/>
              </a:rPr>
              <a:t>Use adjacency matrix</a:t>
            </a:r>
          </a:p>
        </p:txBody>
      </p:sp>
      <p:sp>
        <p:nvSpPr>
          <p:cNvPr id="36868" name="Rectangle 4"/>
          <p:cNvSpPr>
            <a:spLocks noGrp="1" noChangeArrowheads="1" noTextEdit="1"/>
          </p:cNvSpPr>
          <p:nvPr>
            <p:ph type="clipArt" sz="half" idx="2"/>
          </p:nvPr>
        </p:nvSpPr>
        <p:spPr>
          <a:xfrm>
            <a:off x="4902200" y="1397000"/>
            <a:ext cx="3810000" cy="4508500"/>
          </a:xfrm>
        </p:spPr>
      </p:sp>
      <p:grpSp>
        <p:nvGrpSpPr>
          <p:cNvPr id="2" name="Group 5"/>
          <p:cNvGrpSpPr>
            <a:grpSpLocks/>
          </p:cNvGrpSpPr>
          <p:nvPr/>
        </p:nvGrpSpPr>
        <p:grpSpPr bwMode="auto">
          <a:xfrm>
            <a:off x="5156200" y="1473200"/>
            <a:ext cx="444500" cy="914400"/>
            <a:chOff x="3248" y="928"/>
            <a:chExt cx="280" cy="576"/>
          </a:xfrm>
        </p:grpSpPr>
        <p:sp>
          <p:nvSpPr>
            <p:cNvPr id="36892" name="Rectangle 6"/>
            <p:cNvSpPr>
              <a:spLocks noChangeArrowheads="1"/>
            </p:cNvSpPr>
            <p:nvPr/>
          </p:nvSpPr>
          <p:spPr bwMode="auto">
            <a:xfrm>
              <a:off x="3248" y="928"/>
              <a:ext cx="280" cy="288"/>
            </a:xfrm>
            <a:prstGeom prst="rect">
              <a:avLst/>
            </a:prstGeom>
            <a:noFill/>
            <a:ln w="12700">
              <a:solidFill>
                <a:schemeClr val="tx1"/>
              </a:solidFill>
              <a:miter lim="800000"/>
              <a:headEnd/>
              <a:tailEnd/>
            </a:ln>
          </p:spPr>
          <p:txBody>
            <a:bodyPr wrap="none" anchor="ctr"/>
            <a:lstStyle/>
            <a:p>
              <a:endParaRPr lang="en-US"/>
            </a:p>
          </p:txBody>
        </p:sp>
        <p:sp>
          <p:nvSpPr>
            <p:cNvPr id="36893" name="Rectangle 7"/>
            <p:cNvSpPr>
              <a:spLocks noChangeArrowheads="1"/>
            </p:cNvSpPr>
            <p:nvPr/>
          </p:nvSpPr>
          <p:spPr bwMode="auto">
            <a:xfrm>
              <a:off x="3248" y="1216"/>
              <a:ext cx="280" cy="288"/>
            </a:xfrm>
            <a:prstGeom prst="rect">
              <a:avLst/>
            </a:prstGeom>
            <a:noFill/>
            <a:ln w="12700">
              <a:solidFill>
                <a:schemeClr val="tx1"/>
              </a:solidFill>
              <a:miter lim="800000"/>
              <a:headEnd/>
              <a:tailEnd/>
            </a:ln>
          </p:spPr>
          <p:txBody>
            <a:bodyPr wrap="none" anchor="ctr"/>
            <a:lstStyle/>
            <a:p>
              <a:endParaRPr lang="en-US"/>
            </a:p>
          </p:txBody>
        </p:sp>
      </p:grpSp>
      <p:grpSp>
        <p:nvGrpSpPr>
          <p:cNvPr id="3" name="Group 8"/>
          <p:cNvGrpSpPr>
            <a:grpSpLocks/>
          </p:cNvGrpSpPr>
          <p:nvPr/>
        </p:nvGrpSpPr>
        <p:grpSpPr bwMode="auto">
          <a:xfrm>
            <a:off x="5156200" y="2387600"/>
            <a:ext cx="444500" cy="914400"/>
            <a:chOff x="3248" y="928"/>
            <a:chExt cx="280" cy="576"/>
          </a:xfrm>
        </p:grpSpPr>
        <p:sp>
          <p:nvSpPr>
            <p:cNvPr id="36890" name="Rectangle 9"/>
            <p:cNvSpPr>
              <a:spLocks noChangeArrowheads="1"/>
            </p:cNvSpPr>
            <p:nvPr/>
          </p:nvSpPr>
          <p:spPr bwMode="auto">
            <a:xfrm>
              <a:off x="3248" y="928"/>
              <a:ext cx="280" cy="288"/>
            </a:xfrm>
            <a:prstGeom prst="rect">
              <a:avLst/>
            </a:prstGeom>
            <a:noFill/>
            <a:ln w="12700">
              <a:solidFill>
                <a:schemeClr val="tx1"/>
              </a:solidFill>
              <a:miter lim="800000"/>
              <a:headEnd/>
              <a:tailEnd/>
            </a:ln>
          </p:spPr>
          <p:txBody>
            <a:bodyPr wrap="none" anchor="ctr"/>
            <a:lstStyle/>
            <a:p>
              <a:endParaRPr lang="en-US"/>
            </a:p>
          </p:txBody>
        </p:sp>
        <p:sp>
          <p:nvSpPr>
            <p:cNvPr id="36891" name="Rectangle 10"/>
            <p:cNvSpPr>
              <a:spLocks noChangeArrowheads="1"/>
            </p:cNvSpPr>
            <p:nvPr/>
          </p:nvSpPr>
          <p:spPr bwMode="auto">
            <a:xfrm>
              <a:off x="3248" y="1216"/>
              <a:ext cx="280" cy="288"/>
            </a:xfrm>
            <a:prstGeom prst="rect">
              <a:avLst/>
            </a:prstGeom>
            <a:noFill/>
            <a:ln w="12700">
              <a:solidFill>
                <a:schemeClr val="tx1"/>
              </a:solidFill>
              <a:miter lim="800000"/>
              <a:headEnd/>
              <a:tailEnd/>
            </a:ln>
          </p:spPr>
          <p:txBody>
            <a:bodyPr wrap="none" anchor="ctr"/>
            <a:lstStyle/>
            <a:p>
              <a:endParaRPr lang="en-US"/>
            </a:p>
          </p:txBody>
        </p:sp>
      </p:grpSp>
      <p:grpSp>
        <p:nvGrpSpPr>
          <p:cNvPr id="4" name="Group 11"/>
          <p:cNvGrpSpPr>
            <a:grpSpLocks/>
          </p:cNvGrpSpPr>
          <p:nvPr/>
        </p:nvGrpSpPr>
        <p:grpSpPr bwMode="auto">
          <a:xfrm>
            <a:off x="5156200" y="3302000"/>
            <a:ext cx="444500" cy="914400"/>
            <a:chOff x="3248" y="928"/>
            <a:chExt cx="280" cy="576"/>
          </a:xfrm>
        </p:grpSpPr>
        <p:sp>
          <p:nvSpPr>
            <p:cNvPr id="36888" name="Rectangle 12"/>
            <p:cNvSpPr>
              <a:spLocks noChangeArrowheads="1"/>
            </p:cNvSpPr>
            <p:nvPr/>
          </p:nvSpPr>
          <p:spPr bwMode="auto">
            <a:xfrm>
              <a:off x="3248" y="928"/>
              <a:ext cx="280" cy="288"/>
            </a:xfrm>
            <a:prstGeom prst="rect">
              <a:avLst/>
            </a:prstGeom>
            <a:noFill/>
            <a:ln w="12700">
              <a:solidFill>
                <a:schemeClr val="tx1"/>
              </a:solidFill>
              <a:miter lim="800000"/>
              <a:headEnd/>
              <a:tailEnd/>
            </a:ln>
          </p:spPr>
          <p:txBody>
            <a:bodyPr wrap="none" anchor="ctr"/>
            <a:lstStyle/>
            <a:p>
              <a:endParaRPr lang="en-US"/>
            </a:p>
          </p:txBody>
        </p:sp>
        <p:sp>
          <p:nvSpPr>
            <p:cNvPr id="36889" name="Rectangle 13"/>
            <p:cNvSpPr>
              <a:spLocks noChangeArrowheads="1"/>
            </p:cNvSpPr>
            <p:nvPr/>
          </p:nvSpPr>
          <p:spPr bwMode="auto">
            <a:xfrm>
              <a:off x="3248" y="1216"/>
              <a:ext cx="280" cy="288"/>
            </a:xfrm>
            <a:prstGeom prst="rect">
              <a:avLst/>
            </a:prstGeom>
            <a:noFill/>
            <a:ln w="12700">
              <a:solidFill>
                <a:schemeClr val="tx1"/>
              </a:solidFill>
              <a:miter lim="800000"/>
              <a:headEnd/>
              <a:tailEnd/>
            </a:ln>
          </p:spPr>
          <p:txBody>
            <a:bodyPr wrap="none" anchor="ctr"/>
            <a:lstStyle/>
            <a:p>
              <a:endParaRPr lang="en-US"/>
            </a:p>
          </p:txBody>
        </p:sp>
      </p:grpSp>
      <p:grpSp>
        <p:nvGrpSpPr>
          <p:cNvPr id="5" name="Group 14"/>
          <p:cNvGrpSpPr>
            <a:grpSpLocks/>
          </p:cNvGrpSpPr>
          <p:nvPr/>
        </p:nvGrpSpPr>
        <p:grpSpPr bwMode="auto">
          <a:xfrm>
            <a:off x="5156200" y="4216400"/>
            <a:ext cx="444500" cy="914400"/>
            <a:chOff x="3248" y="928"/>
            <a:chExt cx="280" cy="576"/>
          </a:xfrm>
        </p:grpSpPr>
        <p:sp>
          <p:nvSpPr>
            <p:cNvPr id="36886" name="Rectangle 15"/>
            <p:cNvSpPr>
              <a:spLocks noChangeArrowheads="1"/>
            </p:cNvSpPr>
            <p:nvPr/>
          </p:nvSpPr>
          <p:spPr bwMode="auto">
            <a:xfrm>
              <a:off x="3248" y="928"/>
              <a:ext cx="280" cy="288"/>
            </a:xfrm>
            <a:prstGeom prst="rect">
              <a:avLst/>
            </a:prstGeom>
            <a:noFill/>
            <a:ln w="12700">
              <a:solidFill>
                <a:schemeClr val="tx1"/>
              </a:solidFill>
              <a:miter lim="800000"/>
              <a:headEnd/>
              <a:tailEnd/>
            </a:ln>
          </p:spPr>
          <p:txBody>
            <a:bodyPr wrap="none" anchor="ctr"/>
            <a:lstStyle/>
            <a:p>
              <a:endParaRPr lang="en-US"/>
            </a:p>
          </p:txBody>
        </p:sp>
        <p:sp>
          <p:nvSpPr>
            <p:cNvPr id="36887" name="Rectangle 16"/>
            <p:cNvSpPr>
              <a:spLocks noChangeArrowheads="1"/>
            </p:cNvSpPr>
            <p:nvPr/>
          </p:nvSpPr>
          <p:spPr bwMode="auto">
            <a:xfrm>
              <a:off x="3248" y="1216"/>
              <a:ext cx="280" cy="288"/>
            </a:xfrm>
            <a:prstGeom prst="rect">
              <a:avLst/>
            </a:prstGeom>
            <a:noFill/>
            <a:ln w="12700">
              <a:solidFill>
                <a:schemeClr val="tx1"/>
              </a:solidFill>
              <a:miter lim="800000"/>
              <a:headEnd/>
              <a:tailEnd/>
            </a:ln>
          </p:spPr>
          <p:txBody>
            <a:bodyPr wrap="none" anchor="ctr"/>
            <a:lstStyle/>
            <a:p>
              <a:endParaRPr lang="en-US"/>
            </a:p>
          </p:txBody>
        </p:sp>
      </p:grpSp>
      <p:sp>
        <p:nvSpPr>
          <p:cNvPr id="36873" name="Line 17"/>
          <p:cNvSpPr>
            <a:spLocks noChangeShapeType="1"/>
          </p:cNvSpPr>
          <p:nvPr/>
        </p:nvSpPr>
        <p:spPr bwMode="auto">
          <a:xfrm>
            <a:off x="5473700" y="1701800"/>
            <a:ext cx="469900" cy="0"/>
          </a:xfrm>
          <a:prstGeom prst="line">
            <a:avLst/>
          </a:prstGeom>
          <a:noFill/>
          <a:ln w="12700">
            <a:solidFill>
              <a:schemeClr val="tx1"/>
            </a:solidFill>
            <a:round/>
            <a:headEnd/>
            <a:tailEnd type="stealth" w="lg" len="lg"/>
          </a:ln>
        </p:spPr>
        <p:txBody>
          <a:bodyPr/>
          <a:lstStyle/>
          <a:p>
            <a:endParaRPr lang="en-US"/>
          </a:p>
        </p:txBody>
      </p:sp>
      <p:sp>
        <p:nvSpPr>
          <p:cNvPr id="36874" name="Line 18"/>
          <p:cNvSpPr>
            <a:spLocks noChangeShapeType="1"/>
          </p:cNvSpPr>
          <p:nvPr/>
        </p:nvSpPr>
        <p:spPr bwMode="auto">
          <a:xfrm>
            <a:off x="6388100" y="1689100"/>
            <a:ext cx="469900" cy="0"/>
          </a:xfrm>
          <a:prstGeom prst="line">
            <a:avLst/>
          </a:prstGeom>
          <a:noFill/>
          <a:ln w="12700">
            <a:solidFill>
              <a:schemeClr val="tx1"/>
            </a:solidFill>
            <a:round/>
            <a:headEnd/>
            <a:tailEnd type="stealth" w="lg" len="lg"/>
          </a:ln>
        </p:spPr>
        <p:txBody>
          <a:bodyPr/>
          <a:lstStyle/>
          <a:p>
            <a:endParaRPr lang="en-US"/>
          </a:p>
        </p:txBody>
      </p:sp>
      <p:sp>
        <p:nvSpPr>
          <p:cNvPr id="36875" name="Line 19"/>
          <p:cNvSpPr>
            <a:spLocks noChangeShapeType="1"/>
          </p:cNvSpPr>
          <p:nvPr/>
        </p:nvSpPr>
        <p:spPr bwMode="auto">
          <a:xfrm>
            <a:off x="7175500" y="3975100"/>
            <a:ext cx="469900" cy="0"/>
          </a:xfrm>
          <a:prstGeom prst="line">
            <a:avLst/>
          </a:prstGeom>
          <a:noFill/>
          <a:ln w="12700">
            <a:solidFill>
              <a:schemeClr val="tx1"/>
            </a:solidFill>
            <a:round/>
            <a:headEnd/>
            <a:tailEnd type="stealth" w="lg" len="lg"/>
          </a:ln>
        </p:spPr>
        <p:txBody>
          <a:bodyPr/>
          <a:lstStyle/>
          <a:p>
            <a:endParaRPr lang="en-US"/>
          </a:p>
        </p:txBody>
      </p:sp>
      <p:sp>
        <p:nvSpPr>
          <p:cNvPr id="36876" name="Line 20"/>
          <p:cNvSpPr>
            <a:spLocks noChangeShapeType="1"/>
          </p:cNvSpPr>
          <p:nvPr/>
        </p:nvSpPr>
        <p:spPr bwMode="auto">
          <a:xfrm>
            <a:off x="5461000" y="2654300"/>
            <a:ext cx="469900" cy="0"/>
          </a:xfrm>
          <a:prstGeom prst="line">
            <a:avLst/>
          </a:prstGeom>
          <a:noFill/>
          <a:ln w="12700">
            <a:solidFill>
              <a:schemeClr val="tx1"/>
            </a:solidFill>
            <a:round/>
            <a:headEnd/>
            <a:tailEnd type="stealth" w="lg" len="lg"/>
          </a:ln>
        </p:spPr>
        <p:txBody>
          <a:bodyPr/>
          <a:lstStyle/>
          <a:p>
            <a:endParaRPr lang="en-US"/>
          </a:p>
        </p:txBody>
      </p:sp>
      <p:sp>
        <p:nvSpPr>
          <p:cNvPr id="36877" name="Line 21"/>
          <p:cNvSpPr>
            <a:spLocks noChangeShapeType="1"/>
          </p:cNvSpPr>
          <p:nvPr/>
        </p:nvSpPr>
        <p:spPr bwMode="auto">
          <a:xfrm>
            <a:off x="5346700" y="3975100"/>
            <a:ext cx="469900" cy="0"/>
          </a:xfrm>
          <a:prstGeom prst="line">
            <a:avLst/>
          </a:prstGeom>
          <a:noFill/>
          <a:ln w="12700">
            <a:solidFill>
              <a:schemeClr val="tx1"/>
            </a:solidFill>
            <a:round/>
            <a:headEnd/>
            <a:tailEnd type="stealth" w="lg" len="lg"/>
          </a:ln>
        </p:spPr>
        <p:txBody>
          <a:bodyPr/>
          <a:lstStyle/>
          <a:p>
            <a:endParaRPr lang="en-US"/>
          </a:p>
        </p:txBody>
      </p:sp>
      <p:sp>
        <p:nvSpPr>
          <p:cNvPr id="36878" name="Line 22"/>
          <p:cNvSpPr>
            <a:spLocks noChangeShapeType="1"/>
          </p:cNvSpPr>
          <p:nvPr/>
        </p:nvSpPr>
        <p:spPr bwMode="auto">
          <a:xfrm>
            <a:off x="6248400" y="3987800"/>
            <a:ext cx="469900" cy="0"/>
          </a:xfrm>
          <a:prstGeom prst="line">
            <a:avLst/>
          </a:prstGeom>
          <a:noFill/>
          <a:ln w="12700">
            <a:solidFill>
              <a:schemeClr val="tx1"/>
            </a:solidFill>
            <a:round/>
            <a:headEnd/>
            <a:tailEnd type="stealth" w="lg" len="lg"/>
          </a:ln>
        </p:spPr>
        <p:txBody>
          <a:bodyPr/>
          <a:lstStyle/>
          <a:p>
            <a:endParaRPr lang="en-US"/>
          </a:p>
        </p:txBody>
      </p:sp>
      <p:sp>
        <p:nvSpPr>
          <p:cNvPr id="36879" name="Rectangle 23"/>
          <p:cNvSpPr>
            <a:spLocks noChangeArrowheads="1"/>
          </p:cNvSpPr>
          <p:nvPr/>
        </p:nvSpPr>
        <p:spPr bwMode="auto">
          <a:xfrm>
            <a:off x="5943600" y="1511300"/>
            <a:ext cx="647700" cy="342900"/>
          </a:xfrm>
          <a:prstGeom prst="rect">
            <a:avLst/>
          </a:prstGeom>
          <a:noFill/>
          <a:ln w="12700">
            <a:solidFill>
              <a:schemeClr val="tx1"/>
            </a:solidFill>
            <a:miter lim="800000"/>
            <a:headEnd/>
            <a:tailEnd/>
          </a:ln>
        </p:spPr>
        <p:txBody>
          <a:bodyPr wrap="none" anchor="ctr"/>
          <a:lstStyle/>
          <a:p>
            <a:endParaRPr lang="en-US"/>
          </a:p>
        </p:txBody>
      </p:sp>
      <p:sp>
        <p:nvSpPr>
          <p:cNvPr id="36880" name="Rectangle 24"/>
          <p:cNvSpPr>
            <a:spLocks noChangeArrowheads="1"/>
          </p:cNvSpPr>
          <p:nvPr/>
        </p:nvSpPr>
        <p:spPr bwMode="auto">
          <a:xfrm>
            <a:off x="6845300" y="1498600"/>
            <a:ext cx="647700" cy="342900"/>
          </a:xfrm>
          <a:prstGeom prst="rect">
            <a:avLst/>
          </a:prstGeom>
          <a:noFill/>
          <a:ln w="12700">
            <a:solidFill>
              <a:schemeClr val="tx1"/>
            </a:solidFill>
            <a:miter lim="800000"/>
            <a:headEnd/>
            <a:tailEnd/>
          </a:ln>
        </p:spPr>
        <p:txBody>
          <a:bodyPr wrap="none" anchor="ctr"/>
          <a:lstStyle/>
          <a:p>
            <a:endParaRPr lang="en-US"/>
          </a:p>
        </p:txBody>
      </p:sp>
      <p:sp>
        <p:nvSpPr>
          <p:cNvPr id="36881" name="Rectangle 25"/>
          <p:cNvSpPr>
            <a:spLocks noChangeArrowheads="1"/>
          </p:cNvSpPr>
          <p:nvPr/>
        </p:nvSpPr>
        <p:spPr bwMode="auto">
          <a:xfrm>
            <a:off x="5930900" y="2463800"/>
            <a:ext cx="647700" cy="342900"/>
          </a:xfrm>
          <a:prstGeom prst="rect">
            <a:avLst/>
          </a:prstGeom>
          <a:noFill/>
          <a:ln w="12700">
            <a:solidFill>
              <a:schemeClr val="tx1"/>
            </a:solidFill>
            <a:miter lim="800000"/>
            <a:headEnd/>
            <a:tailEnd/>
          </a:ln>
        </p:spPr>
        <p:txBody>
          <a:bodyPr wrap="none" anchor="ctr"/>
          <a:lstStyle/>
          <a:p>
            <a:endParaRPr lang="en-US"/>
          </a:p>
        </p:txBody>
      </p:sp>
      <p:sp>
        <p:nvSpPr>
          <p:cNvPr id="36882" name="Rectangle 26"/>
          <p:cNvSpPr>
            <a:spLocks noChangeArrowheads="1"/>
          </p:cNvSpPr>
          <p:nvPr/>
        </p:nvSpPr>
        <p:spPr bwMode="auto">
          <a:xfrm>
            <a:off x="6705600" y="3822700"/>
            <a:ext cx="647700" cy="342900"/>
          </a:xfrm>
          <a:prstGeom prst="rect">
            <a:avLst/>
          </a:prstGeom>
          <a:noFill/>
          <a:ln w="12700">
            <a:solidFill>
              <a:schemeClr val="tx1"/>
            </a:solidFill>
            <a:miter lim="800000"/>
            <a:headEnd/>
            <a:tailEnd/>
          </a:ln>
        </p:spPr>
        <p:txBody>
          <a:bodyPr wrap="none" anchor="ctr"/>
          <a:lstStyle/>
          <a:p>
            <a:endParaRPr lang="en-US"/>
          </a:p>
        </p:txBody>
      </p:sp>
      <p:sp>
        <p:nvSpPr>
          <p:cNvPr id="36883" name="Rectangle 27"/>
          <p:cNvSpPr>
            <a:spLocks noChangeArrowheads="1"/>
          </p:cNvSpPr>
          <p:nvPr/>
        </p:nvSpPr>
        <p:spPr bwMode="auto">
          <a:xfrm>
            <a:off x="5829300" y="3771900"/>
            <a:ext cx="647700" cy="342900"/>
          </a:xfrm>
          <a:prstGeom prst="rect">
            <a:avLst/>
          </a:prstGeom>
          <a:noFill/>
          <a:ln w="12700">
            <a:solidFill>
              <a:schemeClr val="tx1"/>
            </a:solidFill>
            <a:miter lim="800000"/>
            <a:headEnd/>
            <a:tailEnd/>
          </a:ln>
        </p:spPr>
        <p:txBody>
          <a:bodyPr wrap="none" anchor="ctr"/>
          <a:lstStyle/>
          <a:p>
            <a:endParaRPr lang="en-US"/>
          </a:p>
        </p:txBody>
      </p:sp>
      <p:sp>
        <p:nvSpPr>
          <p:cNvPr id="36884" name="Rectangle 28"/>
          <p:cNvSpPr>
            <a:spLocks noChangeArrowheads="1"/>
          </p:cNvSpPr>
          <p:nvPr/>
        </p:nvSpPr>
        <p:spPr bwMode="auto">
          <a:xfrm>
            <a:off x="7632700" y="3822700"/>
            <a:ext cx="647700" cy="342900"/>
          </a:xfrm>
          <a:prstGeom prst="rect">
            <a:avLst/>
          </a:prstGeom>
          <a:noFill/>
          <a:ln w="12700">
            <a:solidFill>
              <a:schemeClr val="tx1"/>
            </a:solidFill>
            <a:miter lim="800000"/>
            <a:headEnd/>
            <a:tailEnd/>
          </a:ln>
        </p:spPr>
        <p:txBody>
          <a:bodyPr wrap="none" anchor="ctr"/>
          <a:lstStyle/>
          <a:p>
            <a:endParaRPr lang="en-US"/>
          </a:p>
        </p:txBody>
      </p:sp>
      <p:sp>
        <p:nvSpPr>
          <p:cNvPr id="36885" name="Text Box 29"/>
          <p:cNvSpPr txBox="1">
            <a:spLocks noChangeArrowheads="1"/>
          </p:cNvSpPr>
          <p:nvPr/>
        </p:nvSpPr>
        <p:spPr bwMode="auto">
          <a:xfrm>
            <a:off x="5486400" y="4686300"/>
            <a:ext cx="3403600" cy="396875"/>
          </a:xfrm>
          <a:prstGeom prst="rect">
            <a:avLst/>
          </a:prstGeom>
          <a:noFill/>
          <a:ln w="12700">
            <a:noFill/>
            <a:miter lim="800000"/>
            <a:headEnd/>
            <a:tailEnd/>
          </a:ln>
        </p:spPr>
        <p:txBody>
          <a:bodyPr>
            <a:spAutoFit/>
          </a:bodyPr>
          <a:lstStyle/>
          <a:p>
            <a:pPr algn="ctr">
              <a:spcBef>
                <a:spcPct val="50000"/>
              </a:spcBef>
            </a:pPr>
            <a:r>
              <a:rPr lang="en-US" sz="2000" b="1" i="1">
                <a:solidFill>
                  <a:srgbClr val="FC0128"/>
                </a:solidFill>
                <a:latin typeface="Book Antiqua" charset="0"/>
              </a:rPr>
              <a:t>Adjacency list</a:t>
            </a:r>
          </a:p>
        </p:txBody>
      </p:sp>
    </p:spTree>
    <p:extLst>
      <p:ext uri="{BB962C8B-B14F-4D97-AF65-F5344CB8AC3E}">
        <p14:creationId xmlns:p14="http://schemas.microsoft.com/office/powerpoint/2010/main" val="10743105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Huffman due Thursday, April 21</a:t>
            </a:r>
          </a:p>
          <a:p>
            <a:r>
              <a:rPr lang="en-US" dirty="0" smtClean="0"/>
              <a:t>APTS (3) due Tuesday, April </a:t>
            </a:r>
            <a:r>
              <a:rPr lang="en-US" dirty="0" smtClean="0"/>
              <a:t>26</a:t>
            </a:r>
          </a:p>
          <a:p>
            <a:pPr lvl="1"/>
            <a:r>
              <a:rPr lang="en-US" dirty="0" smtClean="0"/>
              <a:t>Talk about </a:t>
            </a:r>
            <a:r>
              <a:rPr lang="en-US" dirty="0" err="1" smtClean="0"/>
              <a:t>AllWordLadders</a:t>
            </a:r>
            <a:r>
              <a:rPr lang="en-US" dirty="0" smtClean="0"/>
              <a:t> APT today, Internet APT next time</a:t>
            </a:r>
            <a:endParaRPr lang="en-US" dirty="0" smtClean="0"/>
          </a:p>
          <a:p>
            <a:pPr lvl="1"/>
            <a:r>
              <a:rPr lang="en-US" dirty="0" smtClean="0"/>
              <a:t>Can do extra APTs</a:t>
            </a:r>
          </a:p>
          <a:p>
            <a:r>
              <a:rPr lang="en-US" dirty="0" smtClean="0"/>
              <a:t>Extra credit assignments due Wed. April 27</a:t>
            </a:r>
          </a:p>
          <a:p>
            <a:pPr lvl="1"/>
            <a:endParaRPr lang="en-US" dirty="0" smtClean="0"/>
          </a:p>
          <a:p>
            <a:endParaRPr lang="en-US" dirty="0"/>
          </a:p>
          <a:p>
            <a:r>
              <a:rPr lang="en-US" dirty="0" smtClean="0"/>
              <a:t>NOTE: NO LATE ASSIGNMENTS </a:t>
            </a:r>
            <a:r>
              <a:rPr lang="en-US" dirty="0" smtClean="0"/>
              <a:t>accepted </a:t>
            </a:r>
            <a:r>
              <a:rPr lang="en-US" dirty="0" smtClean="0"/>
              <a:t>after Wed, April 27 11:59pm!!!</a:t>
            </a:r>
            <a:endParaRPr lang="en-US" dirty="0"/>
          </a:p>
        </p:txBody>
      </p:sp>
      <p:sp>
        <p:nvSpPr>
          <p:cNvPr id="4" name="Footer Placeholder 3"/>
          <p:cNvSpPr>
            <a:spLocks noGrp="1"/>
          </p:cNvSpPr>
          <p:nvPr>
            <p:ph type="ftr" sz="quarter" idx="11"/>
          </p:nvPr>
        </p:nvSpPr>
        <p:spPr/>
        <p:txBody>
          <a:bodyPr/>
          <a:lstStyle/>
          <a:p>
            <a:r>
              <a:rPr lang="en-US" smtClean="0"/>
              <a:t>CompSci 100e, Spring 2011</a:t>
            </a:r>
            <a:endParaRPr lang="en-US"/>
          </a:p>
        </p:txBody>
      </p:sp>
      <p:sp>
        <p:nvSpPr>
          <p:cNvPr id="5" name="Slide Number Placeholder 4"/>
          <p:cNvSpPr>
            <a:spLocks noGrp="1"/>
          </p:cNvSpPr>
          <p:nvPr>
            <p:ph type="sldNum" sz="quarter" idx="12"/>
          </p:nvPr>
        </p:nvSpPr>
        <p:spPr/>
        <p:txBody>
          <a:bodyPr/>
          <a:lstStyle/>
          <a:p>
            <a:fld id="{6D8D0002-FA8C-457D-97FC-660308141844}" type="slidenum">
              <a:rPr lang="en-US" smtClean="0"/>
              <a:t>2</a:t>
            </a:fld>
            <a:endParaRPr lang="en-US"/>
          </a:p>
        </p:txBody>
      </p:sp>
    </p:spTree>
    <p:extLst>
      <p:ext uri="{BB962C8B-B14F-4D97-AF65-F5344CB8AC3E}">
        <p14:creationId xmlns:p14="http://schemas.microsoft.com/office/powerpoint/2010/main" val="28923047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r>
              <a:rPr lang="en-US" smtClean="0">
                <a:ea typeface="ＭＳ Ｐゴシック" charset="-128"/>
              </a:rPr>
              <a:t>Graph implementations (continued)</a:t>
            </a:r>
          </a:p>
        </p:txBody>
      </p:sp>
      <p:sp>
        <p:nvSpPr>
          <p:cNvPr id="37891" name="Rectangle 3"/>
          <p:cNvSpPr>
            <a:spLocks noGrp="1" noChangeArrowheads="1"/>
          </p:cNvSpPr>
          <p:nvPr>
            <p:ph type="body" sz="half" idx="1"/>
          </p:nvPr>
        </p:nvSpPr>
        <p:spPr>
          <a:xfrm>
            <a:off x="990600" y="1295400"/>
            <a:ext cx="4279900" cy="4495800"/>
          </a:xfrm>
        </p:spPr>
        <p:txBody>
          <a:bodyPr/>
          <a:lstStyle/>
          <a:p>
            <a:r>
              <a:rPr lang="en-US" sz="1800" smtClean="0">
                <a:ea typeface="ＭＳ Ｐゴシック" charset="-128"/>
              </a:rPr>
              <a:t>Adjacency matrix</a:t>
            </a:r>
          </a:p>
          <a:p>
            <a:pPr lvl="1"/>
            <a:r>
              <a:rPr lang="en-US" sz="1800" smtClean="0">
                <a:ea typeface="ＭＳ Ｐゴシック" charset="-128"/>
              </a:rPr>
              <a:t>Every possible edge represented, how many?</a:t>
            </a:r>
          </a:p>
          <a:p>
            <a:r>
              <a:rPr lang="en-US" sz="1800" smtClean="0">
                <a:ea typeface="ＭＳ Ｐゴシック" charset="-128"/>
              </a:rPr>
              <a:t>Adjacency list uses O(V+E) space</a:t>
            </a:r>
          </a:p>
          <a:p>
            <a:pPr lvl="1"/>
            <a:r>
              <a:rPr lang="en-US" sz="1800" smtClean="0">
                <a:ea typeface="ＭＳ Ｐゴシック" charset="-128"/>
              </a:rPr>
              <a:t>What about matrix?</a:t>
            </a:r>
          </a:p>
          <a:p>
            <a:pPr lvl="1"/>
            <a:r>
              <a:rPr lang="en-US" sz="1800" smtClean="0">
                <a:ea typeface="ＭＳ Ｐゴシック" charset="-128"/>
              </a:rPr>
              <a:t>Which is better?</a:t>
            </a:r>
          </a:p>
          <a:p>
            <a:pPr lvl="1"/>
            <a:endParaRPr lang="en-US" sz="1800" smtClean="0">
              <a:ea typeface="ＭＳ Ｐゴシック" charset="-128"/>
            </a:endParaRPr>
          </a:p>
          <a:p>
            <a:r>
              <a:rPr lang="en-US" sz="1800" smtClean="0">
                <a:ea typeface="ＭＳ Ｐゴシック" charset="-128"/>
              </a:rPr>
              <a:t>What do we do to get adjacent vertices for given vertex?</a:t>
            </a:r>
          </a:p>
          <a:p>
            <a:pPr lvl="1"/>
            <a:r>
              <a:rPr lang="en-US" sz="1800" smtClean="0">
                <a:ea typeface="ＭＳ Ｐゴシック" charset="-128"/>
              </a:rPr>
              <a:t>What is complexity?</a:t>
            </a:r>
          </a:p>
          <a:p>
            <a:pPr lvl="1"/>
            <a:r>
              <a:rPr lang="en-US" sz="1800" smtClean="0">
                <a:ea typeface="ＭＳ Ｐゴシック" charset="-128"/>
              </a:rPr>
              <a:t>Compared to adjacency list?</a:t>
            </a:r>
          </a:p>
          <a:p>
            <a:pPr lvl="1"/>
            <a:endParaRPr lang="en-US" sz="1800" smtClean="0">
              <a:ea typeface="ＭＳ Ｐゴシック" charset="-128"/>
            </a:endParaRPr>
          </a:p>
          <a:p>
            <a:r>
              <a:rPr lang="en-US" sz="1800" smtClean="0">
                <a:ea typeface="ＭＳ Ｐゴシック" charset="-128"/>
              </a:rPr>
              <a:t>What about weighted edges?</a:t>
            </a:r>
          </a:p>
        </p:txBody>
      </p:sp>
      <p:sp>
        <p:nvSpPr>
          <p:cNvPr id="37892" name="Rectangle 4"/>
          <p:cNvSpPr>
            <a:spLocks noGrp="1" noChangeArrowheads="1" noTextEdit="1"/>
          </p:cNvSpPr>
          <p:nvPr>
            <p:ph type="clipArt" sz="half" idx="2"/>
          </p:nvPr>
        </p:nvSpPr>
        <p:spPr>
          <a:xfrm>
            <a:off x="4876800" y="1181100"/>
            <a:ext cx="3810000" cy="4102100"/>
          </a:xfrm>
        </p:spPr>
      </p:sp>
      <p:grpSp>
        <p:nvGrpSpPr>
          <p:cNvPr id="2" name="Group 5"/>
          <p:cNvGrpSpPr>
            <a:grpSpLocks/>
          </p:cNvGrpSpPr>
          <p:nvPr/>
        </p:nvGrpSpPr>
        <p:grpSpPr bwMode="auto">
          <a:xfrm>
            <a:off x="5118100" y="1301750"/>
            <a:ext cx="2216150" cy="2127250"/>
            <a:chOff x="3648" y="1312"/>
            <a:chExt cx="1396" cy="1340"/>
          </a:xfrm>
        </p:grpSpPr>
        <p:grpSp>
          <p:nvGrpSpPr>
            <p:cNvPr id="3" name="Group 6"/>
            <p:cNvGrpSpPr>
              <a:grpSpLocks/>
            </p:cNvGrpSpPr>
            <p:nvPr/>
          </p:nvGrpSpPr>
          <p:grpSpPr bwMode="auto">
            <a:xfrm>
              <a:off x="3648" y="1312"/>
              <a:ext cx="1392" cy="1336"/>
              <a:chOff x="3648" y="1312"/>
              <a:chExt cx="1392" cy="1336"/>
            </a:xfrm>
          </p:grpSpPr>
          <p:sp>
            <p:nvSpPr>
              <p:cNvPr id="37909" name="Rectangle 7"/>
              <p:cNvSpPr>
                <a:spLocks noChangeArrowheads="1"/>
              </p:cNvSpPr>
              <p:nvPr/>
            </p:nvSpPr>
            <p:spPr bwMode="auto">
              <a:xfrm>
                <a:off x="3880" y="1312"/>
                <a:ext cx="232" cy="1336"/>
              </a:xfrm>
              <a:prstGeom prst="rect">
                <a:avLst/>
              </a:prstGeom>
              <a:noFill/>
              <a:ln w="12700">
                <a:solidFill>
                  <a:schemeClr val="tx1"/>
                </a:solidFill>
                <a:miter lim="800000"/>
                <a:headEnd/>
                <a:tailEnd/>
              </a:ln>
            </p:spPr>
            <p:txBody>
              <a:bodyPr wrap="none" anchor="ctr"/>
              <a:lstStyle/>
              <a:p>
                <a:endParaRPr lang="en-US"/>
              </a:p>
            </p:txBody>
          </p:sp>
          <p:grpSp>
            <p:nvGrpSpPr>
              <p:cNvPr id="4" name="Group 8"/>
              <p:cNvGrpSpPr>
                <a:grpSpLocks/>
              </p:cNvGrpSpPr>
              <p:nvPr/>
            </p:nvGrpSpPr>
            <p:grpSpPr bwMode="auto">
              <a:xfrm>
                <a:off x="3648" y="1312"/>
                <a:ext cx="1392" cy="1336"/>
                <a:chOff x="3648" y="1312"/>
                <a:chExt cx="1392" cy="1336"/>
              </a:xfrm>
            </p:grpSpPr>
            <p:sp>
              <p:nvSpPr>
                <p:cNvPr id="37911" name="Rectangle 9"/>
                <p:cNvSpPr>
                  <a:spLocks noChangeArrowheads="1"/>
                </p:cNvSpPr>
                <p:nvPr/>
              </p:nvSpPr>
              <p:spPr bwMode="auto">
                <a:xfrm>
                  <a:off x="3648" y="1312"/>
                  <a:ext cx="232" cy="1336"/>
                </a:xfrm>
                <a:prstGeom prst="rect">
                  <a:avLst/>
                </a:prstGeom>
                <a:noFill/>
                <a:ln w="12700">
                  <a:solidFill>
                    <a:schemeClr val="tx1"/>
                  </a:solidFill>
                  <a:miter lim="800000"/>
                  <a:headEnd/>
                  <a:tailEnd/>
                </a:ln>
              </p:spPr>
              <p:txBody>
                <a:bodyPr wrap="none" anchor="ctr"/>
                <a:lstStyle/>
                <a:p>
                  <a:endParaRPr lang="en-US"/>
                </a:p>
              </p:txBody>
            </p:sp>
            <p:grpSp>
              <p:nvGrpSpPr>
                <p:cNvPr id="5" name="Group 10"/>
                <p:cNvGrpSpPr>
                  <a:grpSpLocks/>
                </p:cNvGrpSpPr>
                <p:nvPr/>
              </p:nvGrpSpPr>
              <p:grpSpPr bwMode="auto">
                <a:xfrm>
                  <a:off x="4112" y="1312"/>
                  <a:ext cx="464" cy="1336"/>
                  <a:chOff x="3744" y="1408"/>
                  <a:chExt cx="464" cy="1336"/>
                </a:xfrm>
              </p:grpSpPr>
              <p:sp>
                <p:nvSpPr>
                  <p:cNvPr id="37915" name="Rectangle 11"/>
                  <p:cNvSpPr>
                    <a:spLocks noChangeArrowheads="1"/>
                  </p:cNvSpPr>
                  <p:nvPr/>
                </p:nvSpPr>
                <p:spPr bwMode="auto">
                  <a:xfrm>
                    <a:off x="3744" y="1408"/>
                    <a:ext cx="232" cy="1336"/>
                  </a:xfrm>
                  <a:prstGeom prst="rect">
                    <a:avLst/>
                  </a:prstGeom>
                  <a:noFill/>
                  <a:ln w="12700">
                    <a:solidFill>
                      <a:schemeClr val="tx1"/>
                    </a:solidFill>
                    <a:miter lim="800000"/>
                    <a:headEnd/>
                    <a:tailEnd/>
                  </a:ln>
                </p:spPr>
                <p:txBody>
                  <a:bodyPr wrap="none" anchor="ctr"/>
                  <a:lstStyle/>
                  <a:p>
                    <a:endParaRPr lang="en-US"/>
                  </a:p>
                </p:txBody>
              </p:sp>
              <p:sp>
                <p:nvSpPr>
                  <p:cNvPr id="37916" name="Rectangle 12"/>
                  <p:cNvSpPr>
                    <a:spLocks noChangeArrowheads="1"/>
                  </p:cNvSpPr>
                  <p:nvPr/>
                </p:nvSpPr>
                <p:spPr bwMode="auto">
                  <a:xfrm>
                    <a:off x="3976" y="1408"/>
                    <a:ext cx="232" cy="1336"/>
                  </a:xfrm>
                  <a:prstGeom prst="rect">
                    <a:avLst/>
                  </a:prstGeom>
                  <a:noFill/>
                  <a:ln w="12700">
                    <a:solidFill>
                      <a:schemeClr val="tx1"/>
                    </a:solidFill>
                    <a:miter lim="800000"/>
                    <a:headEnd/>
                    <a:tailEnd/>
                  </a:ln>
                </p:spPr>
                <p:txBody>
                  <a:bodyPr wrap="none" anchor="ctr"/>
                  <a:lstStyle/>
                  <a:p>
                    <a:endParaRPr lang="en-US"/>
                  </a:p>
                </p:txBody>
              </p:sp>
            </p:grpSp>
            <p:sp>
              <p:nvSpPr>
                <p:cNvPr id="37913" name="Rectangle 13"/>
                <p:cNvSpPr>
                  <a:spLocks noChangeArrowheads="1"/>
                </p:cNvSpPr>
                <p:nvPr/>
              </p:nvSpPr>
              <p:spPr bwMode="auto">
                <a:xfrm>
                  <a:off x="4576" y="1312"/>
                  <a:ext cx="232" cy="1336"/>
                </a:xfrm>
                <a:prstGeom prst="rect">
                  <a:avLst/>
                </a:prstGeom>
                <a:noFill/>
                <a:ln w="12700">
                  <a:solidFill>
                    <a:schemeClr val="tx1"/>
                  </a:solidFill>
                  <a:miter lim="800000"/>
                  <a:headEnd/>
                  <a:tailEnd/>
                </a:ln>
              </p:spPr>
              <p:txBody>
                <a:bodyPr wrap="none" anchor="ctr"/>
                <a:lstStyle/>
                <a:p>
                  <a:endParaRPr lang="en-US"/>
                </a:p>
              </p:txBody>
            </p:sp>
            <p:sp>
              <p:nvSpPr>
                <p:cNvPr id="37914" name="Rectangle 14"/>
                <p:cNvSpPr>
                  <a:spLocks noChangeArrowheads="1"/>
                </p:cNvSpPr>
                <p:nvPr/>
              </p:nvSpPr>
              <p:spPr bwMode="auto">
                <a:xfrm>
                  <a:off x="4808" y="1312"/>
                  <a:ext cx="232" cy="1336"/>
                </a:xfrm>
                <a:prstGeom prst="rect">
                  <a:avLst/>
                </a:prstGeom>
                <a:noFill/>
                <a:ln w="12700">
                  <a:solidFill>
                    <a:schemeClr val="tx1"/>
                  </a:solidFill>
                  <a:miter lim="800000"/>
                  <a:headEnd/>
                  <a:tailEnd/>
                </a:ln>
              </p:spPr>
              <p:txBody>
                <a:bodyPr wrap="none" anchor="ctr"/>
                <a:lstStyle/>
                <a:p>
                  <a:endParaRPr lang="en-US"/>
                </a:p>
              </p:txBody>
            </p:sp>
          </p:grpSp>
        </p:grpSp>
        <p:grpSp>
          <p:nvGrpSpPr>
            <p:cNvPr id="6" name="Group 15"/>
            <p:cNvGrpSpPr>
              <a:grpSpLocks/>
            </p:cNvGrpSpPr>
            <p:nvPr/>
          </p:nvGrpSpPr>
          <p:grpSpPr bwMode="auto">
            <a:xfrm rot="-5400000">
              <a:off x="3680" y="1288"/>
              <a:ext cx="1336" cy="1392"/>
              <a:chOff x="3648" y="1312"/>
              <a:chExt cx="1392" cy="1336"/>
            </a:xfrm>
          </p:grpSpPr>
          <p:sp>
            <p:nvSpPr>
              <p:cNvPr id="37901" name="Rectangle 16"/>
              <p:cNvSpPr>
                <a:spLocks noChangeArrowheads="1"/>
              </p:cNvSpPr>
              <p:nvPr/>
            </p:nvSpPr>
            <p:spPr bwMode="auto">
              <a:xfrm>
                <a:off x="3880" y="1312"/>
                <a:ext cx="232" cy="1336"/>
              </a:xfrm>
              <a:prstGeom prst="rect">
                <a:avLst/>
              </a:prstGeom>
              <a:noFill/>
              <a:ln w="12700">
                <a:solidFill>
                  <a:schemeClr val="tx1"/>
                </a:solidFill>
                <a:miter lim="800000"/>
                <a:headEnd/>
                <a:tailEnd/>
              </a:ln>
            </p:spPr>
            <p:txBody>
              <a:bodyPr wrap="none" anchor="ctr"/>
              <a:lstStyle/>
              <a:p>
                <a:endParaRPr lang="en-US"/>
              </a:p>
            </p:txBody>
          </p:sp>
          <p:grpSp>
            <p:nvGrpSpPr>
              <p:cNvPr id="7" name="Group 17"/>
              <p:cNvGrpSpPr>
                <a:grpSpLocks/>
              </p:cNvGrpSpPr>
              <p:nvPr/>
            </p:nvGrpSpPr>
            <p:grpSpPr bwMode="auto">
              <a:xfrm>
                <a:off x="3648" y="1312"/>
                <a:ext cx="1392" cy="1336"/>
                <a:chOff x="3648" y="1312"/>
                <a:chExt cx="1392" cy="1336"/>
              </a:xfrm>
            </p:grpSpPr>
            <p:sp>
              <p:nvSpPr>
                <p:cNvPr id="37903" name="Rectangle 18"/>
                <p:cNvSpPr>
                  <a:spLocks noChangeArrowheads="1"/>
                </p:cNvSpPr>
                <p:nvPr/>
              </p:nvSpPr>
              <p:spPr bwMode="auto">
                <a:xfrm>
                  <a:off x="3648" y="1312"/>
                  <a:ext cx="232" cy="1336"/>
                </a:xfrm>
                <a:prstGeom prst="rect">
                  <a:avLst/>
                </a:prstGeom>
                <a:noFill/>
                <a:ln w="12700">
                  <a:solidFill>
                    <a:schemeClr val="tx1"/>
                  </a:solidFill>
                  <a:miter lim="800000"/>
                  <a:headEnd/>
                  <a:tailEnd/>
                </a:ln>
              </p:spPr>
              <p:txBody>
                <a:bodyPr wrap="none" anchor="ctr"/>
                <a:lstStyle/>
                <a:p>
                  <a:endParaRPr lang="en-US"/>
                </a:p>
              </p:txBody>
            </p:sp>
            <p:grpSp>
              <p:nvGrpSpPr>
                <p:cNvPr id="8" name="Group 19"/>
                <p:cNvGrpSpPr>
                  <a:grpSpLocks/>
                </p:cNvGrpSpPr>
                <p:nvPr/>
              </p:nvGrpSpPr>
              <p:grpSpPr bwMode="auto">
                <a:xfrm>
                  <a:off x="4112" y="1312"/>
                  <a:ext cx="464" cy="1336"/>
                  <a:chOff x="3744" y="1408"/>
                  <a:chExt cx="464" cy="1336"/>
                </a:xfrm>
              </p:grpSpPr>
              <p:sp>
                <p:nvSpPr>
                  <p:cNvPr id="37907" name="Rectangle 20"/>
                  <p:cNvSpPr>
                    <a:spLocks noChangeArrowheads="1"/>
                  </p:cNvSpPr>
                  <p:nvPr/>
                </p:nvSpPr>
                <p:spPr bwMode="auto">
                  <a:xfrm>
                    <a:off x="3744" y="1408"/>
                    <a:ext cx="232" cy="1336"/>
                  </a:xfrm>
                  <a:prstGeom prst="rect">
                    <a:avLst/>
                  </a:prstGeom>
                  <a:noFill/>
                  <a:ln w="12700">
                    <a:solidFill>
                      <a:schemeClr val="tx1"/>
                    </a:solidFill>
                    <a:miter lim="800000"/>
                    <a:headEnd/>
                    <a:tailEnd/>
                  </a:ln>
                </p:spPr>
                <p:txBody>
                  <a:bodyPr wrap="none" anchor="ctr"/>
                  <a:lstStyle/>
                  <a:p>
                    <a:endParaRPr lang="en-US"/>
                  </a:p>
                </p:txBody>
              </p:sp>
              <p:sp>
                <p:nvSpPr>
                  <p:cNvPr id="37908" name="Rectangle 21"/>
                  <p:cNvSpPr>
                    <a:spLocks noChangeArrowheads="1"/>
                  </p:cNvSpPr>
                  <p:nvPr/>
                </p:nvSpPr>
                <p:spPr bwMode="auto">
                  <a:xfrm>
                    <a:off x="3976" y="1408"/>
                    <a:ext cx="232" cy="1336"/>
                  </a:xfrm>
                  <a:prstGeom prst="rect">
                    <a:avLst/>
                  </a:prstGeom>
                  <a:noFill/>
                  <a:ln w="12700">
                    <a:solidFill>
                      <a:schemeClr val="tx1"/>
                    </a:solidFill>
                    <a:miter lim="800000"/>
                    <a:headEnd/>
                    <a:tailEnd/>
                  </a:ln>
                </p:spPr>
                <p:txBody>
                  <a:bodyPr wrap="none" anchor="ctr"/>
                  <a:lstStyle/>
                  <a:p>
                    <a:endParaRPr lang="en-US"/>
                  </a:p>
                </p:txBody>
              </p:sp>
            </p:grpSp>
            <p:sp>
              <p:nvSpPr>
                <p:cNvPr id="37905" name="Rectangle 22"/>
                <p:cNvSpPr>
                  <a:spLocks noChangeArrowheads="1"/>
                </p:cNvSpPr>
                <p:nvPr/>
              </p:nvSpPr>
              <p:spPr bwMode="auto">
                <a:xfrm>
                  <a:off x="4576" y="1312"/>
                  <a:ext cx="232" cy="1336"/>
                </a:xfrm>
                <a:prstGeom prst="rect">
                  <a:avLst/>
                </a:prstGeom>
                <a:noFill/>
                <a:ln w="12700">
                  <a:solidFill>
                    <a:schemeClr val="tx1"/>
                  </a:solidFill>
                  <a:miter lim="800000"/>
                  <a:headEnd/>
                  <a:tailEnd/>
                </a:ln>
              </p:spPr>
              <p:txBody>
                <a:bodyPr wrap="none" anchor="ctr"/>
                <a:lstStyle/>
                <a:p>
                  <a:endParaRPr lang="en-US"/>
                </a:p>
              </p:txBody>
            </p:sp>
            <p:sp>
              <p:nvSpPr>
                <p:cNvPr id="37906" name="Rectangle 23"/>
                <p:cNvSpPr>
                  <a:spLocks noChangeArrowheads="1"/>
                </p:cNvSpPr>
                <p:nvPr/>
              </p:nvSpPr>
              <p:spPr bwMode="auto">
                <a:xfrm>
                  <a:off x="4808" y="1312"/>
                  <a:ext cx="232" cy="1336"/>
                </a:xfrm>
                <a:prstGeom prst="rect">
                  <a:avLst/>
                </a:prstGeom>
                <a:noFill/>
                <a:ln w="12700">
                  <a:solidFill>
                    <a:schemeClr val="tx1"/>
                  </a:solidFill>
                  <a:miter lim="800000"/>
                  <a:headEnd/>
                  <a:tailEnd/>
                </a:ln>
              </p:spPr>
              <p:txBody>
                <a:bodyPr wrap="none" anchor="ctr"/>
                <a:lstStyle/>
                <a:p>
                  <a:endParaRPr lang="en-US"/>
                </a:p>
              </p:txBody>
            </p:sp>
          </p:grpSp>
        </p:grpSp>
      </p:grpSp>
      <p:sp>
        <p:nvSpPr>
          <p:cNvPr id="37894" name="Text Box 24"/>
          <p:cNvSpPr txBox="1">
            <a:spLocks noChangeArrowheads="1"/>
          </p:cNvSpPr>
          <p:nvPr/>
        </p:nvSpPr>
        <p:spPr bwMode="auto">
          <a:xfrm>
            <a:off x="5486400" y="3074988"/>
            <a:ext cx="393700" cy="366712"/>
          </a:xfrm>
          <a:prstGeom prst="rect">
            <a:avLst/>
          </a:prstGeom>
          <a:noFill/>
          <a:ln w="12700">
            <a:noFill/>
            <a:miter lim="800000"/>
            <a:headEnd/>
            <a:tailEnd/>
          </a:ln>
        </p:spPr>
        <p:txBody>
          <a:bodyPr>
            <a:spAutoFit/>
          </a:bodyPr>
          <a:lstStyle/>
          <a:p>
            <a:pPr algn="ctr">
              <a:spcBef>
                <a:spcPct val="50000"/>
              </a:spcBef>
            </a:pPr>
            <a:r>
              <a:rPr lang="en-US" b="1"/>
              <a:t>T</a:t>
            </a:r>
          </a:p>
        </p:txBody>
      </p:sp>
      <p:sp>
        <p:nvSpPr>
          <p:cNvPr id="37895" name="Text Box 25"/>
          <p:cNvSpPr txBox="1">
            <a:spLocks noChangeArrowheads="1"/>
          </p:cNvSpPr>
          <p:nvPr/>
        </p:nvSpPr>
        <p:spPr bwMode="auto">
          <a:xfrm>
            <a:off x="5829300" y="3074988"/>
            <a:ext cx="508000" cy="366712"/>
          </a:xfrm>
          <a:prstGeom prst="rect">
            <a:avLst/>
          </a:prstGeom>
          <a:noFill/>
          <a:ln w="12700">
            <a:noFill/>
            <a:miter lim="800000"/>
            <a:headEnd/>
            <a:tailEnd/>
          </a:ln>
        </p:spPr>
        <p:txBody>
          <a:bodyPr>
            <a:spAutoFit/>
          </a:bodyPr>
          <a:lstStyle/>
          <a:p>
            <a:pPr algn="ctr">
              <a:spcBef>
                <a:spcPct val="50000"/>
              </a:spcBef>
            </a:pPr>
            <a:r>
              <a:rPr lang="en-US" b="1"/>
              <a:t>F</a:t>
            </a:r>
          </a:p>
        </p:txBody>
      </p:sp>
      <p:sp>
        <p:nvSpPr>
          <p:cNvPr id="37896" name="Text Box 26"/>
          <p:cNvSpPr txBox="1">
            <a:spLocks noChangeArrowheads="1"/>
          </p:cNvSpPr>
          <p:nvPr/>
        </p:nvSpPr>
        <p:spPr bwMode="auto">
          <a:xfrm>
            <a:off x="5978525" y="3181350"/>
            <a:ext cx="184150" cy="366713"/>
          </a:xfrm>
          <a:prstGeom prst="rect">
            <a:avLst/>
          </a:prstGeom>
          <a:noFill/>
          <a:ln w="12700">
            <a:noFill/>
            <a:miter lim="800000"/>
            <a:headEnd/>
            <a:tailEnd/>
          </a:ln>
        </p:spPr>
        <p:txBody>
          <a:bodyPr wrap="none">
            <a:spAutoFit/>
          </a:bodyPr>
          <a:lstStyle/>
          <a:p>
            <a:endParaRPr lang="en-US"/>
          </a:p>
        </p:txBody>
      </p:sp>
      <p:sp>
        <p:nvSpPr>
          <p:cNvPr id="37897" name="Text Box 27"/>
          <p:cNvSpPr txBox="1">
            <a:spLocks noChangeArrowheads="1"/>
          </p:cNvSpPr>
          <p:nvPr/>
        </p:nvSpPr>
        <p:spPr bwMode="auto">
          <a:xfrm>
            <a:off x="6588125" y="4121150"/>
            <a:ext cx="184150" cy="366713"/>
          </a:xfrm>
          <a:prstGeom prst="rect">
            <a:avLst/>
          </a:prstGeom>
          <a:noFill/>
          <a:ln w="12700">
            <a:noFill/>
            <a:miter lim="800000"/>
            <a:headEnd/>
            <a:tailEnd/>
          </a:ln>
        </p:spPr>
        <p:txBody>
          <a:bodyPr wrap="none">
            <a:spAutoFit/>
          </a:bodyPr>
          <a:lstStyle/>
          <a:p>
            <a:endParaRPr lang="en-US"/>
          </a:p>
        </p:txBody>
      </p:sp>
      <p:sp>
        <p:nvSpPr>
          <p:cNvPr id="37898" name="Text Box 28"/>
          <p:cNvSpPr txBox="1">
            <a:spLocks noChangeArrowheads="1"/>
          </p:cNvSpPr>
          <p:nvPr/>
        </p:nvSpPr>
        <p:spPr bwMode="auto">
          <a:xfrm>
            <a:off x="6273800" y="3062288"/>
            <a:ext cx="508000" cy="366712"/>
          </a:xfrm>
          <a:prstGeom prst="rect">
            <a:avLst/>
          </a:prstGeom>
          <a:noFill/>
          <a:ln w="12700">
            <a:noFill/>
            <a:miter lim="800000"/>
            <a:headEnd/>
            <a:tailEnd/>
          </a:ln>
        </p:spPr>
        <p:txBody>
          <a:bodyPr>
            <a:spAutoFit/>
          </a:bodyPr>
          <a:lstStyle/>
          <a:p>
            <a:pPr algn="ctr">
              <a:spcBef>
                <a:spcPct val="50000"/>
              </a:spcBef>
            </a:pPr>
            <a:r>
              <a:rPr lang="en-US" b="1"/>
              <a:t>…</a:t>
            </a:r>
          </a:p>
        </p:txBody>
      </p:sp>
    </p:spTree>
    <p:extLst>
      <p:ext uri="{BB962C8B-B14F-4D97-AF65-F5344CB8AC3E}">
        <p14:creationId xmlns:p14="http://schemas.microsoft.com/office/powerpoint/2010/main" val="7924781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ea typeface="ＭＳ Ｐゴシック" charset="-128"/>
              </a:rPr>
              <a:t>Shortest path in weighted graph</a:t>
            </a:r>
          </a:p>
        </p:txBody>
      </p:sp>
      <p:sp>
        <p:nvSpPr>
          <p:cNvPr id="38915" name="Rectangle 3"/>
          <p:cNvSpPr>
            <a:spLocks noGrp="1" noChangeArrowheads="1"/>
          </p:cNvSpPr>
          <p:nvPr>
            <p:ph type="body" idx="1"/>
          </p:nvPr>
        </p:nvSpPr>
        <p:spPr/>
        <p:txBody>
          <a:bodyPr>
            <a:normAutofit lnSpcReduction="10000"/>
          </a:bodyPr>
          <a:lstStyle/>
          <a:p>
            <a:r>
              <a:rPr lang="en-US" sz="2200" smtClean="0">
                <a:ea typeface="ＭＳ Ｐゴシック" charset="-128"/>
              </a:rPr>
              <a:t>We need to modify approach slightly for weighted graph</a:t>
            </a:r>
          </a:p>
          <a:p>
            <a:pPr lvl="1"/>
            <a:r>
              <a:rPr lang="en-US" sz="2200" smtClean="0">
                <a:ea typeface="ＭＳ Ｐゴシック" charset="-128"/>
              </a:rPr>
              <a:t>Edges have weights, breadth first doesn’t work</a:t>
            </a:r>
          </a:p>
          <a:p>
            <a:pPr lvl="1"/>
            <a:r>
              <a:rPr lang="en-US" sz="2200" smtClean="0">
                <a:ea typeface="ＭＳ Ｐゴシック" charset="-128"/>
              </a:rPr>
              <a:t>What’s shortest path from A to F in graph below?</a:t>
            </a:r>
          </a:p>
          <a:p>
            <a:pPr lvl="1"/>
            <a:endParaRPr lang="en-US" sz="2200" smtClean="0">
              <a:ea typeface="ＭＳ Ｐゴシック" charset="-128"/>
            </a:endParaRPr>
          </a:p>
          <a:p>
            <a:r>
              <a:rPr lang="en-US" sz="2200" smtClean="0">
                <a:ea typeface="ＭＳ Ｐゴシック" charset="-128"/>
              </a:rPr>
              <a:t>Use same idea as breadth first search</a:t>
            </a:r>
          </a:p>
          <a:p>
            <a:pPr lvl="1"/>
            <a:r>
              <a:rPr lang="en-US" sz="2200" smtClean="0">
                <a:ea typeface="ＭＳ Ｐゴシック" charset="-128"/>
              </a:rPr>
              <a:t>Don’t add 1 to current distance, add ???</a:t>
            </a:r>
          </a:p>
          <a:p>
            <a:pPr lvl="1"/>
            <a:r>
              <a:rPr lang="en-US" sz="2200" smtClean="0">
                <a:ea typeface="ＭＳ Ｐゴシック" charset="-128"/>
              </a:rPr>
              <a:t>Might adjust distances more than once</a:t>
            </a:r>
          </a:p>
          <a:p>
            <a:pPr lvl="1"/>
            <a:r>
              <a:rPr lang="en-US" sz="2200" smtClean="0">
                <a:ea typeface="ＭＳ Ｐゴシック" charset="-128"/>
              </a:rPr>
              <a:t>What vertex do we visit next?</a:t>
            </a:r>
          </a:p>
          <a:p>
            <a:pPr lvl="1"/>
            <a:endParaRPr lang="en-US" sz="2200" smtClean="0">
              <a:ea typeface="ＭＳ Ｐゴシック" charset="-128"/>
            </a:endParaRPr>
          </a:p>
          <a:p>
            <a:r>
              <a:rPr lang="en-US" sz="2200" smtClean="0">
                <a:ea typeface="ＭＳ Ｐゴシック" charset="-128"/>
              </a:rPr>
              <a:t>What vertex is next is key</a:t>
            </a:r>
          </a:p>
          <a:p>
            <a:pPr lvl="1"/>
            <a:r>
              <a:rPr lang="en-US" sz="2200" smtClean="0">
                <a:ea typeface="ＭＳ Ｐゴシック" charset="-128"/>
              </a:rPr>
              <a:t>Use greedy algorithm: closest</a:t>
            </a:r>
          </a:p>
          <a:p>
            <a:pPr lvl="1"/>
            <a:r>
              <a:rPr lang="en-US" sz="2200" smtClean="0">
                <a:ea typeface="ＭＳ Ｐゴシック" charset="-128"/>
              </a:rPr>
              <a:t>Huffman is greedy, …</a:t>
            </a:r>
          </a:p>
        </p:txBody>
      </p:sp>
      <p:grpSp>
        <p:nvGrpSpPr>
          <p:cNvPr id="2" name="Group 4"/>
          <p:cNvGrpSpPr>
            <a:grpSpLocks/>
          </p:cNvGrpSpPr>
          <p:nvPr/>
        </p:nvGrpSpPr>
        <p:grpSpPr bwMode="auto">
          <a:xfrm>
            <a:off x="5676900" y="3606800"/>
            <a:ext cx="3124200" cy="2387600"/>
            <a:chOff x="3224" y="944"/>
            <a:chExt cx="1968" cy="1504"/>
          </a:xfrm>
        </p:grpSpPr>
        <p:sp>
          <p:nvSpPr>
            <p:cNvPr id="38917" name="Line 5"/>
            <p:cNvSpPr>
              <a:spLocks noChangeShapeType="1"/>
            </p:cNvSpPr>
            <p:nvPr/>
          </p:nvSpPr>
          <p:spPr bwMode="auto">
            <a:xfrm>
              <a:off x="3608" y="1656"/>
              <a:ext cx="344" cy="136"/>
            </a:xfrm>
            <a:prstGeom prst="line">
              <a:avLst/>
            </a:prstGeom>
            <a:noFill/>
            <a:ln w="12700">
              <a:solidFill>
                <a:schemeClr val="tx1"/>
              </a:solidFill>
              <a:round/>
              <a:headEnd/>
              <a:tailEnd type="stealth" w="med" len="lg"/>
            </a:ln>
          </p:spPr>
          <p:txBody>
            <a:bodyPr/>
            <a:lstStyle/>
            <a:p>
              <a:endParaRPr lang="en-US"/>
            </a:p>
          </p:txBody>
        </p:sp>
        <p:grpSp>
          <p:nvGrpSpPr>
            <p:cNvPr id="3" name="Group 6"/>
            <p:cNvGrpSpPr>
              <a:grpSpLocks/>
            </p:cNvGrpSpPr>
            <p:nvPr/>
          </p:nvGrpSpPr>
          <p:grpSpPr bwMode="auto">
            <a:xfrm>
              <a:off x="3224" y="944"/>
              <a:ext cx="1968" cy="1504"/>
              <a:chOff x="3224" y="944"/>
              <a:chExt cx="1968" cy="1504"/>
            </a:xfrm>
          </p:grpSpPr>
          <p:grpSp>
            <p:nvGrpSpPr>
              <p:cNvPr id="4" name="Group 7"/>
              <p:cNvGrpSpPr>
                <a:grpSpLocks/>
              </p:cNvGrpSpPr>
              <p:nvPr/>
            </p:nvGrpSpPr>
            <p:grpSpPr bwMode="auto">
              <a:xfrm>
                <a:off x="3224" y="944"/>
                <a:ext cx="1968" cy="1504"/>
                <a:chOff x="3224" y="944"/>
                <a:chExt cx="1968" cy="1504"/>
              </a:xfrm>
            </p:grpSpPr>
            <p:grpSp>
              <p:nvGrpSpPr>
                <p:cNvPr id="5" name="Group 8"/>
                <p:cNvGrpSpPr>
                  <a:grpSpLocks/>
                </p:cNvGrpSpPr>
                <p:nvPr/>
              </p:nvGrpSpPr>
              <p:grpSpPr bwMode="auto">
                <a:xfrm>
                  <a:off x="3328" y="944"/>
                  <a:ext cx="1816" cy="1504"/>
                  <a:chOff x="3264" y="808"/>
                  <a:chExt cx="1816" cy="1504"/>
                </a:xfrm>
              </p:grpSpPr>
              <p:grpSp>
                <p:nvGrpSpPr>
                  <p:cNvPr id="6" name="Group 9"/>
                  <p:cNvGrpSpPr>
                    <a:grpSpLocks/>
                  </p:cNvGrpSpPr>
                  <p:nvPr/>
                </p:nvGrpSpPr>
                <p:grpSpPr bwMode="auto">
                  <a:xfrm>
                    <a:off x="3872" y="1568"/>
                    <a:ext cx="288" cy="304"/>
                    <a:chOff x="3872" y="1568"/>
                    <a:chExt cx="288" cy="304"/>
                  </a:xfrm>
                </p:grpSpPr>
                <p:sp>
                  <p:nvSpPr>
                    <p:cNvPr id="38953" name="Oval 10"/>
                    <p:cNvSpPr>
                      <a:spLocks noChangeArrowheads="1"/>
                    </p:cNvSpPr>
                    <p:nvPr/>
                  </p:nvSpPr>
                  <p:spPr bwMode="auto">
                    <a:xfrm>
                      <a:off x="3872" y="1568"/>
                      <a:ext cx="288" cy="304"/>
                    </a:xfrm>
                    <a:prstGeom prst="ellipse">
                      <a:avLst/>
                    </a:prstGeom>
                    <a:noFill/>
                    <a:ln w="12700">
                      <a:solidFill>
                        <a:schemeClr val="tx1"/>
                      </a:solidFill>
                      <a:round/>
                      <a:headEnd/>
                      <a:tailEnd/>
                    </a:ln>
                  </p:spPr>
                  <p:txBody>
                    <a:bodyPr wrap="none" anchor="ctr"/>
                    <a:lstStyle/>
                    <a:p>
                      <a:endParaRPr lang="en-US"/>
                    </a:p>
                  </p:txBody>
                </p:sp>
                <p:sp>
                  <p:nvSpPr>
                    <p:cNvPr id="38954" name="Text Box 11"/>
                    <p:cNvSpPr txBox="1">
                      <a:spLocks noChangeArrowheads="1"/>
                    </p:cNvSpPr>
                    <p:nvPr/>
                  </p:nvSpPr>
                  <p:spPr bwMode="auto">
                    <a:xfrm>
                      <a:off x="3880" y="1588"/>
                      <a:ext cx="272" cy="231"/>
                    </a:xfrm>
                    <a:prstGeom prst="rect">
                      <a:avLst/>
                    </a:prstGeom>
                    <a:noFill/>
                    <a:ln w="12700">
                      <a:noFill/>
                      <a:miter lim="800000"/>
                      <a:headEnd/>
                      <a:tailEnd/>
                    </a:ln>
                  </p:spPr>
                  <p:txBody>
                    <a:bodyPr>
                      <a:spAutoFit/>
                    </a:bodyPr>
                    <a:lstStyle/>
                    <a:p>
                      <a:pPr algn="ctr">
                        <a:spcBef>
                          <a:spcPct val="50000"/>
                        </a:spcBef>
                      </a:pPr>
                      <a:r>
                        <a:rPr lang="en-US" b="1"/>
                        <a:t>D</a:t>
                      </a:r>
                    </a:p>
                  </p:txBody>
                </p:sp>
              </p:grpSp>
              <p:grpSp>
                <p:nvGrpSpPr>
                  <p:cNvPr id="7" name="Group 12"/>
                  <p:cNvGrpSpPr>
                    <a:grpSpLocks/>
                  </p:cNvGrpSpPr>
                  <p:nvPr/>
                </p:nvGrpSpPr>
                <p:grpSpPr bwMode="auto">
                  <a:xfrm>
                    <a:off x="3264" y="808"/>
                    <a:ext cx="1816" cy="1504"/>
                    <a:chOff x="3264" y="808"/>
                    <a:chExt cx="1816" cy="1504"/>
                  </a:xfrm>
                </p:grpSpPr>
                <p:sp>
                  <p:nvSpPr>
                    <p:cNvPr id="38931" name="Text Box 13"/>
                    <p:cNvSpPr txBox="1">
                      <a:spLocks noChangeArrowheads="1"/>
                    </p:cNvSpPr>
                    <p:nvPr/>
                  </p:nvSpPr>
                  <p:spPr bwMode="auto">
                    <a:xfrm>
                      <a:off x="4664" y="1100"/>
                      <a:ext cx="272" cy="231"/>
                    </a:xfrm>
                    <a:prstGeom prst="rect">
                      <a:avLst/>
                    </a:prstGeom>
                    <a:noFill/>
                    <a:ln w="12700">
                      <a:noFill/>
                      <a:miter lim="800000"/>
                      <a:headEnd/>
                      <a:tailEnd/>
                    </a:ln>
                  </p:spPr>
                  <p:txBody>
                    <a:bodyPr>
                      <a:spAutoFit/>
                    </a:bodyPr>
                    <a:lstStyle/>
                    <a:p>
                      <a:pPr algn="ctr">
                        <a:spcBef>
                          <a:spcPct val="50000"/>
                        </a:spcBef>
                      </a:pPr>
                      <a:r>
                        <a:rPr lang="en-US" b="1"/>
                        <a:t>E</a:t>
                      </a:r>
                    </a:p>
                  </p:txBody>
                </p:sp>
                <p:grpSp>
                  <p:nvGrpSpPr>
                    <p:cNvPr id="8" name="Group 14"/>
                    <p:cNvGrpSpPr>
                      <a:grpSpLocks/>
                    </p:cNvGrpSpPr>
                    <p:nvPr/>
                  </p:nvGrpSpPr>
                  <p:grpSpPr bwMode="auto">
                    <a:xfrm>
                      <a:off x="3264" y="808"/>
                      <a:ext cx="1816" cy="1504"/>
                      <a:chOff x="3264" y="808"/>
                      <a:chExt cx="1816" cy="1504"/>
                    </a:xfrm>
                  </p:grpSpPr>
                  <p:sp>
                    <p:nvSpPr>
                      <p:cNvPr id="38933" name="Oval 15"/>
                      <p:cNvSpPr>
                        <a:spLocks noChangeArrowheads="1"/>
                      </p:cNvSpPr>
                      <p:nvPr/>
                    </p:nvSpPr>
                    <p:spPr bwMode="auto">
                      <a:xfrm>
                        <a:off x="4656" y="1064"/>
                        <a:ext cx="288" cy="304"/>
                      </a:xfrm>
                      <a:prstGeom prst="ellipse">
                        <a:avLst/>
                      </a:prstGeom>
                      <a:noFill/>
                      <a:ln w="12700">
                        <a:solidFill>
                          <a:schemeClr val="tx1"/>
                        </a:solidFill>
                        <a:round/>
                        <a:headEnd/>
                        <a:tailEnd/>
                      </a:ln>
                    </p:spPr>
                    <p:txBody>
                      <a:bodyPr wrap="none" anchor="ctr"/>
                      <a:lstStyle/>
                      <a:p>
                        <a:endParaRPr lang="en-US"/>
                      </a:p>
                    </p:txBody>
                  </p:sp>
                  <p:sp>
                    <p:nvSpPr>
                      <p:cNvPr id="38934" name="Line 16"/>
                      <p:cNvSpPr>
                        <a:spLocks noChangeShapeType="1"/>
                      </p:cNvSpPr>
                      <p:nvPr/>
                    </p:nvSpPr>
                    <p:spPr bwMode="auto">
                      <a:xfrm flipV="1">
                        <a:off x="3464" y="1048"/>
                        <a:ext cx="488" cy="296"/>
                      </a:xfrm>
                      <a:prstGeom prst="line">
                        <a:avLst/>
                      </a:prstGeom>
                      <a:noFill/>
                      <a:ln w="12700">
                        <a:solidFill>
                          <a:schemeClr val="tx1"/>
                        </a:solidFill>
                        <a:round/>
                        <a:headEnd/>
                        <a:tailEnd type="stealth" w="med" len="lg"/>
                      </a:ln>
                    </p:spPr>
                    <p:txBody>
                      <a:bodyPr/>
                      <a:lstStyle/>
                      <a:p>
                        <a:endParaRPr lang="en-US"/>
                      </a:p>
                    </p:txBody>
                  </p:sp>
                  <p:sp>
                    <p:nvSpPr>
                      <p:cNvPr id="38935" name="Line 17"/>
                      <p:cNvSpPr>
                        <a:spLocks noChangeShapeType="1"/>
                      </p:cNvSpPr>
                      <p:nvPr/>
                    </p:nvSpPr>
                    <p:spPr bwMode="auto">
                      <a:xfrm>
                        <a:off x="3368" y="1648"/>
                        <a:ext cx="24" cy="360"/>
                      </a:xfrm>
                      <a:prstGeom prst="line">
                        <a:avLst/>
                      </a:prstGeom>
                      <a:noFill/>
                      <a:ln w="12700">
                        <a:solidFill>
                          <a:schemeClr val="tx1"/>
                        </a:solidFill>
                        <a:round/>
                        <a:headEnd/>
                        <a:tailEnd type="stealth" w="med" len="lg"/>
                      </a:ln>
                    </p:spPr>
                    <p:txBody>
                      <a:bodyPr/>
                      <a:lstStyle/>
                      <a:p>
                        <a:endParaRPr lang="en-US"/>
                      </a:p>
                    </p:txBody>
                  </p:sp>
                  <p:sp>
                    <p:nvSpPr>
                      <p:cNvPr id="38936" name="Line 18"/>
                      <p:cNvSpPr>
                        <a:spLocks noChangeShapeType="1"/>
                      </p:cNvSpPr>
                      <p:nvPr/>
                    </p:nvSpPr>
                    <p:spPr bwMode="auto">
                      <a:xfrm flipV="1">
                        <a:off x="3552" y="1824"/>
                        <a:ext cx="352" cy="336"/>
                      </a:xfrm>
                      <a:prstGeom prst="line">
                        <a:avLst/>
                      </a:prstGeom>
                      <a:noFill/>
                      <a:ln w="12700">
                        <a:solidFill>
                          <a:schemeClr val="tx1"/>
                        </a:solidFill>
                        <a:round/>
                        <a:headEnd/>
                        <a:tailEnd type="stealth" w="med" len="lg"/>
                      </a:ln>
                    </p:spPr>
                    <p:txBody>
                      <a:bodyPr/>
                      <a:lstStyle/>
                      <a:p>
                        <a:endParaRPr lang="en-US"/>
                      </a:p>
                    </p:txBody>
                  </p:sp>
                  <p:sp>
                    <p:nvSpPr>
                      <p:cNvPr id="38937" name="Line 19"/>
                      <p:cNvSpPr>
                        <a:spLocks noChangeShapeType="1"/>
                      </p:cNvSpPr>
                      <p:nvPr/>
                    </p:nvSpPr>
                    <p:spPr bwMode="auto">
                      <a:xfrm>
                        <a:off x="4192" y="1016"/>
                        <a:ext cx="496" cy="128"/>
                      </a:xfrm>
                      <a:prstGeom prst="line">
                        <a:avLst/>
                      </a:prstGeom>
                      <a:noFill/>
                      <a:ln w="12700">
                        <a:solidFill>
                          <a:schemeClr val="tx1"/>
                        </a:solidFill>
                        <a:round/>
                        <a:headEnd/>
                        <a:tailEnd type="stealth" w="med" len="lg"/>
                      </a:ln>
                    </p:spPr>
                    <p:txBody>
                      <a:bodyPr/>
                      <a:lstStyle/>
                      <a:p>
                        <a:endParaRPr lang="en-US"/>
                      </a:p>
                    </p:txBody>
                  </p:sp>
                  <p:sp>
                    <p:nvSpPr>
                      <p:cNvPr id="38938" name="Line 20"/>
                      <p:cNvSpPr>
                        <a:spLocks noChangeShapeType="1"/>
                      </p:cNvSpPr>
                      <p:nvPr/>
                    </p:nvSpPr>
                    <p:spPr bwMode="auto">
                      <a:xfrm>
                        <a:off x="4144" y="1776"/>
                        <a:ext cx="672" cy="264"/>
                      </a:xfrm>
                      <a:prstGeom prst="line">
                        <a:avLst/>
                      </a:prstGeom>
                      <a:noFill/>
                      <a:ln w="12700">
                        <a:solidFill>
                          <a:schemeClr val="tx1"/>
                        </a:solidFill>
                        <a:round/>
                        <a:headEnd/>
                        <a:tailEnd type="stealth" w="med" len="lg"/>
                      </a:ln>
                    </p:spPr>
                    <p:txBody>
                      <a:bodyPr/>
                      <a:lstStyle/>
                      <a:p>
                        <a:endParaRPr lang="en-US"/>
                      </a:p>
                    </p:txBody>
                  </p:sp>
                  <p:sp>
                    <p:nvSpPr>
                      <p:cNvPr id="38939" name="Line 21"/>
                      <p:cNvSpPr>
                        <a:spLocks noChangeShapeType="1"/>
                      </p:cNvSpPr>
                      <p:nvPr/>
                    </p:nvSpPr>
                    <p:spPr bwMode="auto">
                      <a:xfrm>
                        <a:off x="4152" y="1104"/>
                        <a:ext cx="680" cy="784"/>
                      </a:xfrm>
                      <a:prstGeom prst="line">
                        <a:avLst/>
                      </a:prstGeom>
                      <a:noFill/>
                      <a:ln w="12700">
                        <a:solidFill>
                          <a:schemeClr val="tx1"/>
                        </a:solidFill>
                        <a:round/>
                        <a:headEnd/>
                        <a:tailEnd type="stealth" w="med" len="lg"/>
                      </a:ln>
                    </p:spPr>
                    <p:txBody>
                      <a:bodyPr/>
                      <a:lstStyle/>
                      <a:p>
                        <a:endParaRPr lang="en-US"/>
                      </a:p>
                    </p:txBody>
                  </p:sp>
                  <p:sp>
                    <p:nvSpPr>
                      <p:cNvPr id="38940" name="Line 22"/>
                      <p:cNvSpPr>
                        <a:spLocks noChangeShapeType="1"/>
                      </p:cNvSpPr>
                      <p:nvPr/>
                    </p:nvSpPr>
                    <p:spPr bwMode="auto">
                      <a:xfrm>
                        <a:off x="4848" y="1376"/>
                        <a:ext cx="88" cy="488"/>
                      </a:xfrm>
                      <a:prstGeom prst="line">
                        <a:avLst/>
                      </a:prstGeom>
                      <a:noFill/>
                      <a:ln w="12700">
                        <a:solidFill>
                          <a:schemeClr val="tx1"/>
                        </a:solidFill>
                        <a:round/>
                        <a:headEnd/>
                        <a:tailEnd type="stealth" w="med" len="lg"/>
                      </a:ln>
                    </p:spPr>
                    <p:txBody>
                      <a:bodyPr/>
                      <a:lstStyle/>
                      <a:p>
                        <a:endParaRPr lang="en-US"/>
                      </a:p>
                    </p:txBody>
                  </p:sp>
                  <p:grpSp>
                    <p:nvGrpSpPr>
                      <p:cNvPr id="9" name="Group 23"/>
                      <p:cNvGrpSpPr>
                        <a:grpSpLocks/>
                      </p:cNvGrpSpPr>
                      <p:nvPr/>
                    </p:nvGrpSpPr>
                    <p:grpSpPr bwMode="auto">
                      <a:xfrm>
                        <a:off x="3264" y="1328"/>
                        <a:ext cx="288" cy="304"/>
                        <a:chOff x="3264" y="1328"/>
                        <a:chExt cx="288" cy="304"/>
                      </a:xfrm>
                    </p:grpSpPr>
                    <p:sp>
                      <p:nvSpPr>
                        <p:cNvPr id="38951" name="Oval 24"/>
                        <p:cNvSpPr>
                          <a:spLocks noChangeArrowheads="1"/>
                        </p:cNvSpPr>
                        <p:nvPr/>
                      </p:nvSpPr>
                      <p:spPr bwMode="auto">
                        <a:xfrm>
                          <a:off x="3264" y="1328"/>
                          <a:ext cx="288" cy="304"/>
                        </a:xfrm>
                        <a:prstGeom prst="ellipse">
                          <a:avLst/>
                        </a:prstGeom>
                        <a:noFill/>
                        <a:ln w="12700">
                          <a:solidFill>
                            <a:schemeClr val="tx1"/>
                          </a:solidFill>
                          <a:round/>
                          <a:headEnd/>
                          <a:tailEnd/>
                        </a:ln>
                      </p:spPr>
                      <p:txBody>
                        <a:bodyPr wrap="none" anchor="ctr"/>
                        <a:lstStyle/>
                        <a:p>
                          <a:endParaRPr lang="en-US"/>
                        </a:p>
                      </p:txBody>
                    </p:sp>
                    <p:sp>
                      <p:nvSpPr>
                        <p:cNvPr id="38952" name="Text Box 25"/>
                        <p:cNvSpPr txBox="1">
                          <a:spLocks noChangeArrowheads="1"/>
                        </p:cNvSpPr>
                        <p:nvPr/>
                      </p:nvSpPr>
                      <p:spPr bwMode="auto">
                        <a:xfrm>
                          <a:off x="3272" y="1360"/>
                          <a:ext cx="272" cy="231"/>
                        </a:xfrm>
                        <a:prstGeom prst="rect">
                          <a:avLst/>
                        </a:prstGeom>
                        <a:noFill/>
                        <a:ln w="12700">
                          <a:noFill/>
                          <a:miter lim="800000"/>
                          <a:headEnd/>
                          <a:tailEnd/>
                        </a:ln>
                      </p:spPr>
                      <p:txBody>
                        <a:bodyPr>
                          <a:spAutoFit/>
                        </a:bodyPr>
                        <a:lstStyle/>
                        <a:p>
                          <a:pPr algn="ctr">
                            <a:spcBef>
                              <a:spcPct val="50000"/>
                            </a:spcBef>
                          </a:pPr>
                          <a:r>
                            <a:rPr lang="en-US" b="1"/>
                            <a:t>A</a:t>
                          </a:r>
                        </a:p>
                      </p:txBody>
                    </p:sp>
                  </p:grpSp>
                  <p:grpSp>
                    <p:nvGrpSpPr>
                      <p:cNvPr id="10" name="Group 26"/>
                      <p:cNvGrpSpPr>
                        <a:grpSpLocks/>
                      </p:cNvGrpSpPr>
                      <p:nvPr/>
                    </p:nvGrpSpPr>
                    <p:grpSpPr bwMode="auto">
                      <a:xfrm>
                        <a:off x="3288" y="2008"/>
                        <a:ext cx="288" cy="304"/>
                        <a:chOff x="3288" y="2008"/>
                        <a:chExt cx="288" cy="304"/>
                      </a:xfrm>
                    </p:grpSpPr>
                    <p:sp>
                      <p:nvSpPr>
                        <p:cNvPr id="38949" name="Oval 27"/>
                        <p:cNvSpPr>
                          <a:spLocks noChangeArrowheads="1"/>
                        </p:cNvSpPr>
                        <p:nvPr/>
                      </p:nvSpPr>
                      <p:spPr bwMode="auto">
                        <a:xfrm>
                          <a:off x="3288" y="2008"/>
                          <a:ext cx="288" cy="304"/>
                        </a:xfrm>
                        <a:prstGeom prst="ellipse">
                          <a:avLst/>
                        </a:prstGeom>
                        <a:noFill/>
                        <a:ln w="12700">
                          <a:solidFill>
                            <a:schemeClr val="tx1"/>
                          </a:solidFill>
                          <a:round/>
                          <a:headEnd/>
                          <a:tailEnd/>
                        </a:ln>
                      </p:spPr>
                      <p:txBody>
                        <a:bodyPr wrap="none" anchor="ctr"/>
                        <a:lstStyle/>
                        <a:p>
                          <a:endParaRPr lang="en-US"/>
                        </a:p>
                      </p:txBody>
                    </p:sp>
                    <p:sp>
                      <p:nvSpPr>
                        <p:cNvPr id="38950" name="Text Box 28"/>
                        <p:cNvSpPr txBox="1">
                          <a:spLocks noChangeArrowheads="1"/>
                        </p:cNvSpPr>
                        <p:nvPr/>
                      </p:nvSpPr>
                      <p:spPr bwMode="auto">
                        <a:xfrm>
                          <a:off x="3288" y="2044"/>
                          <a:ext cx="272" cy="231"/>
                        </a:xfrm>
                        <a:prstGeom prst="rect">
                          <a:avLst/>
                        </a:prstGeom>
                        <a:noFill/>
                        <a:ln w="12700">
                          <a:noFill/>
                          <a:miter lim="800000"/>
                          <a:headEnd/>
                          <a:tailEnd/>
                        </a:ln>
                      </p:spPr>
                      <p:txBody>
                        <a:bodyPr>
                          <a:spAutoFit/>
                        </a:bodyPr>
                        <a:lstStyle/>
                        <a:p>
                          <a:pPr algn="ctr">
                            <a:spcBef>
                              <a:spcPct val="50000"/>
                            </a:spcBef>
                          </a:pPr>
                          <a:r>
                            <a:rPr lang="en-US" b="1"/>
                            <a:t>B</a:t>
                          </a:r>
                        </a:p>
                      </p:txBody>
                    </p:sp>
                  </p:grpSp>
                  <p:grpSp>
                    <p:nvGrpSpPr>
                      <p:cNvPr id="11" name="Group 29"/>
                      <p:cNvGrpSpPr>
                        <a:grpSpLocks/>
                      </p:cNvGrpSpPr>
                      <p:nvPr/>
                    </p:nvGrpSpPr>
                    <p:grpSpPr bwMode="auto">
                      <a:xfrm>
                        <a:off x="3920" y="808"/>
                        <a:ext cx="288" cy="304"/>
                        <a:chOff x="3920" y="808"/>
                        <a:chExt cx="288" cy="304"/>
                      </a:xfrm>
                    </p:grpSpPr>
                    <p:sp>
                      <p:nvSpPr>
                        <p:cNvPr id="38947" name="Oval 30"/>
                        <p:cNvSpPr>
                          <a:spLocks noChangeArrowheads="1"/>
                        </p:cNvSpPr>
                        <p:nvPr/>
                      </p:nvSpPr>
                      <p:spPr bwMode="auto">
                        <a:xfrm>
                          <a:off x="3920" y="808"/>
                          <a:ext cx="288" cy="304"/>
                        </a:xfrm>
                        <a:prstGeom prst="ellipse">
                          <a:avLst/>
                        </a:prstGeom>
                        <a:noFill/>
                        <a:ln w="12700">
                          <a:solidFill>
                            <a:schemeClr val="tx1"/>
                          </a:solidFill>
                          <a:round/>
                          <a:headEnd/>
                          <a:tailEnd/>
                        </a:ln>
                      </p:spPr>
                      <p:txBody>
                        <a:bodyPr wrap="none" anchor="ctr"/>
                        <a:lstStyle/>
                        <a:p>
                          <a:endParaRPr lang="en-US"/>
                        </a:p>
                      </p:txBody>
                    </p:sp>
                    <p:sp>
                      <p:nvSpPr>
                        <p:cNvPr id="38948" name="Text Box 31"/>
                        <p:cNvSpPr txBox="1">
                          <a:spLocks noChangeArrowheads="1"/>
                        </p:cNvSpPr>
                        <p:nvPr/>
                      </p:nvSpPr>
                      <p:spPr bwMode="auto">
                        <a:xfrm>
                          <a:off x="3936" y="836"/>
                          <a:ext cx="272" cy="231"/>
                        </a:xfrm>
                        <a:prstGeom prst="rect">
                          <a:avLst/>
                        </a:prstGeom>
                        <a:noFill/>
                        <a:ln w="12700">
                          <a:noFill/>
                          <a:miter lim="800000"/>
                          <a:headEnd/>
                          <a:tailEnd/>
                        </a:ln>
                      </p:spPr>
                      <p:txBody>
                        <a:bodyPr>
                          <a:spAutoFit/>
                        </a:bodyPr>
                        <a:lstStyle/>
                        <a:p>
                          <a:pPr algn="ctr">
                            <a:spcBef>
                              <a:spcPct val="50000"/>
                            </a:spcBef>
                          </a:pPr>
                          <a:r>
                            <a:rPr lang="en-US" b="1"/>
                            <a:t>C</a:t>
                          </a:r>
                        </a:p>
                      </p:txBody>
                    </p:sp>
                  </p:grpSp>
                  <p:grpSp>
                    <p:nvGrpSpPr>
                      <p:cNvPr id="12" name="Group 32"/>
                      <p:cNvGrpSpPr>
                        <a:grpSpLocks/>
                      </p:cNvGrpSpPr>
                      <p:nvPr/>
                    </p:nvGrpSpPr>
                    <p:grpSpPr bwMode="auto">
                      <a:xfrm>
                        <a:off x="4792" y="1856"/>
                        <a:ext cx="288" cy="304"/>
                        <a:chOff x="4792" y="1856"/>
                        <a:chExt cx="288" cy="304"/>
                      </a:xfrm>
                    </p:grpSpPr>
                    <p:sp>
                      <p:nvSpPr>
                        <p:cNvPr id="38945" name="Oval 33"/>
                        <p:cNvSpPr>
                          <a:spLocks noChangeArrowheads="1"/>
                        </p:cNvSpPr>
                        <p:nvPr/>
                      </p:nvSpPr>
                      <p:spPr bwMode="auto">
                        <a:xfrm>
                          <a:off x="4792" y="1856"/>
                          <a:ext cx="288" cy="304"/>
                        </a:xfrm>
                        <a:prstGeom prst="ellipse">
                          <a:avLst/>
                        </a:prstGeom>
                        <a:noFill/>
                        <a:ln w="12700">
                          <a:solidFill>
                            <a:schemeClr val="tx1"/>
                          </a:solidFill>
                          <a:round/>
                          <a:headEnd/>
                          <a:tailEnd/>
                        </a:ln>
                      </p:spPr>
                      <p:txBody>
                        <a:bodyPr wrap="none" anchor="ctr"/>
                        <a:lstStyle/>
                        <a:p>
                          <a:endParaRPr lang="en-US"/>
                        </a:p>
                      </p:txBody>
                    </p:sp>
                    <p:sp>
                      <p:nvSpPr>
                        <p:cNvPr id="38946" name="Text Box 34"/>
                        <p:cNvSpPr txBox="1">
                          <a:spLocks noChangeArrowheads="1"/>
                        </p:cNvSpPr>
                        <p:nvPr/>
                      </p:nvSpPr>
                      <p:spPr bwMode="auto">
                        <a:xfrm>
                          <a:off x="4808" y="1913"/>
                          <a:ext cx="272" cy="231"/>
                        </a:xfrm>
                        <a:prstGeom prst="rect">
                          <a:avLst/>
                        </a:prstGeom>
                        <a:noFill/>
                        <a:ln w="12700">
                          <a:noFill/>
                          <a:miter lim="800000"/>
                          <a:headEnd/>
                          <a:tailEnd/>
                        </a:ln>
                      </p:spPr>
                      <p:txBody>
                        <a:bodyPr>
                          <a:spAutoFit/>
                        </a:bodyPr>
                        <a:lstStyle/>
                        <a:p>
                          <a:pPr algn="ctr">
                            <a:spcBef>
                              <a:spcPct val="50000"/>
                            </a:spcBef>
                          </a:pPr>
                          <a:r>
                            <a:rPr lang="en-US" b="1"/>
                            <a:t>F</a:t>
                          </a:r>
                        </a:p>
                      </p:txBody>
                    </p:sp>
                  </p:grpSp>
                </p:grpSp>
              </p:grpSp>
            </p:grpSp>
            <p:sp>
              <p:nvSpPr>
                <p:cNvPr id="38922" name="Text Box 35"/>
                <p:cNvSpPr txBox="1">
                  <a:spLocks noChangeArrowheads="1"/>
                </p:cNvSpPr>
                <p:nvPr/>
              </p:nvSpPr>
              <p:spPr bwMode="auto">
                <a:xfrm>
                  <a:off x="3560" y="1152"/>
                  <a:ext cx="264" cy="231"/>
                </a:xfrm>
                <a:prstGeom prst="rect">
                  <a:avLst/>
                </a:prstGeom>
                <a:noFill/>
                <a:ln w="12700">
                  <a:noFill/>
                  <a:miter lim="800000"/>
                  <a:headEnd/>
                  <a:tailEnd/>
                </a:ln>
              </p:spPr>
              <p:txBody>
                <a:bodyPr>
                  <a:spAutoFit/>
                </a:bodyPr>
                <a:lstStyle/>
                <a:p>
                  <a:pPr algn="ctr">
                    <a:spcBef>
                      <a:spcPct val="50000"/>
                    </a:spcBef>
                  </a:pPr>
                  <a:r>
                    <a:rPr lang="en-US" b="1">
                      <a:solidFill>
                        <a:srgbClr val="000099"/>
                      </a:solidFill>
                    </a:rPr>
                    <a:t>4</a:t>
                  </a:r>
                </a:p>
              </p:txBody>
            </p:sp>
            <p:sp>
              <p:nvSpPr>
                <p:cNvPr id="38923" name="Text Box 36"/>
                <p:cNvSpPr txBox="1">
                  <a:spLocks noChangeArrowheads="1"/>
                </p:cNvSpPr>
                <p:nvPr/>
              </p:nvSpPr>
              <p:spPr bwMode="auto">
                <a:xfrm>
                  <a:off x="3224" y="1808"/>
                  <a:ext cx="264" cy="231"/>
                </a:xfrm>
                <a:prstGeom prst="rect">
                  <a:avLst/>
                </a:prstGeom>
                <a:noFill/>
                <a:ln w="12700">
                  <a:noFill/>
                  <a:miter lim="800000"/>
                  <a:headEnd/>
                  <a:tailEnd/>
                </a:ln>
              </p:spPr>
              <p:txBody>
                <a:bodyPr>
                  <a:spAutoFit/>
                </a:bodyPr>
                <a:lstStyle/>
                <a:p>
                  <a:pPr algn="ctr">
                    <a:spcBef>
                      <a:spcPct val="50000"/>
                    </a:spcBef>
                  </a:pPr>
                  <a:r>
                    <a:rPr lang="en-US" b="1">
                      <a:solidFill>
                        <a:srgbClr val="000099"/>
                      </a:solidFill>
                    </a:rPr>
                    <a:t>3</a:t>
                  </a:r>
                </a:p>
              </p:txBody>
            </p:sp>
            <p:sp>
              <p:nvSpPr>
                <p:cNvPr id="38924" name="Text Box 37"/>
                <p:cNvSpPr txBox="1">
                  <a:spLocks noChangeArrowheads="1"/>
                </p:cNvSpPr>
                <p:nvPr/>
              </p:nvSpPr>
              <p:spPr bwMode="auto">
                <a:xfrm>
                  <a:off x="3600" y="1824"/>
                  <a:ext cx="264" cy="231"/>
                </a:xfrm>
                <a:prstGeom prst="rect">
                  <a:avLst/>
                </a:prstGeom>
                <a:noFill/>
                <a:ln w="12700">
                  <a:noFill/>
                  <a:miter lim="800000"/>
                  <a:headEnd/>
                  <a:tailEnd/>
                </a:ln>
              </p:spPr>
              <p:txBody>
                <a:bodyPr>
                  <a:spAutoFit/>
                </a:bodyPr>
                <a:lstStyle/>
                <a:p>
                  <a:pPr algn="ctr">
                    <a:spcBef>
                      <a:spcPct val="50000"/>
                    </a:spcBef>
                  </a:pPr>
                  <a:r>
                    <a:rPr lang="en-US" b="1">
                      <a:solidFill>
                        <a:srgbClr val="000099"/>
                      </a:solidFill>
                    </a:rPr>
                    <a:t>4</a:t>
                  </a:r>
                </a:p>
              </p:txBody>
            </p:sp>
            <p:sp>
              <p:nvSpPr>
                <p:cNvPr id="38925" name="Text Box 38"/>
                <p:cNvSpPr txBox="1">
                  <a:spLocks noChangeArrowheads="1"/>
                </p:cNvSpPr>
                <p:nvPr/>
              </p:nvSpPr>
              <p:spPr bwMode="auto">
                <a:xfrm>
                  <a:off x="4216" y="1416"/>
                  <a:ext cx="264" cy="231"/>
                </a:xfrm>
                <a:prstGeom prst="rect">
                  <a:avLst/>
                </a:prstGeom>
                <a:noFill/>
                <a:ln w="12700">
                  <a:noFill/>
                  <a:miter lim="800000"/>
                  <a:headEnd/>
                  <a:tailEnd/>
                </a:ln>
              </p:spPr>
              <p:txBody>
                <a:bodyPr>
                  <a:spAutoFit/>
                </a:bodyPr>
                <a:lstStyle/>
                <a:p>
                  <a:pPr algn="ctr">
                    <a:spcBef>
                      <a:spcPct val="50000"/>
                    </a:spcBef>
                  </a:pPr>
                  <a:r>
                    <a:rPr lang="en-US" b="1">
                      <a:solidFill>
                        <a:srgbClr val="000099"/>
                      </a:solidFill>
                    </a:rPr>
                    <a:t>6</a:t>
                  </a:r>
                </a:p>
              </p:txBody>
            </p:sp>
            <p:sp>
              <p:nvSpPr>
                <p:cNvPr id="38926" name="Text Box 39"/>
                <p:cNvSpPr txBox="1">
                  <a:spLocks noChangeArrowheads="1"/>
                </p:cNvSpPr>
                <p:nvPr/>
              </p:nvSpPr>
              <p:spPr bwMode="auto">
                <a:xfrm>
                  <a:off x="4392" y="1000"/>
                  <a:ext cx="264" cy="231"/>
                </a:xfrm>
                <a:prstGeom prst="rect">
                  <a:avLst/>
                </a:prstGeom>
                <a:noFill/>
                <a:ln w="12700">
                  <a:noFill/>
                  <a:miter lim="800000"/>
                  <a:headEnd/>
                  <a:tailEnd/>
                </a:ln>
              </p:spPr>
              <p:txBody>
                <a:bodyPr>
                  <a:spAutoFit/>
                </a:bodyPr>
                <a:lstStyle/>
                <a:p>
                  <a:pPr algn="ctr">
                    <a:spcBef>
                      <a:spcPct val="50000"/>
                    </a:spcBef>
                  </a:pPr>
                  <a:r>
                    <a:rPr lang="en-US" b="1">
                      <a:solidFill>
                        <a:srgbClr val="000099"/>
                      </a:solidFill>
                    </a:rPr>
                    <a:t>3</a:t>
                  </a:r>
                </a:p>
              </p:txBody>
            </p:sp>
            <p:sp>
              <p:nvSpPr>
                <p:cNvPr id="38927" name="Text Box 40"/>
                <p:cNvSpPr txBox="1">
                  <a:spLocks noChangeArrowheads="1"/>
                </p:cNvSpPr>
                <p:nvPr/>
              </p:nvSpPr>
              <p:spPr bwMode="auto">
                <a:xfrm>
                  <a:off x="4368" y="2044"/>
                  <a:ext cx="264" cy="231"/>
                </a:xfrm>
                <a:prstGeom prst="rect">
                  <a:avLst/>
                </a:prstGeom>
                <a:noFill/>
                <a:ln w="12700">
                  <a:noFill/>
                  <a:miter lim="800000"/>
                  <a:headEnd/>
                  <a:tailEnd/>
                </a:ln>
              </p:spPr>
              <p:txBody>
                <a:bodyPr>
                  <a:spAutoFit/>
                </a:bodyPr>
                <a:lstStyle/>
                <a:p>
                  <a:pPr algn="ctr">
                    <a:spcBef>
                      <a:spcPct val="50000"/>
                    </a:spcBef>
                  </a:pPr>
                  <a:r>
                    <a:rPr lang="en-US" b="1">
                      <a:solidFill>
                        <a:srgbClr val="000099"/>
                      </a:solidFill>
                    </a:rPr>
                    <a:t>2</a:t>
                  </a:r>
                </a:p>
              </p:txBody>
            </p:sp>
            <p:sp>
              <p:nvSpPr>
                <p:cNvPr id="38928" name="Text Box 41"/>
                <p:cNvSpPr txBox="1">
                  <a:spLocks noChangeArrowheads="1"/>
                </p:cNvSpPr>
                <p:nvPr/>
              </p:nvSpPr>
              <p:spPr bwMode="auto">
                <a:xfrm>
                  <a:off x="4928" y="1528"/>
                  <a:ext cx="264" cy="231"/>
                </a:xfrm>
                <a:prstGeom prst="rect">
                  <a:avLst/>
                </a:prstGeom>
                <a:noFill/>
                <a:ln w="12700">
                  <a:noFill/>
                  <a:miter lim="800000"/>
                  <a:headEnd/>
                  <a:tailEnd/>
                </a:ln>
              </p:spPr>
              <p:txBody>
                <a:bodyPr>
                  <a:spAutoFit/>
                </a:bodyPr>
                <a:lstStyle/>
                <a:p>
                  <a:pPr algn="ctr">
                    <a:spcBef>
                      <a:spcPct val="50000"/>
                    </a:spcBef>
                  </a:pPr>
                  <a:r>
                    <a:rPr lang="en-US" b="1">
                      <a:solidFill>
                        <a:srgbClr val="000099"/>
                      </a:solidFill>
                    </a:rPr>
                    <a:t>2</a:t>
                  </a:r>
                </a:p>
              </p:txBody>
            </p:sp>
          </p:grpSp>
          <p:sp>
            <p:nvSpPr>
              <p:cNvPr id="38920" name="Text Box 42"/>
              <p:cNvSpPr txBox="1">
                <a:spLocks noChangeArrowheads="1"/>
              </p:cNvSpPr>
              <p:nvPr/>
            </p:nvSpPr>
            <p:spPr bwMode="auto">
              <a:xfrm>
                <a:off x="3666" y="1527"/>
                <a:ext cx="212" cy="231"/>
              </a:xfrm>
              <a:prstGeom prst="rect">
                <a:avLst/>
              </a:prstGeom>
              <a:noFill/>
              <a:ln w="12700">
                <a:noFill/>
                <a:miter lim="800000"/>
                <a:headEnd/>
                <a:tailEnd/>
              </a:ln>
            </p:spPr>
            <p:txBody>
              <a:bodyPr>
                <a:spAutoFit/>
              </a:bodyPr>
              <a:lstStyle/>
              <a:p>
                <a:pPr algn="ctr">
                  <a:spcBef>
                    <a:spcPct val="50000"/>
                  </a:spcBef>
                </a:pPr>
                <a:r>
                  <a:rPr lang="en-US" b="1">
                    <a:solidFill>
                      <a:srgbClr val="000099"/>
                    </a:solidFill>
                  </a:rPr>
                  <a:t>8</a:t>
                </a:r>
              </a:p>
            </p:txBody>
          </p:sp>
        </p:grpSp>
      </p:grpSp>
      <p:sp>
        <p:nvSpPr>
          <p:cNvPr id="43" name="Slide Number Placeholder 42"/>
          <p:cNvSpPr>
            <a:spLocks noGrp="1"/>
          </p:cNvSpPr>
          <p:nvPr>
            <p:ph type="sldNum" sz="quarter" idx="12"/>
          </p:nvPr>
        </p:nvSpPr>
        <p:spPr/>
        <p:txBody>
          <a:bodyPr/>
          <a:lstStyle/>
          <a:p>
            <a:fld id="{6D8D0002-FA8C-457D-97FC-660308141844}" type="slidenum">
              <a:rPr lang="en-US" smtClean="0"/>
              <a:pPr/>
              <a:t>21</a:t>
            </a:fld>
            <a:endParaRPr lang="en-US"/>
          </a:p>
        </p:txBody>
      </p:sp>
      <p:sp>
        <p:nvSpPr>
          <p:cNvPr id="44" name="Footer Placeholder 43"/>
          <p:cNvSpPr>
            <a:spLocks noGrp="1"/>
          </p:cNvSpPr>
          <p:nvPr>
            <p:ph type="ftr" sz="quarter" idx="11"/>
          </p:nvPr>
        </p:nvSpPr>
        <p:spPr/>
        <p:txBody>
          <a:bodyPr/>
          <a:lstStyle/>
          <a:p>
            <a:r>
              <a:rPr lang="en-US" smtClean="0"/>
              <a:t>CompSci 100e, Spring 2011</a:t>
            </a:r>
            <a:endParaRPr lang="en-US"/>
          </a:p>
        </p:txBody>
      </p:sp>
    </p:spTree>
    <p:extLst>
      <p:ext uri="{BB962C8B-B14F-4D97-AF65-F5344CB8AC3E}">
        <p14:creationId xmlns:p14="http://schemas.microsoft.com/office/powerpoint/2010/main" val="30964944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r>
              <a:rPr lang="en-US" smtClean="0">
                <a:ea typeface="ＭＳ Ｐゴシック" charset="-128"/>
              </a:rPr>
              <a:t>What about connected components?</a:t>
            </a:r>
          </a:p>
        </p:txBody>
      </p:sp>
      <p:sp>
        <p:nvSpPr>
          <p:cNvPr id="39939" name="Rectangle 3"/>
          <p:cNvSpPr>
            <a:spLocks noGrp="1" noChangeArrowheads="1"/>
          </p:cNvSpPr>
          <p:nvPr>
            <p:ph type="body" idx="1"/>
          </p:nvPr>
        </p:nvSpPr>
        <p:spPr/>
        <p:txBody>
          <a:bodyPr/>
          <a:lstStyle/>
          <a:p>
            <a:r>
              <a:rPr lang="en-US" sz="2200" smtClean="0">
                <a:ea typeface="ＭＳ Ｐゴシック" charset="-128"/>
              </a:rPr>
              <a:t>What computers are reachable from this one? What people are reachable from me via acquaintanceship?</a:t>
            </a:r>
          </a:p>
          <a:p>
            <a:pPr lvl="1"/>
            <a:r>
              <a:rPr lang="en-US" sz="2200" smtClean="0">
                <a:ea typeface="ＭＳ Ｐゴシック" charset="-128"/>
              </a:rPr>
              <a:t>Start at some vertex, depth-first search (breadth?)</a:t>
            </a:r>
          </a:p>
          <a:p>
            <a:pPr lvl="2"/>
            <a:r>
              <a:rPr lang="en-US" sz="2200" smtClean="0">
                <a:ea typeface="ＭＳ Ｐゴシック" charset="-128"/>
              </a:rPr>
              <a:t>Mark nodes visited</a:t>
            </a:r>
          </a:p>
          <a:p>
            <a:pPr lvl="1"/>
            <a:r>
              <a:rPr lang="en-US" sz="2200" smtClean="0">
                <a:ea typeface="ＭＳ Ｐゴシック" charset="-128"/>
              </a:rPr>
              <a:t>Repeat from unvisited vertex until all visited</a:t>
            </a:r>
            <a:endParaRPr lang="en-US" sz="1400" smtClean="0">
              <a:ea typeface="ＭＳ Ｐゴシック" charset="-128"/>
            </a:endParaRPr>
          </a:p>
          <a:p>
            <a:pPr lvl="1"/>
            <a:endParaRPr lang="en-US" sz="2200" smtClean="0">
              <a:ea typeface="ＭＳ Ｐゴシック" charset="-128"/>
            </a:endParaRPr>
          </a:p>
          <a:p>
            <a:r>
              <a:rPr lang="en-US" sz="2200" smtClean="0">
                <a:ea typeface="ＭＳ Ｐゴシック" charset="-128"/>
              </a:rPr>
              <a:t>What is minimal size of a component? Maximal size?</a:t>
            </a:r>
          </a:p>
          <a:p>
            <a:pPr lvl="1"/>
            <a:r>
              <a:rPr lang="en-US" sz="2200" smtClean="0">
                <a:ea typeface="ＭＳ Ｐゴシック" charset="-128"/>
              </a:rPr>
              <a:t>What is complexity of algorithm in terms of V and E?</a:t>
            </a:r>
          </a:p>
          <a:p>
            <a:pPr lvl="1"/>
            <a:endParaRPr lang="en-US" sz="2200" smtClean="0">
              <a:ea typeface="ＭＳ Ｐゴシック" charset="-128"/>
            </a:endParaRPr>
          </a:p>
          <a:p>
            <a:r>
              <a:rPr lang="en-US" sz="2200" smtClean="0">
                <a:ea typeface="ＭＳ Ｐゴシック" charset="-128"/>
              </a:rPr>
              <a:t>What algorithms does this lead to in graphs?</a:t>
            </a:r>
          </a:p>
        </p:txBody>
      </p:sp>
      <p:sp>
        <p:nvSpPr>
          <p:cNvPr id="4" name="Slide Number Placeholder 3"/>
          <p:cNvSpPr>
            <a:spLocks noGrp="1"/>
          </p:cNvSpPr>
          <p:nvPr>
            <p:ph type="sldNum" sz="quarter" idx="12"/>
          </p:nvPr>
        </p:nvSpPr>
        <p:spPr/>
        <p:txBody>
          <a:bodyPr/>
          <a:lstStyle/>
          <a:p>
            <a:fld id="{6D8D0002-FA8C-457D-97FC-660308141844}" type="slidenum">
              <a:rPr lang="en-US" smtClean="0"/>
              <a:pPr/>
              <a:t>22</a:t>
            </a:fld>
            <a:endParaRPr lang="en-US"/>
          </a:p>
        </p:txBody>
      </p:sp>
      <p:sp>
        <p:nvSpPr>
          <p:cNvPr id="5" name="Footer Placeholder 4"/>
          <p:cNvSpPr>
            <a:spLocks noGrp="1"/>
          </p:cNvSpPr>
          <p:nvPr>
            <p:ph type="ftr" sz="quarter" idx="11"/>
          </p:nvPr>
        </p:nvSpPr>
        <p:spPr/>
        <p:txBody>
          <a:bodyPr/>
          <a:lstStyle/>
          <a:p>
            <a:r>
              <a:rPr lang="en-US" smtClean="0"/>
              <a:t>CompSci 100e, Spring 2011</a:t>
            </a:r>
            <a:endParaRPr lang="en-US"/>
          </a:p>
        </p:txBody>
      </p:sp>
    </p:spTree>
    <p:extLst>
      <p:ext uri="{BB962C8B-B14F-4D97-AF65-F5344CB8AC3E}">
        <p14:creationId xmlns:p14="http://schemas.microsoft.com/office/powerpoint/2010/main" val="34680656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ea typeface="ＭＳ Ｐゴシック" charset="-128"/>
              </a:rPr>
              <a:t>Greedy Algorithms Reviewed</a:t>
            </a:r>
          </a:p>
        </p:txBody>
      </p:sp>
      <p:sp>
        <p:nvSpPr>
          <p:cNvPr id="40963" name="Rectangle 3"/>
          <p:cNvSpPr>
            <a:spLocks noGrp="1" noChangeArrowheads="1"/>
          </p:cNvSpPr>
          <p:nvPr>
            <p:ph type="body" idx="1"/>
          </p:nvPr>
        </p:nvSpPr>
        <p:spPr/>
        <p:txBody>
          <a:bodyPr>
            <a:normAutofit lnSpcReduction="10000"/>
          </a:bodyPr>
          <a:lstStyle/>
          <a:p>
            <a:r>
              <a:rPr lang="en-US" sz="2200" smtClean="0">
                <a:ea typeface="ＭＳ Ｐゴシック" charset="-128"/>
              </a:rPr>
              <a:t>A greedy algorithm makes a locally optimal decision that leads to a globally optimal solution</a:t>
            </a:r>
          </a:p>
          <a:p>
            <a:pPr lvl="1"/>
            <a:r>
              <a:rPr lang="en-US" sz="2200" smtClean="0">
                <a:ea typeface="ＭＳ Ｐゴシック" charset="-128"/>
              </a:rPr>
              <a:t>Huffman: choose minimal weight nodes, combine</a:t>
            </a:r>
          </a:p>
          <a:p>
            <a:pPr lvl="2"/>
            <a:r>
              <a:rPr lang="en-US" sz="2200" smtClean="0">
                <a:ea typeface="ＭＳ Ｐゴシック" charset="-128"/>
              </a:rPr>
              <a:t>Leads to optimal coding, optimal Huffman tree</a:t>
            </a:r>
          </a:p>
          <a:p>
            <a:pPr lvl="1"/>
            <a:r>
              <a:rPr lang="en-US" sz="2200" smtClean="0">
                <a:ea typeface="ＭＳ Ｐゴシック" charset="-128"/>
              </a:rPr>
              <a:t>Making change with American coins: choose largest coin possible as many times as possible</a:t>
            </a:r>
          </a:p>
          <a:p>
            <a:pPr lvl="2"/>
            <a:r>
              <a:rPr lang="en-US" sz="2200" smtClean="0">
                <a:ea typeface="ＭＳ Ｐゴシック" charset="-128"/>
              </a:rPr>
              <a:t>Change for $0.63, change for $0.32</a:t>
            </a:r>
          </a:p>
          <a:p>
            <a:pPr lvl="2"/>
            <a:r>
              <a:rPr lang="en-US" sz="2200" smtClean="0">
                <a:ea typeface="ＭＳ Ｐゴシック" charset="-128"/>
              </a:rPr>
              <a:t>What if we’re out of nickels, change for $0.32?</a:t>
            </a:r>
          </a:p>
          <a:p>
            <a:pPr lvl="2"/>
            <a:endParaRPr lang="en-US" sz="2200" smtClean="0">
              <a:ea typeface="ＭＳ Ｐゴシック" charset="-128"/>
            </a:endParaRPr>
          </a:p>
          <a:p>
            <a:r>
              <a:rPr lang="en-US" sz="2200" smtClean="0">
                <a:ea typeface="ＭＳ Ｐゴシック" charset="-128"/>
              </a:rPr>
              <a:t>Greedy doesn’t always work, but it does sometimes</a:t>
            </a:r>
          </a:p>
          <a:p>
            <a:r>
              <a:rPr lang="en-US" sz="2200" smtClean="0">
                <a:ea typeface="ＭＳ Ｐゴシック" charset="-128"/>
              </a:rPr>
              <a:t>Weighted shortest path algorithm is </a:t>
            </a:r>
            <a:r>
              <a:rPr lang="en-US" sz="2200" i="1" smtClean="0">
                <a:ea typeface="ＭＳ Ｐゴシック" charset="-128"/>
              </a:rPr>
              <a:t>Dijkstra’s</a:t>
            </a:r>
            <a:r>
              <a:rPr lang="en-US" sz="2200" smtClean="0">
                <a:ea typeface="ＭＳ Ｐゴシック" charset="-128"/>
              </a:rPr>
              <a:t> algorithm, greedy and uses priority queue</a:t>
            </a:r>
          </a:p>
        </p:txBody>
      </p:sp>
      <p:sp>
        <p:nvSpPr>
          <p:cNvPr id="4" name="Slide Number Placeholder 3"/>
          <p:cNvSpPr>
            <a:spLocks noGrp="1"/>
          </p:cNvSpPr>
          <p:nvPr>
            <p:ph type="sldNum" sz="quarter" idx="12"/>
          </p:nvPr>
        </p:nvSpPr>
        <p:spPr/>
        <p:txBody>
          <a:bodyPr/>
          <a:lstStyle/>
          <a:p>
            <a:fld id="{6D8D0002-FA8C-457D-97FC-660308141844}" type="slidenum">
              <a:rPr lang="en-US" smtClean="0"/>
              <a:pPr/>
              <a:t>23</a:t>
            </a:fld>
            <a:endParaRPr lang="en-US"/>
          </a:p>
        </p:txBody>
      </p:sp>
      <p:sp>
        <p:nvSpPr>
          <p:cNvPr id="5" name="Footer Placeholder 4"/>
          <p:cNvSpPr>
            <a:spLocks noGrp="1"/>
          </p:cNvSpPr>
          <p:nvPr>
            <p:ph type="ftr" sz="quarter" idx="11"/>
          </p:nvPr>
        </p:nvSpPr>
        <p:spPr/>
        <p:txBody>
          <a:bodyPr/>
          <a:lstStyle/>
          <a:p>
            <a:r>
              <a:rPr lang="en-US" smtClean="0"/>
              <a:t>CompSci 100e, Spring 2011</a:t>
            </a:r>
            <a:endParaRPr lang="en-US"/>
          </a:p>
        </p:txBody>
      </p:sp>
    </p:spTree>
    <p:extLst>
      <p:ext uri="{BB962C8B-B14F-4D97-AF65-F5344CB8AC3E}">
        <p14:creationId xmlns:p14="http://schemas.microsoft.com/office/powerpoint/2010/main" val="11804189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r>
              <a:rPr lang="en-US" smtClean="0">
                <a:ea typeface="ＭＳ Ｐゴシック" charset="-128"/>
              </a:rPr>
              <a:t>Edsger Dijkstra</a:t>
            </a:r>
          </a:p>
        </p:txBody>
      </p:sp>
      <p:sp>
        <p:nvSpPr>
          <p:cNvPr id="41987" name="Rectangle 3"/>
          <p:cNvSpPr>
            <a:spLocks noGrp="1" noChangeArrowheads="1"/>
          </p:cNvSpPr>
          <p:nvPr>
            <p:ph type="body" sz="half" idx="1"/>
          </p:nvPr>
        </p:nvSpPr>
        <p:spPr>
          <a:xfrm>
            <a:off x="927100" y="1181100"/>
            <a:ext cx="4800600" cy="2552700"/>
          </a:xfrm>
        </p:spPr>
        <p:txBody>
          <a:bodyPr/>
          <a:lstStyle/>
          <a:p>
            <a:r>
              <a:rPr lang="en-US" sz="1800" smtClean="0">
                <a:ea typeface="ＭＳ Ｐゴシック" charset="-128"/>
              </a:rPr>
              <a:t>Turing Award, 1972</a:t>
            </a:r>
          </a:p>
          <a:p>
            <a:r>
              <a:rPr lang="en-US" sz="1800" smtClean="0">
                <a:ea typeface="ＭＳ Ｐゴシック" charset="-128"/>
              </a:rPr>
              <a:t>Algol-60 programming language</a:t>
            </a:r>
          </a:p>
          <a:p>
            <a:r>
              <a:rPr lang="en-US" sz="1800" smtClean="0">
                <a:ea typeface="ＭＳ Ｐゴシック" charset="-128"/>
              </a:rPr>
              <a:t>Goto considered harmful</a:t>
            </a:r>
          </a:p>
          <a:p>
            <a:r>
              <a:rPr lang="en-US" sz="1800" smtClean="0">
                <a:ea typeface="ＭＳ Ｐゴシック" charset="-128"/>
              </a:rPr>
              <a:t>Shortest path algorithm</a:t>
            </a:r>
          </a:p>
          <a:p>
            <a:r>
              <a:rPr lang="en-US" sz="1800" smtClean="0">
                <a:ea typeface="ＭＳ Ｐゴシック" charset="-128"/>
              </a:rPr>
              <a:t>Structured programming</a:t>
            </a:r>
          </a:p>
          <a:p>
            <a:pPr>
              <a:buFont typeface="Monotype Sorts" charset="2"/>
              <a:buNone/>
            </a:pPr>
            <a:r>
              <a:rPr lang="en-US" sz="1800" i="1" smtClean="0">
                <a:ea typeface="ＭＳ Ｐゴシック" charset="-128"/>
              </a:rPr>
              <a:t>    “Program testing can show the presence of bugs, but never their absence”</a:t>
            </a:r>
          </a:p>
          <a:p>
            <a:endParaRPr lang="en-US" sz="1800" i="1" smtClean="0">
              <a:ea typeface="ＭＳ Ｐゴシック" charset="-128"/>
            </a:endParaRPr>
          </a:p>
        </p:txBody>
      </p:sp>
      <p:sp>
        <p:nvSpPr>
          <p:cNvPr id="41988" name="ClipArt Placeholder 4"/>
          <p:cNvSpPr>
            <a:spLocks noGrp="1"/>
          </p:cNvSpPr>
          <p:nvPr>
            <p:ph type="clipArt" sz="half" idx="2"/>
          </p:nvPr>
        </p:nvSpPr>
        <p:spPr/>
      </p:sp>
      <p:pic>
        <p:nvPicPr>
          <p:cNvPr id="41989" name="Picture 5"/>
          <p:cNvPicPr>
            <a:picLocks noChangeAspect="1"/>
          </p:cNvPicPr>
          <p:nvPr/>
        </p:nvPicPr>
        <p:blipFill>
          <a:blip r:embed="rId2" cstate="print"/>
          <a:srcRect/>
          <a:stretch>
            <a:fillRect/>
          </a:stretch>
        </p:blipFill>
        <p:spPr bwMode="auto">
          <a:xfrm>
            <a:off x="6477000" y="457200"/>
            <a:ext cx="2019300" cy="2692814"/>
          </a:xfrm>
          <a:prstGeom prst="rect">
            <a:avLst/>
          </a:prstGeom>
          <a:noFill/>
          <a:ln w="9525">
            <a:noFill/>
            <a:miter lim="800000"/>
            <a:headEnd/>
            <a:tailEnd/>
          </a:ln>
        </p:spPr>
      </p:pic>
      <p:sp>
        <p:nvSpPr>
          <p:cNvPr id="7" name="Rectangle 3"/>
          <p:cNvSpPr txBox="1">
            <a:spLocks noChangeArrowheads="1"/>
          </p:cNvSpPr>
          <p:nvPr/>
        </p:nvSpPr>
        <p:spPr bwMode="auto">
          <a:xfrm>
            <a:off x="622300" y="3429000"/>
            <a:ext cx="7899400" cy="1155700"/>
          </a:xfrm>
          <a:prstGeom prst="rect">
            <a:avLst/>
          </a:prstGeom>
          <a:noFill/>
          <a:ln w="12700">
            <a:noFill/>
            <a:miter lim="800000"/>
            <a:headEnd/>
            <a:tailEnd/>
          </a:ln>
        </p:spPr>
        <p:txBody>
          <a:bodyPr lIns="90488" tIns="44450" rIns="90488" bIns="44450"/>
          <a:lstStyle/>
          <a:p>
            <a:pPr indent="-342900">
              <a:buClr>
                <a:schemeClr val="tx1"/>
              </a:buClr>
              <a:buSzPct val="75000"/>
            </a:pPr>
            <a:r>
              <a:rPr lang="en-US" sz="1800">
                <a:latin typeface="Book Antiqua" charset="0"/>
              </a:rPr>
              <a:t>For me, the first challenge for computing science is to discover how to maintain order in a finite, but very large, discrete universe that is intricately intertwined. And a second, but not less important challenge is how to mould what you have achieved in solving the first problem, into a teachable discipline: it does not suffice to hone your own intellect (that will join you in your grave), you must teach others how to hone theirs. The more you concentrate on these two challenges, the clearer you will see that they are only two sides of the same coin: teaching yourself is discovering what is teachable  </a:t>
            </a:r>
            <a:r>
              <a:rPr lang="en-US">
                <a:latin typeface="Book Antiqua" charset="0"/>
                <a:hlinkClick r:id="rId3"/>
              </a:rPr>
              <a:t>EWD 709</a:t>
            </a:r>
            <a:endParaRPr lang="en-US">
              <a:latin typeface="Book Antiqua" charset="0"/>
            </a:endParaRPr>
          </a:p>
        </p:txBody>
      </p:sp>
    </p:spTree>
    <p:extLst>
      <p:ext uri="{BB962C8B-B14F-4D97-AF65-F5344CB8AC3E}">
        <p14:creationId xmlns:p14="http://schemas.microsoft.com/office/powerpoint/2010/main" val="12160202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ea typeface="ＭＳ Ｐゴシック" charset="-128"/>
              </a:rPr>
              <a:t>Dijkstra’s Shortest Path Algorithm</a:t>
            </a:r>
          </a:p>
        </p:txBody>
      </p:sp>
      <p:sp>
        <p:nvSpPr>
          <p:cNvPr id="43011" name="Rectangle 3"/>
          <p:cNvSpPr>
            <a:spLocks noGrp="1" noChangeArrowheads="1"/>
          </p:cNvSpPr>
          <p:nvPr>
            <p:ph type="body" idx="1"/>
          </p:nvPr>
        </p:nvSpPr>
        <p:spPr>
          <a:xfrm>
            <a:off x="838200" y="1295400"/>
            <a:ext cx="7924800" cy="4495800"/>
          </a:xfrm>
        </p:spPr>
        <p:txBody>
          <a:bodyPr/>
          <a:lstStyle/>
          <a:p>
            <a:pPr>
              <a:lnSpc>
                <a:spcPct val="90000"/>
              </a:lnSpc>
            </a:pPr>
            <a:r>
              <a:rPr lang="en-US" sz="1800" smtClean="0">
                <a:ea typeface="ＭＳ Ｐゴシック" charset="-128"/>
              </a:rPr>
              <a:t>Similar to breadth first search, but uses a priority queue instead of a queue. Code below is for breadth first search (distance[] replaces set)</a:t>
            </a:r>
          </a:p>
          <a:p>
            <a:pPr>
              <a:lnSpc>
                <a:spcPct val="90000"/>
              </a:lnSpc>
              <a:spcBef>
                <a:spcPct val="0"/>
              </a:spcBef>
              <a:buFont typeface="Monotype Sorts" charset="2"/>
              <a:buNone/>
            </a:pPr>
            <a:r>
              <a:rPr lang="en-US" sz="1800" smtClean="0">
                <a:ea typeface="ＭＳ Ｐゴシック" charset="-128"/>
              </a:rPr>
              <a:t>          </a:t>
            </a:r>
          </a:p>
          <a:p>
            <a:pPr>
              <a:lnSpc>
                <a:spcPct val="90000"/>
              </a:lnSpc>
              <a:spcBef>
                <a:spcPct val="0"/>
              </a:spcBef>
              <a:buFont typeface="Monotype Sorts" charset="2"/>
              <a:buNone/>
            </a:pPr>
            <a:r>
              <a:rPr lang="en-US" sz="1600" smtClean="0">
                <a:solidFill>
                  <a:schemeClr val="tx1"/>
                </a:solidFill>
                <a:latin typeface="Courier New" charset="0"/>
                <a:ea typeface="ＭＳ Ｐゴシック" charset="-128"/>
              </a:rPr>
              <a:t>  </a:t>
            </a:r>
            <a:r>
              <a:rPr lang="en-US" sz="1600" smtClean="0">
                <a:solidFill>
                  <a:srgbClr val="000000"/>
                </a:solidFill>
                <a:latin typeface="Courier New" charset="0"/>
                <a:ea typeface="ＭＳ Ｐゴシック" charset="-128"/>
              </a:rPr>
              <a:t>Vertex cur = q.remove();</a:t>
            </a:r>
          </a:p>
          <a:p>
            <a:pPr>
              <a:lnSpc>
                <a:spcPct val="90000"/>
              </a:lnSpc>
              <a:spcBef>
                <a:spcPct val="0"/>
              </a:spcBef>
              <a:buFont typeface="Monotype Sorts" charset="2"/>
              <a:buNone/>
            </a:pPr>
            <a:r>
              <a:rPr lang="en-US" sz="1600" smtClean="0">
                <a:solidFill>
                  <a:srgbClr val="000000"/>
                </a:solidFill>
                <a:latin typeface="Courier New" charset="0"/>
                <a:ea typeface="ＭＳ Ｐゴシック" charset="-128"/>
              </a:rPr>
              <a:t>  for(Vertex v : adjacent(cur)){</a:t>
            </a:r>
          </a:p>
          <a:p>
            <a:pPr>
              <a:lnSpc>
                <a:spcPct val="90000"/>
              </a:lnSpc>
              <a:spcBef>
                <a:spcPct val="0"/>
              </a:spcBef>
              <a:buFont typeface="Monotype Sorts" charset="2"/>
              <a:buNone/>
            </a:pPr>
            <a:r>
              <a:rPr lang="en-US" sz="1600" smtClean="0">
                <a:solidFill>
                  <a:srgbClr val="000000"/>
                </a:solidFill>
                <a:latin typeface="Courier New" charset="0"/>
                <a:ea typeface="ＭＳ Ｐゴシック" charset="-128"/>
              </a:rPr>
              <a:t>    if (!visited.contains(v)){ // if distance[v] == INFINITY</a:t>
            </a:r>
          </a:p>
          <a:p>
            <a:pPr>
              <a:lnSpc>
                <a:spcPct val="90000"/>
              </a:lnSpc>
              <a:spcBef>
                <a:spcPct val="0"/>
              </a:spcBef>
              <a:buFont typeface="Monotype Sorts" charset="2"/>
              <a:buNone/>
            </a:pPr>
            <a:r>
              <a:rPr lang="en-US" sz="1600" smtClean="0">
                <a:solidFill>
                  <a:srgbClr val="000000"/>
                </a:solidFill>
                <a:latin typeface="Courier New" charset="0"/>
                <a:ea typeface="ＭＳ Ｐゴシック" charset="-128"/>
              </a:rPr>
              <a:t>        visited.add(v);        // distance[v] = distance[cur]+1</a:t>
            </a:r>
          </a:p>
          <a:p>
            <a:pPr>
              <a:lnSpc>
                <a:spcPct val="90000"/>
              </a:lnSpc>
              <a:spcBef>
                <a:spcPct val="0"/>
              </a:spcBef>
              <a:buFont typeface="Monotype Sorts" charset="2"/>
              <a:buNone/>
            </a:pPr>
            <a:r>
              <a:rPr lang="en-US" sz="1600" smtClean="0">
                <a:solidFill>
                  <a:srgbClr val="000000"/>
                </a:solidFill>
                <a:latin typeface="Courier New" charset="0"/>
                <a:ea typeface="ＭＳ Ｐゴシック" charset="-128"/>
              </a:rPr>
              <a:t>        q.add(v);</a:t>
            </a:r>
          </a:p>
          <a:p>
            <a:pPr>
              <a:lnSpc>
                <a:spcPct val="90000"/>
              </a:lnSpc>
              <a:spcBef>
                <a:spcPct val="0"/>
              </a:spcBef>
              <a:buFont typeface="Monotype Sorts" charset="2"/>
              <a:buNone/>
            </a:pPr>
            <a:r>
              <a:rPr lang="en-US" sz="1600" smtClean="0">
                <a:solidFill>
                  <a:srgbClr val="000000"/>
                </a:solidFill>
                <a:latin typeface="Courier New" charset="0"/>
                <a:ea typeface="ＭＳ Ｐゴシック" charset="-128"/>
              </a:rPr>
              <a:t>    }</a:t>
            </a:r>
          </a:p>
          <a:p>
            <a:pPr>
              <a:lnSpc>
                <a:spcPct val="90000"/>
              </a:lnSpc>
              <a:spcBef>
                <a:spcPct val="0"/>
              </a:spcBef>
              <a:buFont typeface="Monotype Sorts" charset="2"/>
              <a:buNone/>
            </a:pPr>
            <a:r>
              <a:rPr lang="en-US" sz="1600" smtClean="0">
                <a:solidFill>
                  <a:srgbClr val="000000"/>
                </a:solidFill>
                <a:latin typeface="Courier New" charset="0"/>
                <a:ea typeface="ＭＳ Ｐゴシック" charset="-128"/>
              </a:rPr>
              <a:t>  }</a:t>
            </a:r>
          </a:p>
          <a:p>
            <a:pPr>
              <a:lnSpc>
                <a:spcPct val="90000"/>
              </a:lnSpc>
              <a:spcBef>
                <a:spcPct val="0"/>
              </a:spcBef>
              <a:buFont typeface="Monotype Sorts" charset="2"/>
              <a:buNone/>
            </a:pPr>
            <a:r>
              <a:rPr lang="en-US" sz="1600" smtClean="0">
                <a:solidFill>
                  <a:schemeClr val="tx1"/>
                </a:solidFill>
                <a:latin typeface="Courier New" charset="0"/>
                <a:ea typeface="ＭＳ Ｐゴシック" charset="-128"/>
              </a:rPr>
              <a:t>    </a:t>
            </a:r>
          </a:p>
          <a:p>
            <a:pPr>
              <a:lnSpc>
                <a:spcPct val="90000"/>
              </a:lnSpc>
            </a:pPr>
            <a:r>
              <a:rPr lang="en-US" sz="1800" smtClean="0">
                <a:ea typeface="ＭＳ Ｐゴシック" charset="-128"/>
              </a:rPr>
              <a:t>Dijkstra: Find minimal unvisited node, recalculate costs through node</a:t>
            </a:r>
          </a:p>
          <a:p>
            <a:pPr>
              <a:lnSpc>
                <a:spcPct val="90000"/>
              </a:lnSpc>
              <a:spcBef>
                <a:spcPct val="0"/>
              </a:spcBef>
              <a:buFont typeface="Monotype Sorts" charset="2"/>
              <a:buNone/>
            </a:pPr>
            <a:r>
              <a:rPr lang="en-US" sz="1600" smtClean="0">
                <a:solidFill>
                  <a:schemeClr val="tx1"/>
                </a:solidFill>
                <a:latin typeface="Courier New" charset="0"/>
                <a:ea typeface="ＭＳ Ｐゴシック" charset="-128"/>
              </a:rPr>
              <a:t>  </a:t>
            </a:r>
          </a:p>
          <a:p>
            <a:pPr>
              <a:lnSpc>
                <a:spcPct val="90000"/>
              </a:lnSpc>
              <a:spcBef>
                <a:spcPct val="0"/>
              </a:spcBef>
              <a:buFont typeface="Monotype Sorts" charset="2"/>
              <a:buNone/>
            </a:pPr>
            <a:r>
              <a:rPr lang="en-US" sz="1600" smtClean="0">
                <a:solidFill>
                  <a:schemeClr val="tx1"/>
                </a:solidFill>
                <a:latin typeface="Courier New" charset="0"/>
                <a:ea typeface="ＭＳ Ｐゴシック" charset="-128"/>
              </a:rPr>
              <a:t>  Vertex cur = pq.remove();</a:t>
            </a:r>
          </a:p>
          <a:p>
            <a:pPr>
              <a:lnSpc>
                <a:spcPct val="90000"/>
              </a:lnSpc>
              <a:spcBef>
                <a:spcPct val="0"/>
              </a:spcBef>
              <a:buFont typeface="Monotype Sorts" charset="2"/>
              <a:buNone/>
            </a:pPr>
            <a:r>
              <a:rPr lang="en-US" sz="1600" smtClean="0">
                <a:solidFill>
                  <a:schemeClr val="tx1"/>
                </a:solidFill>
                <a:latin typeface="Courier New" charset="0"/>
                <a:ea typeface="ＭＳ Ｐゴシック" charset="-128"/>
              </a:rPr>
              <a:t>  </a:t>
            </a:r>
            <a:r>
              <a:rPr lang="en-US" sz="1600" smtClean="0">
                <a:solidFill>
                  <a:srgbClr val="000000"/>
                </a:solidFill>
                <a:latin typeface="Courier New" charset="0"/>
                <a:ea typeface="ＭＳ Ｐゴシック" charset="-128"/>
              </a:rPr>
              <a:t>for(Vertex v : adjacent(cur))</a:t>
            </a:r>
            <a:endParaRPr lang="en-US" sz="1600" smtClean="0">
              <a:solidFill>
                <a:schemeClr val="tx1"/>
              </a:solidFill>
              <a:latin typeface="Courier New" charset="0"/>
              <a:ea typeface="ＭＳ Ｐゴシック" charset="-128"/>
            </a:endParaRPr>
          </a:p>
          <a:p>
            <a:pPr>
              <a:lnSpc>
                <a:spcPct val="90000"/>
              </a:lnSpc>
              <a:spcBef>
                <a:spcPct val="0"/>
              </a:spcBef>
              <a:buFont typeface="Monotype Sorts" charset="2"/>
              <a:buNone/>
            </a:pPr>
            <a:r>
              <a:rPr lang="en-US" sz="1600" smtClean="0">
                <a:solidFill>
                  <a:schemeClr val="tx1"/>
                </a:solidFill>
                <a:latin typeface="Courier New" charset="0"/>
                <a:ea typeface="ＭＳ Ｐゴシック" charset="-128"/>
              </a:rPr>
              <a:t>    if (distance[cur] + graph.weight(cur,v) &lt; distance[v]) {</a:t>
            </a:r>
            <a:endParaRPr lang="en-US" sz="1600" smtClean="0">
              <a:solidFill>
                <a:srgbClr val="FC0128"/>
              </a:solidFill>
              <a:latin typeface="Courier New" charset="0"/>
              <a:ea typeface="ＭＳ Ｐゴシック" charset="-128"/>
            </a:endParaRPr>
          </a:p>
          <a:p>
            <a:pPr>
              <a:lnSpc>
                <a:spcPct val="90000"/>
              </a:lnSpc>
              <a:spcBef>
                <a:spcPct val="0"/>
              </a:spcBef>
              <a:buFont typeface="Monotype Sorts" charset="2"/>
              <a:buNone/>
            </a:pPr>
            <a:r>
              <a:rPr lang="en-US" sz="1600" smtClean="0">
                <a:solidFill>
                  <a:schemeClr val="tx1"/>
                </a:solidFill>
                <a:latin typeface="Courier New" charset="0"/>
                <a:ea typeface="ＭＳ Ｐゴシック" charset="-128"/>
              </a:rPr>
              <a:t>		distance[v] = distance[cur] + graph.weight(cur,v);</a:t>
            </a:r>
          </a:p>
          <a:p>
            <a:pPr>
              <a:lnSpc>
                <a:spcPct val="90000"/>
              </a:lnSpc>
              <a:spcBef>
                <a:spcPct val="0"/>
              </a:spcBef>
              <a:buFont typeface="Monotype Sorts" charset="2"/>
              <a:buNone/>
            </a:pPr>
            <a:r>
              <a:rPr lang="en-US" sz="1600" smtClean="0">
                <a:solidFill>
                  <a:schemeClr val="tx1"/>
                </a:solidFill>
                <a:latin typeface="Courier New" charset="0"/>
                <a:ea typeface="ＭＳ Ｐゴシック" charset="-128"/>
              </a:rPr>
              <a:t>		pq.add(v);</a:t>
            </a:r>
          </a:p>
          <a:p>
            <a:pPr>
              <a:lnSpc>
                <a:spcPct val="90000"/>
              </a:lnSpc>
              <a:spcBef>
                <a:spcPct val="0"/>
              </a:spcBef>
              <a:buFont typeface="Monotype Sorts" charset="2"/>
              <a:buNone/>
            </a:pPr>
            <a:r>
              <a:rPr lang="en-US" sz="1600" smtClean="0">
                <a:solidFill>
                  <a:schemeClr val="tx1"/>
                </a:solidFill>
                <a:latin typeface="Courier New" charset="0"/>
                <a:ea typeface="ＭＳ Ｐゴシック" charset="-128"/>
              </a:rPr>
              <a:t>	 }</a:t>
            </a:r>
            <a:endParaRPr lang="en-US" sz="1800" smtClean="0">
              <a:ea typeface="ＭＳ Ｐゴシック" charset="-128"/>
            </a:endParaRPr>
          </a:p>
        </p:txBody>
      </p:sp>
      <p:sp>
        <p:nvSpPr>
          <p:cNvPr id="4" name="Slide Number Placeholder 3"/>
          <p:cNvSpPr>
            <a:spLocks noGrp="1"/>
          </p:cNvSpPr>
          <p:nvPr>
            <p:ph type="sldNum" sz="quarter" idx="12"/>
          </p:nvPr>
        </p:nvSpPr>
        <p:spPr/>
        <p:txBody>
          <a:bodyPr/>
          <a:lstStyle/>
          <a:p>
            <a:fld id="{6D8D0002-FA8C-457D-97FC-660308141844}" type="slidenum">
              <a:rPr lang="en-US" smtClean="0"/>
              <a:pPr/>
              <a:t>25</a:t>
            </a:fld>
            <a:endParaRPr lang="en-US"/>
          </a:p>
        </p:txBody>
      </p:sp>
      <p:sp>
        <p:nvSpPr>
          <p:cNvPr id="5" name="Footer Placeholder 4"/>
          <p:cNvSpPr>
            <a:spLocks noGrp="1"/>
          </p:cNvSpPr>
          <p:nvPr>
            <p:ph type="ftr" sz="quarter" idx="11"/>
          </p:nvPr>
        </p:nvSpPr>
        <p:spPr/>
        <p:txBody>
          <a:bodyPr/>
          <a:lstStyle/>
          <a:p>
            <a:r>
              <a:rPr lang="en-US" smtClean="0"/>
              <a:t>CompSci 100e, Spring 2011</a:t>
            </a:r>
            <a:endParaRPr lang="en-US"/>
          </a:p>
        </p:txBody>
      </p:sp>
    </p:spTree>
    <p:extLst>
      <p:ext uri="{BB962C8B-B14F-4D97-AF65-F5344CB8AC3E}">
        <p14:creationId xmlns:p14="http://schemas.microsoft.com/office/powerpoint/2010/main" val="23874334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Oval 5" descr="25%"/>
          <p:cNvSpPr>
            <a:spLocks noChangeArrowheads="1"/>
          </p:cNvSpPr>
          <p:nvPr/>
        </p:nvSpPr>
        <p:spPr bwMode="auto">
          <a:xfrm>
            <a:off x="4813300" y="1714500"/>
            <a:ext cx="1130300" cy="1320800"/>
          </a:xfrm>
          <a:prstGeom prst="ellipse">
            <a:avLst/>
          </a:prstGeom>
          <a:pattFill prst="pct25">
            <a:fgClr>
              <a:schemeClr val="hlink"/>
            </a:fgClr>
            <a:bgClr>
              <a:schemeClr val="bg1"/>
            </a:bgClr>
          </a:pattFill>
          <a:ln w="12700">
            <a:noFill/>
            <a:round/>
            <a:headEnd/>
            <a:tailEnd/>
          </a:ln>
        </p:spPr>
        <p:txBody>
          <a:bodyPr wrap="none" anchor="ctr"/>
          <a:lstStyle/>
          <a:p>
            <a:endParaRPr lang="en-US"/>
          </a:p>
        </p:txBody>
      </p:sp>
      <p:sp>
        <p:nvSpPr>
          <p:cNvPr id="44035" name="Rectangle 2"/>
          <p:cNvSpPr>
            <a:spLocks noGrp="1" noChangeArrowheads="1" noTextEdit="1"/>
          </p:cNvSpPr>
          <p:nvPr>
            <p:ph type="clipArt" sz="half" idx="2"/>
          </p:nvPr>
        </p:nvSpPr>
        <p:spPr>
          <a:xfrm>
            <a:off x="4546600" y="1371601"/>
            <a:ext cx="3810000" cy="4495800"/>
          </a:xfrm>
        </p:spPr>
      </p:sp>
      <p:sp>
        <p:nvSpPr>
          <p:cNvPr id="44036" name="Rectangle 3"/>
          <p:cNvSpPr>
            <a:spLocks noGrp="1" noChangeArrowheads="1"/>
          </p:cNvSpPr>
          <p:nvPr>
            <p:ph type="title"/>
          </p:nvPr>
        </p:nvSpPr>
        <p:spPr/>
        <p:txBody>
          <a:bodyPr>
            <a:normAutofit fontScale="90000"/>
          </a:bodyPr>
          <a:lstStyle/>
          <a:p>
            <a:r>
              <a:rPr lang="en-US" smtClean="0">
                <a:ea typeface="ＭＳ Ｐゴシック" charset="-128"/>
              </a:rPr>
              <a:t>Shortest paths, more details</a:t>
            </a:r>
          </a:p>
        </p:txBody>
      </p:sp>
      <p:sp>
        <p:nvSpPr>
          <p:cNvPr id="44037" name="Rectangle 4"/>
          <p:cNvSpPr>
            <a:spLocks noGrp="1" noChangeArrowheads="1"/>
          </p:cNvSpPr>
          <p:nvPr>
            <p:ph type="body" sz="half" idx="1"/>
          </p:nvPr>
        </p:nvSpPr>
        <p:spPr>
          <a:xfrm>
            <a:off x="990600" y="1295400"/>
            <a:ext cx="4025900" cy="4495800"/>
          </a:xfrm>
        </p:spPr>
        <p:txBody>
          <a:bodyPr/>
          <a:lstStyle/>
          <a:p>
            <a:r>
              <a:rPr lang="en-US" sz="1800" smtClean="0">
                <a:ea typeface="ＭＳ Ｐゴシック" charset="-128"/>
              </a:rPr>
              <a:t>Single-source shortest path</a:t>
            </a:r>
          </a:p>
          <a:p>
            <a:pPr lvl="1"/>
            <a:r>
              <a:rPr lang="en-US" sz="1800" smtClean="0">
                <a:ea typeface="ＭＳ Ｐゴシック" charset="-128"/>
              </a:rPr>
              <a:t>Start at some vertex S</a:t>
            </a:r>
          </a:p>
          <a:p>
            <a:pPr lvl="1"/>
            <a:r>
              <a:rPr lang="en-US" sz="1800" smtClean="0">
                <a:ea typeface="ＭＳ Ｐゴシック" charset="-128"/>
              </a:rPr>
              <a:t>Find shortest path to every reachable vertex from S</a:t>
            </a:r>
          </a:p>
          <a:p>
            <a:r>
              <a:rPr lang="en-US" sz="1800" smtClean="0">
                <a:ea typeface="ＭＳ Ｐゴシック" charset="-128"/>
              </a:rPr>
              <a:t>A set of vertices is </a:t>
            </a:r>
            <a:r>
              <a:rPr lang="en-US" sz="1800" i="1" smtClean="0">
                <a:ea typeface="ＭＳ Ｐゴシック" charset="-128"/>
              </a:rPr>
              <a:t>processed</a:t>
            </a:r>
          </a:p>
          <a:p>
            <a:pPr lvl="1"/>
            <a:r>
              <a:rPr lang="en-US" sz="1800" smtClean="0">
                <a:ea typeface="ＭＳ Ｐゴシック" charset="-128"/>
              </a:rPr>
              <a:t>Initially just S is processed</a:t>
            </a:r>
          </a:p>
          <a:p>
            <a:pPr lvl="1"/>
            <a:r>
              <a:rPr lang="en-US" sz="1800" smtClean="0">
                <a:ea typeface="ＭＳ Ｐゴシック" charset="-128"/>
              </a:rPr>
              <a:t>Each pass processes a vertex</a:t>
            </a:r>
          </a:p>
          <a:p>
            <a:pPr>
              <a:buFont typeface="Monotype Sorts" charset="2"/>
              <a:buNone/>
            </a:pPr>
            <a:r>
              <a:rPr lang="en-US" sz="1800" i="1" smtClean="0">
                <a:ea typeface="ＭＳ Ｐゴシック" charset="-128"/>
              </a:rPr>
              <a:t>     After each pass, shortest path from S to any vertex using just vertices from processed set (except for last vertex) is always known</a:t>
            </a:r>
          </a:p>
          <a:p>
            <a:r>
              <a:rPr lang="en-US" sz="1800" smtClean="0">
                <a:ea typeface="ＭＳ Ｐゴシック" charset="-128"/>
              </a:rPr>
              <a:t>Next processed vertex is closest to S still needing processing</a:t>
            </a:r>
          </a:p>
        </p:txBody>
      </p:sp>
      <p:sp>
        <p:nvSpPr>
          <p:cNvPr id="44038" name="Oval 5" descr="25%"/>
          <p:cNvSpPr>
            <a:spLocks noChangeArrowheads="1"/>
          </p:cNvSpPr>
          <p:nvPr/>
        </p:nvSpPr>
        <p:spPr bwMode="auto">
          <a:xfrm>
            <a:off x="4800600" y="1816100"/>
            <a:ext cx="698500" cy="774700"/>
          </a:xfrm>
          <a:prstGeom prst="ellipse">
            <a:avLst/>
          </a:prstGeom>
          <a:pattFill prst="pct25">
            <a:fgClr>
              <a:schemeClr val="hlink"/>
            </a:fgClr>
            <a:bgClr>
              <a:schemeClr val="bg1"/>
            </a:bgClr>
          </a:pattFill>
          <a:ln w="12700">
            <a:noFill/>
            <a:round/>
            <a:headEnd/>
            <a:tailEnd/>
          </a:ln>
        </p:spPr>
        <p:txBody>
          <a:bodyPr wrap="none" anchor="ctr"/>
          <a:lstStyle/>
          <a:p>
            <a:endParaRPr lang="en-US"/>
          </a:p>
        </p:txBody>
      </p:sp>
      <p:grpSp>
        <p:nvGrpSpPr>
          <p:cNvPr id="2" name="Group 6"/>
          <p:cNvGrpSpPr>
            <a:grpSpLocks/>
          </p:cNvGrpSpPr>
          <p:nvPr/>
        </p:nvGrpSpPr>
        <p:grpSpPr bwMode="auto">
          <a:xfrm>
            <a:off x="6451600" y="2463800"/>
            <a:ext cx="2476500" cy="774700"/>
            <a:chOff x="4056" y="1616"/>
            <a:chExt cx="1560" cy="488"/>
          </a:xfrm>
        </p:grpSpPr>
        <p:grpSp>
          <p:nvGrpSpPr>
            <p:cNvPr id="3" name="Group 7"/>
            <p:cNvGrpSpPr>
              <a:grpSpLocks/>
            </p:cNvGrpSpPr>
            <p:nvPr/>
          </p:nvGrpSpPr>
          <p:grpSpPr bwMode="auto">
            <a:xfrm>
              <a:off x="4056" y="1808"/>
              <a:ext cx="1560" cy="296"/>
              <a:chOff x="3120" y="1992"/>
              <a:chExt cx="1776" cy="168"/>
            </a:xfrm>
          </p:grpSpPr>
          <p:grpSp>
            <p:nvGrpSpPr>
              <p:cNvPr id="4" name="Group 8"/>
              <p:cNvGrpSpPr>
                <a:grpSpLocks/>
              </p:cNvGrpSpPr>
              <p:nvPr/>
            </p:nvGrpSpPr>
            <p:grpSpPr bwMode="auto">
              <a:xfrm>
                <a:off x="3120" y="1992"/>
                <a:ext cx="1184" cy="168"/>
                <a:chOff x="3120" y="1992"/>
                <a:chExt cx="1184" cy="168"/>
              </a:xfrm>
            </p:grpSpPr>
            <p:grpSp>
              <p:nvGrpSpPr>
                <p:cNvPr id="5" name="Group 9"/>
                <p:cNvGrpSpPr>
                  <a:grpSpLocks/>
                </p:cNvGrpSpPr>
                <p:nvPr/>
              </p:nvGrpSpPr>
              <p:grpSpPr bwMode="auto">
                <a:xfrm>
                  <a:off x="3120" y="1992"/>
                  <a:ext cx="592" cy="168"/>
                  <a:chOff x="3120" y="1992"/>
                  <a:chExt cx="592" cy="168"/>
                </a:xfrm>
              </p:grpSpPr>
              <p:sp>
                <p:nvSpPr>
                  <p:cNvPr id="44175" name="Rectangle 10"/>
                  <p:cNvSpPr>
                    <a:spLocks noChangeArrowheads="1"/>
                  </p:cNvSpPr>
                  <p:nvPr/>
                </p:nvSpPr>
                <p:spPr bwMode="auto">
                  <a:xfrm>
                    <a:off x="3120" y="1992"/>
                    <a:ext cx="296" cy="168"/>
                  </a:xfrm>
                  <a:prstGeom prst="rect">
                    <a:avLst/>
                  </a:prstGeom>
                  <a:noFill/>
                  <a:ln w="12700">
                    <a:solidFill>
                      <a:schemeClr val="tx1"/>
                    </a:solidFill>
                    <a:miter lim="800000"/>
                    <a:headEnd/>
                    <a:tailEnd/>
                  </a:ln>
                </p:spPr>
                <p:txBody>
                  <a:bodyPr wrap="none" anchor="ctr"/>
                  <a:lstStyle/>
                  <a:p>
                    <a:endParaRPr lang="en-US"/>
                  </a:p>
                </p:txBody>
              </p:sp>
              <p:sp>
                <p:nvSpPr>
                  <p:cNvPr id="44176" name="Rectangle 11"/>
                  <p:cNvSpPr>
                    <a:spLocks noChangeArrowheads="1"/>
                  </p:cNvSpPr>
                  <p:nvPr/>
                </p:nvSpPr>
                <p:spPr bwMode="auto">
                  <a:xfrm>
                    <a:off x="3416" y="1992"/>
                    <a:ext cx="296" cy="168"/>
                  </a:xfrm>
                  <a:prstGeom prst="rect">
                    <a:avLst/>
                  </a:prstGeom>
                  <a:noFill/>
                  <a:ln w="12700">
                    <a:solidFill>
                      <a:schemeClr val="tx1"/>
                    </a:solidFill>
                    <a:miter lim="800000"/>
                    <a:headEnd/>
                    <a:tailEnd/>
                  </a:ln>
                </p:spPr>
                <p:txBody>
                  <a:bodyPr wrap="none" anchor="ctr"/>
                  <a:lstStyle/>
                  <a:p>
                    <a:endParaRPr lang="en-US"/>
                  </a:p>
                </p:txBody>
              </p:sp>
            </p:grpSp>
            <p:grpSp>
              <p:nvGrpSpPr>
                <p:cNvPr id="6" name="Group 12"/>
                <p:cNvGrpSpPr>
                  <a:grpSpLocks/>
                </p:cNvGrpSpPr>
                <p:nvPr/>
              </p:nvGrpSpPr>
              <p:grpSpPr bwMode="auto">
                <a:xfrm>
                  <a:off x="3712" y="1992"/>
                  <a:ext cx="592" cy="168"/>
                  <a:chOff x="3120" y="1992"/>
                  <a:chExt cx="592" cy="168"/>
                </a:xfrm>
              </p:grpSpPr>
              <p:sp>
                <p:nvSpPr>
                  <p:cNvPr id="44173" name="Rectangle 13"/>
                  <p:cNvSpPr>
                    <a:spLocks noChangeArrowheads="1"/>
                  </p:cNvSpPr>
                  <p:nvPr/>
                </p:nvSpPr>
                <p:spPr bwMode="auto">
                  <a:xfrm>
                    <a:off x="3120" y="1992"/>
                    <a:ext cx="296" cy="168"/>
                  </a:xfrm>
                  <a:prstGeom prst="rect">
                    <a:avLst/>
                  </a:prstGeom>
                  <a:noFill/>
                  <a:ln w="12700">
                    <a:solidFill>
                      <a:schemeClr val="tx1"/>
                    </a:solidFill>
                    <a:miter lim="800000"/>
                    <a:headEnd/>
                    <a:tailEnd/>
                  </a:ln>
                </p:spPr>
                <p:txBody>
                  <a:bodyPr wrap="none" anchor="ctr"/>
                  <a:lstStyle/>
                  <a:p>
                    <a:endParaRPr lang="en-US"/>
                  </a:p>
                </p:txBody>
              </p:sp>
              <p:sp>
                <p:nvSpPr>
                  <p:cNvPr id="44174" name="Rectangle 14"/>
                  <p:cNvSpPr>
                    <a:spLocks noChangeArrowheads="1"/>
                  </p:cNvSpPr>
                  <p:nvPr/>
                </p:nvSpPr>
                <p:spPr bwMode="auto">
                  <a:xfrm>
                    <a:off x="3416" y="1992"/>
                    <a:ext cx="296" cy="168"/>
                  </a:xfrm>
                  <a:prstGeom prst="rect">
                    <a:avLst/>
                  </a:prstGeom>
                  <a:noFill/>
                  <a:ln w="12700">
                    <a:solidFill>
                      <a:schemeClr val="tx1"/>
                    </a:solidFill>
                    <a:miter lim="800000"/>
                    <a:headEnd/>
                    <a:tailEnd/>
                  </a:ln>
                </p:spPr>
                <p:txBody>
                  <a:bodyPr wrap="none" anchor="ctr"/>
                  <a:lstStyle/>
                  <a:p>
                    <a:endParaRPr lang="en-US"/>
                  </a:p>
                </p:txBody>
              </p:sp>
            </p:grpSp>
          </p:grpSp>
          <p:grpSp>
            <p:nvGrpSpPr>
              <p:cNvPr id="7" name="Group 15"/>
              <p:cNvGrpSpPr>
                <a:grpSpLocks/>
              </p:cNvGrpSpPr>
              <p:nvPr/>
            </p:nvGrpSpPr>
            <p:grpSpPr bwMode="auto">
              <a:xfrm>
                <a:off x="4304" y="1992"/>
                <a:ext cx="592" cy="168"/>
                <a:chOff x="3120" y="1992"/>
                <a:chExt cx="592" cy="168"/>
              </a:xfrm>
            </p:grpSpPr>
            <p:sp>
              <p:nvSpPr>
                <p:cNvPr id="44169" name="Rectangle 16"/>
                <p:cNvSpPr>
                  <a:spLocks noChangeArrowheads="1"/>
                </p:cNvSpPr>
                <p:nvPr/>
              </p:nvSpPr>
              <p:spPr bwMode="auto">
                <a:xfrm>
                  <a:off x="3120" y="1992"/>
                  <a:ext cx="296" cy="168"/>
                </a:xfrm>
                <a:prstGeom prst="rect">
                  <a:avLst/>
                </a:prstGeom>
                <a:noFill/>
                <a:ln w="12700">
                  <a:solidFill>
                    <a:schemeClr val="tx1"/>
                  </a:solidFill>
                  <a:miter lim="800000"/>
                  <a:headEnd/>
                  <a:tailEnd/>
                </a:ln>
              </p:spPr>
              <p:txBody>
                <a:bodyPr wrap="none" anchor="ctr"/>
                <a:lstStyle/>
                <a:p>
                  <a:endParaRPr lang="en-US"/>
                </a:p>
              </p:txBody>
            </p:sp>
            <p:sp>
              <p:nvSpPr>
                <p:cNvPr id="44170" name="Rectangle 17"/>
                <p:cNvSpPr>
                  <a:spLocks noChangeArrowheads="1"/>
                </p:cNvSpPr>
                <p:nvPr/>
              </p:nvSpPr>
              <p:spPr bwMode="auto">
                <a:xfrm>
                  <a:off x="3416" y="1992"/>
                  <a:ext cx="296" cy="168"/>
                </a:xfrm>
                <a:prstGeom prst="rect">
                  <a:avLst/>
                </a:prstGeom>
                <a:noFill/>
                <a:ln w="12700">
                  <a:solidFill>
                    <a:schemeClr val="tx1"/>
                  </a:solidFill>
                  <a:miter lim="800000"/>
                  <a:headEnd/>
                  <a:tailEnd/>
                </a:ln>
              </p:spPr>
              <p:txBody>
                <a:bodyPr wrap="none" anchor="ctr"/>
                <a:lstStyle/>
                <a:p>
                  <a:endParaRPr lang="en-US"/>
                </a:p>
              </p:txBody>
            </p:sp>
          </p:grpSp>
        </p:grpSp>
        <p:grpSp>
          <p:nvGrpSpPr>
            <p:cNvPr id="8" name="Group 18"/>
            <p:cNvGrpSpPr>
              <a:grpSpLocks/>
            </p:cNvGrpSpPr>
            <p:nvPr/>
          </p:nvGrpSpPr>
          <p:grpSpPr bwMode="auto">
            <a:xfrm>
              <a:off x="4064" y="1616"/>
              <a:ext cx="1280" cy="220"/>
              <a:chOff x="3896" y="1656"/>
              <a:chExt cx="1280" cy="220"/>
            </a:xfrm>
          </p:grpSpPr>
          <p:sp>
            <p:nvSpPr>
              <p:cNvPr id="44162" name="Text Box 19"/>
              <p:cNvSpPr txBox="1">
                <a:spLocks noChangeArrowheads="1"/>
              </p:cNvSpPr>
              <p:nvPr/>
            </p:nvSpPr>
            <p:spPr bwMode="auto">
              <a:xfrm>
                <a:off x="3896" y="1656"/>
                <a:ext cx="240" cy="212"/>
              </a:xfrm>
              <a:prstGeom prst="rect">
                <a:avLst/>
              </a:prstGeom>
              <a:noFill/>
              <a:ln w="12700">
                <a:noFill/>
                <a:miter lim="800000"/>
                <a:headEnd/>
                <a:tailEnd/>
              </a:ln>
            </p:spPr>
            <p:txBody>
              <a:bodyPr>
                <a:spAutoFit/>
              </a:bodyPr>
              <a:lstStyle/>
              <a:p>
                <a:pPr algn="ctr">
                  <a:spcBef>
                    <a:spcPct val="50000"/>
                  </a:spcBef>
                </a:pPr>
                <a:r>
                  <a:rPr lang="en-US" sz="1600" b="1" i="1"/>
                  <a:t>S</a:t>
                </a:r>
              </a:p>
            </p:txBody>
          </p:sp>
          <p:sp>
            <p:nvSpPr>
              <p:cNvPr id="44163" name="Text Box 20"/>
              <p:cNvSpPr txBox="1">
                <a:spLocks noChangeArrowheads="1"/>
              </p:cNvSpPr>
              <p:nvPr/>
            </p:nvSpPr>
            <p:spPr bwMode="auto">
              <a:xfrm>
                <a:off x="4136" y="1656"/>
                <a:ext cx="240" cy="212"/>
              </a:xfrm>
              <a:prstGeom prst="rect">
                <a:avLst/>
              </a:prstGeom>
              <a:noFill/>
              <a:ln w="12700">
                <a:noFill/>
                <a:miter lim="800000"/>
                <a:headEnd/>
                <a:tailEnd/>
              </a:ln>
            </p:spPr>
            <p:txBody>
              <a:bodyPr>
                <a:spAutoFit/>
              </a:bodyPr>
              <a:lstStyle/>
              <a:p>
                <a:pPr algn="ctr">
                  <a:spcBef>
                    <a:spcPct val="50000"/>
                  </a:spcBef>
                </a:pPr>
                <a:r>
                  <a:rPr lang="en-US" sz="1600" b="1" i="1"/>
                  <a:t>A</a:t>
                </a:r>
              </a:p>
            </p:txBody>
          </p:sp>
          <p:sp>
            <p:nvSpPr>
              <p:cNvPr id="44164" name="Text Box 21"/>
              <p:cNvSpPr txBox="1">
                <a:spLocks noChangeArrowheads="1"/>
              </p:cNvSpPr>
              <p:nvPr/>
            </p:nvSpPr>
            <p:spPr bwMode="auto">
              <a:xfrm>
                <a:off x="4408" y="1656"/>
                <a:ext cx="240" cy="212"/>
              </a:xfrm>
              <a:prstGeom prst="rect">
                <a:avLst/>
              </a:prstGeom>
              <a:noFill/>
              <a:ln w="12700">
                <a:noFill/>
                <a:miter lim="800000"/>
                <a:headEnd/>
                <a:tailEnd/>
              </a:ln>
            </p:spPr>
            <p:txBody>
              <a:bodyPr>
                <a:spAutoFit/>
              </a:bodyPr>
              <a:lstStyle/>
              <a:p>
                <a:pPr algn="ctr">
                  <a:spcBef>
                    <a:spcPct val="50000"/>
                  </a:spcBef>
                </a:pPr>
                <a:r>
                  <a:rPr lang="en-US" sz="1600" b="1" i="1"/>
                  <a:t>B</a:t>
                </a:r>
              </a:p>
            </p:txBody>
          </p:sp>
          <p:sp>
            <p:nvSpPr>
              <p:cNvPr id="44165" name="Text Box 22"/>
              <p:cNvSpPr txBox="1">
                <a:spLocks noChangeArrowheads="1"/>
              </p:cNvSpPr>
              <p:nvPr/>
            </p:nvSpPr>
            <p:spPr bwMode="auto">
              <a:xfrm>
                <a:off x="4656" y="1664"/>
                <a:ext cx="240" cy="212"/>
              </a:xfrm>
              <a:prstGeom prst="rect">
                <a:avLst/>
              </a:prstGeom>
              <a:noFill/>
              <a:ln w="12700">
                <a:noFill/>
                <a:miter lim="800000"/>
                <a:headEnd/>
                <a:tailEnd/>
              </a:ln>
            </p:spPr>
            <p:txBody>
              <a:bodyPr>
                <a:spAutoFit/>
              </a:bodyPr>
              <a:lstStyle/>
              <a:p>
                <a:pPr algn="ctr">
                  <a:spcBef>
                    <a:spcPct val="50000"/>
                  </a:spcBef>
                </a:pPr>
                <a:r>
                  <a:rPr lang="en-US" sz="1600" b="1" i="1"/>
                  <a:t>C</a:t>
                </a:r>
              </a:p>
            </p:txBody>
          </p:sp>
          <p:sp>
            <p:nvSpPr>
              <p:cNvPr id="44166" name="Text Box 23"/>
              <p:cNvSpPr txBox="1">
                <a:spLocks noChangeArrowheads="1"/>
              </p:cNvSpPr>
              <p:nvPr/>
            </p:nvSpPr>
            <p:spPr bwMode="auto">
              <a:xfrm>
                <a:off x="4936" y="1664"/>
                <a:ext cx="240" cy="212"/>
              </a:xfrm>
              <a:prstGeom prst="rect">
                <a:avLst/>
              </a:prstGeom>
              <a:noFill/>
              <a:ln w="12700">
                <a:noFill/>
                <a:miter lim="800000"/>
                <a:headEnd/>
                <a:tailEnd/>
              </a:ln>
            </p:spPr>
            <p:txBody>
              <a:bodyPr>
                <a:spAutoFit/>
              </a:bodyPr>
              <a:lstStyle/>
              <a:p>
                <a:pPr algn="ctr">
                  <a:spcBef>
                    <a:spcPct val="50000"/>
                  </a:spcBef>
                </a:pPr>
                <a:r>
                  <a:rPr lang="en-US" sz="1600" b="1" i="1"/>
                  <a:t>E</a:t>
                </a:r>
              </a:p>
            </p:txBody>
          </p:sp>
        </p:grpSp>
      </p:grpSp>
      <p:grpSp>
        <p:nvGrpSpPr>
          <p:cNvPr id="9" name="Group 24"/>
          <p:cNvGrpSpPr>
            <a:grpSpLocks/>
          </p:cNvGrpSpPr>
          <p:nvPr/>
        </p:nvGrpSpPr>
        <p:grpSpPr bwMode="auto">
          <a:xfrm>
            <a:off x="6451600" y="2806700"/>
            <a:ext cx="2024063" cy="431800"/>
            <a:chOff x="4056" y="1832"/>
            <a:chExt cx="1275" cy="272"/>
          </a:xfrm>
        </p:grpSpPr>
        <p:sp>
          <p:nvSpPr>
            <p:cNvPr id="44155" name="Text Box 25"/>
            <p:cNvSpPr txBox="1">
              <a:spLocks noChangeArrowheads="1"/>
            </p:cNvSpPr>
            <p:nvPr/>
          </p:nvSpPr>
          <p:spPr bwMode="auto">
            <a:xfrm>
              <a:off x="4056" y="1840"/>
              <a:ext cx="288" cy="231"/>
            </a:xfrm>
            <a:prstGeom prst="rect">
              <a:avLst/>
            </a:prstGeom>
            <a:noFill/>
            <a:ln w="12700">
              <a:noFill/>
              <a:miter lim="800000"/>
              <a:headEnd/>
              <a:tailEnd/>
            </a:ln>
          </p:spPr>
          <p:txBody>
            <a:bodyPr>
              <a:spAutoFit/>
            </a:bodyPr>
            <a:lstStyle/>
            <a:p>
              <a:pPr algn="ctr">
                <a:spcBef>
                  <a:spcPct val="50000"/>
                </a:spcBef>
              </a:pPr>
              <a:r>
                <a:rPr lang="en-US" b="1">
                  <a:solidFill>
                    <a:srgbClr val="FC0128"/>
                  </a:solidFill>
                </a:rPr>
                <a:t>0</a:t>
              </a:r>
            </a:p>
          </p:txBody>
        </p:sp>
        <p:sp>
          <p:nvSpPr>
            <p:cNvPr id="44156" name="Text Box 26"/>
            <p:cNvSpPr txBox="1">
              <a:spLocks noChangeArrowheads="1"/>
            </p:cNvSpPr>
            <p:nvPr/>
          </p:nvSpPr>
          <p:spPr bwMode="auto">
            <a:xfrm>
              <a:off x="4328" y="1840"/>
              <a:ext cx="240" cy="231"/>
            </a:xfrm>
            <a:prstGeom prst="rect">
              <a:avLst/>
            </a:prstGeom>
            <a:noFill/>
            <a:ln w="12700">
              <a:noFill/>
              <a:miter lim="800000"/>
              <a:headEnd/>
              <a:tailEnd/>
            </a:ln>
          </p:spPr>
          <p:txBody>
            <a:bodyPr>
              <a:spAutoFit/>
            </a:bodyPr>
            <a:lstStyle/>
            <a:p>
              <a:pPr algn="ctr">
                <a:spcBef>
                  <a:spcPct val="50000"/>
                </a:spcBef>
              </a:pPr>
              <a:r>
                <a:rPr lang="en-US" b="1">
                  <a:solidFill>
                    <a:srgbClr val="FC0128"/>
                  </a:solidFill>
                </a:rPr>
                <a:t>7</a:t>
              </a:r>
            </a:p>
          </p:txBody>
        </p:sp>
        <p:sp>
          <p:nvSpPr>
            <p:cNvPr id="44157" name="Text Box 27"/>
            <p:cNvSpPr txBox="1">
              <a:spLocks noChangeArrowheads="1"/>
            </p:cNvSpPr>
            <p:nvPr/>
          </p:nvSpPr>
          <p:spPr bwMode="auto">
            <a:xfrm>
              <a:off x="4592" y="1840"/>
              <a:ext cx="240" cy="231"/>
            </a:xfrm>
            <a:prstGeom prst="rect">
              <a:avLst/>
            </a:prstGeom>
            <a:noFill/>
            <a:ln w="12700">
              <a:noFill/>
              <a:miter lim="800000"/>
              <a:headEnd/>
              <a:tailEnd/>
            </a:ln>
          </p:spPr>
          <p:txBody>
            <a:bodyPr>
              <a:spAutoFit/>
            </a:bodyPr>
            <a:lstStyle/>
            <a:p>
              <a:pPr algn="ctr">
                <a:spcBef>
                  <a:spcPct val="50000"/>
                </a:spcBef>
              </a:pPr>
              <a:r>
                <a:rPr lang="en-US" b="1">
                  <a:solidFill>
                    <a:srgbClr val="FC0128"/>
                  </a:solidFill>
                </a:rPr>
                <a:t>2</a:t>
              </a:r>
            </a:p>
          </p:txBody>
        </p:sp>
        <p:sp>
          <p:nvSpPr>
            <p:cNvPr id="44158" name="Text Box 28"/>
            <p:cNvSpPr txBox="1">
              <a:spLocks noChangeArrowheads="1"/>
            </p:cNvSpPr>
            <p:nvPr/>
          </p:nvSpPr>
          <p:spPr bwMode="auto">
            <a:xfrm>
              <a:off x="4864" y="1849"/>
              <a:ext cx="240" cy="231"/>
            </a:xfrm>
            <a:prstGeom prst="rect">
              <a:avLst/>
            </a:prstGeom>
            <a:noFill/>
            <a:ln w="12700">
              <a:noFill/>
              <a:miter lim="800000"/>
              <a:headEnd/>
              <a:tailEnd/>
            </a:ln>
          </p:spPr>
          <p:txBody>
            <a:bodyPr>
              <a:spAutoFit/>
            </a:bodyPr>
            <a:lstStyle/>
            <a:p>
              <a:pPr algn="ctr">
                <a:spcBef>
                  <a:spcPct val="50000"/>
                </a:spcBef>
              </a:pPr>
              <a:r>
                <a:rPr lang="en-US" b="1">
                  <a:solidFill>
                    <a:srgbClr val="FC0128"/>
                  </a:solidFill>
                </a:rPr>
                <a:t>6</a:t>
              </a:r>
            </a:p>
          </p:txBody>
        </p:sp>
        <p:sp>
          <p:nvSpPr>
            <p:cNvPr id="44159" name="Text Box 29"/>
            <p:cNvSpPr txBox="1">
              <a:spLocks noChangeArrowheads="1"/>
            </p:cNvSpPr>
            <p:nvPr/>
          </p:nvSpPr>
          <p:spPr bwMode="auto">
            <a:xfrm rot="-5400000" flipH="1" flipV="1">
              <a:off x="5080" y="1852"/>
              <a:ext cx="272" cy="231"/>
            </a:xfrm>
            <a:prstGeom prst="rect">
              <a:avLst/>
            </a:prstGeom>
            <a:noFill/>
            <a:ln w="12700">
              <a:noFill/>
              <a:miter lim="800000"/>
              <a:headEnd/>
              <a:tailEnd/>
            </a:ln>
          </p:spPr>
          <p:txBody>
            <a:bodyPr>
              <a:spAutoFit/>
            </a:bodyPr>
            <a:lstStyle/>
            <a:p>
              <a:pPr algn="ctr">
                <a:spcBef>
                  <a:spcPct val="50000"/>
                </a:spcBef>
              </a:pPr>
              <a:r>
                <a:rPr lang="en-US" b="1">
                  <a:solidFill>
                    <a:srgbClr val="FC0128"/>
                  </a:solidFill>
                </a:rPr>
                <a:t>8</a:t>
              </a:r>
            </a:p>
          </p:txBody>
        </p:sp>
      </p:grpSp>
      <p:grpSp>
        <p:nvGrpSpPr>
          <p:cNvPr id="10" name="Group 144"/>
          <p:cNvGrpSpPr>
            <a:grpSpLocks/>
          </p:cNvGrpSpPr>
          <p:nvPr/>
        </p:nvGrpSpPr>
        <p:grpSpPr bwMode="auto">
          <a:xfrm>
            <a:off x="5384800" y="3171825"/>
            <a:ext cx="3132138" cy="396875"/>
            <a:chOff x="5384800" y="3209925"/>
            <a:chExt cx="3132138" cy="396876"/>
          </a:xfrm>
        </p:grpSpPr>
        <p:grpSp>
          <p:nvGrpSpPr>
            <p:cNvPr id="11" name="Group 143"/>
            <p:cNvGrpSpPr>
              <a:grpSpLocks/>
            </p:cNvGrpSpPr>
            <p:nvPr/>
          </p:nvGrpSpPr>
          <p:grpSpPr bwMode="auto">
            <a:xfrm>
              <a:off x="6472238" y="3219450"/>
              <a:ext cx="2044700" cy="387351"/>
              <a:chOff x="6472238" y="3219450"/>
              <a:chExt cx="2044700" cy="387351"/>
            </a:xfrm>
          </p:grpSpPr>
          <p:sp>
            <p:nvSpPr>
              <p:cNvPr id="44150" name="Text Box 32"/>
              <p:cNvSpPr txBox="1">
                <a:spLocks noChangeArrowheads="1"/>
              </p:cNvSpPr>
              <p:nvPr/>
            </p:nvSpPr>
            <p:spPr bwMode="auto">
              <a:xfrm>
                <a:off x="6472238" y="3225800"/>
                <a:ext cx="457200" cy="366713"/>
              </a:xfrm>
              <a:prstGeom prst="rect">
                <a:avLst/>
              </a:prstGeom>
              <a:noFill/>
              <a:ln w="12700">
                <a:noFill/>
                <a:miter lim="800000"/>
                <a:headEnd/>
                <a:tailEnd/>
              </a:ln>
            </p:spPr>
            <p:txBody>
              <a:bodyPr>
                <a:spAutoFit/>
              </a:bodyPr>
              <a:lstStyle/>
              <a:p>
                <a:pPr algn="ctr">
                  <a:spcBef>
                    <a:spcPct val="50000"/>
                  </a:spcBef>
                </a:pPr>
                <a:r>
                  <a:rPr lang="en-US" b="1" i="1">
                    <a:solidFill>
                      <a:srgbClr val="FC0128"/>
                    </a:solidFill>
                  </a:rPr>
                  <a:t>0</a:t>
                </a:r>
              </a:p>
            </p:txBody>
          </p:sp>
          <p:sp>
            <p:nvSpPr>
              <p:cNvPr id="44151" name="Text Box 33"/>
              <p:cNvSpPr txBox="1">
                <a:spLocks noChangeArrowheads="1"/>
              </p:cNvSpPr>
              <p:nvPr/>
            </p:nvSpPr>
            <p:spPr bwMode="auto">
              <a:xfrm>
                <a:off x="6904038" y="3225800"/>
                <a:ext cx="381000" cy="366713"/>
              </a:xfrm>
              <a:prstGeom prst="rect">
                <a:avLst/>
              </a:prstGeom>
              <a:noFill/>
              <a:ln w="12700">
                <a:noFill/>
                <a:miter lim="800000"/>
                <a:headEnd/>
                <a:tailEnd/>
              </a:ln>
            </p:spPr>
            <p:txBody>
              <a:bodyPr>
                <a:spAutoFit/>
              </a:bodyPr>
              <a:lstStyle/>
              <a:p>
                <a:pPr algn="ctr">
                  <a:spcBef>
                    <a:spcPct val="50000"/>
                  </a:spcBef>
                </a:pPr>
                <a:r>
                  <a:rPr lang="en-US" b="1" i="1">
                    <a:solidFill>
                      <a:srgbClr val="FC0128"/>
                    </a:solidFill>
                  </a:rPr>
                  <a:t>7</a:t>
                </a:r>
              </a:p>
            </p:txBody>
          </p:sp>
          <p:sp>
            <p:nvSpPr>
              <p:cNvPr id="44152" name="Text Box 34"/>
              <p:cNvSpPr txBox="1">
                <a:spLocks noChangeArrowheads="1"/>
              </p:cNvSpPr>
              <p:nvPr/>
            </p:nvSpPr>
            <p:spPr bwMode="auto">
              <a:xfrm>
                <a:off x="7323138" y="3225800"/>
                <a:ext cx="381000" cy="366713"/>
              </a:xfrm>
              <a:prstGeom prst="rect">
                <a:avLst/>
              </a:prstGeom>
              <a:noFill/>
              <a:ln w="12700">
                <a:noFill/>
                <a:miter lim="800000"/>
                <a:headEnd/>
                <a:tailEnd/>
              </a:ln>
            </p:spPr>
            <p:txBody>
              <a:bodyPr>
                <a:spAutoFit/>
              </a:bodyPr>
              <a:lstStyle/>
              <a:p>
                <a:pPr algn="ctr">
                  <a:spcBef>
                    <a:spcPct val="50000"/>
                  </a:spcBef>
                </a:pPr>
                <a:r>
                  <a:rPr lang="en-US" b="1" i="1">
                    <a:solidFill>
                      <a:srgbClr val="000099"/>
                    </a:solidFill>
                  </a:rPr>
                  <a:t>2</a:t>
                </a:r>
              </a:p>
            </p:txBody>
          </p:sp>
          <p:sp>
            <p:nvSpPr>
              <p:cNvPr id="44153" name="Text Box 35"/>
              <p:cNvSpPr txBox="1">
                <a:spLocks noChangeArrowheads="1"/>
              </p:cNvSpPr>
              <p:nvPr/>
            </p:nvSpPr>
            <p:spPr bwMode="auto">
              <a:xfrm>
                <a:off x="7754938" y="3240088"/>
                <a:ext cx="381000" cy="366713"/>
              </a:xfrm>
              <a:prstGeom prst="rect">
                <a:avLst/>
              </a:prstGeom>
              <a:noFill/>
              <a:ln w="12700">
                <a:noFill/>
                <a:miter lim="800000"/>
                <a:headEnd/>
                <a:tailEnd/>
              </a:ln>
            </p:spPr>
            <p:txBody>
              <a:bodyPr>
                <a:spAutoFit/>
              </a:bodyPr>
              <a:lstStyle/>
              <a:p>
                <a:pPr algn="ctr">
                  <a:spcBef>
                    <a:spcPct val="50000"/>
                  </a:spcBef>
                </a:pPr>
                <a:r>
                  <a:rPr lang="en-US" b="1" i="1">
                    <a:solidFill>
                      <a:srgbClr val="FC0128"/>
                    </a:solidFill>
                  </a:rPr>
                  <a:t>5</a:t>
                </a:r>
              </a:p>
            </p:txBody>
          </p:sp>
          <p:sp>
            <p:nvSpPr>
              <p:cNvPr id="44154" name="Text Box 36"/>
              <p:cNvSpPr txBox="1">
                <a:spLocks noChangeArrowheads="1"/>
              </p:cNvSpPr>
              <p:nvPr/>
            </p:nvSpPr>
            <p:spPr bwMode="auto">
              <a:xfrm flipH="1">
                <a:off x="8085138" y="3219450"/>
                <a:ext cx="431800" cy="366713"/>
              </a:xfrm>
              <a:prstGeom prst="rect">
                <a:avLst/>
              </a:prstGeom>
              <a:noFill/>
              <a:ln w="12700">
                <a:noFill/>
                <a:miter lim="800000"/>
                <a:headEnd/>
                <a:tailEnd/>
              </a:ln>
            </p:spPr>
            <p:txBody>
              <a:bodyPr>
                <a:spAutoFit/>
              </a:bodyPr>
              <a:lstStyle/>
              <a:p>
                <a:pPr algn="ctr">
                  <a:spcBef>
                    <a:spcPct val="50000"/>
                  </a:spcBef>
                </a:pPr>
                <a:r>
                  <a:rPr lang="en-US" b="1" i="1">
                    <a:solidFill>
                      <a:srgbClr val="000099"/>
                    </a:solidFill>
                  </a:rPr>
                  <a:t>9</a:t>
                </a:r>
              </a:p>
            </p:txBody>
          </p:sp>
        </p:grpSp>
        <p:sp>
          <p:nvSpPr>
            <p:cNvPr id="44149" name="Text Box 37"/>
            <p:cNvSpPr txBox="1">
              <a:spLocks noChangeArrowheads="1"/>
            </p:cNvSpPr>
            <p:nvPr/>
          </p:nvSpPr>
          <p:spPr bwMode="auto">
            <a:xfrm>
              <a:off x="5384800" y="3209925"/>
              <a:ext cx="1308100" cy="336550"/>
            </a:xfrm>
            <a:prstGeom prst="rect">
              <a:avLst/>
            </a:prstGeom>
            <a:noFill/>
            <a:ln w="12700">
              <a:noFill/>
              <a:miter lim="800000"/>
              <a:headEnd/>
              <a:tailEnd/>
            </a:ln>
          </p:spPr>
          <p:txBody>
            <a:bodyPr>
              <a:spAutoFit/>
            </a:bodyPr>
            <a:lstStyle/>
            <a:p>
              <a:pPr>
                <a:spcBef>
                  <a:spcPct val="50000"/>
                </a:spcBef>
              </a:pPr>
              <a:r>
                <a:rPr lang="en-US" sz="1600" b="1" i="1" dirty="0">
                  <a:latin typeface="Arial" charset="0"/>
                </a:rPr>
                <a:t>process B</a:t>
              </a:r>
            </a:p>
          </p:txBody>
        </p:sp>
      </p:grpSp>
      <p:grpSp>
        <p:nvGrpSpPr>
          <p:cNvPr id="12" name="Group 38"/>
          <p:cNvGrpSpPr>
            <a:grpSpLocks/>
          </p:cNvGrpSpPr>
          <p:nvPr/>
        </p:nvGrpSpPr>
        <p:grpSpPr bwMode="auto">
          <a:xfrm>
            <a:off x="6477000" y="4864100"/>
            <a:ext cx="2476500" cy="787400"/>
            <a:chOff x="4080" y="3064"/>
            <a:chExt cx="1560" cy="496"/>
          </a:xfrm>
        </p:grpSpPr>
        <p:grpSp>
          <p:nvGrpSpPr>
            <p:cNvPr id="13" name="Group 39"/>
            <p:cNvGrpSpPr>
              <a:grpSpLocks/>
            </p:cNvGrpSpPr>
            <p:nvPr/>
          </p:nvGrpSpPr>
          <p:grpSpPr bwMode="auto">
            <a:xfrm>
              <a:off x="4080" y="3064"/>
              <a:ext cx="1560" cy="496"/>
              <a:chOff x="4200" y="3160"/>
              <a:chExt cx="1560" cy="496"/>
            </a:xfrm>
          </p:grpSpPr>
          <p:grpSp>
            <p:nvGrpSpPr>
              <p:cNvPr id="14" name="Group 40"/>
              <p:cNvGrpSpPr>
                <a:grpSpLocks/>
              </p:cNvGrpSpPr>
              <p:nvPr/>
            </p:nvGrpSpPr>
            <p:grpSpPr bwMode="auto">
              <a:xfrm>
                <a:off x="4200" y="3360"/>
                <a:ext cx="1560" cy="296"/>
                <a:chOff x="3120" y="1992"/>
                <a:chExt cx="1776" cy="168"/>
              </a:xfrm>
            </p:grpSpPr>
            <p:grpSp>
              <p:nvGrpSpPr>
                <p:cNvPr id="15" name="Group 41"/>
                <p:cNvGrpSpPr>
                  <a:grpSpLocks/>
                </p:cNvGrpSpPr>
                <p:nvPr/>
              </p:nvGrpSpPr>
              <p:grpSpPr bwMode="auto">
                <a:xfrm>
                  <a:off x="3120" y="1992"/>
                  <a:ext cx="1184" cy="168"/>
                  <a:chOff x="3120" y="1992"/>
                  <a:chExt cx="1184" cy="168"/>
                </a:xfrm>
              </p:grpSpPr>
              <p:grpSp>
                <p:nvGrpSpPr>
                  <p:cNvPr id="16" name="Group 42"/>
                  <p:cNvGrpSpPr>
                    <a:grpSpLocks/>
                  </p:cNvGrpSpPr>
                  <p:nvPr/>
                </p:nvGrpSpPr>
                <p:grpSpPr bwMode="auto">
                  <a:xfrm>
                    <a:off x="3120" y="1992"/>
                    <a:ext cx="592" cy="168"/>
                    <a:chOff x="3120" y="1992"/>
                    <a:chExt cx="592" cy="168"/>
                  </a:xfrm>
                </p:grpSpPr>
                <p:sp>
                  <p:nvSpPr>
                    <p:cNvPr id="44146" name="Rectangle 43"/>
                    <p:cNvSpPr>
                      <a:spLocks noChangeArrowheads="1"/>
                    </p:cNvSpPr>
                    <p:nvPr/>
                  </p:nvSpPr>
                  <p:spPr bwMode="auto">
                    <a:xfrm>
                      <a:off x="3120" y="1992"/>
                      <a:ext cx="296" cy="168"/>
                    </a:xfrm>
                    <a:prstGeom prst="rect">
                      <a:avLst/>
                    </a:prstGeom>
                    <a:noFill/>
                    <a:ln w="12700">
                      <a:solidFill>
                        <a:schemeClr val="tx1"/>
                      </a:solidFill>
                      <a:miter lim="800000"/>
                      <a:headEnd/>
                      <a:tailEnd/>
                    </a:ln>
                  </p:spPr>
                  <p:txBody>
                    <a:bodyPr wrap="none" anchor="ctr"/>
                    <a:lstStyle/>
                    <a:p>
                      <a:endParaRPr lang="en-US"/>
                    </a:p>
                  </p:txBody>
                </p:sp>
                <p:sp>
                  <p:nvSpPr>
                    <p:cNvPr id="44147" name="Rectangle 44"/>
                    <p:cNvSpPr>
                      <a:spLocks noChangeArrowheads="1"/>
                    </p:cNvSpPr>
                    <p:nvPr/>
                  </p:nvSpPr>
                  <p:spPr bwMode="auto">
                    <a:xfrm>
                      <a:off x="3416" y="1992"/>
                      <a:ext cx="296" cy="168"/>
                    </a:xfrm>
                    <a:prstGeom prst="rect">
                      <a:avLst/>
                    </a:prstGeom>
                    <a:noFill/>
                    <a:ln w="12700">
                      <a:solidFill>
                        <a:schemeClr val="tx1"/>
                      </a:solidFill>
                      <a:miter lim="800000"/>
                      <a:headEnd/>
                      <a:tailEnd/>
                    </a:ln>
                  </p:spPr>
                  <p:txBody>
                    <a:bodyPr wrap="none" anchor="ctr"/>
                    <a:lstStyle/>
                    <a:p>
                      <a:endParaRPr lang="en-US"/>
                    </a:p>
                  </p:txBody>
                </p:sp>
              </p:grpSp>
              <p:grpSp>
                <p:nvGrpSpPr>
                  <p:cNvPr id="17" name="Group 45"/>
                  <p:cNvGrpSpPr>
                    <a:grpSpLocks/>
                  </p:cNvGrpSpPr>
                  <p:nvPr/>
                </p:nvGrpSpPr>
                <p:grpSpPr bwMode="auto">
                  <a:xfrm>
                    <a:off x="3712" y="1992"/>
                    <a:ext cx="592" cy="168"/>
                    <a:chOff x="3120" y="1992"/>
                    <a:chExt cx="592" cy="168"/>
                  </a:xfrm>
                </p:grpSpPr>
                <p:sp>
                  <p:nvSpPr>
                    <p:cNvPr id="44144" name="Rectangle 46"/>
                    <p:cNvSpPr>
                      <a:spLocks noChangeArrowheads="1"/>
                    </p:cNvSpPr>
                    <p:nvPr/>
                  </p:nvSpPr>
                  <p:spPr bwMode="auto">
                    <a:xfrm>
                      <a:off x="3120" y="1992"/>
                      <a:ext cx="296" cy="168"/>
                    </a:xfrm>
                    <a:prstGeom prst="rect">
                      <a:avLst/>
                    </a:prstGeom>
                    <a:noFill/>
                    <a:ln w="12700">
                      <a:solidFill>
                        <a:schemeClr val="tx1"/>
                      </a:solidFill>
                      <a:miter lim="800000"/>
                      <a:headEnd/>
                      <a:tailEnd/>
                    </a:ln>
                  </p:spPr>
                  <p:txBody>
                    <a:bodyPr wrap="none" anchor="ctr"/>
                    <a:lstStyle/>
                    <a:p>
                      <a:endParaRPr lang="en-US"/>
                    </a:p>
                  </p:txBody>
                </p:sp>
                <p:sp>
                  <p:nvSpPr>
                    <p:cNvPr id="44145" name="Rectangle 47"/>
                    <p:cNvSpPr>
                      <a:spLocks noChangeArrowheads="1"/>
                    </p:cNvSpPr>
                    <p:nvPr/>
                  </p:nvSpPr>
                  <p:spPr bwMode="auto">
                    <a:xfrm>
                      <a:off x="3416" y="1992"/>
                      <a:ext cx="296" cy="168"/>
                    </a:xfrm>
                    <a:prstGeom prst="rect">
                      <a:avLst/>
                    </a:prstGeom>
                    <a:noFill/>
                    <a:ln w="12700">
                      <a:solidFill>
                        <a:schemeClr val="tx1"/>
                      </a:solidFill>
                      <a:miter lim="800000"/>
                      <a:headEnd/>
                      <a:tailEnd/>
                    </a:ln>
                  </p:spPr>
                  <p:txBody>
                    <a:bodyPr wrap="none" anchor="ctr"/>
                    <a:lstStyle/>
                    <a:p>
                      <a:endParaRPr lang="en-US"/>
                    </a:p>
                  </p:txBody>
                </p:sp>
              </p:grpSp>
            </p:grpSp>
            <p:grpSp>
              <p:nvGrpSpPr>
                <p:cNvPr id="18" name="Group 48"/>
                <p:cNvGrpSpPr>
                  <a:grpSpLocks/>
                </p:cNvGrpSpPr>
                <p:nvPr/>
              </p:nvGrpSpPr>
              <p:grpSpPr bwMode="auto">
                <a:xfrm>
                  <a:off x="4304" y="1992"/>
                  <a:ext cx="592" cy="168"/>
                  <a:chOff x="3120" y="1992"/>
                  <a:chExt cx="592" cy="168"/>
                </a:xfrm>
              </p:grpSpPr>
              <p:sp>
                <p:nvSpPr>
                  <p:cNvPr id="44140" name="Rectangle 49"/>
                  <p:cNvSpPr>
                    <a:spLocks noChangeArrowheads="1"/>
                  </p:cNvSpPr>
                  <p:nvPr/>
                </p:nvSpPr>
                <p:spPr bwMode="auto">
                  <a:xfrm>
                    <a:off x="3120" y="1992"/>
                    <a:ext cx="296" cy="168"/>
                  </a:xfrm>
                  <a:prstGeom prst="rect">
                    <a:avLst/>
                  </a:prstGeom>
                  <a:noFill/>
                  <a:ln w="12700">
                    <a:solidFill>
                      <a:schemeClr val="tx1"/>
                    </a:solidFill>
                    <a:miter lim="800000"/>
                    <a:headEnd/>
                    <a:tailEnd/>
                  </a:ln>
                </p:spPr>
                <p:txBody>
                  <a:bodyPr wrap="none" anchor="ctr"/>
                  <a:lstStyle/>
                  <a:p>
                    <a:endParaRPr lang="en-US"/>
                  </a:p>
                </p:txBody>
              </p:sp>
              <p:sp>
                <p:nvSpPr>
                  <p:cNvPr id="44141" name="Rectangle 50"/>
                  <p:cNvSpPr>
                    <a:spLocks noChangeArrowheads="1"/>
                  </p:cNvSpPr>
                  <p:nvPr/>
                </p:nvSpPr>
                <p:spPr bwMode="auto">
                  <a:xfrm>
                    <a:off x="3416" y="1992"/>
                    <a:ext cx="296" cy="168"/>
                  </a:xfrm>
                  <a:prstGeom prst="rect">
                    <a:avLst/>
                  </a:prstGeom>
                  <a:noFill/>
                  <a:ln w="12700">
                    <a:solidFill>
                      <a:schemeClr val="tx1"/>
                    </a:solidFill>
                    <a:miter lim="800000"/>
                    <a:headEnd/>
                    <a:tailEnd/>
                  </a:ln>
                </p:spPr>
                <p:txBody>
                  <a:bodyPr wrap="none" anchor="ctr"/>
                  <a:lstStyle/>
                  <a:p>
                    <a:endParaRPr lang="en-US"/>
                  </a:p>
                </p:txBody>
              </p:sp>
            </p:grpSp>
          </p:grpSp>
          <p:grpSp>
            <p:nvGrpSpPr>
              <p:cNvPr id="19" name="Group 51"/>
              <p:cNvGrpSpPr>
                <a:grpSpLocks/>
              </p:cNvGrpSpPr>
              <p:nvPr/>
            </p:nvGrpSpPr>
            <p:grpSpPr bwMode="auto">
              <a:xfrm>
                <a:off x="4216" y="3160"/>
                <a:ext cx="1280" cy="220"/>
                <a:chOff x="3896" y="1656"/>
                <a:chExt cx="1280" cy="220"/>
              </a:xfrm>
            </p:grpSpPr>
            <p:sp>
              <p:nvSpPr>
                <p:cNvPr id="44133" name="Text Box 52"/>
                <p:cNvSpPr txBox="1">
                  <a:spLocks noChangeArrowheads="1"/>
                </p:cNvSpPr>
                <p:nvPr/>
              </p:nvSpPr>
              <p:spPr bwMode="auto">
                <a:xfrm>
                  <a:off x="3896" y="1656"/>
                  <a:ext cx="240" cy="212"/>
                </a:xfrm>
                <a:prstGeom prst="rect">
                  <a:avLst/>
                </a:prstGeom>
                <a:noFill/>
                <a:ln w="12700">
                  <a:noFill/>
                  <a:miter lim="800000"/>
                  <a:headEnd/>
                  <a:tailEnd/>
                </a:ln>
              </p:spPr>
              <p:txBody>
                <a:bodyPr>
                  <a:spAutoFit/>
                </a:bodyPr>
                <a:lstStyle/>
                <a:p>
                  <a:pPr algn="ctr">
                    <a:spcBef>
                      <a:spcPct val="50000"/>
                    </a:spcBef>
                  </a:pPr>
                  <a:r>
                    <a:rPr lang="en-US" sz="1600" b="1" i="1"/>
                    <a:t>S</a:t>
                  </a:r>
                </a:p>
              </p:txBody>
            </p:sp>
            <p:sp>
              <p:nvSpPr>
                <p:cNvPr id="44134" name="Text Box 53"/>
                <p:cNvSpPr txBox="1">
                  <a:spLocks noChangeArrowheads="1"/>
                </p:cNvSpPr>
                <p:nvPr/>
              </p:nvSpPr>
              <p:spPr bwMode="auto">
                <a:xfrm>
                  <a:off x="4136" y="1656"/>
                  <a:ext cx="240" cy="212"/>
                </a:xfrm>
                <a:prstGeom prst="rect">
                  <a:avLst/>
                </a:prstGeom>
                <a:noFill/>
                <a:ln w="12700">
                  <a:noFill/>
                  <a:miter lim="800000"/>
                  <a:headEnd/>
                  <a:tailEnd/>
                </a:ln>
              </p:spPr>
              <p:txBody>
                <a:bodyPr>
                  <a:spAutoFit/>
                </a:bodyPr>
                <a:lstStyle/>
                <a:p>
                  <a:pPr algn="ctr">
                    <a:spcBef>
                      <a:spcPct val="50000"/>
                    </a:spcBef>
                  </a:pPr>
                  <a:r>
                    <a:rPr lang="en-US" sz="1600" b="1" i="1"/>
                    <a:t>A</a:t>
                  </a:r>
                </a:p>
              </p:txBody>
            </p:sp>
            <p:sp>
              <p:nvSpPr>
                <p:cNvPr id="44135" name="Text Box 54"/>
                <p:cNvSpPr txBox="1">
                  <a:spLocks noChangeArrowheads="1"/>
                </p:cNvSpPr>
                <p:nvPr/>
              </p:nvSpPr>
              <p:spPr bwMode="auto">
                <a:xfrm>
                  <a:off x="4408" y="1656"/>
                  <a:ext cx="240" cy="212"/>
                </a:xfrm>
                <a:prstGeom prst="rect">
                  <a:avLst/>
                </a:prstGeom>
                <a:noFill/>
                <a:ln w="12700">
                  <a:noFill/>
                  <a:miter lim="800000"/>
                  <a:headEnd/>
                  <a:tailEnd/>
                </a:ln>
              </p:spPr>
              <p:txBody>
                <a:bodyPr>
                  <a:spAutoFit/>
                </a:bodyPr>
                <a:lstStyle/>
                <a:p>
                  <a:pPr algn="ctr">
                    <a:spcBef>
                      <a:spcPct val="50000"/>
                    </a:spcBef>
                  </a:pPr>
                  <a:r>
                    <a:rPr lang="en-US" sz="1600" b="1" i="1"/>
                    <a:t>B</a:t>
                  </a:r>
                </a:p>
              </p:txBody>
            </p:sp>
            <p:sp>
              <p:nvSpPr>
                <p:cNvPr id="44136" name="Text Box 55"/>
                <p:cNvSpPr txBox="1">
                  <a:spLocks noChangeArrowheads="1"/>
                </p:cNvSpPr>
                <p:nvPr/>
              </p:nvSpPr>
              <p:spPr bwMode="auto">
                <a:xfrm>
                  <a:off x="4656" y="1664"/>
                  <a:ext cx="240" cy="212"/>
                </a:xfrm>
                <a:prstGeom prst="rect">
                  <a:avLst/>
                </a:prstGeom>
                <a:noFill/>
                <a:ln w="12700">
                  <a:noFill/>
                  <a:miter lim="800000"/>
                  <a:headEnd/>
                  <a:tailEnd/>
                </a:ln>
              </p:spPr>
              <p:txBody>
                <a:bodyPr>
                  <a:spAutoFit/>
                </a:bodyPr>
                <a:lstStyle/>
                <a:p>
                  <a:pPr algn="ctr">
                    <a:spcBef>
                      <a:spcPct val="50000"/>
                    </a:spcBef>
                  </a:pPr>
                  <a:r>
                    <a:rPr lang="en-US" sz="1600" b="1" i="1"/>
                    <a:t>C</a:t>
                  </a:r>
                </a:p>
              </p:txBody>
            </p:sp>
            <p:sp>
              <p:nvSpPr>
                <p:cNvPr id="44137" name="Text Box 56"/>
                <p:cNvSpPr txBox="1">
                  <a:spLocks noChangeArrowheads="1"/>
                </p:cNvSpPr>
                <p:nvPr/>
              </p:nvSpPr>
              <p:spPr bwMode="auto">
                <a:xfrm>
                  <a:off x="4936" y="1664"/>
                  <a:ext cx="240" cy="212"/>
                </a:xfrm>
                <a:prstGeom prst="rect">
                  <a:avLst/>
                </a:prstGeom>
                <a:noFill/>
                <a:ln w="12700">
                  <a:noFill/>
                  <a:miter lim="800000"/>
                  <a:headEnd/>
                  <a:tailEnd/>
                </a:ln>
              </p:spPr>
              <p:txBody>
                <a:bodyPr>
                  <a:spAutoFit/>
                </a:bodyPr>
                <a:lstStyle/>
                <a:p>
                  <a:pPr algn="ctr">
                    <a:spcBef>
                      <a:spcPct val="50000"/>
                    </a:spcBef>
                  </a:pPr>
                  <a:r>
                    <a:rPr lang="en-US" sz="1600" b="1" i="1"/>
                    <a:t>E</a:t>
                  </a:r>
                </a:p>
              </p:txBody>
            </p:sp>
          </p:grpSp>
        </p:grpSp>
        <p:grpSp>
          <p:nvGrpSpPr>
            <p:cNvPr id="20" name="Group 57"/>
            <p:cNvGrpSpPr>
              <a:grpSpLocks/>
            </p:cNvGrpSpPr>
            <p:nvPr/>
          </p:nvGrpSpPr>
          <p:grpSpPr bwMode="auto">
            <a:xfrm>
              <a:off x="4093" y="3292"/>
              <a:ext cx="1288" cy="244"/>
              <a:chOff x="4021" y="2012"/>
              <a:chExt cx="1288" cy="244"/>
            </a:xfrm>
          </p:grpSpPr>
          <p:grpSp>
            <p:nvGrpSpPr>
              <p:cNvPr id="21" name="Group 58"/>
              <p:cNvGrpSpPr>
                <a:grpSpLocks/>
              </p:cNvGrpSpPr>
              <p:nvPr/>
            </p:nvGrpSpPr>
            <p:grpSpPr bwMode="auto">
              <a:xfrm>
                <a:off x="4021" y="2016"/>
                <a:ext cx="1048" cy="240"/>
                <a:chOff x="4021" y="2016"/>
                <a:chExt cx="1048" cy="240"/>
              </a:xfrm>
            </p:grpSpPr>
            <p:sp>
              <p:nvSpPr>
                <p:cNvPr id="44127" name="Text Box 59"/>
                <p:cNvSpPr txBox="1">
                  <a:spLocks noChangeArrowheads="1"/>
                </p:cNvSpPr>
                <p:nvPr/>
              </p:nvSpPr>
              <p:spPr bwMode="auto">
                <a:xfrm>
                  <a:off x="4021" y="2016"/>
                  <a:ext cx="288" cy="231"/>
                </a:xfrm>
                <a:prstGeom prst="rect">
                  <a:avLst/>
                </a:prstGeom>
                <a:noFill/>
                <a:ln w="12700">
                  <a:noFill/>
                  <a:miter lim="800000"/>
                  <a:headEnd/>
                  <a:tailEnd/>
                </a:ln>
              </p:spPr>
              <p:txBody>
                <a:bodyPr>
                  <a:spAutoFit/>
                </a:bodyPr>
                <a:lstStyle/>
                <a:p>
                  <a:pPr algn="ctr">
                    <a:spcBef>
                      <a:spcPct val="50000"/>
                    </a:spcBef>
                  </a:pPr>
                  <a:r>
                    <a:rPr lang="en-US" b="1">
                      <a:solidFill>
                        <a:srgbClr val="FC0128"/>
                      </a:solidFill>
                    </a:rPr>
                    <a:t>0</a:t>
                  </a:r>
                </a:p>
              </p:txBody>
            </p:sp>
            <p:sp>
              <p:nvSpPr>
                <p:cNvPr id="44128" name="Text Box 60"/>
                <p:cNvSpPr txBox="1">
                  <a:spLocks noChangeArrowheads="1"/>
                </p:cNvSpPr>
                <p:nvPr/>
              </p:nvSpPr>
              <p:spPr bwMode="auto">
                <a:xfrm>
                  <a:off x="4293" y="2016"/>
                  <a:ext cx="240" cy="231"/>
                </a:xfrm>
                <a:prstGeom prst="rect">
                  <a:avLst/>
                </a:prstGeom>
                <a:noFill/>
                <a:ln w="12700">
                  <a:noFill/>
                  <a:miter lim="800000"/>
                  <a:headEnd/>
                  <a:tailEnd/>
                </a:ln>
              </p:spPr>
              <p:txBody>
                <a:bodyPr>
                  <a:spAutoFit/>
                </a:bodyPr>
                <a:lstStyle/>
                <a:p>
                  <a:pPr algn="ctr">
                    <a:spcBef>
                      <a:spcPct val="50000"/>
                    </a:spcBef>
                  </a:pPr>
                  <a:r>
                    <a:rPr lang="en-US" b="1" i="1">
                      <a:solidFill>
                        <a:srgbClr val="000099"/>
                      </a:solidFill>
                    </a:rPr>
                    <a:t>6</a:t>
                  </a:r>
                </a:p>
              </p:txBody>
            </p:sp>
            <p:sp>
              <p:nvSpPr>
                <p:cNvPr id="44129" name="Text Box 61"/>
                <p:cNvSpPr txBox="1">
                  <a:spLocks noChangeArrowheads="1"/>
                </p:cNvSpPr>
                <p:nvPr/>
              </p:nvSpPr>
              <p:spPr bwMode="auto">
                <a:xfrm>
                  <a:off x="4557" y="2016"/>
                  <a:ext cx="240" cy="231"/>
                </a:xfrm>
                <a:prstGeom prst="rect">
                  <a:avLst/>
                </a:prstGeom>
                <a:noFill/>
                <a:ln w="12700">
                  <a:noFill/>
                  <a:miter lim="800000"/>
                  <a:headEnd/>
                  <a:tailEnd/>
                </a:ln>
              </p:spPr>
              <p:txBody>
                <a:bodyPr>
                  <a:spAutoFit/>
                </a:bodyPr>
                <a:lstStyle/>
                <a:p>
                  <a:pPr algn="ctr">
                    <a:spcBef>
                      <a:spcPct val="50000"/>
                    </a:spcBef>
                  </a:pPr>
                  <a:r>
                    <a:rPr lang="en-US" b="1">
                      <a:solidFill>
                        <a:srgbClr val="FC0128"/>
                      </a:solidFill>
                    </a:rPr>
                    <a:t>2</a:t>
                  </a:r>
                </a:p>
              </p:txBody>
            </p:sp>
            <p:sp>
              <p:nvSpPr>
                <p:cNvPr id="44130" name="Text Box 62"/>
                <p:cNvSpPr txBox="1">
                  <a:spLocks noChangeArrowheads="1"/>
                </p:cNvSpPr>
                <p:nvPr/>
              </p:nvSpPr>
              <p:spPr bwMode="auto">
                <a:xfrm>
                  <a:off x="4829" y="2025"/>
                  <a:ext cx="240" cy="231"/>
                </a:xfrm>
                <a:prstGeom prst="rect">
                  <a:avLst/>
                </a:prstGeom>
                <a:noFill/>
                <a:ln w="12700">
                  <a:noFill/>
                  <a:miter lim="800000"/>
                  <a:headEnd/>
                  <a:tailEnd/>
                </a:ln>
              </p:spPr>
              <p:txBody>
                <a:bodyPr>
                  <a:spAutoFit/>
                </a:bodyPr>
                <a:lstStyle/>
                <a:p>
                  <a:pPr algn="ctr">
                    <a:spcBef>
                      <a:spcPct val="50000"/>
                    </a:spcBef>
                  </a:pPr>
                  <a:r>
                    <a:rPr lang="en-US" b="1">
                      <a:solidFill>
                        <a:srgbClr val="FC0128"/>
                      </a:solidFill>
                    </a:rPr>
                    <a:t>5</a:t>
                  </a:r>
                </a:p>
              </p:txBody>
            </p:sp>
          </p:grpSp>
          <p:sp>
            <p:nvSpPr>
              <p:cNvPr id="44126" name="Text Box 63"/>
              <p:cNvSpPr txBox="1">
                <a:spLocks noChangeArrowheads="1"/>
              </p:cNvSpPr>
              <p:nvPr/>
            </p:nvSpPr>
            <p:spPr bwMode="auto">
              <a:xfrm flipH="1">
                <a:off x="5037" y="2012"/>
                <a:ext cx="272" cy="231"/>
              </a:xfrm>
              <a:prstGeom prst="rect">
                <a:avLst/>
              </a:prstGeom>
              <a:noFill/>
              <a:ln w="12700">
                <a:noFill/>
                <a:miter lim="800000"/>
                <a:headEnd/>
                <a:tailEnd/>
              </a:ln>
            </p:spPr>
            <p:txBody>
              <a:bodyPr>
                <a:spAutoFit/>
              </a:bodyPr>
              <a:lstStyle/>
              <a:p>
                <a:pPr algn="ctr">
                  <a:spcBef>
                    <a:spcPct val="50000"/>
                  </a:spcBef>
                </a:pPr>
                <a:r>
                  <a:rPr lang="en-US" b="1" i="1">
                    <a:solidFill>
                      <a:srgbClr val="000099"/>
                    </a:solidFill>
                  </a:rPr>
                  <a:t>7</a:t>
                </a:r>
              </a:p>
            </p:txBody>
          </p:sp>
        </p:grpSp>
      </p:grpSp>
      <p:grpSp>
        <p:nvGrpSpPr>
          <p:cNvPr id="22" name="Group 64"/>
          <p:cNvGrpSpPr>
            <a:grpSpLocks/>
          </p:cNvGrpSpPr>
          <p:nvPr/>
        </p:nvGrpSpPr>
        <p:grpSpPr bwMode="auto">
          <a:xfrm>
            <a:off x="4889500" y="3632200"/>
            <a:ext cx="2651125" cy="2006600"/>
            <a:chOff x="2880" y="2336"/>
            <a:chExt cx="1670" cy="1264"/>
          </a:xfrm>
        </p:grpSpPr>
        <p:sp>
          <p:nvSpPr>
            <p:cNvPr id="44086" name="Oval 65" descr="25%"/>
            <p:cNvSpPr>
              <a:spLocks noChangeArrowheads="1"/>
            </p:cNvSpPr>
            <p:nvPr/>
          </p:nvSpPr>
          <p:spPr bwMode="auto">
            <a:xfrm>
              <a:off x="3432" y="2720"/>
              <a:ext cx="584" cy="408"/>
            </a:xfrm>
            <a:prstGeom prst="ellipse">
              <a:avLst/>
            </a:prstGeom>
            <a:pattFill prst="pct25">
              <a:fgClr>
                <a:schemeClr val="hlink"/>
              </a:fgClr>
              <a:bgClr>
                <a:schemeClr val="bg1"/>
              </a:bgClr>
            </a:pattFill>
            <a:ln w="12700">
              <a:noFill/>
              <a:round/>
              <a:headEnd/>
              <a:tailEnd/>
            </a:ln>
          </p:spPr>
          <p:txBody>
            <a:bodyPr wrap="none" anchor="ctr"/>
            <a:lstStyle/>
            <a:p>
              <a:endParaRPr lang="en-US"/>
            </a:p>
          </p:txBody>
        </p:sp>
        <p:grpSp>
          <p:nvGrpSpPr>
            <p:cNvPr id="23" name="Group 66"/>
            <p:cNvGrpSpPr>
              <a:grpSpLocks/>
            </p:cNvGrpSpPr>
            <p:nvPr/>
          </p:nvGrpSpPr>
          <p:grpSpPr bwMode="auto">
            <a:xfrm>
              <a:off x="2880" y="2336"/>
              <a:ext cx="1670" cy="1264"/>
              <a:chOff x="3040" y="2160"/>
              <a:chExt cx="1670" cy="1264"/>
            </a:xfrm>
          </p:grpSpPr>
          <p:sp>
            <p:nvSpPr>
              <p:cNvPr id="44088" name="Oval 67" descr="25%"/>
              <p:cNvSpPr>
                <a:spLocks noChangeArrowheads="1"/>
              </p:cNvSpPr>
              <p:nvPr/>
            </p:nvSpPr>
            <p:spPr bwMode="auto">
              <a:xfrm>
                <a:off x="3040" y="2648"/>
                <a:ext cx="736" cy="776"/>
              </a:xfrm>
              <a:prstGeom prst="ellipse">
                <a:avLst/>
              </a:prstGeom>
              <a:pattFill prst="pct25">
                <a:fgClr>
                  <a:schemeClr val="hlink"/>
                </a:fgClr>
                <a:bgClr>
                  <a:schemeClr val="bg1"/>
                </a:bgClr>
              </a:pattFill>
              <a:ln w="12700">
                <a:noFill/>
                <a:round/>
                <a:headEnd/>
                <a:tailEnd/>
              </a:ln>
            </p:spPr>
            <p:txBody>
              <a:bodyPr wrap="none" anchor="ctr"/>
              <a:lstStyle/>
              <a:p>
                <a:endParaRPr lang="en-US"/>
              </a:p>
            </p:txBody>
          </p:sp>
          <p:grpSp>
            <p:nvGrpSpPr>
              <p:cNvPr id="24" name="Group 68"/>
              <p:cNvGrpSpPr>
                <a:grpSpLocks/>
              </p:cNvGrpSpPr>
              <p:nvPr/>
            </p:nvGrpSpPr>
            <p:grpSpPr bwMode="auto">
              <a:xfrm>
                <a:off x="3120" y="2160"/>
                <a:ext cx="1590" cy="1151"/>
                <a:chOff x="3240" y="1224"/>
                <a:chExt cx="1590" cy="1151"/>
              </a:xfrm>
            </p:grpSpPr>
            <p:sp>
              <p:nvSpPr>
                <p:cNvPr id="44090" name="Text Box 69"/>
                <p:cNvSpPr txBox="1">
                  <a:spLocks noChangeArrowheads="1"/>
                </p:cNvSpPr>
                <p:nvPr/>
              </p:nvSpPr>
              <p:spPr bwMode="auto">
                <a:xfrm flipH="1">
                  <a:off x="4576" y="1445"/>
                  <a:ext cx="254" cy="231"/>
                </a:xfrm>
                <a:prstGeom prst="rect">
                  <a:avLst/>
                </a:prstGeom>
                <a:noFill/>
                <a:ln w="12700">
                  <a:noFill/>
                  <a:miter lim="800000"/>
                  <a:headEnd/>
                  <a:tailEnd/>
                </a:ln>
              </p:spPr>
              <p:txBody>
                <a:bodyPr>
                  <a:spAutoFit/>
                </a:bodyPr>
                <a:lstStyle/>
                <a:p>
                  <a:pPr algn="ctr"/>
                  <a:r>
                    <a:rPr lang="en-US" b="1"/>
                    <a:t>E</a:t>
                  </a:r>
                </a:p>
              </p:txBody>
            </p:sp>
            <p:grpSp>
              <p:nvGrpSpPr>
                <p:cNvPr id="25" name="Group 70"/>
                <p:cNvGrpSpPr>
                  <a:grpSpLocks/>
                </p:cNvGrpSpPr>
                <p:nvPr/>
              </p:nvGrpSpPr>
              <p:grpSpPr bwMode="auto">
                <a:xfrm>
                  <a:off x="3240" y="1224"/>
                  <a:ext cx="1568" cy="1151"/>
                  <a:chOff x="3240" y="1224"/>
                  <a:chExt cx="1568" cy="1151"/>
                </a:xfrm>
              </p:grpSpPr>
              <p:sp>
                <p:nvSpPr>
                  <p:cNvPr id="44092" name="Text Box 71"/>
                  <p:cNvSpPr txBox="1">
                    <a:spLocks noChangeArrowheads="1"/>
                  </p:cNvSpPr>
                  <p:nvPr/>
                </p:nvSpPr>
                <p:spPr bwMode="auto">
                  <a:xfrm>
                    <a:off x="4104" y="1929"/>
                    <a:ext cx="208" cy="231"/>
                  </a:xfrm>
                  <a:prstGeom prst="rect">
                    <a:avLst/>
                  </a:prstGeom>
                  <a:noFill/>
                  <a:ln w="12700">
                    <a:noFill/>
                    <a:miter lim="800000"/>
                    <a:headEnd/>
                    <a:tailEnd/>
                  </a:ln>
                </p:spPr>
                <p:txBody>
                  <a:bodyPr>
                    <a:spAutoFit/>
                  </a:bodyPr>
                  <a:lstStyle/>
                  <a:p>
                    <a:pPr algn="ctr">
                      <a:spcBef>
                        <a:spcPct val="50000"/>
                      </a:spcBef>
                    </a:pPr>
                    <a:r>
                      <a:rPr lang="en-US" b="1" i="1">
                        <a:solidFill>
                          <a:srgbClr val="000099"/>
                        </a:solidFill>
                      </a:rPr>
                      <a:t>7</a:t>
                    </a:r>
                  </a:p>
                </p:txBody>
              </p:sp>
              <p:grpSp>
                <p:nvGrpSpPr>
                  <p:cNvPr id="26" name="Group 72"/>
                  <p:cNvGrpSpPr>
                    <a:grpSpLocks/>
                  </p:cNvGrpSpPr>
                  <p:nvPr/>
                </p:nvGrpSpPr>
                <p:grpSpPr bwMode="auto">
                  <a:xfrm>
                    <a:off x="3240" y="1224"/>
                    <a:ext cx="1568" cy="1151"/>
                    <a:chOff x="3240" y="1224"/>
                    <a:chExt cx="1568" cy="1151"/>
                  </a:xfrm>
                </p:grpSpPr>
                <p:sp>
                  <p:nvSpPr>
                    <p:cNvPr id="44095" name="Text Box 73"/>
                    <p:cNvSpPr txBox="1">
                      <a:spLocks noChangeArrowheads="1"/>
                    </p:cNvSpPr>
                    <p:nvPr/>
                  </p:nvSpPr>
                  <p:spPr bwMode="auto">
                    <a:xfrm>
                      <a:off x="3352" y="1480"/>
                      <a:ext cx="208" cy="231"/>
                    </a:xfrm>
                    <a:prstGeom prst="rect">
                      <a:avLst/>
                    </a:prstGeom>
                    <a:noFill/>
                    <a:ln w="12700">
                      <a:noFill/>
                      <a:miter lim="800000"/>
                      <a:headEnd/>
                      <a:tailEnd/>
                    </a:ln>
                  </p:spPr>
                  <p:txBody>
                    <a:bodyPr>
                      <a:spAutoFit/>
                    </a:bodyPr>
                    <a:lstStyle/>
                    <a:p>
                      <a:pPr algn="ctr">
                        <a:spcBef>
                          <a:spcPct val="50000"/>
                        </a:spcBef>
                      </a:pPr>
                      <a:r>
                        <a:rPr lang="en-US" b="1" i="1">
                          <a:solidFill>
                            <a:srgbClr val="000099"/>
                          </a:solidFill>
                        </a:rPr>
                        <a:t>7</a:t>
                      </a:r>
                    </a:p>
                  </p:txBody>
                </p:sp>
                <p:grpSp>
                  <p:nvGrpSpPr>
                    <p:cNvPr id="27" name="Group 74"/>
                    <p:cNvGrpSpPr>
                      <a:grpSpLocks/>
                    </p:cNvGrpSpPr>
                    <p:nvPr/>
                  </p:nvGrpSpPr>
                  <p:grpSpPr bwMode="auto">
                    <a:xfrm>
                      <a:off x="3240" y="1277"/>
                      <a:ext cx="1568" cy="1098"/>
                      <a:chOff x="3240" y="1277"/>
                      <a:chExt cx="1568" cy="1098"/>
                    </a:xfrm>
                  </p:grpSpPr>
                  <p:sp>
                    <p:nvSpPr>
                      <p:cNvPr id="44100" name="Line 75"/>
                      <p:cNvSpPr>
                        <a:spLocks noChangeShapeType="1"/>
                      </p:cNvSpPr>
                      <p:nvPr/>
                    </p:nvSpPr>
                    <p:spPr bwMode="auto">
                      <a:xfrm flipV="1">
                        <a:off x="3472" y="1864"/>
                        <a:ext cx="472" cy="56"/>
                      </a:xfrm>
                      <a:prstGeom prst="line">
                        <a:avLst/>
                      </a:prstGeom>
                      <a:noFill/>
                      <a:ln w="12700">
                        <a:solidFill>
                          <a:schemeClr val="tx1"/>
                        </a:solidFill>
                        <a:round/>
                        <a:headEnd/>
                        <a:tailEnd type="stealth" w="med" len="lg"/>
                      </a:ln>
                    </p:spPr>
                    <p:txBody>
                      <a:bodyPr/>
                      <a:lstStyle/>
                      <a:p>
                        <a:endParaRPr lang="en-US"/>
                      </a:p>
                    </p:txBody>
                  </p:sp>
                  <p:grpSp>
                    <p:nvGrpSpPr>
                      <p:cNvPr id="28" name="Group 76"/>
                      <p:cNvGrpSpPr>
                        <a:grpSpLocks/>
                      </p:cNvGrpSpPr>
                      <p:nvPr/>
                    </p:nvGrpSpPr>
                    <p:grpSpPr bwMode="auto">
                      <a:xfrm>
                        <a:off x="3240" y="1277"/>
                        <a:ext cx="1568" cy="1098"/>
                        <a:chOff x="3240" y="1277"/>
                        <a:chExt cx="1568" cy="1098"/>
                      </a:xfrm>
                    </p:grpSpPr>
                    <p:sp>
                      <p:nvSpPr>
                        <p:cNvPr id="44102" name="Oval 77"/>
                        <p:cNvSpPr>
                          <a:spLocks noChangeArrowheads="1"/>
                        </p:cNvSpPr>
                        <p:nvPr/>
                      </p:nvSpPr>
                      <p:spPr bwMode="auto">
                        <a:xfrm>
                          <a:off x="4584" y="1432"/>
                          <a:ext cx="224" cy="224"/>
                        </a:xfrm>
                        <a:prstGeom prst="ellipse">
                          <a:avLst/>
                        </a:prstGeom>
                        <a:noFill/>
                        <a:ln w="12700">
                          <a:solidFill>
                            <a:schemeClr val="tx1"/>
                          </a:solidFill>
                          <a:round/>
                          <a:headEnd/>
                          <a:tailEnd/>
                        </a:ln>
                      </p:spPr>
                      <p:txBody>
                        <a:bodyPr wrap="none" anchor="ctr"/>
                        <a:lstStyle/>
                        <a:p>
                          <a:endParaRPr lang="en-US"/>
                        </a:p>
                      </p:txBody>
                    </p:sp>
                    <p:sp>
                      <p:nvSpPr>
                        <p:cNvPr id="44103" name="Line 78"/>
                        <p:cNvSpPr>
                          <a:spLocks noChangeShapeType="1"/>
                        </p:cNvSpPr>
                        <p:nvPr/>
                      </p:nvSpPr>
                      <p:spPr bwMode="auto">
                        <a:xfrm flipV="1">
                          <a:off x="3376" y="1480"/>
                          <a:ext cx="288" cy="344"/>
                        </a:xfrm>
                        <a:prstGeom prst="line">
                          <a:avLst/>
                        </a:prstGeom>
                        <a:noFill/>
                        <a:ln w="12700">
                          <a:solidFill>
                            <a:schemeClr val="tx1"/>
                          </a:solidFill>
                          <a:round/>
                          <a:headEnd/>
                          <a:tailEnd type="stealth" w="med" len="lg"/>
                        </a:ln>
                      </p:spPr>
                      <p:txBody>
                        <a:bodyPr/>
                        <a:lstStyle/>
                        <a:p>
                          <a:endParaRPr lang="en-US"/>
                        </a:p>
                      </p:txBody>
                    </p:sp>
                    <p:sp>
                      <p:nvSpPr>
                        <p:cNvPr id="44104" name="Line 79"/>
                        <p:cNvSpPr>
                          <a:spLocks noChangeShapeType="1"/>
                        </p:cNvSpPr>
                        <p:nvPr/>
                      </p:nvSpPr>
                      <p:spPr bwMode="auto">
                        <a:xfrm>
                          <a:off x="3832" y="1304"/>
                          <a:ext cx="744" cy="232"/>
                        </a:xfrm>
                        <a:prstGeom prst="line">
                          <a:avLst/>
                        </a:prstGeom>
                        <a:noFill/>
                        <a:ln w="12700">
                          <a:solidFill>
                            <a:schemeClr val="tx1"/>
                          </a:solidFill>
                          <a:round/>
                          <a:headEnd/>
                          <a:tailEnd type="stealth" w="med" len="lg"/>
                        </a:ln>
                      </p:spPr>
                      <p:txBody>
                        <a:bodyPr/>
                        <a:lstStyle/>
                        <a:p>
                          <a:endParaRPr lang="en-US"/>
                        </a:p>
                      </p:txBody>
                    </p:sp>
                    <p:sp>
                      <p:nvSpPr>
                        <p:cNvPr id="44105" name="Line 80"/>
                        <p:cNvSpPr>
                          <a:spLocks noChangeShapeType="1"/>
                        </p:cNvSpPr>
                        <p:nvPr/>
                      </p:nvSpPr>
                      <p:spPr bwMode="auto">
                        <a:xfrm flipV="1">
                          <a:off x="4152" y="1600"/>
                          <a:ext cx="456" cy="176"/>
                        </a:xfrm>
                        <a:prstGeom prst="line">
                          <a:avLst/>
                        </a:prstGeom>
                        <a:noFill/>
                        <a:ln w="12700">
                          <a:solidFill>
                            <a:schemeClr val="tx1"/>
                          </a:solidFill>
                          <a:round/>
                          <a:headEnd/>
                          <a:tailEnd type="stealth" w="med" len="lg"/>
                        </a:ln>
                      </p:spPr>
                      <p:txBody>
                        <a:bodyPr/>
                        <a:lstStyle/>
                        <a:p>
                          <a:endParaRPr lang="en-US"/>
                        </a:p>
                      </p:txBody>
                    </p:sp>
                    <p:sp>
                      <p:nvSpPr>
                        <p:cNvPr id="44106" name="Line 81"/>
                        <p:cNvSpPr>
                          <a:spLocks noChangeShapeType="1"/>
                        </p:cNvSpPr>
                        <p:nvPr/>
                      </p:nvSpPr>
                      <p:spPr bwMode="auto">
                        <a:xfrm>
                          <a:off x="3408" y="2024"/>
                          <a:ext cx="240" cy="136"/>
                        </a:xfrm>
                        <a:prstGeom prst="line">
                          <a:avLst/>
                        </a:prstGeom>
                        <a:noFill/>
                        <a:ln w="12700">
                          <a:solidFill>
                            <a:schemeClr val="tx1"/>
                          </a:solidFill>
                          <a:round/>
                          <a:headEnd/>
                          <a:tailEnd type="stealth" w="med" len="lg"/>
                        </a:ln>
                      </p:spPr>
                      <p:txBody>
                        <a:bodyPr/>
                        <a:lstStyle/>
                        <a:p>
                          <a:endParaRPr lang="en-US"/>
                        </a:p>
                      </p:txBody>
                    </p:sp>
                    <p:sp>
                      <p:nvSpPr>
                        <p:cNvPr id="44107" name="Line 82"/>
                        <p:cNvSpPr>
                          <a:spLocks noChangeShapeType="1"/>
                        </p:cNvSpPr>
                        <p:nvPr/>
                      </p:nvSpPr>
                      <p:spPr bwMode="auto">
                        <a:xfrm>
                          <a:off x="3768" y="1504"/>
                          <a:ext cx="208" cy="280"/>
                        </a:xfrm>
                        <a:prstGeom prst="line">
                          <a:avLst/>
                        </a:prstGeom>
                        <a:noFill/>
                        <a:ln w="12700">
                          <a:solidFill>
                            <a:schemeClr val="tx1"/>
                          </a:solidFill>
                          <a:round/>
                          <a:headEnd/>
                          <a:tailEnd type="stealth" w="med" len="lg"/>
                        </a:ln>
                      </p:spPr>
                      <p:txBody>
                        <a:bodyPr/>
                        <a:lstStyle/>
                        <a:p>
                          <a:endParaRPr lang="en-US"/>
                        </a:p>
                      </p:txBody>
                    </p:sp>
                    <p:sp>
                      <p:nvSpPr>
                        <p:cNvPr id="44108" name="Line 83"/>
                        <p:cNvSpPr>
                          <a:spLocks noChangeShapeType="1"/>
                        </p:cNvSpPr>
                        <p:nvPr/>
                      </p:nvSpPr>
                      <p:spPr bwMode="auto">
                        <a:xfrm flipV="1">
                          <a:off x="3760" y="1936"/>
                          <a:ext cx="224" cy="224"/>
                        </a:xfrm>
                        <a:prstGeom prst="line">
                          <a:avLst/>
                        </a:prstGeom>
                        <a:noFill/>
                        <a:ln w="12700">
                          <a:solidFill>
                            <a:schemeClr val="tx1"/>
                          </a:solidFill>
                          <a:round/>
                          <a:headEnd/>
                          <a:tailEnd type="stealth" w="med" len="lg"/>
                        </a:ln>
                      </p:spPr>
                      <p:txBody>
                        <a:bodyPr/>
                        <a:lstStyle/>
                        <a:p>
                          <a:endParaRPr lang="en-US"/>
                        </a:p>
                      </p:txBody>
                    </p:sp>
                    <p:grpSp>
                      <p:nvGrpSpPr>
                        <p:cNvPr id="29" name="Group 84"/>
                        <p:cNvGrpSpPr>
                          <a:grpSpLocks/>
                        </p:cNvGrpSpPr>
                        <p:nvPr/>
                      </p:nvGrpSpPr>
                      <p:grpSpPr bwMode="auto">
                        <a:xfrm>
                          <a:off x="3240" y="1816"/>
                          <a:ext cx="224" cy="235"/>
                          <a:chOff x="3240" y="1816"/>
                          <a:chExt cx="224" cy="235"/>
                        </a:xfrm>
                      </p:grpSpPr>
                      <p:sp>
                        <p:nvSpPr>
                          <p:cNvPr id="44121" name="Oval 85"/>
                          <p:cNvSpPr>
                            <a:spLocks noChangeArrowheads="1"/>
                          </p:cNvSpPr>
                          <p:nvPr/>
                        </p:nvSpPr>
                        <p:spPr bwMode="auto">
                          <a:xfrm>
                            <a:off x="3240" y="1816"/>
                            <a:ext cx="224" cy="224"/>
                          </a:xfrm>
                          <a:prstGeom prst="ellipse">
                            <a:avLst/>
                          </a:prstGeom>
                          <a:noFill/>
                          <a:ln w="12700">
                            <a:solidFill>
                              <a:schemeClr val="tx1"/>
                            </a:solidFill>
                            <a:round/>
                            <a:headEnd/>
                            <a:tailEnd/>
                          </a:ln>
                        </p:spPr>
                        <p:txBody>
                          <a:bodyPr wrap="none" anchor="ctr"/>
                          <a:lstStyle/>
                          <a:p>
                            <a:endParaRPr lang="en-US"/>
                          </a:p>
                        </p:txBody>
                      </p:sp>
                      <p:sp>
                        <p:nvSpPr>
                          <p:cNvPr id="44122" name="Text Box 86"/>
                          <p:cNvSpPr txBox="1">
                            <a:spLocks noChangeArrowheads="1"/>
                          </p:cNvSpPr>
                          <p:nvPr/>
                        </p:nvSpPr>
                        <p:spPr bwMode="auto">
                          <a:xfrm>
                            <a:off x="3246" y="1820"/>
                            <a:ext cx="202" cy="231"/>
                          </a:xfrm>
                          <a:prstGeom prst="rect">
                            <a:avLst/>
                          </a:prstGeom>
                          <a:noFill/>
                          <a:ln w="12700">
                            <a:noFill/>
                            <a:miter lim="800000"/>
                            <a:headEnd/>
                            <a:tailEnd/>
                          </a:ln>
                        </p:spPr>
                        <p:txBody>
                          <a:bodyPr wrap="none">
                            <a:spAutoFit/>
                          </a:bodyPr>
                          <a:lstStyle/>
                          <a:p>
                            <a:pPr algn="ctr"/>
                            <a:r>
                              <a:rPr lang="en-US" b="1"/>
                              <a:t>S</a:t>
                            </a:r>
                          </a:p>
                        </p:txBody>
                      </p:sp>
                    </p:grpSp>
                    <p:grpSp>
                      <p:nvGrpSpPr>
                        <p:cNvPr id="30" name="Group 87"/>
                        <p:cNvGrpSpPr>
                          <a:grpSpLocks/>
                        </p:cNvGrpSpPr>
                        <p:nvPr/>
                      </p:nvGrpSpPr>
                      <p:grpSpPr bwMode="auto">
                        <a:xfrm>
                          <a:off x="3624" y="1277"/>
                          <a:ext cx="254" cy="231"/>
                          <a:chOff x="3624" y="1277"/>
                          <a:chExt cx="254" cy="231"/>
                        </a:xfrm>
                      </p:grpSpPr>
                      <p:sp>
                        <p:nvSpPr>
                          <p:cNvPr id="44119" name="Oval 88"/>
                          <p:cNvSpPr>
                            <a:spLocks noChangeArrowheads="1"/>
                          </p:cNvSpPr>
                          <p:nvPr/>
                        </p:nvSpPr>
                        <p:spPr bwMode="auto">
                          <a:xfrm>
                            <a:off x="3632" y="1280"/>
                            <a:ext cx="224" cy="224"/>
                          </a:xfrm>
                          <a:prstGeom prst="ellipse">
                            <a:avLst/>
                          </a:prstGeom>
                          <a:noFill/>
                          <a:ln w="12700">
                            <a:solidFill>
                              <a:schemeClr val="tx1"/>
                            </a:solidFill>
                            <a:round/>
                            <a:headEnd/>
                            <a:tailEnd/>
                          </a:ln>
                        </p:spPr>
                        <p:txBody>
                          <a:bodyPr wrap="none" anchor="ctr"/>
                          <a:lstStyle/>
                          <a:p>
                            <a:endParaRPr lang="en-US"/>
                          </a:p>
                        </p:txBody>
                      </p:sp>
                      <p:sp>
                        <p:nvSpPr>
                          <p:cNvPr id="44120" name="Text Box 89"/>
                          <p:cNvSpPr txBox="1">
                            <a:spLocks noChangeArrowheads="1"/>
                          </p:cNvSpPr>
                          <p:nvPr/>
                        </p:nvSpPr>
                        <p:spPr bwMode="auto">
                          <a:xfrm flipH="1">
                            <a:off x="3624" y="1277"/>
                            <a:ext cx="254" cy="231"/>
                          </a:xfrm>
                          <a:prstGeom prst="rect">
                            <a:avLst/>
                          </a:prstGeom>
                          <a:noFill/>
                          <a:ln w="12700">
                            <a:noFill/>
                            <a:miter lim="800000"/>
                            <a:headEnd/>
                            <a:tailEnd/>
                          </a:ln>
                        </p:spPr>
                        <p:txBody>
                          <a:bodyPr>
                            <a:spAutoFit/>
                          </a:bodyPr>
                          <a:lstStyle/>
                          <a:p>
                            <a:pPr algn="ctr"/>
                            <a:r>
                              <a:rPr lang="en-US" b="1"/>
                              <a:t>A</a:t>
                            </a:r>
                          </a:p>
                        </p:txBody>
                      </p:sp>
                    </p:grpSp>
                    <p:grpSp>
                      <p:nvGrpSpPr>
                        <p:cNvPr id="31" name="Group 90"/>
                        <p:cNvGrpSpPr>
                          <a:grpSpLocks/>
                        </p:cNvGrpSpPr>
                        <p:nvPr/>
                      </p:nvGrpSpPr>
                      <p:grpSpPr bwMode="auto">
                        <a:xfrm>
                          <a:off x="3584" y="2144"/>
                          <a:ext cx="254" cy="231"/>
                          <a:chOff x="3584" y="2144"/>
                          <a:chExt cx="254" cy="231"/>
                        </a:xfrm>
                      </p:grpSpPr>
                      <p:sp>
                        <p:nvSpPr>
                          <p:cNvPr id="44117" name="Oval 91"/>
                          <p:cNvSpPr>
                            <a:spLocks noChangeArrowheads="1"/>
                          </p:cNvSpPr>
                          <p:nvPr/>
                        </p:nvSpPr>
                        <p:spPr bwMode="auto">
                          <a:xfrm>
                            <a:off x="3584" y="2144"/>
                            <a:ext cx="224" cy="224"/>
                          </a:xfrm>
                          <a:prstGeom prst="ellipse">
                            <a:avLst/>
                          </a:prstGeom>
                          <a:noFill/>
                          <a:ln w="12700">
                            <a:solidFill>
                              <a:schemeClr val="tx1"/>
                            </a:solidFill>
                            <a:round/>
                            <a:headEnd/>
                            <a:tailEnd/>
                          </a:ln>
                        </p:spPr>
                        <p:txBody>
                          <a:bodyPr wrap="none" anchor="ctr"/>
                          <a:lstStyle/>
                          <a:p>
                            <a:endParaRPr lang="en-US"/>
                          </a:p>
                        </p:txBody>
                      </p:sp>
                      <p:sp>
                        <p:nvSpPr>
                          <p:cNvPr id="44118" name="Text Box 92"/>
                          <p:cNvSpPr txBox="1">
                            <a:spLocks noChangeArrowheads="1"/>
                          </p:cNvSpPr>
                          <p:nvPr/>
                        </p:nvSpPr>
                        <p:spPr bwMode="auto">
                          <a:xfrm flipH="1">
                            <a:off x="3584" y="2144"/>
                            <a:ext cx="254" cy="231"/>
                          </a:xfrm>
                          <a:prstGeom prst="rect">
                            <a:avLst/>
                          </a:prstGeom>
                          <a:noFill/>
                          <a:ln w="12700">
                            <a:noFill/>
                            <a:miter lim="800000"/>
                            <a:headEnd/>
                            <a:tailEnd/>
                          </a:ln>
                        </p:spPr>
                        <p:txBody>
                          <a:bodyPr>
                            <a:spAutoFit/>
                          </a:bodyPr>
                          <a:lstStyle/>
                          <a:p>
                            <a:pPr algn="ctr"/>
                            <a:r>
                              <a:rPr lang="en-US" b="1"/>
                              <a:t>B</a:t>
                            </a:r>
                          </a:p>
                        </p:txBody>
                      </p:sp>
                    </p:grpSp>
                    <p:grpSp>
                      <p:nvGrpSpPr>
                        <p:cNvPr id="44131" name="Group 93"/>
                        <p:cNvGrpSpPr>
                          <a:grpSpLocks/>
                        </p:cNvGrpSpPr>
                        <p:nvPr/>
                      </p:nvGrpSpPr>
                      <p:grpSpPr bwMode="auto">
                        <a:xfrm>
                          <a:off x="3936" y="1733"/>
                          <a:ext cx="254" cy="231"/>
                          <a:chOff x="3936" y="1733"/>
                          <a:chExt cx="254" cy="231"/>
                        </a:xfrm>
                      </p:grpSpPr>
                      <p:sp>
                        <p:nvSpPr>
                          <p:cNvPr id="44115" name="Oval 94"/>
                          <p:cNvSpPr>
                            <a:spLocks noChangeArrowheads="1"/>
                          </p:cNvSpPr>
                          <p:nvPr/>
                        </p:nvSpPr>
                        <p:spPr bwMode="auto">
                          <a:xfrm>
                            <a:off x="3944" y="1736"/>
                            <a:ext cx="224" cy="224"/>
                          </a:xfrm>
                          <a:prstGeom prst="ellipse">
                            <a:avLst/>
                          </a:prstGeom>
                          <a:noFill/>
                          <a:ln w="12700">
                            <a:solidFill>
                              <a:schemeClr val="tx1"/>
                            </a:solidFill>
                            <a:round/>
                            <a:headEnd/>
                            <a:tailEnd/>
                          </a:ln>
                        </p:spPr>
                        <p:txBody>
                          <a:bodyPr wrap="none" anchor="ctr"/>
                          <a:lstStyle/>
                          <a:p>
                            <a:endParaRPr lang="en-US"/>
                          </a:p>
                        </p:txBody>
                      </p:sp>
                      <p:sp>
                        <p:nvSpPr>
                          <p:cNvPr id="44116" name="Text Box 95"/>
                          <p:cNvSpPr txBox="1">
                            <a:spLocks noChangeArrowheads="1"/>
                          </p:cNvSpPr>
                          <p:nvPr/>
                        </p:nvSpPr>
                        <p:spPr bwMode="auto">
                          <a:xfrm flipH="1">
                            <a:off x="3936" y="1733"/>
                            <a:ext cx="254" cy="231"/>
                          </a:xfrm>
                          <a:prstGeom prst="rect">
                            <a:avLst/>
                          </a:prstGeom>
                          <a:noFill/>
                          <a:ln w="12700">
                            <a:noFill/>
                            <a:miter lim="800000"/>
                            <a:headEnd/>
                            <a:tailEnd/>
                          </a:ln>
                        </p:spPr>
                        <p:txBody>
                          <a:bodyPr>
                            <a:spAutoFit/>
                          </a:bodyPr>
                          <a:lstStyle/>
                          <a:p>
                            <a:pPr algn="ctr"/>
                            <a:r>
                              <a:rPr lang="en-US" b="1"/>
                              <a:t>C</a:t>
                            </a:r>
                          </a:p>
                        </p:txBody>
                      </p:sp>
                    </p:grpSp>
                    <p:sp>
                      <p:nvSpPr>
                        <p:cNvPr id="44113" name="Line 96"/>
                        <p:cNvSpPr>
                          <a:spLocks noChangeShapeType="1"/>
                        </p:cNvSpPr>
                        <p:nvPr/>
                      </p:nvSpPr>
                      <p:spPr bwMode="auto">
                        <a:xfrm flipV="1">
                          <a:off x="3792" y="1648"/>
                          <a:ext cx="856" cy="560"/>
                        </a:xfrm>
                        <a:prstGeom prst="line">
                          <a:avLst/>
                        </a:prstGeom>
                        <a:noFill/>
                        <a:ln w="12700">
                          <a:solidFill>
                            <a:schemeClr val="tx1"/>
                          </a:solidFill>
                          <a:round/>
                          <a:headEnd/>
                          <a:tailEnd type="stealth" w="med" len="lg"/>
                        </a:ln>
                      </p:spPr>
                      <p:txBody>
                        <a:bodyPr/>
                        <a:lstStyle/>
                        <a:p>
                          <a:endParaRPr lang="en-US"/>
                        </a:p>
                      </p:txBody>
                    </p:sp>
                    <p:sp>
                      <p:nvSpPr>
                        <p:cNvPr id="44114" name="Text Box 97"/>
                        <p:cNvSpPr txBox="1">
                          <a:spLocks noChangeArrowheads="1"/>
                        </p:cNvSpPr>
                        <p:nvPr/>
                      </p:nvSpPr>
                      <p:spPr bwMode="auto">
                        <a:xfrm>
                          <a:off x="3560" y="1696"/>
                          <a:ext cx="208" cy="231"/>
                        </a:xfrm>
                        <a:prstGeom prst="rect">
                          <a:avLst/>
                        </a:prstGeom>
                        <a:noFill/>
                        <a:ln w="12700">
                          <a:noFill/>
                          <a:miter lim="800000"/>
                          <a:headEnd/>
                          <a:tailEnd/>
                        </a:ln>
                      </p:spPr>
                      <p:txBody>
                        <a:bodyPr>
                          <a:spAutoFit/>
                        </a:bodyPr>
                        <a:lstStyle/>
                        <a:p>
                          <a:pPr algn="ctr">
                            <a:spcBef>
                              <a:spcPct val="50000"/>
                            </a:spcBef>
                          </a:pPr>
                          <a:r>
                            <a:rPr lang="en-US" b="1" i="1">
                              <a:solidFill>
                                <a:srgbClr val="000099"/>
                              </a:solidFill>
                            </a:rPr>
                            <a:t>6</a:t>
                          </a:r>
                        </a:p>
                      </p:txBody>
                    </p:sp>
                  </p:grpSp>
                </p:grpSp>
                <p:sp>
                  <p:nvSpPr>
                    <p:cNvPr id="44097" name="Text Box 98"/>
                    <p:cNvSpPr txBox="1">
                      <a:spLocks noChangeArrowheads="1"/>
                    </p:cNvSpPr>
                    <p:nvPr/>
                  </p:nvSpPr>
                  <p:spPr bwMode="auto">
                    <a:xfrm>
                      <a:off x="3344" y="2044"/>
                      <a:ext cx="208" cy="231"/>
                    </a:xfrm>
                    <a:prstGeom prst="rect">
                      <a:avLst/>
                    </a:prstGeom>
                    <a:noFill/>
                    <a:ln w="12700">
                      <a:noFill/>
                      <a:miter lim="800000"/>
                      <a:headEnd/>
                      <a:tailEnd/>
                    </a:ln>
                  </p:spPr>
                  <p:txBody>
                    <a:bodyPr>
                      <a:spAutoFit/>
                    </a:bodyPr>
                    <a:lstStyle/>
                    <a:p>
                      <a:pPr algn="ctr">
                        <a:spcBef>
                          <a:spcPct val="50000"/>
                        </a:spcBef>
                      </a:pPr>
                      <a:r>
                        <a:rPr lang="en-US" b="1" i="1">
                          <a:solidFill>
                            <a:srgbClr val="000099"/>
                          </a:solidFill>
                        </a:rPr>
                        <a:t>2</a:t>
                      </a:r>
                    </a:p>
                  </p:txBody>
                </p:sp>
                <p:sp>
                  <p:nvSpPr>
                    <p:cNvPr id="44098" name="Text Box 99"/>
                    <p:cNvSpPr txBox="1">
                      <a:spLocks noChangeArrowheads="1"/>
                    </p:cNvSpPr>
                    <p:nvPr/>
                  </p:nvSpPr>
                  <p:spPr bwMode="auto">
                    <a:xfrm>
                      <a:off x="4128" y="1224"/>
                      <a:ext cx="208" cy="231"/>
                    </a:xfrm>
                    <a:prstGeom prst="rect">
                      <a:avLst/>
                    </a:prstGeom>
                    <a:noFill/>
                    <a:ln w="12700">
                      <a:noFill/>
                      <a:miter lim="800000"/>
                      <a:headEnd/>
                      <a:tailEnd/>
                    </a:ln>
                  </p:spPr>
                  <p:txBody>
                    <a:bodyPr>
                      <a:spAutoFit/>
                    </a:bodyPr>
                    <a:lstStyle/>
                    <a:p>
                      <a:pPr algn="ctr">
                        <a:spcBef>
                          <a:spcPct val="50000"/>
                        </a:spcBef>
                      </a:pPr>
                      <a:r>
                        <a:rPr lang="en-US" b="1" i="1">
                          <a:solidFill>
                            <a:srgbClr val="000099"/>
                          </a:solidFill>
                        </a:rPr>
                        <a:t>4</a:t>
                      </a:r>
                    </a:p>
                  </p:txBody>
                </p:sp>
                <p:sp>
                  <p:nvSpPr>
                    <p:cNvPr id="44099" name="Text Box 100"/>
                    <p:cNvSpPr txBox="1">
                      <a:spLocks noChangeArrowheads="1"/>
                    </p:cNvSpPr>
                    <p:nvPr/>
                  </p:nvSpPr>
                  <p:spPr bwMode="auto">
                    <a:xfrm>
                      <a:off x="3696" y="1921"/>
                      <a:ext cx="208" cy="231"/>
                    </a:xfrm>
                    <a:prstGeom prst="rect">
                      <a:avLst/>
                    </a:prstGeom>
                    <a:noFill/>
                    <a:ln w="12700">
                      <a:noFill/>
                      <a:miter lim="800000"/>
                      <a:headEnd/>
                      <a:tailEnd/>
                    </a:ln>
                  </p:spPr>
                  <p:txBody>
                    <a:bodyPr>
                      <a:spAutoFit/>
                    </a:bodyPr>
                    <a:lstStyle/>
                    <a:p>
                      <a:pPr algn="ctr">
                        <a:spcBef>
                          <a:spcPct val="50000"/>
                        </a:spcBef>
                      </a:pPr>
                      <a:r>
                        <a:rPr lang="en-US" b="1" i="1">
                          <a:solidFill>
                            <a:srgbClr val="000099"/>
                          </a:solidFill>
                        </a:rPr>
                        <a:t>3</a:t>
                      </a:r>
                    </a:p>
                  </p:txBody>
                </p:sp>
              </p:grpSp>
              <p:sp>
                <p:nvSpPr>
                  <p:cNvPr id="44094" name="Text Box 101"/>
                  <p:cNvSpPr txBox="1">
                    <a:spLocks noChangeArrowheads="1"/>
                  </p:cNvSpPr>
                  <p:nvPr/>
                </p:nvSpPr>
                <p:spPr bwMode="auto">
                  <a:xfrm>
                    <a:off x="4120" y="1552"/>
                    <a:ext cx="256" cy="231"/>
                  </a:xfrm>
                  <a:prstGeom prst="rect">
                    <a:avLst/>
                  </a:prstGeom>
                  <a:noFill/>
                  <a:ln w="12700">
                    <a:noFill/>
                    <a:miter lim="800000"/>
                    <a:headEnd/>
                    <a:tailEnd/>
                  </a:ln>
                </p:spPr>
                <p:txBody>
                  <a:bodyPr>
                    <a:spAutoFit/>
                  </a:bodyPr>
                  <a:lstStyle/>
                  <a:p>
                    <a:pPr algn="ctr">
                      <a:spcBef>
                        <a:spcPct val="50000"/>
                      </a:spcBef>
                    </a:pPr>
                    <a:r>
                      <a:rPr lang="en-US" b="1" i="1" dirty="0">
                        <a:solidFill>
                          <a:srgbClr val="000099"/>
                        </a:solidFill>
                      </a:rPr>
                      <a:t>2</a:t>
                    </a:r>
                  </a:p>
                </p:txBody>
              </p:sp>
            </p:grpSp>
          </p:grpSp>
        </p:grpSp>
      </p:grpSp>
      <p:sp>
        <p:nvSpPr>
          <p:cNvPr id="44044" name="Text Box 102"/>
          <p:cNvSpPr txBox="1">
            <a:spLocks noChangeArrowheads="1"/>
          </p:cNvSpPr>
          <p:nvPr/>
        </p:nvSpPr>
        <p:spPr bwMode="auto">
          <a:xfrm>
            <a:off x="6464300" y="5648325"/>
            <a:ext cx="1308100" cy="336550"/>
          </a:xfrm>
          <a:prstGeom prst="rect">
            <a:avLst/>
          </a:prstGeom>
          <a:noFill/>
          <a:ln w="12700">
            <a:noFill/>
            <a:miter lim="800000"/>
            <a:headEnd/>
            <a:tailEnd/>
          </a:ln>
        </p:spPr>
        <p:txBody>
          <a:bodyPr>
            <a:spAutoFit/>
          </a:bodyPr>
          <a:lstStyle/>
          <a:p>
            <a:pPr>
              <a:spcBef>
                <a:spcPct val="50000"/>
              </a:spcBef>
            </a:pPr>
            <a:r>
              <a:rPr lang="en-US" sz="1600" b="1" i="1" dirty="0">
                <a:latin typeface="Arial" charset="0"/>
              </a:rPr>
              <a:t>process C</a:t>
            </a:r>
          </a:p>
        </p:txBody>
      </p:sp>
      <p:grpSp>
        <p:nvGrpSpPr>
          <p:cNvPr id="44132" name="Group 103"/>
          <p:cNvGrpSpPr>
            <a:grpSpLocks/>
          </p:cNvGrpSpPr>
          <p:nvPr/>
        </p:nvGrpSpPr>
        <p:grpSpPr bwMode="auto">
          <a:xfrm>
            <a:off x="4927600" y="1041400"/>
            <a:ext cx="2524125" cy="1827213"/>
            <a:chOff x="3104" y="656"/>
            <a:chExt cx="1590" cy="1151"/>
          </a:xfrm>
        </p:grpSpPr>
        <p:grpSp>
          <p:nvGrpSpPr>
            <p:cNvPr id="44138" name="Group 104"/>
            <p:cNvGrpSpPr>
              <a:grpSpLocks/>
            </p:cNvGrpSpPr>
            <p:nvPr/>
          </p:nvGrpSpPr>
          <p:grpSpPr bwMode="auto">
            <a:xfrm>
              <a:off x="3104" y="656"/>
              <a:ext cx="1590" cy="1151"/>
              <a:chOff x="3240" y="1224"/>
              <a:chExt cx="1590" cy="1151"/>
            </a:xfrm>
          </p:grpSpPr>
          <p:sp>
            <p:nvSpPr>
              <p:cNvPr id="44053" name="Text Box 105"/>
              <p:cNvSpPr txBox="1">
                <a:spLocks noChangeArrowheads="1"/>
              </p:cNvSpPr>
              <p:nvPr/>
            </p:nvSpPr>
            <p:spPr bwMode="auto">
              <a:xfrm flipH="1">
                <a:off x="4576" y="1445"/>
                <a:ext cx="254" cy="231"/>
              </a:xfrm>
              <a:prstGeom prst="rect">
                <a:avLst/>
              </a:prstGeom>
              <a:noFill/>
              <a:ln w="12700">
                <a:noFill/>
                <a:miter lim="800000"/>
                <a:headEnd/>
                <a:tailEnd/>
              </a:ln>
            </p:spPr>
            <p:txBody>
              <a:bodyPr>
                <a:spAutoFit/>
              </a:bodyPr>
              <a:lstStyle/>
              <a:p>
                <a:pPr algn="ctr"/>
                <a:r>
                  <a:rPr lang="en-US" b="1"/>
                  <a:t>E</a:t>
                </a:r>
              </a:p>
            </p:txBody>
          </p:sp>
          <p:grpSp>
            <p:nvGrpSpPr>
              <p:cNvPr id="44139" name="Group 106"/>
              <p:cNvGrpSpPr>
                <a:grpSpLocks/>
              </p:cNvGrpSpPr>
              <p:nvPr/>
            </p:nvGrpSpPr>
            <p:grpSpPr bwMode="auto">
              <a:xfrm>
                <a:off x="3240" y="1224"/>
                <a:ext cx="1568" cy="1151"/>
                <a:chOff x="3240" y="1224"/>
                <a:chExt cx="1568" cy="1151"/>
              </a:xfrm>
            </p:grpSpPr>
            <p:sp>
              <p:nvSpPr>
                <p:cNvPr id="44055" name="Text Box 107"/>
                <p:cNvSpPr txBox="1">
                  <a:spLocks noChangeArrowheads="1"/>
                </p:cNvSpPr>
                <p:nvPr/>
              </p:nvSpPr>
              <p:spPr bwMode="auto">
                <a:xfrm>
                  <a:off x="4104" y="1929"/>
                  <a:ext cx="208" cy="231"/>
                </a:xfrm>
                <a:prstGeom prst="rect">
                  <a:avLst/>
                </a:prstGeom>
                <a:noFill/>
                <a:ln w="12700">
                  <a:noFill/>
                  <a:miter lim="800000"/>
                  <a:headEnd/>
                  <a:tailEnd/>
                </a:ln>
              </p:spPr>
              <p:txBody>
                <a:bodyPr>
                  <a:spAutoFit/>
                </a:bodyPr>
                <a:lstStyle/>
                <a:p>
                  <a:pPr algn="ctr">
                    <a:spcBef>
                      <a:spcPct val="50000"/>
                    </a:spcBef>
                  </a:pPr>
                  <a:r>
                    <a:rPr lang="en-US" b="1" i="1">
                      <a:solidFill>
                        <a:srgbClr val="000099"/>
                      </a:solidFill>
                    </a:rPr>
                    <a:t>7</a:t>
                  </a:r>
                </a:p>
              </p:txBody>
            </p:sp>
            <p:grpSp>
              <p:nvGrpSpPr>
                <p:cNvPr id="44142" name="Group 108"/>
                <p:cNvGrpSpPr>
                  <a:grpSpLocks/>
                </p:cNvGrpSpPr>
                <p:nvPr/>
              </p:nvGrpSpPr>
              <p:grpSpPr bwMode="auto">
                <a:xfrm>
                  <a:off x="3240" y="1224"/>
                  <a:ext cx="1568" cy="1151"/>
                  <a:chOff x="3240" y="1224"/>
                  <a:chExt cx="1568" cy="1151"/>
                </a:xfrm>
              </p:grpSpPr>
              <p:sp>
                <p:nvSpPr>
                  <p:cNvPr id="44058" name="Text Box 109"/>
                  <p:cNvSpPr txBox="1">
                    <a:spLocks noChangeArrowheads="1"/>
                  </p:cNvSpPr>
                  <p:nvPr/>
                </p:nvSpPr>
                <p:spPr bwMode="auto">
                  <a:xfrm>
                    <a:off x="3352" y="1480"/>
                    <a:ext cx="208" cy="231"/>
                  </a:xfrm>
                  <a:prstGeom prst="rect">
                    <a:avLst/>
                  </a:prstGeom>
                  <a:noFill/>
                  <a:ln w="12700">
                    <a:noFill/>
                    <a:miter lim="800000"/>
                    <a:headEnd/>
                    <a:tailEnd/>
                  </a:ln>
                </p:spPr>
                <p:txBody>
                  <a:bodyPr>
                    <a:spAutoFit/>
                  </a:bodyPr>
                  <a:lstStyle/>
                  <a:p>
                    <a:pPr algn="ctr">
                      <a:spcBef>
                        <a:spcPct val="50000"/>
                      </a:spcBef>
                    </a:pPr>
                    <a:r>
                      <a:rPr lang="en-US" b="1" i="1">
                        <a:solidFill>
                          <a:srgbClr val="000099"/>
                        </a:solidFill>
                      </a:rPr>
                      <a:t>7</a:t>
                    </a:r>
                  </a:p>
                </p:txBody>
              </p:sp>
              <p:grpSp>
                <p:nvGrpSpPr>
                  <p:cNvPr id="44143" name="Group 110"/>
                  <p:cNvGrpSpPr>
                    <a:grpSpLocks/>
                  </p:cNvGrpSpPr>
                  <p:nvPr/>
                </p:nvGrpSpPr>
                <p:grpSpPr bwMode="auto">
                  <a:xfrm>
                    <a:off x="3240" y="1277"/>
                    <a:ext cx="1568" cy="1098"/>
                    <a:chOff x="3240" y="1277"/>
                    <a:chExt cx="1568" cy="1098"/>
                  </a:xfrm>
                </p:grpSpPr>
                <p:sp>
                  <p:nvSpPr>
                    <p:cNvPr id="44063" name="Line 111"/>
                    <p:cNvSpPr>
                      <a:spLocks noChangeShapeType="1"/>
                    </p:cNvSpPr>
                    <p:nvPr/>
                  </p:nvSpPr>
                  <p:spPr bwMode="auto">
                    <a:xfrm flipV="1">
                      <a:off x="3472" y="1864"/>
                      <a:ext cx="472" cy="56"/>
                    </a:xfrm>
                    <a:prstGeom prst="line">
                      <a:avLst/>
                    </a:prstGeom>
                    <a:noFill/>
                    <a:ln w="12700">
                      <a:solidFill>
                        <a:schemeClr val="tx1"/>
                      </a:solidFill>
                      <a:round/>
                      <a:headEnd/>
                      <a:tailEnd type="stealth" w="med" len="lg"/>
                    </a:ln>
                  </p:spPr>
                  <p:txBody>
                    <a:bodyPr/>
                    <a:lstStyle/>
                    <a:p>
                      <a:endParaRPr lang="en-US"/>
                    </a:p>
                  </p:txBody>
                </p:sp>
                <p:grpSp>
                  <p:nvGrpSpPr>
                    <p:cNvPr id="44148" name="Group 112"/>
                    <p:cNvGrpSpPr>
                      <a:grpSpLocks/>
                    </p:cNvGrpSpPr>
                    <p:nvPr/>
                  </p:nvGrpSpPr>
                  <p:grpSpPr bwMode="auto">
                    <a:xfrm>
                      <a:off x="3240" y="1277"/>
                      <a:ext cx="1568" cy="1098"/>
                      <a:chOff x="3240" y="1277"/>
                      <a:chExt cx="1568" cy="1098"/>
                    </a:xfrm>
                  </p:grpSpPr>
                  <p:sp>
                    <p:nvSpPr>
                      <p:cNvPr id="44065" name="Oval 113"/>
                      <p:cNvSpPr>
                        <a:spLocks noChangeArrowheads="1"/>
                      </p:cNvSpPr>
                      <p:nvPr/>
                    </p:nvSpPr>
                    <p:spPr bwMode="auto">
                      <a:xfrm>
                        <a:off x="4584" y="1432"/>
                        <a:ext cx="224" cy="224"/>
                      </a:xfrm>
                      <a:prstGeom prst="ellipse">
                        <a:avLst/>
                      </a:prstGeom>
                      <a:noFill/>
                      <a:ln w="12700">
                        <a:solidFill>
                          <a:schemeClr val="tx1"/>
                        </a:solidFill>
                        <a:round/>
                        <a:headEnd/>
                        <a:tailEnd/>
                      </a:ln>
                    </p:spPr>
                    <p:txBody>
                      <a:bodyPr wrap="none" anchor="ctr"/>
                      <a:lstStyle/>
                      <a:p>
                        <a:endParaRPr lang="en-US"/>
                      </a:p>
                    </p:txBody>
                  </p:sp>
                  <p:sp>
                    <p:nvSpPr>
                      <p:cNvPr id="44066" name="Line 114"/>
                      <p:cNvSpPr>
                        <a:spLocks noChangeShapeType="1"/>
                      </p:cNvSpPr>
                      <p:nvPr/>
                    </p:nvSpPr>
                    <p:spPr bwMode="auto">
                      <a:xfrm flipV="1">
                        <a:off x="3376" y="1480"/>
                        <a:ext cx="288" cy="344"/>
                      </a:xfrm>
                      <a:prstGeom prst="line">
                        <a:avLst/>
                      </a:prstGeom>
                      <a:noFill/>
                      <a:ln w="12700">
                        <a:solidFill>
                          <a:schemeClr val="tx1"/>
                        </a:solidFill>
                        <a:round/>
                        <a:headEnd/>
                        <a:tailEnd type="stealth" w="med" len="lg"/>
                      </a:ln>
                    </p:spPr>
                    <p:txBody>
                      <a:bodyPr/>
                      <a:lstStyle/>
                      <a:p>
                        <a:endParaRPr lang="en-US"/>
                      </a:p>
                    </p:txBody>
                  </p:sp>
                  <p:sp>
                    <p:nvSpPr>
                      <p:cNvPr id="44067" name="Line 115"/>
                      <p:cNvSpPr>
                        <a:spLocks noChangeShapeType="1"/>
                      </p:cNvSpPr>
                      <p:nvPr/>
                    </p:nvSpPr>
                    <p:spPr bwMode="auto">
                      <a:xfrm>
                        <a:off x="3832" y="1304"/>
                        <a:ext cx="744" cy="232"/>
                      </a:xfrm>
                      <a:prstGeom prst="line">
                        <a:avLst/>
                      </a:prstGeom>
                      <a:noFill/>
                      <a:ln w="12700">
                        <a:solidFill>
                          <a:schemeClr val="tx1"/>
                        </a:solidFill>
                        <a:round/>
                        <a:headEnd/>
                        <a:tailEnd type="stealth" w="med" len="lg"/>
                      </a:ln>
                    </p:spPr>
                    <p:txBody>
                      <a:bodyPr/>
                      <a:lstStyle/>
                      <a:p>
                        <a:endParaRPr lang="en-US"/>
                      </a:p>
                    </p:txBody>
                  </p:sp>
                  <p:sp>
                    <p:nvSpPr>
                      <p:cNvPr id="44068" name="Line 116"/>
                      <p:cNvSpPr>
                        <a:spLocks noChangeShapeType="1"/>
                      </p:cNvSpPr>
                      <p:nvPr/>
                    </p:nvSpPr>
                    <p:spPr bwMode="auto">
                      <a:xfrm flipV="1">
                        <a:off x="4152" y="1600"/>
                        <a:ext cx="456" cy="176"/>
                      </a:xfrm>
                      <a:prstGeom prst="line">
                        <a:avLst/>
                      </a:prstGeom>
                      <a:noFill/>
                      <a:ln w="12700">
                        <a:solidFill>
                          <a:schemeClr val="tx1"/>
                        </a:solidFill>
                        <a:round/>
                        <a:headEnd/>
                        <a:tailEnd type="stealth" w="med" len="lg"/>
                      </a:ln>
                    </p:spPr>
                    <p:txBody>
                      <a:bodyPr/>
                      <a:lstStyle/>
                      <a:p>
                        <a:endParaRPr lang="en-US"/>
                      </a:p>
                    </p:txBody>
                  </p:sp>
                  <p:sp>
                    <p:nvSpPr>
                      <p:cNvPr id="44069" name="Line 117"/>
                      <p:cNvSpPr>
                        <a:spLocks noChangeShapeType="1"/>
                      </p:cNvSpPr>
                      <p:nvPr/>
                    </p:nvSpPr>
                    <p:spPr bwMode="auto">
                      <a:xfrm>
                        <a:off x="3408" y="2024"/>
                        <a:ext cx="240" cy="136"/>
                      </a:xfrm>
                      <a:prstGeom prst="line">
                        <a:avLst/>
                      </a:prstGeom>
                      <a:noFill/>
                      <a:ln w="12700">
                        <a:solidFill>
                          <a:schemeClr val="tx1"/>
                        </a:solidFill>
                        <a:round/>
                        <a:headEnd/>
                        <a:tailEnd type="stealth" w="med" len="lg"/>
                      </a:ln>
                    </p:spPr>
                    <p:txBody>
                      <a:bodyPr/>
                      <a:lstStyle/>
                      <a:p>
                        <a:endParaRPr lang="en-US"/>
                      </a:p>
                    </p:txBody>
                  </p:sp>
                  <p:sp>
                    <p:nvSpPr>
                      <p:cNvPr id="44070" name="Line 118"/>
                      <p:cNvSpPr>
                        <a:spLocks noChangeShapeType="1"/>
                      </p:cNvSpPr>
                      <p:nvPr/>
                    </p:nvSpPr>
                    <p:spPr bwMode="auto">
                      <a:xfrm>
                        <a:off x="3768" y="1504"/>
                        <a:ext cx="208" cy="280"/>
                      </a:xfrm>
                      <a:prstGeom prst="line">
                        <a:avLst/>
                      </a:prstGeom>
                      <a:noFill/>
                      <a:ln w="12700">
                        <a:solidFill>
                          <a:schemeClr val="tx1"/>
                        </a:solidFill>
                        <a:round/>
                        <a:headEnd/>
                        <a:tailEnd type="stealth" w="med" len="lg"/>
                      </a:ln>
                    </p:spPr>
                    <p:txBody>
                      <a:bodyPr/>
                      <a:lstStyle/>
                      <a:p>
                        <a:endParaRPr lang="en-US"/>
                      </a:p>
                    </p:txBody>
                  </p:sp>
                  <p:sp>
                    <p:nvSpPr>
                      <p:cNvPr id="44071" name="Line 119"/>
                      <p:cNvSpPr>
                        <a:spLocks noChangeShapeType="1"/>
                      </p:cNvSpPr>
                      <p:nvPr/>
                    </p:nvSpPr>
                    <p:spPr bwMode="auto">
                      <a:xfrm flipV="1">
                        <a:off x="3760" y="1936"/>
                        <a:ext cx="224" cy="224"/>
                      </a:xfrm>
                      <a:prstGeom prst="line">
                        <a:avLst/>
                      </a:prstGeom>
                      <a:noFill/>
                      <a:ln w="12700">
                        <a:solidFill>
                          <a:schemeClr val="tx1"/>
                        </a:solidFill>
                        <a:round/>
                        <a:headEnd/>
                        <a:tailEnd type="stealth" w="med" len="lg"/>
                      </a:ln>
                    </p:spPr>
                    <p:txBody>
                      <a:bodyPr/>
                      <a:lstStyle/>
                      <a:p>
                        <a:endParaRPr lang="en-US"/>
                      </a:p>
                    </p:txBody>
                  </p:sp>
                  <p:grpSp>
                    <p:nvGrpSpPr>
                      <p:cNvPr id="44160" name="Group 120"/>
                      <p:cNvGrpSpPr>
                        <a:grpSpLocks/>
                      </p:cNvGrpSpPr>
                      <p:nvPr/>
                    </p:nvGrpSpPr>
                    <p:grpSpPr bwMode="auto">
                      <a:xfrm>
                        <a:off x="3240" y="1816"/>
                        <a:ext cx="224" cy="235"/>
                        <a:chOff x="3240" y="1816"/>
                        <a:chExt cx="224" cy="235"/>
                      </a:xfrm>
                    </p:grpSpPr>
                    <p:sp>
                      <p:nvSpPr>
                        <p:cNvPr id="44084" name="Oval 121"/>
                        <p:cNvSpPr>
                          <a:spLocks noChangeArrowheads="1"/>
                        </p:cNvSpPr>
                        <p:nvPr/>
                      </p:nvSpPr>
                      <p:spPr bwMode="auto">
                        <a:xfrm>
                          <a:off x="3240" y="1816"/>
                          <a:ext cx="224" cy="224"/>
                        </a:xfrm>
                        <a:prstGeom prst="ellipse">
                          <a:avLst/>
                        </a:prstGeom>
                        <a:noFill/>
                        <a:ln w="12700">
                          <a:solidFill>
                            <a:schemeClr val="tx1"/>
                          </a:solidFill>
                          <a:round/>
                          <a:headEnd/>
                          <a:tailEnd/>
                        </a:ln>
                      </p:spPr>
                      <p:txBody>
                        <a:bodyPr wrap="none" anchor="ctr"/>
                        <a:lstStyle/>
                        <a:p>
                          <a:endParaRPr lang="en-US"/>
                        </a:p>
                      </p:txBody>
                    </p:sp>
                    <p:sp>
                      <p:nvSpPr>
                        <p:cNvPr id="44085" name="Text Box 122"/>
                        <p:cNvSpPr txBox="1">
                          <a:spLocks noChangeArrowheads="1"/>
                        </p:cNvSpPr>
                        <p:nvPr/>
                      </p:nvSpPr>
                      <p:spPr bwMode="auto">
                        <a:xfrm>
                          <a:off x="3246" y="1820"/>
                          <a:ext cx="202" cy="231"/>
                        </a:xfrm>
                        <a:prstGeom prst="rect">
                          <a:avLst/>
                        </a:prstGeom>
                        <a:noFill/>
                        <a:ln w="12700">
                          <a:noFill/>
                          <a:miter lim="800000"/>
                          <a:headEnd/>
                          <a:tailEnd/>
                        </a:ln>
                      </p:spPr>
                      <p:txBody>
                        <a:bodyPr wrap="none">
                          <a:spAutoFit/>
                        </a:bodyPr>
                        <a:lstStyle/>
                        <a:p>
                          <a:pPr algn="ctr"/>
                          <a:r>
                            <a:rPr lang="en-US" b="1"/>
                            <a:t>S</a:t>
                          </a:r>
                        </a:p>
                      </p:txBody>
                    </p:sp>
                  </p:grpSp>
                  <p:grpSp>
                    <p:nvGrpSpPr>
                      <p:cNvPr id="44161" name="Group 123"/>
                      <p:cNvGrpSpPr>
                        <a:grpSpLocks/>
                      </p:cNvGrpSpPr>
                      <p:nvPr/>
                    </p:nvGrpSpPr>
                    <p:grpSpPr bwMode="auto">
                      <a:xfrm>
                        <a:off x="3624" y="1277"/>
                        <a:ext cx="254" cy="231"/>
                        <a:chOff x="3624" y="1277"/>
                        <a:chExt cx="254" cy="231"/>
                      </a:xfrm>
                    </p:grpSpPr>
                    <p:sp>
                      <p:nvSpPr>
                        <p:cNvPr id="44082" name="Oval 124"/>
                        <p:cNvSpPr>
                          <a:spLocks noChangeArrowheads="1"/>
                        </p:cNvSpPr>
                        <p:nvPr/>
                      </p:nvSpPr>
                      <p:spPr bwMode="auto">
                        <a:xfrm>
                          <a:off x="3632" y="1280"/>
                          <a:ext cx="224" cy="224"/>
                        </a:xfrm>
                        <a:prstGeom prst="ellipse">
                          <a:avLst/>
                        </a:prstGeom>
                        <a:noFill/>
                        <a:ln w="12700">
                          <a:solidFill>
                            <a:schemeClr val="tx1"/>
                          </a:solidFill>
                          <a:round/>
                          <a:headEnd/>
                          <a:tailEnd/>
                        </a:ln>
                      </p:spPr>
                      <p:txBody>
                        <a:bodyPr wrap="none" anchor="ctr"/>
                        <a:lstStyle/>
                        <a:p>
                          <a:endParaRPr lang="en-US"/>
                        </a:p>
                      </p:txBody>
                    </p:sp>
                    <p:sp>
                      <p:nvSpPr>
                        <p:cNvPr id="44083" name="Text Box 125"/>
                        <p:cNvSpPr txBox="1">
                          <a:spLocks noChangeArrowheads="1"/>
                        </p:cNvSpPr>
                        <p:nvPr/>
                      </p:nvSpPr>
                      <p:spPr bwMode="auto">
                        <a:xfrm flipH="1">
                          <a:off x="3624" y="1277"/>
                          <a:ext cx="254" cy="231"/>
                        </a:xfrm>
                        <a:prstGeom prst="rect">
                          <a:avLst/>
                        </a:prstGeom>
                        <a:noFill/>
                        <a:ln w="12700">
                          <a:noFill/>
                          <a:miter lim="800000"/>
                          <a:headEnd/>
                          <a:tailEnd/>
                        </a:ln>
                      </p:spPr>
                      <p:txBody>
                        <a:bodyPr>
                          <a:spAutoFit/>
                        </a:bodyPr>
                        <a:lstStyle/>
                        <a:p>
                          <a:pPr algn="ctr"/>
                          <a:r>
                            <a:rPr lang="en-US" b="1"/>
                            <a:t>A</a:t>
                          </a:r>
                        </a:p>
                      </p:txBody>
                    </p:sp>
                  </p:grpSp>
                  <p:grpSp>
                    <p:nvGrpSpPr>
                      <p:cNvPr id="44167" name="Group 126"/>
                      <p:cNvGrpSpPr>
                        <a:grpSpLocks/>
                      </p:cNvGrpSpPr>
                      <p:nvPr/>
                    </p:nvGrpSpPr>
                    <p:grpSpPr bwMode="auto">
                      <a:xfrm>
                        <a:off x="3584" y="2144"/>
                        <a:ext cx="254" cy="231"/>
                        <a:chOff x="3584" y="2144"/>
                        <a:chExt cx="254" cy="231"/>
                      </a:xfrm>
                    </p:grpSpPr>
                    <p:sp>
                      <p:nvSpPr>
                        <p:cNvPr id="44080" name="Oval 127"/>
                        <p:cNvSpPr>
                          <a:spLocks noChangeArrowheads="1"/>
                        </p:cNvSpPr>
                        <p:nvPr/>
                      </p:nvSpPr>
                      <p:spPr bwMode="auto">
                        <a:xfrm>
                          <a:off x="3584" y="2144"/>
                          <a:ext cx="224" cy="224"/>
                        </a:xfrm>
                        <a:prstGeom prst="ellipse">
                          <a:avLst/>
                        </a:prstGeom>
                        <a:noFill/>
                        <a:ln w="12700">
                          <a:solidFill>
                            <a:schemeClr val="tx1"/>
                          </a:solidFill>
                          <a:round/>
                          <a:headEnd/>
                          <a:tailEnd/>
                        </a:ln>
                      </p:spPr>
                      <p:txBody>
                        <a:bodyPr wrap="none" anchor="ctr"/>
                        <a:lstStyle/>
                        <a:p>
                          <a:endParaRPr lang="en-US"/>
                        </a:p>
                      </p:txBody>
                    </p:sp>
                    <p:sp>
                      <p:nvSpPr>
                        <p:cNvPr id="44081" name="Text Box 128"/>
                        <p:cNvSpPr txBox="1">
                          <a:spLocks noChangeArrowheads="1"/>
                        </p:cNvSpPr>
                        <p:nvPr/>
                      </p:nvSpPr>
                      <p:spPr bwMode="auto">
                        <a:xfrm flipH="1">
                          <a:off x="3584" y="2144"/>
                          <a:ext cx="254" cy="231"/>
                        </a:xfrm>
                        <a:prstGeom prst="rect">
                          <a:avLst/>
                        </a:prstGeom>
                        <a:noFill/>
                        <a:ln w="12700">
                          <a:noFill/>
                          <a:miter lim="800000"/>
                          <a:headEnd/>
                          <a:tailEnd/>
                        </a:ln>
                      </p:spPr>
                      <p:txBody>
                        <a:bodyPr>
                          <a:spAutoFit/>
                        </a:bodyPr>
                        <a:lstStyle/>
                        <a:p>
                          <a:pPr algn="ctr"/>
                          <a:r>
                            <a:rPr lang="en-US" b="1"/>
                            <a:t>B</a:t>
                          </a:r>
                        </a:p>
                      </p:txBody>
                    </p:sp>
                  </p:grpSp>
                  <p:grpSp>
                    <p:nvGrpSpPr>
                      <p:cNvPr id="44168" name="Group 129"/>
                      <p:cNvGrpSpPr>
                        <a:grpSpLocks/>
                      </p:cNvGrpSpPr>
                      <p:nvPr/>
                    </p:nvGrpSpPr>
                    <p:grpSpPr bwMode="auto">
                      <a:xfrm>
                        <a:off x="3936" y="1733"/>
                        <a:ext cx="254" cy="231"/>
                        <a:chOff x="3936" y="1733"/>
                        <a:chExt cx="254" cy="231"/>
                      </a:xfrm>
                    </p:grpSpPr>
                    <p:sp>
                      <p:nvSpPr>
                        <p:cNvPr id="44078" name="Oval 130"/>
                        <p:cNvSpPr>
                          <a:spLocks noChangeArrowheads="1"/>
                        </p:cNvSpPr>
                        <p:nvPr/>
                      </p:nvSpPr>
                      <p:spPr bwMode="auto">
                        <a:xfrm>
                          <a:off x="3944" y="1736"/>
                          <a:ext cx="224" cy="224"/>
                        </a:xfrm>
                        <a:prstGeom prst="ellipse">
                          <a:avLst/>
                        </a:prstGeom>
                        <a:noFill/>
                        <a:ln w="12700">
                          <a:solidFill>
                            <a:schemeClr val="tx1"/>
                          </a:solidFill>
                          <a:round/>
                          <a:headEnd/>
                          <a:tailEnd/>
                        </a:ln>
                      </p:spPr>
                      <p:txBody>
                        <a:bodyPr wrap="none" anchor="ctr"/>
                        <a:lstStyle/>
                        <a:p>
                          <a:endParaRPr lang="en-US"/>
                        </a:p>
                      </p:txBody>
                    </p:sp>
                    <p:sp>
                      <p:nvSpPr>
                        <p:cNvPr id="44079" name="Text Box 131"/>
                        <p:cNvSpPr txBox="1">
                          <a:spLocks noChangeArrowheads="1"/>
                        </p:cNvSpPr>
                        <p:nvPr/>
                      </p:nvSpPr>
                      <p:spPr bwMode="auto">
                        <a:xfrm flipH="1">
                          <a:off x="3936" y="1733"/>
                          <a:ext cx="254" cy="231"/>
                        </a:xfrm>
                        <a:prstGeom prst="rect">
                          <a:avLst/>
                        </a:prstGeom>
                        <a:noFill/>
                        <a:ln w="12700">
                          <a:noFill/>
                          <a:miter lim="800000"/>
                          <a:headEnd/>
                          <a:tailEnd/>
                        </a:ln>
                      </p:spPr>
                      <p:txBody>
                        <a:bodyPr>
                          <a:spAutoFit/>
                        </a:bodyPr>
                        <a:lstStyle/>
                        <a:p>
                          <a:pPr algn="ctr"/>
                          <a:r>
                            <a:rPr lang="en-US" b="1"/>
                            <a:t>C</a:t>
                          </a:r>
                        </a:p>
                      </p:txBody>
                    </p:sp>
                  </p:grpSp>
                  <p:sp>
                    <p:nvSpPr>
                      <p:cNvPr id="44076" name="Line 132"/>
                      <p:cNvSpPr>
                        <a:spLocks noChangeShapeType="1"/>
                      </p:cNvSpPr>
                      <p:nvPr/>
                    </p:nvSpPr>
                    <p:spPr bwMode="auto">
                      <a:xfrm flipV="1">
                        <a:off x="3792" y="1648"/>
                        <a:ext cx="856" cy="560"/>
                      </a:xfrm>
                      <a:prstGeom prst="line">
                        <a:avLst/>
                      </a:prstGeom>
                      <a:noFill/>
                      <a:ln w="12700">
                        <a:solidFill>
                          <a:schemeClr val="tx1"/>
                        </a:solidFill>
                        <a:round/>
                        <a:headEnd/>
                        <a:tailEnd type="stealth" w="med" len="lg"/>
                      </a:ln>
                    </p:spPr>
                    <p:txBody>
                      <a:bodyPr/>
                      <a:lstStyle/>
                      <a:p>
                        <a:endParaRPr lang="en-US"/>
                      </a:p>
                    </p:txBody>
                  </p:sp>
                  <p:sp>
                    <p:nvSpPr>
                      <p:cNvPr id="44077" name="Text Box 133"/>
                      <p:cNvSpPr txBox="1">
                        <a:spLocks noChangeArrowheads="1"/>
                      </p:cNvSpPr>
                      <p:nvPr/>
                    </p:nvSpPr>
                    <p:spPr bwMode="auto">
                      <a:xfrm>
                        <a:off x="3560" y="1696"/>
                        <a:ext cx="208" cy="231"/>
                      </a:xfrm>
                      <a:prstGeom prst="rect">
                        <a:avLst/>
                      </a:prstGeom>
                      <a:noFill/>
                      <a:ln w="12700">
                        <a:noFill/>
                        <a:miter lim="800000"/>
                        <a:headEnd/>
                        <a:tailEnd/>
                      </a:ln>
                    </p:spPr>
                    <p:txBody>
                      <a:bodyPr>
                        <a:spAutoFit/>
                      </a:bodyPr>
                      <a:lstStyle/>
                      <a:p>
                        <a:pPr algn="ctr">
                          <a:spcBef>
                            <a:spcPct val="50000"/>
                          </a:spcBef>
                        </a:pPr>
                        <a:r>
                          <a:rPr lang="en-US" b="1" i="1">
                            <a:solidFill>
                              <a:srgbClr val="000099"/>
                            </a:solidFill>
                          </a:rPr>
                          <a:t>6</a:t>
                        </a:r>
                      </a:p>
                    </p:txBody>
                  </p:sp>
                </p:grpSp>
              </p:grpSp>
              <p:sp>
                <p:nvSpPr>
                  <p:cNvPr id="44060" name="Text Box 134"/>
                  <p:cNvSpPr txBox="1">
                    <a:spLocks noChangeArrowheads="1"/>
                  </p:cNvSpPr>
                  <p:nvPr/>
                </p:nvSpPr>
                <p:spPr bwMode="auto">
                  <a:xfrm>
                    <a:off x="3344" y="2044"/>
                    <a:ext cx="208" cy="231"/>
                  </a:xfrm>
                  <a:prstGeom prst="rect">
                    <a:avLst/>
                  </a:prstGeom>
                  <a:noFill/>
                  <a:ln w="12700">
                    <a:noFill/>
                    <a:miter lim="800000"/>
                    <a:headEnd/>
                    <a:tailEnd/>
                  </a:ln>
                </p:spPr>
                <p:txBody>
                  <a:bodyPr>
                    <a:spAutoFit/>
                  </a:bodyPr>
                  <a:lstStyle/>
                  <a:p>
                    <a:pPr algn="ctr">
                      <a:spcBef>
                        <a:spcPct val="50000"/>
                      </a:spcBef>
                    </a:pPr>
                    <a:r>
                      <a:rPr lang="en-US" b="1" i="1">
                        <a:solidFill>
                          <a:srgbClr val="000099"/>
                        </a:solidFill>
                      </a:rPr>
                      <a:t>2</a:t>
                    </a:r>
                  </a:p>
                </p:txBody>
              </p:sp>
              <p:sp>
                <p:nvSpPr>
                  <p:cNvPr id="44061" name="Text Box 135"/>
                  <p:cNvSpPr txBox="1">
                    <a:spLocks noChangeArrowheads="1"/>
                  </p:cNvSpPr>
                  <p:nvPr/>
                </p:nvSpPr>
                <p:spPr bwMode="auto">
                  <a:xfrm>
                    <a:off x="4128" y="1224"/>
                    <a:ext cx="208" cy="231"/>
                  </a:xfrm>
                  <a:prstGeom prst="rect">
                    <a:avLst/>
                  </a:prstGeom>
                  <a:noFill/>
                  <a:ln w="12700">
                    <a:noFill/>
                    <a:miter lim="800000"/>
                    <a:headEnd/>
                    <a:tailEnd/>
                  </a:ln>
                </p:spPr>
                <p:txBody>
                  <a:bodyPr>
                    <a:spAutoFit/>
                  </a:bodyPr>
                  <a:lstStyle/>
                  <a:p>
                    <a:pPr algn="ctr">
                      <a:spcBef>
                        <a:spcPct val="50000"/>
                      </a:spcBef>
                    </a:pPr>
                    <a:r>
                      <a:rPr lang="en-US" b="1" i="1">
                        <a:solidFill>
                          <a:srgbClr val="000099"/>
                        </a:solidFill>
                      </a:rPr>
                      <a:t>4</a:t>
                    </a:r>
                  </a:p>
                </p:txBody>
              </p:sp>
              <p:sp>
                <p:nvSpPr>
                  <p:cNvPr id="44062" name="Text Box 136"/>
                  <p:cNvSpPr txBox="1">
                    <a:spLocks noChangeArrowheads="1"/>
                  </p:cNvSpPr>
                  <p:nvPr/>
                </p:nvSpPr>
                <p:spPr bwMode="auto">
                  <a:xfrm>
                    <a:off x="3696" y="1921"/>
                    <a:ext cx="208" cy="231"/>
                  </a:xfrm>
                  <a:prstGeom prst="rect">
                    <a:avLst/>
                  </a:prstGeom>
                  <a:noFill/>
                  <a:ln w="12700">
                    <a:noFill/>
                    <a:miter lim="800000"/>
                    <a:headEnd/>
                    <a:tailEnd/>
                  </a:ln>
                </p:spPr>
                <p:txBody>
                  <a:bodyPr>
                    <a:spAutoFit/>
                  </a:bodyPr>
                  <a:lstStyle/>
                  <a:p>
                    <a:pPr algn="ctr">
                      <a:spcBef>
                        <a:spcPct val="50000"/>
                      </a:spcBef>
                    </a:pPr>
                    <a:r>
                      <a:rPr lang="en-US" b="1" i="1">
                        <a:solidFill>
                          <a:srgbClr val="000099"/>
                        </a:solidFill>
                      </a:rPr>
                      <a:t>3</a:t>
                    </a:r>
                  </a:p>
                </p:txBody>
              </p:sp>
            </p:grpSp>
            <p:sp>
              <p:nvSpPr>
                <p:cNvPr id="44057" name="Text Box 137"/>
                <p:cNvSpPr txBox="1">
                  <a:spLocks noChangeArrowheads="1"/>
                </p:cNvSpPr>
                <p:nvPr/>
              </p:nvSpPr>
              <p:spPr bwMode="auto">
                <a:xfrm>
                  <a:off x="4120" y="1552"/>
                  <a:ext cx="256" cy="231"/>
                </a:xfrm>
                <a:prstGeom prst="rect">
                  <a:avLst/>
                </a:prstGeom>
                <a:noFill/>
                <a:ln w="12700">
                  <a:noFill/>
                  <a:miter lim="800000"/>
                  <a:headEnd/>
                  <a:tailEnd/>
                </a:ln>
              </p:spPr>
              <p:txBody>
                <a:bodyPr>
                  <a:spAutoFit/>
                </a:bodyPr>
                <a:lstStyle/>
                <a:p>
                  <a:pPr algn="ctr">
                    <a:spcBef>
                      <a:spcPct val="50000"/>
                    </a:spcBef>
                  </a:pPr>
                  <a:r>
                    <a:rPr lang="en-US" b="1" i="1">
                      <a:solidFill>
                        <a:srgbClr val="000099"/>
                      </a:solidFill>
                    </a:rPr>
                    <a:t>2</a:t>
                  </a:r>
                </a:p>
              </p:txBody>
            </p:sp>
          </p:grpSp>
        </p:grpSp>
        <p:sp>
          <p:nvSpPr>
            <p:cNvPr id="44052" name="Text Box 138"/>
            <p:cNvSpPr txBox="1">
              <a:spLocks noChangeArrowheads="1"/>
            </p:cNvSpPr>
            <p:nvPr/>
          </p:nvSpPr>
          <p:spPr bwMode="auto">
            <a:xfrm>
              <a:off x="3688" y="912"/>
              <a:ext cx="248" cy="231"/>
            </a:xfrm>
            <a:prstGeom prst="rect">
              <a:avLst/>
            </a:prstGeom>
            <a:noFill/>
            <a:ln w="12700">
              <a:noFill/>
              <a:miter lim="800000"/>
              <a:headEnd/>
              <a:tailEnd/>
            </a:ln>
          </p:spPr>
          <p:txBody>
            <a:bodyPr>
              <a:spAutoFit/>
            </a:bodyPr>
            <a:lstStyle/>
            <a:p>
              <a:pPr>
                <a:spcBef>
                  <a:spcPct val="50000"/>
                </a:spcBef>
              </a:pPr>
              <a:r>
                <a:rPr lang="en-US" b="1" i="1">
                  <a:solidFill>
                    <a:srgbClr val="000099"/>
                  </a:solidFill>
                </a:rPr>
                <a:t>3</a:t>
              </a:r>
            </a:p>
          </p:txBody>
        </p:sp>
      </p:grpSp>
      <p:sp>
        <p:nvSpPr>
          <p:cNvPr id="44046" name="Text Box 139"/>
          <p:cNvSpPr txBox="1">
            <a:spLocks noChangeArrowheads="1"/>
          </p:cNvSpPr>
          <p:nvPr/>
        </p:nvSpPr>
        <p:spPr bwMode="auto">
          <a:xfrm>
            <a:off x="5892800" y="3987800"/>
            <a:ext cx="393700" cy="366713"/>
          </a:xfrm>
          <a:prstGeom prst="rect">
            <a:avLst/>
          </a:prstGeom>
          <a:noFill/>
          <a:ln w="12700">
            <a:noFill/>
            <a:miter lim="800000"/>
            <a:headEnd/>
            <a:tailEnd/>
          </a:ln>
        </p:spPr>
        <p:txBody>
          <a:bodyPr>
            <a:spAutoFit/>
          </a:bodyPr>
          <a:lstStyle/>
          <a:p>
            <a:pPr>
              <a:spcBef>
                <a:spcPct val="50000"/>
              </a:spcBef>
            </a:pPr>
            <a:r>
              <a:rPr lang="en-US" b="1" i="1" dirty="0">
                <a:solidFill>
                  <a:srgbClr val="000099"/>
                </a:solidFill>
              </a:rPr>
              <a:t>3</a:t>
            </a:r>
          </a:p>
        </p:txBody>
      </p:sp>
      <p:sp>
        <p:nvSpPr>
          <p:cNvPr id="44047" name="Freeform 140"/>
          <p:cNvSpPr>
            <a:spLocks/>
          </p:cNvSpPr>
          <p:nvPr/>
        </p:nvSpPr>
        <p:spPr bwMode="auto">
          <a:xfrm>
            <a:off x="5892800" y="1333500"/>
            <a:ext cx="457200" cy="533400"/>
          </a:xfrm>
          <a:custGeom>
            <a:avLst/>
            <a:gdLst>
              <a:gd name="T0" fmla="*/ 2147483647 w 280"/>
              <a:gd name="T1" fmla="*/ 2147483647 h 320"/>
              <a:gd name="T2" fmla="*/ 2147483647 w 280"/>
              <a:gd name="T3" fmla="*/ 2147483647 h 320"/>
              <a:gd name="T4" fmla="*/ 0 w 280"/>
              <a:gd name="T5" fmla="*/ 0 h 320"/>
              <a:gd name="T6" fmla="*/ 0 60000 65536"/>
              <a:gd name="T7" fmla="*/ 0 60000 65536"/>
              <a:gd name="T8" fmla="*/ 0 60000 65536"/>
              <a:gd name="T9" fmla="*/ 0 w 280"/>
              <a:gd name="T10" fmla="*/ 0 h 320"/>
              <a:gd name="T11" fmla="*/ 280 w 280"/>
              <a:gd name="T12" fmla="*/ 320 h 320"/>
            </a:gdLst>
            <a:ahLst/>
            <a:cxnLst>
              <a:cxn ang="T6">
                <a:pos x="T0" y="T1"/>
              </a:cxn>
              <a:cxn ang="T7">
                <a:pos x="T2" y="T3"/>
              </a:cxn>
              <a:cxn ang="T8">
                <a:pos x="T4" y="T5"/>
              </a:cxn>
            </a:cxnLst>
            <a:rect l="T9" t="T10" r="T11" b="T12"/>
            <a:pathLst>
              <a:path w="280" h="320">
                <a:moveTo>
                  <a:pt x="248" y="320"/>
                </a:moveTo>
                <a:lnTo>
                  <a:pt x="280" y="112"/>
                </a:lnTo>
                <a:lnTo>
                  <a:pt x="0" y="0"/>
                </a:lnTo>
              </a:path>
            </a:pathLst>
          </a:custGeom>
          <a:noFill/>
          <a:ln w="12700">
            <a:solidFill>
              <a:schemeClr val="tx1"/>
            </a:solidFill>
            <a:round/>
            <a:headEnd/>
            <a:tailEnd type="stealth" w="med" len="lg"/>
          </a:ln>
        </p:spPr>
        <p:txBody>
          <a:bodyPr/>
          <a:lstStyle/>
          <a:p>
            <a:endParaRPr lang="en-US"/>
          </a:p>
        </p:txBody>
      </p:sp>
      <p:sp>
        <p:nvSpPr>
          <p:cNvPr id="44048" name="Freeform 141"/>
          <p:cNvSpPr>
            <a:spLocks/>
          </p:cNvSpPr>
          <p:nvPr/>
        </p:nvSpPr>
        <p:spPr bwMode="auto">
          <a:xfrm>
            <a:off x="5956300" y="3911600"/>
            <a:ext cx="457200" cy="533400"/>
          </a:xfrm>
          <a:custGeom>
            <a:avLst/>
            <a:gdLst>
              <a:gd name="T0" fmla="*/ 2147483647 w 280"/>
              <a:gd name="T1" fmla="*/ 2147483647 h 320"/>
              <a:gd name="T2" fmla="*/ 2147483647 w 280"/>
              <a:gd name="T3" fmla="*/ 2147483647 h 320"/>
              <a:gd name="T4" fmla="*/ 0 w 280"/>
              <a:gd name="T5" fmla="*/ 0 h 320"/>
              <a:gd name="T6" fmla="*/ 0 60000 65536"/>
              <a:gd name="T7" fmla="*/ 0 60000 65536"/>
              <a:gd name="T8" fmla="*/ 0 60000 65536"/>
              <a:gd name="T9" fmla="*/ 0 w 280"/>
              <a:gd name="T10" fmla="*/ 0 h 320"/>
              <a:gd name="T11" fmla="*/ 280 w 280"/>
              <a:gd name="T12" fmla="*/ 320 h 320"/>
            </a:gdLst>
            <a:ahLst/>
            <a:cxnLst>
              <a:cxn ang="T6">
                <a:pos x="T0" y="T1"/>
              </a:cxn>
              <a:cxn ang="T7">
                <a:pos x="T2" y="T3"/>
              </a:cxn>
              <a:cxn ang="T8">
                <a:pos x="T4" y="T5"/>
              </a:cxn>
            </a:cxnLst>
            <a:rect l="T9" t="T10" r="T11" b="T12"/>
            <a:pathLst>
              <a:path w="280" h="320">
                <a:moveTo>
                  <a:pt x="248" y="320"/>
                </a:moveTo>
                <a:lnTo>
                  <a:pt x="280" y="112"/>
                </a:lnTo>
                <a:lnTo>
                  <a:pt x="0" y="0"/>
                </a:lnTo>
              </a:path>
            </a:pathLst>
          </a:custGeom>
          <a:noFill/>
          <a:ln w="12700">
            <a:solidFill>
              <a:schemeClr val="tx1"/>
            </a:solidFill>
            <a:round/>
            <a:headEnd/>
            <a:tailEnd type="stealth" w="med" len="lg"/>
          </a:ln>
        </p:spPr>
        <p:txBody>
          <a:bodyPr/>
          <a:lstStyle/>
          <a:p>
            <a:endParaRPr lang="en-US"/>
          </a:p>
        </p:txBody>
      </p:sp>
      <p:sp>
        <p:nvSpPr>
          <p:cNvPr id="44049" name="Text Box 142"/>
          <p:cNvSpPr txBox="1">
            <a:spLocks noChangeArrowheads="1"/>
          </p:cNvSpPr>
          <p:nvPr/>
        </p:nvSpPr>
        <p:spPr bwMode="auto">
          <a:xfrm>
            <a:off x="6083300" y="1422400"/>
            <a:ext cx="393700" cy="366713"/>
          </a:xfrm>
          <a:prstGeom prst="rect">
            <a:avLst/>
          </a:prstGeom>
          <a:noFill/>
          <a:ln w="12700">
            <a:noFill/>
            <a:miter lim="800000"/>
            <a:headEnd/>
            <a:tailEnd/>
          </a:ln>
        </p:spPr>
        <p:txBody>
          <a:bodyPr>
            <a:spAutoFit/>
          </a:bodyPr>
          <a:lstStyle/>
          <a:p>
            <a:pPr>
              <a:spcBef>
                <a:spcPct val="50000"/>
              </a:spcBef>
            </a:pPr>
            <a:r>
              <a:rPr lang="en-US" b="1" i="1">
                <a:solidFill>
                  <a:srgbClr val="000099"/>
                </a:solidFill>
              </a:rPr>
              <a:t>1</a:t>
            </a:r>
          </a:p>
        </p:txBody>
      </p:sp>
      <p:sp>
        <p:nvSpPr>
          <p:cNvPr id="44050" name="Text Box 143"/>
          <p:cNvSpPr txBox="1">
            <a:spLocks noChangeArrowheads="1"/>
          </p:cNvSpPr>
          <p:nvPr/>
        </p:nvSpPr>
        <p:spPr bwMode="auto">
          <a:xfrm>
            <a:off x="6146800" y="4025900"/>
            <a:ext cx="393700" cy="366713"/>
          </a:xfrm>
          <a:prstGeom prst="rect">
            <a:avLst/>
          </a:prstGeom>
          <a:noFill/>
          <a:ln w="12700">
            <a:noFill/>
            <a:miter lim="800000"/>
            <a:headEnd/>
            <a:tailEnd/>
          </a:ln>
        </p:spPr>
        <p:txBody>
          <a:bodyPr>
            <a:spAutoFit/>
          </a:bodyPr>
          <a:lstStyle/>
          <a:p>
            <a:pPr>
              <a:spcBef>
                <a:spcPct val="50000"/>
              </a:spcBef>
            </a:pPr>
            <a:r>
              <a:rPr lang="en-US" b="1" i="1" dirty="0">
                <a:solidFill>
                  <a:srgbClr val="000099"/>
                </a:solidFill>
              </a:rPr>
              <a:t>1</a:t>
            </a:r>
          </a:p>
        </p:txBody>
      </p:sp>
    </p:spTree>
    <p:extLst>
      <p:ext uri="{BB962C8B-B14F-4D97-AF65-F5344CB8AC3E}">
        <p14:creationId xmlns:p14="http://schemas.microsoft.com/office/powerpoint/2010/main" val="70324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500" fill="hold"/>
                                        <p:tgtEl>
                                          <p:spTgt spid="146"/>
                                        </p:tgtEl>
                                        <p:attrNameLst>
                                          <p:attrName>ppt_x</p:attrName>
                                        </p:attrNameLst>
                                      </p:cBhvr>
                                      <p:tavLst>
                                        <p:tav tm="0">
                                          <p:val>
                                            <p:strVal val="#ppt_x"/>
                                          </p:val>
                                        </p:tav>
                                        <p:tav tm="100000">
                                          <p:val>
                                            <p:strVal val="#ppt_x"/>
                                          </p:val>
                                        </p:tav>
                                      </p:tavLst>
                                    </p:anim>
                                    <p:anim calcmode="lin" valueType="num">
                                      <p:cBhvr additive="base">
                                        <p:cTn id="12" dur="500" fill="hold"/>
                                        <p:tgtEl>
                                          <p:spTgt spid="14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4050"/>
                                        </p:tgtEl>
                                        <p:attrNameLst>
                                          <p:attrName>style.visibility</p:attrName>
                                        </p:attrNameLst>
                                      </p:cBhvr>
                                      <p:to>
                                        <p:strVal val="visible"/>
                                      </p:to>
                                    </p:set>
                                    <p:anim calcmode="lin" valueType="num">
                                      <p:cBhvr additive="base">
                                        <p:cTn id="21" dur="500" fill="hold"/>
                                        <p:tgtEl>
                                          <p:spTgt spid="44050"/>
                                        </p:tgtEl>
                                        <p:attrNameLst>
                                          <p:attrName>ppt_x</p:attrName>
                                        </p:attrNameLst>
                                      </p:cBhvr>
                                      <p:tavLst>
                                        <p:tav tm="0">
                                          <p:val>
                                            <p:strVal val="#ppt_x"/>
                                          </p:val>
                                        </p:tav>
                                        <p:tav tm="100000">
                                          <p:val>
                                            <p:strVal val="#ppt_x"/>
                                          </p:val>
                                        </p:tav>
                                      </p:tavLst>
                                    </p:anim>
                                    <p:anim calcmode="lin" valueType="num">
                                      <p:cBhvr additive="base">
                                        <p:cTn id="22" dur="500" fill="hold"/>
                                        <p:tgtEl>
                                          <p:spTgt spid="4405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4046"/>
                                        </p:tgtEl>
                                        <p:attrNameLst>
                                          <p:attrName>style.visibility</p:attrName>
                                        </p:attrNameLst>
                                      </p:cBhvr>
                                      <p:to>
                                        <p:strVal val="visible"/>
                                      </p:to>
                                    </p:set>
                                    <p:anim calcmode="lin" valueType="num">
                                      <p:cBhvr additive="base">
                                        <p:cTn id="25" dur="500" fill="hold"/>
                                        <p:tgtEl>
                                          <p:spTgt spid="44046"/>
                                        </p:tgtEl>
                                        <p:attrNameLst>
                                          <p:attrName>ppt_x</p:attrName>
                                        </p:attrNameLst>
                                      </p:cBhvr>
                                      <p:tavLst>
                                        <p:tav tm="0">
                                          <p:val>
                                            <p:strVal val="#ppt_x"/>
                                          </p:val>
                                        </p:tav>
                                        <p:tav tm="100000">
                                          <p:val>
                                            <p:strVal val="#ppt_x"/>
                                          </p:val>
                                        </p:tav>
                                      </p:tavLst>
                                    </p:anim>
                                    <p:anim calcmode="lin" valueType="num">
                                      <p:cBhvr additive="base">
                                        <p:cTn id="26" dur="500" fill="hold"/>
                                        <p:tgtEl>
                                          <p:spTgt spid="4404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4048"/>
                                        </p:tgtEl>
                                        <p:attrNameLst>
                                          <p:attrName>style.visibility</p:attrName>
                                        </p:attrNameLst>
                                      </p:cBhvr>
                                      <p:to>
                                        <p:strVal val="visible"/>
                                      </p:to>
                                    </p:set>
                                    <p:anim calcmode="lin" valueType="num">
                                      <p:cBhvr additive="base">
                                        <p:cTn id="29" dur="500" fill="hold"/>
                                        <p:tgtEl>
                                          <p:spTgt spid="44048"/>
                                        </p:tgtEl>
                                        <p:attrNameLst>
                                          <p:attrName>ppt_x</p:attrName>
                                        </p:attrNameLst>
                                      </p:cBhvr>
                                      <p:tavLst>
                                        <p:tav tm="0">
                                          <p:val>
                                            <p:strVal val="#ppt_x"/>
                                          </p:val>
                                        </p:tav>
                                        <p:tav tm="100000">
                                          <p:val>
                                            <p:strVal val="#ppt_x"/>
                                          </p:val>
                                        </p:tav>
                                      </p:tavLst>
                                    </p:anim>
                                    <p:anim calcmode="lin" valueType="num">
                                      <p:cBhvr additive="base">
                                        <p:cTn id="30" dur="500" fill="hold"/>
                                        <p:tgtEl>
                                          <p:spTgt spid="4404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4044"/>
                                        </p:tgtEl>
                                        <p:attrNameLst>
                                          <p:attrName>style.visibility</p:attrName>
                                        </p:attrNameLst>
                                      </p:cBhvr>
                                      <p:to>
                                        <p:strVal val="visible"/>
                                      </p:to>
                                    </p:set>
                                    <p:anim calcmode="lin" valueType="num">
                                      <p:cBhvr additive="base">
                                        <p:cTn id="41" dur="500" fill="hold"/>
                                        <p:tgtEl>
                                          <p:spTgt spid="44044"/>
                                        </p:tgtEl>
                                        <p:attrNameLst>
                                          <p:attrName>ppt_x</p:attrName>
                                        </p:attrNameLst>
                                      </p:cBhvr>
                                      <p:tavLst>
                                        <p:tav tm="0">
                                          <p:val>
                                            <p:strVal val="#ppt_x"/>
                                          </p:val>
                                        </p:tav>
                                        <p:tav tm="100000">
                                          <p:val>
                                            <p:strVal val="#ppt_x"/>
                                          </p:val>
                                        </p:tav>
                                      </p:tavLst>
                                    </p:anim>
                                    <p:anim calcmode="lin" valueType="num">
                                      <p:cBhvr additive="base">
                                        <p:cTn id="42" dur="500" fill="hold"/>
                                        <p:tgtEl>
                                          <p:spTgt spid="440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44044" grpId="0"/>
      <p:bldP spid="44046" grpId="0"/>
      <p:bldP spid="44048" grpId="0" animBg="1"/>
      <p:bldP spid="4405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fontScale="90000"/>
          </a:bodyPr>
          <a:lstStyle/>
          <a:p>
            <a:r>
              <a:rPr lang="en-US" smtClean="0">
                <a:ea typeface="ＭＳ Ｐゴシック" charset="-128"/>
              </a:rPr>
              <a:t>Dijkstra’s algorithm works (greedily)</a:t>
            </a:r>
          </a:p>
        </p:txBody>
      </p:sp>
      <p:sp>
        <p:nvSpPr>
          <p:cNvPr id="45059" name="Rectangle 3"/>
          <p:cNvSpPr>
            <a:spLocks noGrp="1" noChangeArrowheads="1"/>
          </p:cNvSpPr>
          <p:nvPr>
            <p:ph type="body" idx="1"/>
          </p:nvPr>
        </p:nvSpPr>
        <p:spPr>
          <a:xfrm>
            <a:off x="838200" y="1295400"/>
            <a:ext cx="7924800" cy="4495800"/>
          </a:xfrm>
        </p:spPr>
        <p:txBody>
          <a:bodyPr>
            <a:normAutofit fontScale="92500" lnSpcReduction="20000"/>
          </a:bodyPr>
          <a:lstStyle/>
          <a:p>
            <a:pPr>
              <a:lnSpc>
                <a:spcPct val="90000"/>
              </a:lnSpc>
            </a:pPr>
            <a:r>
              <a:rPr lang="en-US" smtClean="0">
                <a:ea typeface="ＭＳ Ｐゴシック" charset="-128"/>
              </a:rPr>
              <a:t>Choosing minimal unseen vertex to process leads to shortest paths</a:t>
            </a:r>
          </a:p>
          <a:p>
            <a:pPr>
              <a:lnSpc>
                <a:spcPct val="90000"/>
              </a:lnSpc>
              <a:spcBef>
                <a:spcPct val="0"/>
              </a:spcBef>
              <a:buFont typeface="Monotype Sorts" charset="2"/>
              <a:buNone/>
            </a:pPr>
            <a:endParaRPr lang="en-US" sz="1800" smtClean="0">
              <a:solidFill>
                <a:schemeClr val="tx1"/>
              </a:solidFill>
              <a:latin typeface="Courier New" charset="0"/>
              <a:ea typeface="ＭＳ Ｐゴシック" charset="-128"/>
            </a:endParaRPr>
          </a:p>
          <a:p>
            <a:pPr>
              <a:lnSpc>
                <a:spcPct val="90000"/>
              </a:lnSpc>
              <a:spcBef>
                <a:spcPct val="0"/>
              </a:spcBef>
              <a:buFont typeface="Monotype Sorts" charset="2"/>
              <a:buNone/>
            </a:pPr>
            <a:r>
              <a:rPr lang="en-US" sz="1800" smtClean="0">
                <a:solidFill>
                  <a:schemeClr val="tx1"/>
                </a:solidFill>
                <a:latin typeface="Courier New" charset="0"/>
                <a:ea typeface="ＭＳ Ｐゴシック" charset="-128"/>
              </a:rPr>
              <a:t>  Vertex cur = pq.remove();</a:t>
            </a:r>
          </a:p>
          <a:p>
            <a:pPr>
              <a:lnSpc>
                <a:spcPct val="90000"/>
              </a:lnSpc>
              <a:spcBef>
                <a:spcPct val="0"/>
              </a:spcBef>
              <a:buFont typeface="Monotype Sorts" charset="2"/>
              <a:buNone/>
            </a:pPr>
            <a:r>
              <a:rPr lang="en-US" sz="1800" smtClean="0">
                <a:solidFill>
                  <a:schemeClr val="tx1"/>
                </a:solidFill>
                <a:latin typeface="Courier New" charset="0"/>
                <a:ea typeface="ＭＳ Ｐゴシック" charset="-128"/>
              </a:rPr>
              <a:t>  </a:t>
            </a:r>
            <a:r>
              <a:rPr lang="en-US" sz="1800" smtClean="0">
                <a:solidFill>
                  <a:srgbClr val="000000"/>
                </a:solidFill>
                <a:latin typeface="Courier New" charset="0"/>
                <a:ea typeface="ＭＳ Ｐゴシック" charset="-128"/>
              </a:rPr>
              <a:t>for(Vertex v : adjacent(cur))</a:t>
            </a:r>
            <a:endParaRPr lang="en-US" sz="1800" smtClean="0">
              <a:solidFill>
                <a:schemeClr val="tx1"/>
              </a:solidFill>
              <a:latin typeface="Courier New" charset="0"/>
              <a:ea typeface="ＭＳ Ｐゴシック" charset="-128"/>
            </a:endParaRPr>
          </a:p>
          <a:p>
            <a:pPr>
              <a:lnSpc>
                <a:spcPct val="90000"/>
              </a:lnSpc>
              <a:spcBef>
                <a:spcPct val="0"/>
              </a:spcBef>
              <a:buFont typeface="Monotype Sorts" charset="2"/>
              <a:buNone/>
            </a:pPr>
            <a:r>
              <a:rPr lang="en-US" sz="1800" smtClean="0">
                <a:solidFill>
                  <a:schemeClr val="tx1"/>
                </a:solidFill>
                <a:latin typeface="Courier New" charset="0"/>
                <a:ea typeface="ＭＳ Ｐゴシック" charset="-128"/>
              </a:rPr>
              <a:t>   if (distance[cur]+graph.weight(cur,v) &lt; distance[v]){</a:t>
            </a:r>
            <a:endParaRPr lang="en-US" sz="1800" smtClean="0">
              <a:solidFill>
                <a:srgbClr val="FC0128"/>
              </a:solidFill>
              <a:latin typeface="Courier New" charset="0"/>
              <a:ea typeface="ＭＳ Ｐゴシック" charset="-128"/>
            </a:endParaRPr>
          </a:p>
          <a:p>
            <a:pPr>
              <a:lnSpc>
                <a:spcPct val="90000"/>
              </a:lnSpc>
              <a:spcBef>
                <a:spcPct val="0"/>
              </a:spcBef>
              <a:buFont typeface="Monotype Sorts" charset="2"/>
              <a:buNone/>
            </a:pPr>
            <a:r>
              <a:rPr lang="en-US" sz="1800" smtClean="0">
                <a:solidFill>
                  <a:schemeClr val="tx1"/>
                </a:solidFill>
                <a:latin typeface="Courier New" charset="0"/>
                <a:ea typeface="ＭＳ Ｐゴシック" charset="-128"/>
              </a:rPr>
              <a:t>		distance[v] = distance[cur] + graph.weight(cur,v);</a:t>
            </a:r>
          </a:p>
          <a:p>
            <a:pPr>
              <a:lnSpc>
                <a:spcPct val="90000"/>
              </a:lnSpc>
              <a:spcBef>
                <a:spcPct val="0"/>
              </a:spcBef>
              <a:buFont typeface="Monotype Sorts" charset="2"/>
              <a:buNone/>
            </a:pPr>
            <a:r>
              <a:rPr lang="en-US" sz="1800" smtClean="0">
                <a:solidFill>
                  <a:schemeClr val="tx1"/>
                </a:solidFill>
                <a:latin typeface="Courier New" charset="0"/>
                <a:ea typeface="ＭＳ Ｐゴシック" charset="-128"/>
              </a:rPr>
              <a:t>		pq.add(v);</a:t>
            </a:r>
          </a:p>
          <a:p>
            <a:pPr>
              <a:lnSpc>
                <a:spcPct val="90000"/>
              </a:lnSpc>
              <a:spcBef>
                <a:spcPct val="0"/>
              </a:spcBef>
              <a:buFont typeface="Monotype Sorts" charset="2"/>
              <a:buNone/>
            </a:pPr>
            <a:r>
              <a:rPr lang="en-US" sz="1800" smtClean="0">
                <a:solidFill>
                  <a:schemeClr val="tx1"/>
                </a:solidFill>
                <a:latin typeface="Courier New" charset="0"/>
                <a:ea typeface="ＭＳ Ｐゴシック" charset="-128"/>
              </a:rPr>
              <a:t>	 }</a:t>
            </a:r>
          </a:p>
          <a:p>
            <a:pPr>
              <a:lnSpc>
                <a:spcPct val="90000"/>
              </a:lnSpc>
              <a:spcBef>
                <a:spcPct val="0"/>
              </a:spcBef>
              <a:buFont typeface="Monotype Sorts" charset="2"/>
              <a:buNone/>
            </a:pPr>
            <a:r>
              <a:rPr lang="en-US" sz="1800" smtClean="0">
                <a:solidFill>
                  <a:schemeClr val="tx1"/>
                </a:solidFill>
                <a:latin typeface="Courier New" charset="0"/>
                <a:ea typeface="ＭＳ Ｐゴシック" charset="-128"/>
              </a:rPr>
              <a:t>  }</a:t>
            </a:r>
            <a:endParaRPr lang="en-US" sz="1800" smtClean="0">
              <a:ea typeface="ＭＳ Ｐゴシック" charset="-128"/>
            </a:endParaRPr>
          </a:p>
          <a:p>
            <a:pPr>
              <a:lnSpc>
                <a:spcPct val="90000"/>
              </a:lnSpc>
              <a:spcBef>
                <a:spcPct val="0"/>
              </a:spcBef>
              <a:buFont typeface="Monotype Sorts" charset="2"/>
              <a:buNone/>
            </a:pPr>
            <a:endParaRPr lang="en-US" smtClean="0">
              <a:ea typeface="ＭＳ Ｐゴシック" charset="-128"/>
            </a:endParaRPr>
          </a:p>
          <a:p>
            <a:pPr>
              <a:lnSpc>
                <a:spcPct val="90000"/>
              </a:lnSpc>
            </a:pPr>
            <a:r>
              <a:rPr lang="en-US" smtClean="0">
                <a:ea typeface="ＭＳ Ｐゴシック" charset="-128"/>
              </a:rPr>
              <a:t>We always know shortest path through processed vertices</a:t>
            </a:r>
          </a:p>
          <a:p>
            <a:pPr lvl="1">
              <a:lnSpc>
                <a:spcPct val="90000"/>
              </a:lnSpc>
            </a:pPr>
            <a:r>
              <a:rPr lang="en-US" smtClean="0">
                <a:ea typeface="ＭＳ Ｐゴシック" charset="-128"/>
              </a:rPr>
              <a:t>When we choose </a:t>
            </a:r>
            <a:r>
              <a:rPr lang="en-US" i="1" smtClean="0">
                <a:ea typeface="ＭＳ Ｐゴシック" charset="-128"/>
              </a:rPr>
              <a:t>w</a:t>
            </a:r>
            <a:r>
              <a:rPr lang="en-US" smtClean="0">
                <a:ea typeface="ＭＳ Ｐゴシック" charset="-128"/>
              </a:rPr>
              <a:t>, there can’t be a shorter path to </a:t>
            </a:r>
            <a:r>
              <a:rPr lang="en-US" i="1" smtClean="0">
                <a:ea typeface="ＭＳ Ｐゴシック" charset="-128"/>
              </a:rPr>
              <a:t>w</a:t>
            </a:r>
            <a:r>
              <a:rPr lang="en-US" smtClean="0">
                <a:ea typeface="ＭＳ Ｐゴシック" charset="-128"/>
              </a:rPr>
              <a:t> than distance[w] – it would go through processed </a:t>
            </a:r>
            <a:r>
              <a:rPr lang="en-US" i="1" smtClean="0">
                <a:ea typeface="ＭＳ Ｐゴシック" charset="-128"/>
              </a:rPr>
              <a:t>u,</a:t>
            </a:r>
            <a:r>
              <a:rPr lang="en-US" smtClean="0">
                <a:ea typeface="ＭＳ Ｐゴシック" charset="-128"/>
              </a:rPr>
              <a:t> we would have chosen </a:t>
            </a:r>
            <a:r>
              <a:rPr lang="en-US" i="1" smtClean="0">
                <a:ea typeface="ＭＳ Ｐゴシック" charset="-128"/>
              </a:rPr>
              <a:t>u</a:t>
            </a:r>
            <a:r>
              <a:rPr lang="en-US" smtClean="0">
                <a:ea typeface="ＭＳ Ｐゴシック" charset="-128"/>
              </a:rPr>
              <a:t> instead of </a:t>
            </a:r>
            <a:r>
              <a:rPr lang="en-US" i="1" smtClean="0">
                <a:ea typeface="ＭＳ Ｐゴシック" charset="-128"/>
              </a:rPr>
              <a:t>w</a:t>
            </a:r>
          </a:p>
        </p:txBody>
      </p:sp>
      <p:sp>
        <p:nvSpPr>
          <p:cNvPr id="4" name="Slide Number Placeholder 3"/>
          <p:cNvSpPr>
            <a:spLocks noGrp="1"/>
          </p:cNvSpPr>
          <p:nvPr>
            <p:ph type="sldNum" sz="quarter" idx="12"/>
          </p:nvPr>
        </p:nvSpPr>
        <p:spPr/>
        <p:txBody>
          <a:bodyPr/>
          <a:lstStyle/>
          <a:p>
            <a:fld id="{6D8D0002-FA8C-457D-97FC-660308141844}" type="slidenum">
              <a:rPr lang="en-US" smtClean="0"/>
              <a:pPr/>
              <a:t>27</a:t>
            </a:fld>
            <a:endParaRPr lang="en-US"/>
          </a:p>
        </p:txBody>
      </p:sp>
      <p:sp>
        <p:nvSpPr>
          <p:cNvPr id="5" name="Footer Placeholder 4"/>
          <p:cNvSpPr>
            <a:spLocks noGrp="1"/>
          </p:cNvSpPr>
          <p:nvPr>
            <p:ph type="ftr" sz="quarter" idx="11"/>
          </p:nvPr>
        </p:nvSpPr>
        <p:spPr/>
        <p:txBody>
          <a:bodyPr/>
          <a:lstStyle/>
          <a:p>
            <a:r>
              <a:rPr lang="en-US" smtClean="0"/>
              <a:t>CompSci 100e, Spring 2011</a:t>
            </a:r>
            <a:endParaRPr lang="en-US"/>
          </a:p>
        </p:txBody>
      </p:sp>
    </p:spTree>
    <p:extLst>
      <p:ext uri="{BB962C8B-B14F-4D97-AF65-F5344CB8AC3E}">
        <p14:creationId xmlns:p14="http://schemas.microsoft.com/office/powerpoint/2010/main" val="23663595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p:cNvPicPr>
            <a:picLocks noChangeAspect="1"/>
          </p:cNvPicPr>
          <p:nvPr/>
        </p:nvPicPr>
        <p:blipFill>
          <a:blip r:embed="rId2" cstate="print"/>
          <a:srcRect/>
          <a:stretch>
            <a:fillRect/>
          </a:stretch>
        </p:blipFill>
        <p:spPr bwMode="auto">
          <a:xfrm>
            <a:off x="5511800" y="2565400"/>
            <a:ext cx="3340100" cy="3340100"/>
          </a:xfrm>
          <a:prstGeom prst="rect">
            <a:avLst/>
          </a:prstGeom>
          <a:noFill/>
          <a:ln w="9525">
            <a:noFill/>
            <a:miter lim="800000"/>
            <a:headEnd/>
            <a:tailEnd/>
          </a:ln>
        </p:spPr>
      </p:pic>
      <p:sp>
        <p:nvSpPr>
          <p:cNvPr id="46083" name="Rectangle 2"/>
          <p:cNvSpPr>
            <a:spLocks noGrp="1" noChangeArrowheads="1"/>
          </p:cNvSpPr>
          <p:nvPr>
            <p:ph type="title"/>
          </p:nvPr>
        </p:nvSpPr>
        <p:spPr/>
        <p:txBody>
          <a:bodyPr>
            <a:normAutofit fontScale="90000"/>
          </a:bodyPr>
          <a:lstStyle/>
          <a:p>
            <a:r>
              <a:rPr lang="en-US" smtClean="0">
                <a:ea typeface="ＭＳ Ｐゴシック" charset="-128"/>
              </a:rPr>
              <a:t>Shafi Goldwasser</a:t>
            </a:r>
          </a:p>
        </p:txBody>
      </p:sp>
      <p:sp>
        <p:nvSpPr>
          <p:cNvPr id="46084" name="Rectangle 3"/>
          <p:cNvSpPr>
            <a:spLocks noGrp="1" noChangeArrowheads="1"/>
          </p:cNvSpPr>
          <p:nvPr>
            <p:ph type="body" sz="half" idx="1"/>
          </p:nvPr>
        </p:nvSpPr>
        <p:spPr>
          <a:xfrm>
            <a:off x="876300" y="1295400"/>
            <a:ext cx="5016500" cy="4495800"/>
          </a:xfrm>
        </p:spPr>
        <p:txBody>
          <a:bodyPr>
            <a:normAutofit fontScale="92500" lnSpcReduction="20000"/>
          </a:bodyPr>
          <a:lstStyle/>
          <a:p>
            <a:r>
              <a:rPr lang="en-US" sz="1800" dirty="0" smtClean="0">
                <a:ea typeface="ＭＳ Ｐゴシック" charset="-128"/>
              </a:rPr>
              <a:t>RCS professor of computer science at MIT</a:t>
            </a:r>
          </a:p>
          <a:p>
            <a:pPr lvl="1"/>
            <a:r>
              <a:rPr lang="en-US" sz="1800" dirty="0" smtClean="0">
                <a:ea typeface="ＭＳ Ｐゴシック" charset="-128"/>
              </a:rPr>
              <a:t>Twice </a:t>
            </a:r>
            <a:r>
              <a:rPr lang="en-US" sz="1800" dirty="0" err="1" smtClean="0">
                <a:ea typeface="ＭＳ Ｐゴシック" charset="-128"/>
              </a:rPr>
              <a:t>Godel</a:t>
            </a:r>
            <a:r>
              <a:rPr lang="en-US" sz="1800" dirty="0" smtClean="0">
                <a:ea typeface="ＭＳ Ｐゴシック" charset="-128"/>
              </a:rPr>
              <a:t> Prize winner</a:t>
            </a:r>
          </a:p>
          <a:p>
            <a:pPr lvl="1"/>
            <a:r>
              <a:rPr lang="en-US" sz="1800" dirty="0" smtClean="0">
                <a:ea typeface="ＭＳ Ｐゴシック" charset="-128"/>
              </a:rPr>
              <a:t>Grace Murray Hopper Award</a:t>
            </a:r>
          </a:p>
          <a:p>
            <a:pPr lvl="1"/>
            <a:r>
              <a:rPr lang="en-US" sz="1800" dirty="0" smtClean="0">
                <a:ea typeface="ＭＳ Ｐゴシック" charset="-128"/>
              </a:rPr>
              <a:t>National Academy</a:t>
            </a:r>
          </a:p>
          <a:p>
            <a:pPr lvl="1"/>
            <a:r>
              <a:rPr lang="en-US" sz="1800" dirty="0" smtClean="0">
                <a:ea typeface="ＭＳ Ｐゴシック" charset="-128"/>
              </a:rPr>
              <a:t>Co-inventor of zero-knowledge proof protocols</a:t>
            </a:r>
          </a:p>
          <a:p>
            <a:pPr>
              <a:buFont typeface="Monotype Sorts" charset="2"/>
              <a:buNone/>
            </a:pPr>
            <a:r>
              <a:rPr lang="en-US" sz="1800" i="1" dirty="0" smtClean="0">
                <a:ea typeface="ＭＳ Ｐゴシック" charset="-128"/>
              </a:rPr>
              <a:t>     How do you convince someone that you know [a secret] without revealing the knowledge?</a:t>
            </a:r>
          </a:p>
          <a:p>
            <a:r>
              <a:rPr lang="en-US" sz="1800" dirty="0" smtClean="0">
                <a:ea typeface="ＭＳ Ｐゴシック" charset="-128"/>
                <a:hlinkClick r:id="rId3"/>
              </a:rPr>
              <a:t>Honesty and Privacy</a:t>
            </a:r>
            <a:endParaRPr lang="en-US" sz="1800" dirty="0" smtClean="0">
              <a:ea typeface="ＭＳ Ｐゴシック" charset="-128"/>
            </a:endParaRPr>
          </a:p>
          <a:p>
            <a:pPr>
              <a:buFont typeface="Monotype Sorts" charset="2"/>
              <a:buNone/>
            </a:pPr>
            <a:endParaRPr lang="en-US" sz="1800" dirty="0" smtClean="0">
              <a:ea typeface="ＭＳ Ｐゴシック" charset="-128"/>
            </a:endParaRPr>
          </a:p>
          <a:p>
            <a:pPr>
              <a:buFont typeface="Monotype Sorts" charset="2"/>
              <a:buNone/>
            </a:pPr>
            <a:r>
              <a:rPr lang="en-US" i="1" dirty="0" smtClean="0">
                <a:solidFill>
                  <a:srgbClr val="FC0128"/>
                </a:solidFill>
                <a:ea typeface="ＭＳ Ｐゴシック" charset="-128"/>
              </a:rPr>
              <a:t>Work on what you like, what feels right, I know of no other way to end up doing creative work</a:t>
            </a:r>
          </a:p>
        </p:txBody>
      </p:sp>
    </p:spTree>
    <p:extLst>
      <p:ext uri="{BB962C8B-B14F-4D97-AF65-F5344CB8AC3E}">
        <p14:creationId xmlns:p14="http://schemas.microsoft.com/office/powerpoint/2010/main" val="460513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5" descr="wordladder.png"/>
          <p:cNvPicPr>
            <a:picLocks noChangeAspect="1"/>
          </p:cNvPicPr>
          <p:nvPr/>
        </p:nvPicPr>
        <p:blipFill>
          <a:blip r:embed="rId2" cstate="print"/>
          <a:srcRect/>
          <a:stretch>
            <a:fillRect/>
          </a:stretch>
        </p:blipFill>
        <p:spPr bwMode="auto">
          <a:xfrm>
            <a:off x="6477000" y="1371600"/>
            <a:ext cx="2224087" cy="4133850"/>
          </a:xfrm>
          <a:prstGeom prst="rect">
            <a:avLst/>
          </a:prstGeom>
          <a:noFill/>
          <a:ln w="9525">
            <a:noFill/>
            <a:miter lim="800000"/>
            <a:headEnd/>
            <a:tailEnd/>
          </a:ln>
        </p:spPr>
      </p:pic>
      <p:sp>
        <p:nvSpPr>
          <p:cNvPr id="18435" name="Title 4"/>
          <p:cNvSpPr>
            <a:spLocks noGrp="1"/>
          </p:cNvSpPr>
          <p:nvPr>
            <p:ph type="title"/>
          </p:nvPr>
        </p:nvSpPr>
        <p:spPr/>
        <p:txBody>
          <a:bodyPr/>
          <a:lstStyle/>
          <a:p>
            <a:r>
              <a:rPr lang="en-US" dirty="0" smtClean="0">
                <a:ea typeface="ＭＳ Ｐゴシック" charset="-128"/>
              </a:rPr>
              <a:t>Word Ladder APT</a:t>
            </a:r>
          </a:p>
        </p:txBody>
      </p:sp>
      <p:sp>
        <p:nvSpPr>
          <p:cNvPr id="18436" name="Content Placeholder 14"/>
          <p:cNvSpPr>
            <a:spLocks noGrp="1"/>
          </p:cNvSpPr>
          <p:nvPr>
            <p:ph idx="1"/>
          </p:nvPr>
        </p:nvSpPr>
        <p:spPr>
          <a:xfrm>
            <a:off x="609600" y="1524000"/>
            <a:ext cx="8001000" cy="4495800"/>
          </a:xfrm>
        </p:spPr>
        <p:txBody>
          <a:bodyPr>
            <a:normAutofit fontScale="92500" lnSpcReduction="20000"/>
          </a:bodyPr>
          <a:lstStyle/>
          <a:p>
            <a:r>
              <a:rPr lang="en-US" dirty="0" smtClean="0">
                <a:ea typeface="ＭＳ Ｐゴシック" charset="-128"/>
              </a:rPr>
              <a:t>From-&gt;[words]-&gt;to</a:t>
            </a:r>
          </a:p>
          <a:p>
            <a:pPr lvl="1"/>
            <a:r>
              <a:rPr lang="en-US" dirty="0" smtClean="0">
                <a:ea typeface="ＭＳ Ｐゴシック" charset="-128"/>
              </a:rPr>
              <a:t>From hit to cog via [</a:t>
            </a:r>
            <a:r>
              <a:rPr lang="en-US" dirty="0" err="1" smtClean="0">
                <a:ea typeface="ＭＳ Ｐゴシック" charset="-128"/>
              </a:rPr>
              <a:t>hot,dot,lot,dog,log</a:t>
            </a:r>
            <a:r>
              <a:rPr lang="en-US" dirty="0" smtClean="0">
                <a:ea typeface="ＭＳ Ｐゴシック" charset="-128"/>
              </a:rPr>
              <a:t>]</a:t>
            </a:r>
          </a:p>
          <a:p>
            <a:r>
              <a:rPr lang="en-US" dirty="0" smtClean="0">
                <a:ea typeface="ＭＳ Ｐゴシック" charset="-128"/>
              </a:rPr>
              <a:t>What words reachable from 'from'?</a:t>
            </a:r>
          </a:p>
          <a:p>
            <a:pPr lvl="1"/>
            <a:r>
              <a:rPr lang="en-US" dirty="0" smtClean="0">
                <a:ea typeface="ＭＳ Ｐゴシック" charset="-128"/>
              </a:rPr>
              <a:t>Repeat until we get to 'cog'</a:t>
            </a:r>
          </a:p>
          <a:p>
            <a:r>
              <a:rPr lang="en-US" dirty="0" smtClean="0">
                <a:ea typeface="ＭＳ Ｐゴシック" charset="-128"/>
              </a:rPr>
              <a:t>Problem: reachable from 'dot'</a:t>
            </a:r>
          </a:p>
          <a:p>
            <a:pPr lvl="1"/>
            <a:r>
              <a:rPr lang="en-US" dirty="0" smtClean="0">
                <a:ea typeface="ＭＳ Ｐゴシック" charset="-128"/>
              </a:rPr>
              <a:t>Why not include 'hot'?</a:t>
            </a:r>
          </a:p>
          <a:p>
            <a:pPr lvl="1"/>
            <a:r>
              <a:rPr lang="en-US" dirty="0" smtClean="0">
                <a:ea typeface="ＭＳ Ｐゴシック" charset="-128"/>
              </a:rPr>
              <a:t>Don't re-use words</a:t>
            </a:r>
          </a:p>
          <a:p>
            <a:r>
              <a:rPr lang="en-US" dirty="0" smtClean="0">
                <a:ea typeface="ＭＳ Ｐゴシック" charset="-128"/>
              </a:rPr>
              <a:t>Algorithm:</a:t>
            </a:r>
          </a:p>
          <a:p>
            <a:pPr lvl="1"/>
            <a:r>
              <a:rPr lang="en-US" dirty="0" smtClean="0">
                <a:ea typeface="ＭＳ Ｐゴシック" charset="-128"/>
              </a:rPr>
              <a:t>Find all words 1-away</a:t>
            </a:r>
          </a:p>
          <a:p>
            <a:pPr lvl="1"/>
            <a:r>
              <a:rPr lang="en-US" dirty="0" smtClean="0">
                <a:ea typeface="ＭＳ Ｐゴシック" charset="-128"/>
              </a:rPr>
              <a:t>From each n-away find (n+1)-away</a:t>
            </a:r>
          </a:p>
        </p:txBody>
      </p:sp>
      <p:sp>
        <p:nvSpPr>
          <p:cNvPr id="5" name="Slide Number Placeholder 4"/>
          <p:cNvSpPr>
            <a:spLocks noGrp="1"/>
          </p:cNvSpPr>
          <p:nvPr>
            <p:ph type="sldNum" sz="quarter" idx="12"/>
          </p:nvPr>
        </p:nvSpPr>
        <p:spPr/>
        <p:txBody>
          <a:bodyPr/>
          <a:lstStyle/>
          <a:p>
            <a:fld id="{6D8D0002-FA8C-457D-97FC-660308141844}" type="slidenum">
              <a:rPr lang="en-US" smtClean="0"/>
              <a:pPr/>
              <a:t>3</a:t>
            </a:fld>
            <a:endParaRPr lang="en-US"/>
          </a:p>
        </p:txBody>
      </p:sp>
      <p:sp>
        <p:nvSpPr>
          <p:cNvPr id="6" name="Footer Placeholder 5"/>
          <p:cNvSpPr>
            <a:spLocks noGrp="1"/>
          </p:cNvSpPr>
          <p:nvPr>
            <p:ph type="ftr" sz="quarter" idx="11"/>
          </p:nvPr>
        </p:nvSpPr>
        <p:spPr/>
        <p:txBody>
          <a:bodyPr/>
          <a:lstStyle/>
          <a:p>
            <a:r>
              <a:rPr lang="en-US" smtClean="0"/>
              <a:t>CompSci 100e, Spring 2011</a:t>
            </a:r>
            <a:endParaRPr lang="en-US"/>
          </a:p>
        </p:txBody>
      </p:sp>
    </p:spTree>
    <p:extLst>
      <p:ext uri="{BB962C8B-B14F-4D97-AF65-F5344CB8AC3E}">
        <p14:creationId xmlns:p14="http://schemas.microsoft.com/office/powerpoint/2010/main" val="3194748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r>
              <a:rPr lang="en-US" smtClean="0">
                <a:ea typeface="ＭＳ Ｐゴシック" charset="-128"/>
              </a:rPr>
              <a:t>Digression: word ladders</a:t>
            </a:r>
          </a:p>
        </p:txBody>
      </p:sp>
      <p:sp>
        <p:nvSpPr>
          <p:cNvPr id="19459" name="Rectangle 3"/>
          <p:cNvSpPr>
            <a:spLocks noGrp="1" noChangeArrowheads="1"/>
          </p:cNvSpPr>
          <p:nvPr>
            <p:ph type="body" sz="half" idx="1"/>
          </p:nvPr>
        </p:nvSpPr>
        <p:spPr>
          <a:xfrm>
            <a:off x="800100" y="1270000"/>
            <a:ext cx="4267200" cy="4622800"/>
          </a:xfrm>
        </p:spPr>
        <p:txBody>
          <a:bodyPr/>
          <a:lstStyle/>
          <a:p>
            <a:r>
              <a:rPr lang="en-US" sz="1800" smtClean="0">
                <a:ea typeface="ＭＳ Ｐゴシック" charset="-128"/>
              </a:rPr>
              <a:t>How many ladders from </a:t>
            </a:r>
            <a:r>
              <a:rPr lang="en-US" sz="1800" i="1" smtClean="0">
                <a:ea typeface="ＭＳ Ｐゴシック" charset="-128"/>
              </a:rPr>
              <a:t>cart</a:t>
            </a:r>
            <a:r>
              <a:rPr lang="en-US" sz="1800" smtClean="0">
                <a:ea typeface="ＭＳ Ｐゴシック" charset="-128"/>
              </a:rPr>
              <a:t> to </a:t>
            </a:r>
            <a:r>
              <a:rPr lang="en-US" sz="1800" i="1" smtClean="0">
                <a:ea typeface="ＭＳ Ｐゴシック" charset="-128"/>
              </a:rPr>
              <a:t>dire</a:t>
            </a:r>
            <a:r>
              <a:rPr lang="en-US" sz="1800" smtClean="0">
                <a:ea typeface="ＭＳ Ｐゴシック" charset="-128"/>
              </a:rPr>
              <a:t> as shown?</a:t>
            </a:r>
          </a:p>
          <a:p>
            <a:pPr lvl="1"/>
            <a:r>
              <a:rPr lang="en-US" sz="1800" smtClean="0">
                <a:ea typeface="ＭＳ Ｐゴシック" charset="-128"/>
              </a:rPr>
              <a:t>Enqueue </a:t>
            </a:r>
            <a:r>
              <a:rPr lang="en-US" sz="1800" i="1" smtClean="0">
                <a:ea typeface="ＭＳ Ｐゴシック" charset="-128"/>
              </a:rPr>
              <a:t>dare</a:t>
            </a:r>
            <a:r>
              <a:rPr lang="en-US" sz="1800" smtClean="0">
                <a:ea typeface="ＭＳ Ｐゴシック" charset="-128"/>
              </a:rPr>
              <a:t> more than once?</a:t>
            </a:r>
          </a:p>
          <a:p>
            <a:pPr lvl="1"/>
            <a:r>
              <a:rPr lang="en-US" sz="1800" smtClean="0">
                <a:ea typeface="ＭＳ Ｐゴシック" charset="-128"/>
              </a:rPr>
              <a:t>Downside? Alternative?</a:t>
            </a:r>
          </a:p>
          <a:p>
            <a:endParaRPr lang="en-US" sz="1800" smtClean="0">
              <a:ea typeface="ＭＳ Ｐゴシック" charset="-128"/>
            </a:endParaRPr>
          </a:p>
          <a:p>
            <a:r>
              <a:rPr lang="en-US" sz="1800" smtClean="0">
                <a:ea typeface="ＭＳ Ｐゴシック" charset="-128"/>
              </a:rPr>
              <a:t>We want to know number of ladders that end at </a:t>
            </a:r>
            <a:r>
              <a:rPr lang="en-US" sz="1800" i="1" smtClean="0">
                <a:ea typeface="ＭＳ Ｐゴシック" charset="-128"/>
              </a:rPr>
              <a:t>W</a:t>
            </a:r>
            <a:r>
              <a:rPr lang="en-US" sz="1800" smtClean="0">
                <a:ea typeface="ＭＳ Ｐゴシック" charset="-128"/>
              </a:rPr>
              <a:t>.</a:t>
            </a:r>
          </a:p>
          <a:p>
            <a:pPr lvl="1"/>
            <a:r>
              <a:rPr lang="en-US" sz="1800" smtClean="0">
                <a:ea typeface="ＭＳ Ｐゴシック" charset="-128"/>
              </a:rPr>
              <a:t>What do we know initially?</a:t>
            </a:r>
          </a:p>
          <a:p>
            <a:pPr lvl="1"/>
            <a:r>
              <a:rPr lang="en-US" sz="1800" smtClean="0">
                <a:ea typeface="ＭＳ Ｐゴシック" charset="-128"/>
              </a:rPr>
              <a:t>When we put something on the queue, what do we know?</a:t>
            </a:r>
          </a:p>
          <a:p>
            <a:pPr lvl="1"/>
            <a:r>
              <a:rPr lang="en-US" sz="1800" smtClean="0">
                <a:ea typeface="ＭＳ Ｐゴシック" charset="-128"/>
              </a:rPr>
              <a:t>How do we keep track?</a:t>
            </a:r>
          </a:p>
          <a:p>
            <a:endParaRPr lang="en-US" sz="1800" smtClean="0">
              <a:ea typeface="ＭＳ Ｐゴシック" charset="-128"/>
            </a:endParaRPr>
          </a:p>
          <a:p>
            <a:r>
              <a:rPr lang="en-US" sz="1800" smtClean="0">
                <a:ea typeface="ＭＳ Ｐゴシック" charset="-128"/>
              </a:rPr>
              <a:t>Initialize and update per-word statistics</a:t>
            </a:r>
          </a:p>
        </p:txBody>
      </p:sp>
      <p:grpSp>
        <p:nvGrpSpPr>
          <p:cNvPr id="2" name="Group 18"/>
          <p:cNvGrpSpPr>
            <a:grpSpLocks/>
          </p:cNvGrpSpPr>
          <p:nvPr/>
        </p:nvGrpSpPr>
        <p:grpSpPr bwMode="auto">
          <a:xfrm>
            <a:off x="4868863" y="1858963"/>
            <a:ext cx="3649662" cy="1947862"/>
            <a:chOff x="4741863" y="1922463"/>
            <a:chExt cx="3649662" cy="1947862"/>
          </a:xfrm>
        </p:grpSpPr>
        <p:sp>
          <p:nvSpPr>
            <p:cNvPr id="19461" name="Rectangle 4"/>
            <p:cNvSpPr>
              <a:spLocks noChangeArrowheads="1"/>
            </p:cNvSpPr>
            <p:nvPr/>
          </p:nvSpPr>
          <p:spPr bwMode="auto">
            <a:xfrm>
              <a:off x="4741863" y="2649538"/>
              <a:ext cx="592137" cy="398462"/>
            </a:xfrm>
            <a:prstGeom prst="rect">
              <a:avLst/>
            </a:prstGeom>
            <a:solidFill>
              <a:srgbClr val="FFFF00"/>
            </a:solidFill>
            <a:ln w="12700">
              <a:solidFill>
                <a:schemeClr val="tx1"/>
              </a:solidFill>
              <a:miter lim="800000"/>
              <a:headEnd/>
              <a:tailEnd/>
            </a:ln>
          </p:spPr>
          <p:txBody>
            <a:bodyPr wrap="none" anchor="ctr"/>
            <a:lstStyle/>
            <a:p>
              <a:pPr algn="ctr"/>
              <a:r>
                <a:rPr lang="en-US" sz="2000" i="1"/>
                <a:t>cart</a:t>
              </a:r>
              <a:endParaRPr lang="en-US" sz="2000"/>
            </a:p>
          </p:txBody>
        </p:sp>
        <p:sp>
          <p:nvSpPr>
            <p:cNvPr id="19462" name="Rectangle 6"/>
            <p:cNvSpPr>
              <a:spLocks noChangeArrowheads="1"/>
            </p:cNvSpPr>
            <p:nvPr/>
          </p:nvSpPr>
          <p:spPr bwMode="auto">
            <a:xfrm>
              <a:off x="5697538" y="1922463"/>
              <a:ext cx="592137" cy="398462"/>
            </a:xfrm>
            <a:prstGeom prst="rect">
              <a:avLst/>
            </a:prstGeom>
            <a:solidFill>
              <a:srgbClr val="FFFF00"/>
            </a:solidFill>
            <a:ln w="12700">
              <a:solidFill>
                <a:schemeClr val="tx1"/>
              </a:solidFill>
              <a:miter lim="800000"/>
              <a:headEnd/>
              <a:tailEnd/>
            </a:ln>
          </p:spPr>
          <p:txBody>
            <a:bodyPr wrap="none" anchor="ctr"/>
            <a:lstStyle/>
            <a:p>
              <a:pPr algn="ctr"/>
              <a:r>
                <a:rPr lang="en-US" sz="2000" i="1"/>
                <a:t>care</a:t>
              </a:r>
              <a:endParaRPr lang="en-US" sz="2000"/>
            </a:p>
          </p:txBody>
        </p:sp>
        <p:sp>
          <p:nvSpPr>
            <p:cNvPr id="19463" name="Rectangle 9"/>
            <p:cNvSpPr>
              <a:spLocks noChangeArrowheads="1"/>
            </p:cNvSpPr>
            <p:nvPr/>
          </p:nvSpPr>
          <p:spPr bwMode="auto">
            <a:xfrm>
              <a:off x="5716588" y="2657475"/>
              <a:ext cx="592137" cy="398463"/>
            </a:xfrm>
            <a:prstGeom prst="rect">
              <a:avLst/>
            </a:prstGeom>
            <a:solidFill>
              <a:srgbClr val="FFFF00"/>
            </a:solidFill>
            <a:ln w="12700">
              <a:solidFill>
                <a:schemeClr val="tx1"/>
              </a:solidFill>
              <a:miter lim="800000"/>
              <a:headEnd/>
              <a:tailEnd/>
            </a:ln>
          </p:spPr>
          <p:txBody>
            <a:bodyPr wrap="none" anchor="ctr"/>
            <a:lstStyle/>
            <a:p>
              <a:pPr algn="ctr"/>
              <a:r>
                <a:rPr lang="en-US" sz="2000" i="1"/>
                <a:t>tart</a:t>
              </a:r>
              <a:endParaRPr lang="en-US" sz="2000"/>
            </a:p>
          </p:txBody>
        </p:sp>
        <p:sp>
          <p:nvSpPr>
            <p:cNvPr id="19464" name="Rectangle 10"/>
            <p:cNvSpPr>
              <a:spLocks noChangeArrowheads="1"/>
            </p:cNvSpPr>
            <p:nvPr/>
          </p:nvSpPr>
          <p:spPr bwMode="auto">
            <a:xfrm>
              <a:off x="5767388" y="3444875"/>
              <a:ext cx="592137" cy="398463"/>
            </a:xfrm>
            <a:prstGeom prst="rect">
              <a:avLst/>
            </a:prstGeom>
            <a:solidFill>
              <a:srgbClr val="FFFF00"/>
            </a:solidFill>
            <a:ln w="12700">
              <a:solidFill>
                <a:schemeClr val="tx1"/>
              </a:solidFill>
              <a:miter lim="800000"/>
              <a:headEnd/>
              <a:tailEnd/>
            </a:ln>
          </p:spPr>
          <p:txBody>
            <a:bodyPr wrap="none" anchor="ctr"/>
            <a:lstStyle/>
            <a:p>
              <a:pPr algn="ctr"/>
              <a:r>
                <a:rPr lang="en-US" sz="2000" i="1"/>
                <a:t>dart</a:t>
              </a:r>
              <a:endParaRPr lang="en-US" sz="2000"/>
            </a:p>
          </p:txBody>
        </p:sp>
        <p:sp>
          <p:nvSpPr>
            <p:cNvPr id="19465" name="Rectangle 11"/>
            <p:cNvSpPr>
              <a:spLocks noChangeArrowheads="1"/>
            </p:cNvSpPr>
            <p:nvPr/>
          </p:nvSpPr>
          <p:spPr bwMode="auto">
            <a:xfrm>
              <a:off x="6902450" y="1946275"/>
              <a:ext cx="592138" cy="398463"/>
            </a:xfrm>
            <a:prstGeom prst="rect">
              <a:avLst/>
            </a:prstGeom>
            <a:solidFill>
              <a:srgbClr val="FFFF00"/>
            </a:solidFill>
            <a:ln w="12700">
              <a:solidFill>
                <a:schemeClr val="tx1"/>
              </a:solidFill>
              <a:miter lim="800000"/>
              <a:headEnd/>
              <a:tailEnd/>
            </a:ln>
          </p:spPr>
          <p:txBody>
            <a:bodyPr wrap="none" anchor="ctr"/>
            <a:lstStyle/>
            <a:p>
              <a:pPr algn="ctr"/>
              <a:r>
                <a:rPr lang="en-US" sz="2000" i="1"/>
                <a:t>dare</a:t>
              </a:r>
              <a:endParaRPr lang="en-US" sz="2000"/>
            </a:p>
          </p:txBody>
        </p:sp>
        <p:sp>
          <p:nvSpPr>
            <p:cNvPr id="19466" name="Rectangle 12"/>
            <p:cNvSpPr>
              <a:spLocks noChangeArrowheads="1"/>
            </p:cNvSpPr>
            <p:nvPr/>
          </p:nvSpPr>
          <p:spPr bwMode="auto">
            <a:xfrm>
              <a:off x="6902450" y="3471863"/>
              <a:ext cx="592138" cy="398462"/>
            </a:xfrm>
            <a:prstGeom prst="rect">
              <a:avLst/>
            </a:prstGeom>
            <a:solidFill>
              <a:srgbClr val="FFFF00"/>
            </a:solidFill>
            <a:ln w="12700">
              <a:solidFill>
                <a:schemeClr val="tx1"/>
              </a:solidFill>
              <a:miter lim="800000"/>
              <a:headEnd/>
              <a:tailEnd/>
            </a:ln>
          </p:spPr>
          <p:txBody>
            <a:bodyPr wrap="none" anchor="ctr"/>
            <a:lstStyle/>
            <a:p>
              <a:pPr algn="ctr"/>
              <a:r>
                <a:rPr lang="en-US" sz="2000" i="1"/>
                <a:t>dirt</a:t>
              </a:r>
              <a:endParaRPr lang="en-US" sz="2000"/>
            </a:p>
          </p:txBody>
        </p:sp>
        <p:sp>
          <p:nvSpPr>
            <p:cNvPr id="19467" name="Rectangle 13"/>
            <p:cNvSpPr>
              <a:spLocks noChangeArrowheads="1"/>
            </p:cNvSpPr>
            <p:nvPr/>
          </p:nvSpPr>
          <p:spPr bwMode="auto">
            <a:xfrm>
              <a:off x="7799388" y="2632075"/>
              <a:ext cx="592137" cy="398463"/>
            </a:xfrm>
            <a:prstGeom prst="rect">
              <a:avLst/>
            </a:prstGeom>
            <a:solidFill>
              <a:srgbClr val="FFFF00"/>
            </a:solidFill>
            <a:ln w="12700">
              <a:solidFill>
                <a:schemeClr val="tx1"/>
              </a:solidFill>
              <a:miter lim="800000"/>
              <a:headEnd/>
              <a:tailEnd/>
            </a:ln>
          </p:spPr>
          <p:txBody>
            <a:bodyPr wrap="none" anchor="ctr"/>
            <a:lstStyle/>
            <a:p>
              <a:pPr algn="ctr"/>
              <a:r>
                <a:rPr lang="en-US" sz="2000" i="1"/>
                <a:t>dire</a:t>
              </a:r>
              <a:endParaRPr lang="en-US" sz="2000"/>
            </a:p>
          </p:txBody>
        </p:sp>
        <p:cxnSp>
          <p:nvCxnSpPr>
            <p:cNvPr id="19468" name="AutoShape 15"/>
            <p:cNvCxnSpPr>
              <a:cxnSpLocks noChangeShapeType="1"/>
              <a:stCxn id="19461" idx="3"/>
              <a:endCxn id="19463" idx="1"/>
            </p:cNvCxnSpPr>
            <p:nvPr/>
          </p:nvCxnSpPr>
          <p:spPr bwMode="auto">
            <a:xfrm>
              <a:off x="5334000" y="2849563"/>
              <a:ext cx="382588" cy="7937"/>
            </a:xfrm>
            <a:prstGeom prst="straightConnector1">
              <a:avLst/>
            </a:prstGeom>
            <a:noFill/>
            <a:ln w="12700">
              <a:solidFill>
                <a:schemeClr val="tx1"/>
              </a:solidFill>
              <a:round/>
              <a:headEnd/>
              <a:tailEnd type="stealth" w="med" len="med"/>
            </a:ln>
          </p:spPr>
        </p:cxnSp>
        <p:cxnSp>
          <p:nvCxnSpPr>
            <p:cNvPr id="19469" name="AutoShape 16"/>
            <p:cNvCxnSpPr>
              <a:cxnSpLocks noChangeShapeType="1"/>
              <a:stCxn id="19462" idx="3"/>
            </p:cNvCxnSpPr>
            <p:nvPr/>
          </p:nvCxnSpPr>
          <p:spPr bwMode="auto">
            <a:xfrm>
              <a:off x="6289675" y="2122488"/>
              <a:ext cx="612775" cy="6350"/>
            </a:xfrm>
            <a:prstGeom prst="straightConnector1">
              <a:avLst/>
            </a:prstGeom>
            <a:noFill/>
            <a:ln w="12700">
              <a:solidFill>
                <a:schemeClr val="tx1"/>
              </a:solidFill>
              <a:round/>
              <a:headEnd/>
              <a:tailEnd type="stealth" w="med" len="med"/>
            </a:ln>
          </p:spPr>
        </p:cxnSp>
        <p:cxnSp>
          <p:nvCxnSpPr>
            <p:cNvPr id="19470" name="AutoShape 17"/>
            <p:cNvCxnSpPr>
              <a:cxnSpLocks noChangeShapeType="1"/>
              <a:stCxn id="19461" idx="3"/>
              <a:endCxn id="19462" idx="1"/>
            </p:cNvCxnSpPr>
            <p:nvPr/>
          </p:nvCxnSpPr>
          <p:spPr bwMode="auto">
            <a:xfrm flipV="1">
              <a:off x="5334000" y="2122488"/>
              <a:ext cx="363538" cy="727075"/>
            </a:xfrm>
            <a:prstGeom prst="straightConnector1">
              <a:avLst/>
            </a:prstGeom>
            <a:noFill/>
            <a:ln w="12700">
              <a:solidFill>
                <a:schemeClr val="tx1"/>
              </a:solidFill>
              <a:round/>
              <a:headEnd/>
              <a:tailEnd type="stealth" w="med" len="med"/>
            </a:ln>
          </p:spPr>
        </p:cxnSp>
        <p:cxnSp>
          <p:nvCxnSpPr>
            <p:cNvPr id="19471" name="AutoShape 18"/>
            <p:cNvCxnSpPr>
              <a:cxnSpLocks noChangeShapeType="1"/>
            </p:cNvCxnSpPr>
            <p:nvPr/>
          </p:nvCxnSpPr>
          <p:spPr bwMode="auto">
            <a:xfrm>
              <a:off x="5326063" y="2849563"/>
              <a:ext cx="433387" cy="795337"/>
            </a:xfrm>
            <a:prstGeom prst="straightConnector1">
              <a:avLst/>
            </a:prstGeom>
            <a:noFill/>
            <a:ln w="12700">
              <a:solidFill>
                <a:schemeClr val="tx1"/>
              </a:solidFill>
              <a:round/>
              <a:headEnd/>
              <a:tailEnd type="stealth" w="med" len="med"/>
            </a:ln>
          </p:spPr>
        </p:cxnSp>
        <p:cxnSp>
          <p:nvCxnSpPr>
            <p:cNvPr id="19472" name="AutoShape 19"/>
            <p:cNvCxnSpPr>
              <a:cxnSpLocks noChangeShapeType="1"/>
              <a:endCxn id="19466" idx="1"/>
            </p:cNvCxnSpPr>
            <p:nvPr/>
          </p:nvCxnSpPr>
          <p:spPr bwMode="auto">
            <a:xfrm>
              <a:off x="6350000" y="3671888"/>
              <a:ext cx="552450" cy="0"/>
            </a:xfrm>
            <a:prstGeom prst="straightConnector1">
              <a:avLst/>
            </a:prstGeom>
            <a:noFill/>
            <a:ln w="12700">
              <a:solidFill>
                <a:schemeClr val="tx1"/>
              </a:solidFill>
              <a:round/>
              <a:headEnd/>
              <a:tailEnd type="stealth" w="med" len="med"/>
            </a:ln>
          </p:spPr>
        </p:cxnSp>
        <p:cxnSp>
          <p:nvCxnSpPr>
            <p:cNvPr id="19473" name="AutoShape 20"/>
            <p:cNvCxnSpPr>
              <a:cxnSpLocks noChangeShapeType="1"/>
              <a:stCxn id="19464" idx="3"/>
              <a:endCxn id="19465" idx="1"/>
            </p:cNvCxnSpPr>
            <p:nvPr/>
          </p:nvCxnSpPr>
          <p:spPr bwMode="auto">
            <a:xfrm flipV="1">
              <a:off x="6359525" y="2146300"/>
              <a:ext cx="542925" cy="1498600"/>
            </a:xfrm>
            <a:prstGeom prst="straightConnector1">
              <a:avLst/>
            </a:prstGeom>
            <a:noFill/>
            <a:ln w="12700">
              <a:solidFill>
                <a:schemeClr val="tx1"/>
              </a:solidFill>
              <a:round/>
              <a:headEnd/>
              <a:tailEnd type="stealth" w="med" len="med"/>
            </a:ln>
          </p:spPr>
        </p:cxnSp>
        <p:cxnSp>
          <p:nvCxnSpPr>
            <p:cNvPr id="19474" name="AutoShape 21"/>
            <p:cNvCxnSpPr>
              <a:cxnSpLocks noChangeShapeType="1"/>
              <a:stCxn id="19465" idx="3"/>
              <a:endCxn id="19467" idx="1"/>
            </p:cNvCxnSpPr>
            <p:nvPr/>
          </p:nvCxnSpPr>
          <p:spPr bwMode="auto">
            <a:xfrm>
              <a:off x="7494588" y="2146300"/>
              <a:ext cx="304800" cy="685800"/>
            </a:xfrm>
            <a:prstGeom prst="straightConnector1">
              <a:avLst/>
            </a:prstGeom>
            <a:noFill/>
            <a:ln w="12700">
              <a:solidFill>
                <a:schemeClr val="tx1"/>
              </a:solidFill>
              <a:round/>
              <a:headEnd/>
              <a:tailEnd type="stealth" w="med" len="med"/>
            </a:ln>
          </p:spPr>
        </p:cxnSp>
        <p:cxnSp>
          <p:nvCxnSpPr>
            <p:cNvPr id="19475" name="AutoShape 22"/>
            <p:cNvCxnSpPr>
              <a:cxnSpLocks noChangeShapeType="1"/>
              <a:stCxn id="19466" idx="3"/>
              <a:endCxn id="19467" idx="1"/>
            </p:cNvCxnSpPr>
            <p:nvPr/>
          </p:nvCxnSpPr>
          <p:spPr bwMode="auto">
            <a:xfrm flipV="1">
              <a:off x="7494588" y="2832100"/>
              <a:ext cx="304800" cy="839788"/>
            </a:xfrm>
            <a:prstGeom prst="straightConnector1">
              <a:avLst/>
            </a:prstGeom>
            <a:noFill/>
            <a:ln w="12700">
              <a:solidFill>
                <a:schemeClr val="tx1"/>
              </a:solidFill>
              <a:round/>
              <a:headEnd/>
              <a:tailEnd type="stealth" w="med" len="med"/>
            </a:ln>
          </p:spPr>
        </p:cxnSp>
      </p:grpSp>
    </p:spTree>
    <p:extLst>
      <p:ext uri="{BB962C8B-B14F-4D97-AF65-F5344CB8AC3E}">
        <p14:creationId xmlns:p14="http://schemas.microsoft.com/office/powerpoint/2010/main" val="3919971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r>
              <a:rPr lang="en-US" smtClean="0">
                <a:ea typeface="ＭＳ Ｐゴシック" charset="-128"/>
              </a:rPr>
              <a:t>Word Ladder: more details</a:t>
            </a:r>
          </a:p>
        </p:txBody>
      </p:sp>
      <p:sp>
        <p:nvSpPr>
          <p:cNvPr id="20483" name="Rectangle 3"/>
          <p:cNvSpPr>
            <a:spLocks noGrp="1" noChangeArrowheads="1"/>
          </p:cNvSpPr>
          <p:nvPr>
            <p:ph type="body" sz="half" idx="1"/>
          </p:nvPr>
        </p:nvSpPr>
        <p:spPr>
          <a:xfrm>
            <a:off x="406400" y="3606800"/>
            <a:ext cx="4165600" cy="2286000"/>
          </a:xfrm>
          <a:solidFill>
            <a:schemeClr val="bg2"/>
          </a:solidFill>
        </p:spPr>
        <p:txBody>
          <a:bodyPr>
            <a:normAutofit fontScale="85000" lnSpcReduction="10000"/>
          </a:bodyPr>
          <a:lstStyle/>
          <a:p>
            <a:r>
              <a:rPr lang="en-US" dirty="0" smtClean="0">
                <a:ea typeface="ＭＳ Ｐゴシック" charset="-128"/>
              </a:rPr>
              <a:t># ladders that end at dare</a:t>
            </a:r>
          </a:p>
          <a:p>
            <a:pPr lvl="1"/>
            <a:r>
              <a:rPr lang="en-US" sz="2400" dirty="0" smtClean="0">
                <a:ea typeface="ＭＳ Ｐゴシック" charset="-128"/>
              </a:rPr>
              <a:t>At each word </a:t>
            </a:r>
            <a:r>
              <a:rPr lang="en-US" sz="2400" i="1" dirty="0" smtClean="0">
                <a:ea typeface="ＭＳ Ｐゴシック" charset="-128"/>
              </a:rPr>
              <a:t>W</a:t>
            </a:r>
          </a:p>
          <a:p>
            <a:r>
              <a:rPr lang="en-US" dirty="0" smtClean="0">
                <a:ea typeface="ＭＳ Ｐゴシック" charset="-128"/>
              </a:rPr>
              <a:t>Ladder length to </a:t>
            </a:r>
            <a:r>
              <a:rPr lang="en-US" i="1" dirty="0" smtClean="0">
                <a:ea typeface="ＭＳ Ｐゴシック" charset="-128"/>
              </a:rPr>
              <a:t>W</a:t>
            </a:r>
          </a:p>
          <a:p>
            <a:pPr lvl="1"/>
            <a:r>
              <a:rPr lang="en-US" sz="2400" dirty="0" smtClean="0">
                <a:ea typeface="ＭＳ Ｐゴシック" charset="-128"/>
              </a:rPr>
              <a:t>Calculable from??</a:t>
            </a:r>
          </a:p>
          <a:p>
            <a:r>
              <a:rPr lang="en-US" dirty="0" smtClean="0">
                <a:ea typeface="ＭＳ Ｐゴシック" charset="-128"/>
              </a:rPr>
              <a:t>Maps? Queue? Sets?</a:t>
            </a:r>
            <a:endParaRPr lang="en-US" dirty="0" smtClean="0">
              <a:ea typeface="ＭＳ Ｐゴシック" charset="-128"/>
            </a:endParaRPr>
          </a:p>
        </p:txBody>
      </p:sp>
      <p:grpSp>
        <p:nvGrpSpPr>
          <p:cNvPr id="2" name="Group 18"/>
          <p:cNvGrpSpPr>
            <a:grpSpLocks/>
          </p:cNvGrpSpPr>
          <p:nvPr/>
        </p:nvGrpSpPr>
        <p:grpSpPr bwMode="auto">
          <a:xfrm>
            <a:off x="614363" y="1316038"/>
            <a:ext cx="3649662" cy="1947862"/>
            <a:chOff x="4741863" y="1922463"/>
            <a:chExt cx="3649662" cy="1947862"/>
          </a:xfrm>
        </p:grpSpPr>
        <p:sp>
          <p:nvSpPr>
            <p:cNvPr id="20503" name="Rectangle 4"/>
            <p:cNvSpPr>
              <a:spLocks noChangeArrowheads="1"/>
            </p:cNvSpPr>
            <p:nvPr/>
          </p:nvSpPr>
          <p:spPr bwMode="auto">
            <a:xfrm>
              <a:off x="4741863" y="2649538"/>
              <a:ext cx="592137" cy="398462"/>
            </a:xfrm>
            <a:prstGeom prst="rect">
              <a:avLst/>
            </a:prstGeom>
            <a:solidFill>
              <a:srgbClr val="FFFF00"/>
            </a:solidFill>
            <a:ln w="12700">
              <a:solidFill>
                <a:schemeClr val="tx1"/>
              </a:solidFill>
              <a:miter lim="800000"/>
              <a:headEnd/>
              <a:tailEnd/>
            </a:ln>
          </p:spPr>
          <p:txBody>
            <a:bodyPr wrap="none" anchor="ctr"/>
            <a:lstStyle/>
            <a:p>
              <a:pPr algn="ctr"/>
              <a:r>
                <a:rPr lang="en-US" sz="2000" i="1"/>
                <a:t>cart</a:t>
              </a:r>
              <a:endParaRPr lang="en-US" sz="2000"/>
            </a:p>
          </p:txBody>
        </p:sp>
        <p:sp>
          <p:nvSpPr>
            <p:cNvPr id="20504" name="Rectangle 6"/>
            <p:cNvSpPr>
              <a:spLocks noChangeArrowheads="1"/>
            </p:cNvSpPr>
            <p:nvPr/>
          </p:nvSpPr>
          <p:spPr bwMode="auto">
            <a:xfrm>
              <a:off x="5697538" y="1922463"/>
              <a:ext cx="592137" cy="398462"/>
            </a:xfrm>
            <a:prstGeom prst="rect">
              <a:avLst/>
            </a:prstGeom>
            <a:solidFill>
              <a:srgbClr val="FFFF00"/>
            </a:solidFill>
            <a:ln w="12700">
              <a:solidFill>
                <a:schemeClr val="tx1"/>
              </a:solidFill>
              <a:miter lim="800000"/>
              <a:headEnd/>
              <a:tailEnd/>
            </a:ln>
          </p:spPr>
          <p:txBody>
            <a:bodyPr wrap="none" anchor="ctr"/>
            <a:lstStyle/>
            <a:p>
              <a:pPr algn="ctr"/>
              <a:r>
                <a:rPr lang="en-US" sz="2000" i="1"/>
                <a:t>care</a:t>
              </a:r>
              <a:endParaRPr lang="en-US" sz="2000"/>
            </a:p>
          </p:txBody>
        </p:sp>
        <p:sp>
          <p:nvSpPr>
            <p:cNvPr id="20505" name="Rectangle 9"/>
            <p:cNvSpPr>
              <a:spLocks noChangeArrowheads="1"/>
            </p:cNvSpPr>
            <p:nvPr/>
          </p:nvSpPr>
          <p:spPr bwMode="auto">
            <a:xfrm>
              <a:off x="5716588" y="2657475"/>
              <a:ext cx="592137" cy="398463"/>
            </a:xfrm>
            <a:prstGeom prst="rect">
              <a:avLst/>
            </a:prstGeom>
            <a:solidFill>
              <a:srgbClr val="FFFF00"/>
            </a:solidFill>
            <a:ln w="12700">
              <a:solidFill>
                <a:schemeClr val="tx1"/>
              </a:solidFill>
              <a:miter lim="800000"/>
              <a:headEnd/>
              <a:tailEnd/>
            </a:ln>
          </p:spPr>
          <p:txBody>
            <a:bodyPr wrap="none" anchor="ctr"/>
            <a:lstStyle/>
            <a:p>
              <a:pPr algn="ctr"/>
              <a:r>
                <a:rPr lang="en-US" sz="2000" i="1"/>
                <a:t>tart</a:t>
              </a:r>
              <a:endParaRPr lang="en-US" sz="2000"/>
            </a:p>
          </p:txBody>
        </p:sp>
        <p:sp>
          <p:nvSpPr>
            <p:cNvPr id="20506" name="Rectangle 10"/>
            <p:cNvSpPr>
              <a:spLocks noChangeArrowheads="1"/>
            </p:cNvSpPr>
            <p:nvPr/>
          </p:nvSpPr>
          <p:spPr bwMode="auto">
            <a:xfrm>
              <a:off x="5767388" y="3444875"/>
              <a:ext cx="592137" cy="398463"/>
            </a:xfrm>
            <a:prstGeom prst="rect">
              <a:avLst/>
            </a:prstGeom>
            <a:solidFill>
              <a:srgbClr val="FFFF00"/>
            </a:solidFill>
            <a:ln w="12700">
              <a:solidFill>
                <a:schemeClr val="tx1"/>
              </a:solidFill>
              <a:miter lim="800000"/>
              <a:headEnd/>
              <a:tailEnd/>
            </a:ln>
          </p:spPr>
          <p:txBody>
            <a:bodyPr wrap="none" anchor="ctr"/>
            <a:lstStyle/>
            <a:p>
              <a:pPr algn="ctr"/>
              <a:r>
                <a:rPr lang="en-US" sz="2000" i="1"/>
                <a:t>dart</a:t>
              </a:r>
              <a:endParaRPr lang="en-US" sz="2000"/>
            </a:p>
          </p:txBody>
        </p:sp>
        <p:sp>
          <p:nvSpPr>
            <p:cNvPr id="20507" name="Rectangle 11"/>
            <p:cNvSpPr>
              <a:spLocks noChangeArrowheads="1"/>
            </p:cNvSpPr>
            <p:nvPr/>
          </p:nvSpPr>
          <p:spPr bwMode="auto">
            <a:xfrm>
              <a:off x="6902450" y="1946275"/>
              <a:ext cx="592138" cy="398463"/>
            </a:xfrm>
            <a:prstGeom prst="rect">
              <a:avLst/>
            </a:prstGeom>
            <a:solidFill>
              <a:srgbClr val="FFFF00"/>
            </a:solidFill>
            <a:ln w="12700">
              <a:solidFill>
                <a:schemeClr val="tx1"/>
              </a:solidFill>
              <a:miter lim="800000"/>
              <a:headEnd/>
              <a:tailEnd/>
            </a:ln>
          </p:spPr>
          <p:txBody>
            <a:bodyPr wrap="none" anchor="ctr"/>
            <a:lstStyle/>
            <a:p>
              <a:pPr algn="ctr"/>
              <a:r>
                <a:rPr lang="en-US" sz="2000" i="1"/>
                <a:t>dare</a:t>
              </a:r>
              <a:endParaRPr lang="en-US" sz="2000"/>
            </a:p>
          </p:txBody>
        </p:sp>
        <p:sp>
          <p:nvSpPr>
            <p:cNvPr id="20508" name="Rectangle 12"/>
            <p:cNvSpPr>
              <a:spLocks noChangeArrowheads="1"/>
            </p:cNvSpPr>
            <p:nvPr/>
          </p:nvSpPr>
          <p:spPr bwMode="auto">
            <a:xfrm>
              <a:off x="6902450" y="3471863"/>
              <a:ext cx="592138" cy="398462"/>
            </a:xfrm>
            <a:prstGeom prst="rect">
              <a:avLst/>
            </a:prstGeom>
            <a:solidFill>
              <a:srgbClr val="FFFF00"/>
            </a:solidFill>
            <a:ln w="12700">
              <a:solidFill>
                <a:schemeClr val="tx1"/>
              </a:solidFill>
              <a:miter lim="800000"/>
              <a:headEnd/>
              <a:tailEnd/>
            </a:ln>
          </p:spPr>
          <p:txBody>
            <a:bodyPr wrap="none" anchor="ctr"/>
            <a:lstStyle/>
            <a:p>
              <a:pPr algn="ctr"/>
              <a:r>
                <a:rPr lang="en-US" sz="2000" i="1"/>
                <a:t>dirt</a:t>
              </a:r>
              <a:endParaRPr lang="en-US" sz="2000"/>
            </a:p>
          </p:txBody>
        </p:sp>
        <p:sp>
          <p:nvSpPr>
            <p:cNvPr id="20509" name="Rectangle 13"/>
            <p:cNvSpPr>
              <a:spLocks noChangeArrowheads="1"/>
            </p:cNvSpPr>
            <p:nvPr/>
          </p:nvSpPr>
          <p:spPr bwMode="auto">
            <a:xfrm>
              <a:off x="7799388" y="2632075"/>
              <a:ext cx="592137" cy="398463"/>
            </a:xfrm>
            <a:prstGeom prst="rect">
              <a:avLst/>
            </a:prstGeom>
            <a:solidFill>
              <a:srgbClr val="FFFF00"/>
            </a:solidFill>
            <a:ln w="12700">
              <a:solidFill>
                <a:schemeClr val="tx1"/>
              </a:solidFill>
              <a:miter lim="800000"/>
              <a:headEnd/>
              <a:tailEnd/>
            </a:ln>
          </p:spPr>
          <p:txBody>
            <a:bodyPr wrap="none" anchor="ctr"/>
            <a:lstStyle/>
            <a:p>
              <a:pPr algn="ctr"/>
              <a:r>
                <a:rPr lang="en-US" sz="2000" i="1"/>
                <a:t>dire</a:t>
              </a:r>
              <a:endParaRPr lang="en-US" sz="2000"/>
            </a:p>
          </p:txBody>
        </p:sp>
        <p:cxnSp>
          <p:nvCxnSpPr>
            <p:cNvPr id="20510" name="AutoShape 15"/>
            <p:cNvCxnSpPr>
              <a:cxnSpLocks noChangeShapeType="1"/>
              <a:stCxn id="20503" idx="3"/>
              <a:endCxn id="20505" idx="1"/>
            </p:cNvCxnSpPr>
            <p:nvPr/>
          </p:nvCxnSpPr>
          <p:spPr bwMode="auto">
            <a:xfrm>
              <a:off x="5334000" y="2849563"/>
              <a:ext cx="382588" cy="7937"/>
            </a:xfrm>
            <a:prstGeom prst="straightConnector1">
              <a:avLst/>
            </a:prstGeom>
            <a:noFill/>
            <a:ln w="12700">
              <a:solidFill>
                <a:schemeClr val="tx1"/>
              </a:solidFill>
              <a:round/>
              <a:headEnd/>
              <a:tailEnd type="stealth" w="med" len="med"/>
            </a:ln>
          </p:spPr>
        </p:cxnSp>
        <p:cxnSp>
          <p:nvCxnSpPr>
            <p:cNvPr id="20511" name="AutoShape 16"/>
            <p:cNvCxnSpPr>
              <a:cxnSpLocks noChangeShapeType="1"/>
              <a:stCxn id="20504" idx="3"/>
            </p:cNvCxnSpPr>
            <p:nvPr/>
          </p:nvCxnSpPr>
          <p:spPr bwMode="auto">
            <a:xfrm>
              <a:off x="6289675" y="2122488"/>
              <a:ext cx="612775" cy="6350"/>
            </a:xfrm>
            <a:prstGeom prst="straightConnector1">
              <a:avLst/>
            </a:prstGeom>
            <a:noFill/>
            <a:ln w="12700">
              <a:solidFill>
                <a:schemeClr val="tx1"/>
              </a:solidFill>
              <a:round/>
              <a:headEnd/>
              <a:tailEnd type="stealth" w="med" len="med"/>
            </a:ln>
          </p:spPr>
        </p:cxnSp>
        <p:cxnSp>
          <p:nvCxnSpPr>
            <p:cNvPr id="20512" name="AutoShape 17"/>
            <p:cNvCxnSpPr>
              <a:cxnSpLocks noChangeShapeType="1"/>
              <a:stCxn id="20503" idx="3"/>
              <a:endCxn id="20504" idx="1"/>
            </p:cNvCxnSpPr>
            <p:nvPr/>
          </p:nvCxnSpPr>
          <p:spPr bwMode="auto">
            <a:xfrm flipV="1">
              <a:off x="5334000" y="2122488"/>
              <a:ext cx="363538" cy="727075"/>
            </a:xfrm>
            <a:prstGeom prst="straightConnector1">
              <a:avLst/>
            </a:prstGeom>
            <a:noFill/>
            <a:ln w="12700">
              <a:solidFill>
                <a:schemeClr val="tx1"/>
              </a:solidFill>
              <a:round/>
              <a:headEnd/>
              <a:tailEnd type="stealth" w="med" len="med"/>
            </a:ln>
          </p:spPr>
        </p:cxnSp>
        <p:cxnSp>
          <p:nvCxnSpPr>
            <p:cNvPr id="20513" name="AutoShape 18"/>
            <p:cNvCxnSpPr>
              <a:cxnSpLocks noChangeShapeType="1"/>
            </p:cNvCxnSpPr>
            <p:nvPr/>
          </p:nvCxnSpPr>
          <p:spPr bwMode="auto">
            <a:xfrm>
              <a:off x="5326063" y="2849563"/>
              <a:ext cx="433387" cy="795337"/>
            </a:xfrm>
            <a:prstGeom prst="straightConnector1">
              <a:avLst/>
            </a:prstGeom>
            <a:noFill/>
            <a:ln w="12700">
              <a:solidFill>
                <a:schemeClr val="tx1"/>
              </a:solidFill>
              <a:round/>
              <a:headEnd/>
              <a:tailEnd type="stealth" w="med" len="med"/>
            </a:ln>
          </p:spPr>
        </p:cxnSp>
        <p:cxnSp>
          <p:nvCxnSpPr>
            <p:cNvPr id="20514" name="AutoShape 19"/>
            <p:cNvCxnSpPr>
              <a:cxnSpLocks noChangeShapeType="1"/>
              <a:endCxn id="20508" idx="1"/>
            </p:cNvCxnSpPr>
            <p:nvPr/>
          </p:nvCxnSpPr>
          <p:spPr bwMode="auto">
            <a:xfrm>
              <a:off x="6350000" y="3671888"/>
              <a:ext cx="552450" cy="0"/>
            </a:xfrm>
            <a:prstGeom prst="straightConnector1">
              <a:avLst/>
            </a:prstGeom>
            <a:noFill/>
            <a:ln w="12700">
              <a:solidFill>
                <a:schemeClr val="tx1"/>
              </a:solidFill>
              <a:round/>
              <a:headEnd/>
              <a:tailEnd type="stealth" w="med" len="med"/>
            </a:ln>
          </p:spPr>
        </p:cxnSp>
        <p:cxnSp>
          <p:nvCxnSpPr>
            <p:cNvPr id="20515" name="AutoShape 20"/>
            <p:cNvCxnSpPr>
              <a:cxnSpLocks noChangeShapeType="1"/>
              <a:stCxn id="20506" idx="3"/>
              <a:endCxn id="20507" idx="1"/>
            </p:cNvCxnSpPr>
            <p:nvPr/>
          </p:nvCxnSpPr>
          <p:spPr bwMode="auto">
            <a:xfrm flipV="1">
              <a:off x="6359525" y="2146300"/>
              <a:ext cx="542925" cy="1498600"/>
            </a:xfrm>
            <a:prstGeom prst="straightConnector1">
              <a:avLst/>
            </a:prstGeom>
            <a:noFill/>
            <a:ln w="12700">
              <a:solidFill>
                <a:schemeClr val="tx1"/>
              </a:solidFill>
              <a:round/>
              <a:headEnd/>
              <a:tailEnd type="stealth" w="med" len="med"/>
            </a:ln>
          </p:spPr>
        </p:cxnSp>
        <p:cxnSp>
          <p:nvCxnSpPr>
            <p:cNvPr id="20516" name="AutoShape 21"/>
            <p:cNvCxnSpPr>
              <a:cxnSpLocks noChangeShapeType="1"/>
              <a:stCxn id="20507" idx="3"/>
              <a:endCxn id="20509" idx="1"/>
            </p:cNvCxnSpPr>
            <p:nvPr/>
          </p:nvCxnSpPr>
          <p:spPr bwMode="auto">
            <a:xfrm>
              <a:off x="7494588" y="2146300"/>
              <a:ext cx="304800" cy="685800"/>
            </a:xfrm>
            <a:prstGeom prst="straightConnector1">
              <a:avLst/>
            </a:prstGeom>
            <a:noFill/>
            <a:ln w="12700">
              <a:solidFill>
                <a:schemeClr val="tx1"/>
              </a:solidFill>
              <a:round/>
              <a:headEnd/>
              <a:tailEnd type="stealth" w="med" len="med"/>
            </a:ln>
          </p:spPr>
        </p:cxnSp>
        <p:cxnSp>
          <p:nvCxnSpPr>
            <p:cNvPr id="20517" name="AutoShape 22"/>
            <p:cNvCxnSpPr>
              <a:cxnSpLocks noChangeShapeType="1"/>
              <a:stCxn id="20508" idx="3"/>
              <a:endCxn id="20509" idx="1"/>
            </p:cNvCxnSpPr>
            <p:nvPr/>
          </p:nvCxnSpPr>
          <p:spPr bwMode="auto">
            <a:xfrm flipV="1">
              <a:off x="7494588" y="2832100"/>
              <a:ext cx="304800" cy="839788"/>
            </a:xfrm>
            <a:prstGeom prst="straightConnector1">
              <a:avLst/>
            </a:prstGeom>
            <a:noFill/>
            <a:ln w="12700">
              <a:solidFill>
                <a:schemeClr val="tx1"/>
              </a:solidFill>
              <a:round/>
              <a:headEnd/>
              <a:tailEnd type="stealth" w="med" len="med"/>
            </a:ln>
          </p:spPr>
        </p:cxnSp>
      </p:grpSp>
      <p:grpSp>
        <p:nvGrpSpPr>
          <p:cNvPr id="3" name="Group 27"/>
          <p:cNvGrpSpPr>
            <a:grpSpLocks/>
          </p:cNvGrpSpPr>
          <p:nvPr/>
        </p:nvGrpSpPr>
        <p:grpSpPr bwMode="auto">
          <a:xfrm>
            <a:off x="4572000" y="1479550"/>
            <a:ext cx="2446338" cy="1898650"/>
            <a:chOff x="6059488" y="1530350"/>
            <a:chExt cx="2446337" cy="1898650"/>
          </a:xfrm>
        </p:grpSpPr>
        <p:sp>
          <p:nvSpPr>
            <p:cNvPr id="20496" name="Rectangle 13"/>
            <p:cNvSpPr>
              <a:spLocks noChangeArrowheads="1"/>
            </p:cNvSpPr>
            <p:nvPr/>
          </p:nvSpPr>
          <p:spPr bwMode="auto">
            <a:xfrm>
              <a:off x="6059488" y="1543050"/>
              <a:ext cx="592137" cy="398463"/>
            </a:xfrm>
            <a:prstGeom prst="rect">
              <a:avLst/>
            </a:prstGeom>
            <a:solidFill>
              <a:srgbClr val="FFFF00"/>
            </a:solidFill>
            <a:ln w="12700">
              <a:solidFill>
                <a:schemeClr val="tx1"/>
              </a:solidFill>
              <a:miter lim="800000"/>
              <a:headEnd/>
              <a:tailEnd/>
            </a:ln>
          </p:spPr>
          <p:txBody>
            <a:bodyPr wrap="none" anchor="ctr"/>
            <a:lstStyle/>
            <a:p>
              <a:pPr algn="ctr"/>
              <a:r>
                <a:rPr lang="en-US" sz="2000" i="1"/>
                <a:t>hire</a:t>
              </a:r>
              <a:endParaRPr lang="en-US" sz="2000"/>
            </a:p>
          </p:txBody>
        </p:sp>
        <p:sp>
          <p:nvSpPr>
            <p:cNvPr id="20497" name="Rectangle 13"/>
            <p:cNvSpPr>
              <a:spLocks noChangeArrowheads="1"/>
            </p:cNvSpPr>
            <p:nvPr/>
          </p:nvSpPr>
          <p:spPr bwMode="auto">
            <a:xfrm>
              <a:off x="6072188" y="2368550"/>
              <a:ext cx="592137" cy="398463"/>
            </a:xfrm>
            <a:prstGeom prst="rect">
              <a:avLst/>
            </a:prstGeom>
            <a:solidFill>
              <a:srgbClr val="FFFF00"/>
            </a:solidFill>
            <a:ln w="12700">
              <a:solidFill>
                <a:schemeClr val="tx1"/>
              </a:solidFill>
              <a:miter lim="800000"/>
              <a:headEnd/>
              <a:tailEnd/>
            </a:ln>
          </p:spPr>
          <p:txBody>
            <a:bodyPr wrap="none" anchor="ctr"/>
            <a:lstStyle/>
            <a:p>
              <a:pPr algn="ctr"/>
              <a:r>
                <a:rPr lang="en-US" sz="2000" i="1"/>
                <a:t>wire</a:t>
              </a:r>
              <a:endParaRPr lang="en-US" sz="2000"/>
            </a:p>
          </p:txBody>
        </p:sp>
        <p:sp>
          <p:nvSpPr>
            <p:cNvPr id="20498" name="Rectangle 13"/>
            <p:cNvSpPr>
              <a:spLocks noChangeArrowheads="1"/>
            </p:cNvSpPr>
            <p:nvPr/>
          </p:nvSpPr>
          <p:spPr bwMode="auto">
            <a:xfrm>
              <a:off x="6084888" y="3030537"/>
              <a:ext cx="592137" cy="398463"/>
            </a:xfrm>
            <a:prstGeom prst="rect">
              <a:avLst/>
            </a:prstGeom>
            <a:solidFill>
              <a:srgbClr val="FFFF00"/>
            </a:solidFill>
            <a:ln w="12700">
              <a:solidFill>
                <a:schemeClr val="tx1"/>
              </a:solidFill>
              <a:miter lim="800000"/>
              <a:headEnd/>
              <a:tailEnd/>
            </a:ln>
          </p:spPr>
          <p:txBody>
            <a:bodyPr wrap="none" anchor="ctr"/>
            <a:lstStyle/>
            <a:p>
              <a:pPr algn="ctr"/>
              <a:r>
                <a:rPr lang="en-US" sz="2000" i="1"/>
                <a:t>mire</a:t>
              </a:r>
              <a:endParaRPr lang="en-US" sz="2000"/>
            </a:p>
          </p:txBody>
        </p:sp>
        <p:sp>
          <p:nvSpPr>
            <p:cNvPr id="20499" name="Rectangle 13"/>
            <p:cNvSpPr>
              <a:spLocks noChangeArrowheads="1"/>
            </p:cNvSpPr>
            <p:nvPr/>
          </p:nvSpPr>
          <p:spPr bwMode="auto">
            <a:xfrm>
              <a:off x="7011988" y="1530350"/>
              <a:ext cx="592137" cy="398463"/>
            </a:xfrm>
            <a:prstGeom prst="rect">
              <a:avLst/>
            </a:prstGeom>
            <a:solidFill>
              <a:srgbClr val="FFFF00"/>
            </a:solidFill>
            <a:ln w="12700">
              <a:solidFill>
                <a:schemeClr val="tx1"/>
              </a:solidFill>
              <a:miter lim="800000"/>
              <a:headEnd/>
              <a:tailEnd/>
            </a:ln>
          </p:spPr>
          <p:txBody>
            <a:bodyPr wrap="none" anchor="ctr"/>
            <a:lstStyle/>
            <a:p>
              <a:pPr algn="ctr"/>
              <a:r>
                <a:rPr lang="en-US" sz="2000" i="1"/>
                <a:t>here</a:t>
              </a:r>
              <a:endParaRPr lang="en-US" sz="2000"/>
            </a:p>
          </p:txBody>
        </p:sp>
        <p:sp>
          <p:nvSpPr>
            <p:cNvPr id="20500" name="Rectangle 13"/>
            <p:cNvSpPr>
              <a:spLocks noChangeArrowheads="1"/>
            </p:cNvSpPr>
            <p:nvPr/>
          </p:nvSpPr>
          <p:spPr bwMode="auto">
            <a:xfrm>
              <a:off x="7050088" y="2393950"/>
              <a:ext cx="592137" cy="398463"/>
            </a:xfrm>
            <a:prstGeom prst="rect">
              <a:avLst/>
            </a:prstGeom>
            <a:solidFill>
              <a:srgbClr val="FFFF00"/>
            </a:solidFill>
            <a:ln w="12700">
              <a:solidFill>
                <a:schemeClr val="tx1"/>
              </a:solidFill>
              <a:miter lim="800000"/>
              <a:headEnd/>
              <a:tailEnd/>
            </a:ln>
          </p:spPr>
          <p:txBody>
            <a:bodyPr wrap="none" anchor="ctr"/>
            <a:lstStyle/>
            <a:p>
              <a:pPr algn="ctr"/>
              <a:r>
                <a:rPr lang="en-US" sz="2000" i="1"/>
                <a:t>were</a:t>
              </a:r>
              <a:endParaRPr lang="en-US" sz="2000"/>
            </a:p>
          </p:txBody>
        </p:sp>
        <p:sp>
          <p:nvSpPr>
            <p:cNvPr id="20501" name="Rectangle 13"/>
            <p:cNvSpPr>
              <a:spLocks noChangeArrowheads="1"/>
            </p:cNvSpPr>
            <p:nvPr/>
          </p:nvSpPr>
          <p:spPr bwMode="auto">
            <a:xfrm>
              <a:off x="7100888" y="3030537"/>
              <a:ext cx="592137" cy="398463"/>
            </a:xfrm>
            <a:prstGeom prst="rect">
              <a:avLst/>
            </a:prstGeom>
            <a:solidFill>
              <a:srgbClr val="FFFF00"/>
            </a:solidFill>
            <a:ln w="12700">
              <a:solidFill>
                <a:schemeClr val="tx1"/>
              </a:solidFill>
              <a:miter lim="800000"/>
              <a:headEnd/>
              <a:tailEnd/>
            </a:ln>
          </p:spPr>
          <p:txBody>
            <a:bodyPr wrap="none" anchor="ctr"/>
            <a:lstStyle/>
            <a:p>
              <a:pPr algn="ctr"/>
              <a:r>
                <a:rPr lang="en-US" sz="2000" i="1"/>
                <a:t>mere</a:t>
              </a:r>
              <a:endParaRPr lang="en-US" sz="2000"/>
            </a:p>
          </p:txBody>
        </p:sp>
        <p:sp>
          <p:nvSpPr>
            <p:cNvPr id="20502" name="Rectangle 13"/>
            <p:cNvSpPr>
              <a:spLocks noChangeArrowheads="1"/>
            </p:cNvSpPr>
            <p:nvPr/>
          </p:nvSpPr>
          <p:spPr bwMode="auto">
            <a:xfrm>
              <a:off x="7913688" y="2368550"/>
              <a:ext cx="592137" cy="398463"/>
            </a:xfrm>
            <a:prstGeom prst="rect">
              <a:avLst/>
            </a:prstGeom>
            <a:solidFill>
              <a:srgbClr val="FFFF00"/>
            </a:solidFill>
            <a:ln w="12700">
              <a:solidFill>
                <a:schemeClr val="tx1"/>
              </a:solidFill>
              <a:miter lim="800000"/>
              <a:headEnd/>
              <a:tailEnd/>
            </a:ln>
          </p:spPr>
          <p:txBody>
            <a:bodyPr wrap="none" anchor="ctr"/>
            <a:lstStyle/>
            <a:p>
              <a:pPr algn="ctr"/>
              <a:r>
                <a:rPr lang="en-US" sz="2000" i="1"/>
                <a:t>pere</a:t>
              </a:r>
              <a:endParaRPr lang="en-US" sz="2000"/>
            </a:p>
          </p:txBody>
        </p:sp>
      </p:grpSp>
      <p:cxnSp>
        <p:nvCxnSpPr>
          <p:cNvPr id="20486" name="AutoShape 21"/>
          <p:cNvCxnSpPr>
            <a:cxnSpLocks noChangeShapeType="1"/>
            <a:endCxn id="20496" idx="1"/>
          </p:cNvCxnSpPr>
          <p:nvPr/>
        </p:nvCxnSpPr>
        <p:spPr bwMode="auto">
          <a:xfrm rot="5400000" flipH="1" flipV="1">
            <a:off x="4171950" y="1787525"/>
            <a:ext cx="495300" cy="304800"/>
          </a:xfrm>
          <a:prstGeom prst="straightConnector1">
            <a:avLst/>
          </a:prstGeom>
          <a:noFill/>
          <a:ln w="12700">
            <a:solidFill>
              <a:schemeClr val="tx1"/>
            </a:solidFill>
            <a:round/>
            <a:headEnd/>
            <a:tailEnd type="stealth" w="med" len="med"/>
          </a:ln>
        </p:spPr>
      </p:cxnSp>
      <p:cxnSp>
        <p:nvCxnSpPr>
          <p:cNvPr id="20487" name="AutoShape 21"/>
          <p:cNvCxnSpPr>
            <a:cxnSpLocks noChangeShapeType="1"/>
            <a:stCxn id="20509" idx="3"/>
            <a:endCxn id="20497" idx="1"/>
          </p:cNvCxnSpPr>
          <p:nvPr/>
        </p:nvCxnSpPr>
        <p:spPr bwMode="auto">
          <a:xfrm>
            <a:off x="4264025" y="2225675"/>
            <a:ext cx="320675" cy="292100"/>
          </a:xfrm>
          <a:prstGeom prst="straightConnector1">
            <a:avLst/>
          </a:prstGeom>
          <a:noFill/>
          <a:ln w="12700">
            <a:solidFill>
              <a:schemeClr val="tx1"/>
            </a:solidFill>
            <a:round/>
            <a:headEnd/>
            <a:tailEnd type="stealth" w="med" len="med"/>
          </a:ln>
        </p:spPr>
      </p:cxnSp>
      <p:cxnSp>
        <p:nvCxnSpPr>
          <p:cNvPr id="20488" name="AutoShape 21"/>
          <p:cNvCxnSpPr>
            <a:cxnSpLocks noChangeShapeType="1"/>
          </p:cNvCxnSpPr>
          <p:nvPr/>
        </p:nvCxnSpPr>
        <p:spPr bwMode="auto">
          <a:xfrm rot="16200000" flipH="1">
            <a:off x="3975100" y="2527300"/>
            <a:ext cx="873125" cy="320675"/>
          </a:xfrm>
          <a:prstGeom prst="straightConnector1">
            <a:avLst/>
          </a:prstGeom>
          <a:noFill/>
          <a:ln w="12700">
            <a:solidFill>
              <a:schemeClr val="tx1"/>
            </a:solidFill>
            <a:round/>
            <a:headEnd/>
            <a:tailEnd type="stealth" w="med" len="med"/>
          </a:ln>
        </p:spPr>
      </p:cxnSp>
      <p:cxnSp>
        <p:nvCxnSpPr>
          <p:cNvPr id="20489" name="AutoShape 21"/>
          <p:cNvCxnSpPr>
            <a:cxnSpLocks noChangeShapeType="1"/>
            <a:stCxn id="20496" idx="3"/>
            <a:endCxn id="20499" idx="1"/>
          </p:cNvCxnSpPr>
          <p:nvPr/>
        </p:nvCxnSpPr>
        <p:spPr bwMode="auto">
          <a:xfrm flipV="1">
            <a:off x="5164138" y="1679575"/>
            <a:ext cx="360362" cy="12700"/>
          </a:xfrm>
          <a:prstGeom prst="straightConnector1">
            <a:avLst/>
          </a:prstGeom>
          <a:noFill/>
          <a:ln w="12700">
            <a:solidFill>
              <a:schemeClr val="tx1"/>
            </a:solidFill>
            <a:round/>
            <a:headEnd/>
            <a:tailEnd type="stealth" w="med" len="med"/>
          </a:ln>
        </p:spPr>
      </p:cxnSp>
      <p:cxnSp>
        <p:nvCxnSpPr>
          <p:cNvPr id="20490" name="AutoShape 21"/>
          <p:cNvCxnSpPr>
            <a:cxnSpLocks noChangeShapeType="1"/>
          </p:cNvCxnSpPr>
          <p:nvPr/>
        </p:nvCxnSpPr>
        <p:spPr bwMode="auto">
          <a:xfrm flipV="1">
            <a:off x="5189538" y="2530475"/>
            <a:ext cx="360362" cy="12700"/>
          </a:xfrm>
          <a:prstGeom prst="straightConnector1">
            <a:avLst/>
          </a:prstGeom>
          <a:noFill/>
          <a:ln w="12700">
            <a:solidFill>
              <a:schemeClr val="tx1"/>
            </a:solidFill>
            <a:round/>
            <a:headEnd/>
            <a:tailEnd type="stealth" w="med" len="med"/>
          </a:ln>
        </p:spPr>
      </p:cxnSp>
      <p:cxnSp>
        <p:nvCxnSpPr>
          <p:cNvPr id="20491" name="AutoShape 21"/>
          <p:cNvCxnSpPr>
            <a:cxnSpLocks noChangeShapeType="1"/>
          </p:cNvCxnSpPr>
          <p:nvPr/>
        </p:nvCxnSpPr>
        <p:spPr bwMode="auto">
          <a:xfrm flipV="1">
            <a:off x="5240338" y="3190875"/>
            <a:ext cx="360362" cy="12700"/>
          </a:xfrm>
          <a:prstGeom prst="straightConnector1">
            <a:avLst/>
          </a:prstGeom>
          <a:noFill/>
          <a:ln w="12700">
            <a:solidFill>
              <a:schemeClr val="tx1"/>
            </a:solidFill>
            <a:round/>
            <a:headEnd/>
            <a:tailEnd type="stealth" w="med" len="med"/>
          </a:ln>
        </p:spPr>
      </p:cxnSp>
      <p:cxnSp>
        <p:nvCxnSpPr>
          <p:cNvPr id="20492" name="AutoShape 21"/>
          <p:cNvCxnSpPr>
            <a:cxnSpLocks noChangeShapeType="1"/>
            <a:endCxn id="20502" idx="1"/>
          </p:cNvCxnSpPr>
          <p:nvPr/>
        </p:nvCxnSpPr>
        <p:spPr bwMode="auto">
          <a:xfrm flipV="1">
            <a:off x="6154738" y="2517775"/>
            <a:ext cx="271462" cy="38100"/>
          </a:xfrm>
          <a:prstGeom prst="straightConnector1">
            <a:avLst/>
          </a:prstGeom>
          <a:noFill/>
          <a:ln w="12700">
            <a:solidFill>
              <a:schemeClr val="tx1"/>
            </a:solidFill>
            <a:round/>
            <a:headEnd/>
            <a:tailEnd type="stealth" w="med" len="med"/>
          </a:ln>
        </p:spPr>
      </p:cxnSp>
      <p:cxnSp>
        <p:nvCxnSpPr>
          <p:cNvPr id="20493" name="AutoShape 21"/>
          <p:cNvCxnSpPr>
            <a:cxnSpLocks noChangeShapeType="1"/>
            <a:stCxn id="20501" idx="3"/>
            <a:endCxn id="20502" idx="1"/>
          </p:cNvCxnSpPr>
          <p:nvPr/>
        </p:nvCxnSpPr>
        <p:spPr bwMode="auto">
          <a:xfrm flipV="1">
            <a:off x="6205538" y="2517775"/>
            <a:ext cx="220662" cy="661988"/>
          </a:xfrm>
          <a:prstGeom prst="straightConnector1">
            <a:avLst/>
          </a:prstGeom>
          <a:noFill/>
          <a:ln w="12700">
            <a:solidFill>
              <a:schemeClr val="tx1"/>
            </a:solidFill>
            <a:round/>
            <a:headEnd/>
            <a:tailEnd type="stealth" w="med" len="med"/>
          </a:ln>
        </p:spPr>
      </p:cxnSp>
      <p:cxnSp>
        <p:nvCxnSpPr>
          <p:cNvPr id="20494" name="AutoShape 21"/>
          <p:cNvCxnSpPr>
            <a:cxnSpLocks noChangeShapeType="1"/>
            <a:stCxn id="20499" idx="3"/>
            <a:endCxn id="20502" idx="1"/>
          </p:cNvCxnSpPr>
          <p:nvPr/>
        </p:nvCxnSpPr>
        <p:spPr bwMode="auto">
          <a:xfrm>
            <a:off x="6116638" y="1679575"/>
            <a:ext cx="309562" cy="838200"/>
          </a:xfrm>
          <a:prstGeom prst="straightConnector1">
            <a:avLst/>
          </a:prstGeom>
          <a:noFill/>
          <a:ln w="12700">
            <a:solidFill>
              <a:schemeClr val="tx1"/>
            </a:solidFill>
            <a:round/>
            <a:headEnd/>
            <a:tailEnd type="stealth" w="med" len="med"/>
          </a:ln>
        </p:spPr>
      </p:cxnSp>
    </p:spTree>
    <p:extLst>
      <p:ext uri="{BB962C8B-B14F-4D97-AF65-F5344CB8AC3E}">
        <p14:creationId xmlns:p14="http://schemas.microsoft.com/office/powerpoint/2010/main" val="2204711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en-US" smtClean="0">
                <a:ea typeface="ＭＳ Ｐゴシック" charset="-128"/>
              </a:rPr>
              <a:t>Graphs, the Internet, and Everything</a:t>
            </a:r>
          </a:p>
        </p:txBody>
      </p:sp>
      <p:pic>
        <p:nvPicPr>
          <p:cNvPr id="18435" name="Picture 3" descr="caida"/>
          <p:cNvPicPr>
            <a:picLocks noChangeAspect="1" noChangeArrowheads="1"/>
          </p:cNvPicPr>
          <p:nvPr/>
        </p:nvPicPr>
        <p:blipFill>
          <a:blip r:embed="rId2" cstate="print"/>
          <a:srcRect/>
          <a:stretch>
            <a:fillRect/>
          </a:stretch>
        </p:blipFill>
        <p:spPr bwMode="auto">
          <a:xfrm>
            <a:off x="1600200" y="1447800"/>
            <a:ext cx="5710237" cy="4283075"/>
          </a:xfrm>
          <a:prstGeom prst="rect">
            <a:avLst/>
          </a:prstGeom>
          <a:noFill/>
          <a:ln w="9525">
            <a:noFill/>
            <a:miter lim="800000"/>
            <a:headEnd/>
            <a:tailEnd/>
          </a:ln>
        </p:spPr>
      </p:pic>
      <p:sp>
        <p:nvSpPr>
          <p:cNvPr id="18436" name="Text Box 4"/>
          <p:cNvSpPr txBox="1">
            <a:spLocks noChangeArrowheads="1"/>
          </p:cNvSpPr>
          <p:nvPr/>
        </p:nvSpPr>
        <p:spPr bwMode="auto">
          <a:xfrm>
            <a:off x="3162300" y="5778500"/>
            <a:ext cx="4343400" cy="366713"/>
          </a:xfrm>
          <a:prstGeom prst="rect">
            <a:avLst/>
          </a:prstGeom>
          <a:noFill/>
          <a:ln w="12700">
            <a:noFill/>
            <a:miter lim="800000"/>
            <a:headEnd/>
            <a:tailEnd/>
          </a:ln>
        </p:spPr>
        <p:txBody>
          <a:bodyPr>
            <a:spAutoFit/>
          </a:bodyPr>
          <a:lstStyle/>
          <a:p>
            <a:pPr>
              <a:spcBef>
                <a:spcPct val="50000"/>
              </a:spcBef>
            </a:pPr>
            <a:r>
              <a:rPr lang="en-US" b="1">
                <a:solidFill>
                  <a:srgbClr val="000099"/>
                </a:solidFill>
                <a:latin typeface="Arial" charset="0"/>
                <a:hlinkClick r:id="rId3"/>
              </a:rPr>
              <a:t>http://www.caida.org/</a:t>
            </a:r>
            <a:endParaRPr lang="en-US" b="1">
              <a:solidFill>
                <a:srgbClr val="000099"/>
              </a:solidFill>
              <a:latin typeface="Arial" charset="0"/>
            </a:endParaRPr>
          </a:p>
        </p:txBody>
      </p:sp>
      <p:sp>
        <p:nvSpPr>
          <p:cNvPr id="5" name="Slide Number Placeholder 4"/>
          <p:cNvSpPr>
            <a:spLocks noGrp="1"/>
          </p:cNvSpPr>
          <p:nvPr>
            <p:ph type="sldNum" sz="quarter" idx="12"/>
          </p:nvPr>
        </p:nvSpPr>
        <p:spPr/>
        <p:txBody>
          <a:bodyPr/>
          <a:lstStyle/>
          <a:p>
            <a:fld id="{6D8D0002-FA8C-457D-97FC-660308141844}" type="slidenum">
              <a:rPr lang="en-US" smtClean="0"/>
              <a:pPr/>
              <a:t>6</a:t>
            </a:fld>
            <a:endParaRPr lang="en-US"/>
          </a:p>
        </p:txBody>
      </p:sp>
      <p:sp>
        <p:nvSpPr>
          <p:cNvPr id="6" name="Footer Placeholder 5"/>
          <p:cNvSpPr>
            <a:spLocks noGrp="1"/>
          </p:cNvSpPr>
          <p:nvPr>
            <p:ph type="ftr" sz="quarter" idx="11"/>
          </p:nvPr>
        </p:nvSpPr>
        <p:spPr/>
        <p:txBody>
          <a:bodyPr/>
          <a:lstStyle/>
          <a:p>
            <a:r>
              <a:rPr lang="en-US" smtClean="0"/>
              <a:t>CompSci 100e, Spring 2011</a:t>
            </a:r>
            <a:endParaRPr lang="en-US"/>
          </a:p>
        </p:txBody>
      </p:sp>
    </p:spTree>
    <p:extLst>
      <p:ext uri="{BB962C8B-B14F-4D97-AF65-F5344CB8AC3E}">
        <p14:creationId xmlns:p14="http://schemas.microsoft.com/office/powerpoint/2010/main" val="4051957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ea typeface="ＭＳ Ｐゴシック" charset="-128"/>
              </a:rPr>
              <a:t>Graphs: Structures and Algorithms</a:t>
            </a:r>
          </a:p>
        </p:txBody>
      </p:sp>
      <p:sp>
        <p:nvSpPr>
          <p:cNvPr id="21507" name="Rectangle 3"/>
          <p:cNvSpPr>
            <a:spLocks noGrp="1" noChangeArrowheads="1"/>
          </p:cNvSpPr>
          <p:nvPr>
            <p:ph type="body" idx="1"/>
          </p:nvPr>
        </p:nvSpPr>
        <p:spPr>
          <a:xfrm>
            <a:off x="825500" y="1295400"/>
            <a:ext cx="7937500" cy="4495800"/>
          </a:xfrm>
        </p:spPr>
        <p:txBody>
          <a:bodyPr>
            <a:normAutofit fontScale="85000" lnSpcReduction="20000"/>
          </a:bodyPr>
          <a:lstStyle/>
          <a:p>
            <a:pPr lvl="1">
              <a:lnSpc>
                <a:spcPct val="90000"/>
              </a:lnSpc>
              <a:buFont typeface="Wingdings" charset="2"/>
              <a:buNone/>
            </a:pPr>
            <a:endParaRPr lang="en-US" dirty="0" smtClean="0">
              <a:ea typeface="ＭＳ Ｐゴシック" charset="-128"/>
            </a:endParaRPr>
          </a:p>
          <a:p>
            <a:pPr>
              <a:lnSpc>
                <a:spcPct val="90000"/>
              </a:lnSpc>
            </a:pPr>
            <a:r>
              <a:rPr lang="en-US" dirty="0" err="1">
                <a:ea typeface="ＭＳ Ｐゴシック" charset="-128"/>
              </a:rPr>
              <a:t>Mapquest</a:t>
            </a:r>
            <a:r>
              <a:rPr lang="en-US" dirty="0">
                <a:ea typeface="ＭＳ Ｐゴシック" charset="-128"/>
              </a:rPr>
              <a:t>, </a:t>
            </a:r>
            <a:r>
              <a:rPr lang="en-US" dirty="0" err="1">
                <a:ea typeface="ＭＳ Ｐゴシック" charset="-128"/>
              </a:rPr>
              <a:t>Tomtom</a:t>
            </a:r>
            <a:r>
              <a:rPr lang="en-US" dirty="0">
                <a:ea typeface="ＭＳ Ｐゴシック" charset="-128"/>
              </a:rPr>
              <a:t>, Garmin, </a:t>
            </a:r>
            <a:r>
              <a:rPr lang="en-US" dirty="0" err="1">
                <a:ea typeface="ＭＳ Ｐゴシック" charset="-128"/>
              </a:rPr>
              <a:t>Googlemap</a:t>
            </a:r>
            <a:endParaRPr lang="en-US" dirty="0">
              <a:ea typeface="ＭＳ Ｐゴシック" charset="-128"/>
            </a:endParaRPr>
          </a:p>
          <a:p>
            <a:pPr lvl="1">
              <a:lnSpc>
                <a:spcPct val="90000"/>
              </a:lnSpc>
            </a:pPr>
            <a:r>
              <a:rPr lang="en-US" dirty="0">
                <a:ea typeface="ＭＳ Ｐゴシック" charset="-128"/>
              </a:rPr>
              <a:t>How do you get from here to there?</a:t>
            </a:r>
          </a:p>
          <a:p>
            <a:pPr lvl="1">
              <a:lnSpc>
                <a:spcPct val="90000"/>
              </a:lnSpc>
            </a:pPr>
            <a:r>
              <a:rPr lang="en-US" dirty="0">
                <a:ea typeface="ＭＳ Ｐゴシック" charset="-128"/>
              </a:rPr>
              <a:t>What's a route? How is this known</a:t>
            </a:r>
            <a:r>
              <a:rPr lang="en-US" dirty="0" smtClean="0">
                <a:ea typeface="ＭＳ Ｐゴシック" charset="-128"/>
              </a:rPr>
              <a:t>?</a:t>
            </a:r>
          </a:p>
          <a:p>
            <a:pPr lvl="1">
              <a:lnSpc>
                <a:spcPct val="90000"/>
              </a:lnSpc>
            </a:pPr>
            <a:endParaRPr lang="en-US" dirty="0">
              <a:ea typeface="ＭＳ Ｐゴシック" charset="-128"/>
            </a:endParaRPr>
          </a:p>
          <a:p>
            <a:pPr>
              <a:lnSpc>
                <a:spcPct val="90000"/>
              </a:lnSpc>
            </a:pPr>
            <a:r>
              <a:rPr lang="en-US" dirty="0" smtClean="0">
                <a:ea typeface="ＭＳ Ｐゴシック" charset="-128"/>
              </a:rPr>
              <a:t>What </a:t>
            </a:r>
            <a:r>
              <a:rPr lang="en-US" dirty="0" smtClean="0">
                <a:ea typeface="ＭＳ Ｐゴシック" charset="-128"/>
              </a:rPr>
              <a:t>about </a:t>
            </a:r>
            <a:r>
              <a:rPr lang="en-US" dirty="0" smtClean="0">
                <a:ea typeface="ＭＳ Ｐゴシック" charset="-128"/>
                <a:hlinkClick r:id="rId2"/>
              </a:rPr>
              <a:t>The Oracle of Bacon</a:t>
            </a:r>
            <a:r>
              <a:rPr lang="en-US" dirty="0" smtClean="0">
                <a:ea typeface="ＭＳ Ｐゴシック" charset="-128"/>
              </a:rPr>
              <a:t>, </a:t>
            </a:r>
            <a:r>
              <a:rPr lang="en-US" dirty="0" smtClean="0">
                <a:ea typeface="ＭＳ Ｐゴシック" charset="-128"/>
                <a:hlinkClick r:id="rId3"/>
              </a:rPr>
              <a:t>Erdos Numbers</a:t>
            </a:r>
            <a:r>
              <a:rPr lang="en-US" dirty="0" smtClean="0">
                <a:ea typeface="ＭＳ Ｐゴシック" charset="-128"/>
              </a:rPr>
              <a:t>, and Word Ladders?</a:t>
            </a:r>
          </a:p>
          <a:p>
            <a:pPr lvl="1">
              <a:lnSpc>
                <a:spcPct val="90000"/>
              </a:lnSpc>
            </a:pPr>
            <a:r>
              <a:rPr lang="en-US" dirty="0" smtClean="0">
                <a:ea typeface="ＭＳ Ｐゴシック" charset="-128"/>
              </a:rPr>
              <a:t>All can be modeled using graphs</a:t>
            </a:r>
          </a:p>
          <a:p>
            <a:pPr lvl="1">
              <a:lnSpc>
                <a:spcPct val="90000"/>
              </a:lnSpc>
            </a:pPr>
            <a:r>
              <a:rPr lang="en-US" dirty="0" smtClean="0">
                <a:ea typeface="ＭＳ Ｐゴシック" charset="-128"/>
              </a:rPr>
              <a:t>What kind of connectivity does each concept model?</a:t>
            </a:r>
          </a:p>
          <a:p>
            <a:pPr lvl="1">
              <a:lnSpc>
                <a:spcPct val="90000"/>
              </a:lnSpc>
            </a:pPr>
            <a:endParaRPr lang="en-US" dirty="0" smtClean="0">
              <a:ea typeface="ＭＳ Ｐゴシック" charset="-128"/>
            </a:endParaRPr>
          </a:p>
          <a:p>
            <a:pPr>
              <a:lnSpc>
                <a:spcPct val="90000"/>
              </a:lnSpc>
            </a:pPr>
            <a:r>
              <a:rPr lang="en-US" dirty="0" smtClean="0">
                <a:ea typeface="ＭＳ Ｐゴシック" charset="-128"/>
              </a:rPr>
              <a:t>Graphs are everywhere in the world (of algorithms?)</a:t>
            </a:r>
          </a:p>
          <a:p>
            <a:pPr lvl="1">
              <a:lnSpc>
                <a:spcPct val="90000"/>
              </a:lnSpc>
            </a:pPr>
            <a:r>
              <a:rPr lang="en-US" dirty="0" smtClean="0">
                <a:ea typeface="ＭＳ Ｐゴシック" charset="-128"/>
              </a:rPr>
              <a:t>What is a graph? Algorithms on graphs? </a:t>
            </a:r>
          </a:p>
          <a:p>
            <a:pPr lvl="1">
              <a:lnSpc>
                <a:spcPct val="90000"/>
              </a:lnSpc>
            </a:pPr>
            <a:r>
              <a:rPr lang="en-US" dirty="0" smtClean="0">
                <a:ea typeface="ＭＳ Ｐゴシック" charset="-128"/>
              </a:rPr>
              <a:t>Graph representation?</a:t>
            </a:r>
          </a:p>
        </p:txBody>
      </p:sp>
      <p:sp>
        <p:nvSpPr>
          <p:cNvPr id="4" name="Slide Number Placeholder 3"/>
          <p:cNvSpPr>
            <a:spLocks noGrp="1"/>
          </p:cNvSpPr>
          <p:nvPr>
            <p:ph type="sldNum" sz="quarter" idx="12"/>
          </p:nvPr>
        </p:nvSpPr>
        <p:spPr/>
        <p:txBody>
          <a:bodyPr/>
          <a:lstStyle/>
          <a:p>
            <a:fld id="{6D8D0002-FA8C-457D-97FC-660308141844}" type="slidenum">
              <a:rPr lang="en-US" smtClean="0"/>
              <a:pPr/>
              <a:t>7</a:t>
            </a:fld>
            <a:endParaRPr lang="en-US"/>
          </a:p>
        </p:txBody>
      </p:sp>
      <p:sp>
        <p:nvSpPr>
          <p:cNvPr id="5" name="Footer Placeholder 4"/>
          <p:cNvSpPr>
            <a:spLocks noGrp="1"/>
          </p:cNvSpPr>
          <p:nvPr>
            <p:ph type="ftr" sz="quarter" idx="11"/>
          </p:nvPr>
        </p:nvSpPr>
        <p:spPr/>
        <p:txBody>
          <a:bodyPr/>
          <a:lstStyle/>
          <a:p>
            <a:r>
              <a:rPr lang="en-US" smtClean="0"/>
              <a:t>CompSci 100e, Spring 2011</a:t>
            </a:r>
            <a:endParaRPr lang="en-US"/>
          </a:p>
        </p:txBody>
      </p:sp>
    </p:spTree>
    <p:extLst>
      <p:ext uri="{BB962C8B-B14F-4D97-AF65-F5344CB8AC3E}">
        <p14:creationId xmlns:p14="http://schemas.microsoft.com/office/powerpoint/2010/main" val="13594588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en-US" smtClean="0">
                <a:ea typeface="ＭＳ Ｐゴシック" charset="-128"/>
              </a:rPr>
              <a:t>Sir Tim Berners-Lee</a:t>
            </a:r>
          </a:p>
        </p:txBody>
      </p:sp>
      <p:sp>
        <p:nvSpPr>
          <p:cNvPr id="23555" name="Rectangle 3"/>
          <p:cNvSpPr>
            <a:spLocks noGrp="1" noChangeArrowheads="1"/>
          </p:cNvSpPr>
          <p:nvPr>
            <p:ph type="body" sz="half" idx="2"/>
          </p:nvPr>
        </p:nvSpPr>
        <p:spPr>
          <a:xfrm>
            <a:off x="4330700" y="1270000"/>
            <a:ext cx="4216400" cy="4495800"/>
          </a:xfrm>
        </p:spPr>
        <p:txBody>
          <a:bodyPr/>
          <a:lstStyle/>
          <a:p>
            <a:pPr marL="0">
              <a:buFont typeface="Monotype Sorts" charset="2"/>
              <a:buNone/>
            </a:pPr>
            <a:r>
              <a:rPr lang="en-US" sz="2200" smtClean="0">
                <a:ea typeface="ＭＳ Ｐゴシック" charset="-128"/>
              </a:rPr>
              <a:t>I want you to realize that, if you can imagine a computer doing something, you can program a computer to do that.</a:t>
            </a:r>
          </a:p>
          <a:p>
            <a:pPr marL="0">
              <a:buFont typeface="Monotype Sorts" charset="2"/>
              <a:buNone/>
            </a:pPr>
            <a:endParaRPr lang="en-US" sz="2200" smtClean="0">
              <a:ea typeface="ＭＳ Ｐゴシック" charset="-128"/>
            </a:endParaRPr>
          </a:p>
          <a:p>
            <a:pPr marL="0">
              <a:buFont typeface="Monotype Sorts" charset="2"/>
              <a:buNone/>
            </a:pPr>
            <a:r>
              <a:rPr lang="en-US" sz="2200" smtClean="0">
                <a:ea typeface="ＭＳ Ｐゴシック" charset="-128"/>
              </a:rPr>
              <a:t>  Unbounded opportunity... limited only by your imagination. And a couple of laws of physics.</a:t>
            </a:r>
          </a:p>
          <a:p>
            <a:pPr marL="0">
              <a:buFont typeface="Monotype Sorts" charset="2"/>
              <a:buNone/>
            </a:pPr>
            <a:endParaRPr lang="en-US" sz="2200" smtClean="0">
              <a:ea typeface="ＭＳ Ｐゴシック" charset="-128"/>
            </a:endParaRPr>
          </a:p>
          <a:p>
            <a:pPr marL="0"/>
            <a:r>
              <a:rPr lang="en-US" sz="2200" smtClean="0">
                <a:ea typeface="ＭＳ Ｐゴシック" charset="-128"/>
              </a:rPr>
              <a:t>TCP/IP, HTTP</a:t>
            </a:r>
          </a:p>
          <a:p>
            <a:pPr lvl="1"/>
            <a:r>
              <a:rPr lang="en-US" sz="2200" smtClean="0">
                <a:ea typeface="ＭＳ Ｐゴシック" charset="-128"/>
              </a:rPr>
              <a:t>How, Why, What, When?</a:t>
            </a:r>
          </a:p>
          <a:p>
            <a:pPr marL="0"/>
            <a:endParaRPr lang="en-US" smtClean="0">
              <a:ea typeface="ＭＳ Ｐゴシック" charset="-128"/>
            </a:endParaRPr>
          </a:p>
        </p:txBody>
      </p:sp>
      <p:pic>
        <p:nvPicPr>
          <p:cNvPr id="23556" name="Picture 4" descr="bernerslee"/>
          <p:cNvPicPr>
            <a:picLocks noGrp="1" noChangeAspect="1" noChangeArrowheads="1"/>
          </p:cNvPicPr>
          <p:nvPr>
            <p:ph type="clipArt" sz="half" idx="1"/>
          </p:nvPr>
        </p:nvPicPr>
        <p:blipFill>
          <a:blip r:embed="rId2" cstate="print"/>
          <a:srcRect/>
          <a:stretch>
            <a:fillRect/>
          </a:stretch>
        </p:blipFill>
        <p:spPr>
          <a:xfrm>
            <a:off x="825500" y="1265238"/>
            <a:ext cx="3443288" cy="3705225"/>
          </a:xfrm>
        </p:spPr>
      </p:pic>
    </p:spTree>
    <p:extLst>
      <p:ext uri="{BB962C8B-B14F-4D97-AF65-F5344CB8AC3E}">
        <p14:creationId xmlns:p14="http://schemas.microsoft.com/office/powerpoint/2010/main" val="3609383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r>
              <a:rPr lang="en-US" dirty="0" smtClean="0">
                <a:ea typeface="ＭＳ Ｐゴシック" charset="-128"/>
              </a:rPr>
              <a:t>Vocabulary</a:t>
            </a:r>
          </a:p>
        </p:txBody>
      </p:sp>
      <p:sp>
        <p:nvSpPr>
          <p:cNvPr id="24579" name="Rectangle 3"/>
          <p:cNvSpPr>
            <a:spLocks noGrp="1" noChangeArrowheads="1"/>
          </p:cNvSpPr>
          <p:nvPr>
            <p:ph type="body" sz="half" idx="1"/>
          </p:nvPr>
        </p:nvSpPr>
        <p:spPr>
          <a:xfrm>
            <a:off x="901700" y="1231900"/>
            <a:ext cx="4114800" cy="5397500"/>
          </a:xfrm>
        </p:spPr>
        <p:txBody>
          <a:bodyPr>
            <a:normAutofit/>
          </a:bodyPr>
          <a:lstStyle/>
          <a:p>
            <a:pPr>
              <a:lnSpc>
                <a:spcPct val="90000"/>
              </a:lnSpc>
            </a:pPr>
            <a:r>
              <a:rPr lang="en-US" sz="2000" dirty="0" smtClean="0">
                <a:ea typeface="ＭＳ Ｐゴシック" charset="-128"/>
              </a:rPr>
              <a:t>Graphs are collections of </a:t>
            </a:r>
            <a:r>
              <a:rPr lang="en-US" sz="2000" i="1" dirty="0" smtClean="0">
                <a:ea typeface="ＭＳ Ｐゴシック" charset="-128"/>
              </a:rPr>
              <a:t>vertices</a:t>
            </a:r>
            <a:r>
              <a:rPr lang="en-US" sz="2000" dirty="0" smtClean="0">
                <a:ea typeface="ＭＳ Ｐゴシック" charset="-128"/>
              </a:rPr>
              <a:t> and </a:t>
            </a:r>
            <a:r>
              <a:rPr lang="en-US" sz="2000" i="1" dirty="0" smtClean="0">
                <a:ea typeface="ＭＳ Ｐゴシック" charset="-128"/>
              </a:rPr>
              <a:t>edges  </a:t>
            </a:r>
            <a:r>
              <a:rPr lang="en-US" sz="2000" dirty="0" smtClean="0">
                <a:ea typeface="ＭＳ Ｐゴシック" charset="-128"/>
              </a:rPr>
              <a:t>(vertex also called node)</a:t>
            </a:r>
          </a:p>
          <a:p>
            <a:pPr lvl="1">
              <a:lnSpc>
                <a:spcPct val="90000"/>
              </a:lnSpc>
            </a:pPr>
            <a:r>
              <a:rPr lang="en-US" sz="2000" dirty="0" smtClean="0">
                <a:ea typeface="ＭＳ Ｐゴシック" charset="-128"/>
              </a:rPr>
              <a:t>Edge connects two </a:t>
            </a:r>
            <a:r>
              <a:rPr lang="en-US" sz="2000" i="1" dirty="0" smtClean="0">
                <a:ea typeface="ＭＳ Ｐゴシック" charset="-128"/>
              </a:rPr>
              <a:t>vertices</a:t>
            </a:r>
          </a:p>
          <a:p>
            <a:pPr lvl="2">
              <a:lnSpc>
                <a:spcPct val="90000"/>
              </a:lnSpc>
            </a:pPr>
            <a:r>
              <a:rPr lang="en-US" sz="2000" dirty="0" smtClean="0">
                <a:ea typeface="ＭＳ Ｐゴシック" charset="-128"/>
              </a:rPr>
              <a:t>Direction can be important, </a:t>
            </a:r>
            <a:r>
              <a:rPr lang="en-US" sz="2000" i="1" dirty="0" smtClean="0">
                <a:ea typeface="ＭＳ Ｐゴシック" charset="-128"/>
              </a:rPr>
              <a:t>directed edge, directed graph</a:t>
            </a:r>
          </a:p>
          <a:p>
            <a:pPr lvl="2">
              <a:lnSpc>
                <a:spcPct val="90000"/>
              </a:lnSpc>
            </a:pPr>
            <a:r>
              <a:rPr lang="en-US" sz="2000" dirty="0" smtClean="0">
                <a:ea typeface="ＭＳ Ｐゴシック" charset="-128"/>
              </a:rPr>
              <a:t>Edge may have associated weight/cost</a:t>
            </a:r>
          </a:p>
          <a:p>
            <a:pPr>
              <a:lnSpc>
                <a:spcPct val="90000"/>
              </a:lnSpc>
            </a:pPr>
            <a:r>
              <a:rPr lang="en-US" sz="2000" dirty="0" smtClean="0">
                <a:ea typeface="ＭＳ Ｐゴシック" charset="-128"/>
              </a:rPr>
              <a:t>A vertex sequence v</a:t>
            </a:r>
            <a:r>
              <a:rPr lang="en-US" sz="2000" baseline="-25000" dirty="0" smtClean="0">
                <a:ea typeface="ＭＳ Ｐゴシック" charset="-128"/>
              </a:rPr>
              <a:t>0</a:t>
            </a:r>
            <a:r>
              <a:rPr lang="en-US" sz="2000" dirty="0" smtClean="0">
                <a:ea typeface="ＭＳ Ｐゴシック" charset="-128"/>
              </a:rPr>
              <a:t>, v</a:t>
            </a:r>
            <a:r>
              <a:rPr lang="en-US" sz="2000" baseline="-25000" dirty="0" smtClean="0">
                <a:ea typeface="ＭＳ Ｐゴシック" charset="-128"/>
              </a:rPr>
              <a:t>1</a:t>
            </a:r>
            <a:r>
              <a:rPr lang="en-US" sz="2000" dirty="0" smtClean="0">
                <a:ea typeface="ＭＳ Ｐゴシック" charset="-128"/>
              </a:rPr>
              <a:t>, …, v</a:t>
            </a:r>
            <a:r>
              <a:rPr lang="en-US" sz="2000" baseline="-25000" dirty="0" smtClean="0">
                <a:ea typeface="ＭＳ Ｐゴシック" charset="-128"/>
              </a:rPr>
              <a:t>n-1</a:t>
            </a:r>
            <a:r>
              <a:rPr lang="en-US" sz="2000" dirty="0" smtClean="0">
                <a:ea typeface="ＭＳ Ｐゴシック" charset="-128"/>
              </a:rPr>
              <a:t> is a </a:t>
            </a:r>
            <a:r>
              <a:rPr lang="en-US" sz="2000" i="1" dirty="0" smtClean="0">
                <a:ea typeface="ＭＳ Ｐゴシック" charset="-128"/>
              </a:rPr>
              <a:t>path</a:t>
            </a:r>
            <a:r>
              <a:rPr lang="en-US" sz="2000" dirty="0" smtClean="0">
                <a:ea typeface="ＭＳ Ｐゴシック" charset="-128"/>
              </a:rPr>
              <a:t> where </a:t>
            </a:r>
            <a:r>
              <a:rPr lang="en-US" sz="2000" dirty="0" err="1" smtClean="0">
                <a:ea typeface="ＭＳ Ｐゴシック" charset="-128"/>
              </a:rPr>
              <a:t>v</a:t>
            </a:r>
            <a:r>
              <a:rPr lang="en-US" sz="2000" baseline="-25000" dirty="0" err="1" smtClean="0">
                <a:ea typeface="ＭＳ Ｐゴシック" charset="-128"/>
              </a:rPr>
              <a:t>k</a:t>
            </a:r>
            <a:r>
              <a:rPr lang="en-US" sz="2000" dirty="0" smtClean="0">
                <a:ea typeface="ＭＳ Ｐゴシック" charset="-128"/>
              </a:rPr>
              <a:t> and v</a:t>
            </a:r>
            <a:r>
              <a:rPr lang="en-US" sz="2000" baseline="-25000" dirty="0" smtClean="0">
                <a:ea typeface="ＭＳ Ｐゴシック" charset="-128"/>
              </a:rPr>
              <a:t>k+1</a:t>
            </a:r>
            <a:r>
              <a:rPr lang="en-US" sz="2000" dirty="0" smtClean="0">
                <a:ea typeface="ＭＳ Ｐゴシック" charset="-128"/>
              </a:rPr>
              <a:t> are connected by an edge.</a:t>
            </a:r>
          </a:p>
          <a:p>
            <a:pPr lvl="1">
              <a:lnSpc>
                <a:spcPct val="90000"/>
              </a:lnSpc>
            </a:pPr>
            <a:r>
              <a:rPr lang="en-US" sz="2000" dirty="0" smtClean="0">
                <a:ea typeface="ＭＳ Ｐゴシック" charset="-128"/>
              </a:rPr>
              <a:t>If some vertex is repeated, the path is a </a:t>
            </a:r>
            <a:r>
              <a:rPr lang="en-US" sz="2000" i="1" dirty="0" smtClean="0">
                <a:ea typeface="ＭＳ Ｐゴシック" charset="-128"/>
              </a:rPr>
              <a:t>cycle</a:t>
            </a:r>
          </a:p>
          <a:p>
            <a:pPr lvl="1">
              <a:lnSpc>
                <a:spcPct val="90000"/>
              </a:lnSpc>
            </a:pPr>
            <a:r>
              <a:rPr lang="en-US" sz="2000" dirty="0" smtClean="0">
                <a:ea typeface="ＭＳ Ｐゴシック" charset="-128"/>
              </a:rPr>
              <a:t>A graph is </a:t>
            </a:r>
            <a:r>
              <a:rPr lang="en-US" sz="2000" i="1" dirty="0" smtClean="0">
                <a:ea typeface="ＭＳ Ｐゴシック" charset="-128"/>
              </a:rPr>
              <a:t>connected</a:t>
            </a:r>
            <a:r>
              <a:rPr lang="en-US" sz="2000" dirty="0" smtClean="0">
                <a:ea typeface="ＭＳ Ｐゴシック" charset="-128"/>
              </a:rPr>
              <a:t> if there is a path between any pair of vertices</a:t>
            </a:r>
          </a:p>
        </p:txBody>
      </p:sp>
      <p:sp>
        <p:nvSpPr>
          <p:cNvPr id="24580" name="Rectangle 4"/>
          <p:cNvSpPr>
            <a:spLocks noGrp="1" noChangeArrowheads="1"/>
          </p:cNvSpPr>
          <p:nvPr>
            <p:ph type="clipArt" sz="half" idx="2"/>
          </p:nvPr>
        </p:nvSpPr>
        <p:spPr>
          <a:xfrm>
            <a:off x="4737100" y="1333500"/>
            <a:ext cx="3810000" cy="4495800"/>
          </a:xfrm>
        </p:spPr>
      </p:sp>
      <p:grpSp>
        <p:nvGrpSpPr>
          <p:cNvPr id="2" name="Group 5"/>
          <p:cNvGrpSpPr>
            <a:grpSpLocks/>
          </p:cNvGrpSpPr>
          <p:nvPr/>
        </p:nvGrpSpPr>
        <p:grpSpPr bwMode="auto">
          <a:xfrm>
            <a:off x="4965700" y="1371600"/>
            <a:ext cx="3314700" cy="1517650"/>
            <a:chOff x="3128" y="864"/>
            <a:chExt cx="2088" cy="956"/>
          </a:xfrm>
        </p:grpSpPr>
        <p:grpSp>
          <p:nvGrpSpPr>
            <p:cNvPr id="3" name="Group 6"/>
            <p:cNvGrpSpPr>
              <a:grpSpLocks/>
            </p:cNvGrpSpPr>
            <p:nvPr/>
          </p:nvGrpSpPr>
          <p:grpSpPr bwMode="auto">
            <a:xfrm>
              <a:off x="3176" y="864"/>
              <a:ext cx="656" cy="368"/>
              <a:chOff x="3224" y="920"/>
              <a:chExt cx="656" cy="368"/>
            </a:xfrm>
          </p:grpSpPr>
          <p:sp>
            <p:nvSpPr>
              <p:cNvPr id="24624" name="Oval 7"/>
              <p:cNvSpPr>
                <a:spLocks noChangeArrowheads="1"/>
              </p:cNvSpPr>
              <p:nvPr/>
            </p:nvSpPr>
            <p:spPr bwMode="auto">
              <a:xfrm>
                <a:off x="3224" y="920"/>
                <a:ext cx="656" cy="368"/>
              </a:xfrm>
              <a:prstGeom prst="ellipse">
                <a:avLst/>
              </a:prstGeom>
              <a:noFill/>
              <a:ln w="12700">
                <a:solidFill>
                  <a:schemeClr val="tx1"/>
                </a:solidFill>
                <a:round/>
                <a:headEnd/>
                <a:tailEnd/>
              </a:ln>
            </p:spPr>
            <p:txBody>
              <a:bodyPr wrap="none" anchor="ctr"/>
              <a:lstStyle/>
              <a:p>
                <a:endParaRPr lang="en-US"/>
              </a:p>
            </p:txBody>
          </p:sp>
          <p:sp>
            <p:nvSpPr>
              <p:cNvPr id="24625" name="Text Box 8"/>
              <p:cNvSpPr txBox="1">
                <a:spLocks noChangeArrowheads="1"/>
              </p:cNvSpPr>
              <p:nvPr/>
            </p:nvSpPr>
            <p:spPr bwMode="auto">
              <a:xfrm>
                <a:off x="3296" y="984"/>
                <a:ext cx="528" cy="231"/>
              </a:xfrm>
              <a:prstGeom prst="rect">
                <a:avLst/>
              </a:prstGeom>
              <a:noFill/>
              <a:ln w="12700">
                <a:noFill/>
                <a:miter lim="800000"/>
                <a:headEnd/>
                <a:tailEnd/>
              </a:ln>
            </p:spPr>
            <p:txBody>
              <a:bodyPr>
                <a:spAutoFit/>
              </a:bodyPr>
              <a:lstStyle/>
              <a:p>
                <a:pPr algn="ctr">
                  <a:spcBef>
                    <a:spcPct val="50000"/>
                  </a:spcBef>
                </a:pPr>
                <a:r>
                  <a:rPr lang="en-US" b="1"/>
                  <a:t>NYC</a:t>
                </a:r>
              </a:p>
            </p:txBody>
          </p:sp>
        </p:grpSp>
        <p:grpSp>
          <p:nvGrpSpPr>
            <p:cNvPr id="4" name="Group 9"/>
            <p:cNvGrpSpPr>
              <a:grpSpLocks/>
            </p:cNvGrpSpPr>
            <p:nvPr/>
          </p:nvGrpSpPr>
          <p:grpSpPr bwMode="auto">
            <a:xfrm>
              <a:off x="4352" y="912"/>
              <a:ext cx="656" cy="368"/>
              <a:chOff x="3224" y="920"/>
              <a:chExt cx="656" cy="368"/>
            </a:xfrm>
          </p:grpSpPr>
          <p:sp>
            <p:nvSpPr>
              <p:cNvPr id="24622" name="Oval 10"/>
              <p:cNvSpPr>
                <a:spLocks noChangeArrowheads="1"/>
              </p:cNvSpPr>
              <p:nvPr/>
            </p:nvSpPr>
            <p:spPr bwMode="auto">
              <a:xfrm>
                <a:off x="3224" y="920"/>
                <a:ext cx="656" cy="368"/>
              </a:xfrm>
              <a:prstGeom prst="ellipse">
                <a:avLst/>
              </a:prstGeom>
              <a:noFill/>
              <a:ln w="12700">
                <a:solidFill>
                  <a:schemeClr val="tx1"/>
                </a:solidFill>
                <a:round/>
                <a:headEnd/>
                <a:tailEnd/>
              </a:ln>
            </p:spPr>
            <p:txBody>
              <a:bodyPr wrap="none" anchor="ctr"/>
              <a:lstStyle/>
              <a:p>
                <a:endParaRPr lang="en-US"/>
              </a:p>
            </p:txBody>
          </p:sp>
          <p:sp>
            <p:nvSpPr>
              <p:cNvPr id="24623" name="Text Box 11"/>
              <p:cNvSpPr txBox="1">
                <a:spLocks noChangeArrowheads="1"/>
              </p:cNvSpPr>
              <p:nvPr/>
            </p:nvSpPr>
            <p:spPr bwMode="auto">
              <a:xfrm>
                <a:off x="3296" y="984"/>
                <a:ext cx="528" cy="231"/>
              </a:xfrm>
              <a:prstGeom prst="rect">
                <a:avLst/>
              </a:prstGeom>
              <a:noFill/>
              <a:ln w="12700">
                <a:noFill/>
                <a:miter lim="800000"/>
                <a:headEnd/>
                <a:tailEnd/>
              </a:ln>
            </p:spPr>
            <p:txBody>
              <a:bodyPr>
                <a:spAutoFit/>
              </a:bodyPr>
              <a:lstStyle/>
              <a:p>
                <a:pPr algn="ctr">
                  <a:spcBef>
                    <a:spcPct val="50000"/>
                  </a:spcBef>
                </a:pPr>
                <a:r>
                  <a:rPr lang="en-US" b="1"/>
                  <a:t>Phil</a:t>
                </a:r>
              </a:p>
            </p:txBody>
          </p:sp>
        </p:grpSp>
        <p:grpSp>
          <p:nvGrpSpPr>
            <p:cNvPr id="5" name="Group 12"/>
            <p:cNvGrpSpPr>
              <a:grpSpLocks/>
            </p:cNvGrpSpPr>
            <p:nvPr/>
          </p:nvGrpSpPr>
          <p:grpSpPr bwMode="auto">
            <a:xfrm>
              <a:off x="4408" y="1352"/>
              <a:ext cx="808" cy="337"/>
              <a:chOff x="3224" y="920"/>
              <a:chExt cx="656" cy="368"/>
            </a:xfrm>
          </p:grpSpPr>
          <p:sp>
            <p:nvSpPr>
              <p:cNvPr id="24620" name="Oval 13"/>
              <p:cNvSpPr>
                <a:spLocks noChangeArrowheads="1"/>
              </p:cNvSpPr>
              <p:nvPr/>
            </p:nvSpPr>
            <p:spPr bwMode="auto">
              <a:xfrm>
                <a:off x="3224" y="920"/>
                <a:ext cx="656" cy="368"/>
              </a:xfrm>
              <a:prstGeom prst="ellipse">
                <a:avLst/>
              </a:prstGeom>
              <a:noFill/>
              <a:ln w="12700">
                <a:solidFill>
                  <a:schemeClr val="tx1"/>
                </a:solidFill>
                <a:round/>
                <a:headEnd/>
                <a:tailEnd/>
              </a:ln>
            </p:spPr>
            <p:txBody>
              <a:bodyPr wrap="none" anchor="ctr"/>
              <a:lstStyle/>
              <a:p>
                <a:endParaRPr lang="en-US"/>
              </a:p>
            </p:txBody>
          </p:sp>
          <p:sp>
            <p:nvSpPr>
              <p:cNvPr id="24621" name="Text Box 14"/>
              <p:cNvSpPr txBox="1">
                <a:spLocks noChangeArrowheads="1"/>
              </p:cNvSpPr>
              <p:nvPr/>
            </p:nvSpPr>
            <p:spPr bwMode="auto">
              <a:xfrm>
                <a:off x="3296" y="986"/>
                <a:ext cx="528" cy="252"/>
              </a:xfrm>
              <a:prstGeom prst="rect">
                <a:avLst/>
              </a:prstGeom>
              <a:noFill/>
              <a:ln w="12700">
                <a:noFill/>
                <a:miter lim="800000"/>
                <a:headEnd/>
                <a:tailEnd/>
              </a:ln>
            </p:spPr>
            <p:txBody>
              <a:bodyPr>
                <a:spAutoFit/>
              </a:bodyPr>
              <a:lstStyle/>
              <a:p>
                <a:pPr algn="ctr">
                  <a:spcBef>
                    <a:spcPct val="50000"/>
                  </a:spcBef>
                </a:pPr>
                <a:r>
                  <a:rPr lang="en-US" b="1"/>
                  <a:t>Boston</a:t>
                </a:r>
              </a:p>
            </p:txBody>
          </p:sp>
        </p:grpSp>
        <p:grpSp>
          <p:nvGrpSpPr>
            <p:cNvPr id="6" name="Group 15"/>
            <p:cNvGrpSpPr>
              <a:grpSpLocks/>
            </p:cNvGrpSpPr>
            <p:nvPr/>
          </p:nvGrpSpPr>
          <p:grpSpPr bwMode="auto">
            <a:xfrm>
              <a:off x="3128" y="1480"/>
              <a:ext cx="1088" cy="340"/>
              <a:chOff x="3224" y="920"/>
              <a:chExt cx="656" cy="368"/>
            </a:xfrm>
          </p:grpSpPr>
          <p:sp>
            <p:nvSpPr>
              <p:cNvPr id="24618" name="Oval 16"/>
              <p:cNvSpPr>
                <a:spLocks noChangeArrowheads="1"/>
              </p:cNvSpPr>
              <p:nvPr/>
            </p:nvSpPr>
            <p:spPr bwMode="auto">
              <a:xfrm>
                <a:off x="3224" y="920"/>
                <a:ext cx="656" cy="368"/>
              </a:xfrm>
              <a:prstGeom prst="ellipse">
                <a:avLst/>
              </a:prstGeom>
              <a:noFill/>
              <a:ln w="12700">
                <a:solidFill>
                  <a:schemeClr val="tx1"/>
                </a:solidFill>
                <a:round/>
                <a:headEnd/>
                <a:tailEnd/>
              </a:ln>
            </p:spPr>
            <p:txBody>
              <a:bodyPr wrap="none" anchor="ctr"/>
              <a:lstStyle/>
              <a:p>
                <a:endParaRPr lang="en-US"/>
              </a:p>
            </p:txBody>
          </p:sp>
          <p:sp>
            <p:nvSpPr>
              <p:cNvPr id="24619" name="Text Box 17"/>
              <p:cNvSpPr txBox="1">
                <a:spLocks noChangeArrowheads="1"/>
              </p:cNvSpPr>
              <p:nvPr/>
            </p:nvSpPr>
            <p:spPr bwMode="auto">
              <a:xfrm>
                <a:off x="3296" y="986"/>
                <a:ext cx="528" cy="250"/>
              </a:xfrm>
              <a:prstGeom prst="rect">
                <a:avLst/>
              </a:prstGeom>
              <a:noFill/>
              <a:ln w="12700">
                <a:noFill/>
                <a:miter lim="800000"/>
                <a:headEnd/>
                <a:tailEnd/>
              </a:ln>
            </p:spPr>
            <p:txBody>
              <a:bodyPr>
                <a:spAutoFit/>
              </a:bodyPr>
              <a:lstStyle/>
              <a:p>
                <a:pPr algn="ctr">
                  <a:spcBef>
                    <a:spcPct val="50000"/>
                  </a:spcBef>
                </a:pPr>
                <a:r>
                  <a:rPr lang="en-US" b="1"/>
                  <a:t>Wash DC</a:t>
                </a:r>
              </a:p>
            </p:txBody>
          </p:sp>
        </p:grpSp>
      </p:grpSp>
      <p:sp>
        <p:nvSpPr>
          <p:cNvPr id="24582" name="Line 18"/>
          <p:cNvSpPr>
            <a:spLocks noChangeShapeType="1"/>
          </p:cNvSpPr>
          <p:nvPr/>
        </p:nvSpPr>
        <p:spPr bwMode="auto">
          <a:xfrm>
            <a:off x="5651500" y="1943100"/>
            <a:ext cx="152400" cy="393700"/>
          </a:xfrm>
          <a:prstGeom prst="line">
            <a:avLst/>
          </a:prstGeom>
          <a:noFill/>
          <a:ln w="28575">
            <a:solidFill>
              <a:schemeClr val="tx1"/>
            </a:solidFill>
            <a:round/>
            <a:headEnd/>
            <a:tailEnd/>
          </a:ln>
        </p:spPr>
        <p:txBody>
          <a:bodyPr/>
          <a:lstStyle/>
          <a:p>
            <a:endParaRPr lang="en-US"/>
          </a:p>
        </p:txBody>
      </p:sp>
      <p:sp>
        <p:nvSpPr>
          <p:cNvPr id="24583" name="Line 19"/>
          <p:cNvSpPr>
            <a:spLocks noChangeShapeType="1"/>
          </p:cNvSpPr>
          <p:nvPr/>
        </p:nvSpPr>
        <p:spPr bwMode="auto">
          <a:xfrm flipV="1">
            <a:off x="6070600" y="1676400"/>
            <a:ext cx="863600" cy="0"/>
          </a:xfrm>
          <a:prstGeom prst="line">
            <a:avLst/>
          </a:prstGeom>
          <a:noFill/>
          <a:ln w="28575">
            <a:solidFill>
              <a:schemeClr val="tx1"/>
            </a:solidFill>
            <a:round/>
            <a:headEnd/>
            <a:tailEnd/>
          </a:ln>
        </p:spPr>
        <p:txBody>
          <a:bodyPr/>
          <a:lstStyle/>
          <a:p>
            <a:endParaRPr lang="en-US"/>
          </a:p>
        </p:txBody>
      </p:sp>
      <p:sp>
        <p:nvSpPr>
          <p:cNvPr id="24584" name="Text Box 20"/>
          <p:cNvSpPr txBox="1">
            <a:spLocks noChangeArrowheads="1"/>
          </p:cNvSpPr>
          <p:nvPr/>
        </p:nvSpPr>
        <p:spPr bwMode="auto">
          <a:xfrm>
            <a:off x="5715000" y="1968500"/>
            <a:ext cx="635000" cy="304800"/>
          </a:xfrm>
          <a:prstGeom prst="rect">
            <a:avLst/>
          </a:prstGeom>
          <a:noFill/>
          <a:ln w="12700">
            <a:noFill/>
            <a:miter lim="800000"/>
            <a:headEnd/>
            <a:tailEnd/>
          </a:ln>
        </p:spPr>
        <p:txBody>
          <a:bodyPr>
            <a:spAutoFit/>
          </a:bodyPr>
          <a:lstStyle/>
          <a:p>
            <a:pPr>
              <a:spcBef>
                <a:spcPct val="50000"/>
              </a:spcBef>
            </a:pPr>
            <a:r>
              <a:rPr lang="en-US" sz="1400" i="1">
                <a:solidFill>
                  <a:srgbClr val="000099"/>
                </a:solidFill>
              </a:rPr>
              <a:t>204</a:t>
            </a:r>
          </a:p>
        </p:txBody>
      </p:sp>
      <p:sp>
        <p:nvSpPr>
          <p:cNvPr id="24585" name="Text Box 21"/>
          <p:cNvSpPr txBox="1">
            <a:spLocks noChangeArrowheads="1"/>
          </p:cNvSpPr>
          <p:nvPr/>
        </p:nvSpPr>
        <p:spPr bwMode="auto">
          <a:xfrm>
            <a:off x="6248400" y="1397000"/>
            <a:ext cx="635000" cy="304800"/>
          </a:xfrm>
          <a:prstGeom prst="rect">
            <a:avLst/>
          </a:prstGeom>
          <a:noFill/>
          <a:ln w="12700">
            <a:noFill/>
            <a:miter lim="800000"/>
            <a:headEnd/>
            <a:tailEnd/>
          </a:ln>
        </p:spPr>
        <p:txBody>
          <a:bodyPr>
            <a:spAutoFit/>
          </a:bodyPr>
          <a:lstStyle/>
          <a:p>
            <a:pPr>
              <a:spcBef>
                <a:spcPct val="50000"/>
              </a:spcBef>
            </a:pPr>
            <a:r>
              <a:rPr lang="en-US" sz="1400" i="1">
                <a:solidFill>
                  <a:srgbClr val="000099"/>
                </a:solidFill>
              </a:rPr>
              <a:t>78</a:t>
            </a:r>
          </a:p>
        </p:txBody>
      </p:sp>
      <p:sp>
        <p:nvSpPr>
          <p:cNvPr id="24586" name="Text Box 22"/>
          <p:cNvSpPr txBox="1">
            <a:spLocks noChangeArrowheads="1"/>
          </p:cNvSpPr>
          <p:nvPr/>
        </p:nvSpPr>
        <p:spPr bwMode="auto">
          <a:xfrm>
            <a:off x="6515100" y="2209800"/>
            <a:ext cx="635000" cy="304800"/>
          </a:xfrm>
          <a:prstGeom prst="rect">
            <a:avLst/>
          </a:prstGeom>
          <a:noFill/>
          <a:ln w="12700">
            <a:noFill/>
            <a:miter lim="800000"/>
            <a:headEnd/>
            <a:tailEnd/>
          </a:ln>
        </p:spPr>
        <p:txBody>
          <a:bodyPr>
            <a:spAutoFit/>
          </a:bodyPr>
          <a:lstStyle/>
          <a:p>
            <a:pPr>
              <a:spcBef>
                <a:spcPct val="50000"/>
              </a:spcBef>
            </a:pPr>
            <a:r>
              <a:rPr lang="en-US" sz="1400" i="1">
                <a:solidFill>
                  <a:srgbClr val="000099"/>
                </a:solidFill>
              </a:rPr>
              <a:t>190</a:t>
            </a:r>
          </a:p>
        </p:txBody>
      </p:sp>
      <p:sp>
        <p:nvSpPr>
          <p:cNvPr id="24587" name="Line 23"/>
          <p:cNvSpPr>
            <a:spLocks noChangeShapeType="1"/>
          </p:cNvSpPr>
          <p:nvPr/>
        </p:nvSpPr>
        <p:spPr bwMode="auto">
          <a:xfrm>
            <a:off x="6032500" y="1790700"/>
            <a:ext cx="1016000" cy="533400"/>
          </a:xfrm>
          <a:prstGeom prst="line">
            <a:avLst/>
          </a:prstGeom>
          <a:noFill/>
          <a:ln w="28575">
            <a:solidFill>
              <a:schemeClr val="tx1"/>
            </a:solidFill>
            <a:round/>
            <a:headEnd/>
            <a:tailEnd/>
          </a:ln>
        </p:spPr>
        <p:txBody>
          <a:bodyPr/>
          <a:lstStyle/>
          <a:p>
            <a:endParaRPr lang="en-US"/>
          </a:p>
        </p:txBody>
      </p:sp>
      <p:sp>
        <p:nvSpPr>
          <p:cNvPr id="24588" name="Text Box 24"/>
          <p:cNvSpPr txBox="1">
            <a:spLocks noChangeArrowheads="1"/>
          </p:cNvSpPr>
          <p:nvPr/>
        </p:nvSpPr>
        <p:spPr bwMode="auto">
          <a:xfrm>
            <a:off x="7759700" y="1892300"/>
            <a:ext cx="635000" cy="304800"/>
          </a:xfrm>
          <a:prstGeom prst="rect">
            <a:avLst/>
          </a:prstGeom>
          <a:noFill/>
          <a:ln w="12700">
            <a:noFill/>
            <a:miter lim="800000"/>
            <a:headEnd/>
            <a:tailEnd/>
          </a:ln>
        </p:spPr>
        <p:txBody>
          <a:bodyPr>
            <a:spAutoFit/>
          </a:bodyPr>
          <a:lstStyle/>
          <a:p>
            <a:pPr>
              <a:spcBef>
                <a:spcPct val="50000"/>
              </a:spcBef>
            </a:pPr>
            <a:r>
              <a:rPr lang="en-US" sz="1400" i="1">
                <a:solidFill>
                  <a:srgbClr val="000099"/>
                </a:solidFill>
              </a:rPr>
              <a:t>268</a:t>
            </a:r>
          </a:p>
        </p:txBody>
      </p:sp>
      <p:sp>
        <p:nvSpPr>
          <p:cNvPr id="24589" name="Line 25"/>
          <p:cNvSpPr>
            <a:spLocks noChangeShapeType="1"/>
          </p:cNvSpPr>
          <p:nvPr/>
        </p:nvSpPr>
        <p:spPr bwMode="auto">
          <a:xfrm flipH="1">
            <a:off x="7734300" y="1930400"/>
            <a:ext cx="101600" cy="228600"/>
          </a:xfrm>
          <a:prstGeom prst="line">
            <a:avLst/>
          </a:prstGeom>
          <a:noFill/>
          <a:ln w="28575">
            <a:solidFill>
              <a:schemeClr val="tx1"/>
            </a:solidFill>
            <a:round/>
            <a:headEnd/>
            <a:tailEnd/>
          </a:ln>
        </p:spPr>
        <p:txBody>
          <a:bodyPr/>
          <a:lstStyle/>
          <a:p>
            <a:endParaRPr lang="en-US"/>
          </a:p>
        </p:txBody>
      </p:sp>
      <p:sp>
        <p:nvSpPr>
          <p:cNvPr id="24590" name="Text Box 26"/>
          <p:cNvSpPr txBox="1">
            <a:spLocks noChangeArrowheads="1"/>
          </p:cNvSpPr>
          <p:nvPr/>
        </p:nvSpPr>
        <p:spPr bwMode="auto">
          <a:xfrm>
            <a:off x="6616700" y="2616200"/>
            <a:ext cx="635000" cy="304800"/>
          </a:xfrm>
          <a:prstGeom prst="rect">
            <a:avLst/>
          </a:prstGeom>
          <a:noFill/>
          <a:ln w="12700">
            <a:noFill/>
            <a:miter lim="800000"/>
            <a:headEnd/>
            <a:tailEnd/>
          </a:ln>
        </p:spPr>
        <p:txBody>
          <a:bodyPr>
            <a:spAutoFit/>
          </a:bodyPr>
          <a:lstStyle/>
          <a:p>
            <a:pPr>
              <a:spcBef>
                <a:spcPct val="50000"/>
              </a:spcBef>
            </a:pPr>
            <a:r>
              <a:rPr lang="en-US" sz="1400" i="1">
                <a:solidFill>
                  <a:srgbClr val="000099"/>
                </a:solidFill>
              </a:rPr>
              <a:t>394</a:t>
            </a:r>
          </a:p>
        </p:txBody>
      </p:sp>
      <p:sp>
        <p:nvSpPr>
          <p:cNvPr id="24591" name="Line 27"/>
          <p:cNvSpPr>
            <a:spLocks noChangeShapeType="1"/>
          </p:cNvSpPr>
          <p:nvPr/>
        </p:nvSpPr>
        <p:spPr bwMode="auto">
          <a:xfrm flipV="1">
            <a:off x="6680200" y="2565400"/>
            <a:ext cx="406400" cy="63500"/>
          </a:xfrm>
          <a:prstGeom prst="line">
            <a:avLst/>
          </a:prstGeom>
          <a:noFill/>
          <a:ln w="28575">
            <a:solidFill>
              <a:schemeClr val="tx1"/>
            </a:solidFill>
            <a:round/>
            <a:headEnd/>
            <a:tailEnd/>
          </a:ln>
        </p:spPr>
        <p:txBody>
          <a:bodyPr/>
          <a:lstStyle/>
          <a:p>
            <a:endParaRPr lang="en-US"/>
          </a:p>
        </p:txBody>
      </p:sp>
      <p:grpSp>
        <p:nvGrpSpPr>
          <p:cNvPr id="7" name="Group 28"/>
          <p:cNvGrpSpPr>
            <a:grpSpLocks/>
          </p:cNvGrpSpPr>
          <p:nvPr/>
        </p:nvGrpSpPr>
        <p:grpSpPr bwMode="auto">
          <a:xfrm>
            <a:off x="5321300" y="4076700"/>
            <a:ext cx="1041400" cy="584200"/>
            <a:chOff x="3224" y="920"/>
            <a:chExt cx="656" cy="368"/>
          </a:xfrm>
        </p:grpSpPr>
        <p:sp>
          <p:nvSpPr>
            <p:cNvPr id="24612" name="Oval 29"/>
            <p:cNvSpPr>
              <a:spLocks noChangeArrowheads="1"/>
            </p:cNvSpPr>
            <p:nvPr/>
          </p:nvSpPr>
          <p:spPr bwMode="auto">
            <a:xfrm>
              <a:off x="3224" y="920"/>
              <a:ext cx="656" cy="368"/>
            </a:xfrm>
            <a:prstGeom prst="ellipse">
              <a:avLst/>
            </a:prstGeom>
            <a:noFill/>
            <a:ln w="12700">
              <a:solidFill>
                <a:schemeClr val="tx1"/>
              </a:solidFill>
              <a:round/>
              <a:headEnd/>
              <a:tailEnd/>
            </a:ln>
          </p:spPr>
          <p:txBody>
            <a:bodyPr wrap="none" anchor="ctr"/>
            <a:lstStyle/>
            <a:p>
              <a:endParaRPr lang="en-US"/>
            </a:p>
          </p:txBody>
        </p:sp>
        <p:sp>
          <p:nvSpPr>
            <p:cNvPr id="24613" name="Text Box 30"/>
            <p:cNvSpPr txBox="1">
              <a:spLocks noChangeArrowheads="1"/>
            </p:cNvSpPr>
            <p:nvPr/>
          </p:nvSpPr>
          <p:spPr bwMode="auto">
            <a:xfrm>
              <a:off x="3296" y="984"/>
              <a:ext cx="528" cy="231"/>
            </a:xfrm>
            <a:prstGeom prst="rect">
              <a:avLst/>
            </a:prstGeom>
            <a:noFill/>
            <a:ln w="12700">
              <a:noFill/>
              <a:miter lim="800000"/>
              <a:headEnd/>
              <a:tailEnd/>
            </a:ln>
          </p:spPr>
          <p:txBody>
            <a:bodyPr>
              <a:spAutoFit/>
            </a:bodyPr>
            <a:lstStyle/>
            <a:p>
              <a:pPr algn="ctr">
                <a:spcBef>
                  <a:spcPct val="50000"/>
                </a:spcBef>
              </a:pPr>
              <a:r>
                <a:rPr lang="en-US" b="1"/>
                <a:t>LGA</a:t>
              </a:r>
            </a:p>
          </p:txBody>
        </p:sp>
      </p:grpSp>
      <p:grpSp>
        <p:nvGrpSpPr>
          <p:cNvPr id="8" name="Group 31"/>
          <p:cNvGrpSpPr>
            <a:grpSpLocks/>
          </p:cNvGrpSpPr>
          <p:nvPr/>
        </p:nvGrpSpPr>
        <p:grpSpPr bwMode="auto">
          <a:xfrm>
            <a:off x="7188200" y="4152900"/>
            <a:ext cx="1041400" cy="584200"/>
            <a:chOff x="3224" y="920"/>
            <a:chExt cx="656" cy="368"/>
          </a:xfrm>
        </p:grpSpPr>
        <p:sp>
          <p:nvSpPr>
            <p:cNvPr id="24610" name="Oval 32"/>
            <p:cNvSpPr>
              <a:spLocks noChangeArrowheads="1"/>
            </p:cNvSpPr>
            <p:nvPr/>
          </p:nvSpPr>
          <p:spPr bwMode="auto">
            <a:xfrm>
              <a:off x="3224" y="920"/>
              <a:ext cx="656" cy="368"/>
            </a:xfrm>
            <a:prstGeom prst="ellipse">
              <a:avLst/>
            </a:prstGeom>
            <a:noFill/>
            <a:ln w="12700">
              <a:solidFill>
                <a:schemeClr val="tx1"/>
              </a:solidFill>
              <a:round/>
              <a:headEnd/>
              <a:tailEnd/>
            </a:ln>
          </p:spPr>
          <p:txBody>
            <a:bodyPr wrap="none" anchor="ctr"/>
            <a:lstStyle/>
            <a:p>
              <a:endParaRPr lang="en-US"/>
            </a:p>
          </p:txBody>
        </p:sp>
        <p:sp>
          <p:nvSpPr>
            <p:cNvPr id="24611" name="Text Box 33"/>
            <p:cNvSpPr txBox="1">
              <a:spLocks noChangeArrowheads="1"/>
            </p:cNvSpPr>
            <p:nvPr/>
          </p:nvSpPr>
          <p:spPr bwMode="auto">
            <a:xfrm>
              <a:off x="3296" y="984"/>
              <a:ext cx="528" cy="231"/>
            </a:xfrm>
            <a:prstGeom prst="rect">
              <a:avLst/>
            </a:prstGeom>
            <a:noFill/>
            <a:ln w="12700">
              <a:noFill/>
              <a:miter lim="800000"/>
              <a:headEnd/>
              <a:tailEnd/>
            </a:ln>
          </p:spPr>
          <p:txBody>
            <a:bodyPr>
              <a:spAutoFit/>
            </a:bodyPr>
            <a:lstStyle/>
            <a:p>
              <a:pPr algn="ctr">
                <a:spcBef>
                  <a:spcPct val="50000"/>
                </a:spcBef>
              </a:pPr>
              <a:r>
                <a:rPr lang="en-US" b="1"/>
                <a:t>LAX</a:t>
              </a:r>
            </a:p>
          </p:txBody>
        </p:sp>
      </p:grpSp>
      <p:grpSp>
        <p:nvGrpSpPr>
          <p:cNvPr id="9" name="Group 34"/>
          <p:cNvGrpSpPr>
            <a:grpSpLocks/>
          </p:cNvGrpSpPr>
          <p:nvPr/>
        </p:nvGrpSpPr>
        <p:grpSpPr bwMode="auto">
          <a:xfrm>
            <a:off x="7061200" y="4991100"/>
            <a:ext cx="1028700" cy="522288"/>
            <a:chOff x="3224" y="920"/>
            <a:chExt cx="656" cy="368"/>
          </a:xfrm>
        </p:grpSpPr>
        <p:sp>
          <p:nvSpPr>
            <p:cNvPr id="24608" name="Oval 35"/>
            <p:cNvSpPr>
              <a:spLocks noChangeArrowheads="1"/>
            </p:cNvSpPr>
            <p:nvPr/>
          </p:nvSpPr>
          <p:spPr bwMode="auto">
            <a:xfrm>
              <a:off x="3224" y="920"/>
              <a:ext cx="656" cy="368"/>
            </a:xfrm>
            <a:prstGeom prst="ellipse">
              <a:avLst/>
            </a:prstGeom>
            <a:noFill/>
            <a:ln w="12700">
              <a:solidFill>
                <a:schemeClr val="tx1"/>
              </a:solidFill>
              <a:round/>
              <a:headEnd/>
              <a:tailEnd/>
            </a:ln>
          </p:spPr>
          <p:txBody>
            <a:bodyPr wrap="none" anchor="ctr"/>
            <a:lstStyle/>
            <a:p>
              <a:endParaRPr lang="en-US"/>
            </a:p>
          </p:txBody>
        </p:sp>
        <p:sp>
          <p:nvSpPr>
            <p:cNvPr id="24609" name="Text Box 36"/>
            <p:cNvSpPr txBox="1">
              <a:spLocks noChangeArrowheads="1"/>
            </p:cNvSpPr>
            <p:nvPr/>
          </p:nvSpPr>
          <p:spPr bwMode="auto">
            <a:xfrm>
              <a:off x="3296" y="985"/>
              <a:ext cx="528" cy="258"/>
            </a:xfrm>
            <a:prstGeom prst="rect">
              <a:avLst/>
            </a:prstGeom>
            <a:noFill/>
            <a:ln w="12700">
              <a:noFill/>
              <a:miter lim="800000"/>
              <a:headEnd/>
              <a:tailEnd/>
            </a:ln>
          </p:spPr>
          <p:txBody>
            <a:bodyPr>
              <a:spAutoFit/>
            </a:bodyPr>
            <a:lstStyle/>
            <a:p>
              <a:pPr algn="ctr">
                <a:spcBef>
                  <a:spcPct val="50000"/>
                </a:spcBef>
              </a:pPr>
              <a:r>
                <a:rPr lang="en-US" b="1"/>
                <a:t>ORD</a:t>
              </a:r>
            </a:p>
          </p:txBody>
        </p:sp>
      </p:grpSp>
      <p:grpSp>
        <p:nvGrpSpPr>
          <p:cNvPr id="10" name="Group 37"/>
          <p:cNvGrpSpPr>
            <a:grpSpLocks/>
          </p:cNvGrpSpPr>
          <p:nvPr/>
        </p:nvGrpSpPr>
        <p:grpSpPr bwMode="auto">
          <a:xfrm>
            <a:off x="5346700" y="5054600"/>
            <a:ext cx="1193800" cy="552450"/>
            <a:chOff x="3224" y="920"/>
            <a:chExt cx="656" cy="368"/>
          </a:xfrm>
        </p:grpSpPr>
        <p:sp>
          <p:nvSpPr>
            <p:cNvPr id="24606" name="Oval 38"/>
            <p:cNvSpPr>
              <a:spLocks noChangeArrowheads="1"/>
            </p:cNvSpPr>
            <p:nvPr/>
          </p:nvSpPr>
          <p:spPr bwMode="auto">
            <a:xfrm>
              <a:off x="3224" y="920"/>
              <a:ext cx="656" cy="368"/>
            </a:xfrm>
            <a:prstGeom prst="ellipse">
              <a:avLst/>
            </a:prstGeom>
            <a:noFill/>
            <a:ln w="12700">
              <a:solidFill>
                <a:schemeClr val="tx1"/>
              </a:solidFill>
              <a:round/>
              <a:headEnd/>
              <a:tailEnd/>
            </a:ln>
          </p:spPr>
          <p:txBody>
            <a:bodyPr wrap="none" anchor="ctr"/>
            <a:lstStyle/>
            <a:p>
              <a:endParaRPr lang="en-US"/>
            </a:p>
          </p:txBody>
        </p:sp>
        <p:sp>
          <p:nvSpPr>
            <p:cNvPr id="24607" name="Text Box 39"/>
            <p:cNvSpPr txBox="1">
              <a:spLocks noChangeArrowheads="1"/>
            </p:cNvSpPr>
            <p:nvPr/>
          </p:nvSpPr>
          <p:spPr bwMode="auto">
            <a:xfrm>
              <a:off x="3296" y="986"/>
              <a:ext cx="528" cy="244"/>
            </a:xfrm>
            <a:prstGeom prst="rect">
              <a:avLst/>
            </a:prstGeom>
            <a:noFill/>
            <a:ln w="12700">
              <a:noFill/>
              <a:miter lim="800000"/>
              <a:headEnd/>
              <a:tailEnd/>
            </a:ln>
          </p:spPr>
          <p:txBody>
            <a:bodyPr>
              <a:spAutoFit/>
            </a:bodyPr>
            <a:lstStyle/>
            <a:p>
              <a:pPr algn="ctr">
                <a:spcBef>
                  <a:spcPct val="50000"/>
                </a:spcBef>
              </a:pPr>
              <a:r>
                <a:rPr lang="en-US" b="1"/>
                <a:t>DCA</a:t>
              </a:r>
            </a:p>
          </p:txBody>
        </p:sp>
      </p:grpSp>
      <p:sp>
        <p:nvSpPr>
          <p:cNvPr id="24596" name="Line 40"/>
          <p:cNvSpPr>
            <a:spLocks noChangeShapeType="1"/>
          </p:cNvSpPr>
          <p:nvPr/>
        </p:nvSpPr>
        <p:spPr bwMode="auto">
          <a:xfrm>
            <a:off x="5969000" y="4660900"/>
            <a:ext cx="38100" cy="406400"/>
          </a:xfrm>
          <a:prstGeom prst="line">
            <a:avLst/>
          </a:prstGeom>
          <a:noFill/>
          <a:ln w="12700">
            <a:solidFill>
              <a:schemeClr val="tx1"/>
            </a:solidFill>
            <a:round/>
            <a:headEnd/>
            <a:tailEnd type="stealth" w="med" len="lg"/>
          </a:ln>
        </p:spPr>
        <p:txBody>
          <a:bodyPr/>
          <a:lstStyle/>
          <a:p>
            <a:endParaRPr lang="en-US"/>
          </a:p>
        </p:txBody>
      </p:sp>
      <p:sp>
        <p:nvSpPr>
          <p:cNvPr id="24597" name="Line 41"/>
          <p:cNvSpPr>
            <a:spLocks noChangeShapeType="1"/>
          </p:cNvSpPr>
          <p:nvPr/>
        </p:nvSpPr>
        <p:spPr bwMode="auto">
          <a:xfrm>
            <a:off x="6121400" y="4610100"/>
            <a:ext cx="977900" cy="571500"/>
          </a:xfrm>
          <a:prstGeom prst="line">
            <a:avLst/>
          </a:prstGeom>
          <a:noFill/>
          <a:ln w="12700">
            <a:solidFill>
              <a:schemeClr val="tx1"/>
            </a:solidFill>
            <a:round/>
            <a:headEnd/>
            <a:tailEnd type="stealth" w="med" len="lg"/>
          </a:ln>
        </p:spPr>
        <p:txBody>
          <a:bodyPr/>
          <a:lstStyle/>
          <a:p>
            <a:endParaRPr lang="en-US"/>
          </a:p>
        </p:txBody>
      </p:sp>
      <p:sp>
        <p:nvSpPr>
          <p:cNvPr id="24598" name="Line 42"/>
          <p:cNvSpPr>
            <a:spLocks noChangeShapeType="1"/>
          </p:cNvSpPr>
          <p:nvPr/>
        </p:nvSpPr>
        <p:spPr bwMode="auto">
          <a:xfrm flipV="1">
            <a:off x="6362700" y="4356100"/>
            <a:ext cx="850900" cy="12700"/>
          </a:xfrm>
          <a:prstGeom prst="line">
            <a:avLst/>
          </a:prstGeom>
          <a:noFill/>
          <a:ln w="12700">
            <a:solidFill>
              <a:schemeClr val="tx1"/>
            </a:solidFill>
            <a:round/>
            <a:headEnd/>
            <a:tailEnd type="stealth" w="med" len="lg"/>
          </a:ln>
        </p:spPr>
        <p:txBody>
          <a:bodyPr/>
          <a:lstStyle/>
          <a:p>
            <a:endParaRPr lang="en-US"/>
          </a:p>
        </p:txBody>
      </p:sp>
      <p:sp>
        <p:nvSpPr>
          <p:cNvPr id="24599" name="Line 43"/>
          <p:cNvSpPr>
            <a:spLocks noChangeShapeType="1"/>
          </p:cNvSpPr>
          <p:nvPr/>
        </p:nvSpPr>
        <p:spPr bwMode="auto">
          <a:xfrm flipH="1" flipV="1">
            <a:off x="6337300" y="4470400"/>
            <a:ext cx="952500" cy="571500"/>
          </a:xfrm>
          <a:prstGeom prst="line">
            <a:avLst/>
          </a:prstGeom>
          <a:noFill/>
          <a:ln w="12700">
            <a:solidFill>
              <a:schemeClr val="tx1"/>
            </a:solidFill>
            <a:round/>
            <a:headEnd/>
            <a:tailEnd type="stealth" w="med" len="lg"/>
          </a:ln>
        </p:spPr>
        <p:txBody>
          <a:bodyPr/>
          <a:lstStyle/>
          <a:p>
            <a:endParaRPr lang="en-US"/>
          </a:p>
        </p:txBody>
      </p:sp>
      <p:sp>
        <p:nvSpPr>
          <p:cNvPr id="24600" name="Text Box 44"/>
          <p:cNvSpPr txBox="1">
            <a:spLocks noChangeArrowheads="1"/>
          </p:cNvSpPr>
          <p:nvPr/>
        </p:nvSpPr>
        <p:spPr bwMode="auto">
          <a:xfrm>
            <a:off x="6515100" y="5156200"/>
            <a:ext cx="635000" cy="304800"/>
          </a:xfrm>
          <a:prstGeom prst="rect">
            <a:avLst/>
          </a:prstGeom>
          <a:noFill/>
          <a:ln w="12700">
            <a:noFill/>
            <a:miter lim="800000"/>
            <a:headEnd/>
            <a:tailEnd/>
          </a:ln>
        </p:spPr>
        <p:txBody>
          <a:bodyPr>
            <a:spAutoFit/>
          </a:bodyPr>
          <a:lstStyle/>
          <a:p>
            <a:pPr>
              <a:spcBef>
                <a:spcPct val="50000"/>
              </a:spcBef>
            </a:pPr>
            <a:r>
              <a:rPr lang="en-US" sz="1400" i="1">
                <a:solidFill>
                  <a:srgbClr val="000099"/>
                </a:solidFill>
              </a:rPr>
              <a:t>$186</a:t>
            </a:r>
          </a:p>
        </p:txBody>
      </p:sp>
      <p:sp>
        <p:nvSpPr>
          <p:cNvPr id="24601" name="Text Box 45"/>
          <p:cNvSpPr txBox="1">
            <a:spLocks noChangeArrowheads="1"/>
          </p:cNvSpPr>
          <p:nvPr/>
        </p:nvSpPr>
        <p:spPr bwMode="auto">
          <a:xfrm>
            <a:off x="6426200" y="4406900"/>
            <a:ext cx="635000" cy="304800"/>
          </a:xfrm>
          <a:prstGeom prst="rect">
            <a:avLst/>
          </a:prstGeom>
          <a:noFill/>
          <a:ln w="12700">
            <a:noFill/>
            <a:miter lim="800000"/>
            <a:headEnd/>
            <a:tailEnd/>
          </a:ln>
        </p:spPr>
        <p:txBody>
          <a:bodyPr>
            <a:spAutoFit/>
          </a:bodyPr>
          <a:lstStyle/>
          <a:p>
            <a:pPr>
              <a:spcBef>
                <a:spcPct val="50000"/>
              </a:spcBef>
            </a:pPr>
            <a:r>
              <a:rPr lang="en-US" sz="1400" i="1">
                <a:solidFill>
                  <a:srgbClr val="000099"/>
                </a:solidFill>
              </a:rPr>
              <a:t>$186</a:t>
            </a:r>
          </a:p>
        </p:txBody>
      </p:sp>
      <p:sp>
        <p:nvSpPr>
          <p:cNvPr id="24602" name="Line 46"/>
          <p:cNvSpPr>
            <a:spLocks noChangeShapeType="1"/>
          </p:cNvSpPr>
          <p:nvPr/>
        </p:nvSpPr>
        <p:spPr bwMode="auto">
          <a:xfrm flipV="1">
            <a:off x="5626100" y="4610100"/>
            <a:ext cx="38100" cy="469900"/>
          </a:xfrm>
          <a:prstGeom prst="line">
            <a:avLst/>
          </a:prstGeom>
          <a:noFill/>
          <a:ln w="12700">
            <a:solidFill>
              <a:schemeClr val="tx1"/>
            </a:solidFill>
            <a:round/>
            <a:headEnd/>
            <a:tailEnd type="stealth" w="med" len="lg"/>
          </a:ln>
        </p:spPr>
        <p:txBody>
          <a:bodyPr/>
          <a:lstStyle/>
          <a:p>
            <a:endParaRPr lang="en-US"/>
          </a:p>
        </p:txBody>
      </p:sp>
      <p:sp>
        <p:nvSpPr>
          <p:cNvPr id="24603" name="Text Box 47"/>
          <p:cNvSpPr txBox="1">
            <a:spLocks noChangeArrowheads="1"/>
          </p:cNvSpPr>
          <p:nvPr/>
        </p:nvSpPr>
        <p:spPr bwMode="auto">
          <a:xfrm>
            <a:off x="5118100" y="4749800"/>
            <a:ext cx="635000" cy="304800"/>
          </a:xfrm>
          <a:prstGeom prst="rect">
            <a:avLst/>
          </a:prstGeom>
          <a:noFill/>
          <a:ln w="12700">
            <a:noFill/>
            <a:miter lim="800000"/>
            <a:headEnd/>
            <a:tailEnd/>
          </a:ln>
        </p:spPr>
        <p:txBody>
          <a:bodyPr>
            <a:spAutoFit/>
          </a:bodyPr>
          <a:lstStyle/>
          <a:p>
            <a:pPr>
              <a:spcBef>
                <a:spcPct val="50000"/>
              </a:spcBef>
            </a:pPr>
            <a:r>
              <a:rPr lang="en-US" sz="1400" i="1">
                <a:solidFill>
                  <a:srgbClr val="000099"/>
                </a:solidFill>
              </a:rPr>
              <a:t>$412</a:t>
            </a:r>
          </a:p>
        </p:txBody>
      </p:sp>
      <p:sp>
        <p:nvSpPr>
          <p:cNvPr id="24604" name="Text Box 48"/>
          <p:cNvSpPr txBox="1">
            <a:spLocks noChangeArrowheads="1"/>
          </p:cNvSpPr>
          <p:nvPr/>
        </p:nvSpPr>
        <p:spPr bwMode="auto">
          <a:xfrm>
            <a:off x="5943600" y="4838700"/>
            <a:ext cx="749300" cy="304800"/>
          </a:xfrm>
          <a:prstGeom prst="rect">
            <a:avLst/>
          </a:prstGeom>
          <a:noFill/>
          <a:ln w="12700">
            <a:noFill/>
            <a:miter lim="800000"/>
            <a:headEnd/>
            <a:tailEnd/>
          </a:ln>
        </p:spPr>
        <p:txBody>
          <a:bodyPr>
            <a:spAutoFit/>
          </a:bodyPr>
          <a:lstStyle/>
          <a:p>
            <a:pPr>
              <a:spcBef>
                <a:spcPct val="50000"/>
              </a:spcBef>
            </a:pPr>
            <a:r>
              <a:rPr lang="en-US" sz="1400" i="1">
                <a:solidFill>
                  <a:srgbClr val="000099"/>
                </a:solidFill>
              </a:rPr>
              <a:t>$1701</a:t>
            </a:r>
          </a:p>
        </p:txBody>
      </p:sp>
      <p:sp>
        <p:nvSpPr>
          <p:cNvPr id="24605" name="Text Box 49"/>
          <p:cNvSpPr txBox="1">
            <a:spLocks noChangeArrowheads="1"/>
          </p:cNvSpPr>
          <p:nvPr/>
        </p:nvSpPr>
        <p:spPr bwMode="auto">
          <a:xfrm>
            <a:off x="6578600" y="4114800"/>
            <a:ext cx="635000" cy="304800"/>
          </a:xfrm>
          <a:prstGeom prst="rect">
            <a:avLst/>
          </a:prstGeom>
          <a:noFill/>
          <a:ln w="12700">
            <a:noFill/>
            <a:miter lim="800000"/>
            <a:headEnd/>
            <a:tailEnd/>
          </a:ln>
        </p:spPr>
        <p:txBody>
          <a:bodyPr>
            <a:spAutoFit/>
          </a:bodyPr>
          <a:lstStyle/>
          <a:p>
            <a:pPr>
              <a:spcBef>
                <a:spcPct val="50000"/>
              </a:spcBef>
            </a:pPr>
            <a:r>
              <a:rPr lang="en-US" sz="1400" i="1">
                <a:solidFill>
                  <a:srgbClr val="000099"/>
                </a:solidFill>
              </a:rPr>
              <a:t>$441</a:t>
            </a:r>
          </a:p>
        </p:txBody>
      </p:sp>
    </p:spTree>
    <p:extLst>
      <p:ext uri="{BB962C8B-B14F-4D97-AF65-F5344CB8AC3E}">
        <p14:creationId xmlns:p14="http://schemas.microsoft.com/office/powerpoint/2010/main" val="15369228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TotalTime>
  <Words>2111</Words>
  <Application>Microsoft Office PowerPoint</Application>
  <PresentationFormat>On-screen Show (4:3)</PresentationFormat>
  <Paragraphs>475</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CompSci 100e Program Design and Analysis II</vt:lpstr>
      <vt:lpstr>Announcements</vt:lpstr>
      <vt:lpstr>Word Ladder APT</vt:lpstr>
      <vt:lpstr>Digression: word ladders</vt:lpstr>
      <vt:lpstr>Word Ladder: more details</vt:lpstr>
      <vt:lpstr>Graphs, the Internet, and Everything</vt:lpstr>
      <vt:lpstr>Graphs: Structures and Algorithms</vt:lpstr>
      <vt:lpstr>Sir Tim Berners-Lee</vt:lpstr>
      <vt:lpstr>Vocabulary</vt:lpstr>
      <vt:lpstr>Graph questions/algorithms</vt:lpstr>
      <vt:lpstr>Depth, Breadth, other traversals</vt:lpstr>
      <vt:lpstr>Breadth first search</vt:lpstr>
      <vt:lpstr>Code for breadth first</vt:lpstr>
      <vt:lpstr>Pseudo-code for depth-first search</vt:lpstr>
      <vt:lpstr>BFS compared to DFS</vt:lpstr>
      <vt:lpstr>BFS becomes DFS</vt:lpstr>
      <vt:lpstr>DFS arrives</vt:lpstr>
      <vt:lpstr>What is the Internet?</vt:lpstr>
      <vt:lpstr>Graph implementations</vt:lpstr>
      <vt:lpstr>Graph implementations (continued)</vt:lpstr>
      <vt:lpstr>Shortest path in weighted graph</vt:lpstr>
      <vt:lpstr>What about connected components?</vt:lpstr>
      <vt:lpstr>Greedy Algorithms Reviewed</vt:lpstr>
      <vt:lpstr>Edsger Dijkstra</vt:lpstr>
      <vt:lpstr>Dijkstra’s Shortest Path Algorithm</vt:lpstr>
      <vt:lpstr>Shortest paths, more details</vt:lpstr>
      <vt:lpstr>Dijkstra’s algorithm works (greedily)</vt:lpstr>
      <vt:lpstr>Shafi Goldwasser</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CompSci 100 Prog Design and Analysis II</dc:title>
  <dc:creator> </dc:creator>
  <cp:lastModifiedBy>rodger</cp:lastModifiedBy>
  <cp:revision>12</cp:revision>
  <dcterms:created xsi:type="dcterms:W3CDTF">2010-08-29T23:42:54Z</dcterms:created>
  <dcterms:modified xsi:type="dcterms:W3CDTF">2011-04-19T02:40:19Z</dcterms:modified>
</cp:coreProperties>
</file>