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9" r:id="rId4"/>
    <p:sldId id="260" r:id="rId5"/>
    <p:sldId id="261" r:id="rId6"/>
    <p:sldId id="262" r:id="rId7"/>
    <p:sldId id="280" r:id="rId8"/>
    <p:sldId id="263" r:id="rId9"/>
    <p:sldId id="282" r:id="rId10"/>
    <p:sldId id="264" r:id="rId11"/>
    <p:sldId id="283" r:id="rId12"/>
    <p:sldId id="265" r:id="rId13"/>
    <p:sldId id="267" r:id="rId14"/>
    <p:sldId id="268" r:id="rId15"/>
    <p:sldId id="279" r:id="rId16"/>
    <p:sldId id="269" r:id="rId17"/>
    <p:sldId id="277" r:id="rId18"/>
    <p:sldId id="271" r:id="rId19"/>
    <p:sldId id="272" r:id="rId20"/>
    <p:sldId id="273" r:id="rId21"/>
    <p:sldId id="274" r:id="rId22"/>
    <p:sldId id="284" r:id="rId23"/>
    <p:sldId id="275" r:id="rId24"/>
    <p:sldId id="276" r:id="rId25"/>
    <p:sldId id="278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3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35353C-D24B-4490-9E2F-FEEFED4D7DD8}" type="datetimeFigureOut">
              <a:rPr lang="en-US" smtClean="0"/>
              <a:t>4/26/2011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EF6A89-89CC-446C-9222-A744852BC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72128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DDD51F-9939-46BD-817C-57B1C8893C11}" type="datetimeFigureOut">
              <a:rPr lang="en-US" smtClean="0"/>
              <a:t>4/26/2011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71BDB-E099-4C41-A28E-331DC5EC3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1714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Skip </a:t>
            </a:r>
            <a:r>
              <a:rPr lang="en-US" smtClean="0"/>
              <a:t>16, 18, 25 for </a:t>
            </a:r>
            <a:r>
              <a:rPr lang="en-US" dirty="0" smtClean="0"/>
              <a:t>handout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71BDB-E099-4C41-A28E-331DC5EC3804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Tim sort is</a:t>
            </a:r>
            <a:r>
              <a:rPr lang="en-US" baseline="0" dirty="0" smtClean="0"/>
              <a:t> named after Tim Peters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A71BDB-E099-4C41-A28E-331DC5EC3804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D63DF-04F4-454A-ADDE-E85826A79D05}" type="datetime1">
              <a:rPr lang="en-US" smtClean="0"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E20A-E34E-4ECA-A6A6-03BDB6877E64}" type="datetime1">
              <a:rPr lang="en-US" smtClean="0"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BB01E-E34B-49FC-A243-742867C6BBF1}" type="datetime1">
              <a:rPr lang="en-US" smtClean="0"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295400"/>
            <a:ext cx="3810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1295400"/>
            <a:ext cx="3810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8141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295400"/>
            <a:ext cx="3810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53000" y="1295400"/>
            <a:ext cx="3810000" cy="4495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60869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B78DD-0F1D-4653-9CEF-6426D0D17F9A}" type="datetime1">
              <a:rPr lang="en-US" smtClean="0"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87F7-FC85-4AB5-8855-9040B6CD3B5D}" type="datetime1">
              <a:rPr lang="en-US" smtClean="0"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9E287-544C-4864-BF2B-A5518BBCFD67}" type="datetime1">
              <a:rPr lang="en-US" smtClean="0"/>
              <a:t>4/26/2011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D0280-D58A-48AF-BC0C-B00D1D5EE2CB}" type="datetime1">
              <a:rPr lang="en-US" smtClean="0"/>
              <a:t>4/26/2011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C808-2083-4867-93E8-7709CFEFE7E4}" type="datetime1">
              <a:rPr lang="en-US" smtClean="0"/>
              <a:t>4/26/2011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6EB3-055A-4776-B6EC-0FC3CBBB9140}" type="datetime1">
              <a:rPr lang="en-US" smtClean="0"/>
              <a:t>4/26/2011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E3CC-467D-444F-8594-C489A11CB436}" type="datetime1">
              <a:rPr lang="en-US" smtClean="0"/>
              <a:t>4/26/2011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31254-1AF4-4CB6-9E50-79100515A4FC}" type="datetime1">
              <a:rPr lang="en-US" smtClean="0"/>
              <a:t>4/26/2011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19A1D-73B6-429B-B46E-DC12F204379C}" type="datetime1">
              <a:rPr lang="en-US" smtClean="0"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rting-algorithms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/>
          <a:lstStyle/>
          <a:p>
            <a:r>
              <a:rPr lang="en-US" dirty="0" err="1" smtClean="0"/>
              <a:t>CompSci</a:t>
            </a:r>
            <a:r>
              <a:rPr lang="en-US" dirty="0" smtClean="0"/>
              <a:t> 100e</a:t>
            </a:r>
            <a:br>
              <a:rPr lang="en-US" dirty="0" smtClean="0"/>
            </a:br>
            <a:r>
              <a:rPr lang="en-US" dirty="0" smtClean="0"/>
              <a:t>Program Design and Analysis 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81600" y="3905689"/>
            <a:ext cx="3124200" cy="17526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April 26, 2011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Prof. Rodger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514599"/>
            <a:ext cx="4505954" cy="31436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Bubble sort: summary of a dog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For completeness you should know about this sort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Really, really slow (to run), really </a:t>
            </a:r>
            <a:r>
              <a:rPr lang="en-US" dirty="0" err="1" smtClean="0">
                <a:ea typeface="ＭＳ Ｐゴシック" charset="-128"/>
              </a:rPr>
              <a:t>really</a:t>
            </a:r>
            <a:r>
              <a:rPr lang="en-US" dirty="0" smtClean="0">
                <a:ea typeface="ＭＳ Ｐゴシック" charset="-128"/>
              </a:rPr>
              <a:t> fast (to code)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Can code to recognize already sorted vector (see insertion)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ea typeface="ＭＳ Ｐゴシック" charset="-128"/>
              </a:rPr>
              <a:t>Not worth it for bubble sort, much slower than insertion</a:t>
            </a:r>
          </a:p>
          <a:p>
            <a:pPr lvl="2">
              <a:lnSpc>
                <a:spcPct val="90000"/>
              </a:lnSpc>
            </a:pPr>
            <a:endParaRPr lang="en-US" sz="1800" dirty="0" smtClean="0">
              <a:ea typeface="ＭＳ Ｐゴシック" charset="-128"/>
            </a:endParaRPr>
          </a:p>
          <a:p>
            <a:pPr lvl="1">
              <a:lnSpc>
                <a:spcPct val="90000"/>
              </a:lnSpc>
              <a:spcBef>
                <a:spcPct val="0"/>
              </a:spcBef>
              <a:buFont typeface="Wingdings" charset="2"/>
              <a:buNone/>
            </a:pPr>
            <a:r>
              <a:rPr lang="en-US" dirty="0" smtClean="0">
                <a:latin typeface="Courier New" charset="0"/>
                <a:ea typeface="ＭＳ Ｐゴシック" charset="-128"/>
              </a:rPr>
              <a:t>void </a:t>
            </a:r>
            <a:r>
              <a:rPr lang="en-US" dirty="0" err="1" smtClean="0">
                <a:latin typeface="Courier New" charset="0"/>
                <a:ea typeface="ＭＳ Ｐゴシック" charset="-128"/>
              </a:rPr>
              <a:t>bubbleSort</a:t>
            </a:r>
            <a:r>
              <a:rPr lang="en-US" dirty="0" smtClean="0">
                <a:latin typeface="Courier New" charset="0"/>
                <a:ea typeface="ＭＳ Ｐゴシック" charset="-128"/>
              </a:rPr>
              <a:t>(String[] a){   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 typeface="Wingdings" charset="2"/>
              <a:buNone/>
            </a:pPr>
            <a:r>
              <a:rPr lang="en-US" dirty="0" smtClean="0">
                <a:latin typeface="Courier New" charset="0"/>
                <a:ea typeface="ＭＳ Ｐゴシック" charset="-128"/>
              </a:rPr>
              <a:t>    for(</a:t>
            </a:r>
            <a:r>
              <a:rPr lang="en-US" dirty="0" err="1" smtClean="0">
                <a:latin typeface="Courier New" charset="0"/>
                <a:ea typeface="ＭＳ Ｐゴシック" charset="-128"/>
              </a:rPr>
              <a:t>int</a:t>
            </a:r>
            <a:r>
              <a:rPr lang="en-US" dirty="0" smtClean="0">
                <a:latin typeface="Courier New" charset="0"/>
                <a:ea typeface="ＭＳ Ｐゴシック" charset="-128"/>
              </a:rPr>
              <a:t> j=a.length-1; j &gt;= 0; j--) {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 typeface="Wingdings" charset="2"/>
              <a:buNone/>
            </a:pPr>
            <a:r>
              <a:rPr lang="en-US" dirty="0" smtClean="0">
                <a:latin typeface="Courier New" charset="0"/>
                <a:ea typeface="ＭＳ Ｐゴシック" charset="-128"/>
              </a:rPr>
              <a:t>         for(</a:t>
            </a:r>
            <a:r>
              <a:rPr lang="en-US" dirty="0" err="1" smtClean="0">
                <a:latin typeface="Courier New" charset="0"/>
                <a:ea typeface="ＭＳ Ｐゴシック" charset="-128"/>
              </a:rPr>
              <a:t>int</a:t>
            </a:r>
            <a:r>
              <a:rPr lang="en-US" dirty="0" smtClean="0">
                <a:latin typeface="Courier New" charset="0"/>
                <a:ea typeface="ＭＳ Ｐゴシック" charset="-128"/>
              </a:rPr>
              <a:t> k=0; k &lt; j; k++) {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 typeface="Wingdings" charset="2"/>
              <a:buNone/>
            </a:pPr>
            <a:r>
              <a:rPr lang="en-US" dirty="0" smtClean="0">
                <a:latin typeface="Courier New" charset="0"/>
                <a:ea typeface="ＭＳ Ｐゴシック" charset="-128"/>
              </a:rPr>
              <a:t>             if (a[k] &gt; a[k+1])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 typeface="Wingdings" charset="2"/>
              <a:buNone/>
            </a:pPr>
            <a:r>
              <a:rPr lang="en-US" dirty="0" smtClean="0">
                <a:latin typeface="Courier New" charset="0"/>
                <a:ea typeface="ＭＳ Ｐゴシック" charset="-128"/>
              </a:rPr>
              <a:t>                 swap(a,k,k+1);    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 typeface="Wingdings" charset="2"/>
              <a:buNone/>
            </a:pPr>
            <a:r>
              <a:rPr lang="en-US" dirty="0" smtClean="0">
                <a:latin typeface="Courier New" charset="0"/>
                <a:ea typeface="ＭＳ Ｐゴシック" charset="-128"/>
              </a:rPr>
              <a:t>         }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 typeface="Wingdings" charset="2"/>
              <a:buNone/>
            </a:pPr>
            <a:r>
              <a:rPr lang="en-US" dirty="0" smtClean="0">
                <a:latin typeface="Courier New" charset="0"/>
                <a:ea typeface="ＭＳ Ｐゴシック" charset="-128"/>
              </a:rPr>
              <a:t>    }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 typeface="Wingdings" charset="2"/>
              <a:buNone/>
            </a:pPr>
            <a:r>
              <a:rPr lang="en-US" dirty="0" smtClean="0">
                <a:latin typeface="Courier New" charset="0"/>
                <a:ea typeface="ＭＳ Ｐゴシック" charset="-128"/>
              </a:rPr>
              <a:t>}</a:t>
            </a:r>
            <a:endParaRPr lang="en-US" dirty="0" smtClean="0">
              <a:ea typeface="ＭＳ Ｐゴシック" charset="-128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“bubble” elements down the vector/array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267200" y="4876800"/>
            <a:ext cx="4622800" cy="708025"/>
            <a:chOff x="3632200" y="4895850"/>
            <a:chExt cx="4622800" cy="708025"/>
          </a:xfrm>
        </p:grpSpPr>
        <p:sp>
          <p:nvSpPr>
            <p:cNvPr id="26629" name="Line 4"/>
            <p:cNvSpPr>
              <a:spLocks noChangeShapeType="1"/>
            </p:cNvSpPr>
            <p:nvPr/>
          </p:nvSpPr>
          <p:spPr bwMode="auto">
            <a:xfrm>
              <a:off x="5295900" y="4940300"/>
              <a:ext cx="0" cy="622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3632200" y="4895850"/>
              <a:ext cx="4622800" cy="708025"/>
              <a:chOff x="2256" y="3124"/>
              <a:chExt cx="2912" cy="446"/>
            </a:xfrm>
          </p:grpSpPr>
          <p:sp>
            <p:nvSpPr>
              <p:cNvPr id="26631" name="Rectangle 6"/>
              <p:cNvSpPr>
                <a:spLocks noChangeArrowheads="1"/>
              </p:cNvSpPr>
              <p:nvPr/>
            </p:nvSpPr>
            <p:spPr bwMode="auto">
              <a:xfrm>
                <a:off x="2256" y="3136"/>
                <a:ext cx="2912" cy="39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32" name="Text Box 7"/>
              <p:cNvSpPr txBox="1">
                <a:spLocks noChangeArrowheads="1"/>
              </p:cNvSpPr>
              <p:nvPr/>
            </p:nvSpPr>
            <p:spPr bwMode="auto">
              <a:xfrm>
                <a:off x="3398" y="3124"/>
                <a:ext cx="1707" cy="44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 i="1">
                    <a:solidFill>
                      <a:srgbClr val="FC0128"/>
                    </a:solidFill>
                  </a:rPr>
                  <a:t>Sorted, in final </a:t>
                </a:r>
              </a:p>
              <a:p>
                <a:r>
                  <a:rPr lang="en-US" sz="2000" b="1" i="1">
                    <a:solidFill>
                      <a:srgbClr val="FC0128"/>
                    </a:solidFill>
                  </a:rPr>
                  <a:t>position</a:t>
                </a:r>
              </a:p>
            </p:txBody>
          </p:sp>
          <p:sp>
            <p:nvSpPr>
              <p:cNvPr id="26633" name="Text Box 8"/>
              <p:cNvSpPr txBox="1">
                <a:spLocks noChangeArrowheads="1"/>
              </p:cNvSpPr>
              <p:nvPr/>
            </p:nvSpPr>
            <p:spPr bwMode="auto">
              <a:xfrm>
                <a:off x="2591" y="3204"/>
                <a:ext cx="601" cy="25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>
                    <a:solidFill>
                      <a:srgbClr val="FC0128"/>
                    </a:solidFill>
                  </a:rPr>
                  <a:t>?????</a:t>
                </a:r>
              </a:p>
            </p:txBody>
          </p:sp>
        </p:grpSp>
      </p:grp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77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Bubble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638800"/>
          </a:xfrm>
        </p:spPr>
        <p:txBody>
          <a:bodyPr/>
          <a:lstStyle/>
          <a:p>
            <a:r>
              <a:rPr lang="en-US" dirty="0" smtClean="0"/>
              <a:t>Start                               starting 2</a:t>
            </a:r>
            <a:r>
              <a:rPr lang="en-US" baseline="30000" dirty="0" smtClean="0"/>
              <a:t>nd</a:t>
            </a:r>
            <a:r>
              <a:rPr lang="en-US" dirty="0" smtClean="0"/>
              <a:t>  pass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Starting 3</a:t>
            </a:r>
            <a:r>
              <a:rPr lang="en-US" baseline="30000" dirty="0" smtClean="0"/>
              <a:t>rd</a:t>
            </a:r>
            <a:r>
              <a:rPr lang="en-US" dirty="0" smtClean="0"/>
              <a:t> pass            starting 4</a:t>
            </a:r>
            <a:r>
              <a:rPr lang="en-US" baseline="30000" dirty="0" smtClean="0"/>
              <a:t>th</a:t>
            </a:r>
            <a:r>
              <a:rPr lang="en-US" dirty="0" smtClean="0"/>
              <a:t> pass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11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371600"/>
            <a:ext cx="2133600" cy="221025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371600"/>
            <a:ext cx="2362200" cy="234838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376" y="4343400"/>
            <a:ext cx="2207623" cy="223374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052" y="4352926"/>
            <a:ext cx="2211139" cy="2224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03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Summary of simple sorts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0100" y="1206500"/>
            <a:ext cx="7531100" cy="45593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Selection sort has n swaps, good for “heavy” data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moving objects with lots of state, e.g., …</a:t>
            </a:r>
          </a:p>
          <a:p>
            <a:pPr lvl="2"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In C or C++ this is an issue</a:t>
            </a:r>
          </a:p>
          <a:p>
            <a:pPr lvl="2"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In Java everything is a pointer/reference, so swapping is fast since it's pointer assignment</a:t>
            </a:r>
          </a:p>
          <a:p>
            <a:pPr lvl="2">
              <a:lnSpc>
                <a:spcPct val="90000"/>
              </a:lnSpc>
            </a:pPr>
            <a:endParaRPr lang="en-US" sz="1800" dirty="0" smtClean="0">
              <a:ea typeface="ＭＳ Ｐゴシック" charset="-128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Insertion sort good on nearly sorted data, stable!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Also foundation for Shell sort, very fast non-recursive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More complicated to code, but relatively simple, and fast</a:t>
            </a:r>
          </a:p>
          <a:p>
            <a:pPr lvl="1">
              <a:lnSpc>
                <a:spcPct val="90000"/>
              </a:lnSpc>
            </a:pPr>
            <a:endParaRPr lang="en-US" dirty="0" smtClean="0">
              <a:ea typeface="ＭＳ Ｐゴシック" charset="-128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Bubble sort is a travesty? But it's fast to code if you know it!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Can be parallelized, but on one machine don’t go near 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18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239000" cy="1143000"/>
          </a:xfrm>
        </p:spPr>
        <p:txBody>
          <a:bodyPr/>
          <a:lstStyle/>
          <a:p>
            <a:r>
              <a:rPr lang="en-US" dirty="0" err="1" smtClean="0">
                <a:ea typeface="ＭＳ Ｐゴシック" charset="-128"/>
              </a:rPr>
              <a:t>Quicksort</a:t>
            </a:r>
            <a:r>
              <a:rPr lang="en-US" dirty="0" smtClean="0">
                <a:ea typeface="ＭＳ Ｐゴシック" charset="-128"/>
              </a:rPr>
              <a:t>: fast in practice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Invented in 1962 by C.A.R. Hoare, didn’t understand recursion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Worst case is O(n</a:t>
            </a:r>
            <a:r>
              <a:rPr lang="en-US" baseline="30000" dirty="0" smtClean="0">
                <a:ea typeface="ＭＳ Ｐゴシック" charset="-128"/>
              </a:rPr>
              <a:t>2</a:t>
            </a:r>
            <a:r>
              <a:rPr lang="en-US" dirty="0" smtClean="0">
                <a:ea typeface="ＭＳ Ｐゴシック" charset="-128"/>
              </a:rPr>
              <a:t>), but avoidable in nearly all cases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In 1997 </a:t>
            </a:r>
            <a:r>
              <a:rPr lang="en-US" dirty="0" err="1" smtClean="0">
                <a:ea typeface="ＭＳ Ｐゴシック" charset="-128"/>
              </a:rPr>
              <a:t>Introsort</a:t>
            </a:r>
            <a:r>
              <a:rPr lang="en-US" dirty="0" smtClean="0">
                <a:ea typeface="ＭＳ Ｐゴシック" charset="-128"/>
              </a:rPr>
              <a:t> published (Musser, introspective sort)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ea typeface="ＭＳ Ｐゴシック" charset="-128"/>
              </a:rPr>
              <a:t>Like </a:t>
            </a:r>
            <a:r>
              <a:rPr lang="en-US" sz="1800" dirty="0" err="1" smtClean="0">
                <a:ea typeface="ＭＳ Ｐゴシック" charset="-128"/>
              </a:rPr>
              <a:t>quicksort</a:t>
            </a:r>
            <a:r>
              <a:rPr lang="en-US" sz="1800" dirty="0" smtClean="0">
                <a:ea typeface="ＭＳ Ｐゴシック" charset="-128"/>
              </a:rPr>
              <a:t> in practice, but recognizes when it will be bad and changes to </a:t>
            </a:r>
            <a:r>
              <a:rPr lang="en-US" sz="1800" dirty="0" err="1" smtClean="0">
                <a:ea typeface="ＭＳ Ｐゴシック" charset="-128"/>
              </a:rPr>
              <a:t>heapsort</a:t>
            </a:r>
            <a:endParaRPr lang="en-US" sz="1800" dirty="0" smtClean="0">
              <a:ea typeface="ＭＳ Ｐゴシック" charset="-128"/>
            </a:endParaRPr>
          </a:p>
          <a:p>
            <a:pPr lvl="1">
              <a:lnSpc>
                <a:spcPct val="90000"/>
              </a:lnSpc>
              <a:spcBef>
                <a:spcPct val="0"/>
              </a:spcBef>
              <a:buFont typeface="Wingdings" charset="2"/>
              <a:buNone/>
            </a:pPr>
            <a:endParaRPr lang="en-US" dirty="0" smtClean="0">
              <a:latin typeface="Courier New" charset="0"/>
              <a:ea typeface="ＭＳ Ｐゴシック" charset="-128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800" dirty="0" smtClean="0">
                <a:latin typeface="Courier New" charset="0"/>
                <a:ea typeface="ＭＳ Ｐゴシック" charset="-128"/>
              </a:rPr>
              <a:t>void quick(String[], </a:t>
            </a:r>
            <a:r>
              <a:rPr lang="en-US" sz="1800" dirty="0" err="1" smtClean="0">
                <a:latin typeface="Courier New" charset="0"/>
                <a:ea typeface="ＭＳ Ｐゴシック" charset="-128"/>
              </a:rPr>
              <a:t>int</a:t>
            </a:r>
            <a:r>
              <a:rPr lang="en-US" sz="1800" dirty="0" smtClean="0">
                <a:latin typeface="Courier New" charset="0"/>
                <a:ea typeface="ＭＳ Ｐゴシック" charset="-128"/>
              </a:rPr>
              <a:t> left, </a:t>
            </a:r>
            <a:r>
              <a:rPr lang="en-US" sz="1800" dirty="0" err="1" smtClean="0">
                <a:latin typeface="Courier New" charset="0"/>
                <a:ea typeface="ＭＳ Ｐゴシック" charset="-128"/>
              </a:rPr>
              <a:t>int</a:t>
            </a:r>
            <a:r>
              <a:rPr lang="en-US" sz="1800" dirty="0" smtClean="0">
                <a:latin typeface="Courier New" charset="0"/>
                <a:ea typeface="ＭＳ Ｐゴシック" charset="-128"/>
              </a:rPr>
              <a:t> right){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800" dirty="0" smtClean="0">
                <a:latin typeface="Courier New" charset="0"/>
                <a:ea typeface="ＭＳ Ｐゴシック" charset="-128"/>
              </a:rPr>
              <a:t>    if (left &lt; right) {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800" dirty="0" smtClean="0">
                <a:latin typeface="Courier New" charset="0"/>
                <a:ea typeface="ＭＳ Ｐゴシック" charset="-128"/>
              </a:rPr>
              <a:t>         </a:t>
            </a:r>
            <a:r>
              <a:rPr lang="en-US" sz="1800" dirty="0" err="1" smtClean="0">
                <a:latin typeface="Courier New" charset="0"/>
                <a:ea typeface="ＭＳ Ｐゴシック" charset="-128"/>
              </a:rPr>
              <a:t>int</a:t>
            </a:r>
            <a:r>
              <a:rPr lang="en-US" sz="1800" dirty="0" smtClean="0">
                <a:latin typeface="Courier New" charset="0"/>
                <a:ea typeface="ＭＳ Ｐゴシック" charset="-128"/>
              </a:rPr>
              <a:t> pivot = partition(</a:t>
            </a:r>
            <a:r>
              <a:rPr lang="en-US" sz="1800" dirty="0" err="1" smtClean="0">
                <a:latin typeface="Courier New" charset="0"/>
                <a:ea typeface="ＭＳ Ｐゴシック" charset="-128"/>
              </a:rPr>
              <a:t>a,left,right</a:t>
            </a:r>
            <a:r>
              <a:rPr lang="en-US" sz="1800" dirty="0" smtClean="0">
                <a:latin typeface="Courier New" charset="0"/>
                <a:ea typeface="ＭＳ Ｐゴシック" charset="-128"/>
              </a:rPr>
              <a:t>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800" dirty="0" smtClean="0">
                <a:latin typeface="Courier New" charset="0"/>
                <a:ea typeface="ＭＳ Ｐゴシック" charset="-128"/>
              </a:rPr>
              <a:t>         quick(a,left,pivot-1);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800" dirty="0" smtClean="0">
                <a:latin typeface="Courier New" charset="0"/>
                <a:ea typeface="ＭＳ Ｐゴシック" charset="-128"/>
              </a:rPr>
              <a:t>         quick(a,pivot+1, right);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800" dirty="0" smtClean="0">
                <a:latin typeface="Courier New" charset="0"/>
                <a:ea typeface="ＭＳ Ｐゴシック" charset="-128"/>
              </a:rPr>
              <a:t>    }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800" dirty="0" smtClean="0">
                <a:latin typeface="Courier New" charset="0"/>
                <a:ea typeface="ＭＳ Ｐゴシック" charset="-128"/>
              </a:rPr>
              <a:t>}</a:t>
            </a:r>
            <a:endParaRPr lang="en-US" dirty="0" smtClean="0">
              <a:ea typeface="ＭＳ Ｐゴシック" charset="-128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Recurrence?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670300" y="5016500"/>
            <a:ext cx="2832100" cy="947738"/>
            <a:chOff x="2312" y="3160"/>
            <a:chExt cx="1784" cy="597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2312" y="3160"/>
              <a:ext cx="1784" cy="344"/>
              <a:chOff x="1096" y="1200"/>
              <a:chExt cx="1784" cy="344"/>
            </a:xfrm>
          </p:grpSpPr>
          <p:grpSp>
            <p:nvGrpSpPr>
              <p:cNvPr id="4" name="Group 6"/>
              <p:cNvGrpSpPr>
                <a:grpSpLocks/>
              </p:cNvGrpSpPr>
              <p:nvPr/>
            </p:nvGrpSpPr>
            <p:grpSpPr bwMode="auto">
              <a:xfrm>
                <a:off x="1112" y="1200"/>
                <a:ext cx="1768" cy="344"/>
                <a:chOff x="2568" y="1640"/>
                <a:chExt cx="1768" cy="344"/>
              </a:xfrm>
            </p:grpSpPr>
            <p:sp>
              <p:nvSpPr>
                <p:cNvPr id="31756" name="Rectangle 7"/>
                <p:cNvSpPr>
                  <a:spLocks noChangeArrowheads="1"/>
                </p:cNvSpPr>
                <p:nvPr/>
              </p:nvSpPr>
              <p:spPr bwMode="auto">
                <a:xfrm>
                  <a:off x="2568" y="1640"/>
                  <a:ext cx="1768" cy="344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757" name="Line 8"/>
                <p:cNvSpPr>
                  <a:spLocks noChangeShapeType="1"/>
                </p:cNvSpPr>
                <p:nvPr/>
              </p:nvSpPr>
              <p:spPr bwMode="auto">
                <a:xfrm>
                  <a:off x="3256" y="1640"/>
                  <a:ext cx="0" cy="33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58" name="Line 9"/>
                <p:cNvSpPr>
                  <a:spLocks noChangeShapeType="1"/>
                </p:cNvSpPr>
                <p:nvPr/>
              </p:nvSpPr>
              <p:spPr bwMode="auto">
                <a:xfrm>
                  <a:off x="3552" y="1648"/>
                  <a:ext cx="0" cy="33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1753" name="Text Box 10"/>
              <p:cNvSpPr txBox="1">
                <a:spLocks noChangeArrowheads="1"/>
              </p:cNvSpPr>
              <p:nvPr/>
            </p:nvSpPr>
            <p:spPr bwMode="auto">
              <a:xfrm>
                <a:off x="1096" y="1256"/>
                <a:ext cx="74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/>
                  <a:t>&lt;= X </a:t>
                </a:r>
              </a:p>
            </p:txBody>
          </p:sp>
          <p:sp>
            <p:nvSpPr>
              <p:cNvPr id="31754" name="Text Box 11"/>
              <p:cNvSpPr txBox="1">
                <a:spLocks noChangeArrowheads="1"/>
              </p:cNvSpPr>
              <p:nvPr/>
            </p:nvSpPr>
            <p:spPr bwMode="auto">
              <a:xfrm>
                <a:off x="2080" y="1264"/>
                <a:ext cx="74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/>
                  <a:t>&gt; X </a:t>
                </a:r>
              </a:p>
            </p:txBody>
          </p:sp>
          <p:sp>
            <p:nvSpPr>
              <p:cNvPr id="31755" name="Text Box 12"/>
              <p:cNvSpPr txBox="1">
                <a:spLocks noChangeArrowheads="1"/>
              </p:cNvSpPr>
              <p:nvPr/>
            </p:nvSpPr>
            <p:spPr bwMode="auto">
              <a:xfrm>
                <a:off x="1584" y="1264"/>
                <a:ext cx="74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>
                    <a:solidFill>
                      <a:srgbClr val="FC0128"/>
                    </a:solidFill>
                  </a:rPr>
                  <a:t>X</a:t>
                </a:r>
                <a:r>
                  <a:rPr lang="en-US" b="1"/>
                  <a:t> </a:t>
                </a:r>
              </a:p>
            </p:txBody>
          </p:sp>
        </p:grpSp>
        <p:sp>
          <p:nvSpPr>
            <p:cNvPr id="31751" name="Text Box 13"/>
            <p:cNvSpPr txBox="1">
              <a:spLocks noChangeArrowheads="1"/>
            </p:cNvSpPr>
            <p:nvPr/>
          </p:nvSpPr>
          <p:spPr bwMode="auto">
            <a:xfrm>
              <a:off x="2686" y="3545"/>
              <a:ext cx="961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 i="1"/>
                <a:t>pivot index</a:t>
              </a:r>
            </a:p>
          </p:txBody>
        </p:sp>
      </p:grpSp>
      <p:sp>
        <p:nvSpPr>
          <p:cNvPr id="31749" name="Line 14"/>
          <p:cNvSpPr>
            <a:spLocks noChangeShapeType="1"/>
          </p:cNvSpPr>
          <p:nvPr/>
        </p:nvSpPr>
        <p:spPr bwMode="auto">
          <a:xfrm flipH="1" flipV="1">
            <a:off x="5029200" y="5549900"/>
            <a:ext cx="0" cy="419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pic>
        <p:nvPicPr>
          <p:cNvPr id="18" name="Picture 17" descr="musserRP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15200" y="228600"/>
            <a:ext cx="1619250" cy="2017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89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en-US" smtClean="0">
                <a:ea typeface="ＭＳ Ｐゴシック" charset="-128"/>
              </a:rPr>
              <a:t>Partition code for quicksort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976313" y="3613150"/>
            <a:ext cx="549275" cy="271463"/>
          </a:xfrm>
        </p:spPr>
        <p:txBody>
          <a:bodyPr wrap="none">
            <a:spAutoFit/>
          </a:bodyPr>
          <a:lstStyle/>
          <a:p>
            <a:pPr marL="0" indent="0">
              <a:spcBef>
                <a:spcPct val="0"/>
              </a:spcBef>
              <a:buFont typeface="Monotype Sorts" charset="2"/>
              <a:buNone/>
            </a:pPr>
            <a:r>
              <a:rPr lang="en-US" sz="1200" smtClean="0">
                <a:latin typeface="Courier New" charset="0"/>
                <a:ea typeface="ＭＳ Ｐゴシック" charset="-128"/>
              </a:rPr>
              <a:t>left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368800" y="1220788"/>
            <a:ext cx="4383088" cy="4851400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1800" smtClean="0">
                <a:ea typeface="ＭＳ Ｐゴシック" charset="-128"/>
              </a:rPr>
              <a:t>Easy to develop partition</a:t>
            </a: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endParaRPr lang="en-US" sz="1400" smtClean="0">
              <a:solidFill>
                <a:schemeClr val="tx1"/>
              </a:solidFill>
              <a:latin typeface="Courier New" charset="0"/>
              <a:ea typeface="ＭＳ Ｐゴシック" charset="-128"/>
            </a:endParaRP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40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int partition(String[] a,</a:t>
            </a: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40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              int left, int right)</a:t>
            </a: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40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{</a:t>
            </a: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40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    string pivot = a[left];</a:t>
            </a: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40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    int k, pIndex = left;</a:t>
            </a: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40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    for(k=left+1, k &lt;= right; k++) {</a:t>
            </a: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40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       if (a[k].compareTo(pivot) &lt;= 0){</a:t>
            </a: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40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          pIndex++;</a:t>
            </a: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40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          swap(a,k,pIndex);</a:t>
            </a: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40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       }</a:t>
            </a: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40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    }</a:t>
            </a: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40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    swap(a,left,pIndex);</a:t>
            </a:r>
          </a:p>
          <a:p>
            <a:pPr>
              <a:lnSpc>
                <a:spcPct val="95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40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}</a:t>
            </a:r>
            <a:endParaRPr lang="en-US" sz="1600" smtClean="0">
              <a:latin typeface="Courier New" charset="0"/>
              <a:ea typeface="ＭＳ Ｐゴシック" charset="-128"/>
            </a:endParaRPr>
          </a:p>
          <a:p>
            <a:pPr>
              <a:lnSpc>
                <a:spcPct val="90000"/>
              </a:lnSpc>
            </a:pPr>
            <a:r>
              <a:rPr lang="en-US" sz="1800" smtClean="0">
                <a:ea typeface="ＭＳ Ｐゴシック" charset="-128"/>
              </a:rPr>
              <a:t>loop invariant:</a:t>
            </a:r>
          </a:p>
          <a:p>
            <a:pPr lvl="1">
              <a:lnSpc>
                <a:spcPct val="90000"/>
              </a:lnSpc>
            </a:pPr>
            <a:r>
              <a:rPr lang="en-US" sz="1800" smtClean="0">
                <a:ea typeface="ＭＳ Ｐゴシック" charset="-128"/>
              </a:rPr>
              <a:t>statement true each time loop test is evaluated, used to verify correctness of loop</a:t>
            </a:r>
          </a:p>
          <a:p>
            <a:pPr>
              <a:lnSpc>
                <a:spcPct val="90000"/>
              </a:lnSpc>
            </a:pPr>
            <a:r>
              <a:rPr lang="en-US" sz="1800" smtClean="0">
                <a:ea typeface="ＭＳ Ｐゴシック" charset="-128"/>
              </a:rPr>
              <a:t>Can swap into a[left] before loop</a:t>
            </a:r>
          </a:p>
          <a:p>
            <a:pPr lvl="1">
              <a:lnSpc>
                <a:spcPct val="90000"/>
              </a:lnSpc>
            </a:pPr>
            <a:r>
              <a:rPr lang="en-US" sz="1800" smtClean="0">
                <a:ea typeface="ＭＳ Ｐゴシック" charset="-128"/>
              </a:rPr>
              <a:t>Nearly sorted data still ok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149350" y="3181350"/>
            <a:ext cx="2730500" cy="444500"/>
            <a:chOff x="724" y="1972"/>
            <a:chExt cx="1720" cy="280"/>
          </a:xfrm>
        </p:grpSpPr>
        <p:sp>
          <p:nvSpPr>
            <p:cNvPr id="33829" name="Rectangle 6"/>
            <p:cNvSpPr>
              <a:spLocks noChangeArrowheads="1"/>
            </p:cNvSpPr>
            <p:nvPr/>
          </p:nvSpPr>
          <p:spPr bwMode="auto">
            <a:xfrm>
              <a:off x="724" y="1972"/>
              <a:ext cx="1720" cy="2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0" name="Rectangle 7"/>
            <p:cNvSpPr>
              <a:spLocks noChangeArrowheads="1"/>
            </p:cNvSpPr>
            <p:nvPr/>
          </p:nvSpPr>
          <p:spPr bwMode="auto">
            <a:xfrm>
              <a:off x="1143" y="2031"/>
              <a:ext cx="1055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 i="1"/>
                <a:t>??????????????</a:t>
              </a:r>
            </a:p>
          </p:txBody>
        </p:sp>
      </p:grpSp>
      <p:sp>
        <p:nvSpPr>
          <p:cNvPr id="33798" name="Rectangle 13"/>
          <p:cNvSpPr>
            <a:spLocks noChangeArrowheads="1"/>
          </p:cNvSpPr>
          <p:nvPr/>
        </p:nvSpPr>
        <p:spPr bwMode="auto">
          <a:xfrm>
            <a:off x="1509713" y="4697413"/>
            <a:ext cx="393700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i="1"/>
              <a:t>&lt;=</a:t>
            </a:r>
          </a:p>
        </p:txBody>
      </p:sp>
      <p:sp>
        <p:nvSpPr>
          <p:cNvPr id="33799" name="Rectangle 14"/>
          <p:cNvSpPr>
            <a:spLocks noChangeArrowheads="1"/>
          </p:cNvSpPr>
          <p:nvPr/>
        </p:nvSpPr>
        <p:spPr bwMode="auto">
          <a:xfrm>
            <a:off x="2424113" y="4697413"/>
            <a:ext cx="287337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i="1"/>
              <a:t>&gt;</a:t>
            </a:r>
          </a:p>
        </p:txBody>
      </p:sp>
      <p:sp>
        <p:nvSpPr>
          <p:cNvPr id="33800" name="Rectangle 15"/>
          <p:cNvSpPr>
            <a:spLocks noChangeArrowheads="1"/>
          </p:cNvSpPr>
          <p:nvPr/>
        </p:nvSpPr>
        <p:spPr bwMode="auto">
          <a:xfrm>
            <a:off x="3338513" y="4710113"/>
            <a:ext cx="501650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i="1"/>
              <a:t>???</a:t>
            </a: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1052513" y="1752600"/>
            <a:ext cx="3152775" cy="1011238"/>
            <a:chOff x="663" y="1008"/>
            <a:chExt cx="1986" cy="637"/>
          </a:xfrm>
        </p:grpSpPr>
        <p:grpSp>
          <p:nvGrpSpPr>
            <p:cNvPr id="4" name="Group 17"/>
            <p:cNvGrpSpPr>
              <a:grpSpLocks/>
            </p:cNvGrpSpPr>
            <p:nvPr/>
          </p:nvGrpSpPr>
          <p:grpSpPr bwMode="auto">
            <a:xfrm>
              <a:off x="724" y="1008"/>
              <a:ext cx="1720" cy="637"/>
              <a:chOff x="724" y="1008"/>
              <a:chExt cx="1720" cy="637"/>
            </a:xfrm>
          </p:grpSpPr>
          <p:grpSp>
            <p:nvGrpSpPr>
              <p:cNvPr id="5" name="Group 18"/>
              <p:cNvGrpSpPr>
                <a:grpSpLocks/>
              </p:cNvGrpSpPr>
              <p:nvPr/>
            </p:nvGrpSpPr>
            <p:grpSpPr bwMode="auto">
              <a:xfrm>
                <a:off x="724" y="1008"/>
                <a:ext cx="1720" cy="288"/>
                <a:chOff x="724" y="1008"/>
                <a:chExt cx="1720" cy="288"/>
              </a:xfrm>
            </p:grpSpPr>
            <p:sp>
              <p:nvSpPr>
                <p:cNvPr id="33826" name="Rectangle 19"/>
                <p:cNvSpPr>
                  <a:spLocks noChangeArrowheads="1"/>
                </p:cNvSpPr>
                <p:nvPr/>
              </p:nvSpPr>
              <p:spPr bwMode="auto">
                <a:xfrm>
                  <a:off x="724" y="1012"/>
                  <a:ext cx="1720" cy="28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827" name="Line 20"/>
                <p:cNvSpPr>
                  <a:spLocks noChangeShapeType="1"/>
                </p:cNvSpPr>
                <p:nvPr/>
              </p:nvSpPr>
              <p:spPr bwMode="auto">
                <a:xfrm>
                  <a:off x="1440" y="1008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28" name="Line 21"/>
                <p:cNvSpPr>
                  <a:spLocks noChangeShapeType="1"/>
                </p:cNvSpPr>
                <p:nvPr/>
              </p:nvSpPr>
              <p:spPr bwMode="auto">
                <a:xfrm>
                  <a:off x="1680" y="1008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3822" name="Rectangle 22"/>
              <p:cNvSpPr>
                <a:spLocks noChangeArrowheads="1"/>
              </p:cNvSpPr>
              <p:nvPr/>
            </p:nvSpPr>
            <p:spPr bwMode="auto">
              <a:xfrm>
                <a:off x="759" y="1071"/>
                <a:ext cx="652" cy="1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400" b="1" i="1"/>
                  <a:t>&lt;= pivot</a:t>
                </a:r>
              </a:p>
            </p:txBody>
          </p:sp>
          <p:sp>
            <p:nvSpPr>
              <p:cNvPr id="33823" name="Rectangle 23"/>
              <p:cNvSpPr>
                <a:spLocks noChangeArrowheads="1"/>
              </p:cNvSpPr>
              <p:nvPr/>
            </p:nvSpPr>
            <p:spPr bwMode="auto">
              <a:xfrm>
                <a:off x="1719" y="1071"/>
                <a:ext cx="584" cy="1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400" b="1" i="1"/>
                  <a:t>&gt; pivot</a:t>
                </a:r>
              </a:p>
            </p:txBody>
          </p:sp>
          <p:sp>
            <p:nvSpPr>
              <p:cNvPr id="33824" name="Rectangle 24"/>
              <p:cNvSpPr>
                <a:spLocks noChangeArrowheads="1"/>
              </p:cNvSpPr>
              <p:nvPr/>
            </p:nvSpPr>
            <p:spPr bwMode="auto">
              <a:xfrm>
                <a:off x="1431" y="1455"/>
                <a:ext cx="517" cy="1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400" b="1" i="1"/>
                  <a:t>pIndex</a:t>
                </a:r>
              </a:p>
            </p:txBody>
          </p:sp>
          <p:sp>
            <p:nvSpPr>
              <p:cNvPr id="33825" name="Line 25"/>
              <p:cNvSpPr>
                <a:spLocks noChangeShapeType="1"/>
              </p:cNvSpPr>
              <p:nvPr/>
            </p:nvSpPr>
            <p:spPr bwMode="auto">
              <a:xfrm flipV="1">
                <a:off x="1440" y="1296"/>
                <a:ext cx="96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3819" name="Rectangle 26"/>
            <p:cNvSpPr>
              <a:spLocks noChangeArrowheads="1"/>
            </p:cNvSpPr>
            <p:nvPr/>
          </p:nvSpPr>
          <p:spPr bwMode="auto">
            <a:xfrm>
              <a:off x="663" y="1326"/>
              <a:ext cx="344" cy="1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279F"/>
                  </a:solidFill>
                </a:rPr>
                <a:t>left</a:t>
              </a:r>
            </a:p>
          </p:txBody>
        </p:sp>
        <p:sp>
          <p:nvSpPr>
            <p:cNvPr id="33820" name="Rectangle 27"/>
            <p:cNvSpPr>
              <a:spLocks noChangeArrowheads="1"/>
            </p:cNvSpPr>
            <p:nvPr/>
          </p:nvSpPr>
          <p:spPr bwMode="auto">
            <a:xfrm>
              <a:off x="2247" y="1278"/>
              <a:ext cx="402" cy="1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279F"/>
                  </a:solidFill>
                </a:rPr>
                <a:t>right</a:t>
              </a:r>
            </a:p>
          </p:txBody>
        </p:sp>
      </p:grpSp>
      <p:sp>
        <p:nvSpPr>
          <p:cNvPr id="33802" name="Rectangle 28"/>
          <p:cNvSpPr>
            <a:spLocks noChangeArrowheads="1"/>
          </p:cNvSpPr>
          <p:nvPr/>
        </p:nvSpPr>
        <p:spPr bwMode="auto">
          <a:xfrm>
            <a:off x="3490913" y="3552825"/>
            <a:ext cx="638175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solidFill>
                  <a:srgbClr val="00279F"/>
                </a:solidFill>
              </a:rPr>
              <a:t>right</a:t>
            </a:r>
          </a:p>
        </p:txBody>
      </p:sp>
      <p:sp>
        <p:nvSpPr>
          <p:cNvPr id="33803" name="Rectangle 31"/>
          <p:cNvSpPr>
            <a:spLocks noChangeArrowheads="1"/>
          </p:cNvSpPr>
          <p:nvPr/>
        </p:nvSpPr>
        <p:spPr bwMode="auto">
          <a:xfrm>
            <a:off x="609600" y="1314450"/>
            <a:ext cx="1641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b="1">
                <a:solidFill>
                  <a:srgbClr val="00279F"/>
                </a:solidFill>
                <a:latin typeface="Book Antiqua" charset="0"/>
              </a:rPr>
              <a:t>what we want</a:t>
            </a:r>
          </a:p>
        </p:txBody>
      </p:sp>
      <p:sp>
        <p:nvSpPr>
          <p:cNvPr id="33804" name="Rectangle 32"/>
          <p:cNvSpPr>
            <a:spLocks noChangeArrowheads="1"/>
          </p:cNvSpPr>
          <p:nvPr/>
        </p:nvSpPr>
        <p:spPr bwMode="auto">
          <a:xfrm>
            <a:off x="635000" y="2762250"/>
            <a:ext cx="16160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b="1">
                <a:solidFill>
                  <a:srgbClr val="00279F"/>
                </a:solidFill>
                <a:latin typeface="Book Antiqua" charset="0"/>
              </a:rPr>
              <a:t>what we have</a:t>
            </a:r>
          </a:p>
        </p:txBody>
      </p:sp>
      <p:sp>
        <p:nvSpPr>
          <p:cNvPr id="33805" name="Rectangle 33"/>
          <p:cNvSpPr>
            <a:spLocks noChangeArrowheads="1"/>
          </p:cNvSpPr>
          <p:nvPr/>
        </p:nvSpPr>
        <p:spPr bwMode="auto">
          <a:xfrm>
            <a:off x="671513" y="4210050"/>
            <a:ext cx="1133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b="1">
                <a:solidFill>
                  <a:srgbClr val="00279F"/>
                </a:solidFill>
                <a:latin typeface="Book Antiqua" charset="0"/>
              </a:rPr>
              <a:t>invariant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976313" y="4622800"/>
            <a:ext cx="3305175" cy="1085850"/>
            <a:chOff x="976313" y="4533900"/>
            <a:chExt cx="3305175" cy="1085850"/>
          </a:xfrm>
        </p:grpSpPr>
        <p:grpSp>
          <p:nvGrpSpPr>
            <p:cNvPr id="7" name="Group 8"/>
            <p:cNvGrpSpPr>
              <a:grpSpLocks/>
            </p:cNvGrpSpPr>
            <p:nvPr/>
          </p:nvGrpSpPr>
          <p:grpSpPr bwMode="auto">
            <a:xfrm>
              <a:off x="1149350" y="4533900"/>
              <a:ext cx="2806700" cy="533400"/>
              <a:chOff x="724" y="2832"/>
              <a:chExt cx="1768" cy="336"/>
            </a:xfrm>
          </p:grpSpPr>
          <p:sp>
            <p:nvSpPr>
              <p:cNvPr id="33814" name="Rectangle 9"/>
              <p:cNvSpPr>
                <a:spLocks noChangeArrowheads="1"/>
              </p:cNvSpPr>
              <p:nvPr/>
            </p:nvSpPr>
            <p:spPr bwMode="auto">
              <a:xfrm>
                <a:off x="724" y="2836"/>
                <a:ext cx="1768" cy="32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15" name="Line 10"/>
              <p:cNvSpPr>
                <a:spLocks noChangeShapeType="1"/>
              </p:cNvSpPr>
              <p:nvPr/>
            </p:nvSpPr>
            <p:spPr bwMode="auto">
              <a:xfrm>
                <a:off x="912" y="2832"/>
                <a:ext cx="0" cy="3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16" name="Line 11"/>
              <p:cNvSpPr>
                <a:spLocks noChangeShapeType="1"/>
              </p:cNvSpPr>
              <p:nvPr/>
            </p:nvSpPr>
            <p:spPr bwMode="auto">
              <a:xfrm>
                <a:off x="1344" y="2832"/>
                <a:ext cx="0" cy="3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17" name="Line 12"/>
              <p:cNvSpPr>
                <a:spLocks noChangeShapeType="1"/>
              </p:cNvSpPr>
              <p:nvPr/>
            </p:nvSpPr>
            <p:spPr bwMode="auto">
              <a:xfrm>
                <a:off x="1920" y="2832"/>
                <a:ext cx="0" cy="3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3808" name="Rectangle 29"/>
            <p:cNvSpPr>
              <a:spLocks noChangeArrowheads="1"/>
            </p:cNvSpPr>
            <p:nvPr/>
          </p:nvSpPr>
          <p:spPr bwMode="auto">
            <a:xfrm>
              <a:off x="976313" y="5127625"/>
              <a:ext cx="638175" cy="27146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279F"/>
                  </a:solidFill>
                </a:rPr>
                <a:t>left</a:t>
              </a:r>
            </a:p>
          </p:txBody>
        </p:sp>
        <p:sp>
          <p:nvSpPr>
            <p:cNvPr id="33809" name="Rectangle 30"/>
            <p:cNvSpPr>
              <a:spLocks noChangeArrowheads="1"/>
            </p:cNvSpPr>
            <p:nvPr/>
          </p:nvSpPr>
          <p:spPr bwMode="auto">
            <a:xfrm>
              <a:off x="3643313" y="5114925"/>
              <a:ext cx="638175" cy="27146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279F"/>
                  </a:solidFill>
                </a:rPr>
                <a:t>right</a:t>
              </a:r>
            </a:p>
          </p:txBody>
        </p:sp>
        <p:sp>
          <p:nvSpPr>
            <p:cNvPr id="33810" name="Rectangle 34"/>
            <p:cNvSpPr>
              <a:spLocks noChangeArrowheads="1"/>
            </p:cNvSpPr>
            <p:nvPr/>
          </p:nvSpPr>
          <p:spPr bwMode="auto">
            <a:xfrm>
              <a:off x="1738313" y="5348288"/>
              <a:ext cx="730250" cy="27146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279F"/>
                  </a:solidFill>
                </a:rPr>
                <a:t>pIndex</a:t>
              </a:r>
            </a:p>
          </p:txBody>
        </p:sp>
        <p:sp>
          <p:nvSpPr>
            <p:cNvPr id="33811" name="Rectangle 35"/>
            <p:cNvSpPr>
              <a:spLocks noChangeArrowheads="1"/>
            </p:cNvSpPr>
            <p:nvPr/>
          </p:nvSpPr>
          <p:spPr bwMode="auto">
            <a:xfrm>
              <a:off x="3044825" y="5337175"/>
              <a:ext cx="273050" cy="27146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200" b="1">
                  <a:solidFill>
                    <a:srgbClr val="00279F"/>
                  </a:solidFill>
                </a:rPr>
                <a:t>k</a:t>
              </a:r>
            </a:p>
          </p:txBody>
        </p:sp>
        <p:sp>
          <p:nvSpPr>
            <p:cNvPr id="33812" name="Line 36"/>
            <p:cNvSpPr>
              <a:spLocks noChangeShapeType="1"/>
            </p:cNvSpPr>
            <p:nvPr/>
          </p:nvSpPr>
          <p:spPr bwMode="auto">
            <a:xfrm flipV="1">
              <a:off x="1981200" y="5051425"/>
              <a:ext cx="114300" cy="3587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3" name="Line 37"/>
            <p:cNvSpPr>
              <a:spLocks noChangeShapeType="1"/>
            </p:cNvSpPr>
            <p:nvPr/>
          </p:nvSpPr>
          <p:spPr bwMode="auto">
            <a:xfrm flipH="1" flipV="1">
              <a:off x="3090863" y="5065713"/>
              <a:ext cx="39687" cy="3159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965827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Analysis of Quicksort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295400"/>
            <a:ext cx="7874000" cy="4495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ea typeface="ＭＳ Ｐゴシック" charset="-128"/>
              </a:rPr>
              <a:t>Average case and worst case analysis</a:t>
            </a:r>
          </a:p>
          <a:p>
            <a:pPr lvl="1"/>
            <a:r>
              <a:rPr lang="en-US" dirty="0" smtClean="0">
                <a:ea typeface="ＭＳ Ｐゴシック" charset="-128"/>
              </a:rPr>
              <a:t>Recurrence for worst case:  T(n) =</a:t>
            </a:r>
          </a:p>
          <a:p>
            <a:pPr lvl="1"/>
            <a:r>
              <a:rPr lang="en-US" dirty="0" smtClean="0">
                <a:ea typeface="ＭＳ Ｐゴシック" charset="-128"/>
              </a:rPr>
              <a:t>What about average?</a:t>
            </a:r>
          </a:p>
          <a:p>
            <a:r>
              <a:rPr lang="en-US" dirty="0" smtClean="0">
                <a:ea typeface="ＭＳ Ｐゴシック" charset="-128"/>
              </a:rPr>
              <a:t>Reason informally:</a:t>
            </a:r>
          </a:p>
          <a:p>
            <a:pPr lvl="1"/>
            <a:r>
              <a:rPr lang="en-US" dirty="0" smtClean="0">
                <a:ea typeface="ＭＳ Ｐゴシック" charset="-128"/>
              </a:rPr>
              <a:t>Two calls vector size n/2</a:t>
            </a:r>
          </a:p>
          <a:p>
            <a:pPr lvl="1"/>
            <a:r>
              <a:rPr lang="en-US" dirty="0" smtClean="0">
                <a:ea typeface="ＭＳ Ｐゴシック" charset="-128"/>
              </a:rPr>
              <a:t>Four calls vector size n/4</a:t>
            </a:r>
          </a:p>
          <a:p>
            <a:pPr lvl="1"/>
            <a:r>
              <a:rPr lang="en-US" dirty="0" smtClean="0">
                <a:ea typeface="ＭＳ Ｐゴシック" charset="-128"/>
              </a:rPr>
              <a:t>… How many calls? Work done on each call?</a:t>
            </a:r>
          </a:p>
          <a:p>
            <a:endParaRPr lang="en-US" dirty="0" smtClean="0">
              <a:ea typeface="ＭＳ Ｐゴシック" charset="-128"/>
            </a:endParaRPr>
          </a:p>
          <a:p>
            <a:r>
              <a:rPr lang="en-US" dirty="0" smtClean="0">
                <a:ea typeface="ＭＳ Ｐゴシック" charset="-128"/>
              </a:rPr>
              <a:t>Partition: median of three, then sort</a:t>
            </a:r>
          </a:p>
          <a:p>
            <a:pPr lvl="1"/>
            <a:r>
              <a:rPr lang="en-US" dirty="0" smtClean="0">
                <a:ea typeface="ＭＳ Ｐゴシック" charset="-128"/>
              </a:rPr>
              <a:t>Avoid bad performance on nearly sorted data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30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Analysis of Quicksort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295400"/>
            <a:ext cx="7874000" cy="4495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ea typeface="ＭＳ Ｐゴシック" charset="-128"/>
              </a:rPr>
              <a:t>Average case and worst case analysis</a:t>
            </a:r>
          </a:p>
          <a:p>
            <a:pPr lvl="1"/>
            <a:r>
              <a:rPr lang="en-US" dirty="0" smtClean="0">
                <a:ea typeface="ＭＳ Ｐゴシック" charset="-128"/>
              </a:rPr>
              <a:t>Recurrence for worst case:  T(n) =</a:t>
            </a:r>
          </a:p>
          <a:p>
            <a:pPr lvl="1"/>
            <a:r>
              <a:rPr lang="en-US" dirty="0" smtClean="0">
                <a:ea typeface="ＭＳ Ｐゴシック" charset="-128"/>
              </a:rPr>
              <a:t>What about average?</a:t>
            </a:r>
          </a:p>
          <a:p>
            <a:r>
              <a:rPr lang="en-US" dirty="0" smtClean="0">
                <a:ea typeface="ＭＳ Ｐゴシック" charset="-128"/>
              </a:rPr>
              <a:t>Reason informally:</a:t>
            </a:r>
          </a:p>
          <a:p>
            <a:pPr lvl="1"/>
            <a:r>
              <a:rPr lang="en-US" dirty="0" smtClean="0">
                <a:ea typeface="ＭＳ Ｐゴシック" charset="-128"/>
              </a:rPr>
              <a:t>Two calls vector size n/2</a:t>
            </a:r>
          </a:p>
          <a:p>
            <a:pPr lvl="1"/>
            <a:r>
              <a:rPr lang="en-US" dirty="0" smtClean="0">
                <a:ea typeface="ＭＳ Ｐゴシック" charset="-128"/>
              </a:rPr>
              <a:t>Four calls vector size n/4</a:t>
            </a:r>
          </a:p>
          <a:p>
            <a:pPr lvl="1"/>
            <a:r>
              <a:rPr lang="en-US" dirty="0" smtClean="0">
                <a:ea typeface="ＭＳ Ｐゴシック" charset="-128"/>
              </a:rPr>
              <a:t>… How many calls? Work done on each call?</a:t>
            </a:r>
          </a:p>
          <a:p>
            <a:endParaRPr lang="en-US" dirty="0" smtClean="0">
              <a:ea typeface="ＭＳ Ｐゴシック" charset="-128"/>
            </a:endParaRPr>
          </a:p>
          <a:p>
            <a:r>
              <a:rPr lang="en-US" dirty="0" smtClean="0">
                <a:ea typeface="ＭＳ Ｐゴシック" charset="-128"/>
              </a:rPr>
              <a:t>Partition: median of three, then sort</a:t>
            </a:r>
          </a:p>
          <a:p>
            <a:pPr lvl="1"/>
            <a:r>
              <a:rPr lang="en-US" dirty="0" smtClean="0">
                <a:ea typeface="ＭＳ Ｐゴシック" charset="-128"/>
              </a:rPr>
              <a:t>Avoid bad performance on nearly sorted data</a:t>
            </a:r>
          </a:p>
        </p:txBody>
      </p:sp>
      <p:sp>
        <p:nvSpPr>
          <p:cNvPr id="484356" name="Text Box 4"/>
          <p:cNvSpPr txBox="1">
            <a:spLocks noChangeArrowheads="1"/>
          </p:cNvSpPr>
          <p:nvPr/>
        </p:nvSpPr>
        <p:spPr bwMode="auto">
          <a:xfrm>
            <a:off x="6821774" y="1685922"/>
            <a:ext cx="2114446" cy="369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FC0128"/>
                </a:solidFill>
              </a:rPr>
              <a:t>T(n-1) + T(1) + O(n)</a:t>
            </a:r>
          </a:p>
        </p:txBody>
      </p:sp>
      <p:sp>
        <p:nvSpPr>
          <p:cNvPr id="484357" name="Text Box 5"/>
          <p:cNvSpPr txBox="1">
            <a:spLocks noChangeArrowheads="1"/>
          </p:cNvSpPr>
          <p:nvPr/>
        </p:nvSpPr>
        <p:spPr bwMode="auto">
          <a:xfrm>
            <a:off x="5516797" y="2159000"/>
            <a:ext cx="2362200" cy="369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FC0128"/>
                </a:solidFill>
              </a:rPr>
              <a:t>T(n) = 2T(n/2) + O(n)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213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4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4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4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4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4356" grpId="0" autoUpdateAnimBg="0"/>
      <p:bldP spid="484357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Merge sort: worst case O(n log n)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1270000"/>
            <a:ext cx="7683500" cy="4495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ea typeface="ＭＳ Ｐゴシック" charset="-128"/>
              </a:rPr>
              <a:t>Divide and conquer --- recursive sort</a:t>
            </a:r>
          </a:p>
          <a:p>
            <a:pPr lvl="1"/>
            <a:r>
              <a:rPr lang="en-US" dirty="0" smtClean="0">
                <a:ea typeface="ＭＳ Ｐゴシック" charset="-128"/>
              </a:rPr>
              <a:t>Divide list/vector into two halves</a:t>
            </a:r>
          </a:p>
          <a:p>
            <a:pPr lvl="2"/>
            <a:r>
              <a:rPr lang="en-US" dirty="0" smtClean="0">
                <a:ea typeface="ＭＳ Ｐゴシック" charset="-128"/>
              </a:rPr>
              <a:t>Sort each half</a:t>
            </a:r>
          </a:p>
          <a:p>
            <a:pPr lvl="2"/>
            <a:r>
              <a:rPr lang="en-US" dirty="0" smtClean="0">
                <a:ea typeface="ＭＳ Ｐゴシック" charset="-128"/>
              </a:rPr>
              <a:t>Merge sorted halves together</a:t>
            </a:r>
          </a:p>
          <a:p>
            <a:pPr lvl="1"/>
            <a:r>
              <a:rPr lang="en-US" dirty="0" smtClean="0">
                <a:ea typeface="ＭＳ Ｐゴシック" charset="-128"/>
              </a:rPr>
              <a:t>What is complexity of merging two sorted lists?</a:t>
            </a:r>
          </a:p>
          <a:p>
            <a:pPr lvl="1"/>
            <a:r>
              <a:rPr lang="en-US" dirty="0" smtClean="0">
                <a:ea typeface="ＭＳ Ｐゴシック" charset="-128"/>
              </a:rPr>
              <a:t>What is recurrence relation for merge sort as described?</a:t>
            </a:r>
          </a:p>
          <a:p>
            <a:pPr lvl="1">
              <a:buFont typeface="Wingdings" charset="2"/>
              <a:buNone/>
            </a:pPr>
            <a:r>
              <a:rPr lang="en-US" dirty="0" smtClean="0">
                <a:solidFill>
                  <a:srgbClr val="000099"/>
                </a:solidFill>
                <a:latin typeface="Courier New" charset="0"/>
                <a:ea typeface="ＭＳ Ｐゴシック" charset="-128"/>
              </a:rPr>
              <a:t>T(n) =</a:t>
            </a:r>
            <a:r>
              <a:rPr lang="en-US" dirty="0" smtClean="0">
                <a:solidFill>
                  <a:srgbClr val="000099"/>
                </a:solidFill>
                <a:ea typeface="ＭＳ Ｐゴシック" charset="-128"/>
              </a:rPr>
              <a:t> </a:t>
            </a:r>
          </a:p>
          <a:p>
            <a:pPr lvl="1"/>
            <a:endParaRPr lang="en-US" dirty="0" smtClean="0">
              <a:solidFill>
                <a:srgbClr val="000099"/>
              </a:solidFill>
              <a:ea typeface="ＭＳ Ｐゴシック" charset="-128"/>
            </a:endParaRPr>
          </a:p>
          <a:p>
            <a:r>
              <a:rPr lang="en-US" dirty="0" smtClean="0">
                <a:ea typeface="ＭＳ Ｐゴシック" charset="-128"/>
              </a:rPr>
              <a:t>Advantage of array over linked-list for merge sort?</a:t>
            </a:r>
          </a:p>
          <a:p>
            <a:pPr lvl="1"/>
            <a:r>
              <a:rPr lang="en-US" dirty="0" smtClean="0">
                <a:ea typeface="ＭＳ Ｐゴシック" charset="-128"/>
              </a:rPr>
              <a:t>What about merging, advantage of linked list?</a:t>
            </a:r>
          </a:p>
          <a:p>
            <a:pPr lvl="1"/>
            <a:r>
              <a:rPr lang="en-US" dirty="0" smtClean="0">
                <a:ea typeface="ＭＳ Ｐゴシック" charset="-128"/>
              </a:rPr>
              <a:t>Array requires auxiliary storage (or very fancy coding)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02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Merge sort: worst case O(n log n)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1270000"/>
            <a:ext cx="7683500" cy="4495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ea typeface="ＭＳ Ｐゴシック" charset="-128"/>
              </a:rPr>
              <a:t>Divide and conquer --- recursive sort</a:t>
            </a:r>
          </a:p>
          <a:p>
            <a:pPr lvl="1"/>
            <a:r>
              <a:rPr lang="en-US" dirty="0" smtClean="0">
                <a:ea typeface="ＭＳ Ｐゴシック" charset="-128"/>
              </a:rPr>
              <a:t>Divide list/vector into two halves</a:t>
            </a:r>
          </a:p>
          <a:p>
            <a:pPr lvl="2"/>
            <a:r>
              <a:rPr lang="en-US" dirty="0" smtClean="0">
                <a:ea typeface="ＭＳ Ｐゴシック" charset="-128"/>
              </a:rPr>
              <a:t>Sort each half</a:t>
            </a:r>
          </a:p>
          <a:p>
            <a:pPr lvl="2"/>
            <a:r>
              <a:rPr lang="en-US" dirty="0" smtClean="0">
                <a:ea typeface="ＭＳ Ｐゴシック" charset="-128"/>
              </a:rPr>
              <a:t>Merge sorted halves together</a:t>
            </a:r>
          </a:p>
          <a:p>
            <a:pPr lvl="1"/>
            <a:r>
              <a:rPr lang="en-US" dirty="0" smtClean="0">
                <a:ea typeface="ＭＳ Ｐゴシック" charset="-128"/>
              </a:rPr>
              <a:t>What is complexity of merging two sorted lists?</a:t>
            </a:r>
          </a:p>
          <a:p>
            <a:pPr lvl="1"/>
            <a:r>
              <a:rPr lang="en-US" dirty="0" smtClean="0">
                <a:ea typeface="ＭＳ Ｐゴシック" charset="-128"/>
              </a:rPr>
              <a:t>What is recurrence relation for merge sort as described?</a:t>
            </a:r>
          </a:p>
          <a:p>
            <a:pPr lvl="1">
              <a:buFont typeface="Wingdings" charset="2"/>
              <a:buNone/>
            </a:pPr>
            <a:r>
              <a:rPr lang="en-US" dirty="0" smtClean="0">
                <a:solidFill>
                  <a:srgbClr val="000099"/>
                </a:solidFill>
                <a:latin typeface="Courier New" charset="0"/>
                <a:ea typeface="ＭＳ Ｐゴシック" charset="-128"/>
              </a:rPr>
              <a:t>T(n) =</a:t>
            </a:r>
            <a:r>
              <a:rPr lang="en-US" dirty="0" smtClean="0">
                <a:solidFill>
                  <a:srgbClr val="000099"/>
                </a:solidFill>
                <a:ea typeface="ＭＳ Ｐゴシック" charset="-128"/>
              </a:rPr>
              <a:t> </a:t>
            </a:r>
          </a:p>
          <a:p>
            <a:pPr lvl="1"/>
            <a:endParaRPr lang="en-US" dirty="0" smtClean="0">
              <a:solidFill>
                <a:srgbClr val="000099"/>
              </a:solidFill>
              <a:ea typeface="ＭＳ Ｐゴシック" charset="-128"/>
            </a:endParaRPr>
          </a:p>
          <a:p>
            <a:r>
              <a:rPr lang="en-US" dirty="0" smtClean="0">
                <a:ea typeface="ＭＳ Ｐゴシック" charset="-128"/>
              </a:rPr>
              <a:t>Advantage of array over linked-list for merge sort?</a:t>
            </a:r>
          </a:p>
          <a:p>
            <a:pPr lvl="1"/>
            <a:r>
              <a:rPr lang="en-US" dirty="0" smtClean="0">
                <a:ea typeface="ＭＳ Ｐゴシック" charset="-128"/>
              </a:rPr>
              <a:t>What about merging, advantage of linked list?</a:t>
            </a:r>
          </a:p>
          <a:p>
            <a:pPr lvl="1"/>
            <a:r>
              <a:rPr lang="en-US" dirty="0" smtClean="0">
                <a:ea typeface="ＭＳ Ｐゴシック" charset="-128"/>
              </a:rPr>
              <a:t>Array requires auxiliary storage (or very fancy coding)</a:t>
            </a:r>
          </a:p>
        </p:txBody>
      </p:sp>
      <p:sp>
        <p:nvSpPr>
          <p:cNvPr id="486404" name="Text Box 4"/>
          <p:cNvSpPr txBox="1">
            <a:spLocks noChangeArrowheads="1"/>
          </p:cNvSpPr>
          <p:nvPr/>
        </p:nvSpPr>
        <p:spPr bwMode="auto">
          <a:xfrm>
            <a:off x="2628900" y="3654425"/>
            <a:ext cx="3810000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FC0128"/>
                </a:solidFill>
              </a:rPr>
              <a:t>T(n) = 2T(n/2) + O(n)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761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640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Merge sort: lists or arrays or …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Mergesort for arrays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charset="2"/>
              <a:buNone/>
            </a:pPr>
            <a:endParaRPr lang="en-US" sz="1800" smtClean="0">
              <a:solidFill>
                <a:schemeClr val="tx1"/>
              </a:solidFill>
              <a:latin typeface="Courier New" charset="0"/>
              <a:ea typeface="ＭＳ Ｐゴシック" charset="-128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80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void mergesort(String[] a, int left, int right){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80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    if (left &lt; right) {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80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         int mid = (right+left)/2;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80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         mergesort(a, left, mid);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80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         mergesort(a, mid+1, right);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80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         merge(a,left,mid,right);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80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    }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1800" smtClean="0">
                <a:solidFill>
                  <a:schemeClr val="tx1"/>
                </a:solidFill>
                <a:latin typeface="Courier New" charset="0"/>
                <a:ea typeface="ＭＳ Ｐゴシック" charset="-128"/>
              </a:rPr>
              <a:t>}</a:t>
            </a:r>
            <a:endParaRPr lang="en-US" smtClean="0">
              <a:ea typeface="ＭＳ Ｐゴシック" charset="-128"/>
            </a:endParaRPr>
          </a:p>
          <a:p>
            <a:pPr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What’s different when linked lists used?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Do differences affect complexity? Why?</a:t>
            </a:r>
          </a:p>
          <a:p>
            <a:pPr>
              <a:lnSpc>
                <a:spcPct val="90000"/>
              </a:lnSpc>
            </a:pPr>
            <a:endParaRPr lang="en-US" smtClean="0">
              <a:ea typeface="ＭＳ Ｐゴシック" charset="-128"/>
            </a:endParaRPr>
          </a:p>
          <a:p>
            <a:pPr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How does merge work?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64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Things due this week:</a:t>
            </a:r>
          </a:p>
          <a:p>
            <a:pPr lvl="1"/>
            <a:r>
              <a:rPr lang="en-US" dirty="0" smtClean="0"/>
              <a:t>APTs due today, Apr 26</a:t>
            </a:r>
          </a:p>
          <a:p>
            <a:pPr lvl="1"/>
            <a:r>
              <a:rPr lang="en-US" dirty="0" smtClean="0"/>
              <a:t>Extra credit assignments due Wed, Apr 27</a:t>
            </a:r>
          </a:p>
          <a:p>
            <a:pPr lvl="1"/>
            <a:r>
              <a:rPr lang="en-US" dirty="0" smtClean="0"/>
              <a:t>No late assignments accepted after Wed night!</a:t>
            </a:r>
          </a:p>
          <a:p>
            <a:r>
              <a:rPr lang="en-US" dirty="0" smtClean="0"/>
              <a:t>Today</a:t>
            </a:r>
          </a:p>
          <a:p>
            <a:pPr lvl="1"/>
            <a:r>
              <a:rPr lang="en-US" dirty="0" smtClean="0"/>
              <a:t>Test 2 back – solutions posted on calendar page</a:t>
            </a:r>
          </a:p>
          <a:p>
            <a:pPr lvl="1"/>
            <a:r>
              <a:rPr lang="en-US" dirty="0" smtClean="0"/>
              <a:t>Balanced Trees</a:t>
            </a:r>
          </a:p>
          <a:p>
            <a:pPr lvl="1"/>
            <a:r>
              <a:rPr lang="en-US" dirty="0" smtClean="0"/>
              <a:t>Sorting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71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Summary of O(n log n) sorts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0400" y="1270000"/>
            <a:ext cx="7670800" cy="4495800"/>
          </a:xfrm>
        </p:spPr>
        <p:txBody>
          <a:bodyPr>
            <a:normAutofit fontScale="92500" lnSpcReduction="20000"/>
          </a:bodyPr>
          <a:lstStyle/>
          <a:p>
            <a:r>
              <a:rPr lang="en-US" smtClean="0">
                <a:ea typeface="ＭＳ Ｐゴシック" charset="-128"/>
              </a:rPr>
              <a:t>Quicksort straight-forward to code, very fast</a:t>
            </a:r>
          </a:p>
          <a:p>
            <a:pPr lvl="1"/>
            <a:r>
              <a:rPr lang="en-US" sz="1800" smtClean="0">
                <a:ea typeface="ＭＳ Ｐゴシック" charset="-128"/>
              </a:rPr>
              <a:t>Worst case is very unlikely, but possible, therefore …</a:t>
            </a:r>
          </a:p>
          <a:p>
            <a:pPr lvl="1"/>
            <a:r>
              <a:rPr lang="en-US" sz="1800" smtClean="0">
                <a:ea typeface="ＭＳ Ｐゴシック" charset="-128"/>
              </a:rPr>
              <a:t>But, if lots of elements are equal, performance will be bad</a:t>
            </a:r>
          </a:p>
          <a:p>
            <a:pPr lvl="2"/>
            <a:r>
              <a:rPr lang="en-US" sz="1600" smtClean="0">
                <a:ea typeface="ＭＳ Ｐゴシック" charset="-128"/>
              </a:rPr>
              <a:t>One million integers from range 0 to 10,000</a:t>
            </a:r>
          </a:p>
          <a:p>
            <a:pPr lvl="2"/>
            <a:r>
              <a:rPr lang="en-US" sz="1600" smtClean="0">
                <a:ea typeface="ＭＳ Ｐゴシック" charset="-128"/>
              </a:rPr>
              <a:t>How can we change partition to handle this?</a:t>
            </a:r>
          </a:p>
          <a:p>
            <a:pPr lvl="2"/>
            <a:endParaRPr lang="en-US" sz="1600" smtClean="0">
              <a:ea typeface="ＭＳ Ｐゴシック" charset="-128"/>
            </a:endParaRPr>
          </a:p>
          <a:p>
            <a:r>
              <a:rPr lang="en-US" smtClean="0">
                <a:ea typeface="ＭＳ Ｐゴシック" charset="-128"/>
              </a:rPr>
              <a:t>Merge sort is stable, it’s fast, good for linked lists, harder to code?</a:t>
            </a:r>
          </a:p>
          <a:p>
            <a:pPr lvl="1"/>
            <a:r>
              <a:rPr lang="en-US" sz="1800" smtClean="0">
                <a:ea typeface="ＭＳ Ｐゴシック" charset="-128"/>
              </a:rPr>
              <a:t>Worst case performance is O(n log n), compare quicksort</a:t>
            </a:r>
          </a:p>
          <a:p>
            <a:pPr lvl="1"/>
            <a:r>
              <a:rPr lang="en-US" sz="1800" smtClean="0">
                <a:ea typeface="ＭＳ Ｐゴシック" charset="-128"/>
              </a:rPr>
              <a:t>Extra storage for array/vector</a:t>
            </a:r>
          </a:p>
          <a:p>
            <a:endParaRPr lang="en-US" sz="1800" smtClean="0">
              <a:ea typeface="ＭＳ Ｐゴシック" charset="-128"/>
            </a:endParaRPr>
          </a:p>
          <a:p>
            <a:r>
              <a:rPr lang="en-US" smtClean="0">
                <a:ea typeface="ＭＳ Ｐゴシック" charset="-128"/>
              </a:rPr>
              <a:t>Heapsort, good worst case, not stable, coding?</a:t>
            </a:r>
          </a:p>
          <a:p>
            <a:pPr lvl="1"/>
            <a:r>
              <a:rPr lang="en-US" sz="1800" smtClean="0">
                <a:ea typeface="ＭＳ Ｐゴシック" charset="-128"/>
              </a:rPr>
              <a:t>Basically heap-based priority queue in a vector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1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Shellsort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Divide and conquer approach then insertion sort kicks in</a:t>
            </a:r>
          </a:p>
          <a:p>
            <a:pPr lvl="1"/>
            <a:r>
              <a:rPr lang="en-US" dirty="0" smtClean="0"/>
              <a:t>Named after?</a:t>
            </a:r>
          </a:p>
          <a:p>
            <a:r>
              <a:rPr lang="en-US" dirty="0" err="1" smtClean="0"/>
              <a:t>Timsort</a:t>
            </a:r>
            <a:endParaRPr lang="en-US" dirty="0" smtClean="0"/>
          </a:p>
          <a:p>
            <a:pPr lvl="1"/>
            <a:r>
              <a:rPr lang="en-US" dirty="0" smtClean="0"/>
              <a:t>Sort in python</a:t>
            </a:r>
          </a:p>
          <a:p>
            <a:pPr lvl="1"/>
            <a:r>
              <a:rPr lang="en-US" dirty="0" smtClean="0"/>
              <a:t>Named after? </a:t>
            </a:r>
          </a:p>
          <a:p>
            <a:pPr lvl="1"/>
            <a:r>
              <a:rPr lang="en-US" dirty="0" smtClean="0"/>
              <a:t>Derived from </a:t>
            </a:r>
            <a:r>
              <a:rPr lang="en-US" dirty="0" err="1" smtClean="0"/>
              <a:t>mergesort</a:t>
            </a:r>
            <a:r>
              <a:rPr lang="en-US" dirty="0" smtClean="0"/>
              <a:t> and </a:t>
            </a:r>
            <a:r>
              <a:rPr lang="en-US" dirty="0" err="1" smtClean="0"/>
              <a:t>insertionsort</a:t>
            </a:r>
            <a:endParaRPr lang="en-US" dirty="0" smtClean="0"/>
          </a:p>
          <a:p>
            <a:pPr lvl="1"/>
            <a:r>
              <a:rPr lang="en-US" dirty="0" smtClean="0"/>
              <a:t>Very fast on real world data, using far fewer than the worst case of O(n log n)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04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ShellSort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638800"/>
          </a:xfrm>
        </p:spPr>
        <p:txBody>
          <a:bodyPr/>
          <a:lstStyle/>
          <a:p>
            <a:r>
              <a:rPr lang="en-US" dirty="0" smtClean="0"/>
              <a:t>Start                               starting 2</a:t>
            </a:r>
            <a:r>
              <a:rPr lang="en-US" baseline="30000" dirty="0" smtClean="0"/>
              <a:t>nd</a:t>
            </a:r>
            <a:r>
              <a:rPr lang="en-US" dirty="0" smtClean="0"/>
              <a:t>  pass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Starting 3</a:t>
            </a:r>
            <a:r>
              <a:rPr lang="en-US" baseline="30000" dirty="0" smtClean="0"/>
              <a:t>rd</a:t>
            </a:r>
            <a:r>
              <a:rPr lang="en-US" dirty="0" smtClean="0"/>
              <a:t> pass            starting 4</a:t>
            </a:r>
            <a:r>
              <a:rPr lang="en-US" baseline="30000" dirty="0" smtClean="0"/>
              <a:t>th</a:t>
            </a:r>
            <a:r>
              <a:rPr lang="en-US" dirty="0" smtClean="0"/>
              <a:t> pass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22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447800"/>
            <a:ext cx="1986045" cy="20574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7142" y="1419221"/>
            <a:ext cx="2072258" cy="21204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060" y="4343400"/>
            <a:ext cx="2206539" cy="221944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4362453"/>
            <a:ext cx="21336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03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Sorting in practice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mtClean="0">
                <a:ea typeface="ＭＳ Ｐゴシック" charset="-128"/>
              </a:rPr>
              <a:t>Rarely will you need to roll your own sort, but when you do …</a:t>
            </a:r>
          </a:p>
          <a:p>
            <a:pPr lvl="1"/>
            <a:r>
              <a:rPr lang="en-US" smtClean="0">
                <a:ea typeface="ＭＳ Ｐゴシック" charset="-128"/>
              </a:rPr>
              <a:t>What are key issues?</a:t>
            </a:r>
          </a:p>
          <a:p>
            <a:pPr lvl="1"/>
            <a:endParaRPr lang="en-US" smtClean="0">
              <a:ea typeface="ＭＳ Ｐゴシック" charset="-128"/>
            </a:endParaRPr>
          </a:p>
          <a:p>
            <a:r>
              <a:rPr lang="en-US" smtClean="0">
                <a:ea typeface="ＭＳ Ｐゴシック" charset="-128"/>
              </a:rPr>
              <a:t>If you use a library sort, you need to understand the interface</a:t>
            </a:r>
          </a:p>
          <a:p>
            <a:pPr lvl="1"/>
            <a:r>
              <a:rPr lang="en-US" smtClean="0">
                <a:ea typeface="ＭＳ Ｐゴシック" charset="-128"/>
              </a:rPr>
              <a:t>In C++ we have STL</a:t>
            </a:r>
          </a:p>
          <a:p>
            <a:pPr lvl="2"/>
            <a:r>
              <a:rPr lang="en-US" sz="1800" smtClean="0">
                <a:ea typeface="ＭＳ Ｐゴシック" charset="-128"/>
              </a:rPr>
              <a:t>STL has </a:t>
            </a:r>
            <a:r>
              <a:rPr lang="en-US" sz="1800" smtClean="0">
                <a:latin typeface="Courier New" charset="0"/>
                <a:ea typeface="ＭＳ Ｐゴシック" charset="-128"/>
              </a:rPr>
              <a:t>sort</a:t>
            </a:r>
            <a:r>
              <a:rPr lang="en-US" sz="1800" smtClean="0">
                <a:ea typeface="ＭＳ Ｐゴシック" charset="-128"/>
              </a:rPr>
              <a:t>, and </a:t>
            </a:r>
            <a:r>
              <a:rPr lang="en-US" sz="1800" smtClean="0">
                <a:latin typeface="Courier New" charset="0"/>
                <a:ea typeface="ＭＳ Ｐゴシック" charset="-128"/>
              </a:rPr>
              <a:t>stable_sort</a:t>
            </a:r>
          </a:p>
          <a:p>
            <a:pPr lvl="1"/>
            <a:r>
              <a:rPr lang="en-US" smtClean="0">
                <a:ea typeface="ＭＳ Ｐゴシック" charset="-128"/>
              </a:rPr>
              <a:t>In C sort is complex to use because arrays are ugly</a:t>
            </a:r>
          </a:p>
          <a:p>
            <a:pPr lvl="1"/>
            <a:r>
              <a:rPr lang="en-US" smtClean="0">
                <a:ea typeface="ＭＳ Ｐゴシック" charset="-128"/>
              </a:rPr>
              <a:t>In Java guarantees and worst-case are important</a:t>
            </a:r>
          </a:p>
          <a:p>
            <a:pPr lvl="2"/>
            <a:r>
              <a:rPr lang="en-US" sz="1800" smtClean="0">
                <a:ea typeface="ＭＳ Ｐゴシック" charset="-128"/>
              </a:rPr>
              <a:t>Why won’t quicksort be used?</a:t>
            </a:r>
          </a:p>
          <a:p>
            <a:r>
              <a:rPr lang="en-US" smtClean="0">
                <a:ea typeface="ＭＳ Ｐゴシック" charset="-128"/>
              </a:rPr>
              <a:t>Comparators allow sorting criteria to change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72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>
                <a:ea typeface="ＭＳ Ｐゴシック" charset="-128"/>
              </a:rPr>
              <a:t>Non-comparison-based sorts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1800" smtClean="0">
                <a:ea typeface="ＭＳ Ｐゴシック" charset="-128"/>
              </a:rPr>
              <a:t>lower bound: </a:t>
            </a:r>
            <a:r>
              <a:rPr lang="en-US" sz="1800" smtClean="0">
                <a:latin typeface="Symbol" charset="2"/>
                <a:ea typeface="ＭＳ Ｐゴシック" charset="-128"/>
              </a:rPr>
              <a:t>W</a:t>
            </a:r>
            <a:r>
              <a:rPr lang="en-US" sz="1800" smtClean="0">
                <a:ea typeface="ＭＳ Ｐゴシック" charset="-128"/>
              </a:rPr>
              <a:t>(n log n) for comparison based sorts (like searching lower bound)</a:t>
            </a:r>
          </a:p>
          <a:p>
            <a:r>
              <a:rPr lang="en-US" sz="1800" smtClean="0">
                <a:ea typeface="ＭＳ Ｐゴシック" charset="-128"/>
              </a:rPr>
              <a:t>bucket sort/radix sort are not-comparison based, faster asymptotically and in practice </a:t>
            </a:r>
          </a:p>
          <a:p>
            <a:pPr>
              <a:buFont typeface="Monotype Sorts" charset="2"/>
              <a:buNone/>
            </a:pPr>
            <a:endParaRPr lang="en-US" sz="1800" smtClean="0">
              <a:ea typeface="ＭＳ Ｐゴシック" charset="-128"/>
            </a:endParaRPr>
          </a:p>
          <a:p>
            <a:r>
              <a:rPr lang="en-US" sz="1800" smtClean="0">
                <a:ea typeface="ＭＳ Ｐゴシック" charset="-128"/>
              </a:rPr>
              <a:t>sort a vector of ints, all ints in the range 1..100, how?</a:t>
            </a:r>
          </a:p>
          <a:p>
            <a:pPr lvl="1"/>
            <a:r>
              <a:rPr lang="en-US" sz="1800" smtClean="0">
                <a:ea typeface="ＭＳ Ｐゴシック" charset="-128"/>
              </a:rPr>
              <a:t>(use extra storage)</a:t>
            </a:r>
          </a:p>
          <a:p>
            <a:r>
              <a:rPr lang="en-US" sz="1800" smtClean="0">
                <a:ea typeface="ＭＳ Ｐゴシック" charset="-128"/>
              </a:rPr>
              <a:t>radix: examine each digit of numbers being sorted</a:t>
            </a:r>
          </a:p>
          <a:p>
            <a:pPr lvl="1"/>
            <a:r>
              <a:rPr lang="en-US" sz="1800" smtClean="0">
                <a:ea typeface="ＭＳ Ｐゴシック" charset="-128"/>
              </a:rPr>
              <a:t>One-pass per digit</a:t>
            </a:r>
          </a:p>
          <a:p>
            <a:pPr lvl="1"/>
            <a:r>
              <a:rPr lang="en-US" sz="1800" smtClean="0">
                <a:ea typeface="ＭＳ Ｐゴシック" charset="-128"/>
              </a:rPr>
              <a:t>Sort based on digit</a:t>
            </a:r>
          </a:p>
        </p:txBody>
      </p:sp>
      <p:sp>
        <p:nvSpPr>
          <p:cNvPr id="48132" name="Rectangle 4"/>
          <p:cNvSpPr>
            <a:spLocks noGrp="1" noChangeArrowheads="1" noTextEdit="1"/>
          </p:cNvSpPr>
          <p:nvPr>
            <p:ph type="clipArt" sz="half" idx="2"/>
          </p:nvPr>
        </p:nvSpPr>
        <p:spPr>
          <a:xfrm>
            <a:off x="4559300" y="1371600"/>
            <a:ext cx="4140200" cy="4495800"/>
          </a:xfrm>
        </p:spPr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745038" y="4497388"/>
            <a:ext cx="3963987" cy="309562"/>
            <a:chOff x="2957" y="2809"/>
            <a:chExt cx="2497" cy="195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2963" y="2809"/>
              <a:ext cx="2491" cy="0"/>
              <a:chOff x="2963" y="2809"/>
              <a:chExt cx="2491" cy="0"/>
            </a:xfrm>
          </p:grpSpPr>
          <p:sp>
            <p:nvSpPr>
              <p:cNvPr id="48192" name="Line 7"/>
              <p:cNvSpPr>
                <a:spLocks noChangeShapeType="1"/>
              </p:cNvSpPr>
              <p:nvPr/>
            </p:nvSpPr>
            <p:spPr bwMode="auto">
              <a:xfrm>
                <a:off x="3210" y="2809"/>
                <a:ext cx="1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93" name="Line 8"/>
              <p:cNvSpPr>
                <a:spLocks noChangeShapeType="1"/>
              </p:cNvSpPr>
              <p:nvPr/>
            </p:nvSpPr>
            <p:spPr bwMode="auto">
              <a:xfrm>
                <a:off x="3467" y="2809"/>
                <a:ext cx="1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94" name="Line 9"/>
              <p:cNvSpPr>
                <a:spLocks noChangeShapeType="1"/>
              </p:cNvSpPr>
              <p:nvPr/>
            </p:nvSpPr>
            <p:spPr bwMode="auto">
              <a:xfrm>
                <a:off x="3737" y="2809"/>
                <a:ext cx="1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95" name="Line 10"/>
              <p:cNvSpPr>
                <a:spLocks noChangeShapeType="1"/>
              </p:cNvSpPr>
              <p:nvPr/>
            </p:nvSpPr>
            <p:spPr bwMode="auto">
              <a:xfrm>
                <a:off x="4001" y="2809"/>
                <a:ext cx="1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96" name="Line 11"/>
              <p:cNvSpPr>
                <a:spLocks noChangeShapeType="1"/>
              </p:cNvSpPr>
              <p:nvPr/>
            </p:nvSpPr>
            <p:spPr bwMode="auto">
              <a:xfrm>
                <a:off x="4273" y="2809"/>
                <a:ext cx="1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97" name="Line 12"/>
              <p:cNvSpPr>
                <a:spLocks noChangeShapeType="1"/>
              </p:cNvSpPr>
              <p:nvPr/>
            </p:nvSpPr>
            <p:spPr bwMode="auto">
              <a:xfrm>
                <a:off x="4555" y="2809"/>
                <a:ext cx="1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98" name="Line 13"/>
              <p:cNvSpPr>
                <a:spLocks noChangeShapeType="1"/>
              </p:cNvSpPr>
              <p:nvPr/>
            </p:nvSpPr>
            <p:spPr bwMode="auto">
              <a:xfrm>
                <a:off x="4792" y="2809"/>
                <a:ext cx="1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99" name="Line 14"/>
              <p:cNvSpPr>
                <a:spLocks noChangeShapeType="1"/>
              </p:cNvSpPr>
              <p:nvPr/>
            </p:nvSpPr>
            <p:spPr bwMode="auto">
              <a:xfrm>
                <a:off x="5029" y="2809"/>
                <a:ext cx="1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200" name="Line 15"/>
              <p:cNvSpPr>
                <a:spLocks noChangeShapeType="1"/>
              </p:cNvSpPr>
              <p:nvPr/>
            </p:nvSpPr>
            <p:spPr bwMode="auto">
              <a:xfrm>
                <a:off x="5279" y="2809"/>
                <a:ext cx="1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201" name="Line 16"/>
              <p:cNvSpPr>
                <a:spLocks noChangeShapeType="1"/>
              </p:cNvSpPr>
              <p:nvPr/>
            </p:nvSpPr>
            <p:spPr bwMode="auto">
              <a:xfrm>
                <a:off x="2963" y="2809"/>
                <a:ext cx="1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" name="Group 17"/>
            <p:cNvGrpSpPr>
              <a:grpSpLocks/>
            </p:cNvGrpSpPr>
            <p:nvPr/>
          </p:nvGrpSpPr>
          <p:grpSpPr bwMode="auto">
            <a:xfrm>
              <a:off x="2957" y="2814"/>
              <a:ext cx="2488" cy="190"/>
              <a:chOff x="2957" y="2814"/>
              <a:chExt cx="2488" cy="190"/>
            </a:xfrm>
          </p:grpSpPr>
          <p:sp>
            <p:nvSpPr>
              <p:cNvPr id="48182" name="Rectangle 18"/>
              <p:cNvSpPr>
                <a:spLocks noChangeArrowheads="1"/>
              </p:cNvSpPr>
              <p:nvPr/>
            </p:nvSpPr>
            <p:spPr bwMode="auto">
              <a:xfrm>
                <a:off x="2957" y="2814"/>
                <a:ext cx="170" cy="1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400" b="1" i="1">
                    <a:latin typeface="Book Antiqua" charset="0"/>
                  </a:rPr>
                  <a:t>0</a:t>
                </a:r>
              </a:p>
            </p:txBody>
          </p:sp>
          <p:sp>
            <p:nvSpPr>
              <p:cNvPr id="48183" name="Rectangle 19"/>
              <p:cNvSpPr>
                <a:spLocks noChangeArrowheads="1"/>
              </p:cNvSpPr>
              <p:nvPr/>
            </p:nvSpPr>
            <p:spPr bwMode="auto">
              <a:xfrm>
                <a:off x="3201" y="2814"/>
                <a:ext cx="170" cy="1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400" b="1" i="1">
                    <a:latin typeface="Book Antiqua" charset="0"/>
                  </a:rPr>
                  <a:t>1</a:t>
                </a:r>
              </a:p>
            </p:txBody>
          </p:sp>
          <p:sp>
            <p:nvSpPr>
              <p:cNvPr id="48184" name="Rectangle 20"/>
              <p:cNvSpPr>
                <a:spLocks noChangeArrowheads="1"/>
              </p:cNvSpPr>
              <p:nvPr/>
            </p:nvSpPr>
            <p:spPr bwMode="auto">
              <a:xfrm>
                <a:off x="3463" y="2814"/>
                <a:ext cx="170" cy="1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400" b="1" i="1">
                    <a:latin typeface="Book Antiqua" charset="0"/>
                  </a:rPr>
                  <a:t>2</a:t>
                </a:r>
              </a:p>
            </p:txBody>
          </p:sp>
          <p:sp>
            <p:nvSpPr>
              <p:cNvPr id="48185" name="Rectangle 21"/>
              <p:cNvSpPr>
                <a:spLocks noChangeArrowheads="1"/>
              </p:cNvSpPr>
              <p:nvPr/>
            </p:nvSpPr>
            <p:spPr bwMode="auto">
              <a:xfrm>
                <a:off x="3747" y="2814"/>
                <a:ext cx="170" cy="1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400" b="1" i="1">
                    <a:latin typeface="Book Antiqua" charset="0"/>
                  </a:rPr>
                  <a:t>3</a:t>
                </a:r>
              </a:p>
            </p:txBody>
          </p:sp>
          <p:sp>
            <p:nvSpPr>
              <p:cNvPr id="48186" name="Rectangle 22"/>
              <p:cNvSpPr>
                <a:spLocks noChangeArrowheads="1"/>
              </p:cNvSpPr>
              <p:nvPr/>
            </p:nvSpPr>
            <p:spPr bwMode="auto">
              <a:xfrm>
                <a:off x="4016" y="2814"/>
                <a:ext cx="170" cy="1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400" b="1" i="1">
                    <a:latin typeface="Book Antiqua" charset="0"/>
                  </a:rPr>
                  <a:t>4</a:t>
                </a:r>
              </a:p>
            </p:txBody>
          </p:sp>
          <p:sp>
            <p:nvSpPr>
              <p:cNvPr id="48187" name="Rectangle 23"/>
              <p:cNvSpPr>
                <a:spLocks noChangeArrowheads="1"/>
              </p:cNvSpPr>
              <p:nvPr/>
            </p:nvSpPr>
            <p:spPr bwMode="auto">
              <a:xfrm>
                <a:off x="4279" y="2814"/>
                <a:ext cx="170" cy="1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400" b="1" i="1">
                    <a:latin typeface="Book Antiqua" charset="0"/>
                  </a:rPr>
                  <a:t>5</a:t>
                </a:r>
              </a:p>
            </p:txBody>
          </p:sp>
          <p:sp>
            <p:nvSpPr>
              <p:cNvPr id="48188" name="Rectangle 24"/>
              <p:cNvSpPr>
                <a:spLocks noChangeArrowheads="1"/>
              </p:cNvSpPr>
              <p:nvPr/>
            </p:nvSpPr>
            <p:spPr bwMode="auto">
              <a:xfrm>
                <a:off x="4554" y="2814"/>
                <a:ext cx="170" cy="1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400" b="1" i="1">
                    <a:latin typeface="Book Antiqua" charset="0"/>
                  </a:rPr>
                  <a:t>6</a:t>
                </a:r>
              </a:p>
            </p:txBody>
          </p:sp>
          <p:sp>
            <p:nvSpPr>
              <p:cNvPr id="48189" name="Rectangle 25"/>
              <p:cNvSpPr>
                <a:spLocks noChangeArrowheads="1"/>
              </p:cNvSpPr>
              <p:nvPr/>
            </p:nvSpPr>
            <p:spPr bwMode="auto">
              <a:xfrm>
                <a:off x="4814" y="2814"/>
                <a:ext cx="182" cy="1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r>
                  <a:rPr lang="en-US" sz="1400" b="1" i="1">
                    <a:latin typeface="Book Antiqua" charset="0"/>
                  </a:rPr>
                  <a:t>7</a:t>
                </a:r>
              </a:p>
            </p:txBody>
          </p:sp>
          <p:sp>
            <p:nvSpPr>
              <p:cNvPr id="48190" name="Rectangle 26"/>
              <p:cNvSpPr>
                <a:spLocks noChangeArrowheads="1"/>
              </p:cNvSpPr>
              <p:nvPr/>
            </p:nvSpPr>
            <p:spPr bwMode="auto">
              <a:xfrm>
                <a:off x="5054" y="2814"/>
                <a:ext cx="170" cy="1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400" b="1" i="1">
                    <a:latin typeface="Book Antiqua" charset="0"/>
                  </a:rPr>
                  <a:t>8</a:t>
                </a:r>
              </a:p>
            </p:txBody>
          </p:sp>
          <p:sp>
            <p:nvSpPr>
              <p:cNvPr id="48191" name="Rectangle 27"/>
              <p:cNvSpPr>
                <a:spLocks noChangeArrowheads="1"/>
              </p:cNvSpPr>
              <p:nvPr/>
            </p:nvSpPr>
            <p:spPr bwMode="auto">
              <a:xfrm>
                <a:off x="5275" y="2814"/>
                <a:ext cx="170" cy="1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400" b="1" i="1">
                    <a:latin typeface="Book Antiqua" charset="0"/>
                  </a:rPr>
                  <a:t>9</a:t>
                </a:r>
              </a:p>
            </p:txBody>
          </p:sp>
        </p:grp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4775200" y="2862263"/>
            <a:ext cx="3963988" cy="309562"/>
            <a:chOff x="2920" y="2275"/>
            <a:chExt cx="2497" cy="195"/>
          </a:xfrm>
        </p:grpSpPr>
        <p:grpSp>
          <p:nvGrpSpPr>
            <p:cNvPr id="6" name="Group 29"/>
            <p:cNvGrpSpPr>
              <a:grpSpLocks/>
            </p:cNvGrpSpPr>
            <p:nvPr/>
          </p:nvGrpSpPr>
          <p:grpSpPr bwMode="auto">
            <a:xfrm>
              <a:off x="2926" y="2275"/>
              <a:ext cx="2491" cy="0"/>
              <a:chOff x="2926" y="2275"/>
              <a:chExt cx="2491" cy="0"/>
            </a:xfrm>
          </p:grpSpPr>
          <p:sp>
            <p:nvSpPr>
              <p:cNvPr id="48170" name="Line 30"/>
              <p:cNvSpPr>
                <a:spLocks noChangeShapeType="1"/>
              </p:cNvSpPr>
              <p:nvPr/>
            </p:nvSpPr>
            <p:spPr bwMode="auto">
              <a:xfrm>
                <a:off x="3173" y="2275"/>
                <a:ext cx="1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71" name="Line 31"/>
              <p:cNvSpPr>
                <a:spLocks noChangeShapeType="1"/>
              </p:cNvSpPr>
              <p:nvPr/>
            </p:nvSpPr>
            <p:spPr bwMode="auto">
              <a:xfrm>
                <a:off x="3430" y="2275"/>
                <a:ext cx="1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72" name="Line 32"/>
              <p:cNvSpPr>
                <a:spLocks noChangeShapeType="1"/>
              </p:cNvSpPr>
              <p:nvPr/>
            </p:nvSpPr>
            <p:spPr bwMode="auto">
              <a:xfrm>
                <a:off x="3700" y="2275"/>
                <a:ext cx="1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73" name="Line 33"/>
              <p:cNvSpPr>
                <a:spLocks noChangeShapeType="1"/>
              </p:cNvSpPr>
              <p:nvPr/>
            </p:nvSpPr>
            <p:spPr bwMode="auto">
              <a:xfrm>
                <a:off x="3964" y="2275"/>
                <a:ext cx="1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74" name="Line 34"/>
              <p:cNvSpPr>
                <a:spLocks noChangeShapeType="1"/>
              </p:cNvSpPr>
              <p:nvPr/>
            </p:nvSpPr>
            <p:spPr bwMode="auto">
              <a:xfrm>
                <a:off x="4236" y="2275"/>
                <a:ext cx="1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75" name="Line 35"/>
              <p:cNvSpPr>
                <a:spLocks noChangeShapeType="1"/>
              </p:cNvSpPr>
              <p:nvPr/>
            </p:nvSpPr>
            <p:spPr bwMode="auto">
              <a:xfrm>
                <a:off x="4518" y="2275"/>
                <a:ext cx="1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76" name="Line 36"/>
              <p:cNvSpPr>
                <a:spLocks noChangeShapeType="1"/>
              </p:cNvSpPr>
              <p:nvPr/>
            </p:nvSpPr>
            <p:spPr bwMode="auto">
              <a:xfrm>
                <a:off x="4755" y="2275"/>
                <a:ext cx="1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77" name="Line 37"/>
              <p:cNvSpPr>
                <a:spLocks noChangeShapeType="1"/>
              </p:cNvSpPr>
              <p:nvPr/>
            </p:nvSpPr>
            <p:spPr bwMode="auto">
              <a:xfrm>
                <a:off x="4992" y="2275"/>
                <a:ext cx="1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78" name="Line 38"/>
              <p:cNvSpPr>
                <a:spLocks noChangeShapeType="1"/>
              </p:cNvSpPr>
              <p:nvPr/>
            </p:nvSpPr>
            <p:spPr bwMode="auto">
              <a:xfrm>
                <a:off x="5242" y="2275"/>
                <a:ext cx="1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79" name="Line 39"/>
              <p:cNvSpPr>
                <a:spLocks noChangeShapeType="1"/>
              </p:cNvSpPr>
              <p:nvPr/>
            </p:nvSpPr>
            <p:spPr bwMode="auto">
              <a:xfrm>
                <a:off x="2926" y="2275"/>
                <a:ext cx="1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" name="Group 40"/>
            <p:cNvGrpSpPr>
              <a:grpSpLocks/>
            </p:cNvGrpSpPr>
            <p:nvPr/>
          </p:nvGrpSpPr>
          <p:grpSpPr bwMode="auto">
            <a:xfrm>
              <a:off x="2920" y="2280"/>
              <a:ext cx="2488" cy="190"/>
              <a:chOff x="2920" y="2280"/>
              <a:chExt cx="2488" cy="190"/>
            </a:xfrm>
          </p:grpSpPr>
          <p:sp>
            <p:nvSpPr>
              <p:cNvPr id="48160" name="Rectangle 41"/>
              <p:cNvSpPr>
                <a:spLocks noChangeArrowheads="1"/>
              </p:cNvSpPr>
              <p:nvPr/>
            </p:nvSpPr>
            <p:spPr bwMode="auto">
              <a:xfrm>
                <a:off x="2920" y="2280"/>
                <a:ext cx="170" cy="1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400" b="1" i="1">
                    <a:latin typeface="Book Antiqua" charset="0"/>
                  </a:rPr>
                  <a:t>0</a:t>
                </a:r>
              </a:p>
            </p:txBody>
          </p:sp>
          <p:sp>
            <p:nvSpPr>
              <p:cNvPr id="48161" name="Rectangle 42"/>
              <p:cNvSpPr>
                <a:spLocks noChangeArrowheads="1"/>
              </p:cNvSpPr>
              <p:nvPr/>
            </p:nvSpPr>
            <p:spPr bwMode="auto">
              <a:xfrm>
                <a:off x="3164" y="2280"/>
                <a:ext cx="170" cy="1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400" b="1" i="1">
                    <a:latin typeface="Book Antiqua" charset="0"/>
                  </a:rPr>
                  <a:t>1</a:t>
                </a:r>
              </a:p>
            </p:txBody>
          </p:sp>
          <p:sp>
            <p:nvSpPr>
              <p:cNvPr id="48162" name="Rectangle 43"/>
              <p:cNvSpPr>
                <a:spLocks noChangeArrowheads="1"/>
              </p:cNvSpPr>
              <p:nvPr/>
            </p:nvSpPr>
            <p:spPr bwMode="auto">
              <a:xfrm>
                <a:off x="3426" y="2280"/>
                <a:ext cx="170" cy="1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400" b="1" i="1">
                    <a:latin typeface="Book Antiqua" charset="0"/>
                  </a:rPr>
                  <a:t>2</a:t>
                </a:r>
              </a:p>
            </p:txBody>
          </p:sp>
          <p:sp>
            <p:nvSpPr>
              <p:cNvPr id="48163" name="Rectangle 44"/>
              <p:cNvSpPr>
                <a:spLocks noChangeArrowheads="1"/>
              </p:cNvSpPr>
              <p:nvPr/>
            </p:nvSpPr>
            <p:spPr bwMode="auto">
              <a:xfrm>
                <a:off x="3710" y="2280"/>
                <a:ext cx="170" cy="1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400" b="1" i="1">
                    <a:latin typeface="Book Antiqua" charset="0"/>
                  </a:rPr>
                  <a:t>3</a:t>
                </a:r>
              </a:p>
            </p:txBody>
          </p:sp>
          <p:sp>
            <p:nvSpPr>
              <p:cNvPr id="48164" name="Rectangle 45"/>
              <p:cNvSpPr>
                <a:spLocks noChangeArrowheads="1"/>
              </p:cNvSpPr>
              <p:nvPr/>
            </p:nvSpPr>
            <p:spPr bwMode="auto">
              <a:xfrm>
                <a:off x="3979" y="2280"/>
                <a:ext cx="170" cy="1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400" b="1" i="1">
                    <a:latin typeface="Book Antiqua" charset="0"/>
                  </a:rPr>
                  <a:t>4</a:t>
                </a:r>
              </a:p>
            </p:txBody>
          </p:sp>
          <p:sp>
            <p:nvSpPr>
              <p:cNvPr id="48165" name="Rectangle 46"/>
              <p:cNvSpPr>
                <a:spLocks noChangeArrowheads="1"/>
              </p:cNvSpPr>
              <p:nvPr/>
            </p:nvSpPr>
            <p:spPr bwMode="auto">
              <a:xfrm>
                <a:off x="4242" y="2280"/>
                <a:ext cx="170" cy="1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400" b="1" i="1">
                    <a:latin typeface="Book Antiqua" charset="0"/>
                  </a:rPr>
                  <a:t>5</a:t>
                </a:r>
              </a:p>
            </p:txBody>
          </p:sp>
          <p:sp>
            <p:nvSpPr>
              <p:cNvPr id="48166" name="Rectangle 47"/>
              <p:cNvSpPr>
                <a:spLocks noChangeArrowheads="1"/>
              </p:cNvSpPr>
              <p:nvPr/>
            </p:nvSpPr>
            <p:spPr bwMode="auto">
              <a:xfrm>
                <a:off x="4517" y="2280"/>
                <a:ext cx="170" cy="1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400" b="1" i="1">
                    <a:latin typeface="Book Antiqua" charset="0"/>
                  </a:rPr>
                  <a:t>6</a:t>
                </a:r>
              </a:p>
            </p:txBody>
          </p:sp>
          <p:sp>
            <p:nvSpPr>
              <p:cNvPr id="48167" name="Rectangle 48"/>
              <p:cNvSpPr>
                <a:spLocks noChangeArrowheads="1"/>
              </p:cNvSpPr>
              <p:nvPr/>
            </p:nvSpPr>
            <p:spPr bwMode="auto">
              <a:xfrm>
                <a:off x="4777" y="2280"/>
                <a:ext cx="182" cy="1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r>
                  <a:rPr lang="en-US" sz="1400" b="1" i="1">
                    <a:latin typeface="Book Antiqua" charset="0"/>
                  </a:rPr>
                  <a:t>7</a:t>
                </a:r>
              </a:p>
            </p:txBody>
          </p:sp>
          <p:sp>
            <p:nvSpPr>
              <p:cNvPr id="48168" name="Rectangle 49"/>
              <p:cNvSpPr>
                <a:spLocks noChangeArrowheads="1"/>
              </p:cNvSpPr>
              <p:nvPr/>
            </p:nvSpPr>
            <p:spPr bwMode="auto">
              <a:xfrm>
                <a:off x="5017" y="2280"/>
                <a:ext cx="170" cy="1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400" b="1" i="1">
                    <a:latin typeface="Book Antiqua" charset="0"/>
                  </a:rPr>
                  <a:t>8</a:t>
                </a:r>
              </a:p>
            </p:txBody>
          </p:sp>
          <p:sp>
            <p:nvSpPr>
              <p:cNvPr id="48169" name="Rectangle 50"/>
              <p:cNvSpPr>
                <a:spLocks noChangeArrowheads="1"/>
              </p:cNvSpPr>
              <p:nvPr/>
            </p:nvSpPr>
            <p:spPr bwMode="auto">
              <a:xfrm>
                <a:off x="5238" y="2280"/>
                <a:ext cx="170" cy="1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400" b="1" i="1">
                    <a:latin typeface="Book Antiqua" charset="0"/>
                  </a:rPr>
                  <a:t>9</a:t>
                </a:r>
              </a:p>
            </p:txBody>
          </p:sp>
        </p:grpSp>
      </p:grpSp>
      <p:sp>
        <p:nvSpPr>
          <p:cNvPr id="48135" name="Rectangle 51"/>
          <p:cNvSpPr>
            <a:spLocks noChangeArrowheads="1"/>
          </p:cNvSpPr>
          <p:nvPr/>
        </p:nvSpPr>
        <p:spPr bwMode="auto">
          <a:xfrm>
            <a:off x="4837113" y="1571625"/>
            <a:ext cx="37179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i="1" dirty="0"/>
              <a:t>23 34 56 25 44 73 42 26 10 16</a:t>
            </a:r>
          </a:p>
        </p:txBody>
      </p:sp>
      <p:sp>
        <p:nvSpPr>
          <p:cNvPr id="511038" name="Rectangle 62"/>
          <p:cNvSpPr>
            <a:spLocks noChangeArrowheads="1"/>
          </p:cNvSpPr>
          <p:nvPr/>
        </p:nvSpPr>
        <p:spPr bwMode="auto">
          <a:xfrm>
            <a:off x="4875213" y="3260725"/>
            <a:ext cx="37179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i="1"/>
              <a:t>10 42 23 73 34 44 25 56 26 16</a:t>
            </a:r>
          </a:p>
        </p:txBody>
      </p:sp>
      <p:sp>
        <p:nvSpPr>
          <p:cNvPr id="511048" name="Rectangle 72"/>
          <p:cNvSpPr>
            <a:spLocks noChangeArrowheads="1"/>
          </p:cNvSpPr>
          <p:nvPr/>
        </p:nvSpPr>
        <p:spPr bwMode="auto">
          <a:xfrm>
            <a:off x="4849813" y="5203825"/>
            <a:ext cx="37179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i="1"/>
              <a:t>10 16 23 25 26 34 42 44 56 73</a:t>
            </a:r>
          </a:p>
        </p:txBody>
      </p:sp>
    </p:spTree>
    <p:extLst>
      <p:ext uri="{BB962C8B-B14F-4D97-AF65-F5344CB8AC3E}">
        <p14:creationId xmlns:p14="http://schemas.microsoft.com/office/powerpoint/2010/main" val="3065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>
                <a:ea typeface="ＭＳ Ｐゴシック" charset="-128"/>
              </a:rPr>
              <a:t>Non-comparison-based sorts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1800" smtClean="0">
                <a:ea typeface="ＭＳ Ｐゴシック" charset="-128"/>
              </a:rPr>
              <a:t>lower bound: </a:t>
            </a:r>
            <a:r>
              <a:rPr lang="en-US" sz="1800" smtClean="0">
                <a:latin typeface="Symbol" charset="2"/>
                <a:ea typeface="ＭＳ Ｐゴシック" charset="-128"/>
              </a:rPr>
              <a:t>W</a:t>
            </a:r>
            <a:r>
              <a:rPr lang="en-US" sz="1800" smtClean="0">
                <a:ea typeface="ＭＳ Ｐゴシック" charset="-128"/>
              </a:rPr>
              <a:t>(n log n) for comparison based sorts (like searching lower bound)</a:t>
            </a:r>
          </a:p>
          <a:p>
            <a:r>
              <a:rPr lang="en-US" sz="1800" smtClean="0">
                <a:ea typeface="ＭＳ Ｐゴシック" charset="-128"/>
              </a:rPr>
              <a:t>bucket sort/radix sort are not-comparison based, faster asymptotically and in practice </a:t>
            </a:r>
          </a:p>
          <a:p>
            <a:pPr>
              <a:buFont typeface="Monotype Sorts" charset="2"/>
              <a:buNone/>
            </a:pPr>
            <a:endParaRPr lang="en-US" sz="1800" smtClean="0">
              <a:ea typeface="ＭＳ Ｐゴシック" charset="-128"/>
            </a:endParaRPr>
          </a:p>
          <a:p>
            <a:r>
              <a:rPr lang="en-US" sz="1800" smtClean="0">
                <a:ea typeface="ＭＳ Ｐゴシック" charset="-128"/>
              </a:rPr>
              <a:t>sort a vector of ints, all ints in the range 1..100, how?</a:t>
            </a:r>
          </a:p>
          <a:p>
            <a:pPr lvl="1"/>
            <a:r>
              <a:rPr lang="en-US" sz="1800" smtClean="0">
                <a:ea typeface="ＭＳ Ｐゴシック" charset="-128"/>
              </a:rPr>
              <a:t>(use extra storage)</a:t>
            </a:r>
          </a:p>
          <a:p>
            <a:r>
              <a:rPr lang="en-US" sz="1800" smtClean="0">
                <a:ea typeface="ＭＳ Ｐゴシック" charset="-128"/>
              </a:rPr>
              <a:t>radix: examine each digit of numbers being sorted</a:t>
            </a:r>
          </a:p>
          <a:p>
            <a:pPr lvl="1"/>
            <a:r>
              <a:rPr lang="en-US" sz="1800" smtClean="0">
                <a:ea typeface="ＭＳ Ｐゴシック" charset="-128"/>
              </a:rPr>
              <a:t>One-pass per digit</a:t>
            </a:r>
          </a:p>
          <a:p>
            <a:pPr lvl="1"/>
            <a:r>
              <a:rPr lang="en-US" sz="1800" smtClean="0">
                <a:ea typeface="ＭＳ Ｐゴシック" charset="-128"/>
              </a:rPr>
              <a:t>Sort based on digit</a:t>
            </a:r>
          </a:p>
        </p:txBody>
      </p:sp>
      <p:sp>
        <p:nvSpPr>
          <p:cNvPr id="48132" name="Rectangle 4"/>
          <p:cNvSpPr>
            <a:spLocks noGrp="1" noChangeArrowheads="1" noTextEdit="1"/>
          </p:cNvSpPr>
          <p:nvPr>
            <p:ph type="clipArt" sz="half" idx="2"/>
          </p:nvPr>
        </p:nvSpPr>
        <p:spPr>
          <a:xfrm>
            <a:off x="4559300" y="1371600"/>
            <a:ext cx="4140200" cy="4495800"/>
          </a:xfrm>
        </p:spPr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745038" y="4497388"/>
            <a:ext cx="3963987" cy="309562"/>
            <a:chOff x="2957" y="2809"/>
            <a:chExt cx="2497" cy="195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2963" y="2809"/>
              <a:ext cx="2491" cy="0"/>
              <a:chOff x="2963" y="2809"/>
              <a:chExt cx="2491" cy="0"/>
            </a:xfrm>
          </p:grpSpPr>
          <p:sp>
            <p:nvSpPr>
              <p:cNvPr id="48192" name="Line 7"/>
              <p:cNvSpPr>
                <a:spLocks noChangeShapeType="1"/>
              </p:cNvSpPr>
              <p:nvPr/>
            </p:nvSpPr>
            <p:spPr bwMode="auto">
              <a:xfrm>
                <a:off x="3210" y="2809"/>
                <a:ext cx="1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93" name="Line 8"/>
              <p:cNvSpPr>
                <a:spLocks noChangeShapeType="1"/>
              </p:cNvSpPr>
              <p:nvPr/>
            </p:nvSpPr>
            <p:spPr bwMode="auto">
              <a:xfrm>
                <a:off x="3467" y="2809"/>
                <a:ext cx="1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94" name="Line 9"/>
              <p:cNvSpPr>
                <a:spLocks noChangeShapeType="1"/>
              </p:cNvSpPr>
              <p:nvPr/>
            </p:nvSpPr>
            <p:spPr bwMode="auto">
              <a:xfrm>
                <a:off x="3737" y="2809"/>
                <a:ext cx="1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95" name="Line 10"/>
              <p:cNvSpPr>
                <a:spLocks noChangeShapeType="1"/>
              </p:cNvSpPr>
              <p:nvPr/>
            </p:nvSpPr>
            <p:spPr bwMode="auto">
              <a:xfrm>
                <a:off x="4001" y="2809"/>
                <a:ext cx="1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96" name="Line 11"/>
              <p:cNvSpPr>
                <a:spLocks noChangeShapeType="1"/>
              </p:cNvSpPr>
              <p:nvPr/>
            </p:nvSpPr>
            <p:spPr bwMode="auto">
              <a:xfrm>
                <a:off x="4273" y="2809"/>
                <a:ext cx="1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97" name="Line 12"/>
              <p:cNvSpPr>
                <a:spLocks noChangeShapeType="1"/>
              </p:cNvSpPr>
              <p:nvPr/>
            </p:nvSpPr>
            <p:spPr bwMode="auto">
              <a:xfrm>
                <a:off x="4555" y="2809"/>
                <a:ext cx="1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98" name="Line 13"/>
              <p:cNvSpPr>
                <a:spLocks noChangeShapeType="1"/>
              </p:cNvSpPr>
              <p:nvPr/>
            </p:nvSpPr>
            <p:spPr bwMode="auto">
              <a:xfrm>
                <a:off x="4792" y="2809"/>
                <a:ext cx="1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99" name="Line 14"/>
              <p:cNvSpPr>
                <a:spLocks noChangeShapeType="1"/>
              </p:cNvSpPr>
              <p:nvPr/>
            </p:nvSpPr>
            <p:spPr bwMode="auto">
              <a:xfrm>
                <a:off x="5029" y="2809"/>
                <a:ext cx="1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200" name="Line 15"/>
              <p:cNvSpPr>
                <a:spLocks noChangeShapeType="1"/>
              </p:cNvSpPr>
              <p:nvPr/>
            </p:nvSpPr>
            <p:spPr bwMode="auto">
              <a:xfrm>
                <a:off x="5279" y="2809"/>
                <a:ext cx="1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201" name="Line 16"/>
              <p:cNvSpPr>
                <a:spLocks noChangeShapeType="1"/>
              </p:cNvSpPr>
              <p:nvPr/>
            </p:nvSpPr>
            <p:spPr bwMode="auto">
              <a:xfrm>
                <a:off x="2963" y="2809"/>
                <a:ext cx="1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" name="Group 17"/>
            <p:cNvGrpSpPr>
              <a:grpSpLocks/>
            </p:cNvGrpSpPr>
            <p:nvPr/>
          </p:nvGrpSpPr>
          <p:grpSpPr bwMode="auto">
            <a:xfrm>
              <a:off x="2957" y="2814"/>
              <a:ext cx="2488" cy="190"/>
              <a:chOff x="2957" y="2814"/>
              <a:chExt cx="2488" cy="190"/>
            </a:xfrm>
          </p:grpSpPr>
          <p:sp>
            <p:nvSpPr>
              <p:cNvPr id="48182" name="Rectangle 18"/>
              <p:cNvSpPr>
                <a:spLocks noChangeArrowheads="1"/>
              </p:cNvSpPr>
              <p:nvPr/>
            </p:nvSpPr>
            <p:spPr bwMode="auto">
              <a:xfrm>
                <a:off x="2957" y="2814"/>
                <a:ext cx="170" cy="1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400" b="1" i="1">
                    <a:latin typeface="Book Antiqua" charset="0"/>
                  </a:rPr>
                  <a:t>0</a:t>
                </a:r>
              </a:p>
            </p:txBody>
          </p:sp>
          <p:sp>
            <p:nvSpPr>
              <p:cNvPr id="48183" name="Rectangle 19"/>
              <p:cNvSpPr>
                <a:spLocks noChangeArrowheads="1"/>
              </p:cNvSpPr>
              <p:nvPr/>
            </p:nvSpPr>
            <p:spPr bwMode="auto">
              <a:xfrm>
                <a:off x="3201" y="2814"/>
                <a:ext cx="170" cy="1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400" b="1" i="1">
                    <a:latin typeface="Book Antiqua" charset="0"/>
                  </a:rPr>
                  <a:t>1</a:t>
                </a:r>
              </a:p>
            </p:txBody>
          </p:sp>
          <p:sp>
            <p:nvSpPr>
              <p:cNvPr id="48184" name="Rectangle 20"/>
              <p:cNvSpPr>
                <a:spLocks noChangeArrowheads="1"/>
              </p:cNvSpPr>
              <p:nvPr/>
            </p:nvSpPr>
            <p:spPr bwMode="auto">
              <a:xfrm>
                <a:off x="3463" y="2814"/>
                <a:ext cx="170" cy="1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400" b="1" i="1">
                    <a:latin typeface="Book Antiqua" charset="0"/>
                  </a:rPr>
                  <a:t>2</a:t>
                </a:r>
              </a:p>
            </p:txBody>
          </p:sp>
          <p:sp>
            <p:nvSpPr>
              <p:cNvPr id="48185" name="Rectangle 21"/>
              <p:cNvSpPr>
                <a:spLocks noChangeArrowheads="1"/>
              </p:cNvSpPr>
              <p:nvPr/>
            </p:nvSpPr>
            <p:spPr bwMode="auto">
              <a:xfrm>
                <a:off x="3747" y="2814"/>
                <a:ext cx="170" cy="1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400" b="1" i="1">
                    <a:latin typeface="Book Antiqua" charset="0"/>
                  </a:rPr>
                  <a:t>3</a:t>
                </a:r>
              </a:p>
            </p:txBody>
          </p:sp>
          <p:sp>
            <p:nvSpPr>
              <p:cNvPr id="48186" name="Rectangle 22"/>
              <p:cNvSpPr>
                <a:spLocks noChangeArrowheads="1"/>
              </p:cNvSpPr>
              <p:nvPr/>
            </p:nvSpPr>
            <p:spPr bwMode="auto">
              <a:xfrm>
                <a:off x="4016" y="2814"/>
                <a:ext cx="170" cy="1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400" b="1" i="1">
                    <a:latin typeface="Book Antiqua" charset="0"/>
                  </a:rPr>
                  <a:t>4</a:t>
                </a:r>
              </a:p>
            </p:txBody>
          </p:sp>
          <p:sp>
            <p:nvSpPr>
              <p:cNvPr id="48187" name="Rectangle 23"/>
              <p:cNvSpPr>
                <a:spLocks noChangeArrowheads="1"/>
              </p:cNvSpPr>
              <p:nvPr/>
            </p:nvSpPr>
            <p:spPr bwMode="auto">
              <a:xfrm>
                <a:off x="4279" y="2814"/>
                <a:ext cx="170" cy="1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400" b="1" i="1">
                    <a:latin typeface="Book Antiqua" charset="0"/>
                  </a:rPr>
                  <a:t>5</a:t>
                </a:r>
              </a:p>
            </p:txBody>
          </p:sp>
          <p:sp>
            <p:nvSpPr>
              <p:cNvPr id="48188" name="Rectangle 24"/>
              <p:cNvSpPr>
                <a:spLocks noChangeArrowheads="1"/>
              </p:cNvSpPr>
              <p:nvPr/>
            </p:nvSpPr>
            <p:spPr bwMode="auto">
              <a:xfrm>
                <a:off x="4554" y="2814"/>
                <a:ext cx="170" cy="1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400" b="1" i="1">
                    <a:latin typeface="Book Antiqua" charset="0"/>
                  </a:rPr>
                  <a:t>6</a:t>
                </a:r>
              </a:p>
            </p:txBody>
          </p:sp>
          <p:sp>
            <p:nvSpPr>
              <p:cNvPr id="48189" name="Rectangle 25"/>
              <p:cNvSpPr>
                <a:spLocks noChangeArrowheads="1"/>
              </p:cNvSpPr>
              <p:nvPr/>
            </p:nvSpPr>
            <p:spPr bwMode="auto">
              <a:xfrm>
                <a:off x="4814" y="2814"/>
                <a:ext cx="182" cy="1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r>
                  <a:rPr lang="en-US" sz="1400" b="1" i="1">
                    <a:latin typeface="Book Antiqua" charset="0"/>
                  </a:rPr>
                  <a:t>7</a:t>
                </a:r>
              </a:p>
            </p:txBody>
          </p:sp>
          <p:sp>
            <p:nvSpPr>
              <p:cNvPr id="48190" name="Rectangle 26"/>
              <p:cNvSpPr>
                <a:spLocks noChangeArrowheads="1"/>
              </p:cNvSpPr>
              <p:nvPr/>
            </p:nvSpPr>
            <p:spPr bwMode="auto">
              <a:xfrm>
                <a:off x="5054" y="2814"/>
                <a:ext cx="170" cy="1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400" b="1" i="1">
                    <a:latin typeface="Book Antiqua" charset="0"/>
                  </a:rPr>
                  <a:t>8</a:t>
                </a:r>
              </a:p>
            </p:txBody>
          </p:sp>
          <p:sp>
            <p:nvSpPr>
              <p:cNvPr id="48191" name="Rectangle 27"/>
              <p:cNvSpPr>
                <a:spLocks noChangeArrowheads="1"/>
              </p:cNvSpPr>
              <p:nvPr/>
            </p:nvSpPr>
            <p:spPr bwMode="auto">
              <a:xfrm>
                <a:off x="5275" y="2814"/>
                <a:ext cx="170" cy="1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400" b="1" i="1">
                    <a:latin typeface="Book Antiqua" charset="0"/>
                  </a:rPr>
                  <a:t>9</a:t>
                </a:r>
              </a:p>
            </p:txBody>
          </p:sp>
        </p:grp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4775200" y="2862263"/>
            <a:ext cx="3963988" cy="309562"/>
            <a:chOff x="2920" y="2275"/>
            <a:chExt cx="2497" cy="195"/>
          </a:xfrm>
        </p:grpSpPr>
        <p:grpSp>
          <p:nvGrpSpPr>
            <p:cNvPr id="6" name="Group 29"/>
            <p:cNvGrpSpPr>
              <a:grpSpLocks/>
            </p:cNvGrpSpPr>
            <p:nvPr/>
          </p:nvGrpSpPr>
          <p:grpSpPr bwMode="auto">
            <a:xfrm>
              <a:off x="2926" y="2275"/>
              <a:ext cx="2491" cy="0"/>
              <a:chOff x="2926" y="2275"/>
              <a:chExt cx="2491" cy="0"/>
            </a:xfrm>
          </p:grpSpPr>
          <p:sp>
            <p:nvSpPr>
              <p:cNvPr id="48170" name="Line 30"/>
              <p:cNvSpPr>
                <a:spLocks noChangeShapeType="1"/>
              </p:cNvSpPr>
              <p:nvPr/>
            </p:nvSpPr>
            <p:spPr bwMode="auto">
              <a:xfrm>
                <a:off x="3173" y="2275"/>
                <a:ext cx="1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71" name="Line 31"/>
              <p:cNvSpPr>
                <a:spLocks noChangeShapeType="1"/>
              </p:cNvSpPr>
              <p:nvPr/>
            </p:nvSpPr>
            <p:spPr bwMode="auto">
              <a:xfrm>
                <a:off x="3430" y="2275"/>
                <a:ext cx="1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72" name="Line 32"/>
              <p:cNvSpPr>
                <a:spLocks noChangeShapeType="1"/>
              </p:cNvSpPr>
              <p:nvPr/>
            </p:nvSpPr>
            <p:spPr bwMode="auto">
              <a:xfrm>
                <a:off x="3700" y="2275"/>
                <a:ext cx="1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73" name="Line 33"/>
              <p:cNvSpPr>
                <a:spLocks noChangeShapeType="1"/>
              </p:cNvSpPr>
              <p:nvPr/>
            </p:nvSpPr>
            <p:spPr bwMode="auto">
              <a:xfrm>
                <a:off x="3964" y="2275"/>
                <a:ext cx="1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74" name="Line 34"/>
              <p:cNvSpPr>
                <a:spLocks noChangeShapeType="1"/>
              </p:cNvSpPr>
              <p:nvPr/>
            </p:nvSpPr>
            <p:spPr bwMode="auto">
              <a:xfrm>
                <a:off x="4236" y="2275"/>
                <a:ext cx="1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75" name="Line 35"/>
              <p:cNvSpPr>
                <a:spLocks noChangeShapeType="1"/>
              </p:cNvSpPr>
              <p:nvPr/>
            </p:nvSpPr>
            <p:spPr bwMode="auto">
              <a:xfrm>
                <a:off x="4518" y="2275"/>
                <a:ext cx="1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76" name="Line 36"/>
              <p:cNvSpPr>
                <a:spLocks noChangeShapeType="1"/>
              </p:cNvSpPr>
              <p:nvPr/>
            </p:nvSpPr>
            <p:spPr bwMode="auto">
              <a:xfrm>
                <a:off x="4755" y="2275"/>
                <a:ext cx="1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77" name="Line 37"/>
              <p:cNvSpPr>
                <a:spLocks noChangeShapeType="1"/>
              </p:cNvSpPr>
              <p:nvPr/>
            </p:nvSpPr>
            <p:spPr bwMode="auto">
              <a:xfrm>
                <a:off x="4992" y="2275"/>
                <a:ext cx="1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78" name="Line 38"/>
              <p:cNvSpPr>
                <a:spLocks noChangeShapeType="1"/>
              </p:cNvSpPr>
              <p:nvPr/>
            </p:nvSpPr>
            <p:spPr bwMode="auto">
              <a:xfrm>
                <a:off x="5242" y="2275"/>
                <a:ext cx="1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79" name="Line 39"/>
              <p:cNvSpPr>
                <a:spLocks noChangeShapeType="1"/>
              </p:cNvSpPr>
              <p:nvPr/>
            </p:nvSpPr>
            <p:spPr bwMode="auto">
              <a:xfrm>
                <a:off x="2926" y="2275"/>
                <a:ext cx="1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" name="Group 40"/>
            <p:cNvGrpSpPr>
              <a:grpSpLocks/>
            </p:cNvGrpSpPr>
            <p:nvPr/>
          </p:nvGrpSpPr>
          <p:grpSpPr bwMode="auto">
            <a:xfrm>
              <a:off x="2920" y="2280"/>
              <a:ext cx="2488" cy="190"/>
              <a:chOff x="2920" y="2280"/>
              <a:chExt cx="2488" cy="190"/>
            </a:xfrm>
          </p:grpSpPr>
          <p:sp>
            <p:nvSpPr>
              <p:cNvPr id="48160" name="Rectangle 41"/>
              <p:cNvSpPr>
                <a:spLocks noChangeArrowheads="1"/>
              </p:cNvSpPr>
              <p:nvPr/>
            </p:nvSpPr>
            <p:spPr bwMode="auto">
              <a:xfrm>
                <a:off x="2920" y="2280"/>
                <a:ext cx="170" cy="1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400" b="1" i="1">
                    <a:latin typeface="Book Antiqua" charset="0"/>
                  </a:rPr>
                  <a:t>0</a:t>
                </a:r>
              </a:p>
            </p:txBody>
          </p:sp>
          <p:sp>
            <p:nvSpPr>
              <p:cNvPr id="48161" name="Rectangle 42"/>
              <p:cNvSpPr>
                <a:spLocks noChangeArrowheads="1"/>
              </p:cNvSpPr>
              <p:nvPr/>
            </p:nvSpPr>
            <p:spPr bwMode="auto">
              <a:xfrm>
                <a:off x="3164" y="2280"/>
                <a:ext cx="170" cy="1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400" b="1" i="1">
                    <a:latin typeface="Book Antiqua" charset="0"/>
                  </a:rPr>
                  <a:t>1</a:t>
                </a:r>
              </a:p>
            </p:txBody>
          </p:sp>
          <p:sp>
            <p:nvSpPr>
              <p:cNvPr id="48162" name="Rectangle 43"/>
              <p:cNvSpPr>
                <a:spLocks noChangeArrowheads="1"/>
              </p:cNvSpPr>
              <p:nvPr/>
            </p:nvSpPr>
            <p:spPr bwMode="auto">
              <a:xfrm>
                <a:off x="3426" y="2280"/>
                <a:ext cx="170" cy="1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400" b="1" i="1">
                    <a:latin typeface="Book Antiqua" charset="0"/>
                  </a:rPr>
                  <a:t>2</a:t>
                </a:r>
              </a:p>
            </p:txBody>
          </p:sp>
          <p:sp>
            <p:nvSpPr>
              <p:cNvPr id="48163" name="Rectangle 44"/>
              <p:cNvSpPr>
                <a:spLocks noChangeArrowheads="1"/>
              </p:cNvSpPr>
              <p:nvPr/>
            </p:nvSpPr>
            <p:spPr bwMode="auto">
              <a:xfrm>
                <a:off x="3710" y="2280"/>
                <a:ext cx="170" cy="1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400" b="1" i="1">
                    <a:latin typeface="Book Antiqua" charset="0"/>
                  </a:rPr>
                  <a:t>3</a:t>
                </a:r>
              </a:p>
            </p:txBody>
          </p:sp>
          <p:sp>
            <p:nvSpPr>
              <p:cNvPr id="48164" name="Rectangle 45"/>
              <p:cNvSpPr>
                <a:spLocks noChangeArrowheads="1"/>
              </p:cNvSpPr>
              <p:nvPr/>
            </p:nvSpPr>
            <p:spPr bwMode="auto">
              <a:xfrm>
                <a:off x="3979" y="2280"/>
                <a:ext cx="170" cy="1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400" b="1" i="1">
                    <a:latin typeface="Book Antiqua" charset="0"/>
                  </a:rPr>
                  <a:t>4</a:t>
                </a:r>
              </a:p>
            </p:txBody>
          </p:sp>
          <p:sp>
            <p:nvSpPr>
              <p:cNvPr id="48165" name="Rectangle 46"/>
              <p:cNvSpPr>
                <a:spLocks noChangeArrowheads="1"/>
              </p:cNvSpPr>
              <p:nvPr/>
            </p:nvSpPr>
            <p:spPr bwMode="auto">
              <a:xfrm>
                <a:off x="4242" y="2280"/>
                <a:ext cx="170" cy="1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400" b="1" i="1">
                    <a:latin typeface="Book Antiqua" charset="0"/>
                  </a:rPr>
                  <a:t>5</a:t>
                </a:r>
              </a:p>
            </p:txBody>
          </p:sp>
          <p:sp>
            <p:nvSpPr>
              <p:cNvPr id="48166" name="Rectangle 47"/>
              <p:cNvSpPr>
                <a:spLocks noChangeArrowheads="1"/>
              </p:cNvSpPr>
              <p:nvPr/>
            </p:nvSpPr>
            <p:spPr bwMode="auto">
              <a:xfrm>
                <a:off x="4517" y="2280"/>
                <a:ext cx="170" cy="1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400" b="1" i="1">
                    <a:latin typeface="Book Antiqua" charset="0"/>
                  </a:rPr>
                  <a:t>6</a:t>
                </a:r>
              </a:p>
            </p:txBody>
          </p:sp>
          <p:sp>
            <p:nvSpPr>
              <p:cNvPr id="48167" name="Rectangle 48"/>
              <p:cNvSpPr>
                <a:spLocks noChangeArrowheads="1"/>
              </p:cNvSpPr>
              <p:nvPr/>
            </p:nvSpPr>
            <p:spPr bwMode="auto">
              <a:xfrm>
                <a:off x="4777" y="2280"/>
                <a:ext cx="182" cy="1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r>
                  <a:rPr lang="en-US" sz="1400" b="1" i="1">
                    <a:latin typeface="Book Antiqua" charset="0"/>
                  </a:rPr>
                  <a:t>7</a:t>
                </a:r>
              </a:p>
            </p:txBody>
          </p:sp>
          <p:sp>
            <p:nvSpPr>
              <p:cNvPr id="48168" name="Rectangle 49"/>
              <p:cNvSpPr>
                <a:spLocks noChangeArrowheads="1"/>
              </p:cNvSpPr>
              <p:nvPr/>
            </p:nvSpPr>
            <p:spPr bwMode="auto">
              <a:xfrm>
                <a:off x="5017" y="2280"/>
                <a:ext cx="170" cy="1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400" b="1" i="1">
                    <a:latin typeface="Book Antiqua" charset="0"/>
                  </a:rPr>
                  <a:t>8</a:t>
                </a:r>
              </a:p>
            </p:txBody>
          </p:sp>
          <p:sp>
            <p:nvSpPr>
              <p:cNvPr id="48169" name="Rectangle 50"/>
              <p:cNvSpPr>
                <a:spLocks noChangeArrowheads="1"/>
              </p:cNvSpPr>
              <p:nvPr/>
            </p:nvSpPr>
            <p:spPr bwMode="auto">
              <a:xfrm>
                <a:off x="5238" y="2280"/>
                <a:ext cx="170" cy="1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400" b="1" i="1">
                    <a:latin typeface="Book Antiqua" charset="0"/>
                  </a:rPr>
                  <a:t>9</a:t>
                </a:r>
              </a:p>
            </p:txBody>
          </p:sp>
        </p:grpSp>
      </p:grpSp>
      <p:sp>
        <p:nvSpPr>
          <p:cNvPr id="48135" name="Rectangle 51"/>
          <p:cNvSpPr>
            <a:spLocks noChangeArrowheads="1"/>
          </p:cNvSpPr>
          <p:nvPr/>
        </p:nvSpPr>
        <p:spPr bwMode="auto">
          <a:xfrm>
            <a:off x="4837113" y="1571625"/>
            <a:ext cx="37179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i="1"/>
              <a:t>23 34 56 25 44 73 42 26 10 16</a:t>
            </a:r>
          </a:p>
        </p:txBody>
      </p:sp>
      <p:sp>
        <p:nvSpPr>
          <p:cNvPr id="511028" name="Rectangle 52"/>
          <p:cNvSpPr>
            <a:spLocks noChangeArrowheads="1"/>
          </p:cNvSpPr>
          <p:nvPr/>
        </p:nvSpPr>
        <p:spPr bwMode="auto">
          <a:xfrm>
            <a:off x="7212013" y="2549525"/>
            <a:ext cx="4254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/>
              <a:t>56</a:t>
            </a:r>
          </a:p>
        </p:txBody>
      </p:sp>
      <p:sp>
        <p:nvSpPr>
          <p:cNvPr id="511029" name="Rectangle 53"/>
          <p:cNvSpPr>
            <a:spLocks noChangeArrowheads="1"/>
          </p:cNvSpPr>
          <p:nvPr/>
        </p:nvSpPr>
        <p:spPr bwMode="auto">
          <a:xfrm>
            <a:off x="6373813" y="2511425"/>
            <a:ext cx="4254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/>
              <a:t>34</a:t>
            </a:r>
          </a:p>
        </p:txBody>
      </p:sp>
      <p:sp>
        <p:nvSpPr>
          <p:cNvPr id="511030" name="Rectangle 54"/>
          <p:cNvSpPr>
            <a:spLocks noChangeArrowheads="1"/>
          </p:cNvSpPr>
          <p:nvPr/>
        </p:nvSpPr>
        <p:spPr bwMode="auto">
          <a:xfrm>
            <a:off x="5942013" y="2524125"/>
            <a:ext cx="4254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/>
              <a:t>23</a:t>
            </a:r>
          </a:p>
        </p:txBody>
      </p:sp>
      <p:sp>
        <p:nvSpPr>
          <p:cNvPr id="511031" name="Rectangle 55"/>
          <p:cNvSpPr>
            <a:spLocks noChangeArrowheads="1"/>
          </p:cNvSpPr>
          <p:nvPr/>
        </p:nvSpPr>
        <p:spPr bwMode="auto">
          <a:xfrm>
            <a:off x="6386513" y="2282825"/>
            <a:ext cx="4254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/>
              <a:t>44</a:t>
            </a:r>
          </a:p>
        </p:txBody>
      </p:sp>
      <p:sp>
        <p:nvSpPr>
          <p:cNvPr id="511032" name="Rectangle 56"/>
          <p:cNvSpPr>
            <a:spLocks noChangeArrowheads="1"/>
          </p:cNvSpPr>
          <p:nvPr/>
        </p:nvSpPr>
        <p:spPr bwMode="auto">
          <a:xfrm>
            <a:off x="6780213" y="2536825"/>
            <a:ext cx="4254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/>
              <a:t>25</a:t>
            </a:r>
          </a:p>
        </p:txBody>
      </p:sp>
      <p:sp>
        <p:nvSpPr>
          <p:cNvPr id="511033" name="Rectangle 57"/>
          <p:cNvSpPr>
            <a:spLocks noChangeArrowheads="1"/>
          </p:cNvSpPr>
          <p:nvPr/>
        </p:nvSpPr>
        <p:spPr bwMode="auto">
          <a:xfrm>
            <a:off x="5510213" y="2536825"/>
            <a:ext cx="4254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/>
              <a:t>42</a:t>
            </a:r>
          </a:p>
        </p:txBody>
      </p:sp>
      <p:sp>
        <p:nvSpPr>
          <p:cNvPr id="511034" name="Rectangle 58"/>
          <p:cNvSpPr>
            <a:spLocks noChangeArrowheads="1"/>
          </p:cNvSpPr>
          <p:nvPr/>
        </p:nvSpPr>
        <p:spPr bwMode="auto">
          <a:xfrm>
            <a:off x="7593013" y="4187825"/>
            <a:ext cx="4254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/>
              <a:t>73</a:t>
            </a:r>
          </a:p>
        </p:txBody>
      </p:sp>
      <p:sp>
        <p:nvSpPr>
          <p:cNvPr id="511035" name="Rectangle 59"/>
          <p:cNvSpPr>
            <a:spLocks noChangeArrowheads="1"/>
          </p:cNvSpPr>
          <p:nvPr/>
        </p:nvSpPr>
        <p:spPr bwMode="auto">
          <a:xfrm>
            <a:off x="7224713" y="2117725"/>
            <a:ext cx="4254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/>
              <a:t>16</a:t>
            </a:r>
          </a:p>
        </p:txBody>
      </p:sp>
      <p:sp>
        <p:nvSpPr>
          <p:cNvPr id="511036" name="Rectangle 60"/>
          <p:cNvSpPr>
            <a:spLocks noChangeArrowheads="1"/>
          </p:cNvSpPr>
          <p:nvPr/>
        </p:nvSpPr>
        <p:spPr bwMode="auto">
          <a:xfrm>
            <a:off x="4760913" y="2536825"/>
            <a:ext cx="4254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/>
              <a:t>10</a:t>
            </a:r>
          </a:p>
        </p:txBody>
      </p:sp>
      <p:sp>
        <p:nvSpPr>
          <p:cNvPr id="511037" name="Rectangle 61"/>
          <p:cNvSpPr>
            <a:spLocks noChangeArrowheads="1"/>
          </p:cNvSpPr>
          <p:nvPr/>
        </p:nvSpPr>
        <p:spPr bwMode="auto">
          <a:xfrm>
            <a:off x="7224713" y="2333625"/>
            <a:ext cx="4254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/>
              <a:t>26</a:t>
            </a:r>
          </a:p>
        </p:txBody>
      </p:sp>
      <p:sp>
        <p:nvSpPr>
          <p:cNvPr id="511038" name="Rectangle 62"/>
          <p:cNvSpPr>
            <a:spLocks noChangeArrowheads="1"/>
          </p:cNvSpPr>
          <p:nvPr/>
        </p:nvSpPr>
        <p:spPr bwMode="auto">
          <a:xfrm>
            <a:off x="4875213" y="3260725"/>
            <a:ext cx="37179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i="1"/>
              <a:t>10 42 23 73 34 44 25 56 26 16</a:t>
            </a:r>
          </a:p>
        </p:txBody>
      </p:sp>
      <p:sp>
        <p:nvSpPr>
          <p:cNvPr id="511039" name="Rectangle 63"/>
          <p:cNvSpPr>
            <a:spLocks noChangeArrowheads="1"/>
          </p:cNvSpPr>
          <p:nvPr/>
        </p:nvSpPr>
        <p:spPr bwMode="auto">
          <a:xfrm>
            <a:off x="5078413" y="4187825"/>
            <a:ext cx="4254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/>
              <a:t>10</a:t>
            </a:r>
          </a:p>
        </p:txBody>
      </p:sp>
      <p:sp>
        <p:nvSpPr>
          <p:cNvPr id="511040" name="Rectangle 64"/>
          <p:cNvSpPr>
            <a:spLocks noChangeArrowheads="1"/>
          </p:cNvSpPr>
          <p:nvPr/>
        </p:nvSpPr>
        <p:spPr bwMode="auto">
          <a:xfrm>
            <a:off x="6323013" y="4175125"/>
            <a:ext cx="4254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/>
              <a:t>42</a:t>
            </a:r>
          </a:p>
        </p:txBody>
      </p:sp>
      <p:sp>
        <p:nvSpPr>
          <p:cNvPr id="511041" name="Rectangle 65"/>
          <p:cNvSpPr>
            <a:spLocks noChangeArrowheads="1"/>
          </p:cNvSpPr>
          <p:nvPr/>
        </p:nvSpPr>
        <p:spPr bwMode="auto">
          <a:xfrm>
            <a:off x="5472113" y="4187825"/>
            <a:ext cx="4254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/>
              <a:t>23</a:t>
            </a:r>
          </a:p>
        </p:txBody>
      </p:sp>
      <p:sp>
        <p:nvSpPr>
          <p:cNvPr id="511042" name="Rectangle 66"/>
          <p:cNvSpPr>
            <a:spLocks noChangeArrowheads="1"/>
          </p:cNvSpPr>
          <p:nvPr/>
        </p:nvSpPr>
        <p:spPr bwMode="auto">
          <a:xfrm>
            <a:off x="5942013" y="4187825"/>
            <a:ext cx="4254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/>
              <a:t>34</a:t>
            </a:r>
          </a:p>
        </p:txBody>
      </p:sp>
      <p:sp>
        <p:nvSpPr>
          <p:cNvPr id="511043" name="Rectangle 67"/>
          <p:cNvSpPr>
            <a:spLocks noChangeArrowheads="1"/>
          </p:cNvSpPr>
          <p:nvPr/>
        </p:nvSpPr>
        <p:spPr bwMode="auto">
          <a:xfrm>
            <a:off x="6335713" y="3946525"/>
            <a:ext cx="4254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/>
              <a:t>44</a:t>
            </a:r>
          </a:p>
        </p:txBody>
      </p:sp>
      <p:sp>
        <p:nvSpPr>
          <p:cNvPr id="511044" name="Rectangle 68"/>
          <p:cNvSpPr>
            <a:spLocks noChangeArrowheads="1"/>
          </p:cNvSpPr>
          <p:nvPr/>
        </p:nvSpPr>
        <p:spPr bwMode="auto">
          <a:xfrm>
            <a:off x="5484813" y="3959225"/>
            <a:ext cx="4254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/>
              <a:t>25</a:t>
            </a:r>
          </a:p>
        </p:txBody>
      </p:sp>
      <p:sp>
        <p:nvSpPr>
          <p:cNvPr id="511045" name="Rectangle 69"/>
          <p:cNvSpPr>
            <a:spLocks noChangeArrowheads="1"/>
          </p:cNvSpPr>
          <p:nvPr/>
        </p:nvSpPr>
        <p:spPr bwMode="auto">
          <a:xfrm>
            <a:off x="6767513" y="4162425"/>
            <a:ext cx="4254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/>
              <a:t>56</a:t>
            </a:r>
          </a:p>
        </p:txBody>
      </p:sp>
      <p:sp>
        <p:nvSpPr>
          <p:cNvPr id="511046" name="Rectangle 70"/>
          <p:cNvSpPr>
            <a:spLocks noChangeArrowheads="1"/>
          </p:cNvSpPr>
          <p:nvPr/>
        </p:nvSpPr>
        <p:spPr bwMode="auto">
          <a:xfrm>
            <a:off x="5497513" y="3743325"/>
            <a:ext cx="4254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/>
              <a:t>26</a:t>
            </a:r>
          </a:p>
        </p:txBody>
      </p:sp>
      <p:sp>
        <p:nvSpPr>
          <p:cNvPr id="511047" name="Rectangle 71"/>
          <p:cNvSpPr>
            <a:spLocks noChangeArrowheads="1"/>
          </p:cNvSpPr>
          <p:nvPr/>
        </p:nvSpPr>
        <p:spPr bwMode="auto">
          <a:xfrm>
            <a:off x="5078413" y="3971925"/>
            <a:ext cx="4254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/>
              <a:t>16</a:t>
            </a:r>
          </a:p>
        </p:txBody>
      </p:sp>
      <p:sp>
        <p:nvSpPr>
          <p:cNvPr id="511048" name="Rectangle 72"/>
          <p:cNvSpPr>
            <a:spLocks noChangeArrowheads="1"/>
          </p:cNvSpPr>
          <p:nvPr/>
        </p:nvSpPr>
        <p:spPr bwMode="auto">
          <a:xfrm>
            <a:off x="4849813" y="5203825"/>
            <a:ext cx="37179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i="1"/>
              <a:t>10 16 23 25 26 34 42 44 56 73</a:t>
            </a:r>
          </a:p>
        </p:txBody>
      </p:sp>
      <p:sp>
        <p:nvSpPr>
          <p:cNvPr id="511049" name="Rectangle 73"/>
          <p:cNvSpPr>
            <a:spLocks noChangeArrowheads="1"/>
          </p:cNvSpPr>
          <p:nvPr/>
        </p:nvSpPr>
        <p:spPr bwMode="auto">
          <a:xfrm>
            <a:off x="5929313" y="2308225"/>
            <a:ext cx="4254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/>
              <a:t>73</a:t>
            </a:r>
          </a:p>
        </p:txBody>
      </p:sp>
    </p:spTree>
    <p:extLst>
      <p:ext uri="{BB962C8B-B14F-4D97-AF65-F5344CB8AC3E}">
        <p14:creationId xmlns:p14="http://schemas.microsoft.com/office/powerpoint/2010/main" val="223970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1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1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1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1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1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1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1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11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1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11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11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11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11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11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11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1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1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11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11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11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11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11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11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11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11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511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11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5110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110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5110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5110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1028" grpId="0" autoUpdateAnimBg="0"/>
      <p:bldP spid="511029" grpId="0" autoUpdateAnimBg="0"/>
      <p:bldP spid="511030" grpId="0" autoUpdateAnimBg="0"/>
      <p:bldP spid="511031" grpId="0" autoUpdateAnimBg="0"/>
      <p:bldP spid="511032" grpId="0" autoUpdateAnimBg="0"/>
      <p:bldP spid="511033" grpId="0" autoUpdateAnimBg="0"/>
      <p:bldP spid="511034" grpId="0" autoUpdateAnimBg="0"/>
      <p:bldP spid="511035" grpId="0" autoUpdateAnimBg="0"/>
      <p:bldP spid="511036" grpId="0" autoUpdateAnimBg="0"/>
      <p:bldP spid="511037" grpId="0" autoUpdateAnimBg="0"/>
      <p:bldP spid="511038" grpId="0" autoUpdateAnimBg="0"/>
      <p:bldP spid="511039" grpId="0" autoUpdateAnimBg="0"/>
      <p:bldP spid="511040" grpId="0" autoUpdateAnimBg="0"/>
      <p:bldP spid="511041" grpId="0" autoUpdateAnimBg="0"/>
      <p:bldP spid="511042" grpId="0" autoUpdateAnimBg="0"/>
      <p:bldP spid="511043" grpId="0" autoUpdateAnimBg="0"/>
      <p:bldP spid="511044" grpId="0" autoUpdateAnimBg="0"/>
      <p:bldP spid="511045" grpId="0" autoUpdateAnimBg="0"/>
      <p:bldP spid="511046" grpId="0" autoUpdateAnimBg="0"/>
      <p:bldP spid="511047" grpId="0" autoUpdateAnimBg="0"/>
      <p:bldP spid="511048" grpId="0" autoUpdateAnimBg="0"/>
      <p:bldP spid="511049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Final Exam – Wed, May 4, 7-10pm </a:t>
            </a:r>
          </a:p>
          <a:p>
            <a:pPr lvl="1"/>
            <a:r>
              <a:rPr lang="en-US" dirty="0"/>
              <a:t>Same room, old </a:t>
            </a:r>
            <a:r>
              <a:rPr lang="en-US" dirty="0" err="1"/>
              <a:t>Chem</a:t>
            </a:r>
            <a:r>
              <a:rPr lang="en-US" dirty="0"/>
              <a:t> 116</a:t>
            </a:r>
          </a:p>
          <a:p>
            <a:pPr lvl="1"/>
            <a:r>
              <a:rPr lang="en-US" dirty="0"/>
              <a:t>Covers topics up through today</a:t>
            </a:r>
          </a:p>
          <a:p>
            <a:pPr lvl="1"/>
            <a:r>
              <a:rPr lang="en-US" dirty="0"/>
              <a:t>Closed book, closed notes</a:t>
            </a:r>
          </a:p>
          <a:p>
            <a:pPr lvl="1"/>
            <a:r>
              <a:rPr lang="en-US" dirty="0"/>
              <a:t>Can bring 4 sheets of paper with your name on it</a:t>
            </a:r>
          </a:p>
          <a:p>
            <a:r>
              <a:rPr lang="en-US" dirty="0" smtClean="0"/>
              <a:t>Study - practice writing code on paper</a:t>
            </a:r>
          </a:p>
          <a:p>
            <a:pPr lvl="1"/>
            <a:r>
              <a:rPr lang="en-US" dirty="0" smtClean="0"/>
              <a:t>From tests this semester, from old tests</a:t>
            </a:r>
          </a:p>
          <a:p>
            <a:pPr lvl="1"/>
            <a:r>
              <a:rPr lang="en-US" dirty="0" smtClean="0"/>
              <a:t>From classwork, labs, assignments, </a:t>
            </a:r>
            <a:r>
              <a:rPr lang="en-US" dirty="0" err="1" smtClean="0"/>
              <a:t>apts</a:t>
            </a:r>
            <a:r>
              <a:rPr lang="en-US" dirty="0" smtClean="0"/>
              <a:t>….</a:t>
            </a:r>
          </a:p>
          <a:p>
            <a:r>
              <a:rPr lang="en-US" dirty="0" smtClean="0"/>
              <a:t>Will have different office hours </a:t>
            </a:r>
            <a:r>
              <a:rPr lang="en-US" dirty="0" err="1" smtClean="0"/>
              <a:t>til</a:t>
            </a:r>
            <a:r>
              <a:rPr lang="en-US" dirty="0" smtClean="0"/>
              <a:t> exam</a:t>
            </a:r>
          </a:p>
          <a:p>
            <a:pPr lvl="1"/>
            <a:r>
              <a:rPr lang="en-US" dirty="0" smtClean="0"/>
              <a:t>will post on front page of </a:t>
            </a:r>
            <a:r>
              <a:rPr lang="en-US" dirty="0" err="1" smtClean="0"/>
              <a:t>CompSci</a:t>
            </a:r>
            <a:r>
              <a:rPr lang="en-US" dirty="0" smtClean="0"/>
              <a:t> 100e web page</a:t>
            </a:r>
          </a:p>
          <a:p>
            <a:pPr lvl="1"/>
            <a:r>
              <a:rPr lang="en-US" dirty="0" smtClean="0"/>
              <a:t>Subject to change, check before coming over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31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Sorting: From Theory to Practice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a typeface="ＭＳ Ｐゴシック" charset="-128"/>
              </a:rPr>
              <a:t>Why study sorting?</a:t>
            </a:r>
          </a:p>
          <a:p>
            <a:pPr lvl="1"/>
            <a:r>
              <a:rPr lang="en-US" dirty="0" smtClean="0">
                <a:ea typeface="ＭＳ Ｐゴシック" charset="-128"/>
              </a:rPr>
              <a:t>Example of algorithm analysis in a simple, useful setting</a:t>
            </a:r>
          </a:p>
          <a:p>
            <a:pPr lvl="1"/>
            <a:r>
              <a:rPr lang="en-US" dirty="0">
                <a:ea typeface="ＭＳ Ｐゴシック" charset="-128"/>
              </a:rPr>
              <a:t>Lots of sorts</a:t>
            </a:r>
          </a:p>
          <a:p>
            <a:pPr lvl="2"/>
            <a:r>
              <a:rPr lang="en-US" dirty="0">
                <a:ea typeface="ＭＳ Ｐゴシック" charset="-128"/>
              </a:rPr>
              <a:t>Compare running times</a:t>
            </a:r>
          </a:p>
          <a:p>
            <a:pPr lvl="2"/>
            <a:r>
              <a:rPr lang="en-US" dirty="0">
                <a:ea typeface="ＭＳ Ｐゴシック" charset="-128"/>
              </a:rPr>
              <a:t>Compare number of swaps</a:t>
            </a:r>
            <a:endParaRPr lang="en-US" dirty="0" smtClean="0">
              <a:ea typeface="ＭＳ Ｐゴシック" charset="-128"/>
            </a:endParaRPr>
          </a:p>
          <a:p>
            <a:r>
              <a:rPr lang="en-US" dirty="0" smtClean="0">
                <a:ea typeface="ＭＳ Ｐゴシック" charset="-128"/>
                <a:hlinkClick r:id="rId3"/>
              </a:rPr>
              <a:t>http://www.sorting-algorithms.com/</a:t>
            </a:r>
            <a:endParaRPr lang="en-US" dirty="0" smtClean="0">
              <a:ea typeface="ＭＳ Ｐゴシック" charset="-128"/>
            </a:endParaRPr>
          </a:p>
          <a:p>
            <a:pPr lvl="1"/>
            <a:endParaRPr lang="en-US" dirty="0" smtClean="0">
              <a:ea typeface="ＭＳ Ｐゴシック" charset="-128"/>
            </a:endParaRPr>
          </a:p>
          <a:p>
            <a:pPr lvl="1"/>
            <a:endParaRPr lang="en-US" dirty="0" smtClean="0">
              <a:ea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70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Sorting out sorts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270000"/>
            <a:ext cx="7759700" cy="48006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Simple, O(n</a:t>
            </a:r>
            <a:r>
              <a:rPr lang="en-US" baseline="30000" dirty="0" smtClean="0">
                <a:ea typeface="ＭＳ Ｐゴシック" charset="-128"/>
              </a:rPr>
              <a:t>2</a:t>
            </a:r>
            <a:r>
              <a:rPr lang="en-US" dirty="0" smtClean="0">
                <a:ea typeface="ＭＳ Ｐゴシック" charset="-128"/>
              </a:rPr>
              <a:t>) sorts --- for sorting n elements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Selection sort --- n</a:t>
            </a:r>
            <a:r>
              <a:rPr lang="en-US" baseline="30000" dirty="0" smtClean="0">
                <a:ea typeface="ＭＳ Ｐゴシック" charset="-128"/>
              </a:rPr>
              <a:t>2</a:t>
            </a:r>
            <a:r>
              <a:rPr lang="en-US" dirty="0" smtClean="0">
                <a:ea typeface="ＭＳ Ｐゴシック" charset="-128"/>
              </a:rPr>
              <a:t> comparisons, n swaps, easy to code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Insertion sort --- n</a:t>
            </a:r>
            <a:r>
              <a:rPr lang="en-US" baseline="30000" dirty="0" smtClean="0">
                <a:ea typeface="ＭＳ Ｐゴシック" charset="-128"/>
              </a:rPr>
              <a:t>2</a:t>
            </a:r>
            <a:r>
              <a:rPr lang="en-US" dirty="0" smtClean="0">
                <a:ea typeface="ＭＳ Ｐゴシック" charset="-128"/>
              </a:rPr>
              <a:t> comparisons, n</a:t>
            </a:r>
            <a:r>
              <a:rPr lang="en-US" baseline="30000" dirty="0" smtClean="0">
                <a:ea typeface="ＭＳ Ｐゴシック" charset="-128"/>
              </a:rPr>
              <a:t>2</a:t>
            </a:r>
            <a:r>
              <a:rPr lang="en-US" dirty="0" smtClean="0">
                <a:ea typeface="ＭＳ Ｐゴシック" charset="-128"/>
              </a:rPr>
              <a:t> moves, stable, fast, can finish early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Bubble sort --- n</a:t>
            </a:r>
            <a:r>
              <a:rPr lang="en-US" baseline="30000" dirty="0" smtClean="0">
                <a:ea typeface="ＭＳ Ｐゴシック" charset="-128"/>
              </a:rPr>
              <a:t>2</a:t>
            </a:r>
            <a:r>
              <a:rPr lang="en-US" dirty="0" smtClean="0">
                <a:ea typeface="ＭＳ Ｐゴシック" charset="-128"/>
              </a:rPr>
              <a:t> everything, easiest to code, slowest, ugly</a:t>
            </a:r>
          </a:p>
          <a:p>
            <a:pPr lvl="1">
              <a:lnSpc>
                <a:spcPct val="90000"/>
              </a:lnSpc>
            </a:pPr>
            <a:endParaRPr lang="en-US" dirty="0" smtClean="0">
              <a:ea typeface="ＭＳ Ｐゴシック" charset="-128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Divide and conquer sorts: O(n log n) for n elements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Quick sort: fast in practice, O(n</a:t>
            </a:r>
            <a:r>
              <a:rPr lang="en-US" baseline="30000" dirty="0" smtClean="0">
                <a:ea typeface="ＭＳ Ｐゴシック" charset="-128"/>
              </a:rPr>
              <a:t>2</a:t>
            </a:r>
            <a:r>
              <a:rPr lang="en-US" dirty="0" smtClean="0">
                <a:ea typeface="ＭＳ Ｐゴシック" charset="-128"/>
              </a:rPr>
              <a:t>) worst case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Merge sort: good worst case, great for linked lists, uses extra storage for vectors/arrays</a:t>
            </a:r>
          </a:p>
          <a:p>
            <a:pPr lvl="1">
              <a:lnSpc>
                <a:spcPct val="90000"/>
              </a:lnSpc>
            </a:pPr>
            <a:endParaRPr lang="en-US" dirty="0" smtClean="0">
              <a:ea typeface="ＭＳ Ｐゴシック" charset="-128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Other sorts: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Heap sort, basically priority queue sorting O(n log n)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Radix sort: doesn’t compare keys, uses digits/characters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Shell sort: quasi-insertion, fast in practice, non-recursive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65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Selection sort: summary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ea typeface="ＭＳ Ｐゴシック" charset="-128"/>
              </a:rPr>
              <a:t>Simple to code n</a:t>
            </a:r>
            <a:r>
              <a:rPr lang="en-US" baseline="30000" dirty="0" smtClean="0">
                <a:ea typeface="ＭＳ Ｐゴシック" charset="-128"/>
              </a:rPr>
              <a:t>2</a:t>
            </a:r>
            <a:r>
              <a:rPr lang="en-US" dirty="0" smtClean="0">
                <a:ea typeface="ＭＳ Ｐゴシック" charset="-128"/>
              </a:rPr>
              <a:t> sort: n</a:t>
            </a:r>
            <a:r>
              <a:rPr lang="en-US" baseline="30000" dirty="0" smtClean="0">
                <a:ea typeface="ＭＳ Ｐゴシック" charset="-128"/>
              </a:rPr>
              <a:t>2</a:t>
            </a:r>
            <a:r>
              <a:rPr lang="en-US" dirty="0" smtClean="0">
                <a:ea typeface="ＭＳ Ｐゴシック" charset="-128"/>
              </a:rPr>
              <a:t> comparisons, only n swaps</a:t>
            </a:r>
          </a:p>
          <a:p>
            <a:r>
              <a:rPr lang="en-US" dirty="0" smtClean="0">
                <a:ea typeface="ＭＳ Ｐゴシック" charset="-128"/>
              </a:rPr>
              <a:t>Repeat: Find next min, put it in its place in sorted order</a:t>
            </a:r>
          </a:p>
          <a:p>
            <a:pPr lvl="1">
              <a:spcBef>
                <a:spcPct val="0"/>
              </a:spcBef>
              <a:buFont typeface="Wingdings" charset="2"/>
              <a:buNone/>
            </a:pPr>
            <a:endParaRPr lang="en-US" dirty="0" smtClean="0">
              <a:latin typeface="Courier New" charset="0"/>
              <a:ea typeface="ＭＳ Ｐゴシック" charset="-128"/>
            </a:endParaRPr>
          </a:p>
          <a:p>
            <a:pPr lvl="1">
              <a:spcBef>
                <a:spcPct val="0"/>
              </a:spcBef>
              <a:buFont typeface="Wingdings" charset="2"/>
              <a:buNone/>
            </a:pPr>
            <a:r>
              <a:rPr lang="en-US" dirty="0" smtClean="0">
                <a:latin typeface="Courier New" charset="0"/>
                <a:ea typeface="ＭＳ Ｐゴシック" charset="-128"/>
              </a:rPr>
              <a:t>void </a:t>
            </a:r>
            <a:r>
              <a:rPr lang="en-US" dirty="0" err="1" smtClean="0">
                <a:latin typeface="Courier New" charset="0"/>
                <a:ea typeface="ＭＳ Ｐゴシック" charset="-128"/>
              </a:rPr>
              <a:t>selectSort</a:t>
            </a:r>
            <a:r>
              <a:rPr lang="en-US" dirty="0" smtClean="0">
                <a:latin typeface="Courier New" charset="0"/>
                <a:ea typeface="ＭＳ Ｐゴシック" charset="-128"/>
              </a:rPr>
              <a:t>(String[] a) { </a:t>
            </a:r>
          </a:p>
          <a:p>
            <a:pPr lvl="1">
              <a:spcBef>
                <a:spcPct val="0"/>
              </a:spcBef>
              <a:buFont typeface="Wingdings" charset="2"/>
              <a:buNone/>
            </a:pPr>
            <a:r>
              <a:rPr lang="en-US" dirty="0" smtClean="0">
                <a:latin typeface="Courier New" charset="0"/>
                <a:ea typeface="ＭＳ Ｐゴシック" charset="-128"/>
              </a:rPr>
              <a:t>    </a:t>
            </a:r>
            <a:r>
              <a:rPr lang="en-US" dirty="0" err="1" smtClean="0">
                <a:latin typeface="Courier New" charset="0"/>
                <a:ea typeface="ＭＳ Ｐゴシック" charset="-128"/>
              </a:rPr>
              <a:t>int</a:t>
            </a:r>
            <a:r>
              <a:rPr lang="en-US" dirty="0" smtClean="0">
                <a:latin typeface="Courier New" charset="0"/>
                <a:ea typeface="ＭＳ Ｐゴシック" charset="-128"/>
              </a:rPr>
              <a:t> </a:t>
            </a:r>
            <a:r>
              <a:rPr lang="en-US" dirty="0" err="1" smtClean="0">
                <a:latin typeface="Courier New" charset="0"/>
                <a:ea typeface="ＭＳ Ｐゴシック" charset="-128"/>
              </a:rPr>
              <a:t>len</a:t>
            </a:r>
            <a:r>
              <a:rPr lang="en-US" dirty="0" smtClean="0">
                <a:latin typeface="Courier New" charset="0"/>
                <a:ea typeface="ＭＳ Ｐゴシック" charset="-128"/>
              </a:rPr>
              <a:t> = </a:t>
            </a:r>
            <a:r>
              <a:rPr lang="en-US" dirty="0" err="1" smtClean="0">
                <a:latin typeface="Courier New" charset="0"/>
                <a:ea typeface="ＭＳ Ｐゴシック" charset="-128"/>
              </a:rPr>
              <a:t>a.length</a:t>
            </a:r>
            <a:r>
              <a:rPr lang="en-US" dirty="0" smtClean="0">
                <a:latin typeface="Courier New" charset="0"/>
                <a:ea typeface="ＭＳ Ｐゴシック" charset="-128"/>
              </a:rPr>
              <a:t>;  </a:t>
            </a:r>
          </a:p>
          <a:p>
            <a:pPr lvl="1">
              <a:spcBef>
                <a:spcPct val="0"/>
              </a:spcBef>
              <a:buFont typeface="Wingdings" charset="2"/>
              <a:buNone/>
            </a:pPr>
            <a:r>
              <a:rPr lang="en-US" dirty="0" smtClean="0">
                <a:latin typeface="Courier New" charset="0"/>
                <a:ea typeface="ＭＳ Ｐゴシック" charset="-128"/>
              </a:rPr>
              <a:t>    for(</a:t>
            </a:r>
            <a:r>
              <a:rPr lang="en-US" dirty="0" err="1" smtClean="0">
                <a:latin typeface="Courier New" charset="0"/>
                <a:ea typeface="ＭＳ Ｐゴシック" charset="-128"/>
              </a:rPr>
              <a:t>int</a:t>
            </a:r>
            <a:r>
              <a:rPr lang="en-US" dirty="0" smtClean="0">
                <a:latin typeface="Courier New" charset="0"/>
                <a:ea typeface="ＭＳ Ｐゴシック" charset="-128"/>
              </a:rPr>
              <a:t> k=0; k &lt; </a:t>
            </a:r>
            <a:r>
              <a:rPr lang="en-US" dirty="0" err="1" smtClean="0">
                <a:latin typeface="Courier New" charset="0"/>
                <a:ea typeface="ＭＳ Ｐゴシック" charset="-128"/>
              </a:rPr>
              <a:t>len</a:t>
            </a:r>
            <a:r>
              <a:rPr lang="en-US" dirty="0" smtClean="0">
                <a:latin typeface="Courier New" charset="0"/>
                <a:ea typeface="ＭＳ Ｐゴシック" charset="-128"/>
              </a:rPr>
              <a:t>; k++){</a:t>
            </a:r>
          </a:p>
          <a:p>
            <a:pPr lvl="1">
              <a:spcBef>
                <a:spcPct val="0"/>
              </a:spcBef>
              <a:buFont typeface="Wingdings" charset="2"/>
              <a:buNone/>
            </a:pPr>
            <a:r>
              <a:rPr lang="en-US" dirty="0" smtClean="0">
                <a:latin typeface="Courier New" charset="0"/>
                <a:ea typeface="ＭＳ Ｐゴシック" charset="-128"/>
              </a:rPr>
              <a:t>        </a:t>
            </a:r>
            <a:r>
              <a:rPr lang="en-US" dirty="0" err="1" smtClean="0">
                <a:latin typeface="Courier New" charset="0"/>
                <a:ea typeface="ＭＳ Ｐゴシック" charset="-128"/>
              </a:rPr>
              <a:t>int</a:t>
            </a:r>
            <a:r>
              <a:rPr lang="en-US" dirty="0" smtClean="0">
                <a:latin typeface="Courier New" charset="0"/>
                <a:ea typeface="ＭＳ Ｐゴシック" charset="-128"/>
              </a:rPr>
              <a:t> </a:t>
            </a:r>
            <a:r>
              <a:rPr lang="en-US" dirty="0" err="1" smtClean="0">
                <a:latin typeface="Courier New" charset="0"/>
                <a:ea typeface="ＭＳ Ｐゴシック" charset="-128"/>
              </a:rPr>
              <a:t>mindex</a:t>
            </a:r>
            <a:r>
              <a:rPr lang="en-US" dirty="0" smtClean="0">
                <a:latin typeface="Courier New" charset="0"/>
                <a:ea typeface="ＭＳ Ｐゴシック" charset="-128"/>
              </a:rPr>
              <a:t> = </a:t>
            </a:r>
            <a:r>
              <a:rPr lang="en-US" dirty="0" err="1" smtClean="0">
                <a:latin typeface="Courier New" charset="0"/>
                <a:ea typeface="ＭＳ Ｐゴシック" charset="-128"/>
              </a:rPr>
              <a:t>getMinIndex</a:t>
            </a:r>
            <a:r>
              <a:rPr lang="en-US" dirty="0" smtClean="0">
                <a:latin typeface="Courier New" charset="0"/>
                <a:ea typeface="ＭＳ Ｐゴシック" charset="-128"/>
              </a:rPr>
              <a:t>(</a:t>
            </a:r>
            <a:r>
              <a:rPr lang="en-US" dirty="0" err="1" smtClean="0">
                <a:latin typeface="Courier New" charset="0"/>
                <a:ea typeface="ＭＳ Ｐゴシック" charset="-128"/>
              </a:rPr>
              <a:t>a,k,len</a:t>
            </a:r>
            <a:r>
              <a:rPr lang="en-US" dirty="0" smtClean="0">
                <a:latin typeface="Courier New" charset="0"/>
                <a:ea typeface="ＭＳ Ｐゴシック" charset="-128"/>
              </a:rPr>
              <a:t>);</a:t>
            </a:r>
          </a:p>
          <a:p>
            <a:pPr lvl="1">
              <a:spcBef>
                <a:spcPct val="0"/>
              </a:spcBef>
              <a:buFont typeface="Wingdings" charset="2"/>
              <a:buNone/>
            </a:pPr>
            <a:r>
              <a:rPr lang="en-US" dirty="0" smtClean="0">
                <a:latin typeface="Courier New" charset="0"/>
                <a:ea typeface="ＭＳ Ｐゴシック" charset="-128"/>
              </a:rPr>
              <a:t>        swap(</a:t>
            </a:r>
            <a:r>
              <a:rPr lang="en-US" dirty="0" err="1" smtClean="0">
                <a:latin typeface="Courier New" charset="0"/>
                <a:ea typeface="ＭＳ Ｐゴシック" charset="-128"/>
              </a:rPr>
              <a:t>a,k,mindex</a:t>
            </a:r>
            <a:r>
              <a:rPr lang="en-US" dirty="0" smtClean="0">
                <a:latin typeface="Courier New" charset="0"/>
                <a:ea typeface="ＭＳ Ｐゴシック" charset="-128"/>
              </a:rPr>
              <a:t>);</a:t>
            </a:r>
          </a:p>
          <a:p>
            <a:pPr lvl="1">
              <a:spcBef>
                <a:spcPct val="0"/>
              </a:spcBef>
              <a:buFont typeface="Wingdings" charset="2"/>
              <a:buNone/>
            </a:pPr>
            <a:r>
              <a:rPr lang="en-US" dirty="0" smtClean="0">
                <a:latin typeface="Courier New" charset="0"/>
                <a:ea typeface="ＭＳ Ｐゴシック" charset="-128"/>
              </a:rPr>
              <a:t>    }</a:t>
            </a:r>
          </a:p>
          <a:p>
            <a:pPr lvl="1">
              <a:spcBef>
                <a:spcPct val="0"/>
              </a:spcBef>
              <a:buFont typeface="Wingdings" charset="2"/>
              <a:buNone/>
            </a:pPr>
            <a:r>
              <a:rPr lang="en-US" dirty="0" smtClean="0">
                <a:latin typeface="Courier New" charset="0"/>
                <a:ea typeface="ＭＳ Ｐゴシック" charset="-128"/>
              </a:rPr>
              <a:t>}</a:t>
            </a:r>
          </a:p>
          <a:p>
            <a:endParaRPr lang="en-US" dirty="0" smtClean="0">
              <a:latin typeface="Courier New" charset="0"/>
              <a:ea typeface="ＭＳ Ｐゴシック" charset="-128"/>
            </a:endParaRPr>
          </a:p>
          <a:p>
            <a:r>
              <a:rPr lang="en-US" dirty="0" smtClean="0">
                <a:ea typeface="ＭＳ Ｐゴシック" charset="-128"/>
              </a:rPr>
              <a:t># comparisons</a:t>
            </a:r>
          </a:p>
          <a:p>
            <a:pPr lvl="1"/>
            <a:r>
              <a:rPr lang="en-US" dirty="0" smtClean="0">
                <a:ea typeface="ＭＳ Ｐゴシック" charset="-128"/>
              </a:rPr>
              <a:t>Swaps?</a:t>
            </a:r>
          </a:p>
          <a:p>
            <a:pPr lvl="1"/>
            <a:r>
              <a:rPr lang="en-US" dirty="0" smtClean="0">
                <a:ea typeface="ＭＳ Ｐゴシック" charset="-128"/>
              </a:rPr>
              <a:t>Invariant: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060575" y="3873500"/>
            <a:ext cx="6491288" cy="749300"/>
            <a:chOff x="1664" y="2632"/>
            <a:chExt cx="4089" cy="472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664" y="2632"/>
              <a:ext cx="848" cy="472"/>
              <a:chOff x="1664" y="2632"/>
              <a:chExt cx="848" cy="472"/>
            </a:xfrm>
          </p:grpSpPr>
          <p:sp>
            <p:nvSpPr>
              <p:cNvPr id="22541" name="Text Box 6"/>
              <p:cNvSpPr txBox="1">
                <a:spLocks noChangeArrowheads="1"/>
              </p:cNvSpPr>
              <p:nvPr/>
            </p:nvSpPr>
            <p:spPr bwMode="auto">
              <a:xfrm>
                <a:off x="1664" y="2720"/>
                <a:ext cx="848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800" b="1">
                    <a:latin typeface="Symbol" charset="2"/>
                  </a:rPr>
                  <a:t>S</a:t>
                </a:r>
                <a:endParaRPr lang="en-US" sz="2800" b="1"/>
              </a:p>
            </p:txBody>
          </p:sp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1704" y="2632"/>
                <a:ext cx="768" cy="472"/>
                <a:chOff x="1704" y="2632"/>
                <a:chExt cx="768" cy="472"/>
              </a:xfrm>
            </p:grpSpPr>
            <p:sp>
              <p:nvSpPr>
                <p:cNvPr id="22543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1712" y="2912"/>
                  <a:ext cx="76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1400" b="1"/>
                    <a:t>k=1</a:t>
                  </a:r>
                </a:p>
              </p:txBody>
            </p:sp>
            <p:sp>
              <p:nvSpPr>
                <p:cNvPr id="22544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1704" y="2632"/>
                  <a:ext cx="76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1400" b="1"/>
                    <a:t>n</a:t>
                  </a:r>
                </a:p>
              </p:txBody>
            </p:sp>
          </p:grpSp>
        </p:grpSp>
        <p:sp>
          <p:nvSpPr>
            <p:cNvPr id="22540" name="Text Box 10"/>
            <p:cNvSpPr txBox="1">
              <a:spLocks noChangeArrowheads="1"/>
            </p:cNvSpPr>
            <p:nvPr/>
          </p:nvSpPr>
          <p:spPr bwMode="auto">
            <a:xfrm>
              <a:off x="2150" y="2748"/>
              <a:ext cx="3603" cy="25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k</a:t>
              </a:r>
              <a:r>
                <a:rPr lang="en-US" sz="2000"/>
                <a:t> </a:t>
              </a:r>
              <a:r>
                <a:rPr lang="en-US" sz="2000" b="1" i="1"/>
                <a:t>= 1 + 2 + … + n = n(n+1)/2 = O(n</a:t>
              </a:r>
              <a:r>
                <a:rPr lang="en-US" sz="2000" b="1" i="1" baseline="30000"/>
                <a:t>2</a:t>
              </a:r>
              <a:r>
                <a:rPr lang="en-US" sz="2000" b="1" i="1"/>
                <a:t>)</a:t>
              </a:r>
            </a:p>
          </p:txBody>
        </p:sp>
      </p:grp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3298825" y="5086350"/>
            <a:ext cx="4651375" cy="920750"/>
            <a:chOff x="1062" y="3148"/>
            <a:chExt cx="2930" cy="446"/>
          </a:xfrm>
        </p:grpSpPr>
        <p:grpSp>
          <p:nvGrpSpPr>
            <p:cNvPr id="6" name="Group 12"/>
            <p:cNvGrpSpPr>
              <a:grpSpLocks/>
            </p:cNvGrpSpPr>
            <p:nvPr/>
          </p:nvGrpSpPr>
          <p:grpSpPr bwMode="auto">
            <a:xfrm>
              <a:off x="1062" y="3148"/>
              <a:ext cx="2930" cy="446"/>
              <a:chOff x="1062" y="3148"/>
              <a:chExt cx="2930" cy="446"/>
            </a:xfrm>
          </p:grpSpPr>
          <p:sp>
            <p:nvSpPr>
              <p:cNvPr id="22537" name="Rectangle 13"/>
              <p:cNvSpPr>
                <a:spLocks noChangeArrowheads="1"/>
              </p:cNvSpPr>
              <p:nvPr/>
            </p:nvSpPr>
            <p:spPr bwMode="auto">
              <a:xfrm>
                <a:off x="1080" y="3152"/>
                <a:ext cx="2912" cy="39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38" name="Text Box 14"/>
              <p:cNvSpPr txBox="1">
                <a:spLocks noChangeArrowheads="1"/>
              </p:cNvSpPr>
              <p:nvPr/>
            </p:nvSpPr>
            <p:spPr bwMode="auto">
              <a:xfrm>
                <a:off x="1062" y="3148"/>
                <a:ext cx="1901" cy="44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 i="1">
                    <a:solidFill>
                      <a:srgbClr val="FC0128"/>
                    </a:solidFill>
                  </a:rPr>
                  <a:t>Sorted, won’t move</a:t>
                </a:r>
              </a:p>
              <a:p>
                <a:r>
                  <a:rPr lang="en-US" sz="2000" b="1" i="1">
                    <a:solidFill>
                      <a:srgbClr val="FC0128"/>
                    </a:solidFill>
                  </a:rPr>
                  <a:t>final position</a:t>
                </a:r>
              </a:p>
            </p:txBody>
          </p:sp>
        </p:grpSp>
        <p:sp>
          <p:nvSpPr>
            <p:cNvPr id="22536" name="Line 15"/>
            <p:cNvSpPr>
              <a:spLocks noChangeShapeType="1"/>
            </p:cNvSpPr>
            <p:nvPr/>
          </p:nvSpPr>
          <p:spPr bwMode="auto">
            <a:xfrm>
              <a:off x="2880" y="3152"/>
              <a:ext cx="0" cy="3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534" name="Text Box 16"/>
          <p:cNvSpPr txBox="1">
            <a:spLocks noChangeArrowheads="1"/>
          </p:cNvSpPr>
          <p:nvPr/>
        </p:nvSpPr>
        <p:spPr bwMode="auto">
          <a:xfrm>
            <a:off x="6296025" y="5213350"/>
            <a:ext cx="954088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C0128"/>
                </a:solidFill>
              </a:rPr>
              <a:t>?????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88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SelectionSort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638800"/>
          </a:xfrm>
        </p:spPr>
        <p:txBody>
          <a:bodyPr/>
          <a:lstStyle/>
          <a:p>
            <a:r>
              <a:rPr lang="en-US" dirty="0" smtClean="0"/>
              <a:t>Start                               starting 2</a:t>
            </a:r>
            <a:r>
              <a:rPr lang="en-US" baseline="30000" dirty="0" smtClean="0"/>
              <a:t>nd</a:t>
            </a:r>
            <a:r>
              <a:rPr lang="en-US" dirty="0" smtClean="0"/>
              <a:t>  pass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Starting 3</a:t>
            </a:r>
            <a:r>
              <a:rPr lang="en-US" baseline="30000" dirty="0" smtClean="0"/>
              <a:t>rd</a:t>
            </a:r>
            <a:r>
              <a:rPr lang="en-US" dirty="0" smtClean="0"/>
              <a:t> pass            starting 4</a:t>
            </a:r>
            <a:r>
              <a:rPr lang="en-US" baseline="30000" dirty="0" smtClean="0"/>
              <a:t>th</a:t>
            </a:r>
            <a:r>
              <a:rPr lang="en-US" dirty="0" smtClean="0"/>
              <a:t> pass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999" y="1438274"/>
            <a:ext cx="2133601" cy="221025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1447800"/>
            <a:ext cx="2286000" cy="227278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4343400"/>
            <a:ext cx="2326580" cy="2286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4367348"/>
            <a:ext cx="2134616" cy="2109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30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884238"/>
          </a:xfrm>
        </p:spPr>
        <p:txBody>
          <a:bodyPr/>
          <a:lstStyle/>
          <a:p>
            <a:r>
              <a:rPr lang="en-US" dirty="0" smtClean="0">
                <a:ea typeface="ＭＳ Ｐゴシック" charset="-128"/>
              </a:rPr>
              <a:t>Insertion Sort: summary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sz="2400" dirty="0" smtClean="0">
                <a:ea typeface="ＭＳ Ｐゴシック" charset="-128"/>
              </a:rPr>
              <a:t>Stable sort, O(n</a:t>
            </a:r>
            <a:r>
              <a:rPr lang="en-US" sz="2400" baseline="30000" dirty="0" smtClean="0">
                <a:ea typeface="ＭＳ Ｐゴシック" charset="-128"/>
              </a:rPr>
              <a:t>2</a:t>
            </a:r>
            <a:r>
              <a:rPr lang="en-US" sz="2400" dirty="0" smtClean="0">
                <a:ea typeface="ＭＳ Ｐゴシック" charset="-128"/>
              </a:rPr>
              <a:t>), </a:t>
            </a:r>
            <a:r>
              <a:rPr lang="en-US" sz="2400" i="1" dirty="0" smtClean="0">
                <a:ea typeface="ＭＳ Ｐゴシック" charset="-128"/>
              </a:rPr>
              <a:t>good on nearly sorted vectors</a:t>
            </a:r>
          </a:p>
          <a:p>
            <a:pPr lvl="1"/>
            <a:r>
              <a:rPr lang="en-US" sz="2400" dirty="0" smtClean="0">
                <a:ea typeface="ＭＳ Ｐゴシック" charset="-128"/>
              </a:rPr>
              <a:t>Stable sorts maintain order of equal keys</a:t>
            </a:r>
          </a:p>
          <a:p>
            <a:pPr lvl="1"/>
            <a:r>
              <a:rPr lang="en-US" sz="2400" dirty="0" smtClean="0">
                <a:ea typeface="ＭＳ Ｐゴシック" charset="-128"/>
              </a:rPr>
              <a:t>Good for sorting on two criteria: name, then age</a:t>
            </a:r>
          </a:p>
          <a:p>
            <a:pPr lvl="1">
              <a:spcBef>
                <a:spcPct val="0"/>
              </a:spcBef>
              <a:buFont typeface="Wingdings" charset="2"/>
              <a:buNone/>
            </a:pPr>
            <a:endParaRPr lang="en-US" sz="1800" dirty="0" smtClean="0">
              <a:latin typeface="Courier New" charset="0"/>
              <a:ea typeface="ＭＳ Ｐゴシック" charset="-128"/>
            </a:endParaRPr>
          </a:p>
          <a:p>
            <a:pPr lvl="1">
              <a:spcBef>
                <a:spcPct val="0"/>
              </a:spcBef>
              <a:buFont typeface="Wingdings" charset="2"/>
              <a:buNone/>
            </a:pPr>
            <a:r>
              <a:rPr lang="en-US" sz="1600" dirty="0" smtClean="0">
                <a:latin typeface="Courier New" charset="0"/>
                <a:ea typeface="ＭＳ Ｐゴシック" charset="-128"/>
              </a:rPr>
              <a:t>void </a:t>
            </a:r>
            <a:r>
              <a:rPr lang="en-US" sz="1600" dirty="0" err="1" smtClean="0">
                <a:latin typeface="Courier New" charset="0"/>
                <a:ea typeface="ＭＳ Ｐゴシック" charset="-128"/>
              </a:rPr>
              <a:t>insertSort</a:t>
            </a:r>
            <a:r>
              <a:rPr lang="en-US" sz="1600" dirty="0" smtClean="0">
                <a:latin typeface="Courier New" charset="0"/>
                <a:ea typeface="ＭＳ Ｐゴシック" charset="-128"/>
              </a:rPr>
              <a:t>(String[] a){</a:t>
            </a:r>
          </a:p>
          <a:p>
            <a:pPr lvl="1">
              <a:spcBef>
                <a:spcPct val="0"/>
              </a:spcBef>
              <a:buFont typeface="Wingdings" charset="2"/>
              <a:buNone/>
            </a:pPr>
            <a:r>
              <a:rPr lang="en-US" sz="1600" dirty="0" smtClean="0">
                <a:latin typeface="Courier New" charset="0"/>
                <a:ea typeface="ＭＳ Ｐゴシック" charset="-128"/>
              </a:rPr>
              <a:t>    </a:t>
            </a:r>
            <a:r>
              <a:rPr lang="en-US" sz="1600" dirty="0" err="1" smtClean="0">
                <a:latin typeface="Courier New" charset="0"/>
                <a:ea typeface="ＭＳ Ｐゴシック" charset="-128"/>
              </a:rPr>
              <a:t>int</a:t>
            </a:r>
            <a:r>
              <a:rPr lang="en-US" sz="1600" dirty="0" smtClean="0">
                <a:latin typeface="Courier New" charset="0"/>
                <a:ea typeface="ＭＳ Ｐゴシック" charset="-128"/>
              </a:rPr>
              <a:t> k, loc; String </a:t>
            </a:r>
            <a:r>
              <a:rPr lang="en-US" sz="1600" dirty="0" err="1" smtClean="0">
                <a:latin typeface="Courier New" charset="0"/>
                <a:ea typeface="ＭＳ Ｐゴシック" charset="-128"/>
              </a:rPr>
              <a:t>elt</a:t>
            </a:r>
            <a:r>
              <a:rPr lang="en-US" sz="1600" dirty="0" smtClean="0">
                <a:latin typeface="Courier New" charset="0"/>
                <a:ea typeface="ＭＳ Ｐゴシック" charset="-128"/>
              </a:rPr>
              <a:t>;</a:t>
            </a:r>
          </a:p>
          <a:p>
            <a:pPr lvl="1">
              <a:spcBef>
                <a:spcPct val="0"/>
              </a:spcBef>
              <a:buFont typeface="Wingdings" charset="2"/>
              <a:buNone/>
            </a:pPr>
            <a:r>
              <a:rPr lang="en-US" sz="1600" dirty="0" smtClean="0">
                <a:latin typeface="Courier New" charset="0"/>
                <a:ea typeface="ＭＳ Ｐゴシック" charset="-128"/>
              </a:rPr>
              <a:t>    for(k=1; k &lt; </a:t>
            </a:r>
            <a:r>
              <a:rPr lang="en-US" sz="1600" dirty="0" err="1" smtClean="0">
                <a:latin typeface="Courier New" charset="0"/>
                <a:ea typeface="ＭＳ Ｐゴシック" charset="-128"/>
              </a:rPr>
              <a:t>a.length</a:t>
            </a:r>
            <a:r>
              <a:rPr lang="en-US" sz="1600" dirty="0" smtClean="0">
                <a:latin typeface="Courier New" charset="0"/>
                <a:ea typeface="ＭＳ Ｐゴシック" charset="-128"/>
              </a:rPr>
              <a:t>; ++k) {</a:t>
            </a:r>
          </a:p>
          <a:p>
            <a:pPr lvl="1">
              <a:spcBef>
                <a:spcPct val="0"/>
              </a:spcBef>
              <a:buFont typeface="Wingdings" charset="2"/>
              <a:buNone/>
            </a:pPr>
            <a:r>
              <a:rPr lang="en-US" sz="1600" dirty="0" smtClean="0">
                <a:latin typeface="Courier New" charset="0"/>
                <a:ea typeface="ＭＳ Ｐゴシック" charset="-128"/>
              </a:rPr>
              <a:t>       </a:t>
            </a:r>
            <a:r>
              <a:rPr lang="en-US" sz="1600" dirty="0" err="1" smtClean="0">
                <a:latin typeface="Courier New" charset="0"/>
                <a:ea typeface="ＭＳ Ｐゴシック" charset="-128"/>
              </a:rPr>
              <a:t>elt</a:t>
            </a:r>
            <a:r>
              <a:rPr lang="en-US" sz="1600" dirty="0" smtClean="0">
                <a:latin typeface="Courier New" charset="0"/>
                <a:ea typeface="ＭＳ Ｐゴシック" charset="-128"/>
              </a:rPr>
              <a:t> = a[k];</a:t>
            </a:r>
          </a:p>
          <a:p>
            <a:pPr lvl="1">
              <a:spcBef>
                <a:spcPct val="0"/>
              </a:spcBef>
              <a:buFont typeface="Wingdings" charset="2"/>
              <a:buNone/>
            </a:pPr>
            <a:r>
              <a:rPr lang="en-US" sz="1600" dirty="0" smtClean="0">
                <a:latin typeface="Courier New" charset="0"/>
                <a:ea typeface="ＭＳ Ｐゴシック" charset="-128"/>
              </a:rPr>
              <a:t>       loc = k;</a:t>
            </a:r>
          </a:p>
          <a:p>
            <a:pPr lvl="1">
              <a:spcBef>
                <a:spcPct val="0"/>
              </a:spcBef>
              <a:buFont typeface="Wingdings" charset="2"/>
              <a:buNone/>
            </a:pPr>
            <a:r>
              <a:rPr lang="en-US" sz="1600" dirty="0" smtClean="0">
                <a:latin typeface="Courier New" charset="0"/>
                <a:ea typeface="ＭＳ Ｐゴシック" charset="-128"/>
              </a:rPr>
              <a:t>       </a:t>
            </a:r>
            <a:r>
              <a:rPr lang="en-US" sz="1600" dirty="0" smtClean="0">
                <a:solidFill>
                  <a:srgbClr val="FC0128"/>
                </a:solidFill>
                <a:latin typeface="Courier New" charset="0"/>
                <a:ea typeface="ＭＳ Ｐゴシック" charset="-128"/>
              </a:rPr>
              <a:t>// shift until spot for </a:t>
            </a:r>
            <a:r>
              <a:rPr lang="en-US" sz="1600" dirty="0" err="1" smtClean="0">
                <a:solidFill>
                  <a:srgbClr val="FC0128"/>
                </a:solidFill>
                <a:latin typeface="Courier New" charset="0"/>
                <a:ea typeface="ＭＳ Ｐゴシック" charset="-128"/>
              </a:rPr>
              <a:t>elt</a:t>
            </a:r>
            <a:r>
              <a:rPr lang="en-US" sz="1600" dirty="0" smtClean="0">
                <a:solidFill>
                  <a:srgbClr val="FC0128"/>
                </a:solidFill>
                <a:latin typeface="Courier New" charset="0"/>
                <a:ea typeface="ＭＳ Ｐゴシック" charset="-128"/>
              </a:rPr>
              <a:t> is found</a:t>
            </a:r>
          </a:p>
          <a:p>
            <a:pPr lvl="1">
              <a:spcBef>
                <a:spcPct val="0"/>
              </a:spcBef>
              <a:buFont typeface="Wingdings" charset="2"/>
              <a:buNone/>
            </a:pPr>
            <a:r>
              <a:rPr lang="en-US" sz="1600" dirty="0" smtClean="0">
                <a:latin typeface="Courier New" charset="0"/>
                <a:ea typeface="ＭＳ Ｐゴシック" charset="-128"/>
              </a:rPr>
              <a:t>       while (0 &lt; loc &amp;&amp; </a:t>
            </a:r>
            <a:r>
              <a:rPr lang="en-US" sz="1600" dirty="0" err="1" smtClean="0">
                <a:latin typeface="Courier New" charset="0"/>
                <a:ea typeface="ＭＳ Ｐゴシック" charset="-128"/>
              </a:rPr>
              <a:t>elt.compareTo</a:t>
            </a:r>
            <a:r>
              <a:rPr lang="en-US" sz="1600" dirty="0" smtClean="0">
                <a:latin typeface="Courier New" charset="0"/>
                <a:ea typeface="ＭＳ Ｐゴシック" charset="-128"/>
              </a:rPr>
              <a:t>(a[loc-1]) &lt; 0) {</a:t>
            </a:r>
          </a:p>
          <a:p>
            <a:pPr lvl="1">
              <a:spcBef>
                <a:spcPct val="0"/>
              </a:spcBef>
              <a:buFont typeface="Wingdings" charset="2"/>
              <a:buNone/>
            </a:pPr>
            <a:r>
              <a:rPr lang="en-US" sz="1600" dirty="0" smtClean="0">
                <a:latin typeface="Courier New" charset="0"/>
                <a:ea typeface="ＭＳ Ｐゴシック" charset="-128"/>
              </a:rPr>
              <a:t>           a[loc] = a[loc-1];   // shift right</a:t>
            </a:r>
          </a:p>
          <a:p>
            <a:pPr lvl="1">
              <a:spcBef>
                <a:spcPct val="0"/>
              </a:spcBef>
              <a:buFont typeface="Wingdings" charset="2"/>
              <a:buNone/>
            </a:pPr>
            <a:r>
              <a:rPr lang="en-US" sz="1600" dirty="0" smtClean="0">
                <a:latin typeface="Courier New" charset="0"/>
                <a:ea typeface="ＭＳ Ｐゴシック" charset="-128"/>
              </a:rPr>
              <a:t>           loc=loc-1;</a:t>
            </a:r>
          </a:p>
          <a:p>
            <a:pPr lvl="1">
              <a:spcBef>
                <a:spcPct val="0"/>
              </a:spcBef>
              <a:buFont typeface="Wingdings" charset="2"/>
              <a:buNone/>
            </a:pPr>
            <a:r>
              <a:rPr lang="en-US" sz="1600" dirty="0" smtClean="0">
                <a:latin typeface="Courier New" charset="0"/>
                <a:ea typeface="ＭＳ Ｐゴシック" charset="-128"/>
              </a:rPr>
              <a:t>       }</a:t>
            </a:r>
          </a:p>
          <a:p>
            <a:pPr lvl="1">
              <a:spcBef>
                <a:spcPct val="0"/>
              </a:spcBef>
              <a:buFont typeface="Wingdings" charset="2"/>
              <a:buNone/>
            </a:pPr>
            <a:r>
              <a:rPr lang="en-US" sz="1600" dirty="0" smtClean="0">
                <a:latin typeface="Courier New" charset="0"/>
                <a:ea typeface="ＭＳ Ｐゴシック" charset="-128"/>
              </a:rPr>
              <a:t>       a[loc] = </a:t>
            </a:r>
            <a:r>
              <a:rPr lang="en-US" sz="1600" dirty="0" err="1" smtClean="0">
                <a:latin typeface="Courier New" charset="0"/>
                <a:ea typeface="ＭＳ Ｐゴシック" charset="-128"/>
              </a:rPr>
              <a:t>elt</a:t>
            </a:r>
            <a:r>
              <a:rPr lang="en-US" sz="1600" dirty="0" smtClean="0">
                <a:latin typeface="Courier New" charset="0"/>
                <a:ea typeface="ＭＳ Ｐゴシック" charset="-128"/>
              </a:rPr>
              <a:t>;</a:t>
            </a:r>
          </a:p>
          <a:p>
            <a:pPr lvl="1">
              <a:spcBef>
                <a:spcPct val="0"/>
              </a:spcBef>
              <a:buFont typeface="Wingdings" charset="2"/>
              <a:buNone/>
            </a:pPr>
            <a:r>
              <a:rPr lang="en-US" sz="1600" dirty="0" smtClean="0">
                <a:latin typeface="Courier New" charset="0"/>
                <a:ea typeface="ＭＳ Ｐゴシック" charset="-128"/>
              </a:rPr>
              <a:t>    }</a:t>
            </a:r>
          </a:p>
          <a:p>
            <a:pPr lvl="1">
              <a:spcBef>
                <a:spcPct val="0"/>
              </a:spcBef>
              <a:buFont typeface="Wingdings" charset="2"/>
              <a:buNone/>
            </a:pPr>
            <a:r>
              <a:rPr lang="en-US" sz="1600" dirty="0" smtClean="0">
                <a:latin typeface="Courier New" charset="0"/>
                <a:ea typeface="ＭＳ Ｐゴシック" charset="-128"/>
              </a:rPr>
              <a:t>}</a:t>
            </a:r>
            <a:endParaRPr lang="en-US" sz="1600" dirty="0" smtClean="0">
              <a:ea typeface="ＭＳ Ｐゴシック" charset="-128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810000" y="5562600"/>
            <a:ext cx="4651375" cy="708025"/>
            <a:chOff x="1062" y="3148"/>
            <a:chExt cx="2930" cy="446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062" y="3148"/>
              <a:ext cx="2930" cy="446"/>
              <a:chOff x="1062" y="3148"/>
              <a:chExt cx="2930" cy="446"/>
            </a:xfrm>
          </p:grpSpPr>
          <p:sp>
            <p:nvSpPr>
              <p:cNvPr id="24584" name="Rectangle 6"/>
              <p:cNvSpPr>
                <a:spLocks noChangeArrowheads="1"/>
              </p:cNvSpPr>
              <p:nvPr/>
            </p:nvSpPr>
            <p:spPr bwMode="auto">
              <a:xfrm>
                <a:off x="1080" y="3152"/>
                <a:ext cx="2912" cy="39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85" name="Text Box 7"/>
              <p:cNvSpPr txBox="1">
                <a:spLocks noChangeArrowheads="1"/>
              </p:cNvSpPr>
              <p:nvPr/>
            </p:nvSpPr>
            <p:spPr bwMode="auto">
              <a:xfrm>
                <a:off x="1062" y="3148"/>
                <a:ext cx="1901" cy="44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 i="1">
                    <a:solidFill>
                      <a:srgbClr val="FC0128"/>
                    </a:solidFill>
                  </a:rPr>
                  <a:t>Sorted relative to</a:t>
                </a:r>
              </a:p>
              <a:p>
                <a:r>
                  <a:rPr lang="en-US" sz="2000" b="1" i="1">
                    <a:solidFill>
                      <a:srgbClr val="FC0128"/>
                    </a:solidFill>
                  </a:rPr>
                  <a:t>each other</a:t>
                </a:r>
              </a:p>
            </p:txBody>
          </p:sp>
        </p:grpSp>
        <p:sp>
          <p:nvSpPr>
            <p:cNvPr id="24583" name="Line 8"/>
            <p:cNvSpPr>
              <a:spLocks noChangeShapeType="1"/>
            </p:cNvSpPr>
            <p:nvPr/>
          </p:nvSpPr>
          <p:spPr bwMode="auto">
            <a:xfrm>
              <a:off x="2880" y="3152"/>
              <a:ext cx="0" cy="3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581" name="Text Box 9"/>
          <p:cNvSpPr txBox="1">
            <a:spLocks noChangeArrowheads="1"/>
          </p:cNvSpPr>
          <p:nvPr/>
        </p:nvSpPr>
        <p:spPr bwMode="auto">
          <a:xfrm>
            <a:off x="6804025" y="5492750"/>
            <a:ext cx="954088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C0128"/>
                </a:solidFill>
              </a:rPr>
              <a:t>?????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17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Insertion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638800"/>
          </a:xfrm>
        </p:spPr>
        <p:txBody>
          <a:bodyPr/>
          <a:lstStyle/>
          <a:p>
            <a:r>
              <a:rPr lang="en-US" dirty="0" smtClean="0"/>
              <a:t>Start                               in 4</a:t>
            </a:r>
            <a:r>
              <a:rPr lang="en-US" baseline="30000" dirty="0" smtClean="0"/>
              <a:t>th</a:t>
            </a:r>
            <a:r>
              <a:rPr lang="en-US" dirty="0" smtClean="0"/>
              <a:t> pass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Several later </a:t>
            </a:r>
            <a:r>
              <a:rPr lang="en-US" smtClean="0"/>
              <a:t>passes        after more passes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9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371600"/>
            <a:ext cx="2286000" cy="236813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8274" y="1365069"/>
            <a:ext cx="2464526" cy="243586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7057" y="4419600"/>
            <a:ext cx="2405743" cy="236378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21" y="4419600"/>
            <a:ext cx="2327066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79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</TotalTime>
  <Words>1982</Words>
  <Application>Microsoft Office PowerPoint</Application>
  <PresentationFormat>On-screen Show (4:3)</PresentationFormat>
  <Paragraphs>432</Paragraphs>
  <Slides>25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CompSci 100e Program Design and Analysis II</vt:lpstr>
      <vt:lpstr>Announcements</vt:lpstr>
      <vt:lpstr>Final Exam</vt:lpstr>
      <vt:lpstr>Sorting: From Theory to Practice</vt:lpstr>
      <vt:lpstr>Sorting out sorts</vt:lpstr>
      <vt:lpstr>Selection sort: summary</vt:lpstr>
      <vt:lpstr>SelectionSort</vt:lpstr>
      <vt:lpstr>Insertion Sort: summary</vt:lpstr>
      <vt:lpstr>Insertion Sort</vt:lpstr>
      <vt:lpstr>Bubble sort: summary of a dog</vt:lpstr>
      <vt:lpstr>Bubble sort</vt:lpstr>
      <vt:lpstr>Summary of simple sorts</vt:lpstr>
      <vt:lpstr>Quicksort: fast in practice</vt:lpstr>
      <vt:lpstr>Partition code for quicksort</vt:lpstr>
      <vt:lpstr>Analysis of Quicksort</vt:lpstr>
      <vt:lpstr>Analysis of Quicksort</vt:lpstr>
      <vt:lpstr>Merge sort: worst case O(n log n)</vt:lpstr>
      <vt:lpstr>Merge sort: worst case O(n log n)</vt:lpstr>
      <vt:lpstr>Merge sort: lists or arrays or …</vt:lpstr>
      <vt:lpstr>Summary of O(n log n) sorts</vt:lpstr>
      <vt:lpstr>Other sorts</vt:lpstr>
      <vt:lpstr>ShellSort</vt:lpstr>
      <vt:lpstr>Sorting in practice</vt:lpstr>
      <vt:lpstr>Non-comparison-based sorts</vt:lpstr>
      <vt:lpstr>Non-comparison-based sorts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100 Prog Design and Analysis II</dc:title>
  <dc:creator> </dc:creator>
  <cp:lastModifiedBy>rodger</cp:lastModifiedBy>
  <cp:revision>18</cp:revision>
  <dcterms:created xsi:type="dcterms:W3CDTF">2010-08-29T23:42:54Z</dcterms:created>
  <dcterms:modified xsi:type="dcterms:W3CDTF">2011-04-26T13:03:09Z</dcterms:modified>
</cp:coreProperties>
</file>