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9"/>
  </p:notesMasterIdLst>
  <p:handoutMasterIdLst>
    <p:handoutMasterId r:id="rId70"/>
  </p:handoutMasterIdLst>
  <p:sldIdLst>
    <p:sldId id="529" r:id="rId4"/>
    <p:sldId id="528" r:id="rId5"/>
    <p:sldId id="341" r:id="rId6"/>
    <p:sldId id="514" r:id="rId7"/>
    <p:sldId id="362" r:id="rId8"/>
    <p:sldId id="375" r:id="rId9"/>
    <p:sldId id="371" r:id="rId10"/>
    <p:sldId id="395" r:id="rId11"/>
    <p:sldId id="515" r:id="rId12"/>
    <p:sldId id="386" r:id="rId13"/>
    <p:sldId id="516" r:id="rId14"/>
    <p:sldId id="517" r:id="rId15"/>
    <p:sldId id="518" r:id="rId16"/>
    <p:sldId id="443" r:id="rId17"/>
    <p:sldId id="519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520" r:id="rId26"/>
    <p:sldId id="458" r:id="rId27"/>
    <p:sldId id="460" r:id="rId28"/>
    <p:sldId id="461" r:id="rId29"/>
    <p:sldId id="462" r:id="rId30"/>
    <p:sldId id="521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522" r:id="rId47"/>
    <p:sldId id="480" r:id="rId48"/>
    <p:sldId id="530" r:id="rId49"/>
    <p:sldId id="482" r:id="rId50"/>
    <p:sldId id="483" r:id="rId51"/>
    <p:sldId id="484" r:id="rId52"/>
    <p:sldId id="486" r:id="rId53"/>
    <p:sldId id="487" r:id="rId54"/>
    <p:sldId id="495" r:id="rId55"/>
    <p:sldId id="496" r:id="rId56"/>
    <p:sldId id="497" r:id="rId57"/>
    <p:sldId id="499" r:id="rId58"/>
    <p:sldId id="500" r:id="rId59"/>
    <p:sldId id="523" r:id="rId60"/>
    <p:sldId id="502" r:id="rId61"/>
    <p:sldId id="507" r:id="rId62"/>
    <p:sldId id="524" r:id="rId63"/>
    <p:sldId id="525" r:id="rId64"/>
    <p:sldId id="526" r:id="rId65"/>
    <p:sldId id="531" r:id="rId66"/>
    <p:sldId id="503" r:id="rId67"/>
    <p:sldId id="504" r:id="rId68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36"/>
    <a:srgbClr val="000054"/>
    <a:srgbClr val="00004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41" autoAdjust="0"/>
  </p:normalViewPr>
  <p:slideViewPr>
    <p:cSldViewPr snapToGrid="0">
      <p:cViewPr varScale="1">
        <p:scale>
          <a:sx n="49" d="100"/>
          <a:sy n="49" d="100"/>
        </p:scale>
        <p:origin x="-780" y="-90"/>
      </p:cViewPr>
      <p:guideLst>
        <p:guide orient="horz" pos="15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15C6D9-59C0-4789-9BD1-936B69E3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69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2BD047-177B-4199-A957-6CCD81920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5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F9554AA-2C2B-43C2-BC51-EF23C4864ECE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38731EFE-8EDE-43E4-A4C5-A86F7D839F44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A762734F-A531-4CCA-90ED-49CF5FFE098E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D8E549B0-5BE4-4755-BE87-6CE384ACA964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BE3E89A5-83A4-4948-A859-D0EA69049D4A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7E7A5E6C-0FE6-4259-86D7-191B11655170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D9ABA18F-D4FD-417B-BDBD-3AD89AC97ABE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0624C43-6CC3-4383-8DB2-89DEC26C5597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97751501-BA29-4FE7-83C0-756DECF7ACB8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74174B0-5CB9-4A47-964D-2C39AD00CEDD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8E462D8-74DE-4EA5-AA4F-360F678E10DE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79FE900E-4290-4892-83FE-86A0A3AEBAF1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FF676DEB-205C-41C7-BD22-5AC1B69BE24F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DD630435-E426-4DC4-8CDD-7D737DA1AD0B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68168F0-F534-4255-90CE-169F0C61CA71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C9B9FDEB-3AF2-419B-8938-5AFD97E17FAC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[52 5] poker hands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E3B8CC74-B0AE-4A35-9FB8-CE82ABCB1174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FBA8D1F9-B7D8-4F7B-A12E-86B0982A2B4A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B7FE177D-622C-491C-B367-B840E9C21F5E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9247229-BB12-463B-8B37-06B9D474A052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64E3855B-4A39-4274-B5CE-E582D61EC14E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7D05DE7-AF94-4D01-9E1F-8504ADC664F8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65C77A81-3D49-4E97-A16B-4E966F984BD7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12293CD-8E06-4E0A-9C1E-984DF2603798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38DC918D-A1C9-410F-B813-29EA3AA27B46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A6F37A6A-5C70-429F-99A2-674F44FF348B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36950630-0DB8-4064-83BD-C79A10348BD8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62D61DD9-B3CA-4AC4-9D5D-2DB0675F5B80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C7AE26B-F900-4508-B0BB-950AA589CD90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FDEC6264-5BAB-4912-9329-0FE88BA6CBB3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739487C7-75C0-4636-B87F-3FDEEE1B6242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987D38D4-AB4D-487A-A0B7-13150C132AAB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611DAC17-ED2B-4098-8CC3-163C9CDBA782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3A565EA1-90B0-444F-9526-91011318E2E2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A8CDFC65-9536-417D-BC2C-9FF7A9C7521F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42E8DFC-2448-40B1-8E0D-E438F3360700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AEBEF7EB-28B9-422C-8BB5-6A154D3655BF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FC3B1C2-15FD-4677-8DEC-F40D5F123B5C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[ 12 7 ] explanation = This is similar to the pirate problem. </a:t>
            </a:r>
          </a:p>
          <a:p>
            <a:pPr eaLnBrk="1" hangingPunct="1"/>
            <a:r>
              <a:rPr lang="en-US" dirty="0" smtClean="0"/>
              <a:t>There are 7 dice and you want to partition them among their values so there would be 5 dividing lines  between the 1 values, 2 values, 3 values, .. 6 values. </a:t>
            </a:r>
          </a:p>
          <a:p>
            <a:pPr eaLnBrk="1" hangingPunct="1"/>
            <a:r>
              <a:rPr lang="en-US" dirty="0" smtClean="0"/>
              <a:t>1 1 / 2 / / 4 / 5 5 / 6   but you would see these dice as D and the /’s would indicate the</a:t>
            </a:r>
          </a:p>
          <a:p>
            <a:pPr eaLnBrk="1" hangingPunct="1"/>
            <a:r>
              <a:rPr lang="en-US" dirty="0" smtClean="0"/>
              <a:t>Buckets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DD/D//D/DD/D</a:t>
            </a:r>
          </a:p>
          <a:p>
            <a:pPr eaLnBrk="1" hangingPunct="1"/>
            <a:r>
              <a:rPr lang="en-US" dirty="0" smtClean="0"/>
              <a:t>So [12 5]  =  [ 7 D’s + 5 slashes,  5 /’s]  = [12 7]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BD047-177B-4199-A957-6CCD81920F2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752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95249A7B-2BAF-42E1-8997-B75623F8C90F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Start here on March 27, 2012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C5B91FC3-CB8C-451B-9562-AA800D16A86D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EC0064C7-83F8-41D1-97DF-854F5E085BD7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9AD266C0-4FCD-4F94-B8D6-055A2930D96D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Hidden item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71617539-51F4-4D41-93A8-7B2541CB4CE6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Hidden items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25B73D5A-8496-4E29-B025-1573FDA69873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F4A141C-4BC8-4BBA-8CDC-05EC4752670A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9EF79C2A-682F-45D3-A763-42E747F0E62E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9779B2C-5E01-4130-B61F-09AD8A8BC9FC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Hidden</a:t>
            </a:r>
            <a:r>
              <a:rPr lang="en-US" baseline="0" dirty="0" smtClean="0"/>
              <a:t> item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ED2DA814-E39D-46A8-B9EB-F0EAA8DCA8E0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C37CF7C-494A-48A2-AC32-57B5B9A85CD9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Hidden</a:t>
            </a:r>
            <a:r>
              <a:rPr lang="en-US" baseline="0" dirty="0" smtClean="0"/>
              <a:t> arrows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7521E281-ECF2-420E-B1AB-1E58DC6421DF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53EDB02C-0867-4B77-B392-40BB260BDB16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F31982E3-228A-45AB-A515-9F5F443293D7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5! /  (1!</a:t>
            </a:r>
            <a:r>
              <a:rPr lang="en-US" baseline="0" dirty="0" smtClean="0"/>
              <a:t> 1! 1! 1! 1!)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D7A12EAB-7DCE-4B63-B077-C2AAF4DC2C01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7! / (1! 1! 3! 1! 1! )  = 7!/3!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94212BEF-75B4-457C-8497-66465137ACA5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57E9847B-6EC8-4BC5-8707-B785B7222413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3079E67-D55B-440F-BE9A-BF0CFC4A7099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Hidden item is on next slide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3079E67-D55B-440F-BE9A-BF0CFC4A7099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Hidden item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C6D80C1-BCA5-46A3-BB89-9D15EA8EDBE1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E8083201-A526-4945-ABF3-2C4A474EF599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BDC501CC-5B4D-45B6-AB13-0E8E03E15804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5FD4672C-7DF7-4CA0-993E-3F2C737BE0EC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D2906F9F-906A-4651-9579-FED498430787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3744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950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05987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8669999D-5EA6-488B-BA2E-1E37405A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CED202F8-8D9B-48FF-A6AA-4FF4C2327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312EB65F-680A-485C-9566-4C5A35DBA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BEBED6C3-7F38-46DE-B9E6-481B8AAD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89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9EB92A1D-DCD5-48EA-88AD-8F52689D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DE82F9D9-F40E-48FC-9323-22C225C3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1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B7D785B4-5CC7-49FD-826D-0D5373D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146E8B4A-20EF-427E-A960-FACFC978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80207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B8C26C44-603F-48F1-93AF-F5EA98090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0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A69E6B1C-0796-4567-92D3-36290235B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2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D9820FF2-3CA5-4586-9D52-E1B96CFA7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0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96E8AAF4-A605-4AD8-AD69-F4AB2099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0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CB19AFE9-D068-451C-A4C6-16F459923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6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4D483A60-BB6F-4AFA-A544-091AEBBD1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39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C6E82ADA-99F1-4F19-B09B-4DAB03D65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7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29439EAA-7704-4C8D-A908-9AE49DA91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4A45DB1A-04FA-43AB-AA03-AD0C992F1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54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085F3D2A-0E56-4151-BFDC-FC0D189B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420382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ADF053C2-6D4C-4AEC-8DF3-C9189ECFA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9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2969A515-CA38-4C71-B475-684A16C82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33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D8F98F6D-E0D5-44A7-8F80-CAE01C1BD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91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Rounded MT Bold" pitchFamily="34" charset="0"/>
              </a:defRPr>
            </a:lvl1pPr>
          </a:lstStyle>
          <a:p>
            <a:pPr>
              <a:defRPr/>
            </a:pPr>
            <a:fld id="{8B693760-87F1-4CE2-82BB-47E3154F0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9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284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021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9382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49417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82126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3021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1D4A28A-6996-4C4B-A62D-78B78AC7B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307944D-9E7F-4F34-93BC-13D88BAC4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534400" cy="1981200"/>
          </a:xfrm>
        </p:spPr>
        <p:txBody>
          <a:bodyPr/>
          <a:lstStyle/>
          <a:p>
            <a:pPr eaLnBrk="1" hangingPunct="1"/>
            <a:r>
              <a:rPr lang="en-US" smtClean="0"/>
              <a:t>CompSci 102</a:t>
            </a:r>
            <a:br>
              <a:rPr lang="en-US" smtClean="0"/>
            </a:br>
            <a:r>
              <a:rPr lang="en-US" smtClean="0"/>
              <a:t>Discrete Math for Computer Science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419600" y="3733800"/>
            <a:ext cx="2466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March 22, 2012</a:t>
            </a:r>
          </a:p>
          <a:p>
            <a:pPr algn="l"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  <a:p>
            <a:pPr algn="l"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Prof. Rodger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242888" y="5530850"/>
            <a:ext cx="8689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Lecture adapted from Bruce Maggs/</a:t>
            </a:r>
            <a:r>
              <a:rPr lang="en-US" altLang="zh-CN" sz="2400">
                <a:solidFill>
                  <a:srgbClr val="000000"/>
                </a:solidFill>
                <a:latin typeface="Comic Sans MS" pitchFamily="66" charset="0"/>
                <a:ea typeface="SimSun" pitchFamily="2" charset="-122"/>
              </a:rPr>
              <a:t>Lecture developed at </a:t>
            </a:r>
          </a:p>
          <a:p>
            <a:pPr algn="l" eaLnBrk="1" hangingPunct="1"/>
            <a:r>
              <a:rPr lang="en-US" altLang="zh-CN" sz="2400">
                <a:solidFill>
                  <a:srgbClr val="000000"/>
                </a:solidFill>
                <a:latin typeface="Comic Sans MS" pitchFamily="66" charset="0"/>
                <a:ea typeface="SimSun" pitchFamily="2" charset="-122"/>
              </a:rPr>
              <a:t>Carnegie Mellon, primarily by Prof. Steven Rudich.</a:t>
            </a:r>
          </a:p>
          <a:p>
            <a:pPr algn="l" eaLnBrk="1" hangingPunct="1"/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graphicFrame>
        <p:nvGraphicFramePr>
          <p:cNvPr id="26629" name="Object 1"/>
          <p:cNvGraphicFramePr>
            <a:graphicFrameLocks noChangeAspect="1"/>
          </p:cNvGraphicFramePr>
          <p:nvPr/>
        </p:nvGraphicFramePr>
        <p:xfrm>
          <a:off x="611188" y="2971800"/>
          <a:ext cx="2820987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Clip" r:id="rId3" imgW="5989638" imgH="5060950" progId="MS_ClipArt_Gallery.2">
                  <p:embed/>
                </p:oleObj>
              </mc:Choice>
              <mc:Fallback>
                <p:oleObj name="Clip" r:id="rId3" imgW="5989638" imgH="5060950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71800"/>
                        <a:ext cx="2820987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3"/>
          <p:cNvSpPr>
            <a:spLocks noChangeArrowheads="1"/>
          </p:cNvSpPr>
          <p:nvPr/>
        </p:nvSpPr>
        <p:spPr bwMode="auto">
          <a:xfrm>
            <a:off x="4246563" y="401638"/>
            <a:ext cx="631825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cxnSp>
        <p:nvCxnSpPr>
          <p:cNvPr id="35843" name="AutoShape 4"/>
          <p:cNvCxnSpPr>
            <a:cxnSpLocks noChangeShapeType="1"/>
            <a:stCxn id="35842" idx="5"/>
          </p:cNvCxnSpPr>
          <p:nvPr/>
        </p:nvCxnSpPr>
        <p:spPr bwMode="auto">
          <a:xfrm>
            <a:off x="4786313" y="811213"/>
            <a:ext cx="1619250" cy="727075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AutoShape 5"/>
          <p:cNvCxnSpPr>
            <a:cxnSpLocks noChangeShapeType="1"/>
            <a:stCxn id="35842" idx="4"/>
          </p:cNvCxnSpPr>
          <p:nvPr/>
        </p:nvCxnSpPr>
        <p:spPr bwMode="auto">
          <a:xfrm flipH="1">
            <a:off x="4516438" y="874713"/>
            <a:ext cx="46037" cy="639762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AutoShape 6"/>
          <p:cNvCxnSpPr>
            <a:cxnSpLocks noChangeShapeType="1"/>
            <a:stCxn id="35842" idx="3"/>
          </p:cNvCxnSpPr>
          <p:nvPr/>
        </p:nvCxnSpPr>
        <p:spPr bwMode="auto">
          <a:xfrm flipH="1">
            <a:off x="2600325" y="811213"/>
            <a:ext cx="1738313" cy="693737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AutoShape 7"/>
          <p:cNvCxnSpPr>
            <a:cxnSpLocks noChangeShapeType="1"/>
          </p:cNvCxnSpPr>
          <p:nvPr/>
        </p:nvCxnSpPr>
        <p:spPr bwMode="auto">
          <a:xfrm>
            <a:off x="2460625" y="2046288"/>
            <a:ext cx="220663" cy="750887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AutoShape 8"/>
          <p:cNvCxnSpPr>
            <a:cxnSpLocks noChangeShapeType="1"/>
          </p:cNvCxnSpPr>
          <p:nvPr/>
        </p:nvCxnSpPr>
        <p:spPr bwMode="auto">
          <a:xfrm flipH="1">
            <a:off x="1993900" y="2046288"/>
            <a:ext cx="466725" cy="762000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AutoShape 9"/>
          <p:cNvCxnSpPr>
            <a:cxnSpLocks noChangeShapeType="1"/>
          </p:cNvCxnSpPr>
          <p:nvPr/>
        </p:nvCxnSpPr>
        <p:spPr bwMode="auto">
          <a:xfrm flipH="1">
            <a:off x="4211638" y="1966913"/>
            <a:ext cx="466725" cy="755650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AutoShape 10"/>
          <p:cNvCxnSpPr>
            <a:cxnSpLocks noChangeShapeType="1"/>
          </p:cNvCxnSpPr>
          <p:nvPr/>
        </p:nvCxnSpPr>
        <p:spPr bwMode="auto">
          <a:xfrm>
            <a:off x="4748213" y="1952625"/>
            <a:ext cx="331787" cy="836613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AutoShape 11"/>
          <p:cNvCxnSpPr>
            <a:cxnSpLocks noChangeShapeType="1"/>
          </p:cNvCxnSpPr>
          <p:nvPr/>
        </p:nvCxnSpPr>
        <p:spPr bwMode="auto">
          <a:xfrm>
            <a:off x="6797675" y="1922463"/>
            <a:ext cx="333375" cy="895350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AutoShape 12"/>
          <p:cNvCxnSpPr>
            <a:cxnSpLocks noChangeShapeType="1"/>
          </p:cNvCxnSpPr>
          <p:nvPr/>
        </p:nvCxnSpPr>
        <p:spPr bwMode="auto">
          <a:xfrm flipH="1">
            <a:off x="6262688" y="1966913"/>
            <a:ext cx="463550" cy="812800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52" name="Group 13"/>
          <p:cNvGrpSpPr>
            <a:grpSpLocks/>
          </p:cNvGrpSpPr>
          <p:nvPr/>
        </p:nvGrpSpPr>
        <p:grpSpPr bwMode="auto">
          <a:xfrm>
            <a:off x="2990850" y="968375"/>
            <a:ext cx="293688" cy="422275"/>
            <a:chOff x="602" y="333"/>
            <a:chExt cx="574" cy="729"/>
          </a:xfrm>
        </p:grpSpPr>
        <p:sp>
          <p:nvSpPr>
            <p:cNvPr id="35951" name="Freeform 14"/>
            <p:cNvSpPr>
              <a:spLocks/>
            </p:cNvSpPr>
            <p:nvPr/>
          </p:nvSpPr>
          <p:spPr bwMode="auto">
            <a:xfrm flipH="1">
              <a:off x="722" y="651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2" name="Freeform 15"/>
            <p:cNvSpPr>
              <a:spLocks/>
            </p:cNvSpPr>
            <p:nvPr/>
          </p:nvSpPr>
          <p:spPr bwMode="auto">
            <a:xfrm flipH="1">
              <a:off x="842" y="660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3" name="Freeform 16"/>
            <p:cNvSpPr>
              <a:spLocks/>
            </p:cNvSpPr>
            <p:nvPr/>
          </p:nvSpPr>
          <p:spPr bwMode="auto">
            <a:xfrm flipH="1">
              <a:off x="633" y="350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4" name="Freeform 17"/>
            <p:cNvSpPr>
              <a:spLocks/>
            </p:cNvSpPr>
            <p:nvPr/>
          </p:nvSpPr>
          <p:spPr bwMode="auto">
            <a:xfrm flipH="1">
              <a:off x="602" y="333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3" name="Group 18"/>
          <p:cNvGrpSpPr>
            <a:grpSpLocks/>
          </p:cNvGrpSpPr>
          <p:nvPr/>
        </p:nvGrpSpPr>
        <p:grpSpPr bwMode="auto">
          <a:xfrm>
            <a:off x="4168775" y="1054100"/>
            <a:ext cx="292100" cy="422275"/>
            <a:chOff x="2686" y="656"/>
            <a:chExt cx="574" cy="729"/>
          </a:xfrm>
        </p:grpSpPr>
        <p:sp>
          <p:nvSpPr>
            <p:cNvPr id="35947" name="Freeform 19"/>
            <p:cNvSpPr>
              <a:spLocks/>
            </p:cNvSpPr>
            <p:nvPr/>
          </p:nvSpPr>
          <p:spPr bwMode="invGray">
            <a:xfrm flipH="1">
              <a:off x="2806" y="97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8" name="Freeform 20"/>
            <p:cNvSpPr>
              <a:spLocks/>
            </p:cNvSpPr>
            <p:nvPr/>
          </p:nvSpPr>
          <p:spPr bwMode="invGray">
            <a:xfrm flipH="1">
              <a:off x="2926" y="98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9" name="Freeform 21"/>
            <p:cNvSpPr>
              <a:spLocks/>
            </p:cNvSpPr>
            <p:nvPr/>
          </p:nvSpPr>
          <p:spPr bwMode="invGray">
            <a:xfrm flipH="1">
              <a:off x="2717" y="67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0" name="Freeform 22"/>
            <p:cNvSpPr>
              <a:spLocks/>
            </p:cNvSpPr>
            <p:nvPr/>
          </p:nvSpPr>
          <p:spPr bwMode="invGray">
            <a:xfrm flipH="1">
              <a:off x="2686" y="65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4" name="Group 23"/>
          <p:cNvGrpSpPr>
            <a:grpSpLocks/>
          </p:cNvGrpSpPr>
          <p:nvPr/>
        </p:nvGrpSpPr>
        <p:grpSpPr bwMode="auto">
          <a:xfrm>
            <a:off x="5256213" y="1009650"/>
            <a:ext cx="292100" cy="423863"/>
            <a:chOff x="4274" y="576"/>
            <a:chExt cx="574" cy="729"/>
          </a:xfrm>
        </p:grpSpPr>
        <p:sp>
          <p:nvSpPr>
            <p:cNvPr id="35943" name="Freeform 24"/>
            <p:cNvSpPr>
              <a:spLocks/>
            </p:cNvSpPr>
            <p:nvPr/>
          </p:nvSpPr>
          <p:spPr bwMode="gray">
            <a:xfrm flipH="1">
              <a:off x="4394" y="89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Freeform 25"/>
            <p:cNvSpPr>
              <a:spLocks/>
            </p:cNvSpPr>
            <p:nvPr/>
          </p:nvSpPr>
          <p:spPr bwMode="gray">
            <a:xfrm flipH="1">
              <a:off x="4514" y="90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Freeform 26"/>
            <p:cNvSpPr>
              <a:spLocks/>
            </p:cNvSpPr>
            <p:nvPr/>
          </p:nvSpPr>
          <p:spPr bwMode="gray">
            <a:xfrm flipH="1">
              <a:off x="4305" y="59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Freeform 27"/>
            <p:cNvSpPr>
              <a:spLocks/>
            </p:cNvSpPr>
            <p:nvPr/>
          </p:nvSpPr>
          <p:spPr bwMode="gray">
            <a:xfrm flipH="1">
              <a:off x="4274" y="57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5" name="Oval 28"/>
          <p:cNvSpPr>
            <a:spLocks noChangeArrowheads="1"/>
          </p:cNvSpPr>
          <p:nvPr/>
        </p:nvSpPr>
        <p:spPr bwMode="auto">
          <a:xfrm>
            <a:off x="2149475" y="1522413"/>
            <a:ext cx="631825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5856" name="Oval 29"/>
          <p:cNvSpPr>
            <a:spLocks noChangeArrowheads="1"/>
          </p:cNvSpPr>
          <p:nvPr/>
        </p:nvSpPr>
        <p:spPr bwMode="auto">
          <a:xfrm>
            <a:off x="4286250" y="1517650"/>
            <a:ext cx="631825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grpSp>
        <p:nvGrpSpPr>
          <p:cNvPr id="35857" name="Group 30"/>
          <p:cNvGrpSpPr>
            <a:grpSpLocks/>
          </p:cNvGrpSpPr>
          <p:nvPr/>
        </p:nvGrpSpPr>
        <p:grpSpPr bwMode="auto">
          <a:xfrm rot="19892288" flipH="1">
            <a:off x="6121400" y="2143125"/>
            <a:ext cx="282575" cy="428625"/>
            <a:chOff x="1252" y="1766"/>
            <a:chExt cx="788" cy="1198"/>
          </a:xfrm>
        </p:grpSpPr>
        <p:sp>
          <p:nvSpPr>
            <p:cNvPr id="35940" name="Freeform 31"/>
            <p:cNvSpPr>
              <a:spLocks/>
            </p:cNvSpPr>
            <p:nvPr/>
          </p:nvSpPr>
          <p:spPr bwMode="invGray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Freeform 32"/>
            <p:cNvSpPr>
              <a:spLocks/>
            </p:cNvSpPr>
            <p:nvPr/>
          </p:nvSpPr>
          <p:spPr bwMode="invGray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Freeform 33"/>
            <p:cNvSpPr>
              <a:spLocks/>
            </p:cNvSpPr>
            <p:nvPr/>
          </p:nvSpPr>
          <p:spPr bwMode="invGray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8" name="Group 34"/>
          <p:cNvGrpSpPr>
            <a:grpSpLocks/>
          </p:cNvGrpSpPr>
          <p:nvPr/>
        </p:nvGrpSpPr>
        <p:grpSpPr bwMode="auto">
          <a:xfrm rot="1369597">
            <a:off x="6946900" y="2197100"/>
            <a:ext cx="366713" cy="338138"/>
            <a:chOff x="1252" y="1766"/>
            <a:chExt cx="788" cy="1198"/>
          </a:xfrm>
        </p:grpSpPr>
        <p:sp>
          <p:nvSpPr>
            <p:cNvPr id="35937" name="Freeform 35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Freeform 36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Freeform 37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9" name="Group 38"/>
          <p:cNvGrpSpPr>
            <a:grpSpLocks/>
          </p:cNvGrpSpPr>
          <p:nvPr/>
        </p:nvGrpSpPr>
        <p:grpSpPr bwMode="auto">
          <a:xfrm rot="19892288" flipH="1">
            <a:off x="4095750" y="2052638"/>
            <a:ext cx="284163" cy="428625"/>
            <a:chOff x="1252" y="1766"/>
            <a:chExt cx="788" cy="1198"/>
          </a:xfrm>
        </p:grpSpPr>
        <p:sp>
          <p:nvSpPr>
            <p:cNvPr id="35934" name="Freeform 39"/>
            <p:cNvSpPr>
              <a:spLocks/>
            </p:cNvSpPr>
            <p:nvPr/>
          </p:nvSpPr>
          <p:spPr bwMode="invGray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Freeform 40"/>
            <p:cNvSpPr>
              <a:spLocks/>
            </p:cNvSpPr>
            <p:nvPr/>
          </p:nvSpPr>
          <p:spPr bwMode="invGray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Freeform 41"/>
            <p:cNvSpPr>
              <a:spLocks/>
            </p:cNvSpPr>
            <p:nvPr/>
          </p:nvSpPr>
          <p:spPr bwMode="invGray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0" name="Group 42"/>
          <p:cNvGrpSpPr>
            <a:grpSpLocks/>
          </p:cNvGrpSpPr>
          <p:nvPr/>
        </p:nvGrpSpPr>
        <p:grpSpPr bwMode="auto">
          <a:xfrm rot="1369597">
            <a:off x="4887913" y="2212975"/>
            <a:ext cx="382587" cy="338138"/>
            <a:chOff x="1252" y="1766"/>
            <a:chExt cx="788" cy="1198"/>
          </a:xfrm>
        </p:grpSpPr>
        <p:sp>
          <p:nvSpPr>
            <p:cNvPr id="35931" name="Freeform 43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Freeform 44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Freeform 45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1" name="Group 46"/>
          <p:cNvGrpSpPr>
            <a:grpSpLocks/>
          </p:cNvGrpSpPr>
          <p:nvPr/>
        </p:nvGrpSpPr>
        <p:grpSpPr bwMode="auto">
          <a:xfrm rot="19892288" flipH="1">
            <a:off x="1887538" y="2139950"/>
            <a:ext cx="284162" cy="427038"/>
            <a:chOff x="1252" y="1766"/>
            <a:chExt cx="788" cy="1198"/>
          </a:xfrm>
        </p:grpSpPr>
        <p:sp>
          <p:nvSpPr>
            <p:cNvPr id="35928" name="Freeform 47"/>
            <p:cNvSpPr>
              <a:spLocks/>
            </p:cNvSpPr>
            <p:nvPr/>
          </p:nvSpPr>
          <p:spPr bwMode="invGray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Freeform 48"/>
            <p:cNvSpPr>
              <a:spLocks/>
            </p:cNvSpPr>
            <p:nvPr/>
          </p:nvSpPr>
          <p:spPr bwMode="invGray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Freeform 49"/>
            <p:cNvSpPr>
              <a:spLocks/>
            </p:cNvSpPr>
            <p:nvPr/>
          </p:nvSpPr>
          <p:spPr bwMode="invGray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2" name="Group 50"/>
          <p:cNvGrpSpPr>
            <a:grpSpLocks/>
          </p:cNvGrpSpPr>
          <p:nvPr/>
        </p:nvGrpSpPr>
        <p:grpSpPr bwMode="auto">
          <a:xfrm rot="1369597">
            <a:off x="2540000" y="2235200"/>
            <a:ext cx="381000" cy="331788"/>
            <a:chOff x="1252" y="1766"/>
            <a:chExt cx="788" cy="1198"/>
          </a:xfrm>
        </p:grpSpPr>
        <p:sp>
          <p:nvSpPr>
            <p:cNvPr id="35925" name="Freeform 51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Freeform 52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Freeform 53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3" name="Oval 54"/>
          <p:cNvSpPr>
            <a:spLocks noChangeArrowheads="1"/>
          </p:cNvSpPr>
          <p:nvPr/>
        </p:nvSpPr>
        <p:spPr bwMode="auto">
          <a:xfrm>
            <a:off x="6797675" y="2835275"/>
            <a:ext cx="631825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5864" name="Oval 55"/>
          <p:cNvSpPr>
            <a:spLocks noChangeArrowheads="1"/>
          </p:cNvSpPr>
          <p:nvPr/>
        </p:nvSpPr>
        <p:spPr bwMode="auto">
          <a:xfrm>
            <a:off x="6262688" y="1531938"/>
            <a:ext cx="633412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5865" name="Oval 56"/>
          <p:cNvSpPr>
            <a:spLocks noChangeArrowheads="1"/>
          </p:cNvSpPr>
          <p:nvPr/>
        </p:nvSpPr>
        <p:spPr bwMode="auto">
          <a:xfrm>
            <a:off x="1676400" y="2817813"/>
            <a:ext cx="631825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5866" name="Oval 57"/>
          <p:cNvSpPr>
            <a:spLocks noChangeArrowheads="1"/>
          </p:cNvSpPr>
          <p:nvPr/>
        </p:nvSpPr>
        <p:spPr bwMode="auto">
          <a:xfrm>
            <a:off x="2540000" y="2817813"/>
            <a:ext cx="633413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5867" name="Oval 58"/>
          <p:cNvSpPr>
            <a:spLocks noChangeArrowheads="1"/>
          </p:cNvSpPr>
          <p:nvPr/>
        </p:nvSpPr>
        <p:spPr bwMode="auto">
          <a:xfrm>
            <a:off x="3851275" y="2779713"/>
            <a:ext cx="633413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5868" name="Oval 59"/>
          <p:cNvSpPr>
            <a:spLocks noChangeArrowheads="1"/>
          </p:cNvSpPr>
          <p:nvPr/>
        </p:nvSpPr>
        <p:spPr bwMode="auto">
          <a:xfrm>
            <a:off x="4799013" y="2817813"/>
            <a:ext cx="633412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5869" name="Oval 60"/>
          <p:cNvSpPr>
            <a:spLocks noChangeArrowheads="1"/>
          </p:cNvSpPr>
          <p:nvPr/>
        </p:nvSpPr>
        <p:spPr bwMode="auto">
          <a:xfrm>
            <a:off x="5803900" y="2835275"/>
            <a:ext cx="631825" cy="43497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grpSp>
        <p:nvGrpSpPr>
          <p:cNvPr id="35870" name="Group 61"/>
          <p:cNvGrpSpPr>
            <a:grpSpLocks/>
          </p:cNvGrpSpPr>
          <p:nvPr/>
        </p:nvGrpSpPr>
        <p:grpSpPr bwMode="auto">
          <a:xfrm>
            <a:off x="4883150" y="2901950"/>
            <a:ext cx="142875" cy="238125"/>
            <a:chOff x="2686" y="656"/>
            <a:chExt cx="574" cy="729"/>
          </a:xfrm>
        </p:grpSpPr>
        <p:sp>
          <p:nvSpPr>
            <p:cNvPr id="35921" name="Freeform 62"/>
            <p:cNvSpPr>
              <a:spLocks/>
            </p:cNvSpPr>
            <p:nvPr/>
          </p:nvSpPr>
          <p:spPr bwMode="invGray">
            <a:xfrm flipH="1">
              <a:off x="2806" y="97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Freeform 63"/>
            <p:cNvSpPr>
              <a:spLocks/>
            </p:cNvSpPr>
            <p:nvPr/>
          </p:nvSpPr>
          <p:spPr bwMode="invGray">
            <a:xfrm flipH="1">
              <a:off x="2926" y="98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Freeform 64"/>
            <p:cNvSpPr>
              <a:spLocks/>
            </p:cNvSpPr>
            <p:nvPr/>
          </p:nvSpPr>
          <p:spPr bwMode="invGray">
            <a:xfrm flipH="1">
              <a:off x="2717" y="67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Freeform 65"/>
            <p:cNvSpPr>
              <a:spLocks/>
            </p:cNvSpPr>
            <p:nvPr/>
          </p:nvSpPr>
          <p:spPr bwMode="invGray">
            <a:xfrm flipH="1">
              <a:off x="2686" y="65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1" name="Group 66"/>
          <p:cNvGrpSpPr>
            <a:grpSpLocks/>
          </p:cNvGrpSpPr>
          <p:nvPr/>
        </p:nvGrpSpPr>
        <p:grpSpPr bwMode="auto">
          <a:xfrm>
            <a:off x="6891338" y="2927350"/>
            <a:ext cx="152400" cy="238125"/>
            <a:chOff x="4274" y="576"/>
            <a:chExt cx="574" cy="729"/>
          </a:xfrm>
        </p:grpSpPr>
        <p:sp>
          <p:nvSpPr>
            <p:cNvPr id="35917" name="Freeform 67"/>
            <p:cNvSpPr>
              <a:spLocks/>
            </p:cNvSpPr>
            <p:nvPr/>
          </p:nvSpPr>
          <p:spPr bwMode="gray">
            <a:xfrm flipH="1">
              <a:off x="4394" y="89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68"/>
            <p:cNvSpPr>
              <a:spLocks/>
            </p:cNvSpPr>
            <p:nvPr/>
          </p:nvSpPr>
          <p:spPr bwMode="gray">
            <a:xfrm flipH="1">
              <a:off x="4514" y="90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69"/>
            <p:cNvSpPr>
              <a:spLocks/>
            </p:cNvSpPr>
            <p:nvPr/>
          </p:nvSpPr>
          <p:spPr bwMode="gray">
            <a:xfrm flipH="1">
              <a:off x="4305" y="59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70"/>
            <p:cNvSpPr>
              <a:spLocks/>
            </p:cNvSpPr>
            <p:nvPr/>
          </p:nvSpPr>
          <p:spPr bwMode="gray">
            <a:xfrm flipH="1">
              <a:off x="4274" y="57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2" name="Group 71"/>
          <p:cNvGrpSpPr>
            <a:grpSpLocks/>
          </p:cNvGrpSpPr>
          <p:nvPr/>
        </p:nvGrpSpPr>
        <p:grpSpPr bwMode="auto">
          <a:xfrm>
            <a:off x="2638425" y="2901950"/>
            <a:ext cx="142875" cy="238125"/>
            <a:chOff x="602" y="333"/>
            <a:chExt cx="574" cy="729"/>
          </a:xfrm>
        </p:grpSpPr>
        <p:sp>
          <p:nvSpPr>
            <p:cNvPr id="35913" name="Freeform 72"/>
            <p:cNvSpPr>
              <a:spLocks/>
            </p:cNvSpPr>
            <p:nvPr/>
          </p:nvSpPr>
          <p:spPr bwMode="auto">
            <a:xfrm flipH="1">
              <a:off x="722" y="651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Freeform 73"/>
            <p:cNvSpPr>
              <a:spLocks/>
            </p:cNvSpPr>
            <p:nvPr/>
          </p:nvSpPr>
          <p:spPr bwMode="auto">
            <a:xfrm flipH="1">
              <a:off x="842" y="660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Freeform 74"/>
            <p:cNvSpPr>
              <a:spLocks/>
            </p:cNvSpPr>
            <p:nvPr/>
          </p:nvSpPr>
          <p:spPr bwMode="auto">
            <a:xfrm flipH="1">
              <a:off x="633" y="350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Freeform 75"/>
            <p:cNvSpPr>
              <a:spLocks/>
            </p:cNvSpPr>
            <p:nvPr/>
          </p:nvSpPr>
          <p:spPr bwMode="auto">
            <a:xfrm flipH="1">
              <a:off x="602" y="333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3" name="Group 76"/>
          <p:cNvGrpSpPr>
            <a:grpSpLocks/>
          </p:cNvGrpSpPr>
          <p:nvPr/>
        </p:nvGrpSpPr>
        <p:grpSpPr bwMode="auto">
          <a:xfrm>
            <a:off x="1766888" y="2901950"/>
            <a:ext cx="142875" cy="238125"/>
            <a:chOff x="602" y="333"/>
            <a:chExt cx="574" cy="729"/>
          </a:xfrm>
        </p:grpSpPr>
        <p:sp>
          <p:nvSpPr>
            <p:cNvPr id="35909" name="Freeform 77"/>
            <p:cNvSpPr>
              <a:spLocks/>
            </p:cNvSpPr>
            <p:nvPr/>
          </p:nvSpPr>
          <p:spPr bwMode="auto">
            <a:xfrm flipH="1">
              <a:off x="722" y="651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Freeform 78"/>
            <p:cNvSpPr>
              <a:spLocks/>
            </p:cNvSpPr>
            <p:nvPr/>
          </p:nvSpPr>
          <p:spPr bwMode="auto">
            <a:xfrm flipH="1">
              <a:off x="842" y="660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Freeform 79"/>
            <p:cNvSpPr>
              <a:spLocks/>
            </p:cNvSpPr>
            <p:nvPr/>
          </p:nvSpPr>
          <p:spPr bwMode="auto">
            <a:xfrm flipH="1">
              <a:off x="633" y="350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Freeform 80"/>
            <p:cNvSpPr>
              <a:spLocks/>
            </p:cNvSpPr>
            <p:nvPr/>
          </p:nvSpPr>
          <p:spPr bwMode="auto">
            <a:xfrm flipH="1">
              <a:off x="602" y="333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4" name="Group 81"/>
          <p:cNvGrpSpPr>
            <a:grpSpLocks/>
          </p:cNvGrpSpPr>
          <p:nvPr/>
        </p:nvGrpSpPr>
        <p:grpSpPr bwMode="auto">
          <a:xfrm>
            <a:off x="3951288" y="2884488"/>
            <a:ext cx="144462" cy="238125"/>
            <a:chOff x="2686" y="656"/>
            <a:chExt cx="574" cy="729"/>
          </a:xfrm>
        </p:grpSpPr>
        <p:sp>
          <p:nvSpPr>
            <p:cNvPr id="35905" name="Freeform 82"/>
            <p:cNvSpPr>
              <a:spLocks/>
            </p:cNvSpPr>
            <p:nvPr/>
          </p:nvSpPr>
          <p:spPr bwMode="invGray">
            <a:xfrm flipH="1">
              <a:off x="2806" y="97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Freeform 83"/>
            <p:cNvSpPr>
              <a:spLocks/>
            </p:cNvSpPr>
            <p:nvPr/>
          </p:nvSpPr>
          <p:spPr bwMode="invGray">
            <a:xfrm flipH="1">
              <a:off x="2926" y="98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Freeform 84"/>
            <p:cNvSpPr>
              <a:spLocks/>
            </p:cNvSpPr>
            <p:nvPr/>
          </p:nvSpPr>
          <p:spPr bwMode="invGray">
            <a:xfrm flipH="1">
              <a:off x="2717" y="67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Freeform 85"/>
            <p:cNvSpPr>
              <a:spLocks/>
            </p:cNvSpPr>
            <p:nvPr/>
          </p:nvSpPr>
          <p:spPr bwMode="invGray">
            <a:xfrm flipH="1">
              <a:off x="2686" y="65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5" name="Group 86"/>
          <p:cNvGrpSpPr>
            <a:grpSpLocks/>
          </p:cNvGrpSpPr>
          <p:nvPr/>
        </p:nvGrpSpPr>
        <p:grpSpPr bwMode="auto">
          <a:xfrm>
            <a:off x="5903913" y="2922588"/>
            <a:ext cx="152400" cy="238125"/>
            <a:chOff x="4274" y="576"/>
            <a:chExt cx="574" cy="729"/>
          </a:xfrm>
        </p:grpSpPr>
        <p:sp>
          <p:nvSpPr>
            <p:cNvPr id="35901" name="Freeform 87"/>
            <p:cNvSpPr>
              <a:spLocks/>
            </p:cNvSpPr>
            <p:nvPr/>
          </p:nvSpPr>
          <p:spPr bwMode="gray">
            <a:xfrm flipH="1">
              <a:off x="4394" y="89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Freeform 88"/>
            <p:cNvSpPr>
              <a:spLocks/>
            </p:cNvSpPr>
            <p:nvPr/>
          </p:nvSpPr>
          <p:spPr bwMode="gray">
            <a:xfrm flipH="1">
              <a:off x="4514" y="90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Freeform 89"/>
            <p:cNvSpPr>
              <a:spLocks/>
            </p:cNvSpPr>
            <p:nvPr/>
          </p:nvSpPr>
          <p:spPr bwMode="gray">
            <a:xfrm flipH="1">
              <a:off x="4305" y="59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Freeform 90"/>
            <p:cNvSpPr>
              <a:spLocks/>
            </p:cNvSpPr>
            <p:nvPr/>
          </p:nvSpPr>
          <p:spPr bwMode="gray">
            <a:xfrm flipH="1">
              <a:off x="4274" y="57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6" name="Group 91"/>
          <p:cNvGrpSpPr>
            <a:grpSpLocks/>
          </p:cNvGrpSpPr>
          <p:nvPr/>
        </p:nvGrpSpPr>
        <p:grpSpPr bwMode="auto">
          <a:xfrm rot="19892288" flipH="1">
            <a:off x="6049963" y="3000375"/>
            <a:ext cx="284162" cy="160338"/>
            <a:chOff x="1252" y="1766"/>
            <a:chExt cx="788" cy="1198"/>
          </a:xfrm>
        </p:grpSpPr>
        <p:sp>
          <p:nvSpPr>
            <p:cNvPr id="35898" name="Freeform 92"/>
            <p:cNvSpPr>
              <a:spLocks/>
            </p:cNvSpPr>
            <p:nvPr/>
          </p:nvSpPr>
          <p:spPr bwMode="invGray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Freeform 93"/>
            <p:cNvSpPr>
              <a:spLocks/>
            </p:cNvSpPr>
            <p:nvPr/>
          </p:nvSpPr>
          <p:spPr bwMode="invGray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Freeform 94"/>
            <p:cNvSpPr>
              <a:spLocks/>
            </p:cNvSpPr>
            <p:nvPr/>
          </p:nvSpPr>
          <p:spPr bwMode="invGray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7" name="Group 95"/>
          <p:cNvGrpSpPr>
            <a:grpSpLocks/>
          </p:cNvGrpSpPr>
          <p:nvPr/>
        </p:nvGrpSpPr>
        <p:grpSpPr bwMode="auto">
          <a:xfrm rot="1369597">
            <a:off x="2765425" y="2979738"/>
            <a:ext cx="319088" cy="109537"/>
            <a:chOff x="1252" y="1766"/>
            <a:chExt cx="788" cy="1198"/>
          </a:xfrm>
        </p:grpSpPr>
        <p:sp>
          <p:nvSpPr>
            <p:cNvPr id="35895" name="Freeform 96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Freeform 97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Freeform 98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8" name="Group 99"/>
          <p:cNvGrpSpPr>
            <a:grpSpLocks/>
          </p:cNvGrpSpPr>
          <p:nvPr/>
        </p:nvGrpSpPr>
        <p:grpSpPr bwMode="auto">
          <a:xfrm rot="19892288" flipH="1">
            <a:off x="4086225" y="2933700"/>
            <a:ext cx="284163" cy="160338"/>
            <a:chOff x="1252" y="1766"/>
            <a:chExt cx="788" cy="1198"/>
          </a:xfrm>
        </p:grpSpPr>
        <p:sp>
          <p:nvSpPr>
            <p:cNvPr id="35892" name="Freeform 100"/>
            <p:cNvSpPr>
              <a:spLocks/>
            </p:cNvSpPr>
            <p:nvPr/>
          </p:nvSpPr>
          <p:spPr bwMode="invGray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Freeform 101"/>
            <p:cNvSpPr>
              <a:spLocks/>
            </p:cNvSpPr>
            <p:nvPr/>
          </p:nvSpPr>
          <p:spPr bwMode="invGray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Freeform 102"/>
            <p:cNvSpPr>
              <a:spLocks/>
            </p:cNvSpPr>
            <p:nvPr/>
          </p:nvSpPr>
          <p:spPr bwMode="invGray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9" name="Group 103"/>
          <p:cNvGrpSpPr>
            <a:grpSpLocks/>
          </p:cNvGrpSpPr>
          <p:nvPr/>
        </p:nvGrpSpPr>
        <p:grpSpPr bwMode="auto">
          <a:xfrm rot="19892288" flipH="1">
            <a:off x="1909763" y="3005138"/>
            <a:ext cx="284162" cy="160337"/>
            <a:chOff x="1252" y="1766"/>
            <a:chExt cx="788" cy="1198"/>
          </a:xfrm>
        </p:grpSpPr>
        <p:sp>
          <p:nvSpPr>
            <p:cNvPr id="35889" name="Freeform 104"/>
            <p:cNvSpPr>
              <a:spLocks/>
            </p:cNvSpPr>
            <p:nvPr/>
          </p:nvSpPr>
          <p:spPr bwMode="invGray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Freeform 105"/>
            <p:cNvSpPr>
              <a:spLocks/>
            </p:cNvSpPr>
            <p:nvPr/>
          </p:nvSpPr>
          <p:spPr bwMode="invGray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Freeform 106"/>
            <p:cNvSpPr>
              <a:spLocks/>
            </p:cNvSpPr>
            <p:nvPr/>
          </p:nvSpPr>
          <p:spPr bwMode="invGray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80" name="Group 107"/>
          <p:cNvGrpSpPr>
            <a:grpSpLocks/>
          </p:cNvGrpSpPr>
          <p:nvPr/>
        </p:nvGrpSpPr>
        <p:grpSpPr bwMode="auto">
          <a:xfrm rot="1369597">
            <a:off x="5019675" y="2984500"/>
            <a:ext cx="320675" cy="109538"/>
            <a:chOff x="1252" y="1766"/>
            <a:chExt cx="788" cy="1198"/>
          </a:xfrm>
        </p:grpSpPr>
        <p:sp>
          <p:nvSpPr>
            <p:cNvPr id="35886" name="Freeform 108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Freeform 109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Freeform 110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81" name="Group 111"/>
          <p:cNvGrpSpPr>
            <a:grpSpLocks/>
          </p:cNvGrpSpPr>
          <p:nvPr/>
        </p:nvGrpSpPr>
        <p:grpSpPr bwMode="auto">
          <a:xfrm rot="1369597">
            <a:off x="7018338" y="2989263"/>
            <a:ext cx="319087" cy="109537"/>
            <a:chOff x="1252" y="1766"/>
            <a:chExt cx="788" cy="1198"/>
          </a:xfrm>
        </p:grpSpPr>
        <p:sp>
          <p:nvSpPr>
            <p:cNvPr id="35883" name="Freeform 112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Freeform 113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Freeform 114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2" name="Text Box 116"/>
          <p:cNvSpPr txBox="1">
            <a:spLocks noChangeArrowheads="1"/>
          </p:cNvSpPr>
          <p:nvPr/>
        </p:nvSpPr>
        <p:spPr bwMode="auto">
          <a:xfrm>
            <a:off x="609600" y="3657600"/>
            <a:ext cx="8001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A choice tree  provides a “choice tree representation” of a set S, if</a:t>
            </a:r>
          </a:p>
          <a:p>
            <a:pPr algn="l"/>
            <a:endParaRPr lang="en-US"/>
          </a:p>
          <a:p>
            <a:pPr algn="l"/>
            <a:r>
              <a:rPr lang="en-US"/>
              <a:t>1. 	Each leaf label is in S, and each element 	of S is some leaf label</a:t>
            </a:r>
          </a:p>
          <a:p>
            <a:pPr algn="l"/>
            <a:r>
              <a:rPr lang="en-US"/>
              <a:t>2. 	No two leaf labels are the same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47825" y="228600"/>
            <a:ext cx="5951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Product Rule (Rephrased)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00063" y="860425"/>
            <a:ext cx="8218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/>
              <a:t>Suppose </a:t>
            </a:r>
            <a:r>
              <a:rPr lang="en-US">
                <a:solidFill>
                  <a:schemeClr val="tx2"/>
                </a:solidFill>
              </a:rPr>
              <a:t>every</a:t>
            </a:r>
            <a:r>
              <a:rPr lang="en-US"/>
              <a:t> object of a set S can be constructed by a sequence of choices with P</a:t>
            </a:r>
            <a:r>
              <a:rPr lang="en-US" baseline="-25000"/>
              <a:t>1</a:t>
            </a:r>
            <a:r>
              <a:rPr lang="en-US"/>
              <a:t> possibilities for the first choice, P</a:t>
            </a:r>
            <a:r>
              <a:rPr lang="en-US" baseline="-25000"/>
              <a:t>2</a:t>
            </a:r>
            <a:r>
              <a:rPr lang="en-US"/>
              <a:t> for the second, and so on.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00063" y="2716213"/>
            <a:ext cx="509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IF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230313" y="2716213"/>
            <a:ext cx="5373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1. Each sequence of choices constructs an object of type 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30313" y="4356100"/>
            <a:ext cx="71834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2. No two different sequences create the</a:t>
            </a:r>
            <a:br>
              <a:rPr lang="en-US"/>
            </a:br>
            <a:r>
              <a:rPr lang="en-US"/>
              <a:t>same object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30313" y="6045200"/>
            <a:ext cx="6780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There are P</a:t>
            </a:r>
            <a:r>
              <a:rPr lang="en-US" baseline="-25000"/>
              <a:t>1</a:t>
            </a:r>
            <a:r>
              <a:rPr lang="en-US"/>
              <a:t>P</a:t>
            </a:r>
            <a:r>
              <a:rPr lang="en-US" baseline="-25000"/>
              <a:t>2</a:t>
            </a:r>
            <a:r>
              <a:rPr lang="en-US"/>
              <a:t>P</a:t>
            </a:r>
            <a:r>
              <a:rPr lang="en-US" baseline="-25000"/>
              <a:t>3</a:t>
            </a:r>
            <a:r>
              <a:rPr lang="en-US"/>
              <a:t>…P</a:t>
            </a:r>
            <a:r>
              <a:rPr lang="en-US" baseline="-25000"/>
              <a:t>n</a:t>
            </a:r>
            <a:r>
              <a:rPr lang="en-US"/>
              <a:t> objects of type S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630613" y="3749675"/>
            <a:ext cx="973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AND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230313" y="5389563"/>
            <a:ext cx="1182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THEN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09663" y="127000"/>
            <a:ext cx="7027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How Many Different Orderings of Deck With 52 Cards?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71488" y="1482725"/>
            <a:ext cx="5048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/>
              <a:t>What object are we making?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538788" y="1482725"/>
            <a:ext cx="3402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</a:rPr>
              <a:t>Ordering of a deck</a:t>
            </a:r>
          </a:p>
        </p:txBody>
      </p:sp>
      <p:sp>
        <p:nvSpPr>
          <p:cNvPr id="927749" name="Text Box 5"/>
          <p:cNvSpPr txBox="1">
            <a:spLocks noChangeArrowheads="1"/>
          </p:cNvSpPr>
          <p:nvPr/>
        </p:nvSpPr>
        <p:spPr bwMode="auto">
          <a:xfrm>
            <a:off x="471488" y="2430463"/>
            <a:ext cx="83232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Construct an ordering of a deck by a sequence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 52 choices:</a:t>
            </a:r>
            <a:endParaRPr lang="en-US"/>
          </a:p>
          <a:p>
            <a:pPr algn="l">
              <a:spcBef>
                <a:spcPct val="20000"/>
              </a:spcBef>
              <a:defRPr/>
            </a:pPr>
            <a:r>
              <a:rPr lang="en-US"/>
              <a:t>  52 possible choices for the first card;</a:t>
            </a:r>
          </a:p>
          <a:p>
            <a:pPr algn="l">
              <a:spcBef>
                <a:spcPct val="20000"/>
              </a:spcBef>
              <a:defRPr/>
            </a:pPr>
            <a:r>
              <a:rPr lang="en-US"/>
              <a:t>  51 possible choices for the second card;</a:t>
            </a:r>
          </a:p>
          <a:p>
            <a:pPr algn="l">
              <a:spcBef>
                <a:spcPct val="20000"/>
              </a:spcBef>
              <a:defRPr/>
            </a:pPr>
            <a:r>
              <a:rPr lang="en-US"/>
              <a:t>			:				:</a:t>
            </a:r>
          </a:p>
          <a:p>
            <a:pPr algn="l">
              <a:spcBef>
                <a:spcPct val="20000"/>
              </a:spcBef>
              <a:defRPr/>
            </a:pPr>
            <a:r>
              <a:rPr lang="en-US"/>
              <a:t>    1 possible choice for the 52</a:t>
            </a:r>
            <a:r>
              <a:rPr lang="en-US" baseline="30000"/>
              <a:t>nd</a:t>
            </a:r>
            <a:r>
              <a:rPr lang="en-US"/>
              <a:t> card.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71488" y="5856288"/>
            <a:ext cx="795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By product rule: 52 × 51 × 50 × … × 2 × 1 = 52!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087563" y="622300"/>
            <a:ext cx="502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The Sleuth’s Criterion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25500" y="1511300"/>
            <a:ext cx="6950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/>
              <a:t>There should be a unique way to create</a:t>
            </a:r>
            <a:br>
              <a:rPr lang="en-US"/>
            </a:br>
            <a:r>
              <a:rPr lang="en-US"/>
              <a:t>an object in S.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25500" y="2705100"/>
            <a:ext cx="279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In other words: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25500" y="3473450"/>
            <a:ext cx="71739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/>
              <a:t>For any object in S, it should be possible to reconstruct </a:t>
            </a:r>
            <a:r>
              <a:rPr lang="en-US">
                <a:solidFill>
                  <a:schemeClr val="tx2"/>
                </a:solidFill>
              </a:rPr>
              <a:t>the</a:t>
            </a:r>
            <a:r>
              <a:rPr lang="en-US"/>
              <a:t> (unique) sequence of choices which lead to it.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81000" y="914400"/>
            <a:ext cx="2463800" cy="5087938"/>
            <a:chOff x="752" y="176"/>
            <a:chExt cx="2155" cy="4149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39951" name="Freeform 4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2" name="Freeform 5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3" name="Freeform 6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4" name="Freeform 7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5" name="Freeform 8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6" name="Freeform 9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42" name="Group 10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39948" name="Freeform 11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9" name="Freeform 12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Freeform 13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43" name="Group 14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39944" name="Freeform 15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5" name="Freeform 16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6" name="Freeform 17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7" name="Freeform 18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939" name="AutoShape 19"/>
          <p:cNvSpPr>
            <a:spLocks noChangeArrowheads="1"/>
          </p:cNvSpPr>
          <p:nvPr/>
        </p:nvSpPr>
        <p:spPr bwMode="auto">
          <a:xfrm>
            <a:off x="2336800" y="503238"/>
            <a:ext cx="6578600" cy="6126162"/>
          </a:xfrm>
          <a:prstGeom prst="wedgeRectCallout">
            <a:avLst>
              <a:gd name="adj1" fmla="val -56370"/>
              <a:gd name="adj2" fmla="val -13671"/>
            </a:avLst>
          </a:prstGeom>
          <a:noFill/>
          <a:ln w="762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/>
          <a:lstStyle/>
          <a:p>
            <a:pPr marL="457200" indent="-457200"/>
            <a:endParaRPr lang="en-US" sz="3200"/>
          </a:p>
        </p:txBody>
      </p:sp>
      <p:sp>
        <p:nvSpPr>
          <p:cNvPr id="39940" name="Text Box 20"/>
          <p:cNvSpPr txBox="1">
            <a:spLocks noChangeArrowheads="1"/>
          </p:cNvSpPr>
          <p:nvPr/>
        </p:nvSpPr>
        <p:spPr bwMode="auto">
          <a:xfrm>
            <a:off x="3033713" y="990600"/>
            <a:ext cx="58054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The three big mistakes people make in associating a choice tree with a set S are:</a:t>
            </a:r>
          </a:p>
          <a:p>
            <a:pPr algn="l"/>
            <a:endParaRPr lang="en-US"/>
          </a:p>
          <a:p>
            <a:pPr algn="l"/>
            <a:r>
              <a:rPr lang="en-US"/>
              <a:t>1. Creating objects not in S</a:t>
            </a:r>
          </a:p>
          <a:p>
            <a:pPr algn="l"/>
            <a:endParaRPr lang="en-US"/>
          </a:p>
          <a:p>
            <a:pPr algn="l"/>
            <a:r>
              <a:rPr lang="en-US"/>
              <a:t>2. Leaving out some objects from the set S</a:t>
            </a:r>
          </a:p>
          <a:p>
            <a:pPr algn="l"/>
            <a:endParaRPr lang="en-US"/>
          </a:p>
          <a:p>
            <a:pPr algn="l"/>
            <a:r>
              <a:rPr lang="en-US"/>
              <a:t>3. Creating the same object two different ways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336800" y="503238"/>
            <a:ext cx="6223000" cy="6049962"/>
          </a:xfrm>
          <a:prstGeom prst="wedgeRectCallout">
            <a:avLst>
              <a:gd name="adj1" fmla="val -65509"/>
              <a:gd name="adj2" fmla="val -18042"/>
            </a:avLst>
          </a:prstGeom>
          <a:noFill/>
          <a:ln w="762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/>
          <a:lstStyle/>
          <a:p>
            <a:pPr marL="457200" indent="-457200"/>
            <a:r>
              <a:rPr lang="en-US" sz="3600">
                <a:solidFill>
                  <a:schemeClr val="tx2"/>
                </a:solidFill>
              </a:rPr>
              <a:t>DEFENSIVE THINKING</a:t>
            </a:r>
          </a:p>
          <a:p>
            <a:pPr marL="457200" indent="-457200"/>
            <a:r>
              <a:rPr lang="en-US" sz="3600">
                <a:solidFill>
                  <a:schemeClr val="tx2"/>
                </a:solidFill>
              </a:rPr>
              <a:t>ask yourself:</a:t>
            </a:r>
          </a:p>
          <a:p>
            <a:pPr marL="457200" indent="-457200"/>
            <a:endParaRPr lang="en-US" sz="3600">
              <a:solidFill>
                <a:schemeClr val="tx2"/>
              </a:solidFill>
            </a:endParaRPr>
          </a:p>
          <a:p>
            <a:pPr marL="457200" indent="-457200"/>
            <a:r>
              <a:rPr lang="en-US" sz="3600"/>
              <a:t>Am I creating objects of the right type?</a:t>
            </a:r>
          </a:p>
          <a:p>
            <a:pPr marL="457200" indent="-457200"/>
            <a:endParaRPr lang="en-US" sz="3600"/>
          </a:p>
          <a:p>
            <a:pPr marL="457200" indent="-457200"/>
            <a:r>
              <a:rPr lang="en-US" sz="3600"/>
              <a:t>Can I reverse engineer my choice sequence from any given object?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57200" y="914400"/>
            <a:ext cx="2095500" cy="5087938"/>
            <a:chOff x="752" y="176"/>
            <a:chExt cx="2155" cy="4149"/>
          </a:xfrm>
        </p:grpSpPr>
        <p:grpSp>
          <p:nvGrpSpPr>
            <p:cNvPr id="40964" name="Group 4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40974" name="Freeform 5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5" name="Freeform 6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6" name="Freeform 7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7" name="Freeform 8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Freeform 9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Freeform 10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965" name="Group 11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40971" name="Freeform 12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2" name="Freeform 13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3" name="Freeform 14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966" name="Group 15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40967" name="Freeform 16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8" name="Freeform 17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9" name="Freeform 18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0" name="Freeform 19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693738" y="1222375"/>
            <a:ext cx="2463800" cy="5087938"/>
            <a:chOff x="752" y="176"/>
            <a:chExt cx="2155" cy="4149"/>
          </a:xfrm>
        </p:grpSpPr>
        <p:grpSp>
          <p:nvGrpSpPr>
            <p:cNvPr id="41988" name="Group 3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41998" name="Freeform 4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9" name="Freeform 5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0" name="Freeform 6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1" name="Freeform 7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2" name="Freeform 8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3" name="Freeform 9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89" name="Group 10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41995" name="Freeform 11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90" name="Group 14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41991" name="Freeform 15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2" name="Freeform 16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3" name="Freeform 17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4" name="Freeform 18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987" name="AutoShape 19"/>
          <p:cNvSpPr>
            <a:spLocks noChangeArrowheads="1"/>
          </p:cNvSpPr>
          <p:nvPr/>
        </p:nvSpPr>
        <p:spPr bwMode="auto">
          <a:xfrm>
            <a:off x="2336800" y="503238"/>
            <a:ext cx="6578600" cy="2490787"/>
          </a:xfrm>
          <a:prstGeom prst="wedgeRectCallout">
            <a:avLst>
              <a:gd name="adj1" fmla="val -56370"/>
              <a:gd name="adj2" fmla="val 39356"/>
            </a:avLst>
          </a:prstGeom>
          <a:noFill/>
          <a:ln w="762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/>
          <a:lstStyle/>
          <a:p>
            <a:r>
              <a:rPr lang="en-US" sz="3600"/>
              <a:t>Let’s use our principles to extend our reasoning to different types of objects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2057400" y="1524000"/>
          <a:ext cx="4724400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Clip" r:id="rId4" imgW="5989638" imgH="5060950" progId="MS_ClipArt_Gallery.2">
                  <p:embed/>
                </p:oleObj>
              </mc:Choice>
              <mc:Fallback>
                <p:oleObj name="Clip" r:id="rId4" imgW="5989638" imgH="50609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0"/>
                        <a:ext cx="4724400" cy="399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81200" y="533400"/>
            <a:ext cx="5170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Counting Poker Hands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1358900" y="501650"/>
            <a:ext cx="633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52 Card Deck, 5 card hands</a:t>
            </a: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1066800" y="1522413"/>
            <a:ext cx="2952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4 possible </a:t>
            </a:r>
            <a:r>
              <a:rPr lang="en-US">
                <a:solidFill>
                  <a:schemeClr val="tx2"/>
                </a:solidFill>
              </a:rPr>
              <a:t>suits</a:t>
            </a:r>
            <a:r>
              <a:rPr lang="en-US"/>
              <a:t>:</a:t>
            </a:r>
          </a:p>
          <a:p>
            <a:pPr lvl="1" algn="l"/>
            <a:r>
              <a:rPr lang="en-US">
                <a:sym typeface="Symbol" pitchFamily="18" charset="2"/>
              </a:rPr>
              <a:t></a:t>
            </a:r>
            <a:endParaRPr lang="en-US"/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1066800" y="2779713"/>
            <a:ext cx="4632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13 possible </a:t>
            </a:r>
            <a:r>
              <a:rPr lang="en-US">
                <a:solidFill>
                  <a:schemeClr val="tx2"/>
                </a:solidFill>
              </a:rPr>
              <a:t>ranks</a:t>
            </a:r>
            <a:r>
              <a:rPr lang="en-US"/>
              <a:t>:</a:t>
            </a:r>
          </a:p>
          <a:p>
            <a:pPr lvl="1" algn="l"/>
            <a:r>
              <a:rPr lang="en-US"/>
              <a:t>2,3,4,5,6,7,8,9,10,J,Q,K,A</a:t>
            </a:r>
          </a:p>
        </p:txBody>
      </p:sp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1066800" y="4037013"/>
            <a:ext cx="68373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>
                <a:solidFill>
                  <a:schemeClr val="tx2"/>
                </a:solidFill>
              </a:rPr>
              <a:t>Pair:</a:t>
            </a:r>
            <a:r>
              <a:rPr lang="en-US"/>
              <a:t> set of two cards of the same rank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Straight:</a:t>
            </a:r>
            <a:r>
              <a:rPr lang="en-US"/>
              <a:t> 5 cards of consecutive rank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Flush:</a:t>
            </a:r>
            <a:r>
              <a:rPr lang="en-US"/>
              <a:t> set of 5 cards with the same suit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057400" y="273050"/>
            <a:ext cx="485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Ranked Poker Hands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2703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folHlink"/>
                </a:solidFill>
              </a:rPr>
              <a:t>Straight Flush:</a:t>
            </a:r>
            <a:endParaRPr lang="en-US"/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3132138" y="1219200"/>
            <a:ext cx="3789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a straight and a flush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533400" y="1838325"/>
            <a:ext cx="205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folHlink"/>
                </a:solidFill>
              </a:rPr>
              <a:t>4 of a kind: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2492375" y="1838325"/>
            <a:ext cx="442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4 cards of the same rank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533400" y="2459038"/>
            <a:ext cx="210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folHlink"/>
                </a:solidFill>
              </a:rPr>
              <a:t>Full House:</a:t>
            </a: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2784475" y="2459038"/>
            <a:ext cx="500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3 of one rank and 2 of another</a:t>
            </a:r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>
            <a:off x="533400" y="3079750"/>
            <a:ext cx="1227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folHlink"/>
                </a:solidFill>
              </a:rPr>
              <a:t>Flush:</a:t>
            </a:r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1663700" y="3079750"/>
            <a:ext cx="445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a flush, but not a straight</a:t>
            </a:r>
          </a:p>
        </p:txBody>
      </p:sp>
      <p:sp>
        <p:nvSpPr>
          <p:cNvPr id="45067" name="Text Box 14"/>
          <p:cNvSpPr txBox="1">
            <a:spLocks noChangeArrowheads="1"/>
          </p:cNvSpPr>
          <p:nvPr/>
        </p:nvSpPr>
        <p:spPr bwMode="auto">
          <a:xfrm>
            <a:off x="533400" y="3700463"/>
            <a:ext cx="168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folHlink"/>
                </a:solidFill>
              </a:rPr>
              <a:t>Straight:</a:t>
            </a:r>
          </a:p>
        </p:txBody>
      </p:sp>
      <p:sp>
        <p:nvSpPr>
          <p:cNvPr id="45068" name="Text Box 15"/>
          <p:cNvSpPr txBox="1">
            <a:spLocks noChangeArrowheads="1"/>
          </p:cNvSpPr>
          <p:nvPr/>
        </p:nvSpPr>
        <p:spPr bwMode="auto">
          <a:xfrm>
            <a:off x="2159000" y="3700463"/>
            <a:ext cx="445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a straight, but not a flush</a:t>
            </a:r>
          </a:p>
        </p:txBody>
      </p:sp>
      <p:sp>
        <p:nvSpPr>
          <p:cNvPr id="45069" name="Text Box 16"/>
          <p:cNvSpPr txBox="1">
            <a:spLocks noChangeArrowheads="1"/>
          </p:cNvSpPr>
          <p:nvPr/>
        </p:nvSpPr>
        <p:spPr bwMode="auto">
          <a:xfrm>
            <a:off x="533400" y="4321175"/>
            <a:ext cx="205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folHlink"/>
                </a:solidFill>
              </a:rPr>
              <a:t>3 of a kind:</a:t>
            </a:r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2501900" y="4321175"/>
            <a:ext cx="4859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3 of the same rank, but not a full house or 4 of a kind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533400" y="5413375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folHlink"/>
                </a:solidFill>
              </a:rPr>
              <a:t>2 Pair: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1739900" y="5413375"/>
            <a:ext cx="7124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2 pairs, but not 4 of a kind or a full house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533400" y="6034088"/>
            <a:ext cx="1228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chemeClr val="folHlink"/>
                </a:solidFill>
              </a:rPr>
              <a:t>A Pair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More on Counting</a:t>
            </a:r>
          </a:p>
          <a:p>
            <a:pPr eaLnBrk="1" hangingPunct="1"/>
            <a:r>
              <a:rPr lang="en-US" smtClean="0"/>
              <a:t>Recitation tomorrow – bring laptop for one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8"/>
          <p:cNvSpPr txBox="1">
            <a:spLocks noChangeArrowheads="1"/>
          </p:cNvSpPr>
          <p:nvPr/>
        </p:nvSpPr>
        <p:spPr bwMode="auto">
          <a:xfrm>
            <a:off x="748794" y="304800"/>
            <a:ext cx="75781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Straight </a:t>
            </a:r>
            <a:r>
              <a:rPr lang="en-US" sz="3600" dirty="0" smtClean="0"/>
              <a:t>Flush</a:t>
            </a:r>
          </a:p>
          <a:p>
            <a:r>
              <a:rPr lang="en-US" sz="3600" dirty="0" smtClean="0"/>
              <a:t>Choices for rank? Possible suits?</a:t>
            </a:r>
            <a:endParaRPr lang="en-US" sz="3600" dirty="0"/>
          </a:p>
        </p:txBody>
      </p:sp>
      <p:sp>
        <p:nvSpPr>
          <p:cNvPr id="46083" name="Text Box 69"/>
          <p:cNvSpPr txBox="1">
            <a:spLocks noChangeArrowheads="1"/>
          </p:cNvSpPr>
          <p:nvPr/>
        </p:nvSpPr>
        <p:spPr bwMode="auto">
          <a:xfrm>
            <a:off x="1193800" y="1784350"/>
            <a:ext cx="63293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 dirty="0"/>
              <a:t>9 choices for rank of lowest card at </a:t>
            </a:r>
            <a:br>
              <a:rPr lang="en-US" dirty="0"/>
            </a:br>
            <a:r>
              <a:rPr lang="en-US" dirty="0"/>
              <a:t>the start of the straight</a:t>
            </a:r>
          </a:p>
        </p:txBody>
      </p:sp>
      <p:sp>
        <p:nvSpPr>
          <p:cNvPr id="46084" name="Text Box 70"/>
          <p:cNvSpPr txBox="1">
            <a:spLocks noChangeArrowheads="1"/>
          </p:cNvSpPr>
          <p:nvPr/>
        </p:nvSpPr>
        <p:spPr bwMode="auto">
          <a:xfrm>
            <a:off x="1193800" y="2977356"/>
            <a:ext cx="4984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4 possible suits for the flush</a:t>
            </a:r>
          </a:p>
        </p:txBody>
      </p:sp>
      <p:sp>
        <p:nvSpPr>
          <p:cNvPr id="46085" name="Text Box 71"/>
          <p:cNvSpPr txBox="1">
            <a:spLocks noChangeArrowheads="1"/>
          </p:cNvSpPr>
          <p:nvPr/>
        </p:nvSpPr>
        <p:spPr bwMode="auto">
          <a:xfrm>
            <a:off x="1161340" y="3682208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9 × 4 = 36</a:t>
            </a:r>
          </a:p>
        </p:txBody>
      </p:sp>
      <p:grpSp>
        <p:nvGrpSpPr>
          <p:cNvPr id="46086" name="Group 85"/>
          <p:cNvGrpSpPr>
            <a:grpSpLocks/>
          </p:cNvGrpSpPr>
          <p:nvPr/>
        </p:nvGrpSpPr>
        <p:grpSpPr bwMode="auto">
          <a:xfrm>
            <a:off x="1193800" y="4468813"/>
            <a:ext cx="6750050" cy="1612900"/>
            <a:chOff x="784" y="2679"/>
            <a:chExt cx="4252" cy="1016"/>
          </a:xfrm>
        </p:grpSpPr>
        <p:grpSp>
          <p:nvGrpSpPr>
            <p:cNvPr id="46087" name="Group 77"/>
            <p:cNvGrpSpPr>
              <a:grpSpLocks/>
            </p:cNvGrpSpPr>
            <p:nvPr/>
          </p:nvGrpSpPr>
          <p:grpSpPr bwMode="auto">
            <a:xfrm>
              <a:off x="836" y="3088"/>
              <a:ext cx="408" cy="607"/>
              <a:chOff x="192" y="2688"/>
              <a:chExt cx="408" cy="607"/>
            </a:xfrm>
          </p:grpSpPr>
          <p:sp>
            <p:nvSpPr>
              <p:cNvPr id="46095" name="Text Box 73"/>
              <p:cNvSpPr txBox="1">
                <a:spLocks noChangeArrowheads="1"/>
              </p:cNvSpPr>
              <p:nvPr/>
            </p:nvSpPr>
            <p:spPr bwMode="auto">
              <a:xfrm>
                <a:off x="206" y="2688"/>
                <a:ext cx="38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/>
                  <a:t>52</a:t>
                </a:r>
              </a:p>
            </p:txBody>
          </p:sp>
          <p:sp>
            <p:nvSpPr>
              <p:cNvPr id="46096" name="Text Box 74"/>
              <p:cNvSpPr txBox="1">
                <a:spLocks noChangeArrowheads="1"/>
              </p:cNvSpPr>
              <p:nvPr/>
            </p:nvSpPr>
            <p:spPr bwMode="auto">
              <a:xfrm>
                <a:off x="272" y="2968"/>
                <a:ext cx="2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/>
                  <a:t>5</a:t>
                </a:r>
              </a:p>
            </p:txBody>
          </p:sp>
          <p:sp>
            <p:nvSpPr>
              <p:cNvPr id="46097" name="AutoShape 75"/>
              <p:cNvSpPr>
                <a:spLocks/>
              </p:cNvSpPr>
              <p:nvPr/>
            </p:nvSpPr>
            <p:spPr bwMode="auto">
              <a:xfrm flipH="1">
                <a:off x="504" y="2713"/>
                <a:ext cx="96" cy="576"/>
              </a:xfrm>
              <a:prstGeom prst="leftBracket">
                <a:avLst>
                  <a:gd name="adj" fmla="val 7791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8" name="AutoShape 76"/>
              <p:cNvSpPr>
                <a:spLocks/>
              </p:cNvSpPr>
              <p:nvPr/>
            </p:nvSpPr>
            <p:spPr bwMode="auto">
              <a:xfrm>
                <a:off x="192" y="2713"/>
                <a:ext cx="96" cy="576"/>
              </a:xfrm>
              <a:prstGeom prst="leftBracket">
                <a:avLst>
                  <a:gd name="adj" fmla="val 7791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088" name="Line 78"/>
            <p:cNvSpPr>
              <a:spLocks noChangeShapeType="1"/>
            </p:cNvSpPr>
            <p:nvPr/>
          </p:nvSpPr>
          <p:spPr bwMode="auto">
            <a:xfrm>
              <a:off x="784" y="3018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79"/>
            <p:cNvSpPr txBox="1">
              <a:spLocks noChangeArrowheads="1"/>
            </p:cNvSpPr>
            <p:nvPr/>
          </p:nvSpPr>
          <p:spPr bwMode="auto">
            <a:xfrm>
              <a:off x="849" y="2679"/>
              <a:ext cx="3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dirty="0"/>
                <a:t>36</a:t>
              </a:r>
            </a:p>
          </p:txBody>
        </p:sp>
        <p:sp>
          <p:nvSpPr>
            <p:cNvPr id="46090" name="Text Box 80"/>
            <p:cNvSpPr txBox="1">
              <a:spLocks noChangeArrowheads="1"/>
            </p:cNvSpPr>
            <p:nvPr/>
          </p:nvSpPr>
          <p:spPr bwMode="auto">
            <a:xfrm>
              <a:off x="1381" y="285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=</a:t>
              </a:r>
            </a:p>
          </p:txBody>
        </p:sp>
        <p:sp>
          <p:nvSpPr>
            <p:cNvPr id="46091" name="Line 81"/>
            <p:cNvSpPr>
              <a:spLocks noChangeShapeType="1"/>
            </p:cNvSpPr>
            <p:nvPr/>
          </p:nvSpPr>
          <p:spPr bwMode="auto">
            <a:xfrm>
              <a:off x="1692" y="3018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Text Box 82"/>
            <p:cNvSpPr txBox="1">
              <a:spLocks noChangeArrowheads="1"/>
            </p:cNvSpPr>
            <p:nvPr/>
          </p:nvSpPr>
          <p:spPr bwMode="auto">
            <a:xfrm>
              <a:off x="2054" y="2679"/>
              <a:ext cx="3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36</a:t>
              </a:r>
            </a:p>
          </p:txBody>
        </p:sp>
        <p:sp>
          <p:nvSpPr>
            <p:cNvPr id="46093" name="Text Box 83"/>
            <p:cNvSpPr txBox="1">
              <a:spLocks noChangeArrowheads="1"/>
            </p:cNvSpPr>
            <p:nvPr/>
          </p:nvSpPr>
          <p:spPr bwMode="auto">
            <a:xfrm>
              <a:off x="1651" y="3055"/>
              <a:ext cx="118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2,598,960</a:t>
              </a:r>
            </a:p>
          </p:txBody>
        </p:sp>
        <p:sp>
          <p:nvSpPr>
            <p:cNvPr id="46094" name="Text Box 84"/>
            <p:cNvSpPr txBox="1">
              <a:spLocks noChangeArrowheads="1"/>
            </p:cNvSpPr>
            <p:nvPr/>
          </p:nvSpPr>
          <p:spPr bwMode="auto">
            <a:xfrm>
              <a:off x="2864" y="2855"/>
              <a:ext cx="21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= 1 in 72,193.333…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  <p:bldP spid="460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6"/>
          <p:cNvSpPr txBox="1">
            <a:spLocks noChangeArrowheads="1"/>
          </p:cNvSpPr>
          <p:nvPr/>
        </p:nvSpPr>
        <p:spPr bwMode="auto">
          <a:xfrm>
            <a:off x="839092" y="368300"/>
            <a:ext cx="75182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4 of a </a:t>
            </a:r>
            <a:r>
              <a:rPr lang="en-US" sz="3600" dirty="0" smtClean="0"/>
              <a:t>Kind</a:t>
            </a:r>
          </a:p>
          <a:p>
            <a:r>
              <a:rPr lang="en-US" sz="3600" dirty="0" smtClean="0"/>
              <a:t>Choices of rank? Other choices?</a:t>
            </a:r>
            <a:endParaRPr lang="en-US" sz="3600" dirty="0"/>
          </a:p>
        </p:txBody>
      </p:sp>
      <p:sp>
        <p:nvSpPr>
          <p:cNvPr id="47107" name="Text Box 107"/>
          <p:cNvSpPr txBox="1">
            <a:spLocks noChangeArrowheads="1"/>
          </p:cNvSpPr>
          <p:nvPr/>
        </p:nvSpPr>
        <p:spPr bwMode="auto">
          <a:xfrm>
            <a:off x="2081213" y="1568629"/>
            <a:ext cx="3341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13 choices of rank</a:t>
            </a:r>
          </a:p>
        </p:txBody>
      </p:sp>
      <p:sp>
        <p:nvSpPr>
          <p:cNvPr id="47108" name="Text Box 108"/>
          <p:cNvSpPr txBox="1">
            <a:spLocks noChangeArrowheads="1"/>
          </p:cNvSpPr>
          <p:nvPr/>
        </p:nvSpPr>
        <p:spPr bwMode="auto">
          <a:xfrm>
            <a:off x="2041797" y="2289969"/>
            <a:ext cx="5338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48 choices for remaining card</a:t>
            </a:r>
          </a:p>
        </p:txBody>
      </p:sp>
      <p:sp>
        <p:nvSpPr>
          <p:cNvPr id="47109" name="Text Box 109"/>
          <p:cNvSpPr txBox="1">
            <a:spLocks noChangeArrowheads="1"/>
          </p:cNvSpPr>
          <p:nvPr/>
        </p:nvSpPr>
        <p:spPr bwMode="auto">
          <a:xfrm>
            <a:off x="2026278" y="3001169"/>
            <a:ext cx="2433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13 × 48 = 624</a:t>
            </a:r>
          </a:p>
        </p:txBody>
      </p:sp>
      <p:grpSp>
        <p:nvGrpSpPr>
          <p:cNvPr id="47110" name="Group 123"/>
          <p:cNvGrpSpPr>
            <a:grpSpLocks/>
          </p:cNvGrpSpPr>
          <p:nvPr/>
        </p:nvGrpSpPr>
        <p:grpSpPr bwMode="auto">
          <a:xfrm>
            <a:off x="2063751" y="3964157"/>
            <a:ext cx="5495925" cy="1612900"/>
            <a:chOff x="687" y="2071"/>
            <a:chExt cx="3462" cy="1016"/>
          </a:xfrm>
        </p:grpSpPr>
        <p:grpSp>
          <p:nvGrpSpPr>
            <p:cNvPr id="47111" name="Group 111"/>
            <p:cNvGrpSpPr>
              <a:grpSpLocks/>
            </p:cNvGrpSpPr>
            <p:nvPr/>
          </p:nvGrpSpPr>
          <p:grpSpPr bwMode="auto">
            <a:xfrm>
              <a:off x="740" y="2480"/>
              <a:ext cx="408" cy="607"/>
              <a:chOff x="192" y="2688"/>
              <a:chExt cx="408" cy="607"/>
            </a:xfrm>
          </p:grpSpPr>
          <p:sp>
            <p:nvSpPr>
              <p:cNvPr id="47119" name="Text Box 112"/>
              <p:cNvSpPr txBox="1">
                <a:spLocks noChangeArrowheads="1"/>
              </p:cNvSpPr>
              <p:nvPr/>
            </p:nvSpPr>
            <p:spPr bwMode="auto">
              <a:xfrm>
                <a:off x="206" y="2688"/>
                <a:ext cx="38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/>
                  <a:t>52</a:t>
                </a:r>
              </a:p>
            </p:txBody>
          </p:sp>
          <p:sp>
            <p:nvSpPr>
              <p:cNvPr id="47120" name="Text Box 113"/>
              <p:cNvSpPr txBox="1">
                <a:spLocks noChangeArrowheads="1"/>
              </p:cNvSpPr>
              <p:nvPr/>
            </p:nvSpPr>
            <p:spPr bwMode="auto">
              <a:xfrm>
                <a:off x="272" y="2968"/>
                <a:ext cx="2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/>
                  <a:t>5</a:t>
                </a:r>
              </a:p>
            </p:txBody>
          </p:sp>
          <p:sp>
            <p:nvSpPr>
              <p:cNvPr id="47121" name="AutoShape 114"/>
              <p:cNvSpPr>
                <a:spLocks/>
              </p:cNvSpPr>
              <p:nvPr/>
            </p:nvSpPr>
            <p:spPr bwMode="auto">
              <a:xfrm flipH="1">
                <a:off x="504" y="2713"/>
                <a:ext cx="96" cy="576"/>
              </a:xfrm>
              <a:prstGeom prst="leftBracket">
                <a:avLst>
                  <a:gd name="adj" fmla="val 7791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2" name="AutoShape 115"/>
              <p:cNvSpPr>
                <a:spLocks/>
              </p:cNvSpPr>
              <p:nvPr/>
            </p:nvSpPr>
            <p:spPr bwMode="auto">
              <a:xfrm>
                <a:off x="192" y="2713"/>
                <a:ext cx="96" cy="576"/>
              </a:xfrm>
              <a:prstGeom prst="leftBracket">
                <a:avLst>
                  <a:gd name="adj" fmla="val 7791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12" name="Line 116"/>
            <p:cNvSpPr>
              <a:spLocks noChangeShapeType="1"/>
            </p:cNvSpPr>
            <p:nvPr/>
          </p:nvSpPr>
          <p:spPr bwMode="auto">
            <a:xfrm>
              <a:off x="688" y="2410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Text Box 117"/>
            <p:cNvSpPr txBox="1">
              <a:spLocks noChangeArrowheads="1"/>
            </p:cNvSpPr>
            <p:nvPr/>
          </p:nvSpPr>
          <p:spPr bwMode="auto">
            <a:xfrm>
              <a:off x="687" y="2071"/>
              <a:ext cx="5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dirty="0"/>
                <a:t>624</a:t>
              </a:r>
            </a:p>
          </p:txBody>
        </p:sp>
        <p:sp>
          <p:nvSpPr>
            <p:cNvPr id="47114" name="Text Box 118"/>
            <p:cNvSpPr txBox="1">
              <a:spLocks noChangeArrowheads="1"/>
            </p:cNvSpPr>
            <p:nvPr/>
          </p:nvSpPr>
          <p:spPr bwMode="auto">
            <a:xfrm>
              <a:off x="1285" y="224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=</a:t>
              </a:r>
            </a:p>
          </p:txBody>
        </p:sp>
        <p:sp>
          <p:nvSpPr>
            <p:cNvPr id="47115" name="Line 119"/>
            <p:cNvSpPr>
              <a:spLocks noChangeShapeType="1"/>
            </p:cNvSpPr>
            <p:nvPr/>
          </p:nvSpPr>
          <p:spPr bwMode="auto">
            <a:xfrm>
              <a:off x="1596" y="241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Text Box 120"/>
            <p:cNvSpPr txBox="1">
              <a:spLocks noChangeArrowheads="1"/>
            </p:cNvSpPr>
            <p:nvPr/>
          </p:nvSpPr>
          <p:spPr bwMode="auto">
            <a:xfrm>
              <a:off x="1892" y="2071"/>
              <a:ext cx="5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624</a:t>
              </a:r>
            </a:p>
          </p:txBody>
        </p:sp>
        <p:sp>
          <p:nvSpPr>
            <p:cNvPr id="47117" name="Text Box 121"/>
            <p:cNvSpPr txBox="1">
              <a:spLocks noChangeArrowheads="1"/>
            </p:cNvSpPr>
            <p:nvPr/>
          </p:nvSpPr>
          <p:spPr bwMode="auto">
            <a:xfrm>
              <a:off x="1555" y="2447"/>
              <a:ext cx="118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2,598,960</a:t>
              </a:r>
            </a:p>
          </p:txBody>
        </p:sp>
        <p:sp>
          <p:nvSpPr>
            <p:cNvPr id="47118" name="Text Box 122"/>
            <p:cNvSpPr txBox="1">
              <a:spLocks noChangeArrowheads="1"/>
            </p:cNvSpPr>
            <p:nvPr/>
          </p:nvSpPr>
          <p:spPr bwMode="auto">
            <a:xfrm>
              <a:off x="2803" y="2247"/>
              <a:ext cx="134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= 1 in 4,165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79" name="AutoShape 51"/>
          <p:cNvSpPr>
            <a:spLocks/>
          </p:cNvSpPr>
          <p:nvPr/>
        </p:nvSpPr>
        <p:spPr bwMode="auto">
          <a:xfrm>
            <a:off x="6273800" y="1028700"/>
            <a:ext cx="304800" cy="1524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80" name="Text Box 52"/>
          <p:cNvSpPr txBox="1">
            <a:spLocks noChangeArrowheads="1"/>
          </p:cNvSpPr>
          <p:nvPr/>
        </p:nvSpPr>
        <p:spPr bwMode="auto">
          <a:xfrm>
            <a:off x="6852005" y="1825625"/>
            <a:ext cx="160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r"/>
            <a:r>
              <a:rPr lang="en-US" dirty="0"/>
              <a:t>4 </a:t>
            </a:r>
            <a:r>
              <a:rPr lang="en-US" dirty="0">
                <a:latin typeface="Trebuchet MS" pitchFamily="34" charset="0"/>
              </a:rPr>
              <a:t>×</a:t>
            </a:r>
            <a:r>
              <a:rPr lang="en-US" dirty="0"/>
              <a:t> 1287</a:t>
            </a:r>
          </a:p>
          <a:p>
            <a:pPr algn="r"/>
            <a:r>
              <a:rPr lang="en-US" dirty="0"/>
              <a:t>= 5148</a:t>
            </a:r>
          </a:p>
        </p:txBody>
      </p:sp>
      <p:sp>
        <p:nvSpPr>
          <p:cNvPr id="790583" name="Line 55"/>
          <p:cNvSpPr>
            <a:spLocks noChangeShapeType="1"/>
          </p:cNvSpPr>
          <p:nvPr/>
        </p:nvSpPr>
        <p:spPr bwMode="auto">
          <a:xfrm>
            <a:off x="5854700" y="41275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111"/>
          <p:cNvSpPr txBox="1">
            <a:spLocks noChangeArrowheads="1"/>
          </p:cNvSpPr>
          <p:nvPr/>
        </p:nvSpPr>
        <p:spPr bwMode="auto">
          <a:xfrm>
            <a:off x="573977" y="15402"/>
            <a:ext cx="79992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 smtClean="0"/>
              <a:t>Flush</a:t>
            </a:r>
          </a:p>
          <a:p>
            <a:r>
              <a:rPr lang="en-US" sz="3600" dirty="0" smtClean="0"/>
              <a:t>Choices of suit? Choices of cards?</a:t>
            </a:r>
            <a:endParaRPr lang="en-US" sz="3600" dirty="0"/>
          </a:p>
        </p:txBody>
      </p:sp>
      <p:sp>
        <p:nvSpPr>
          <p:cNvPr id="48134" name="Text Box 112"/>
          <p:cNvSpPr txBox="1">
            <a:spLocks noChangeArrowheads="1"/>
          </p:cNvSpPr>
          <p:nvPr/>
        </p:nvSpPr>
        <p:spPr bwMode="auto">
          <a:xfrm>
            <a:off x="753871" y="1269156"/>
            <a:ext cx="2974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4 choices of suit</a:t>
            </a:r>
          </a:p>
        </p:txBody>
      </p:sp>
      <p:grpSp>
        <p:nvGrpSpPr>
          <p:cNvPr id="48135" name="Group 114"/>
          <p:cNvGrpSpPr>
            <a:grpSpLocks/>
          </p:cNvGrpSpPr>
          <p:nvPr/>
        </p:nvGrpSpPr>
        <p:grpSpPr bwMode="auto">
          <a:xfrm>
            <a:off x="862013" y="1873249"/>
            <a:ext cx="647700" cy="963613"/>
            <a:chOff x="192" y="2688"/>
            <a:chExt cx="408" cy="607"/>
          </a:xfrm>
        </p:grpSpPr>
        <p:sp>
          <p:nvSpPr>
            <p:cNvPr id="48149" name="Text Box 115"/>
            <p:cNvSpPr txBox="1">
              <a:spLocks noChangeArrowheads="1"/>
            </p:cNvSpPr>
            <p:nvPr/>
          </p:nvSpPr>
          <p:spPr bwMode="auto">
            <a:xfrm>
              <a:off x="206" y="2688"/>
              <a:ext cx="3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dirty="0"/>
                <a:t>13</a:t>
              </a:r>
            </a:p>
          </p:txBody>
        </p:sp>
        <p:sp>
          <p:nvSpPr>
            <p:cNvPr id="48150" name="Text Box 116"/>
            <p:cNvSpPr txBox="1">
              <a:spLocks noChangeArrowheads="1"/>
            </p:cNvSpPr>
            <p:nvPr/>
          </p:nvSpPr>
          <p:spPr bwMode="auto">
            <a:xfrm>
              <a:off x="272" y="2968"/>
              <a:ext cx="2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5</a:t>
              </a:r>
            </a:p>
          </p:txBody>
        </p:sp>
        <p:sp>
          <p:nvSpPr>
            <p:cNvPr id="48151" name="AutoShape 117"/>
            <p:cNvSpPr>
              <a:spLocks/>
            </p:cNvSpPr>
            <p:nvPr/>
          </p:nvSpPr>
          <p:spPr bwMode="auto">
            <a:xfrm flipH="1">
              <a:off x="504" y="2713"/>
              <a:ext cx="96" cy="576"/>
            </a:xfrm>
            <a:prstGeom prst="leftBracket">
              <a:avLst>
                <a:gd name="adj" fmla="val 7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AutoShape 118"/>
            <p:cNvSpPr>
              <a:spLocks/>
            </p:cNvSpPr>
            <p:nvPr/>
          </p:nvSpPr>
          <p:spPr bwMode="auto">
            <a:xfrm>
              <a:off x="192" y="2713"/>
              <a:ext cx="96" cy="576"/>
            </a:xfrm>
            <a:prstGeom prst="leftBracket">
              <a:avLst>
                <a:gd name="adj" fmla="val 7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6" name="Text Box 126"/>
          <p:cNvSpPr txBox="1">
            <a:spLocks noChangeArrowheads="1"/>
          </p:cNvSpPr>
          <p:nvPr/>
        </p:nvSpPr>
        <p:spPr bwMode="auto">
          <a:xfrm>
            <a:off x="1592263" y="2030412"/>
            <a:ext cx="303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choices of cards</a:t>
            </a:r>
          </a:p>
        </p:txBody>
      </p:sp>
      <p:sp>
        <p:nvSpPr>
          <p:cNvPr id="48137" name="Text Box 127"/>
          <p:cNvSpPr txBox="1">
            <a:spLocks noChangeArrowheads="1"/>
          </p:cNvSpPr>
          <p:nvPr/>
        </p:nvSpPr>
        <p:spPr bwMode="auto">
          <a:xfrm>
            <a:off x="654634" y="3230884"/>
            <a:ext cx="4729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“but not a straight flush…”</a:t>
            </a:r>
          </a:p>
        </p:txBody>
      </p:sp>
      <p:sp>
        <p:nvSpPr>
          <p:cNvPr id="48138" name="Text Box 128"/>
          <p:cNvSpPr txBox="1">
            <a:spLocks noChangeArrowheads="1"/>
          </p:cNvSpPr>
          <p:nvPr/>
        </p:nvSpPr>
        <p:spPr bwMode="auto">
          <a:xfrm>
            <a:off x="6032500" y="2944813"/>
            <a:ext cx="24907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r"/>
            <a:r>
              <a:rPr lang="en-US" dirty="0"/>
              <a:t>- 36 straight</a:t>
            </a:r>
            <a:br>
              <a:rPr lang="en-US" dirty="0"/>
            </a:br>
            <a:r>
              <a:rPr lang="en-US" dirty="0"/>
              <a:t>	flushes</a:t>
            </a:r>
          </a:p>
        </p:txBody>
      </p:sp>
      <p:sp>
        <p:nvSpPr>
          <p:cNvPr id="48139" name="Text Box 129"/>
          <p:cNvSpPr txBox="1">
            <a:spLocks noChangeArrowheads="1"/>
          </p:cNvSpPr>
          <p:nvPr/>
        </p:nvSpPr>
        <p:spPr bwMode="auto">
          <a:xfrm>
            <a:off x="6165850" y="4265613"/>
            <a:ext cx="2357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5112 flushes</a:t>
            </a:r>
          </a:p>
        </p:txBody>
      </p:sp>
      <p:grpSp>
        <p:nvGrpSpPr>
          <p:cNvPr id="48140" name="Group 135"/>
          <p:cNvGrpSpPr>
            <a:grpSpLocks/>
          </p:cNvGrpSpPr>
          <p:nvPr/>
        </p:nvGrpSpPr>
        <p:grpSpPr bwMode="auto">
          <a:xfrm>
            <a:off x="654634" y="4906169"/>
            <a:ext cx="3794125" cy="1627187"/>
            <a:chOff x="968" y="3143"/>
            <a:chExt cx="2390" cy="1025"/>
          </a:xfrm>
        </p:grpSpPr>
        <p:sp>
          <p:nvSpPr>
            <p:cNvPr id="48141" name="Line 119"/>
            <p:cNvSpPr>
              <a:spLocks noChangeShapeType="1"/>
            </p:cNvSpPr>
            <p:nvPr/>
          </p:nvSpPr>
          <p:spPr bwMode="auto">
            <a:xfrm>
              <a:off x="968" y="3506"/>
              <a:ext cx="7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Text Box 120"/>
            <p:cNvSpPr txBox="1">
              <a:spLocks noChangeArrowheads="1"/>
            </p:cNvSpPr>
            <p:nvPr/>
          </p:nvSpPr>
          <p:spPr bwMode="auto">
            <a:xfrm>
              <a:off x="985" y="3143"/>
              <a:ext cx="7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5,112</a:t>
              </a:r>
            </a:p>
          </p:txBody>
        </p:sp>
        <p:sp>
          <p:nvSpPr>
            <p:cNvPr id="48143" name="Text Box 124"/>
            <p:cNvSpPr txBox="1">
              <a:spLocks noChangeArrowheads="1"/>
            </p:cNvSpPr>
            <p:nvPr/>
          </p:nvSpPr>
          <p:spPr bwMode="auto">
            <a:xfrm>
              <a:off x="1788" y="3335"/>
              <a:ext cx="157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= 1 in 508.4…</a:t>
              </a:r>
            </a:p>
          </p:txBody>
        </p:sp>
        <p:grpSp>
          <p:nvGrpSpPr>
            <p:cNvPr id="48144" name="Group 130"/>
            <p:cNvGrpSpPr>
              <a:grpSpLocks/>
            </p:cNvGrpSpPr>
            <p:nvPr/>
          </p:nvGrpSpPr>
          <p:grpSpPr bwMode="auto">
            <a:xfrm>
              <a:off x="1140" y="3561"/>
              <a:ext cx="408" cy="607"/>
              <a:chOff x="192" y="2688"/>
              <a:chExt cx="408" cy="607"/>
            </a:xfrm>
          </p:grpSpPr>
          <p:sp>
            <p:nvSpPr>
              <p:cNvPr id="48145" name="Text Box 131"/>
              <p:cNvSpPr txBox="1">
                <a:spLocks noChangeArrowheads="1"/>
              </p:cNvSpPr>
              <p:nvPr/>
            </p:nvSpPr>
            <p:spPr bwMode="auto">
              <a:xfrm>
                <a:off x="206" y="2688"/>
                <a:ext cx="38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/>
                  <a:t>52</a:t>
                </a:r>
              </a:p>
            </p:txBody>
          </p:sp>
          <p:sp>
            <p:nvSpPr>
              <p:cNvPr id="48146" name="Text Box 132"/>
              <p:cNvSpPr txBox="1">
                <a:spLocks noChangeArrowheads="1"/>
              </p:cNvSpPr>
              <p:nvPr/>
            </p:nvSpPr>
            <p:spPr bwMode="auto">
              <a:xfrm>
                <a:off x="272" y="2968"/>
                <a:ext cx="2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/>
                  <a:t>5</a:t>
                </a:r>
              </a:p>
            </p:txBody>
          </p:sp>
          <p:sp>
            <p:nvSpPr>
              <p:cNvPr id="48147" name="AutoShape 133"/>
              <p:cNvSpPr>
                <a:spLocks/>
              </p:cNvSpPr>
              <p:nvPr/>
            </p:nvSpPr>
            <p:spPr bwMode="auto">
              <a:xfrm flipH="1">
                <a:off x="504" y="2713"/>
                <a:ext cx="96" cy="576"/>
              </a:xfrm>
              <a:prstGeom prst="leftBracket">
                <a:avLst>
                  <a:gd name="adj" fmla="val 7791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AutoShape 134"/>
              <p:cNvSpPr>
                <a:spLocks/>
              </p:cNvSpPr>
              <p:nvPr/>
            </p:nvSpPr>
            <p:spPr bwMode="auto">
              <a:xfrm>
                <a:off x="192" y="2713"/>
                <a:ext cx="96" cy="576"/>
              </a:xfrm>
              <a:prstGeom prst="leftBracket">
                <a:avLst>
                  <a:gd name="adj" fmla="val 7791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79" grpId="0" animBg="1"/>
      <p:bldP spid="790580" grpId="0"/>
      <p:bldP spid="790583" grpId="0" animBg="1"/>
      <p:bldP spid="48134" grpId="0"/>
      <p:bldP spid="48136" grpId="0"/>
      <p:bldP spid="48137" grpId="0"/>
      <p:bldP spid="48138" grpId="0"/>
      <p:bldP spid="481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AutoShape 2"/>
          <p:cNvSpPr>
            <a:spLocks/>
          </p:cNvSpPr>
          <p:nvPr/>
        </p:nvSpPr>
        <p:spPr bwMode="auto">
          <a:xfrm>
            <a:off x="6273800" y="1271182"/>
            <a:ext cx="304800" cy="1524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891" name="Text Box 3"/>
          <p:cNvSpPr txBox="1">
            <a:spLocks noChangeArrowheads="1"/>
          </p:cNvSpPr>
          <p:nvPr/>
        </p:nvSpPr>
        <p:spPr bwMode="auto">
          <a:xfrm>
            <a:off x="6919913" y="1531144"/>
            <a:ext cx="160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r"/>
            <a:r>
              <a:rPr lang="en-US" dirty="0"/>
              <a:t>9 </a:t>
            </a:r>
            <a:r>
              <a:rPr lang="en-US" dirty="0">
                <a:latin typeface="Trebuchet MS" pitchFamily="34" charset="0"/>
              </a:rPr>
              <a:t>×</a:t>
            </a:r>
            <a:r>
              <a:rPr lang="en-US" dirty="0"/>
              <a:t> 1024</a:t>
            </a:r>
          </a:p>
          <a:p>
            <a:pPr algn="r"/>
            <a:r>
              <a:rPr lang="en-US" dirty="0"/>
              <a:t>= 9216</a:t>
            </a:r>
          </a:p>
        </p:txBody>
      </p:sp>
      <p:sp>
        <p:nvSpPr>
          <p:cNvPr id="933892" name="Line 4"/>
          <p:cNvSpPr>
            <a:spLocks noChangeShapeType="1"/>
          </p:cNvSpPr>
          <p:nvPr/>
        </p:nvSpPr>
        <p:spPr bwMode="auto">
          <a:xfrm>
            <a:off x="5854700" y="41275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722313" y="1271588"/>
            <a:ext cx="4364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 dirty="0"/>
              <a:t>9 choices of lowest card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722313" y="2033182"/>
            <a:ext cx="5268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4</a:t>
            </a:r>
            <a:r>
              <a:rPr lang="en-US" baseline="30000" dirty="0"/>
              <a:t>5</a:t>
            </a:r>
            <a:r>
              <a:rPr lang="en-US" dirty="0"/>
              <a:t> choices of suits for 5 cards</a:t>
            </a:r>
          </a:p>
        </p:txBody>
      </p:sp>
      <p:sp>
        <p:nvSpPr>
          <p:cNvPr id="49159" name="Text Box 13"/>
          <p:cNvSpPr txBox="1">
            <a:spLocks noChangeArrowheads="1"/>
          </p:cNvSpPr>
          <p:nvPr/>
        </p:nvSpPr>
        <p:spPr bwMode="auto">
          <a:xfrm>
            <a:off x="722313" y="2944813"/>
            <a:ext cx="4729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“but not a straight flush…”</a:t>
            </a:r>
          </a:p>
        </p:txBody>
      </p:sp>
      <p:sp>
        <p:nvSpPr>
          <p:cNvPr id="49160" name="Text Box 14"/>
          <p:cNvSpPr txBox="1">
            <a:spLocks noChangeArrowheads="1"/>
          </p:cNvSpPr>
          <p:nvPr/>
        </p:nvSpPr>
        <p:spPr bwMode="auto">
          <a:xfrm>
            <a:off x="6032500" y="2944813"/>
            <a:ext cx="24907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r"/>
            <a:r>
              <a:rPr lang="en-US" dirty="0"/>
              <a:t>- 36 straight</a:t>
            </a:r>
            <a:br>
              <a:rPr lang="en-US" dirty="0"/>
            </a:br>
            <a:r>
              <a:rPr lang="en-US" dirty="0"/>
              <a:t>	flushes</a:t>
            </a:r>
          </a:p>
        </p:txBody>
      </p:sp>
      <p:sp>
        <p:nvSpPr>
          <p:cNvPr id="49161" name="Text Box 15"/>
          <p:cNvSpPr txBox="1">
            <a:spLocks noChangeArrowheads="1"/>
          </p:cNvSpPr>
          <p:nvPr/>
        </p:nvSpPr>
        <p:spPr bwMode="auto">
          <a:xfrm>
            <a:off x="6015120" y="4265613"/>
            <a:ext cx="2668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 smtClean="0"/>
              <a:t>9180 </a:t>
            </a:r>
            <a:r>
              <a:rPr lang="en-US" dirty="0"/>
              <a:t>straights</a:t>
            </a:r>
          </a:p>
        </p:txBody>
      </p:sp>
      <p:grpSp>
        <p:nvGrpSpPr>
          <p:cNvPr id="49162" name="Group 16"/>
          <p:cNvGrpSpPr>
            <a:grpSpLocks/>
          </p:cNvGrpSpPr>
          <p:nvPr/>
        </p:nvGrpSpPr>
        <p:grpSpPr bwMode="auto">
          <a:xfrm>
            <a:off x="747713" y="4646613"/>
            <a:ext cx="3806826" cy="1627187"/>
            <a:chOff x="968" y="3143"/>
            <a:chExt cx="2398" cy="1025"/>
          </a:xfrm>
        </p:grpSpPr>
        <p:sp>
          <p:nvSpPr>
            <p:cNvPr id="49164" name="Line 17"/>
            <p:cNvSpPr>
              <a:spLocks noChangeShapeType="1"/>
            </p:cNvSpPr>
            <p:nvPr/>
          </p:nvSpPr>
          <p:spPr bwMode="auto">
            <a:xfrm>
              <a:off x="968" y="3506"/>
              <a:ext cx="7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Text Box 18"/>
            <p:cNvSpPr txBox="1">
              <a:spLocks noChangeArrowheads="1"/>
            </p:cNvSpPr>
            <p:nvPr/>
          </p:nvSpPr>
          <p:spPr bwMode="auto">
            <a:xfrm>
              <a:off x="1018" y="3143"/>
              <a:ext cx="6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dirty="0" smtClean="0"/>
                <a:t>9180</a:t>
              </a:r>
              <a:endParaRPr lang="en-US" dirty="0"/>
            </a:p>
          </p:txBody>
        </p:sp>
        <p:sp>
          <p:nvSpPr>
            <p:cNvPr id="49166" name="Text Box 19"/>
            <p:cNvSpPr txBox="1">
              <a:spLocks noChangeArrowheads="1"/>
            </p:cNvSpPr>
            <p:nvPr/>
          </p:nvSpPr>
          <p:spPr bwMode="auto">
            <a:xfrm>
              <a:off x="1781" y="3335"/>
              <a:ext cx="15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dirty="0"/>
                <a:t>= 1 in </a:t>
              </a:r>
              <a:r>
                <a:rPr lang="en-US" dirty="0" smtClean="0"/>
                <a:t>283.1…</a:t>
              </a:r>
              <a:endParaRPr lang="en-US" dirty="0"/>
            </a:p>
          </p:txBody>
        </p:sp>
        <p:grpSp>
          <p:nvGrpSpPr>
            <p:cNvPr id="49167" name="Group 20"/>
            <p:cNvGrpSpPr>
              <a:grpSpLocks/>
            </p:cNvGrpSpPr>
            <p:nvPr/>
          </p:nvGrpSpPr>
          <p:grpSpPr bwMode="auto">
            <a:xfrm>
              <a:off x="1140" y="3561"/>
              <a:ext cx="408" cy="607"/>
              <a:chOff x="192" y="2688"/>
              <a:chExt cx="408" cy="607"/>
            </a:xfrm>
          </p:grpSpPr>
          <p:sp>
            <p:nvSpPr>
              <p:cNvPr id="49168" name="Text Box 21"/>
              <p:cNvSpPr txBox="1">
                <a:spLocks noChangeArrowheads="1"/>
              </p:cNvSpPr>
              <p:nvPr/>
            </p:nvSpPr>
            <p:spPr bwMode="auto">
              <a:xfrm>
                <a:off x="206" y="2688"/>
                <a:ext cx="38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/>
                  <a:t>52</a:t>
                </a:r>
              </a:p>
            </p:txBody>
          </p:sp>
          <p:sp>
            <p:nvSpPr>
              <p:cNvPr id="49169" name="Text Box 22"/>
              <p:cNvSpPr txBox="1">
                <a:spLocks noChangeArrowheads="1"/>
              </p:cNvSpPr>
              <p:nvPr/>
            </p:nvSpPr>
            <p:spPr bwMode="auto">
              <a:xfrm>
                <a:off x="272" y="2968"/>
                <a:ext cx="2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/>
                  <a:t>5</a:t>
                </a:r>
              </a:p>
            </p:txBody>
          </p:sp>
          <p:sp>
            <p:nvSpPr>
              <p:cNvPr id="49170" name="AutoShape 23"/>
              <p:cNvSpPr>
                <a:spLocks/>
              </p:cNvSpPr>
              <p:nvPr/>
            </p:nvSpPr>
            <p:spPr bwMode="auto">
              <a:xfrm flipH="1">
                <a:off x="504" y="2713"/>
                <a:ext cx="96" cy="576"/>
              </a:xfrm>
              <a:prstGeom prst="leftBracket">
                <a:avLst>
                  <a:gd name="adj" fmla="val 7791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1" name="AutoShape 24"/>
              <p:cNvSpPr>
                <a:spLocks/>
              </p:cNvSpPr>
              <p:nvPr/>
            </p:nvSpPr>
            <p:spPr bwMode="auto">
              <a:xfrm>
                <a:off x="192" y="2713"/>
                <a:ext cx="96" cy="576"/>
              </a:xfrm>
              <a:prstGeom prst="leftBracket">
                <a:avLst>
                  <a:gd name="adj" fmla="val 7791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163" name="Text Box 25"/>
          <p:cNvSpPr txBox="1">
            <a:spLocks noChangeArrowheads="1"/>
          </p:cNvSpPr>
          <p:nvPr/>
        </p:nvSpPr>
        <p:spPr bwMode="auto">
          <a:xfrm>
            <a:off x="1088726" y="78902"/>
            <a:ext cx="70951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 smtClean="0"/>
              <a:t>Straight</a:t>
            </a:r>
          </a:p>
          <a:p>
            <a:r>
              <a:rPr lang="en-US" sz="3600" dirty="0" smtClean="0"/>
              <a:t>Choices of lowest card? Suits?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0" grpId="0" animBg="1"/>
      <p:bldP spid="933891" grpId="0"/>
      <p:bldP spid="933892" grpId="0" animBg="1"/>
      <p:bldP spid="49157" grpId="0"/>
      <p:bldP spid="49158" grpId="0"/>
      <p:bldP spid="49159" grpId="0"/>
      <p:bldP spid="49160" grpId="0"/>
      <p:bldP spid="491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4"/>
          <p:cNvGraphicFramePr>
            <a:graphicFrameLocks noChangeAspect="1"/>
          </p:cNvGraphicFramePr>
          <p:nvPr/>
        </p:nvGraphicFramePr>
        <p:xfrm>
          <a:off x="635000" y="1082675"/>
          <a:ext cx="16764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Clip" r:id="rId4" imgW="5989638" imgH="5060950" progId="MS_ClipArt_Gallery.2">
                  <p:embed/>
                </p:oleObj>
              </mc:Choice>
              <mc:Fallback>
                <p:oleObj name="Clip" r:id="rId4" imgW="5989638" imgH="50609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082675"/>
                        <a:ext cx="16764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 Box 33"/>
          <p:cNvSpPr txBox="1">
            <a:spLocks noChangeArrowheads="1"/>
          </p:cNvSpPr>
          <p:nvPr/>
        </p:nvSpPr>
        <p:spPr bwMode="auto">
          <a:xfrm>
            <a:off x="2443163" y="1143000"/>
            <a:ext cx="5784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Storing Poker Hands:</a:t>
            </a:r>
            <a:br>
              <a:rPr lang="en-US" sz="3600"/>
            </a:br>
            <a:r>
              <a:rPr lang="en-US" sz="3600"/>
              <a:t>How many bits per hand?</a:t>
            </a:r>
          </a:p>
        </p:txBody>
      </p:sp>
      <p:sp>
        <p:nvSpPr>
          <p:cNvPr id="50180" name="Text Box 35"/>
          <p:cNvSpPr txBox="1">
            <a:spLocks noChangeArrowheads="1"/>
          </p:cNvSpPr>
          <p:nvPr/>
        </p:nvSpPr>
        <p:spPr bwMode="auto">
          <a:xfrm>
            <a:off x="711200" y="2795588"/>
            <a:ext cx="7839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I want to store a 5-card poker hand using the smallest number of bits (space efficient)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215900" y="322263"/>
            <a:ext cx="86693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Order the 2,598,560 Poker Hands Lexicographically (or in any fixed way)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660400" y="1851025"/>
            <a:ext cx="7778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/>
              <a:t>To store a hand all I need is to store its index, which requires </a:t>
            </a:r>
            <a:r>
              <a:rPr lang="en-US">
                <a:sym typeface="Symbol" pitchFamily="18" charset="2"/>
              </a:rPr>
              <a:t></a:t>
            </a:r>
            <a:r>
              <a:rPr lang="en-US"/>
              <a:t>log</a:t>
            </a:r>
            <a:r>
              <a:rPr lang="en-US" baseline="-25000"/>
              <a:t>2</a:t>
            </a:r>
            <a:r>
              <a:rPr lang="en-US"/>
              <a:t>(2,598,560)</a:t>
            </a:r>
            <a:r>
              <a:rPr lang="en-US">
                <a:sym typeface="Symbol" pitchFamily="18" charset="2"/>
              </a:rPr>
              <a:t> 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/>
              <a:t>= 22 bits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1631950" y="3173413"/>
            <a:ext cx="583565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Hand 0000000000000000000000</a:t>
            </a:r>
            <a:br>
              <a:rPr lang="en-US"/>
            </a:br>
            <a:r>
              <a:rPr lang="en-US"/>
              <a:t>Hand 0000000000000000000001</a:t>
            </a:r>
            <a:br>
              <a:rPr lang="en-US"/>
            </a:br>
            <a:r>
              <a:rPr lang="en-US"/>
              <a:t>Hand 0000000000000000000010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8"/>
          <p:cNvSpPr txBox="1">
            <a:spLocks noChangeArrowheads="1"/>
          </p:cNvSpPr>
          <p:nvPr/>
        </p:nvSpPr>
        <p:spPr bwMode="auto">
          <a:xfrm>
            <a:off x="2444750" y="698500"/>
            <a:ext cx="4384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22 Bits is OPTIMAL</a:t>
            </a:r>
          </a:p>
        </p:txBody>
      </p:sp>
      <p:sp>
        <p:nvSpPr>
          <p:cNvPr id="52227" name="Text Box 9"/>
          <p:cNvSpPr txBox="1">
            <a:spLocks noChangeArrowheads="1"/>
          </p:cNvSpPr>
          <p:nvPr/>
        </p:nvSpPr>
        <p:spPr bwMode="auto">
          <a:xfrm>
            <a:off x="752475" y="1662113"/>
            <a:ext cx="4852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/>
              <a:t>2</a:t>
            </a:r>
            <a:r>
              <a:rPr lang="en-US" baseline="30000"/>
              <a:t>21</a:t>
            </a:r>
            <a:r>
              <a:rPr lang="en-US"/>
              <a:t> = 2,097,152 &lt; 2,598,560</a:t>
            </a:r>
          </a:p>
        </p:txBody>
      </p:sp>
      <p:sp>
        <p:nvSpPr>
          <p:cNvPr id="52228" name="Text Box 10"/>
          <p:cNvSpPr txBox="1">
            <a:spLocks noChangeArrowheads="1"/>
          </p:cNvSpPr>
          <p:nvPr/>
        </p:nvSpPr>
        <p:spPr bwMode="auto">
          <a:xfrm>
            <a:off x="752475" y="2506663"/>
            <a:ext cx="7808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/>
              <a:t>Thus there are more poker hands than there are 21-bit strings</a:t>
            </a:r>
          </a:p>
        </p:txBody>
      </p:sp>
      <p:sp>
        <p:nvSpPr>
          <p:cNvPr id="52229" name="Text Box 11"/>
          <p:cNvSpPr txBox="1">
            <a:spLocks noChangeArrowheads="1"/>
          </p:cNvSpPr>
          <p:nvPr/>
        </p:nvSpPr>
        <p:spPr bwMode="auto">
          <a:xfrm>
            <a:off x="752475" y="3779838"/>
            <a:ext cx="6546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Hence, you can’t have a 21-bit string for each hand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62"/>
          <p:cNvGrpSpPr>
            <a:grpSpLocks/>
          </p:cNvGrpSpPr>
          <p:nvPr/>
        </p:nvGrpSpPr>
        <p:grpSpPr bwMode="auto">
          <a:xfrm>
            <a:off x="403225" y="1206500"/>
            <a:ext cx="8286750" cy="3276600"/>
            <a:chOff x="268" y="720"/>
            <a:chExt cx="5220" cy="2064"/>
          </a:xfrm>
        </p:grpSpPr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1809" y="1968"/>
              <a:ext cx="768" cy="816"/>
              <a:chOff x="2496" y="1104"/>
              <a:chExt cx="768" cy="816"/>
            </a:xfrm>
          </p:grpSpPr>
          <p:sp>
            <p:nvSpPr>
              <p:cNvPr id="53296" name="Oval 7"/>
              <p:cNvSpPr>
                <a:spLocks noChangeArrowheads="1"/>
              </p:cNvSpPr>
              <p:nvPr/>
            </p:nvSpPr>
            <p:spPr bwMode="auto">
              <a:xfrm>
                <a:off x="2771" y="1104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97" name="Oval 8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98" name="Oval 9"/>
              <p:cNvSpPr>
                <a:spLocks noChangeArrowheads="1"/>
              </p:cNvSpPr>
              <p:nvPr/>
            </p:nvSpPr>
            <p:spPr bwMode="auto">
              <a:xfrm>
                <a:off x="3024" y="1680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53299" name="AutoShape 10"/>
              <p:cNvCxnSpPr>
                <a:cxnSpLocks noChangeShapeType="1"/>
                <a:stCxn id="53296" idx="3"/>
                <a:endCxn id="53297" idx="0"/>
              </p:cNvCxnSpPr>
              <p:nvPr/>
            </p:nvCxnSpPr>
            <p:spPr bwMode="auto">
              <a:xfrm flipH="1">
                <a:off x="2616" y="1327"/>
                <a:ext cx="190" cy="335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00" name="AutoShape 11"/>
              <p:cNvCxnSpPr>
                <a:cxnSpLocks noChangeShapeType="1"/>
                <a:stCxn id="53296" idx="5"/>
                <a:endCxn id="53298" idx="0"/>
              </p:cNvCxnSpPr>
              <p:nvPr/>
            </p:nvCxnSpPr>
            <p:spPr bwMode="auto">
              <a:xfrm>
                <a:off x="2976" y="1327"/>
                <a:ext cx="168" cy="335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255" name="Text Box 12"/>
            <p:cNvSpPr txBox="1">
              <a:spLocks noChangeArrowheads="1"/>
            </p:cNvSpPr>
            <p:nvPr/>
          </p:nvSpPr>
          <p:spPr bwMode="auto">
            <a:xfrm>
              <a:off x="1685" y="211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0</a:t>
              </a:r>
            </a:p>
          </p:txBody>
        </p:sp>
        <p:sp>
          <p:nvSpPr>
            <p:cNvPr id="53256" name="Text Box 13"/>
            <p:cNvSpPr txBox="1">
              <a:spLocks noChangeArrowheads="1"/>
            </p:cNvSpPr>
            <p:nvPr/>
          </p:nvSpPr>
          <p:spPr bwMode="auto">
            <a:xfrm>
              <a:off x="2193" y="211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1</a:t>
              </a:r>
            </a:p>
          </p:txBody>
        </p:sp>
        <p:grpSp>
          <p:nvGrpSpPr>
            <p:cNvPr id="53257" name="Group 15"/>
            <p:cNvGrpSpPr>
              <a:grpSpLocks/>
            </p:cNvGrpSpPr>
            <p:nvPr/>
          </p:nvGrpSpPr>
          <p:grpSpPr bwMode="auto">
            <a:xfrm>
              <a:off x="3226" y="1968"/>
              <a:ext cx="768" cy="816"/>
              <a:chOff x="2496" y="1104"/>
              <a:chExt cx="768" cy="816"/>
            </a:xfrm>
          </p:grpSpPr>
          <p:sp>
            <p:nvSpPr>
              <p:cNvPr id="53291" name="Oval 16"/>
              <p:cNvSpPr>
                <a:spLocks noChangeArrowheads="1"/>
              </p:cNvSpPr>
              <p:nvPr/>
            </p:nvSpPr>
            <p:spPr bwMode="auto">
              <a:xfrm>
                <a:off x="2771" y="1104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92" name="Oval 17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93" name="Oval 18"/>
              <p:cNvSpPr>
                <a:spLocks noChangeArrowheads="1"/>
              </p:cNvSpPr>
              <p:nvPr/>
            </p:nvSpPr>
            <p:spPr bwMode="auto">
              <a:xfrm>
                <a:off x="3024" y="1680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53294" name="AutoShape 19"/>
              <p:cNvCxnSpPr>
                <a:cxnSpLocks noChangeShapeType="1"/>
                <a:stCxn id="53291" idx="3"/>
                <a:endCxn id="53292" idx="0"/>
              </p:cNvCxnSpPr>
              <p:nvPr/>
            </p:nvCxnSpPr>
            <p:spPr bwMode="auto">
              <a:xfrm flipH="1">
                <a:off x="2616" y="1327"/>
                <a:ext cx="190" cy="335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95" name="AutoShape 20"/>
              <p:cNvCxnSpPr>
                <a:cxnSpLocks noChangeShapeType="1"/>
                <a:stCxn id="53291" idx="5"/>
                <a:endCxn id="53293" idx="0"/>
              </p:cNvCxnSpPr>
              <p:nvPr/>
            </p:nvCxnSpPr>
            <p:spPr bwMode="auto">
              <a:xfrm>
                <a:off x="2976" y="1327"/>
                <a:ext cx="168" cy="335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3102" y="211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0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610" y="211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1</a:t>
              </a:r>
            </a:p>
          </p:txBody>
        </p:sp>
        <p:grpSp>
          <p:nvGrpSpPr>
            <p:cNvPr id="53260" name="Group 24"/>
            <p:cNvGrpSpPr>
              <a:grpSpLocks/>
            </p:cNvGrpSpPr>
            <p:nvPr/>
          </p:nvGrpSpPr>
          <p:grpSpPr bwMode="auto">
            <a:xfrm>
              <a:off x="392" y="1968"/>
              <a:ext cx="768" cy="816"/>
              <a:chOff x="2496" y="1104"/>
              <a:chExt cx="768" cy="816"/>
            </a:xfrm>
          </p:grpSpPr>
          <p:sp>
            <p:nvSpPr>
              <p:cNvPr id="53286" name="Oval 25"/>
              <p:cNvSpPr>
                <a:spLocks noChangeArrowheads="1"/>
              </p:cNvSpPr>
              <p:nvPr/>
            </p:nvSpPr>
            <p:spPr bwMode="auto">
              <a:xfrm>
                <a:off x="2771" y="1104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87" name="Oval 26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88" name="Oval 27"/>
              <p:cNvSpPr>
                <a:spLocks noChangeArrowheads="1"/>
              </p:cNvSpPr>
              <p:nvPr/>
            </p:nvSpPr>
            <p:spPr bwMode="auto">
              <a:xfrm>
                <a:off x="3024" y="1680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53289" name="AutoShape 28"/>
              <p:cNvCxnSpPr>
                <a:cxnSpLocks noChangeShapeType="1"/>
                <a:stCxn id="53286" idx="3"/>
                <a:endCxn id="53287" idx="0"/>
              </p:cNvCxnSpPr>
              <p:nvPr/>
            </p:nvCxnSpPr>
            <p:spPr bwMode="auto">
              <a:xfrm flipH="1">
                <a:off x="2616" y="1327"/>
                <a:ext cx="190" cy="335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90" name="AutoShape 29"/>
              <p:cNvCxnSpPr>
                <a:cxnSpLocks noChangeShapeType="1"/>
                <a:stCxn id="53286" idx="5"/>
                <a:endCxn id="53288" idx="0"/>
              </p:cNvCxnSpPr>
              <p:nvPr/>
            </p:nvCxnSpPr>
            <p:spPr bwMode="auto">
              <a:xfrm>
                <a:off x="2976" y="1327"/>
                <a:ext cx="168" cy="335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261" name="Text Box 30"/>
            <p:cNvSpPr txBox="1">
              <a:spLocks noChangeArrowheads="1"/>
            </p:cNvSpPr>
            <p:nvPr/>
          </p:nvSpPr>
          <p:spPr bwMode="auto">
            <a:xfrm>
              <a:off x="268" y="211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0</a:t>
              </a:r>
            </a:p>
          </p:txBody>
        </p:sp>
        <p:sp>
          <p:nvSpPr>
            <p:cNvPr id="53262" name="Text Box 31"/>
            <p:cNvSpPr txBox="1">
              <a:spLocks noChangeArrowheads="1"/>
            </p:cNvSpPr>
            <p:nvPr/>
          </p:nvSpPr>
          <p:spPr bwMode="auto">
            <a:xfrm>
              <a:off x="776" y="211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1</a:t>
              </a:r>
            </a:p>
          </p:txBody>
        </p:sp>
        <p:grpSp>
          <p:nvGrpSpPr>
            <p:cNvPr id="53263" name="Group 33"/>
            <p:cNvGrpSpPr>
              <a:grpSpLocks/>
            </p:cNvGrpSpPr>
            <p:nvPr/>
          </p:nvGrpSpPr>
          <p:grpSpPr bwMode="auto">
            <a:xfrm>
              <a:off x="4644" y="1968"/>
              <a:ext cx="768" cy="816"/>
              <a:chOff x="2496" y="1104"/>
              <a:chExt cx="768" cy="816"/>
            </a:xfrm>
          </p:grpSpPr>
          <p:sp>
            <p:nvSpPr>
              <p:cNvPr id="53281" name="Oval 34"/>
              <p:cNvSpPr>
                <a:spLocks noChangeArrowheads="1"/>
              </p:cNvSpPr>
              <p:nvPr/>
            </p:nvSpPr>
            <p:spPr bwMode="auto">
              <a:xfrm>
                <a:off x="2771" y="1104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82" name="Oval 35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83" name="Oval 36"/>
              <p:cNvSpPr>
                <a:spLocks noChangeArrowheads="1"/>
              </p:cNvSpPr>
              <p:nvPr/>
            </p:nvSpPr>
            <p:spPr bwMode="auto">
              <a:xfrm>
                <a:off x="3024" y="1680"/>
                <a:ext cx="240" cy="240"/>
              </a:xfrm>
              <a:prstGeom prst="ellipse">
                <a:avLst/>
              </a:prstGeom>
              <a:noFill/>
              <a:ln w="571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53284" name="AutoShape 37"/>
              <p:cNvCxnSpPr>
                <a:cxnSpLocks noChangeShapeType="1"/>
                <a:stCxn id="53281" idx="3"/>
                <a:endCxn id="53282" idx="0"/>
              </p:cNvCxnSpPr>
              <p:nvPr/>
            </p:nvCxnSpPr>
            <p:spPr bwMode="auto">
              <a:xfrm flipH="1">
                <a:off x="2616" y="1327"/>
                <a:ext cx="190" cy="335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85" name="AutoShape 38"/>
              <p:cNvCxnSpPr>
                <a:cxnSpLocks noChangeShapeType="1"/>
                <a:stCxn id="53281" idx="5"/>
                <a:endCxn id="53283" idx="0"/>
              </p:cNvCxnSpPr>
              <p:nvPr/>
            </p:nvCxnSpPr>
            <p:spPr bwMode="auto">
              <a:xfrm>
                <a:off x="2976" y="1327"/>
                <a:ext cx="168" cy="335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264" name="Text Box 39"/>
            <p:cNvSpPr txBox="1">
              <a:spLocks noChangeArrowheads="1"/>
            </p:cNvSpPr>
            <p:nvPr/>
          </p:nvSpPr>
          <p:spPr bwMode="auto">
            <a:xfrm>
              <a:off x="4520" y="211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0</a:t>
              </a:r>
            </a:p>
          </p:txBody>
        </p:sp>
        <p:sp>
          <p:nvSpPr>
            <p:cNvPr id="53265" name="Text Box 40"/>
            <p:cNvSpPr txBox="1">
              <a:spLocks noChangeArrowheads="1"/>
            </p:cNvSpPr>
            <p:nvPr/>
          </p:nvSpPr>
          <p:spPr bwMode="auto">
            <a:xfrm>
              <a:off x="5028" y="211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1</a:t>
              </a:r>
            </a:p>
          </p:txBody>
        </p:sp>
        <p:cxnSp>
          <p:nvCxnSpPr>
            <p:cNvPr id="53266" name="AutoShape 41"/>
            <p:cNvCxnSpPr>
              <a:cxnSpLocks noChangeShapeType="1"/>
              <a:stCxn id="53268" idx="3"/>
              <a:endCxn id="53286" idx="7"/>
            </p:cNvCxnSpPr>
            <p:nvPr/>
          </p:nvCxnSpPr>
          <p:spPr bwMode="auto">
            <a:xfrm flipH="1">
              <a:off x="872" y="1519"/>
              <a:ext cx="502" cy="466"/>
            </a:xfrm>
            <a:prstGeom prst="straightConnector1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7" name="AutoShape 42"/>
            <p:cNvCxnSpPr>
              <a:cxnSpLocks noChangeShapeType="1"/>
              <a:stCxn id="53268" idx="5"/>
              <a:endCxn id="53296" idx="1"/>
            </p:cNvCxnSpPr>
            <p:nvPr/>
          </p:nvCxnSpPr>
          <p:spPr bwMode="auto">
            <a:xfrm>
              <a:off x="1544" y="1519"/>
              <a:ext cx="575" cy="466"/>
            </a:xfrm>
            <a:prstGeom prst="straightConnector1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8" name="Oval 44"/>
            <p:cNvSpPr>
              <a:spLocks noChangeArrowheads="1"/>
            </p:cNvSpPr>
            <p:nvPr/>
          </p:nvSpPr>
          <p:spPr bwMode="auto">
            <a:xfrm>
              <a:off x="1339" y="1296"/>
              <a:ext cx="240" cy="240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53269" name="Text Box 45"/>
            <p:cNvSpPr txBox="1">
              <a:spLocks noChangeArrowheads="1"/>
            </p:cNvSpPr>
            <p:nvPr/>
          </p:nvSpPr>
          <p:spPr bwMode="auto">
            <a:xfrm>
              <a:off x="912" y="1344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0</a:t>
              </a:r>
            </a:p>
          </p:txBody>
        </p:sp>
        <p:sp>
          <p:nvSpPr>
            <p:cNvPr id="53270" name="Text Box 46"/>
            <p:cNvSpPr txBox="1">
              <a:spLocks noChangeArrowheads="1"/>
            </p:cNvSpPr>
            <p:nvPr/>
          </p:nvSpPr>
          <p:spPr bwMode="auto">
            <a:xfrm>
              <a:off x="1488" y="1344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1</a:t>
              </a:r>
            </a:p>
          </p:txBody>
        </p:sp>
        <p:cxnSp>
          <p:nvCxnSpPr>
            <p:cNvPr id="53271" name="AutoShape 47"/>
            <p:cNvCxnSpPr>
              <a:cxnSpLocks noChangeShapeType="1"/>
              <a:stCxn id="53273" idx="3"/>
              <a:endCxn id="53291" idx="7"/>
            </p:cNvCxnSpPr>
            <p:nvPr/>
          </p:nvCxnSpPr>
          <p:spPr bwMode="auto">
            <a:xfrm flipH="1">
              <a:off x="3706" y="1519"/>
              <a:ext cx="492" cy="466"/>
            </a:xfrm>
            <a:prstGeom prst="straightConnector1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2" name="AutoShape 48"/>
            <p:cNvCxnSpPr>
              <a:cxnSpLocks noChangeShapeType="1"/>
              <a:stCxn id="53273" idx="5"/>
              <a:endCxn id="53281" idx="1"/>
            </p:cNvCxnSpPr>
            <p:nvPr/>
          </p:nvCxnSpPr>
          <p:spPr bwMode="auto">
            <a:xfrm>
              <a:off x="4368" y="1519"/>
              <a:ext cx="586" cy="466"/>
            </a:xfrm>
            <a:prstGeom prst="straightConnector1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3" name="Oval 50"/>
            <p:cNvSpPr>
              <a:spLocks noChangeArrowheads="1"/>
            </p:cNvSpPr>
            <p:nvPr/>
          </p:nvSpPr>
          <p:spPr bwMode="auto">
            <a:xfrm>
              <a:off x="4163" y="1296"/>
              <a:ext cx="240" cy="240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53274" name="Text Box 51"/>
            <p:cNvSpPr txBox="1">
              <a:spLocks noChangeArrowheads="1"/>
            </p:cNvSpPr>
            <p:nvPr/>
          </p:nvSpPr>
          <p:spPr bwMode="auto">
            <a:xfrm>
              <a:off x="3724" y="139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0</a:t>
              </a:r>
            </a:p>
          </p:txBody>
        </p:sp>
        <p:sp>
          <p:nvSpPr>
            <p:cNvPr id="53275" name="Text Box 52"/>
            <p:cNvSpPr txBox="1">
              <a:spLocks noChangeArrowheads="1"/>
            </p:cNvSpPr>
            <p:nvPr/>
          </p:nvSpPr>
          <p:spPr bwMode="auto">
            <a:xfrm>
              <a:off x="4368" y="1392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1</a:t>
              </a:r>
            </a:p>
          </p:txBody>
        </p:sp>
        <p:cxnSp>
          <p:nvCxnSpPr>
            <p:cNvPr id="53276" name="AutoShape 53"/>
            <p:cNvCxnSpPr>
              <a:cxnSpLocks noChangeShapeType="1"/>
              <a:stCxn id="53278" idx="3"/>
              <a:endCxn id="53268" idx="7"/>
            </p:cNvCxnSpPr>
            <p:nvPr/>
          </p:nvCxnSpPr>
          <p:spPr bwMode="auto">
            <a:xfrm flipH="1">
              <a:off x="1544" y="943"/>
              <a:ext cx="1268" cy="370"/>
            </a:xfrm>
            <a:prstGeom prst="straightConnector1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7" name="AutoShape 54"/>
            <p:cNvCxnSpPr>
              <a:cxnSpLocks noChangeShapeType="1"/>
              <a:stCxn id="53278" idx="5"/>
              <a:endCxn id="53273" idx="1"/>
            </p:cNvCxnSpPr>
            <p:nvPr/>
          </p:nvCxnSpPr>
          <p:spPr bwMode="auto">
            <a:xfrm>
              <a:off x="2982" y="943"/>
              <a:ext cx="1216" cy="370"/>
            </a:xfrm>
            <a:prstGeom prst="straightConnector1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8" name="Oval 56"/>
            <p:cNvSpPr>
              <a:spLocks noChangeArrowheads="1"/>
            </p:cNvSpPr>
            <p:nvPr/>
          </p:nvSpPr>
          <p:spPr bwMode="auto">
            <a:xfrm>
              <a:off x="2777" y="720"/>
              <a:ext cx="240" cy="240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53279" name="Text Box 57"/>
            <p:cNvSpPr txBox="1">
              <a:spLocks noChangeArrowheads="1"/>
            </p:cNvSpPr>
            <p:nvPr/>
          </p:nvSpPr>
          <p:spPr bwMode="auto">
            <a:xfrm>
              <a:off x="2284" y="720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0</a:t>
              </a:r>
            </a:p>
          </p:txBody>
        </p:sp>
        <p:sp>
          <p:nvSpPr>
            <p:cNvPr id="53280" name="Text Box 58"/>
            <p:cNvSpPr txBox="1">
              <a:spLocks noChangeArrowheads="1"/>
            </p:cNvSpPr>
            <p:nvPr/>
          </p:nvSpPr>
          <p:spPr bwMode="auto">
            <a:xfrm>
              <a:off x="2976" y="720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400"/>
                <a:t>1</a:t>
              </a:r>
            </a:p>
          </p:txBody>
        </p:sp>
      </p:grpSp>
      <p:sp>
        <p:nvSpPr>
          <p:cNvPr id="53251" name="Text Box 59"/>
          <p:cNvSpPr txBox="1">
            <a:spLocks noChangeArrowheads="1"/>
          </p:cNvSpPr>
          <p:nvPr/>
        </p:nvSpPr>
        <p:spPr bwMode="auto">
          <a:xfrm>
            <a:off x="1135063" y="292100"/>
            <a:ext cx="682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Binary (Boolean)  Choice Tree</a:t>
            </a:r>
          </a:p>
        </p:txBody>
      </p:sp>
      <p:sp>
        <p:nvSpPr>
          <p:cNvPr id="53252" name="Text Box 60"/>
          <p:cNvSpPr txBox="1">
            <a:spLocks noChangeArrowheads="1"/>
          </p:cNvSpPr>
          <p:nvPr/>
        </p:nvSpPr>
        <p:spPr bwMode="auto">
          <a:xfrm>
            <a:off x="392113" y="4887913"/>
            <a:ext cx="8308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A binary (Boolean) choice tree is a choice tree where each internal node has degree 2</a:t>
            </a:r>
          </a:p>
        </p:txBody>
      </p:sp>
      <p:sp>
        <p:nvSpPr>
          <p:cNvPr id="53253" name="Text Box 61"/>
          <p:cNvSpPr txBox="1">
            <a:spLocks noChangeArrowheads="1"/>
          </p:cNvSpPr>
          <p:nvPr/>
        </p:nvSpPr>
        <p:spPr bwMode="auto">
          <a:xfrm>
            <a:off x="1095375" y="6005513"/>
            <a:ext cx="6900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Usually the choices are labeled 0 and 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444750" y="698500"/>
            <a:ext cx="4384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22 Bits is OPTIMAL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89000" y="1700213"/>
            <a:ext cx="4852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/>
              <a:t>2</a:t>
            </a:r>
            <a:r>
              <a:rPr lang="en-US" baseline="30000"/>
              <a:t>21</a:t>
            </a:r>
            <a:r>
              <a:rPr lang="en-US"/>
              <a:t> = 2,097,152 &lt; 2,598,560</a:t>
            </a:r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889000" y="2533650"/>
            <a:ext cx="7277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/>
              <a:t>A binary choice tree of depth 21 can have at most 2</a:t>
            </a:r>
            <a:r>
              <a:rPr lang="en-US" baseline="30000"/>
              <a:t>21</a:t>
            </a:r>
            <a:r>
              <a:rPr lang="en-US"/>
              <a:t> leaves. </a:t>
            </a:r>
          </a:p>
        </p:txBody>
      </p:sp>
      <p:sp>
        <p:nvSpPr>
          <p:cNvPr id="935943" name="Rectangle 7"/>
          <p:cNvSpPr>
            <a:spLocks noChangeArrowheads="1"/>
          </p:cNvSpPr>
          <p:nvPr/>
        </p:nvSpPr>
        <p:spPr bwMode="auto">
          <a:xfrm>
            <a:off x="889000" y="3795713"/>
            <a:ext cx="74723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/>
              <a:t>Hence, there are not enough leaves for all </a:t>
            </a:r>
            <a:br>
              <a:rPr lang="en-US"/>
            </a:br>
            <a:r>
              <a:rPr lang="en-US"/>
              <a:t>5-card hands.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2" grpId="0"/>
      <p:bldP spid="9359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/>
          <p:cNvSpPr>
            <a:spLocks/>
          </p:cNvSpPr>
          <p:nvPr/>
        </p:nvSpPr>
        <p:spPr bwMode="auto">
          <a:xfrm>
            <a:off x="509588" y="736600"/>
            <a:ext cx="7154862" cy="5240338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54075" y="1397000"/>
            <a:ext cx="64008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 anchor="ctr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An n-element set can be stored so that each element uses 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</a:t>
            </a:r>
            <a:r>
              <a:rPr lang="en-US">
                <a:solidFill>
                  <a:schemeClr val="tx2"/>
                </a:solidFill>
              </a:rPr>
              <a:t>log</a:t>
            </a:r>
            <a:r>
              <a:rPr lang="en-US" baseline="-25000">
                <a:solidFill>
                  <a:schemeClr val="tx2"/>
                </a:solidFill>
              </a:rPr>
              <a:t>2</a:t>
            </a:r>
            <a:r>
              <a:rPr lang="en-US">
                <a:solidFill>
                  <a:schemeClr val="tx2"/>
                </a:solidFill>
              </a:rPr>
              <a:t>(n) 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</a:t>
            </a:r>
            <a:r>
              <a:rPr lang="en-US">
                <a:sym typeface="Symbol" pitchFamily="18" charset="2"/>
              </a:rPr>
              <a:t> bits</a:t>
            </a:r>
          </a:p>
          <a:p>
            <a:pPr algn="l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Furthermore, any representation of the set will have 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some</a:t>
            </a:r>
            <a:r>
              <a:rPr lang="en-US">
                <a:sym typeface="Symbol" pitchFamily="18" charset="2"/>
              </a:rPr>
              <a:t> string of at least that length</a:t>
            </a:r>
            <a:endParaRPr lang="en-US"/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6623050" y="3100388"/>
            <a:ext cx="2157413" cy="3148012"/>
            <a:chOff x="3230" y="1699"/>
            <a:chExt cx="909" cy="1465"/>
          </a:xfrm>
        </p:grpSpPr>
        <p:sp>
          <p:nvSpPr>
            <p:cNvPr id="55301" name="Freeform 5"/>
            <p:cNvSpPr>
              <a:spLocks/>
            </p:cNvSpPr>
            <p:nvPr/>
          </p:nvSpPr>
          <p:spPr bwMode="auto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auto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auto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auto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auto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auto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41"/>
          <p:cNvGrpSpPr>
            <a:grpSpLocks/>
          </p:cNvGrpSpPr>
          <p:nvPr/>
        </p:nvGrpSpPr>
        <p:grpSpPr bwMode="auto">
          <a:xfrm>
            <a:off x="1905000" y="3429000"/>
            <a:ext cx="914400" cy="1981200"/>
            <a:chOff x="752" y="176"/>
            <a:chExt cx="2155" cy="4149"/>
          </a:xfrm>
        </p:grpSpPr>
        <p:grpSp>
          <p:nvGrpSpPr>
            <p:cNvPr id="28709" name="Group 142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28719" name="Freeform 143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144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145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146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147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148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10" name="Group 149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28716" name="Freeform 150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151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Freeform 152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11" name="Group 153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28712" name="Freeform 154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155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Freeform 156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157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8675" name="Object 158"/>
          <p:cNvGraphicFramePr>
            <a:graphicFrameLocks noChangeAspect="1"/>
          </p:cNvGraphicFramePr>
          <p:nvPr/>
        </p:nvGraphicFramePr>
        <p:xfrm>
          <a:off x="3200400" y="3505200"/>
          <a:ext cx="19812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Clip" r:id="rId4" imgW="5989638" imgH="5060950" progId="MS_ClipArt_Gallery.2">
                  <p:embed/>
                </p:oleObj>
              </mc:Choice>
              <mc:Fallback>
                <p:oleObj name="Clip" r:id="rId4" imgW="5989638" imgH="5060950" progId="MS_ClipArt_Gallery.2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19812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59"/>
          <p:cNvGraphicFramePr>
            <a:graphicFrameLocks noChangeAspect="1"/>
          </p:cNvGraphicFramePr>
          <p:nvPr/>
        </p:nvGraphicFramePr>
        <p:xfrm>
          <a:off x="5715000" y="3505200"/>
          <a:ext cx="1168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Photo Editor Photo" r:id="rId6" imgW="9202435" imgH="6687483" progId="MSPhotoEd.3">
                  <p:embed/>
                </p:oleObj>
              </mc:Choice>
              <mc:Fallback>
                <p:oleObj name="Photo Editor Photo" r:id="rId6" imgW="9202435" imgH="6687483" progId="MSPhotoEd.3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168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7" name="Group 160"/>
          <p:cNvGrpSpPr>
            <a:grpSpLocks/>
          </p:cNvGrpSpPr>
          <p:nvPr/>
        </p:nvGrpSpPr>
        <p:grpSpPr bwMode="auto">
          <a:xfrm>
            <a:off x="766763" y="5635625"/>
            <a:ext cx="6911975" cy="1120775"/>
            <a:chOff x="-76" y="1971"/>
            <a:chExt cx="5969" cy="884"/>
          </a:xfrm>
        </p:grpSpPr>
        <p:grpSp>
          <p:nvGrpSpPr>
            <p:cNvPr id="28679" name="Group 161"/>
            <p:cNvGrpSpPr>
              <a:grpSpLocks/>
            </p:cNvGrpSpPr>
            <p:nvPr/>
          </p:nvGrpSpPr>
          <p:grpSpPr bwMode="auto">
            <a:xfrm>
              <a:off x="1177" y="2125"/>
              <a:ext cx="465" cy="508"/>
              <a:chOff x="2686" y="656"/>
              <a:chExt cx="574" cy="729"/>
            </a:xfrm>
          </p:grpSpPr>
          <p:sp>
            <p:nvSpPr>
              <p:cNvPr id="28705" name="Freeform 162"/>
              <p:cNvSpPr>
                <a:spLocks/>
              </p:cNvSpPr>
              <p:nvPr/>
            </p:nvSpPr>
            <p:spPr bwMode="auto">
              <a:xfrm flipH="1">
                <a:off x="2806" y="974"/>
                <a:ext cx="430" cy="385"/>
              </a:xfrm>
              <a:custGeom>
                <a:avLst/>
                <a:gdLst>
                  <a:gd name="T0" fmla="*/ 0 w 597"/>
                  <a:gd name="T1" fmla="*/ 86 h 498"/>
                  <a:gd name="T2" fmla="*/ 0 w 597"/>
                  <a:gd name="T3" fmla="*/ 67 h 498"/>
                  <a:gd name="T4" fmla="*/ 6 w 597"/>
                  <a:gd name="T5" fmla="*/ 38 h 498"/>
                  <a:gd name="T6" fmla="*/ 20 w 597"/>
                  <a:gd name="T7" fmla="*/ 19 h 498"/>
                  <a:gd name="T8" fmla="*/ 40 w 597"/>
                  <a:gd name="T9" fmla="*/ 0 h 498"/>
                  <a:gd name="T10" fmla="*/ 58 w 597"/>
                  <a:gd name="T11" fmla="*/ 0 h 498"/>
                  <a:gd name="T12" fmla="*/ 71 w 597"/>
                  <a:gd name="T13" fmla="*/ 0 h 498"/>
                  <a:gd name="T14" fmla="*/ 87 w 597"/>
                  <a:gd name="T15" fmla="*/ 9 h 498"/>
                  <a:gd name="T16" fmla="*/ 103 w 597"/>
                  <a:gd name="T17" fmla="*/ 38 h 498"/>
                  <a:gd name="T18" fmla="*/ 116 w 597"/>
                  <a:gd name="T19" fmla="*/ 70 h 498"/>
                  <a:gd name="T20" fmla="*/ 116 w 597"/>
                  <a:gd name="T21" fmla="*/ 109 h 498"/>
                  <a:gd name="T22" fmla="*/ 109 w 597"/>
                  <a:gd name="T23" fmla="*/ 138 h 498"/>
                  <a:gd name="T24" fmla="*/ 71 w 597"/>
                  <a:gd name="T25" fmla="*/ 128 h 498"/>
                  <a:gd name="T26" fmla="*/ 51 w 597"/>
                  <a:gd name="T27" fmla="*/ 125 h 498"/>
                  <a:gd name="T28" fmla="*/ 27 w 597"/>
                  <a:gd name="T29" fmla="*/ 109 h 498"/>
                  <a:gd name="T30" fmla="*/ 0 w 597"/>
                  <a:gd name="T31" fmla="*/ 86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Freeform 163"/>
              <p:cNvSpPr>
                <a:spLocks/>
              </p:cNvSpPr>
              <p:nvPr/>
            </p:nvSpPr>
            <p:spPr bwMode="auto">
              <a:xfrm flipH="1">
                <a:off x="2926" y="983"/>
                <a:ext cx="173" cy="349"/>
              </a:xfrm>
              <a:custGeom>
                <a:avLst/>
                <a:gdLst>
                  <a:gd name="T0" fmla="*/ 0 w 240"/>
                  <a:gd name="T1" fmla="*/ 104 h 453"/>
                  <a:gd name="T2" fmla="*/ 9 w 240"/>
                  <a:gd name="T3" fmla="*/ 63 h 453"/>
                  <a:gd name="T4" fmla="*/ 32 w 240"/>
                  <a:gd name="T5" fmla="*/ 13 h 453"/>
                  <a:gd name="T6" fmla="*/ 40 w 240"/>
                  <a:gd name="T7" fmla="*/ 0 h 453"/>
                  <a:gd name="T8" fmla="*/ 47 w 240"/>
                  <a:gd name="T9" fmla="*/ 50 h 453"/>
                  <a:gd name="T10" fmla="*/ 37 w 240"/>
                  <a:gd name="T11" fmla="*/ 97 h 453"/>
                  <a:gd name="T12" fmla="*/ 35 w 240"/>
                  <a:gd name="T13" fmla="*/ 122 h 453"/>
                  <a:gd name="T14" fmla="*/ 12 w 240"/>
                  <a:gd name="T15" fmla="*/ 122 h 453"/>
                  <a:gd name="T16" fmla="*/ 0 w 240"/>
                  <a:gd name="T17" fmla="*/ 104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7" name="Freeform 164"/>
              <p:cNvSpPr>
                <a:spLocks/>
              </p:cNvSpPr>
              <p:nvPr/>
            </p:nvSpPr>
            <p:spPr bwMode="auto">
              <a:xfrm flipH="1">
                <a:off x="2717" y="673"/>
                <a:ext cx="447" cy="315"/>
              </a:xfrm>
              <a:custGeom>
                <a:avLst/>
                <a:gdLst>
                  <a:gd name="T0" fmla="*/ 62 w 621"/>
                  <a:gd name="T1" fmla="*/ 58 h 408"/>
                  <a:gd name="T2" fmla="*/ 31 w 621"/>
                  <a:gd name="T3" fmla="*/ 53 h 408"/>
                  <a:gd name="T4" fmla="*/ 9 w 621"/>
                  <a:gd name="T5" fmla="*/ 39 h 408"/>
                  <a:gd name="T6" fmla="*/ 0 w 621"/>
                  <a:gd name="T7" fmla="*/ 25 h 408"/>
                  <a:gd name="T8" fmla="*/ 9 w 621"/>
                  <a:gd name="T9" fmla="*/ 3 h 408"/>
                  <a:gd name="T10" fmla="*/ 25 w 621"/>
                  <a:gd name="T11" fmla="*/ 0 h 408"/>
                  <a:gd name="T12" fmla="*/ 42 w 621"/>
                  <a:gd name="T13" fmla="*/ 0 h 408"/>
                  <a:gd name="T14" fmla="*/ 55 w 621"/>
                  <a:gd name="T15" fmla="*/ 29 h 408"/>
                  <a:gd name="T16" fmla="*/ 78 w 621"/>
                  <a:gd name="T17" fmla="*/ 53 h 408"/>
                  <a:gd name="T18" fmla="*/ 98 w 621"/>
                  <a:gd name="T19" fmla="*/ 58 h 408"/>
                  <a:gd name="T20" fmla="*/ 117 w 621"/>
                  <a:gd name="T21" fmla="*/ 73 h 408"/>
                  <a:gd name="T22" fmla="*/ 120 w 621"/>
                  <a:gd name="T23" fmla="*/ 109 h 408"/>
                  <a:gd name="T24" fmla="*/ 107 w 621"/>
                  <a:gd name="T25" fmla="*/ 112 h 408"/>
                  <a:gd name="T26" fmla="*/ 81 w 621"/>
                  <a:gd name="T27" fmla="*/ 99 h 408"/>
                  <a:gd name="T28" fmla="*/ 62 w 621"/>
                  <a:gd name="T29" fmla="*/ 58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165"/>
              <p:cNvSpPr>
                <a:spLocks/>
              </p:cNvSpPr>
              <p:nvPr/>
            </p:nvSpPr>
            <p:spPr bwMode="auto">
              <a:xfrm flipH="1">
                <a:off x="2686" y="656"/>
                <a:ext cx="574" cy="729"/>
              </a:xfrm>
              <a:custGeom>
                <a:avLst/>
                <a:gdLst>
                  <a:gd name="T0" fmla="*/ 0 w 797"/>
                  <a:gd name="T1" fmla="*/ 175 h 944"/>
                  <a:gd name="T2" fmla="*/ 51 w 797"/>
                  <a:gd name="T3" fmla="*/ 103 h 944"/>
                  <a:gd name="T4" fmla="*/ 84 w 797"/>
                  <a:gd name="T5" fmla="*/ 82 h 944"/>
                  <a:gd name="T6" fmla="*/ 44 w 797"/>
                  <a:gd name="T7" fmla="*/ 62 h 944"/>
                  <a:gd name="T8" fmla="*/ 19 w 797"/>
                  <a:gd name="T9" fmla="*/ 22 h 944"/>
                  <a:gd name="T10" fmla="*/ 60 w 797"/>
                  <a:gd name="T11" fmla="*/ 0 h 944"/>
                  <a:gd name="T12" fmla="*/ 49 w 797"/>
                  <a:gd name="T13" fmla="*/ 12 h 944"/>
                  <a:gd name="T14" fmla="*/ 35 w 797"/>
                  <a:gd name="T15" fmla="*/ 34 h 944"/>
                  <a:gd name="T16" fmla="*/ 73 w 797"/>
                  <a:gd name="T17" fmla="*/ 56 h 944"/>
                  <a:gd name="T18" fmla="*/ 79 w 797"/>
                  <a:gd name="T19" fmla="*/ 37 h 944"/>
                  <a:gd name="T20" fmla="*/ 86 w 797"/>
                  <a:gd name="T21" fmla="*/ 31 h 944"/>
                  <a:gd name="T22" fmla="*/ 122 w 797"/>
                  <a:gd name="T23" fmla="*/ 53 h 944"/>
                  <a:gd name="T24" fmla="*/ 150 w 797"/>
                  <a:gd name="T25" fmla="*/ 88 h 944"/>
                  <a:gd name="T26" fmla="*/ 139 w 797"/>
                  <a:gd name="T27" fmla="*/ 122 h 944"/>
                  <a:gd name="T28" fmla="*/ 139 w 797"/>
                  <a:gd name="T29" fmla="*/ 103 h 944"/>
                  <a:gd name="T30" fmla="*/ 126 w 797"/>
                  <a:gd name="T31" fmla="*/ 72 h 944"/>
                  <a:gd name="T32" fmla="*/ 99 w 797"/>
                  <a:gd name="T33" fmla="*/ 70 h 944"/>
                  <a:gd name="T34" fmla="*/ 123 w 797"/>
                  <a:gd name="T35" fmla="*/ 103 h 944"/>
                  <a:gd name="T36" fmla="*/ 115 w 797"/>
                  <a:gd name="T37" fmla="*/ 109 h 944"/>
                  <a:gd name="T38" fmla="*/ 88 w 797"/>
                  <a:gd name="T39" fmla="*/ 100 h 944"/>
                  <a:gd name="T40" fmla="*/ 99 w 797"/>
                  <a:gd name="T41" fmla="*/ 124 h 944"/>
                  <a:gd name="T42" fmla="*/ 126 w 797"/>
                  <a:gd name="T43" fmla="*/ 171 h 944"/>
                  <a:gd name="T44" fmla="*/ 123 w 797"/>
                  <a:gd name="T45" fmla="*/ 244 h 944"/>
                  <a:gd name="T46" fmla="*/ 51 w 797"/>
                  <a:gd name="T47" fmla="*/ 240 h 944"/>
                  <a:gd name="T48" fmla="*/ 35 w 797"/>
                  <a:gd name="T49" fmla="*/ 209 h 944"/>
                  <a:gd name="T50" fmla="*/ 108 w 797"/>
                  <a:gd name="T51" fmla="*/ 234 h 944"/>
                  <a:gd name="T52" fmla="*/ 117 w 797"/>
                  <a:gd name="T53" fmla="*/ 213 h 944"/>
                  <a:gd name="T54" fmla="*/ 103 w 797"/>
                  <a:gd name="T55" fmla="*/ 156 h 944"/>
                  <a:gd name="T56" fmla="*/ 95 w 797"/>
                  <a:gd name="T57" fmla="*/ 171 h 944"/>
                  <a:gd name="T58" fmla="*/ 81 w 797"/>
                  <a:gd name="T59" fmla="*/ 178 h 944"/>
                  <a:gd name="T60" fmla="*/ 64 w 797"/>
                  <a:gd name="T61" fmla="*/ 168 h 944"/>
                  <a:gd name="T62" fmla="*/ 51 w 797"/>
                  <a:gd name="T63" fmla="*/ 158 h 944"/>
                  <a:gd name="T64" fmla="*/ 57 w 797"/>
                  <a:gd name="T65" fmla="*/ 122 h 944"/>
                  <a:gd name="T66" fmla="*/ 24 w 797"/>
                  <a:gd name="T67" fmla="*/ 147 h 944"/>
                  <a:gd name="T68" fmla="*/ 13 w 797"/>
                  <a:gd name="T69" fmla="*/ 190 h 944"/>
                  <a:gd name="T70" fmla="*/ 2 w 797"/>
                  <a:gd name="T71" fmla="*/ 213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0" name="Group 166"/>
            <p:cNvGrpSpPr>
              <a:grpSpLocks/>
            </p:cNvGrpSpPr>
            <p:nvPr/>
          </p:nvGrpSpPr>
          <p:grpSpPr bwMode="auto">
            <a:xfrm>
              <a:off x="384" y="2143"/>
              <a:ext cx="465" cy="508"/>
              <a:chOff x="602" y="333"/>
              <a:chExt cx="574" cy="729"/>
            </a:xfrm>
          </p:grpSpPr>
          <p:sp>
            <p:nvSpPr>
              <p:cNvPr id="28701" name="Freeform 167"/>
              <p:cNvSpPr>
                <a:spLocks/>
              </p:cNvSpPr>
              <p:nvPr/>
            </p:nvSpPr>
            <p:spPr bwMode="auto">
              <a:xfrm flipH="1">
                <a:off x="722" y="651"/>
                <a:ext cx="430" cy="385"/>
              </a:xfrm>
              <a:custGeom>
                <a:avLst/>
                <a:gdLst>
                  <a:gd name="T0" fmla="*/ 0 w 597"/>
                  <a:gd name="T1" fmla="*/ 86 h 498"/>
                  <a:gd name="T2" fmla="*/ 0 w 597"/>
                  <a:gd name="T3" fmla="*/ 67 h 498"/>
                  <a:gd name="T4" fmla="*/ 6 w 597"/>
                  <a:gd name="T5" fmla="*/ 38 h 498"/>
                  <a:gd name="T6" fmla="*/ 20 w 597"/>
                  <a:gd name="T7" fmla="*/ 19 h 498"/>
                  <a:gd name="T8" fmla="*/ 40 w 597"/>
                  <a:gd name="T9" fmla="*/ 0 h 498"/>
                  <a:gd name="T10" fmla="*/ 58 w 597"/>
                  <a:gd name="T11" fmla="*/ 0 h 498"/>
                  <a:gd name="T12" fmla="*/ 71 w 597"/>
                  <a:gd name="T13" fmla="*/ 0 h 498"/>
                  <a:gd name="T14" fmla="*/ 87 w 597"/>
                  <a:gd name="T15" fmla="*/ 9 h 498"/>
                  <a:gd name="T16" fmla="*/ 103 w 597"/>
                  <a:gd name="T17" fmla="*/ 38 h 498"/>
                  <a:gd name="T18" fmla="*/ 116 w 597"/>
                  <a:gd name="T19" fmla="*/ 70 h 498"/>
                  <a:gd name="T20" fmla="*/ 116 w 597"/>
                  <a:gd name="T21" fmla="*/ 109 h 498"/>
                  <a:gd name="T22" fmla="*/ 109 w 597"/>
                  <a:gd name="T23" fmla="*/ 138 h 498"/>
                  <a:gd name="T24" fmla="*/ 71 w 597"/>
                  <a:gd name="T25" fmla="*/ 128 h 498"/>
                  <a:gd name="T26" fmla="*/ 51 w 597"/>
                  <a:gd name="T27" fmla="*/ 125 h 498"/>
                  <a:gd name="T28" fmla="*/ 27 w 597"/>
                  <a:gd name="T29" fmla="*/ 109 h 498"/>
                  <a:gd name="T30" fmla="*/ 0 w 597"/>
                  <a:gd name="T31" fmla="*/ 86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Freeform 168"/>
              <p:cNvSpPr>
                <a:spLocks/>
              </p:cNvSpPr>
              <p:nvPr/>
            </p:nvSpPr>
            <p:spPr bwMode="auto">
              <a:xfrm flipH="1">
                <a:off x="842" y="660"/>
                <a:ext cx="173" cy="349"/>
              </a:xfrm>
              <a:custGeom>
                <a:avLst/>
                <a:gdLst>
                  <a:gd name="T0" fmla="*/ 0 w 240"/>
                  <a:gd name="T1" fmla="*/ 104 h 453"/>
                  <a:gd name="T2" fmla="*/ 9 w 240"/>
                  <a:gd name="T3" fmla="*/ 63 h 453"/>
                  <a:gd name="T4" fmla="*/ 32 w 240"/>
                  <a:gd name="T5" fmla="*/ 13 h 453"/>
                  <a:gd name="T6" fmla="*/ 40 w 240"/>
                  <a:gd name="T7" fmla="*/ 0 h 453"/>
                  <a:gd name="T8" fmla="*/ 47 w 240"/>
                  <a:gd name="T9" fmla="*/ 50 h 453"/>
                  <a:gd name="T10" fmla="*/ 37 w 240"/>
                  <a:gd name="T11" fmla="*/ 97 h 453"/>
                  <a:gd name="T12" fmla="*/ 35 w 240"/>
                  <a:gd name="T13" fmla="*/ 122 h 453"/>
                  <a:gd name="T14" fmla="*/ 12 w 240"/>
                  <a:gd name="T15" fmla="*/ 122 h 453"/>
                  <a:gd name="T16" fmla="*/ 0 w 240"/>
                  <a:gd name="T17" fmla="*/ 104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Freeform 169"/>
              <p:cNvSpPr>
                <a:spLocks/>
              </p:cNvSpPr>
              <p:nvPr/>
            </p:nvSpPr>
            <p:spPr bwMode="auto">
              <a:xfrm flipH="1">
                <a:off x="633" y="350"/>
                <a:ext cx="447" cy="315"/>
              </a:xfrm>
              <a:custGeom>
                <a:avLst/>
                <a:gdLst>
                  <a:gd name="T0" fmla="*/ 62 w 621"/>
                  <a:gd name="T1" fmla="*/ 58 h 408"/>
                  <a:gd name="T2" fmla="*/ 31 w 621"/>
                  <a:gd name="T3" fmla="*/ 53 h 408"/>
                  <a:gd name="T4" fmla="*/ 9 w 621"/>
                  <a:gd name="T5" fmla="*/ 39 h 408"/>
                  <a:gd name="T6" fmla="*/ 0 w 621"/>
                  <a:gd name="T7" fmla="*/ 25 h 408"/>
                  <a:gd name="T8" fmla="*/ 9 w 621"/>
                  <a:gd name="T9" fmla="*/ 3 h 408"/>
                  <a:gd name="T10" fmla="*/ 25 w 621"/>
                  <a:gd name="T11" fmla="*/ 0 h 408"/>
                  <a:gd name="T12" fmla="*/ 42 w 621"/>
                  <a:gd name="T13" fmla="*/ 0 h 408"/>
                  <a:gd name="T14" fmla="*/ 55 w 621"/>
                  <a:gd name="T15" fmla="*/ 29 h 408"/>
                  <a:gd name="T16" fmla="*/ 78 w 621"/>
                  <a:gd name="T17" fmla="*/ 53 h 408"/>
                  <a:gd name="T18" fmla="*/ 98 w 621"/>
                  <a:gd name="T19" fmla="*/ 58 h 408"/>
                  <a:gd name="T20" fmla="*/ 117 w 621"/>
                  <a:gd name="T21" fmla="*/ 73 h 408"/>
                  <a:gd name="T22" fmla="*/ 120 w 621"/>
                  <a:gd name="T23" fmla="*/ 109 h 408"/>
                  <a:gd name="T24" fmla="*/ 107 w 621"/>
                  <a:gd name="T25" fmla="*/ 112 h 408"/>
                  <a:gd name="T26" fmla="*/ 81 w 621"/>
                  <a:gd name="T27" fmla="*/ 99 h 408"/>
                  <a:gd name="T28" fmla="*/ 62 w 621"/>
                  <a:gd name="T29" fmla="*/ 58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Freeform 170"/>
              <p:cNvSpPr>
                <a:spLocks/>
              </p:cNvSpPr>
              <p:nvPr/>
            </p:nvSpPr>
            <p:spPr bwMode="auto">
              <a:xfrm flipH="1">
                <a:off x="602" y="333"/>
                <a:ext cx="574" cy="729"/>
              </a:xfrm>
              <a:custGeom>
                <a:avLst/>
                <a:gdLst>
                  <a:gd name="T0" fmla="*/ 0 w 797"/>
                  <a:gd name="T1" fmla="*/ 175 h 944"/>
                  <a:gd name="T2" fmla="*/ 51 w 797"/>
                  <a:gd name="T3" fmla="*/ 103 h 944"/>
                  <a:gd name="T4" fmla="*/ 84 w 797"/>
                  <a:gd name="T5" fmla="*/ 82 h 944"/>
                  <a:gd name="T6" fmla="*/ 44 w 797"/>
                  <a:gd name="T7" fmla="*/ 62 h 944"/>
                  <a:gd name="T8" fmla="*/ 19 w 797"/>
                  <a:gd name="T9" fmla="*/ 22 h 944"/>
                  <a:gd name="T10" fmla="*/ 60 w 797"/>
                  <a:gd name="T11" fmla="*/ 0 h 944"/>
                  <a:gd name="T12" fmla="*/ 49 w 797"/>
                  <a:gd name="T13" fmla="*/ 12 h 944"/>
                  <a:gd name="T14" fmla="*/ 35 w 797"/>
                  <a:gd name="T15" fmla="*/ 34 h 944"/>
                  <a:gd name="T16" fmla="*/ 73 w 797"/>
                  <a:gd name="T17" fmla="*/ 56 h 944"/>
                  <a:gd name="T18" fmla="*/ 79 w 797"/>
                  <a:gd name="T19" fmla="*/ 37 h 944"/>
                  <a:gd name="T20" fmla="*/ 86 w 797"/>
                  <a:gd name="T21" fmla="*/ 31 h 944"/>
                  <a:gd name="T22" fmla="*/ 122 w 797"/>
                  <a:gd name="T23" fmla="*/ 53 h 944"/>
                  <a:gd name="T24" fmla="*/ 150 w 797"/>
                  <a:gd name="T25" fmla="*/ 88 h 944"/>
                  <a:gd name="T26" fmla="*/ 139 w 797"/>
                  <a:gd name="T27" fmla="*/ 122 h 944"/>
                  <a:gd name="T28" fmla="*/ 139 w 797"/>
                  <a:gd name="T29" fmla="*/ 103 h 944"/>
                  <a:gd name="T30" fmla="*/ 126 w 797"/>
                  <a:gd name="T31" fmla="*/ 72 h 944"/>
                  <a:gd name="T32" fmla="*/ 99 w 797"/>
                  <a:gd name="T33" fmla="*/ 70 h 944"/>
                  <a:gd name="T34" fmla="*/ 123 w 797"/>
                  <a:gd name="T35" fmla="*/ 103 h 944"/>
                  <a:gd name="T36" fmla="*/ 115 w 797"/>
                  <a:gd name="T37" fmla="*/ 109 h 944"/>
                  <a:gd name="T38" fmla="*/ 88 w 797"/>
                  <a:gd name="T39" fmla="*/ 100 h 944"/>
                  <a:gd name="T40" fmla="*/ 99 w 797"/>
                  <a:gd name="T41" fmla="*/ 124 h 944"/>
                  <a:gd name="T42" fmla="*/ 126 w 797"/>
                  <a:gd name="T43" fmla="*/ 171 h 944"/>
                  <a:gd name="T44" fmla="*/ 123 w 797"/>
                  <a:gd name="T45" fmla="*/ 244 h 944"/>
                  <a:gd name="T46" fmla="*/ 51 w 797"/>
                  <a:gd name="T47" fmla="*/ 240 h 944"/>
                  <a:gd name="T48" fmla="*/ 35 w 797"/>
                  <a:gd name="T49" fmla="*/ 209 h 944"/>
                  <a:gd name="T50" fmla="*/ 108 w 797"/>
                  <a:gd name="T51" fmla="*/ 234 h 944"/>
                  <a:gd name="T52" fmla="*/ 117 w 797"/>
                  <a:gd name="T53" fmla="*/ 213 h 944"/>
                  <a:gd name="T54" fmla="*/ 103 w 797"/>
                  <a:gd name="T55" fmla="*/ 156 h 944"/>
                  <a:gd name="T56" fmla="*/ 95 w 797"/>
                  <a:gd name="T57" fmla="*/ 171 h 944"/>
                  <a:gd name="T58" fmla="*/ 81 w 797"/>
                  <a:gd name="T59" fmla="*/ 178 h 944"/>
                  <a:gd name="T60" fmla="*/ 64 w 797"/>
                  <a:gd name="T61" fmla="*/ 168 h 944"/>
                  <a:gd name="T62" fmla="*/ 51 w 797"/>
                  <a:gd name="T63" fmla="*/ 158 h 944"/>
                  <a:gd name="T64" fmla="*/ 57 w 797"/>
                  <a:gd name="T65" fmla="*/ 122 h 944"/>
                  <a:gd name="T66" fmla="*/ 24 w 797"/>
                  <a:gd name="T67" fmla="*/ 147 h 944"/>
                  <a:gd name="T68" fmla="*/ 13 w 797"/>
                  <a:gd name="T69" fmla="*/ 190 h 944"/>
                  <a:gd name="T70" fmla="*/ 2 w 797"/>
                  <a:gd name="T71" fmla="*/ 213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1" name="Group 171"/>
            <p:cNvGrpSpPr>
              <a:grpSpLocks/>
            </p:cNvGrpSpPr>
            <p:nvPr/>
          </p:nvGrpSpPr>
          <p:grpSpPr bwMode="auto">
            <a:xfrm>
              <a:off x="2017" y="2093"/>
              <a:ext cx="465" cy="508"/>
              <a:chOff x="4274" y="576"/>
              <a:chExt cx="574" cy="729"/>
            </a:xfrm>
          </p:grpSpPr>
          <p:sp>
            <p:nvSpPr>
              <p:cNvPr id="28697" name="Freeform 172"/>
              <p:cNvSpPr>
                <a:spLocks/>
              </p:cNvSpPr>
              <p:nvPr/>
            </p:nvSpPr>
            <p:spPr bwMode="auto">
              <a:xfrm flipH="1">
                <a:off x="4394" y="894"/>
                <a:ext cx="430" cy="385"/>
              </a:xfrm>
              <a:custGeom>
                <a:avLst/>
                <a:gdLst>
                  <a:gd name="T0" fmla="*/ 0 w 597"/>
                  <a:gd name="T1" fmla="*/ 86 h 498"/>
                  <a:gd name="T2" fmla="*/ 0 w 597"/>
                  <a:gd name="T3" fmla="*/ 67 h 498"/>
                  <a:gd name="T4" fmla="*/ 6 w 597"/>
                  <a:gd name="T5" fmla="*/ 38 h 498"/>
                  <a:gd name="T6" fmla="*/ 20 w 597"/>
                  <a:gd name="T7" fmla="*/ 19 h 498"/>
                  <a:gd name="T8" fmla="*/ 40 w 597"/>
                  <a:gd name="T9" fmla="*/ 0 h 498"/>
                  <a:gd name="T10" fmla="*/ 58 w 597"/>
                  <a:gd name="T11" fmla="*/ 0 h 498"/>
                  <a:gd name="T12" fmla="*/ 71 w 597"/>
                  <a:gd name="T13" fmla="*/ 0 h 498"/>
                  <a:gd name="T14" fmla="*/ 87 w 597"/>
                  <a:gd name="T15" fmla="*/ 9 h 498"/>
                  <a:gd name="T16" fmla="*/ 103 w 597"/>
                  <a:gd name="T17" fmla="*/ 38 h 498"/>
                  <a:gd name="T18" fmla="*/ 116 w 597"/>
                  <a:gd name="T19" fmla="*/ 70 h 498"/>
                  <a:gd name="T20" fmla="*/ 116 w 597"/>
                  <a:gd name="T21" fmla="*/ 109 h 498"/>
                  <a:gd name="T22" fmla="*/ 109 w 597"/>
                  <a:gd name="T23" fmla="*/ 138 h 498"/>
                  <a:gd name="T24" fmla="*/ 71 w 597"/>
                  <a:gd name="T25" fmla="*/ 128 h 498"/>
                  <a:gd name="T26" fmla="*/ 51 w 597"/>
                  <a:gd name="T27" fmla="*/ 125 h 498"/>
                  <a:gd name="T28" fmla="*/ 27 w 597"/>
                  <a:gd name="T29" fmla="*/ 109 h 498"/>
                  <a:gd name="T30" fmla="*/ 0 w 597"/>
                  <a:gd name="T31" fmla="*/ 86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Freeform 173"/>
              <p:cNvSpPr>
                <a:spLocks/>
              </p:cNvSpPr>
              <p:nvPr/>
            </p:nvSpPr>
            <p:spPr bwMode="auto">
              <a:xfrm flipH="1">
                <a:off x="4514" y="903"/>
                <a:ext cx="173" cy="349"/>
              </a:xfrm>
              <a:custGeom>
                <a:avLst/>
                <a:gdLst>
                  <a:gd name="T0" fmla="*/ 0 w 240"/>
                  <a:gd name="T1" fmla="*/ 104 h 453"/>
                  <a:gd name="T2" fmla="*/ 9 w 240"/>
                  <a:gd name="T3" fmla="*/ 63 h 453"/>
                  <a:gd name="T4" fmla="*/ 32 w 240"/>
                  <a:gd name="T5" fmla="*/ 13 h 453"/>
                  <a:gd name="T6" fmla="*/ 40 w 240"/>
                  <a:gd name="T7" fmla="*/ 0 h 453"/>
                  <a:gd name="T8" fmla="*/ 47 w 240"/>
                  <a:gd name="T9" fmla="*/ 50 h 453"/>
                  <a:gd name="T10" fmla="*/ 37 w 240"/>
                  <a:gd name="T11" fmla="*/ 97 h 453"/>
                  <a:gd name="T12" fmla="*/ 35 w 240"/>
                  <a:gd name="T13" fmla="*/ 122 h 453"/>
                  <a:gd name="T14" fmla="*/ 12 w 240"/>
                  <a:gd name="T15" fmla="*/ 122 h 453"/>
                  <a:gd name="T16" fmla="*/ 0 w 240"/>
                  <a:gd name="T17" fmla="*/ 104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Freeform 174"/>
              <p:cNvSpPr>
                <a:spLocks/>
              </p:cNvSpPr>
              <p:nvPr/>
            </p:nvSpPr>
            <p:spPr bwMode="auto">
              <a:xfrm flipH="1">
                <a:off x="4305" y="593"/>
                <a:ext cx="447" cy="315"/>
              </a:xfrm>
              <a:custGeom>
                <a:avLst/>
                <a:gdLst>
                  <a:gd name="T0" fmla="*/ 62 w 621"/>
                  <a:gd name="T1" fmla="*/ 58 h 408"/>
                  <a:gd name="T2" fmla="*/ 31 w 621"/>
                  <a:gd name="T3" fmla="*/ 53 h 408"/>
                  <a:gd name="T4" fmla="*/ 9 w 621"/>
                  <a:gd name="T5" fmla="*/ 39 h 408"/>
                  <a:gd name="T6" fmla="*/ 0 w 621"/>
                  <a:gd name="T7" fmla="*/ 25 h 408"/>
                  <a:gd name="T8" fmla="*/ 9 w 621"/>
                  <a:gd name="T9" fmla="*/ 3 h 408"/>
                  <a:gd name="T10" fmla="*/ 25 w 621"/>
                  <a:gd name="T11" fmla="*/ 0 h 408"/>
                  <a:gd name="T12" fmla="*/ 42 w 621"/>
                  <a:gd name="T13" fmla="*/ 0 h 408"/>
                  <a:gd name="T14" fmla="*/ 55 w 621"/>
                  <a:gd name="T15" fmla="*/ 29 h 408"/>
                  <a:gd name="T16" fmla="*/ 78 w 621"/>
                  <a:gd name="T17" fmla="*/ 53 h 408"/>
                  <a:gd name="T18" fmla="*/ 98 w 621"/>
                  <a:gd name="T19" fmla="*/ 58 h 408"/>
                  <a:gd name="T20" fmla="*/ 117 w 621"/>
                  <a:gd name="T21" fmla="*/ 73 h 408"/>
                  <a:gd name="T22" fmla="*/ 120 w 621"/>
                  <a:gd name="T23" fmla="*/ 109 h 408"/>
                  <a:gd name="T24" fmla="*/ 107 w 621"/>
                  <a:gd name="T25" fmla="*/ 112 h 408"/>
                  <a:gd name="T26" fmla="*/ 81 w 621"/>
                  <a:gd name="T27" fmla="*/ 99 h 408"/>
                  <a:gd name="T28" fmla="*/ 62 w 621"/>
                  <a:gd name="T29" fmla="*/ 58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Freeform 175"/>
              <p:cNvSpPr>
                <a:spLocks/>
              </p:cNvSpPr>
              <p:nvPr/>
            </p:nvSpPr>
            <p:spPr bwMode="auto">
              <a:xfrm flipH="1">
                <a:off x="4274" y="576"/>
                <a:ext cx="574" cy="729"/>
              </a:xfrm>
              <a:custGeom>
                <a:avLst/>
                <a:gdLst>
                  <a:gd name="T0" fmla="*/ 0 w 797"/>
                  <a:gd name="T1" fmla="*/ 175 h 944"/>
                  <a:gd name="T2" fmla="*/ 51 w 797"/>
                  <a:gd name="T3" fmla="*/ 103 h 944"/>
                  <a:gd name="T4" fmla="*/ 84 w 797"/>
                  <a:gd name="T5" fmla="*/ 82 h 944"/>
                  <a:gd name="T6" fmla="*/ 44 w 797"/>
                  <a:gd name="T7" fmla="*/ 62 h 944"/>
                  <a:gd name="T8" fmla="*/ 19 w 797"/>
                  <a:gd name="T9" fmla="*/ 22 h 944"/>
                  <a:gd name="T10" fmla="*/ 60 w 797"/>
                  <a:gd name="T11" fmla="*/ 0 h 944"/>
                  <a:gd name="T12" fmla="*/ 49 w 797"/>
                  <a:gd name="T13" fmla="*/ 12 h 944"/>
                  <a:gd name="T14" fmla="*/ 35 w 797"/>
                  <a:gd name="T15" fmla="*/ 34 h 944"/>
                  <a:gd name="T16" fmla="*/ 73 w 797"/>
                  <a:gd name="T17" fmla="*/ 56 h 944"/>
                  <a:gd name="T18" fmla="*/ 79 w 797"/>
                  <a:gd name="T19" fmla="*/ 37 h 944"/>
                  <a:gd name="T20" fmla="*/ 86 w 797"/>
                  <a:gd name="T21" fmla="*/ 31 h 944"/>
                  <a:gd name="T22" fmla="*/ 122 w 797"/>
                  <a:gd name="T23" fmla="*/ 53 h 944"/>
                  <a:gd name="T24" fmla="*/ 150 w 797"/>
                  <a:gd name="T25" fmla="*/ 88 h 944"/>
                  <a:gd name="T26" fmla="*/ 139 w 797"/>
                  <a:gd name="T27" fmla="*/ 122 h 944"/>
                  <a:gd name="T28" fmla="*/ 139 w 797"/>
                  <a:gd name="T29" fmla="*/ 103 h 944"/>
                  <a:gd name="T30" fmla="*/ 126 w 797"/>
                  <a:gd name="T31" fmla="*/ 72 h 944"/>
                  <a:gd name="T32" fmla="*/ 99 w 797"/>
                  <a:gd name="T33" fmla="*/ 70 h 944"/>
                  <a:gd name="T34" fmla="*/ 123 w 797"/>
                  <a:gd name="T35" fmla="*/ 103 h 944"/>
                  <a:gd name="T36" fmla="*/ 115 w 797"/>
                  <a:gd name="T37" fmla="*/ 109 h 944"/>
                  <a:gd name="T38" fmla="*/ 88 w 797"/>
                  <a:gd name="T39" fmla="*/ 100 h 944"/>
                  <a:gd name="T40" fmla="*/ 99 w 797"/>
                  <a:gd name="T41" fmla="*/ 124 h 944"/>
                  <a:gd name="T42" fmla="*/ 126 w 797"/>
                  <a:gd name="T43" fmla="*/ 171 h 944"/>
                  <a:gd name="T44" fmla="*/ 123 w 797"/>
                  <a:gd name="T45" fmla="*/ 244 h 944"/>
                  <a:gd name="T46" fmla="*/ 51 w 797"/>
                  <a:gd name="T47" fmla="*/ 240 h 944"/>
                  <a:gd name="T48" fmla="*/ 35 w 797"/>
                  <a:gd name="T49" fmla="*/ 209 h 944"/>
                  <a:gd name="T50" fmla="*/ 108 w 797"/>
                  <a:gd name="T51" fmla="*/ 234 h 944"/>
                  <a:gd name="T52" fmla="*/ 117 w 797"/>
                  <a:gd name="T53" fmla="*/ 213 h 944"/>
                  <a:gd name="T54" fmla="*/ 103 w 797"/>
                  <a:gd name="T55" fmla="*/ 156 h 944"/>
                  <a:gd name="T56" fmla="*/ 95 w 797"/>
                  <a:gd name="T57" fmla="*/ 171 h 944"/>
                  <a:gd name="T58" fmla="*/ 81 w 797"/>
                  <a:gd name="T59" fmla="*/ 178 h 944"/>
                  <a:gd name="T60" fmla="*/ 64 w 797"/>
                  <a:gd name="T61" fmla="*/ 168 h 944"/>
                  <a:gd name="T62" fmla="*/ 51 w 797"/>
                  <a:gd name="T63" fmla="*/ 158 h 944"/>
                  <a:gd name="T64" fmla="*/ 57 w 797"/>
                  <a:gd name="T65" fmla="*/ 122 h 944"/>
                  <a:gd name="T66" fmla="*/ 24 w 797"/>
                  <a:gd name="T67" fmla="*/ 147 h 944"/>
                  <a:gd name="T68" fmla="*/ 13 w 797"/>
                  <a:gd name="T69" fmla="*/ 190 h 944"/>
                  <a:gd name="T70" fmla="*/ 2 w 797"/>
                  <a:gd name="T71" fmla="*/ 213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2" name="Text Box 176"/>
            <p:cNvSpPr txBox="1">
              <a:spLocks noChangeArrowheads="1"/>
            </p:cNvSpPr>
            <p:nvPr/>
          </p:nvSpPr>
          <p:spPr bwMode="auto">
            <a:xfrm>
              <a:off x="666" y="2307"/>
              <a:ext cx="67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/>
                <a:t>+</a:t>
              </a:r>
            </a:p>
          </p:txBody>
        </p:sp>
        <p:sp>
          <p:nvSpPr>
            <p:cNvPr id="28683" name="Text Box 177"/>
            <p:cNvSpPr txBox="1">
              <a:spLocks noChangeArrowheads="1"/>
            </p:cNvSpPr>
            <p:nvPr/>
          </p:nvSpPr>
          <p:spPr bwMode="auto">
            <a:xfrm>
              <a:off x="1516" y="2274"/>
              <a:ext cx="67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/>
                <a:t>+</a:t>
              </a:r>
            </a:p>
          </p:txBody>
        </p:sp>
        <p:sp>
          <p:nvSpPr>
            <p:cNvPr id="28684" name="Text Box 178"/>
            <p:cNvSpPr txBox="1">
              <a:spLocks noChangeArrowheads="1"/>
            </p:cNvSpPr>
            <p:nvPr/>
          </p:nvSpPr>
          <p:spPr bwMode="auto">
            <a:xfrm>
              <a:off x="-76" y="2067"/>
              <a:ext cx="731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6600"/>
                <a:t>(</a:t>
              </a:r>
            </a:p>
          </p:txBody>
        </p:sp>
        <p:sp>
          <p:nvSpPr>
            <p:cNvPr id="28685" name="Text Box 179"/>
            <p:cNvSpPr txBox="1">
              <a:spLocks noChangeArrowheads="1"/>
            </p:cNvSpPr>
            <p:nvPr/>
          </p:nvSpPr>
          <p:spPr bwMode="auto">
            <a:xfrm>
              <a:off x="2278" y="2019"/>
              <a:ext cx="731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6600"/>
                <a:t>)</a:t>
              </a:r>
            </a:p>
          </p:txBody>
        </p:sp>
        <p:sp>
          <p:nvSpPr>
            <p:cNvPr id="28686" name="Text Box 180"/>
            <p:cNvSpPr txBox="1">
              <a:spLocks noChangeArrowheads="1"/>
            </p:cNvSpPr>
            <p:nvPr/>
          </p:nvSpPr>
          <p:spPr bwMode="auto">
            <a:xfrm>
              <a:off x="3349" y="2259"/>
              <a:ext cx="67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/>
                <a:t>+</a:t>
              </a:r>
            </a:p>
          </p:txBody>
        </p:sp>
        <p:sp>
          <p:nvSpPr>
            <p:cNvPr id="28687" name="Text Box 181"/>
            <p:cNvSpPr txBox="1">
              <a:spLocks noChangeArrowheads="1"/>
            </p:cNvSpPr>
            <p:nvPr/>
          </p:nvSpPr>
          <p:spPr bwMode="auto">
            <a:xfrm>
              <a:off x="2611" y="2019"/>
              <a:ext cx="731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6600"/>
                <a:t>(</a:t>
              </a:r>
            </a:p>
          </p:txBody>
        </p:sp>
        <p:sp>
          <p:nvSpPr>
            <p:cNvPr id="28688" name="Text Box 182"/>
            <p:cNvSpPr txBox="1">
              <a:spLocks noChangeArrowheads="1"/>
            </p:cNvSpPr>
            <p:nvPr/>
          </p:nvSpPr>
          <p:spPr bwMode="auto">
            <a:xfrm>
              <a:off x="3420" y="1971"/>
              <a:ext cx="2473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8838" algn="l"/>
                </a:tabLs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6600"/>
                <a:t>   ) = ?</a:t>
              </a:r>
            </a:p>
          </p:txBody>
        </p:sp>
        <p:grpSp>
          <p:nvGrpSpPr>
            <p:cNvPr id="28689" name="Group 183"/>
            <p:cNvGrpSpPr>
              <a:grpSpLocks/>
            </p:cNvGrpSpPr>
            <p:nvPr/>
          </p:nvGrpSpPr>
          <p:grpSpPr bwMode="auto">
            <a:xfrm rot="19892288" flipH="1">
              <a:off x="3133" y="1976"/>
              <a:ext cx="460" cy="645"/>
              <a:chOff x="1252" y="1766"/>
              <a:chExt cx="788" cy="1198"/>
            </a:xfrm>
          </p:grpSpPr>
          <p:sp>
            <p:nvSpPr>
              <p:cNvPr id="28694" name="Freeform 184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Freeform 185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Freeform 186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0" name="Group 187"/>
            <p:cNvGrpSpPr>
              <a:grpSpLocks/>
            </p:cNvGrpSpPr>
            <p:nvPr/>
          </p:nvGrpSpPr>
          <p:grpSpPr bwMode="auto">
            <a:xfrm rot="1369597">
              <a:off x="3765" y="1976"/>
              <a:ext cx="459" cy="645"/>
              <a:chOff x="1252" y="1766"/>
              <a:chExt cx="788" cy="1198"/>
            </a:xfrm>
          </p:grpSpPr>
          <p:sp>
            <p:nvSpPr>
              <p:cNvPr id="28691" name="Freeform 188"/>
              <p:cNvSpPr>
                <a:spLocks/>
              </p:cNvSpPr>
              <p:nvPr/>
            </p:nvSpPr>
            <p:spPr bwMode="grayWhite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Freeform 189"/>
              <p:cNvSpPr>
                <a:spLocks/>
              </p:cNvSpPr>
              <p:nvPr/>
            </p:nvSpPr>
            <p:spPr bwMode="grayWhite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Freeform 190"/>
              <p:cNvSpPr>
                <a:spLocks/>
              </p:cNvSpPr>
              <p:nvPr/>
            </p:nvSpPr>
            <p:spPr bwMode="grayWhite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678" name="Text Box 191"/>
          <p:cNvSpPr txBox="1">
            <a:spLocks noChangeArrowheads="1"/>
          </p:cNvSpPr>
          <p:nvPr/>
        </p:nvSpPr>
        <p:spPr bwMode="auto">
          <a:xfrm>
            <a:off x="831850" y="304800"/>
            <a:ext cx="75501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4800"/>
              <a:t>Counting II: </a:t>
            </a:r>
            <a:br>
              <a:rPr lang="en-US" sz="4800"/>
            </a:br>
            <a:r>
              <a:rPr lang="en-US" sz="4800"/>
              <a:t>Recurring Problems and </a:t>
            </a:r>
            <a:br>
              <a:rPr lang="en-US" sz="4800"/>
            </a:br>
            <a:r>
              <a:rPr lang="en-US" sz="4800"/>
              <a:t>Correspondences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>
            <a:off x="509588" y="533400"/>
            <a:ext cx="7154862" cy="5710238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993775" y="1231900"/>
            <a:ext cx="640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 anchor="ctr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Information Counting Principle:</a:t>
            </a:r>
          </a:p>
          <a:p>
            <a:pPr algn="l">
              <a:spcBef>
                <a:spcPct val="50000"/>
              </a:spcBef>
            </a:pPr>
            <a:r>
              <a:rPr lang="en-US" sz="3600"/>
              <a:t>If each element of a set can be represented using </a:t>
            </a:r>
            <a:br>
              <a:rPr lang="en-US" sz="3600"/>
            </a:br>
            <a:r>
              <a:rPr lang="en-US" sz="3600">
                <a:solidFill>
                  <a:schemeClr val="tx2"/>
                </a:solidFill>
              </a:rPr>
              <a:t>k</a:t>
            </a:r>
            <a:r>
              <a:rPr lang="en-US" sz="3600"/>
              <a:t> bits, the size of the set is bounded by </a:t>
            </a:r>
            <a:r>
              <a:rPr lang="en-US" sz="3600">
                <a:solidFill>
                  <a:schemeClr val="tx2"/>
                </a:solidFill>
              </a:rPr>
              <a:t>2</a:t>
            </a:r>
            <a:r>
              <a:rPr lang="en-US" sz="3600" baseline="30000">
                <a:solidFill>
                  <a:schemeClr val="tx2"/>
                </a:solidFill>
              </a:rPr>
              <a:t>k</a:t>
            </a:r>
            <a:endParaRPr lang="en-US" sz="2400" baseline="30000">
              <a:solidFill>
                <a:schemeClr val="tx2"/>
              </a:solidFill>
              <a:sym typeface="Symbol" pitchFamily="18" charset="2"/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6762750" y="2795588"/>
            <a:ext cx="2157413" cy="3148012"/>
            <a:chOff x="3230" y="1699"/>
            <a:chExt cx="909" cy="1465"/>
          </a:xfrm>
        </p:grpSpPr>
        <p:sp>
          <p:nvSpPr>
            <p:cNvPr id="56325" name="Freeform 5"/>
            <p:cNvSpPr>
              <a:spLocks/>
            </p:cNvSpPr>
            <p:nvPr/>
          </p:nvSpPr>
          <p:spPr bwMode="auto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auto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auto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auto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Freeform 9"/>
            <p:cNvSpPr>
              <a:spLocks/>
            </p:cNvSpPr>
            <p:nvPr/>
          </p:nvSpPr>
          <p:spPr bwMode="auto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auto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 flipH="1">
            <a:off x="1676400" y="381000"/>
            <a:ext cx="7154863" cy="5697538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133600" y="990600"/>
            <a:ext cx="640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 anchor="ctr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Information Counting Principle:</a:t>
            </a:r>
          </a:p>
          <a:p>
            <a:pPr algn="l">
              <a:spcBef>
                <a:spcPct val="50000"/>
              </a:spcBef>
            </a:pPr>
            <a:r>
              <a:rPr lang="en-US" sz="3600"/>
              <a:t>Let S be a set represented by a depth-k binary choice tree, the size of the set is bounded by </a:t>
            </a:r>
            <a:r>
              <a:rPr lang="en-US" sz="3600">
                <a:solidFill>
                  <a:schemeClr val="tx2"/>
                </a:solidFill>
              </a:rPr>
              <a:t>2</a:t>
            </a:r>
            <a:r>
              <a:rPr lang="en-US" sz="3600" baseline="30000">
                <a:solidFill>
                  <a:schemeClr val="tx2"/>
                </a:solidFill>
              </a:rPr>
              <a:t>k</a:t>
            </a:r>
            <a:endParaRPr lang="en-US" sz="2400" baseline="30000">
              <a:solidFill>
                <a:schemeClr val="tx2"/>
              </a:solidFill>
              <a:sym typeface="Symbol" pitchFamily="18" charset="2"/>
            </a:endParaRP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 flipH="1">
            <a:off x="203200" y="3659188"/>
            <a:ext cx="1954213" cy="3008312"/>
            <a:chOff x="3230" y="1699"/>
            <a:chExt cx="909" cy="1465"/>
          </a:xfrm>
        </p:grpSpPr>
        <p:sp>
          <p:nvSpPr>
            <p:cNvPr id="57349" name="Freeform 5"/>
            <p:cNvSpPr>
              <a:spLocks/>
            </p:cNvSpPr>
            <p:nvPr/>
          </p:nvSpPr>
          <p:spPr bwMode="auto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auto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auto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auto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auto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auto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66700" y="914400"/>
            <a:ext cx="2463800" cy="5087938"/>
            <a:chOff x="752" y="176"/>
            <a:chExt cx="2155" cy="4149"/>
          </a:xfrm>
        </p:grpSpPr>
        <p:grpSp>
          <p:nvGrpSpPr>
            <p:cNvPr id="58372" name="Group 3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58382" name="Freeform 4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3" name="Freeform 5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4" name="Freeform 6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5" name="Freeform 7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6" name="Freeform 8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7" name="Freeform 9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73" name="Group 10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58379" name="Freeform 11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0" name="Freeform 12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1" name="Freeform 13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74" name="Group 14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58375" name="Freeform 15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6" name="Freeform 16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7" name="Freeform 17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Freeform 18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371" name="AutoShape 19"/>
          <p:cNvSpPr>
            <a:spLocks noChangeArrowheads="1"/>
          </p:cNvSpPr>
          <p:nvPr/>
        </p:nvSpPr>
        <p:spPr bwMode="auto">
          <a:xfrm>
            <a:off x="1930400" y="503238"/>
            <a:ext cx="6985000" cy="6126162"/>
          </a:xfrm>
          <a:prstGeom prst="wedgeRectCallout">
            <a:avLst>
              <a:gd name="adj1" fmla="val -57454"/>
              <a:gd name="adj2" fmla="val -16366"/>
            </a:avLst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/>
          <a:lstStyle/>
          <a:p>
            <a:pPr marL="457200" indent="-457200"/>
            <a:r>
              <a:rPr lang="en-US"/>
              <a:t>ONGOING MEDITATION:</a:t>
            </a:r>
            <a:br>
              <a:rPr lang="en-US"/>
            </a:br>
            <a:endParaRPr lang="en-US"/>
          </a:p>
          <a:p>
            <a:pPr marL="457200" indent="-457200"/>
            <a:r>
              <a:rPr lang="en-US"/>
              <a:t>Let S be any set and T be a binary choice tree representation of S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Think of each element of S being encoded by binary sequences of choices that lead to its leaf</a:t>
            </a:r>
          </a:p>
          <a:p>
            <a:pPr marL="457200" indent="-457200"/>
            <a:r>
              <a:rPr lang="en-US"/>
              <a:t> </a:t>
            </a:r>
            <a:br>
              <a:rPr lang="en-US"/>
            </a:br>
            <a:r>
              <a:rPr lang="en-US"/>
              <a:t>We can also start with a binary encoding of a set and make a corresponding binary choice tree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693738" y="1222375"/>
            <a:ext cx="2463800" cy="5087938"/>
            <a:chOff x="752" y="176"/>
            <a:chExt cx="2155" cy="4149"/>
          </a:xfrm>
        </p:grpSpPr>
        <p:grpSp>
          <p:nvGrpSpPr>
            <p:cNvPr id="59396" name="Group 3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59406" name="Freeform 4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7" name="Freeform 5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Freeform 6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9" name="Freeform 7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0" name="Freeform 8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1" name="Freeform 9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397" name="Group 10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59403" name="Freeform 11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398" name="Group 14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59399" name="Freeform 15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0" name="Freeform 16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1" name="Freeform 17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2" name="Freeform 18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5907" name="AutoShape 19"/>
          <p:cNvSpPr>
            <a:spLocks noChangeArrowheads="1"/>
          </p:cNvSpPr>
          <p:nvPr/>
        </p:nvSpPr>
        <p:spPr bwMode="auto">
          <a:xfrm>
            <a:off x="2336800" y="287338"/>
            <a:ext cx="6578600" cy="4195762"/>
          </a:xfrm>
          <a:prstGeom prst="wedgeRectCallout">
            <a:avLst>
              <a:gd name="adj1" fmla="val -59847"/>
              <a:gd name="adj2" fmla="val 8495"/>
            </a:avLst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74320" rIns="274320" anchor="ctr"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Now, for something completely different…</a:t>
            </a:r>
          </a:p>
          <a:p>
            <a:pPr>
              <a:defRPr/>
            </a:pP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ways to rearrange the letters in the word </a:t>
            </a:r>
            <a:r>
              <a:rPr lang="en-US" sz="3600">
                <a:solidFill>
                  <a:schemeClr val="tx2"/>
                </a:solidFill>
              </a:rPr>
              <a:t>“SYSTEMS”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5"/>
          <p:cNvSpPr txBox="1">
            <a:spLocks noChangeArrowheads="1"/>
          </p:cNvSpPr>
          <p:nvPr/>
        </p:nvSpPr>
        <p:spPr bwMode="auto">
          <a:xfrm>
            <a:off x="3408363" y="622300"/>
            <a:ext cx="235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SYSTEMS</a:t>
            </a:r>
          </a:p>
        </p:txBody>
      </p:sp>
      <p:sp>
        <p:nvSpPr>
          <p:cNvPr id="60419" name="Text Box 27"/>
          <p:cNvSpPr txBox="1">
            <a:spLocks noChangeArrowheads="1"/>
          </p:cNvSpPr>
          <p:nvPr/>
        </p:nvSpPr>
        <p:spPr bwMode="auto">
          <a:xfrm>
            <a:off x="1970088" y="1573213"/>
            <a:ext cx="4903787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/>
              <a:t>7 places to put the Y, </a:t>
            </a:r>
            <a:br>
              <a:rPr lang="en-US"/>
            </a:br>
            <a:r>
              <a:rPr lang="en-US"/>
              <a:t>6 places to put the T, </a:t>
            </a:r>
            <a:br>
              <a:rPr lang="en-US"/>
            </a:br>
            <a:r>
              <a:rPr lang="en-US"/>
              <a:t>5 places to put the E, </a:t>
            </a:r>
            <a:br>
              <a:rPr lang="en-US"/>
            </a:br>
            <a:r>
              <a:rPr lang="en-US"/>
              <a:t>4 places to put the M, </a:t>
            </a:r>
            <a:br>
              <a:rPr lang="en-US"/>
            </a:br>
            <a:r>
              <a:rPr lang="en-US"/>
              <a:t>	and the S’s are forced</a:t>
            </a:r>
          </a:p>
        </p:txBody>
      </p:sp>
      <p:sp>
        <p:nvSpPr>
          <p:cNvPr id="60420" name="Text Box 28"/>
          <p:cNvSpPr txBox="1">
            <a:spLocks noChangeArrowheads="1"/>
          </p:cNvSpPr>
          <p:nvPr/>
        </p:nvSpPr>
        <p:spPr bwMode="auto">
          <a:xfrm>
            <a:off x="1970088" y="4075113"/>
            <a:ext cx="3224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7 X 6 X 5 X 4 = 840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4"/>
          <p:cNvSpPr txBox="1">
            <a:spLocks noChangeArrowheads="1"/>
          </p:cNvSpPr>
          <p:nvPr/>
        </p:nvSpPr>
        <p:spPr bwMode="auto">
          <a:xfrm>
            <a:off x="3408363" y="622300"/>
            <a:ext cx="235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SYSTEMS</a:t>
            </a:r>
          </a:p>
        </p:txBody>
      </p:sp>
      <p:sp>
        <p:nvSpPr>
          <p:cNvPr id="61443" name="Text Box 15"/>
          <p:cNvSpPr txBox="1">
            <a:spLocks noChangeArrowheads="1"/>
          </p:cNvSpPr>
          <p:nvPr/>
        </p:nvSpPr>
        <p:spPr bwMode="auto">
          <a:xfrm>
            <a:off x="758825" y="1370013"/>
            <a:ext cx="66738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/>
              <a:t>Let’s pretend that the S’s are distinct: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</a:rPr>
              <a:t>S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  <a:r>
              <a:rPr lang="en-US"/>
              <a:t>Y</a:t>
            </a:r>
            <a:r>
              <a:rPr lang="en-US">
                <a:solidFill>
                  <a:schemeClr val="folHlink"/>
                </a:solidFill>
              </a:rPr>
              <a:t>S</a:t>
            </a:r>
            <a:r>
              <a:rPr lang="en-US" baseline="-25000">
                <a:solidFill>
                  <a:schemeClr val="folHlink"/>
                </a:solidFill>
              </a:rPr>
              <a:t>2</a:t>
            </a:r>
            <a:r>
              <a:rPr lang="en-US"/>
              <a:t>TEM</a:t>
            </a:r>
            <a:r>
              <a:rPr lang="en-US">
                <a:solidFill>
                  <a:schemeClr val="tx2"/>
                </a:solidFill>
              </a:rPr>
              <a:t>S</a:t>
            </a:r>
            <a:r>
              <a:rPr lang="en-US" baseline="-25000">
                <a:solidFill>
                  <a:schemeClr val="tx2"/>
                </a:solidFill>
              </a:rPr>
              <a:t>3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1444" name="Text Box 17"/>
          <p:cNvSpPr txBox="1">
            <a:spLocks noChangeArrowheads="1"/>
          </p:cNvSpPr>
          <p:nvPr/>
        </p:nvSpPr>
        <p:spPr bwMode="auto">
          <a:xfrm>
            <a:off x="758825" y="2551113"/>
            <a:ext cx="72977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/>
              <a:t>There are 7! permutations of </a:t>
            </a:r>
            <a:r>
              <a:rPr lang="en-US">
                <a:solidFill>
                  <a:schemeClr val="tx2"/>
                </a:solidFill>
              </a:rPr>
              <a:t>S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  <a:r>
              <a:rPr lang="en-US"/>
              <a:t>Y</a:t>
            </a:r>
            <a:r>
              <a:rPr lang="en-US">
                <a:solidFill>
                  <a:schemeClr val="folHlink"/>
                </a:solidFill>
              </a:rPr>
              <a:t>S</a:t>
            </a:r>
            <a:r>
              <a:rPr lang="en-US" baseline="-25000">
                <a:solidFill>
                  <a:schemeClr val="folHlink"/>
                </a:solidFill>
              </a:rPr>
              <a:t>2</a:t>
            </a:r>
            <a:r>
              <a:rPr lang="en-US"/>
              <a:t>TEM</a:t>
            </a:r>
            <a:r>
              <a:rPr lang="en-US">
                <a:solidFill>
                  <a:schemeClr val="tx2"/>
                </a:solidFill>
              </a:rPr>
              <a:t>S</a:t>
            </a:r>
            <a:r>
              <a:rPr lang="en-US" baseline="-25000">
                <a:solidFill>
                  <a:schemeClr val="tx2"/>
                </a:solidFill>
              </a:rPr>
              <a:t>3</a:t>
            </a:r>
            <a:endParaRPr lang="en-US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61445" name="Text Box 18"/>
          <p:cNvSpPr txBox="1">
            <a:spLocks noChangeArrowheads="1"/>
          </p:cNvSpPr>
          <p:nvPr/>
        </p:nvSpPr>
        <p:spPr bwMode="auto">
          <a:xfrm>
            <a:off x="758825" y="3211513"/>
            <a:ext cx="7464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dirty="0"/>
              <a:t>But when we stop pretending we see that we have counted each arrangement of SYSTEMS 3! times, once for each of 3! rearrangements of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folHlink"/>
                </a:solidFill>
              </a:rPr>
              <a:t>S</a:t>
            </a:r>
            <a:r>
              <a:rPr lang="en-US" baseline="-25000" dirty="0">
                <a:solidFill>
                  <a:schemeClr val="folHlink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61446" name="Group 23"/>
          <p:cNvGrpSpPr>
            <a:grpSpLocks/>
          </p:cNvGrpSpPr>
          <p:nvPr/>
        </p:nvGrpSpPr>
        <p:grpSpPr bwMode="auto">
          <a:xfrm>
            <a:off x="3373438" y="5230813"/>
            <a:ext cx="1708150" cy="1052512"/>
            <a:chOff x="2125" y="3295"/>
            <a:chExt cx="1076" cy="663"/>
          </a:xfrm>
        </p:grpSpPr>
        <p:sp>
          <p:nvSpPr>
            <p:cNvPr id="61447" name="Text Box 19"/>
            <p:cNvSpPr txBox="1">
              <a:spLocks noChangeArrowheads="1"/>
            </p:cNvSpPr>
            <p:nvPr/>
          </p:nvSpPr>
          <p:spPr bwMode="auto">
            <a:xfrm>
              <a:off x="2128" y="3295"/>
              <a:ext cx="3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7!</a:t>
              </a:r>
            </a:p>
          </p:txBody>
        </p:sp>
        <p:sp>
          <p:nvSpPr>
            <p:cNvPr id="61448" name="Text Box 20"/>
            <p:cNvSpPr txBox="1">
              <a:spLocks noChangeArrowheads="1"/>
            </p:cNvSpPr>
            <p:nvPr/>
          </p:nvSpPr>
          <p:spPr bwMode="auto">
            <a:xfrm>
              <a:off x="2127" y="3631"/>
              <a:ext cx="3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3!</a:t>
              </a:r>
            </a:p>
          </p:txBody>
        </p:sp>
        <p:sp>
          <p:nvSpPr>
            <p:cNvPr id="61449" name="Line 21"/>
            <p:cNvSpPr>
              <a:spLocks noChangeShapeType="1"/>
            </p:cNvSpPr>
            <p:nvPr/>
          </p:nvSpPr>
          <p:spPr bwMode="auto">
            <a:xfrm>
              <a:off x="2125" y="3626"/>
              <a:ext cx="3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Text Box 22"/>
            <p:cNvSpPr txBox="1">
              <a:spLocks noChangeArrowheads="1"/>
            </p:cNvSpPr>
            <p:nvPr/>
          </p:nvSpPr>
          <p:spPr bwMode="auto">
            <a:xfrm>
              <a:off x="2499" y="3471"/>
              <a:ext cx="7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= 840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95"/>
          <p:cNvSpPr txBox="1">
            <a:spLocks noChangeArrowheads="1"/>
          </p:cNvSpPr>
          <p:nvPr/>
        </p:nvSpPr>
        <p:spPr bwMode="auto">
          <a:xfrm>
            <a:off x="738188" y="241300"/>
            <a:ext cx="7562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Arrange n symbols: r</a:t>
            </a:r>
            <a:r>
              <a:rPr lang="en-US" sz="3600" baseline="-25000"/>
              <a:t>1</a:t>
            </a:r>
            <a:r>
              <a:rPr lang="en-US" sz="3600"/>
              <a:t> of type 1, r</a:t>
            </a:r>
            <a:r>
              <a:rPr lang="en-US" sz="3600" baseline="-25000"/>
              <a:t>2</a:t>
            </a:r>
            <a:r>
              <a:rPr lang="en-US" sz="3600"/>
              <a:t> of type 2, …, r</a:t>
            </a:r>
            <a:r>
              <a:rPr lang="en-US" sz="3600" baseline="-25000"/>
              <a:t>k</a:t>
            </a:r>
            <a:r>
              <a:rPr lang="en-US" sz="3600"/>
              <a:t> of type k</a:t>
            </a:r>
          </a:p>
        </p:txBody>
      </p:sp>
      <p:grpSp>
        <p:nvGrpSpPr>
          <p:cNvPr id="62467" name="Group 500"/>
          <p:cNvGrpSpPr>
            <a:grpSpLocks/>
          </p:cNvGrpSpPr>
          <p:nvPr/>
        </p:nvGrpSpPr>
        <p:grpSpPr bwMode="auto">
          <a:xfrm>
            <a:off x="1643063" y="1938338"/>
            <a:ext cx="647700" cy="963612"/>
            <a:chOff x="192" y="2688"/>
            <a:chExt cx="408" cy="607"/>
          </a:xfrm>
        </p:grpSpPr>
        <p:sp>
          <p:nvSpPr>
            <p:cNvPr id="62492" name="Text Box 501"/>
            <p:cNvSpPr txBox="1">
              <a:spLocks noChangeArrowheads="1"/>
            </p:cNvSpPr>
            <p:nvPr/>
          </p:nvSpPr>
          <p:spPr bwMode="auto">
            <a:xfrm>
              <a:off x="271" y="2688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2493" name="Text Box 502"/>
            <p:cNvSpPr txBox="1">
              <a:spLocks noChangeArrowheads="1"/>
            </p:cNvSpPr>
            <p:nvPr/>
          </p:nvSpPr>
          <p:spPr bwMode="auto">
            <a:xfrm>
              <a:off x="244" y="2968"/>
              <a:ext cx="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r</a:t>
              </a:r>
              <a:r>
                <a:rPr lang="en-US" baseline="-25000"/>
                <a:t>1</a:t>
              </a:r>
            </a:p>
          </p:txBody>
        </p:sp>
        <p:sp>
          <p:nvSpPr>
            <p:cNvPr id="62494" name="AutoShape 503"/>
            <p:cNvSpPr>
              <a:spLocks/>
            </p:cNvSpPr>
            <p:nvPr/>
          </p:nvSpPr>
          <p:spPr bwMode="auto">
            <a:xfrm flipH="1">
              <a:off x="504" y="2713"/>
              <a:ext cx="96" cy="576"/>
            </a:xfrm>
            <a:prstGeom prst="leftBracket">
              <a:avLst>
                <a:gd name="adj" fmla="val 7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AutoShape 504"/>
            <p:cNvSpPr>
              <a:spLocks/>
            </p:cNvSpPr>
            <p:nvPr/>
          </p:nvSpPr>
          <p:spPr bwMode="auto">
            <a:xfrm>
              <a:off x="192" y="2713"/>
              <a:ext cx="96" cy="576"/>
            </a:xfrm>
            <a:prstGeom prst="leftBracket">
              <a:avLst>
                <a:gd name="adj" fmla="val 7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68" name="Group 510"/>
          <p:cNvGrpSpPr>
            <a:grpSpLocks/>
          </p:cNvGrpSpPr>
          <p:nvPr/>
        </p:nvGrpSpPr>
        <p:grpSpPr bwMode="auto">
          <a:xfrm>
            <a:off x="2578100" y="1938338"/>
            <a:ext cx="815975" cy="963612"/>
            <a:chOff x="1184" y="1233"/>
            <a:chExt cx="514" cy="607"/>
          </a:xfrm>
        </p:grpSpPr>
        <p:sp>
          <p:nvSpPr>
            <p:cNvPr id="62488" name="Text Box 506"/>
            <p:cNvSpPr txBox="1">
              <a:spLocks noChangeArrowheads="1"/>
            </p:cNvSpPr>
            <p:nvPr/>
          </p:nvSpPr>
          <p:spPr bwMode="auto">
            <a:xfrm>
              <a:off x="1184" y="1233"/>
              <a:ext cx="5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n-r</a:t>
              </a:r>
              <a:r>
                <a:rPr lang="en-US" baseline="-25000"/>
                <a:t>1</a:t>
              </a:r>
            </a:p>
          </p:txBody>
        </p:sp>
        <p:sp>
          <p:nvSpPr>
            <p:cNvPr id="62489" name="Text Box 507"/>
            <p:cNvSpPr txBox="1">
              <a:spLocks noChangeArrowheads="1"/>
            </p:cNvSpPr>
            <p:nvPr/>
          </p:nvSpPr>
          <p:spPr bwMode="auto">
            <a:xfrm>
              <a:off x="1287" y="1513"/>
              <a:ext cx="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r</a:t>
              </a:r>
              <a:r>
                <a:rPr lang="en-US" baseline="-25000"/>
                <a:t>2</a:t>
              </a:r>
            </a:p>
          </p:txBody>
        </p:sp>
        <p:sp>
          <p:nvSpPr>
            <p:cNvPr id="62490" name="AutoShape 508"/>
            <p:cNvSpPr>
              <a:spLocks/>
            </p:cNvSpPr>
            <p:nvPr/>
          </p:nvSpPr>
          <p:spPr bwMode="auto">
            <a:xfrm flipH="1">
              <a:off x="1579" y="1258"/>
              <a:ext cx="96" cy="576"/>
            </a:xfrm>
            <a:prstGeom prst="leftBracket">
              <a:avLst>
                <a:gd name="adj" fmla="val 7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AutoShape 509"/>
            <p:cNvSpPr>
              <a:spLocks/>
            </p:cNvSpPr>
            <p:nvPr/>
          </p:nvSpPr>
          <p:spPr bwMode="auto">
            <a:xfrm>
              <a:off x="1187" y="1258"/>
              <a:ext cx="96" cy="576"/>
            </a:xfrm>
            <a:prstGeom prst="leftBracket">
              <a:avLst>
                <a:gd name="adj" fmla="val 7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9" name="Text Box 511"/>
          <p:cNvSpPr txBox="1">
            <a:spLocks noChangeArrowheads="1"/>
          </p:cNvSpPr>
          <p:nvPr/>
        </p:nvSpPr>
        <p:spPr bwMode="auto">
          <a:xfrm>
            <a:off x="3502025" y="216058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…</a:t>
            </a:r>
          </a:p>
        </p:txBody>
      </p:sp>
      <p:grpSp>
        <p:nvGrpSpPr>
          <p:cNvPr id="62470" name="Group 517"/>
          <p:cNvGrpSpPr>
            <a:grpSpLocks/>
          </p:cNvGrpSpPr>
          <p:nvPr/>
        </p:nvGrpSpPr>
        <p:grpSpPr bwMode="auto">
          <a:xfrm>
            <a:off x="4144963" y="1938338"/>
            <a:ext cx="3111500" cy="963612"/>
            <a:chOff x="2307" y="1289"/>
            <a:chExt cx="1960" cy="607"/>
          </a:xfrm>
        </p:grpSpPr>
        <p:sp>
          <p:nvSpPr>
            <p:cNvPr id="62484" name="Text Box 513"/>
            <p:cNvSpPr txBox="1">
              <a:spLocks noChangeArrowheads="1"/>
            </p:cNvSpPr>
            <p:nvPr/>
          </p:nvSpPr>
          <p:spPr bwMode="auto">
            <a:xfrm>
              <a:off x="2345" y="1289"/>
              <a:ext cx="19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n - r</a:t>
              </a:r>
              <a:r>
                <a:rPr lang="en-US" baseline="-25000"/>
                <a:t>1 </a:t>
              </a:r>
              <a:r>
                <a:rPr lang="en-US"/>
                <a:t>- r</a:t>
              </a:r>
              <a:r>
                <a:rPr lang="en-US" baseline="-25000"/>
                <a:t>2</a:t>
              </a:r>
              <a:r>
                <a:rPr lang="en-US"/>
                <a:t> - … - r</a:t>
              </a:r>
              <a:r>
                <a:rPr lang="en-US" baseline="-25000"/>
                <a:t>k-1</a:t>
              </a:r>
            </a:p>
          </p:txBody>
        </p:sp>
        <p:sp>
          <p:nvSpPr>
            <p:cNvPr id="62485" name="Text Box 514"/>
            <p:cNvSpPr txBox="1">
              <a:spLocks noChangeArrowheads="1"/>
            </p:cNvSpPr>
            <p:nvPr/>
          </p:nvSpPr>
          <p:spPr bwMode="auto">
            <a:xfrm>
              <a:off x="3148" y="1569"/>
              <a:ext cx="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r</a:t>
              </a:r>
              <a:r>
                <a:rPr lang="en-US" baseline="-25000"/>
                <a:t>k</a:t>
              </a:r>
            </a:p>
          </p:txBody>
        </p:sp>
        <p:sp>
          <p:nvSpPr>
            <p:cNvPr id="62486" name="AutoShape 515"/>
            <p:cNvSpPr>
              <a:spLocks/>
            </p:cNvSpPr>
            <p:nvPr/>
          </p:nvSpPr>
          <p:spPr bwMode="auto">
            <a:xfrm flipH="1">
              <a:off x="4171" y="1314"/>
              <a:ext cx="96" cy="576"/>
            </a:xfrm>
            <a:prstGeom prst="leftBracket">
              <a:avLst>
                <a:gd name="adj" fmla="val 7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AutoShape 516"/>
            <p:cNvSpPr>
              <a:spLocks/>
            </p:cNvSpPr>
            <p:nvPr/>
          </p:nvSpPr>
          <p:spPr bwMode="auto">
            <a:xfrm>
              <a:off x="2307" y="1314"/>
              <a:ext cx="96" cy="576"/>
            </a:xfrm>
            <a:prstGeom prst="leftBracket">
              <a:avLst>
                <a:gd name="adj" fmla="val 7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1" name="Text Box 518"/>
          <p:cNvSpPr txBox="1">
            <a:spLocks noChangeArrowheads="1"/>
          </p:cNvSpPr>
          <p:nvPr/>
        </p:nvSpPr>
        <p:spPr bwMode="auto">
          <a:xfrm>
            <a:off x="3060700" y="3427413"/>
            <a:ext cx="517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n!</a:t>
            </a:r>
          </a:p>
        </p:txBody>
      </p:sp>
      <p:sp>
        <p:nvSpPr>
          <p:cNvPr id="62472" name="Text Box 519"/>
          <p:cNvSpPr txBox="1">
            <a:spLocks noChangeArrowheads="1"/>
          </p:cNvSpPr>
          <p:nvPr/>
        </p:nvSpPr>
        <p:spPr bwMode="auto">
          <a:xfrm>
            <a:off x="2517775" y="4075113"/>
            <a:ext cx="160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(n-r</a:t>
            </a:r>
            <a:r>
              <a:rPr lang="en-US" baseline="-25000"/>
              <a:t>1</a:t>
            </a:r>
            <a:r>
              <a:rPr lang="en-US"/>
              <a:t>)!r</a:t>
            </a:r>
            <a:r>
              <a:rPr lang="en-US" baseline="-25000"/>
              <a:t>1</a:t>
            </a:r>
            <a:r>
              <a:rPr lang="en-US"/>
              <a:t>!</a:t>
            </a:r>
          </a:p>
        </p:txBody>
      </p:sp>
      <p:sp>
        <p:nvSpPr>
          <p:cNvPr id="62473" name="Text Box 520"/>
          <p:cNvSpPr txBox="1">
            <a:spLocks noChangeArrowheads="1"/>
          </p:cNvSpPr>
          <p:nvPr/>
        </p:nvSpPr>
        <p:spPr bwMode="auto">
          <a:xfrm>
            <a:off x="4632325" y="3427413"/>
            <a:ext cx="1185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(n-r</a:t>
            </a:r>
            <a:r>
              <a:rPr lang="en-US" baseline="-25000"/>
              <a:t>1</a:t>
            </a:r>
            <a:r>
              <a:rPr lang="en-US"/>
              <a:t>)!</a:t>
            </a:r>
          </a:p>
        </p:txBody>
      </p:sp>
      <p:sp>
        <p:nvSpPr>
          <p:cNvPr id="62474" name="Text Box 521"/>
          <p:cNvSpPr txBox="1">
            <a:spLocks noChangeArrowheads="1"/>
          </p:cNvSpPr>
          <p:nvPr/>
        </p:nvSpPr>
        <p:spPr bwMode="auto">
          <a:xfrm>
            <a:off x="4214813" y="4075113"/>
            <a:ext cx="2020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(n-r</a:t>
            </a:r>
            <a:r>
              <a:rPr lang="en-US" baseline="-25000"/>
              <a:t>1</a:t>
            </a:r>
            <a:r>
              <a:rPr lang="en-US"/>
              <a:t>-r</a:t>
            </a:r>
            <a:r>
              <a:rPr lang="en-US" baseline="-25000"/>
              <a:t>2</a:t>
            </a:r>
            <a:r>
              <a:rPr lang="en-US"/>
              <a:t>)!r</a:t>
            </a:r>
            <a:r>
              <a:rPr lang="en-US" baseline="-25000"/>
              <a:t>2</a:t>
            </a:r>
            <a:r>
              <a:rPr lang="en-US"/>
              <a:t>!</a:t>
            </a:r>
          </a:p>
        </p:txBody>
      </p:sp>
      <p:sp>
        <p:nvSpPr>
          <p:cNvPr id="62475" name="Text Box 522"/>
          <p:cNvSpPr txBox="1">
            <a:spLocks noChangeArrowheads="1"/>
          </p:cNvSpPr>
          <p:nvPr/>
        </p:nvSpPr>
        <p:spPr bwMode="auto">
          <a:xfrm>
            <a:off x="2065338" y="3744913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62476" name="Line 523"/>
          <p:cNvSpPr>
            <a:spLocks noChangeShapeType="1"/>
          </p:cNvSpPr>
          <p:nvPr/>
        </p:nvSpPr>
        <p:spPr bwMode="auto">
          <a:xfrm>
            <a:off x="2570163" y="4032250"/>
            <a:ext cx="149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Line 524"/>
          <p:cNvSpPr>
            <a:spLocks noChangeShapeType="1"/>
          </p:cNvSpPr>
          <p:nvPr/>
        </p:nvSpPr>
        <p:spPr bwMode="auto">
          <a:xfrm>
            <a:off x="4286250" y="4032250"/>
            <a:ext cx="187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Text Box 525"/>
          <p:cNvSpPr txBox="1">
            <a:spLocks noChangeArrowheads="1"/>
          </p:cNvSpPr>
          <p:nvPr/>
        </p:nvSpPr>
        <p:spPr bwMode="auto">
          <a:xfrm>
            <a:off x="6346825" y="366871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…</a:t>
            </a:r>
          </a:p>
        </p:txBody>
      </p:sp>
      <p:grpSp>
        <p:nvGrpSpPr>
          <p:cNvPr id="62479" name="Group 530"/>
          <p:cNvGrpSpPr>
            <a:grpSpLocks/>
          </p:cNvGrpSpPr>
          <p:nvPr/>
        </p:nvGrpSpPr>
        <p:grpSpPr bwMode="auto">
          <a:xfrm>
            <a:off x="2065338" y="4900613"/>
            <a:ext cx="2384425" cy="1166812"/>
            <a:chOff x="469" y="2999"/>
            <a:chExt cx="1502" cy="735"/>
          </a:xfrm>
        </p:grpSpPr>
        <p:sp>
          <p:nvSpPr>
            <p:cNvPr id="62480" name="Text Box 526"/>
            <p:cNvSpPr txBox="1">
              <a:spLocks noChangeArrowheads="1"/>
            </p:cNvSpPr>
            <p:nvPr/>
          </p:nvSpPr>
          <p:spPr bwMode="auto">
            <a:xfrm>
              <a:off x="469" y="3199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</a:rPr>
                <a:t>=</a:t>
              </a:r>
            </a:p>
          </p:txBody>
        </p:sp>
        <p:sp>
          <p:nvSpPr>
            <p:cNvPr id="62481" name="Text Box 527"/>
            <p:cNvSpPr txBox="1">
              <a:spLocks noChangeArrowheads="1"/>
            </p:cNvSpPr>
            <p:nvPr/>
          </p:nvSpPr>
          <p:spPr bwMode="auto">
            <a:xfrm>
              <a:off x="1189" y="2999"/>
              <a:ext cx="3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</a:rPr>
                <a:t>n!</a:t>
              </a:r>
            </a:p>
          </p:txBody>
        </p:sp>
        <p:sp>
          <p:nvSpPr>
            <p:cNvPr id="62482" name="Text Box 528"/>
            <p:cNvSpPr txBox="1">
              <a:spLocks noChangeArrowheads="1"/>
            </p:cNvSpPr>
            <p:nvPr/>
          </p:nvSpPr>
          <p:spPr bwMode="auto">
            <a:xfrm>
              <a:off x="733" y="3407"/>
              <a:ext cx="123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</a:rPr>
                <a:t>r</a:t>
              </a:r>
              <a:r>
                <a:rPr lang="en-US" baseline="-25000">
                  <a:solidFill>
                    <a:schemeClr val="tx2"/>
                  </a:solidFill>
                </a:rPr>
                <a:t>1</a:t>
              </a:r>
              <a:r>
                <a:rPr lang="en-US">
                  <a:solidFill>
                    <a:schemeClr val="tx2"/>
                  </a:solidFill>
                </a:rPr>
                <a:t>!r</a:t>
              </a:r>
              <a:r>
                <a:rPr lang="en-US" baseline="-25000">
                  <a:solidFill>
                    <a:schemeClr val="tx2"/>
                  </a:solidFill>
                </a:rPr>
                <a:t>2</a:t>
              </a:r>
              <a:r>
                <a:rPr lang="en-US">
                  <a:solidFill>
                    <a:schemeClr val="tx2"/>
                  </a:solidFill>
                </a:rPr>
                <a:t>! … r</a:t>
              </a:r>
              <a:r>
                <a:rPr lang="en-US" baseline="-25000">
                  <a:solidFill>
                    <a:schemeClr val="tx2"/>
                  </a:solidFill>
                </a:rPr>
                <a:t>k</a:t>
              </a:r>
              <a:r>
                <a:rPr lang="en-US">
                  <a:solidFill>
                    <a:schemeClr val="tx2"/>
                  </a:solidFill>
                </a:rPr>
                <a:t>!</a:t>
              </a:r>
            </a:p>
          </p:txBody>
        </p:sp>
        <p:sp>
          <p:nvSpPr>
            <p:cNvPr id="62483" name="Line 529"/>
            <p:cNvSpPr>
              <a:spLocks noChangeShapeType="1"/>
            </p:cNvSpPr>
            <p:nvPr/>
          </p:nvSpPr>
          <p:spPr bwMode="auto">
            <a:xfrm>
              <a:off x="737" y="3380"/>
              <a:ext cx="123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53"/>
          <p:cNvSpPr txBox="1">
            <a:spLocks noChangeArrowheads="1"/>
          </p:cNvSpPr>
          <p:nvPr/>
        </p:nvSpPr>
        <p:spPr bwMode="auto">
          <a:xfrm>
            <a:off x="2214563" y="2527300"/>
            <a:ext cx="87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14!</a:t>
            </a:r>
          </a:p>
        </p:txBody>
      </p:sp>
      <p:sp>
        <p:nvSpPr>
          <p:cNvPr id="63491" name="Text Box 54"/>
          <p:cNvSpPr txBox="1">
            <a:spLocks noChangeArrowheads="1"/>
          </p:cNvSpPr>
          <p:nvPr/>
        </p:nvSpPr>
        <p:spPr bwMode="auto">
          <a:xfrm>
            <a:off x="1927225" y="3213100"/>
            <a:ext cx="1455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2!3!2!</a:t>
            </a:r>
          </a:p>
        </p:txBody>
      </p:sp>
      <p:sp>
        <p:nvSpPr>
          <p:cNvPr id="63492" name="Text Box 55"/>
          <p:cNvSpPr txBox="1">
            <a:spLocks noChangeArrowheads="1"/>
          </p:cNvSpPr>
          <p:nvPr/>
        </p:nvSpPr>
        <p:spPr bwMode="auto">
          <a:xfrm>
            <a:off x="3527425" y="2882900"/>
            <a:ext cx="370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= 3,632,428,800</a:t>
            </a:r>
          </a:p>
        </p:txBody>
      </p:sp>
      <p:sp>
        <p:nvSpPr>
          <p:cNvPr id="63493" name="Line 56"/>
          <p:cNvSpPr>
            <a:spLocks noChangeShapeType="1"/>
          </p:cNvSpPr>
          <p:nvPr/>
        </p:nvSpPr>
        <p:spPr bwMode="auto">
          <a:xfrm>
            <a:off x="1905000" y="3213100"/>
            <a:ext cx="149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Text Box 57"/>
          <p:cNvSpPr txBox="1">
            <a:spLocks noChangeArrowheads="1"/>
          </p:cNvSpPr>
          <p:nvPr/>
        </p:nvSpPr>
        <p:spPr bwMode="auto">
          <a:xfrm>
            <a:off x="2163763" y="1612900"/>
            <a:ext cx="4589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CARNEGIEMELLON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2" grpId="0"/>
      <p:bldP spid="6349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auto">
          <a:xfrm>
            <a:off x="509588" y="419100"/>
            <a:ext cx="7154862" cy="5659438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6623050" y="3557588"/>
            <a:ext cx="2157413" cy="3148012"/>
            <a:chOff x="3230" y="1699"/>
            <a:chExt cx="909" cy="1465"/>
          </a:xfrm>
        </p:grpSpPr>
        <p:sp>
          <p:nvSpPr>
            <p:cNvPr id="64520" name="Freeform 6"/>
            <p:cNvSpPr>
              <a:spLocks/>
            </p:cNvSpPr>
            <p:nvPr/>
          </p:nvSpPr>
          <p:spPr bwMode="auto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7"/>
            <p:cNvSpPr>
              <a:spLocks/>
            </p:cNvSpPr>
            <p:nvPr/>
          </p:nvSpPr>
          <p:spPr bwMode="auto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8"/>
            <p:cNvSpPr>
              <a:spLocks/>
            </p:cNvSpPr>
            <p:nvPr/>
          </p:nvSpPr>
          <p:spPr bwMode="auto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9"/>
            <p:cNvSpPr>
              <a:spLocks/>
            </p:cNvSpPr>
            <p:nvPr/>
          </p:nvSpPr>
          <p:spPr bwMode="auto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0"/>
            <p:cNvSpPr>
              <a:spLocks/>
            </p:cNvSpPr>
            <p:nvPr/>
          </p:nvSpPr>
          <p:spPr bwMode="auto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1"/>
            <p:cNvSpPr>
              <a:spLocks/>
            </p:cNvSpPr>
            <p:nvPr/>
          </p:nvSpPr>
          <p:spPr bwMode="auto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6" name="Text Box 51"/>
          <p:cNvSpPr txBox="1">
            <a:spLocks noChangeArrowheads="1"/>
          </p:cNvSpPr>
          <p:nvPr/>
        </p:nvSpPr>
        <p:spPr bwMode="auto">
          <a:xfrm>
            <a:off x="1130300" y="976313"/>
            <a:ext cx="54594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 sz="3600"/>
              <a:t>Remember:</a:t>
            </a:r>
          </a:p>
          <a:p>
            <a:pPr algn="l"/>
            <a:r>
              <a:rPr lang="en-US" sz="3600"/>
              <a:t>The number of ways to arrange n symbols with r</a:t>
            </a:r>
            <a:r>
              <a:rPr lang="en-US" sz="3600" baseline="-25000"/>
              <a:t>1</a:t>
            </a:r>
            <a:r>
              <a:rPr lang="en-US" sz="3600"/>
              <a:t> of type 1, r</a:t>
            </a:r>
            <a:r>
              <a:rPr lang="en-US" sz="3600" baseline="-25000"/>
              <a:t>2</a:t>
            </a:r>
            <a:r>
              <a:rPr lang="en-US" sz="3600"/>
              <a:t> of type 2, …, r</a:t>
            </a:r>
            <a:r>
              <a:rPr lang="en-US" sz="3600" baseline="-25000"/>
              <a:t>k</a:t>
            </a:r>
            <a:r>
              <a:rPr lang="en-US" sz="3600"/>
              <a:t> of type k is:</a:t>
            </a:r>
          </a:p>
        </p:txBody>
      </p:sp>
      <p:sp>
        <p:nvSpPr>
          <p:cNvPr id="64517" name="Text Box 54"/>
          <p:cNvSpPr txBox="1">
            <a:spLocks noChangeArrowheads="1"/>
          </p:cNvSpPr>
          <p:nvPr/>
        </p:nvSpPr>
        <p:spPr bwMode="auto">
          <a:xfrm>
            <a:off x="3808413" y="3873500"/>
            <a:ext cx="612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n!</a:t>
            </a:r>
          </a:p>
        </p:txBody>
      </p:sp>
      <p:sp>
        <p:nvSpPr>
          <p:cNvPr id="64518" name="Text Box 55"/>
          <p:cNvSpPr txBox="1">
            <a:spLocks noChangeArrowheads="1"/>
          </p:cNvSpPr>
          <p:nvPr/>
        </p:nvSpPr>
        <p:spPr bwMode="auto">
          <a:xfrm>
            <a:off x="2882900" y="4559300"/>
            <a:ext cx="246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r</a:t>
            </a:r>
            <a:r>
              <a:rPr lang="en-US" sz="3600" baseline="-25000">
                <a:solidFill>
                  <a:schemeClr val="tx2"/>
                </a:solidFill>
              </a:rPr>
              <a:t>1</a:t>
            </a:r>
            <a:r>
              <a:rPr lang="en-US" sz="3600">
                <a:solidFill>
                  <a:schemeClr val="tx2"/>
                </a:solidFill>
              </a:rPr>
              <a:t>!r</a:t>
            </a:r>
            <a:r>
              <a:rPr lang="en-US" sz="3600" baseline="-25000">
                <a:solidFill>
                  <a:schemeClr val="tx2"/>
                </a:solidFill>
              </a:rPr>
              <a:t>2</a:t>
            </a:r>
            <a:r>
              <a:rPr lang="en-US" sz="3600">
                <a:solidFill>
                  <a:schemeClr val="tx2"/>
                </a:solidFill>
              </a:rPr>
              <a:t>! … r</a:t>
            </a:r>
            <a:r>
              <a:rPr lang="en-US" sz="3600" baseline="-25000">
                <a:solidFill>
                  <a:schemeClr val="tx2"/>
                </a:solidFill>
              </a:rPr>
              <a:t>k</a:t>
            </a:r>
            <a:r>
              <a:rPr lang="en-US" sz="360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64519" name="Line 56"/>
          <p:cNvSpPr>
            <a:spLocks noChangeShapeType="1"/>
          </p:cNvSpPr>
          <p:nvPr/>
        </p:nvSpPr>
        <p:spPr bwMode="auto">
          <a:xfrm>
            <a:off x="2770188" y="4578350"/>
            <a:ext cx="26035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AutoShape 2"/>
          <p:cNvSpPr>
            <a:spLocks noChangeArrowheads="1"/>
          </p:cNvSpPr>
          <p:nvPr/>
        </p:nvSpPr>
        <p:spPr bwMode="auto">
          <a:xfrm>
            <a:off x="2292350" y="546100"/>
            <a:ext cx="6578600" cy="2544763"/>
          </a:xfrm>
          <a:prstGeom prst="wedgeRectCallout">
            <a:avLst>
              <a:gd name="adj1" fmla="val -56370"/>
              <a:gd name="adj2" fmla="val 37463"/>
            </a:avLst>
          </a:prstGeom>
          <a:noFill/>
          <a:ln w="762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74320" rIns="274320" anchor="ctr"/>
          <a:lstStyle/>
          <a:p>
            <a:pPr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320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292600" y="3970338"/>
          <a:ext cx="1338263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Photo Editor Photo" r:id="rId4" imgW="9202435" imgH="6687483" progId="MSPhotoEd.3">
                  <p:embed/>
                </p:oleObj>
              </mc:Choice>
              <mc:Fallback>
                <p:oleObj name="Photo Editor Photo" r:id="rId4" imgW="9202435" imgH="668748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970338"/>
                        <a:ext cx="1338263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854700" y="5270500"/>
          <a:ext cx="1143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Photo Editor Photo" r:id="rId6" imgW="17928553" imgH="4409524" progId="MSPhotoEd.3">
                  <p:embed/>
                </p:oleObj>
              </mc:Choice>
              <mc:Fallback>
                <p:oleObj name="Photo Editor Photo" r:id="rId6" imgW="17928553" imgH="44095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5270500"/>
                        <a:ext cx="1143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693738" y="1308100"/>
            <a:ext cx="2463800" cy="5087938"/>
            <a:chOff x="752" y="176"/>
            <a:chExt cx="2155" cy="4149"/>
          </a:xfrm>
        </p:grpSpPr>
        <p:grpSp>
          <p:nvGrpSpPr>
            <p:cNvPr id="65543" name="Group 6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65553" name="Freeform 7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4" name="Freeform 8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5" name="Freeform 9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6" name="Freeform 10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Freeform 11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Freeform 12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44" name="Group 13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65550" name="Freeform 14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1" name="Freeform 15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2" name="Freeform 16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45" name="Group 17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65546" name="Freeform 18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7" name="Freeform 19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8" name="Freeform 20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9" name="Freeform 21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42" name="Text Box 22"/>
          <p:cNvSpPr txBox="1">
            <a:spLocks noChangeArrowheads="1"/>
          </p:cNvSpPr>
          <p:nvPr/>
        </p:nvSpPr>
        <p:spPr bwMode="auto">
          <a:xfrm>
            <a:off x="2700338" y="862013"/>
            <a:ext cx="5692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5 distinct pirates want to divide 20 identical, indivisible bars of gold. How many different ways can they divide up the loot?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4"/>
          <p:cNvGrpSpPr>
            <a:grpSpLocks/>
          </p:cNvGrpSpPr>
          <p:nvPr/>
        </p:nvGrpSpPr>
        <p:grpSpPr bwMode="auto">
          <a:xfrm>
            <a:off x="685800" y="1676400"/>
            <a:ext cx="7848600" cy="4953000"/>
            <a:chOff x="336" y="768"/>
            <a:chExt cx="5160" cy="3328"/>
          </a:xfrm>
        </p:grpSpPr>
        <p:sp>
          <p:nvSpPr>
            <p:cNvPr id="29700" name="Oval 2"/>
            <p:cNvSpPr>
              <a:spLocks noChangeArrowheads="1"/>
            </p:cNvSpPr>
            <p:nvPr/>
          </p:nvSpPr>
          <p:spPr bwMode="auto">
            <a:xfrm>
              <a:off x="4968" y="1600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01" name="Oval 3"/>
            <p:cNvSpPr>
              <a:spLocks noChangeArrowheads="1"/>
            </p:cNvSpPr>
            <p:nvPr/>
          </p:nvSpPr>
          <p:spPr bwMode="auto">
            <a:xfrm>
              <a:off x="624" y="1392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02" name="Oval 4"/>
            <p:cNvSpPr>
              <a:spLocks noChangeArrowheads="1"/>
            </p:cNvSpPr>
            <p:nvPr/>
          </p:nvSpPr>
          <p:spPr bwMode="auto">
            <a:xfrm>
              <a:off x="4632" y="2128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03" name="Oval 5"/>
            <p:cNvSpPr>
              <a:spLocks noChangeArrowheads="1"/>
            </p:cNvSpPr>
            <p:nvPr/>
          </p:nvSpPr>
          <p:spPr bwMode="auto">
            <a:xfrm>
              <a:off x="864" y="1776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04" name="Oval 6"/>
            <p:cNvSpPr>
              <a:spLocks noChangeArrowheads="1"/>
            </p:cNvSpPr>
            <p:nvPr/>
          </p:nvSpPr>
          <p:spPr bwMode="auto">
            <a:xfrm>
              <a:off x="4968" y="2560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05" name="Oval 7"/>
            <p:cNvSpPr>
              <a:spLocks noChangeArrowheads="1"/>
            </p:cNvSpPr>
            <p:nvPr/>
          </p:nvSpPr>
          <p:spPr bwMode="auto">
            <a:xfrm>
              <a:off x="768" y="2160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06" name="Oval 8"/>
            <p:cNvSpPr>
              <a:spLocks noChangeArrowheads="1"/>
            </p:cNvSpPr>
            <p:nvPr/>
          </p:nvSpPr>
          <p:spPr bwMode="auto">
            <a:xfrm>
              <a:off x="4680" y="2992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07" name="Oval 9"/>
            <p:cNvSpPr>
              <a:spLocks noChangeArrowheads="1"/>
            </p:cNvSpPr>
            <p:nvPr/>
          </p:nvSpPr>
          <p:spPr bwMode="auto">
            <a:xfrm>
              <a:off x="720" y="2592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08" name="Oval 10"/>
            <p:cNvSpPr>
              <a:spLocks noChangeArrowheads="1"/>
            </p:cNvSpPr>
            <p:nvPr/>
          </p:nvSpPr>
          <p:spPr bwMode="auto">
            <a:xfrm>
              <a:off x="4824" y="3376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09" name="Oval 11"/>
            <p:cNvSpPr>
              <a:spLocks noChangeArrowheads="1"/>
            </p:cNvSpPr>
            <p:nvPr/>
          </p:nvSpPr>
          <p:spPr bwMode="auto">
            <a:xfrm>
              <a:off x="624" y="3264"/>
              <a:ext cx="288" cy="28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10" name="Text Box 12"/>
            <p:cNvSpPr txBox="1">
              <a:spLocks noChangeArrowheads="1"/>
            </p:cNvSpPr>
            <p:nvPr/>
          </p:nvSpPr>
          <p:spPr bwMode="auto">
            <a:xfrm>
              <a:off x="520" y="839"/>
              <a:ext cx="43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/>
                <a:t>A</a:t>
              </a:r>
            </a:p>
          </p:txBody>
        </p:sp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4647" y="903"/>
              <a:ext cx="43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/>
                <a:t>B</a:t>
              </a:r>
            </a:p>
          </p:txBody>
        </p:sp>
        <p:sp>
          <p:nvSpPr>
            <p:cNvPr id="29712" name="Oval 14"/>
            <p:cNvSpPr>
              <a:spLocks noChangeArrowheads="1"/>
            </p:cNvSpPr>
            <p:nvPr/>
          </p:nvSpPr>
          <p:spPr bwMode="auto">
            <a:xfrm>
              <a:off x="336" y="768"/>
              <a:ext cx="960" cy="3120"/>
            </a:xfrm>
            <a:prstGeom prst="ellips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13" name="Oval 15"/>
            <p:cNvSpPr>
              <a:spLocks noChangeArrowheads="1"/>
            </p:cNvSpPr>
            <p:nvPr/>
          </p:nvSpPr>
          <p:spPr bwMode="auto">
            <a:xfrm>
              <a:off x="4392" y="832"/>
              <a:ext cx="1104" cy="3264"/>
            </a:xfrm>
            <a:prstGeom prst="ellips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>
              <a:off x="848" y="1536"/>
              <a:ext cx="4096" cy="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>
              <a:off x="1096" y="1912"/>
              <a:ext cx="3552" cy="3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9"/>
            <p:cNvSpPr>
              <a:spLocks noChangeShapeType="1"/>
            </p:cNvSpPr>
            <p:nvPr/>
          </p:nvSpPr>
          <p:spPr bwMode="auto">
            <a:xfrm>
              <a:off x="968" y="2312"/>
              <a:ext cx="4016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20"/>
            <p:cNvSpPr>
              <a:spLocks noChangeShapeType="1"/>
            </p:cNvSpPr>
            <p:nvPr/>
          </p:nvSpPr>
          <p:spPr bwMode="auto">
            <a:xfrm>
              <a:off x="928" y="2752"/>
              <a:ext cx="3744" cy="3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21"/>
            <p:cNvSpPr>
              <a:spLocks noChangeShapeType="1"/>
            </p:cNvSpPr>
            <p:nvPr/>
          </p:nvSpPr>
          <p:spPr bwMode="auto">
            <a:xfrm>
              <a:off x="840" y="3432"/>
              <a:ext cx="3984" cy="1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99" name="Text Box 23"/>
          <p:cNvSpPr txBox="1">
            <a:spLocks noChangeArrowheads="1"/>
          </p:cNvSpPr>
          <p:nvPr/>
        </p:nvSpPr>
        <p:spPr bwMode="auto">
          <a:xfrm>
            <a:off x="754063" y="228600"/>
            <a:ext cx="7551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ym typeface="Symbol" pitchFamily="18" charset="2"/>
              </a:rPr>
              <a:t>1-1 onto Correspondence</a:t>
            </a:r>
            <a:br>
              <a:rPr lang="en-US" sz="3600">
                <a:sym typeface="Symbol" pitchFamily="18" charset="2"/>
              </a:rPr>
            </a:br>
            <a:r>
              <a:rPr lang="en-US" sz="3600">
                <a:sym typeface="Symbol" pitchFamily="18" charset="2"/>
              </a:rPr>
              <a:t>(just “correspondence” for short)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9"/>
          <p:cNvSpPr txBox="1">
            <a:spLocks noChangeArrowheads="1"/>
          </p:cNvSpPr>
          <p:nvPr/>
        </p:nvSpPr>
        <p:spPr bwMode="auto">
          <a:xfrm>
            <a:off x="858838" y="317500"/>
            <a:ext cx="7199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Sequences with 20 G’s and 4 /’s</a:t>
            </a:r>
          </a:p>
        </p:txBody>
      </p:sp>
      <p:sp>
        <p:nvSpPr>
          <p:cNvPr id="66563" name="Text Box 30"/>
          <p:cNvSpPr txBox="1">
            <a:spLocks noChangeArrowheads="1"/>
          </p:cNvSpPr>
          <p:nvPr/>
        </p:nvSpPr>
        <p:spPr bwMode="auto">
          <a:xfrm>
            <a:off x="1193800" y="1255713"/>
            <a:ext cx="6203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GG</a:t>
            </a:r>
            <a:r>
              <a:rPr lang="en-US">
                <a:solidFill>
                  <a:schemeClr val="tx2"/>
                </a:solidFill>
              </a:rPr>
              <a:t>/</a:t>
            </a:r>
            <a:r>
              <a:rPr lang="en-US"/>
              <a:t>G</a:t>
            </a:r>
            <a:r>
              <a:rPr lang="en-US">
                <a:solidFill>
                  <a:schemeClr val="tx2"/>
                </a:solidFill>
              </a:rPr>
              <a:t>//</a:t>
            </a:r>
            <a:r>
              <a:rPr lang="en-US"/>
              <a:t>GGGGGGGGGGGGGGGGG</a:t>
            </a:r>
            <a:r>
              <a:rPr lang="en-US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66564" name="Text Box 31"/>
          <p:cNvSpPr txBox="1">
            <a:spLocks noChangeArrowheads="1"/>
          </p:cNvSpPr>
          <p:nvPr/>
        </p:nvSpPr>
        <p:spPr bwMode="auto">
          <a:xfrm>
            <a:off x="1193800" y="2114550"/>
            <a:ext cx="64754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/>
              <a:t>represents  the following division among the pirates: 2, 1, 0, 17, 0</a:t>
            </a:r>
          </a:p>
        </p:txBody>
      </p:sp>
      <p:sp>
        <p:nvSpPr>
          <p:cNvPr id="66565" name="Text Box 32"/>
          <p:cNvSpPr txBox="1">
            <a:spLocks noChangeArrowheads="1"/>
          </p:cNvSpPr>
          <p:nvPr/>
        </p:nvSpPr>
        <p:spPr bwMode="auto">
          <a:xfrm>
            <a:off x="1193800" y="3400425"/>
            <a:ext cx="7305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In general, the ith pirate gets the number of G’s after the i-1st </a:t>
            </a:r>
            <a:r>
              <a:rPr lang="en-US">
                <a:solidFill>
                  <a:schemeClr val="tx2"/>
                </a:solidFill>
              </a:rPr>
              <a:t>/</a:t>
            </a:r>
            <a:r>
              <a:rPr lang="en-US"/>
              <a:t> and before the ith </a:t>
            </a:r>
            <a:r>
              <a:rPr lang="en-US">
                <a:solidFill>
                  <a:schemeClr val="tx2"/>
                </a:solidFill>
              </a:rPr>
              <a:t>/</a:t>
            </a:r>
            <a:endParaRPr lang="en-US"/>
          </a:p>
        </p:txBody>
      </p:sp>
      <p:sp>
        <p:nvSpPr>
          <p:cNvPr id="66566" name="Text Box 34"/>
          <p:cNvSpPr txBox="1">
            <a:spLocks noChangeArrowheads="1"/>
          </p:cNvSpPr>
          <p:nvPr/>
        </p:nvSpPr>
        <p:spPr bwMode="auto">
          <a:xfrm>
            <a:off x="1193800" y="4686300"/>
            <a:ext cx="7124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This gives a correspondence between divisions of the gold and sequences with 20 G’s and 4 </a:t>
            </a:r>
            <a:r>
              <a:rPr lang="en-US">
                <a:solidFill>
                  <a:schemeClr val="tx2"/>
                </a:solidFill>
              </a:rPr>
              <a:t>/</a:t>
            </a:r>
            <a:r>
              <a:rPr lang="en-US"/>
              <a:t>’s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1804988" y="2563813"/>
            <a:ext cx="5635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Sequences with 20 G’s and 4 /’s</a:t>
            </a: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858838" y="1104900"/>
            <a:ext cx="75295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How many different ways to divide up the loot?</a:t>
            </a:r>
          </a:p>
        </p:txBody>
      </p:sp>
      <p:grpSp>
        <p:nvGrpSpPr>
          <p:cNvPr id="67588" name="Group 11"/>
          <p:cNvGrpSpPr>
            <a:grpSpLocks/>
          </p:cNvGrpSpPr>
          <p:nvPr/>
        </p:nvGrpSpPr>
        <p:grpSpPr bwMode="auto">
          <a:xfrm>
            <a:off x="4140200" y="3355975"/>
            <a:ext cx="965200" cy="1636713"/>
            <a:chOff x="2608" y="2114"/>
            <a:chExt cx="608" cy="1031"/>
          </a:xfrm>
        </p:grpSpPr>
        <p:sp>
          <p:nvSpPr>
            <p:cNvPr id="67589" name="Text Box 6"/>
            <p:cNvSpPr txBox="1">
              <a:spLocks noChangeArrowheads="1"/>
            </p:cNvSpPr>
            <p:nvPr/>
          </p:nvSpPr>
          <p:spPr bwMode="auto">
            <a:xfrm>
              <a:off x="2619" y="2114"/>
              <a:ext cx="57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24</a:t>
              </a:r>
            </a:p>
          </p:txBody>
        </p:sp>
        <p:sp>
          <p:nvSpPr>
            <p:cNvPr id="67590" name="Text Box 7"/>
            <p:cNvSpPr txBox="1">
              <a:spLocks noChangeArrowheads="1"/>
            </p:cNvSpPr>
            <p:nvPr/>
          </p:nvSpPr>
          <p:spPr bwMode="auto">
            <a:xfrm>
              <a:off x="2733" y="2626"/>
              <a:ext cx="34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4</a:t>
              </a:r>
            </a:p>
          </p:txBody>
        </p:sp>
        <p:sp>
          <p:nvSpPr>
            <p:cNvPr id="67591" name="AutoShape 8"/>
            <p:cNvSpPr>
              <a:spLocks/>
            </p:cNvSpPr>
            <p:nvPr/>
          </p:nvSpPr>
          <p:spPr bwMode="auto">
            <a:xfrm>
              <a:off x="2608" y="2152"/>
              <a:ext cx="136" cy="928"/>
            </a:xfrm>
            <a:prstGeom prst="leftBracket">
              <a:avLst>
                <a:gd name="adj" fmla="val 8861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AutoShape 9"/>
            <p:cNvSpPr>
              <a:spLocks/>
            </p:cNvSpPr>
            <p:nvPr/>
          </p:nvSpPr>
          <p:spPr bwMode="auto">
            <a:xfrm flipH="1">
              <a:off x="3080" y="2144"/>
              <a:ext cx="136" cy="936"/>
            </a:xfrm>
            <a:prstGeom prst="leftBracket">
              <a:avLst>
                <a:gd name="adj" fmla="val 8937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3"/>
          <p:cNvGraphicFramePr>
            <a:graphicFrameLocks noChangeAspect="1"/>
          </p:cNvGraphicFramePr>
          <p:nvPr/>
        </p:nvGraphicFramePr>
        <p:xfrm>
          <a:off x="261938" y="547688"/>
          <a:ext cx="1508125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Photo Editor Photo" r:id="rId4" imgW="9202435" imgH="6687483" progId="MSPhotoEd.3">
                  <p:embed/>
                </p:oleObj>
              </mc:Choice>
              <mc:Fallback>
                <p:oleObj name="Photo Editor Photo" r:id="rId4" imgW="9202435" imgH="668748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547688"/>
                        <a:ext cx="1508125" cy="225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4"/>
          <p:cNvGraphicFramePr>
            <a:graphicFrameLocks noChangeAspect="1"/>
          </p:cNvGraphicFramePr>
          <p:nvPr/>
        </p:nvGraphicFramePr>
        <p:xfrm>
          <a:off x="6832600" y="2284413"/>
          <a:ext cx="1752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" name="Photo Editor Photo" r:id="rId6" imgW="17928553" imgH="4409524" progId="MSPhotoEd.3">
                  <p:embed/>
                </p:oleObj>
              </mc:Choice>
              <mc:Fallback>
                <p:oleObj name="Photo Editor Photo" r:id="rId6" imgW="17928553" imgH="44095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2284413"/>
                        <a:ext cx="17526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61"/>
          <p:cNvSpPr txBox="1">
            <a:spLocks noChangeArrowheads="1"/>
          </p:cNvSpPr>
          <p:nvPr/>
        </p:nvSpPr>
        <p:spPr bwMode="auto">
          <a:xfrm>
            <a:off x="1355725" y="384175"/>
            <a:ext cx="7635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How many different ways can n distinct pirates divide k identical, indivisible bars of gold?</a:t>
            </a:r>
          </a:p>
        </p:txBody>
      </p:sp>
      <p:grpSp>
        <p:nvGrpSpPr>
          <p:cNvPr id="68613" name="Group 67"/>
          <p:cNvGrpSpPr>
            <a:grpSpLocks/>
          </p:cNvGrpSpPr>
          <p:nvPr/>
        </p:nvGrpSpPr>
        <p:grpSpPr bwMode="auto">
          <a:xfrm>
            <a:off x="1282700" y="4187825"/>
            <a:ext cx="2628900" cy="1636713"/>
            <a:chOff x="672" y="1922"/>
            <a:chExt cx="1656" cy="1031"/>
          </a:xfrm>
        </p:grpSpPr>
        <p:sp>
          <p:nvSpPr>
            <p:cNvPr id="68620" name="Text Box 63"/>
            <p:cNvSpPr txBox="1">
              <a:spLocks noChangeArrowheads="1"/>
            </p:cNvSpPr>
            <p:nvPr/>
          </p:nvSpPr>
          <p:spPr bwMode="auto">
            <a:xfrm>
              <a:off x="747" y="1922"/>
              <a:ext cx="153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 dirty="0"/>
                <a:t>n + k - 1</a:t>
              </a:r>
            </a:p>
          </p:txBody>
        </p:sp>
        <p:sp>
          <p:nvSpPr>
            <p:cNvPr id="68621" name="Text Box 64"/>
            <p:cNvSpPr txBox="1">
              <a:spLocks noChangeArrowheads="1"/>
            </p:cNvSpPr>
            <p:nvPr/>
          </p:nvSpPr>
          <p:spPr bwMode="auto">
            <a:xfrm>
              <a:off x="1065" y="2434"/>
              <a:ext cx="89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n - 1</a:t>
              </a:r>
            </a:p>
          </p:txBody>
        </p:sp>
        <p:sp>
          <p:nvSpPr>
            <p:cNvPr id="68622" name="AutoShape 65"/>
            <p:cNvSpPr>
              <a:spLocks/>
            </p:cNvSpPr>
            <p:nvPr/>
          </p:nvSpPr>
          <p:spPr bwMode="auto">
            <a:xfrm>
              <a:off x="672" y="1960"/>
              <a:ext cx="136" cy="928"/>
            </a:xfrm>
            <a:prstGeom prst="leftBracket">
              <a:avLst>
                <a:gd name="adj" fmla="val 8861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AutoShape 66"/>
            <p:cNvSpPr>
              <a:spLocks/>
            </p:cNvSpPr>
            <p:nvPr/>
          </p:nvSpPr>
          <p:spPr bwMode="auto">
            <a:xfrm flipH="1">
              <a:off x="2192" y="1952"/>
              <a:ext cx="136" cy="936"/>
            </a:xfrm>
            <a:prstGeom prst="leftBracket">
              <a:avLst>
                <a:gd name="adj" fmla="val 8937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614" name="Group 68"/>
          <p:cNvGrpSpPr>
            <a:grpSpLocks/>
          </p:cNvGrpSpPr>
          <p:nvPr/>
        </p:nvGrpSpPr>
        <p:grpSpPr bwMode="auto">
          <a:xfrm>
            <a:off x="4559300" y="4187825"/>
            <a:ext cx="2628900" cy="1636713"/>
            <a:chOff x="672" y="1922"/>
            <a:chExt cx="1656" cy="1031"/>
          </a:xfrm>
        </p:grpSpPr>
        <p:sp>
          <p:nvSpPr>
            <p:cNvPr id="68616" name="Text Box 69"/>
            <p:cNvSpPr txBox="1">
              <a:spLocks noChangeArrowheads="1"/>
            </p:cNvSpPr>
            <p:nvPr/>
          </p:nvSpPr>
          <p:spPr bwMode="auto">
            <a:xfrm>
              <a:off x="747" y="1922"/>
              <a:ext cx="153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n + k - 1</a:t>
              </a:r>
            </a:p>
          </p:txBody>
        </p:sp>
        <p:sp>
          <p:nvSpPr>
            <p:cNvPr id="68617" name="Text Box 70"/>
            <p:cNvSpPr txBox="1">
              <a:spLocks noChangeArrowheads="1"/>
            </p:cNvSpPr>
            <p:nvPr/>
          </p:nvSpPr>
          <p:spPr bwMode="auto">
            <a:xfrm>
              <a:off x="1345" y="2434"/>
              <a:ext cx="33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k</a:t>
              </a:r>
            </a:p>
          </p:txBody>
        </p:sp>
        <p:sp>
          <p:nvSpPr>
            <p:cNvPr id="68618" name="AutoShape 71"/>
            <p:cNvSpPr>
              <a:spLocks/>
            </p:cNvSpPr>
            <p:nvPr/>
          </p:nvSpPr>
          <p:spPr bwMode="auto">
            <a:xfrm>
              <a:off x="672" y="1960"/>
              <a:ext cx="136" cy="928"/>
            </a:xfrm>
            <a:prstGeom prst="leftBracket">
              <a:avLst>
                <a:gd name="adj" fmla="val 8861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AutoShape 72"/>
            <p:cNvSpPr>
              <a:spLocks/>
            </p:cNvSpPr>
            <p:nvPr/>
          </p:nvSpPr>
          <p:spPr bwMode="auto">
            <a:xfrm flipH="1">
              <a:off x="2192" y="1952"/>
              <a:ext cx="136" cy="936"/>
            </a:xfrm>
            <a:prstGeom prst="leftBracket">
              <a:avLst>
                <a:gd name="adj" fmla="val 8937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5" name="Text Box 73"/>
          <p:cNvSpPr txBox="1">
            <a:spLocks noChangeArrowheads="1"/>
          </p:cNvSpPr>
          <p:nvPr/>
        </p:nvSpPr>
        <p:spPr bwMode="auto">
          <a:xfrm>
            <a:off x="3979863" y="468471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=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7"/>
          <p:cNvSpPr txBox="1">
            <a:spLocks noChangeArrowheads="1"/>
          </p:cNvSpPr>
          <p:nvPr/>
        </p:nvSpPr>
        <p:spPr bwMode="auto">
          <a:xfrm>
            <a:off x="1223963" y="1090613"/>
            <a:ext cx="6759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How many integer solutions to the following equations?</a:t>
            </a:r>
          </a:p>
        </p:txBody>
      </p:sp>
      <p:sp>
        <p:nvSpPr>
          <p:cNvPr id="69635" name="Text Box 8"/>
          <p:cNvSpPr txBox="1">
            <a:spLocks noChangeArrowheads="1"/>
          </p:cNvSpPr>
          <p:nvPr/>
        </p:nvSpPr>
        <p:spPr bwMode="auto">
          <a:xfrm>
            <a:off x="1793875" y="2641600"/>
            <a:ext cx="529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-25000"/>
              <a:t>1</a:t>
            </a:r>
            <a:r>
              <a:rPr lang="en-US" sz="3600"/>
              <a:t> + x</a:t>
            </a:r>
            <a:r>
              <a:rPr lang="en-US" sz="3600" baseline="-25000"/>
              <a:t>2</a:t>
            </a:r>
            <a:r>
              <a:rPr lang="en-US" sz="3600"/>
              <a:t> + x</a:t>
            </a:r>
            <a:r>
              <a:rPr lang="en-US" sz="3600" baseline="-25000"/>
              <a:t>3</a:t>
            </a:r>
            <a:r>
              <a:rPr lang="en-US" sz="3600"/>
              <a:t> + x</a:t>
            </a:r>
            <a:r>
              <a:rPr lang="en-US" sz="3600" baseline="-25000"/>
              <a:t>4</a:t>
            </a:r>
            <a:r>
              <a:rPr lang="en-US" sz="3600"/>
              <a:t> + x</a:t>
            </a:r>
            <a:r>
              <a:rPr lang="en-US" sz="3600" baseline="-25000"/>
              <a:t>5</a:t>
            </a:r>
            <a:r>
              <a:rPr lang="en-US" sz="3600"/>
              <a:t> = 20</a:t>
            </a:r>
          </a:p>
        </p:txBody>
      </p:sp>
      <p:sp>
        <p:nvSpPr>
          <p:cNvPr id="69636" name="Text Box 9"/>
          <p:cNvSpPr txBox="1">
            <a:spLocks noChangeArrowheads="1"/>
          </p:cNvSpPr>
          <p:nvPr/>
        </p:nvSpPr>
        <p:spPr bwMode="auto">
          <a:xfrm>
            <a:off x="1793875" y="3340100"/>
            <a:ext cx="405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-25000"/>
              <a:t>1</a:t>
            </a:r>
            <a:r>
              <a:rPr lang="en-US" sz="3600"/>
              <a:t>, x</a:t>
            </a:r>
            <a:r>
              <a:rPr lang="en-US" sz="3600" baseline="-25000"/>
              <a:t>2</a:t>
            </a:r>
            <a:r>
              <a:rPr lang="en-US" sz="3600"/>
              <a:t>, x</a:t>
            </a:r>
            <a:r>
              <a:rPr lang="en-US" sz="3600" baseline="-25000"/>
              <a:t>3</a:t>
            </a:r>
            <a:r>
              <a:rPr lang="en-US" sz="3600"/>
              <a:t>, x</a:t>
            </a:r>
            <a:r>
              <a:rPr lang="en-US" sz="3600" baseline="-25000"/>
              <a:t>4</a:t>
            </a:r>
            <a:r>
              <a:rPr lang="en-US" sz="3600"/>
              <a:t>, x</a:t>
            </a:r>
            <a:r>
              <a:rPr lang="en-US" sz="3600" baseline="-25000"/>
              <a:t>5</a:t>
            </a:r>
            <a:r>
              <a:rPr lang="en-US" sz="3600"/>
              <a:t> ≥ 0</a:t>
            </a:r>
          </a:p>
        </p:txBody>
      </p:sp>
      <p:sp>
        <p:nvSpPr>
          <p:cNvPr id="69637" name="Text Box 10"/>
          <p:cNvSpPr txBox="1">
            <a:spLocks noChangeArrowheads="1"/>
          </p:cNvSpPr>
          <p:nvPr/>
        </p:nvSpPr>
        <p:spPr bwMode="auto">
          <a:xfrm>
            <a:off x="876300" y="4348163"/>
            <a:ext cx="66944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Think of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 are being the number of gold bars that are allotted to pirate k</a:t>
            </a:r>
          </a:p>
        </p:txBody>
      </p:sp>
      <p:grpSp>
        <p:nvGrpSpPr>
          <p:cNvPr id="69638" name="Group 11"/>
          <p:cNvGrpSpPr>
            <a:grpSpLocks/>
          </p:cNvGrpSpPr>
          <p:nvPr/>
        </p:nvGrpSpPr>
        <p:grpSpPr bwMode="auto">
          <a:xfrm>
            <a:off x="7734300" y="4003675"/>
            <a:ext cx="965200" cy="1636713"/>
            <a:chOff x="2608" y="2114"/>
            <a:chExt cx="608" cy="1031"/>
          </a:xfrm>
        </p:grpSpPr>
        <p:sp>
          <p:nvSpPr>
            <p:cNvPr id="69639" name="Text Box 12"/>
            <p:cNvSpPr txBox="1">
              <a:spLocks noChangeArrowheads="1"/>
            </p:cNvSpPr>
            <p:nvPr/>
          </p:nvSpPr>
          <p:spPr bwMode="auto">
            <a:xfrm>
              <a:off x="2619" y="2114"/>
              <a:ext cx="57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24</a:t>
              </a:r>
            </a:p>
          </p:txBody>
        </p:sp>
        <p:sp>
          <p:nvSpPr>
            <p:cNvPr id="69640" name="Text Box 13"/>
            <p:cNvSpPr txBox="1">
              <a:spLocks noChangeArrowheads="1"/>
            </p:cNvSpPr>
            <p:nvPr/>
          </p:nvSpPr>
          <p:spPr bwMode="auto">
            <a:xfrm>
              <a:off x="2733" y="2626"/>
              <a:ext cx="34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4</a:t>
              </a:r>
            </a:p>
          </p:txBody>
        </p:sp>
        <p:sp>
          <p:nvSpPr>
            <p:cNvPr id="69641" name="AutoShape 14"/>
            <p:cNvSpPr>
              <a:spLocks/>
            </p:cNvSpPr>
            <p:nvPr/>
          </p:nvSpPr>
          <p:spPr bwMode="auto">
            <a:xfrm>
              <a:off x="2608" y="2152"/>
              <a:ext cx="136" cy="928"/>
            </a:xfrm>
            <a:prstGeom prst="leftBracket">
              <a:avLst>
                <a:gd name="adj" fmla="val 8861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AutoShape 15"/>
            <p:cNvSpPr>
              <a:spLocks/>
            </p:cNvSpPr>
            <p:nvPr/>
          </p:nvSpPr>
          <p:spPr bwMode="auto">
            <a:xfrm flipH="1">
              <a:off x="3080" y="2144"/>
              <a:ext cx="136" cy="936"/>
            </a:xfrm>
            <a:prstGeom prst="leftBracket">
              <a:avLst>
                <a:gd name="adj" fmla="val 8937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223963" y="1090613"/>
            <a:ext cx="6759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How many integer solutions to the following equations?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908175" y="2641600"/>
            <a:ext cx="5059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-25000"/>
              <a:t>1</a:t>
            </a:r>
            <a:r>
              <a:rPr lang="en-US" sz="3600"/>
              <a:t> + x</a:t>
            </a:r>
            <a:r>
              <a:rPr lang="en-US" sz="3600" baseline="-25000"/>
              <a:t>2</a:t>
            </a:r>
            <a:r>
              <a:rPr lang="en-US" sz="3600"/>
              <a:t> + x</a:t>
            </a:r>
            <a:r>
              <a:rPr lang="en-US" sz="3600" baseline="-25000"/>
              <a:t>3</a:t>
            </a:r>
            <a:r>
              <a:rPr lang="en-US" sz="3600"/>
              <a:t> + … + x</a:t>
            </a:r>
            <a:r>
              <a:rPr lang="en-US" sz="3600" baseline="-25000"/>
              <a:t>n</a:t>
            </a:r>
            <a:r>
              <a:rPr lang="en-US" sz="3600"/>
              <a:t> = k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908175" y="3340100"/>
            <a:ext cx="410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-25000"/>
              <a:t>1</a:t>
            </a:r>
            <a:r>
              <a:rPr lang="en-US" sz="3600"/>
              <a:t>, x</a:t>
            </a:r>
            <a:r>
              <a:rPr lang="en-US" sz="3600" baseline="-25000"/>
              <a:t>2</a:t>
            </a:r>
            <a:r>
              <a:rPr lang="en-US" sz="3600"/>
              <a:t>, x</a:t>
            </a:r>
            <a:r>
              <a:rPr lang="en-US" sz="3600" baseline="-25000"/>
              <a:t>3</a:t>
            </a:r>
            <a:r>
              <a:rPr lang="en-US" sz="3600"/>
              <a:t>, …, x</a:t>
            </a:r>
            <a:r>
              <a:rPr lang="en-US" sz="3600" baseline="-25000"/>
              <a:t>n</a:t>
            </a:r>
            <a:r>
              <a:rPr lang="en-US" sz="3600"/>
              <a:t> ≥ 0</a:t>
            </a:r>
          </a:p>
        </p:txBody>
      </p:sp>
      <p:grpSp>
        <p:nvGrpSpPr>
          <p:cNvPr id="70661" name="Group 11"/>
          <p:cNvGrpSpPr>
            <a:grpSpLocks/>
          </p:cNvGrpSpPr>
          <p:nvPr/>
        </p:nvGrpSpPr>
        <p:grpSpPr bwMode="auto">
          <a:xfrm>
            <a:off x="1435100" y="4340225"/>
            <a:ext cx="2628900" cy="1636713"/>
            <a:chOff x="672" y="1922"/>
            <a:chExt cx="1656" cy="1031"/>
          </a:xfrm>
        </p:grpSpPr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747" y="1922"/>
              <a:ext cx="153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 dirty="0"/>
                <a:t>n + k - 1</a:t>
              </a:r>
            </a:p>
          </p:txBody>
        </p:sp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1065" y="2434"/>
              <a:ext cx="89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 dirty="0"/>
                <a:t>n - 1</a:t>
              </a:r>
            </a:p>
          </p:txBody>
        </p:sp>
        <p:sp>
          <p:nvSpPr>
            <p:cNvPr id="70670" name="AutoShape 14"/>
            <p:cNvSpPr>
              <a:spLocks/>
            </p:cNvSpPr>
            <p:nvPr/>
          </p:nvSpPr>
          <p:spPr bwMode="auto">
            <a:xfrm>
              <a:off x="672" y="1960"/>
              <a:ext cx="136" cy="928"/>
            </a:xfrm>
            <a:prstGeom prst="leftBracket">
              <a:avLst>
                <a:gd name="adj" fmla="val 8861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1" name="AutoShape 15"/>
            <p:cNvSpPr>
              <a:spLocks/>
            </p:cNvSpPr>
            <p:nvPr/>
          </p:nvSpPr>
          <p:spPr bwMode="auto">
            <a:xfrm flipH="1">
              <a:off x="2192" y="1952"/>
              <a:ext cx="136" cy="936"/>
            </a:xfrm>
            <a:prstGeom prst="leftBracket">
              <a:avLst>
                <a:gd name="adj" fmla="val 8937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662" name="Group 16"/>
          <p:cNvGrpSpPr>
            <a:grpSpLocks/>
          </p:cNvGrpSpPr>
          <p:nvPr/>
        </p:nvGrpSpPr>
        <p:grpSpPr bwMode="auto">
          <a:xfrm>
            <a:off x="4711700" y="4340225"/>
            <a:ext cx="2628900" cy="1636713"/>
            <a:chOff x="672" y="1922"/>
            <a:chExt cx="1656" cy="1031"/>
          </a:xfrm>
        </p:grpSpPr>
        <p:sp>
          <p:nvSpPr>
            <p:cNvPr id="70664" name="Text Box 17"/>
            <p:cNvSpPr txBox="1">
              <a:spLocks noChangeArrowheads="1"/>
            </p:cNvSpPr>
            <p:nvPr/>
          </p:nvSpPr>
          <p:spPr bwMode="auto">
            <a:xfrm>
              <a:off x="747" y="1922"/>
              <a:ext cx="153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n + k - 1</a:t>
              </a:r>
            </a:p>
          </p:txBody>
        </p:sp>
        <p:sp>
          <p:nvSpPr>
            <p:cNvPr id="70665" name="Text Box 18"/>
            <p:cNvSpPr txBox="1">
              <a:spLocks noChangeArrowheads="1"/>
            </p:cNvSpPr>
            <p:nvPr/>
          </p:nvSpPr>
          <p:spPr bwMode="auto">
            <a:xfrm>
              <a:off x="1345" y="2434"/>
              <a:ext cx="33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k</a:t>
              </a:r>
            </a:p>
          </p:txBody>
        </p:sp>
        <p:sp>
          <p:nvSpPr>
            <p:cNvPr id="70666" name="AutoShape 19"/>
            <p:cNvSpPr>
              <a:spLocks/>
            </p:cNvSpPr>
            <p:nvPr/>
          </p:nvSpPr>
          <p:spPr bwMode="auto">
            <a:xfrm>
              <a:off x="672" y="1960"/>
              <a:ext cx="136" cy="928"/>
            </a:xfrm>
            <a:prstGeom prst="leftBracket">
              <a:avLst>
                <a:gd name="adj" fmla="val 8861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AutoShape 20"/>
            <p:cNvSpPr>
              <a:spLocks/>
            </p:cNvSpPr>
            <p:nvPr/>
          </p:nvSpPr>
          <p:spPr bwMode="auto">
            <a:xfrm flipH="1">
              <a:off x="2192" y="1952"/>
              <a:ext cx="136" cy="936"/>
            </a:xfrm>
            <a:prstGeom prst="leftBracket">
              <a:avLst>
                <a:gd name="adj" fmla="val 8937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21"/>
          <p:cNvSpPr txBox="1">
            <a:spLocks noChangeArrowheads="1"/>
          </p:cNvSpPr>
          <p:nvPr/>
        </p:nvSpPr>
        <p:spPr bwMode="auto">
          <a:xfrm>
            <a:off x="4132263" y="483711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=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4"/>
          <p:cNvGrpSpPr>
            <a:grpSpLocks/>
          </p:cNvGrpSpPr>
          <p:nvPr/>
        </p:nvGrpSpPr>
        <p:grpSpPr bwMode="auto">
          <a:xfrm>
            <a:off x="2247900" y="2178050"/>
            <a:ext cx="533400" cy="533400"/>
            <a:chOff x="1416" y="3072"/>
            <a:chExt cx="336" cy="336"/>
          </a:xfrm>
        </p:grpSpPr>
        <p:sp>
          <p:nvSpPr>
            <p:cNvPr id="71721" name="Rectangle 5"/>
            <p:cNvSpPr>
              <a:spLocks noChangeArrowheads="1"/>
            </p:cNvSpPr>
            <p:nvPr/>
          </p:nvSpPr>
          <p:spPr bwMode="invGray">
            <a:xfrm>
              <a:off x="1416" y="3072"/>
              <a:ext cx="336" cy="336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22" name="Oval 6"/>
            <p:cNvSpPr>
              <a:spLocks noChangeArrowheads="1"/>
            </p:cNvSpPr>
            <p:nvPr/>
          </p:nvSpPr>
          <p:spPr bwMode="invGray">
            <a:xfrm>
              <a:off x="1559" y="3219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1683" name="Group 7"/>
          <p:cNvGrpSpPr>
            <a:grpSpLocks/>
          </p:cNvGrpSpPr>
          <p:nvPr/>
        </p:nvGrpSpPr>
        <p:grpSpPr bwMode="auto">
          <a:xfrm>
            <a:off x="3200400" y="2178050"/>
            <a:ext cx="533400" cy="533400"/>
            <a:chOff x="2016" y="3072"/>
            <a:chExt cx="336" cy="336"/>
          </a:xfrm>
        </p:grpSpPr>
        <p:sp>
          <p:nvSpPr>
            <p:cNvPr id="71717" name="Rectangle 8"/>
            <p:cNvSpPr>
              <a:spLocks noChangeArrowheads="1"/>
            </p:cNvSpPr>
            <p:nvPr/>
          </p:nvSpPr>
          <p:spPr bwMode="invGray">
            <a:xfrm>
              <a:off x="2016" y="3072"/>
              <a:ext cx="336" cy="336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18" name="Oval 9"/>
            <p:cNvSpPr>
              <a:spLocks noChangeArrowheads="1"/>
            </p:cNvSpPr>
            <p:nvPr/>
          </p:nvSpPr>
          <p:spPr bwMode="invGray">
            <a:xfrm>
              <a:off x="2232" y="3142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19" name="Oval 10"/>
            <p:cNvSpPr>
              <a:spLocks noChangeArrowheads="1"/>
            </p:cNvSpPr>
            <p:nvPr/>
          </p:nvSpPr>
          <p:spPr bwMode="invGray">
            <a:xfrm>
              <a:off x="2159" y="3232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20" name="Oval 11"/>
            <p:cNvSpPr>
              <a:spLocks noChangeArrowheads="1"/>
            </p:cNvSpPr>
            <p:nvPr/>
          </p:nvSpPr>
          <p:spPr bwMode="invGray">
            <a:xfrm>
              <a:off x="2082" y="3309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1684" name="Group 12"/>
          <p:cNvGrpSpPr>
            <a:grpSpLocks/>
          </p:cNvGrpSpPr>
          <p:nvPr/>
        </p:nvGrpSpPr>
        <p:grpSpPr bwMode="auto">
          <a:xfrm>
            <a:off x="4191000" y="2178050"/>
            <a:ext cx="533400" cy="533400"/>
            <a:chOff x="2640" y="3072"/>
            <a:chExt cx="336" cy="336"/>
          </a:xfrm>
        </p:grpSpPr>
        <p:sp>
          <p:nvSpPr>
            <p:cNvPr id="71714" name="Rectangle 13"/>
            <p:cNvSpPr>
              <a:spLocks noChangeArrowheads="1"/>
            </p:cNvSpPr>
            <p:nvPr/>
          </p:nvSpPr>
          <p:spPr bwMode="invGray">
            <a:xfrm>
              <a:off x="2640" y="3072"/>
              <a:ext cx="336" cy="336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15" name="Oval 14"/>
            <p:cNvSpPr>
              <a:spLocks noChangeArrowheads="1"/>
            </p:cNvSpPr>
            <p:nvPr/>
          </p:nvSpPr>
          <p:spPr bwMode="invGray">
            <a:xfrm>
              <a:off x="2709" y="3129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16" name="Oval 15"/>
            <p:cNvSpPr>
              <a:spLocks noChangeArrowheads="1"/>
            </p:cNvSpPr>
            <p:nvPr/>
          </p:nvSpPr>
          <p:spPr bwMode="invGray">
            <a:xfrm>
              <a:off x="2869" y="3305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1685" name="Group 16"/>
          <p:cNvGrpSpPr>
            <a:grpSpLocks/>
          </p:cNvGrpSpPr>
          <p:nvPr/>
        </p:nvGrpSpPr>
        <p:grpSpPr bwMode="auto">
          <a:xfrm>
            <a:off x="5105400" y="2178050"/>
            <a:ext cx="533400" cy="533400"/>
            <a:chOff x="3216" y="3072"/>
            <a:chExt cx="336" cy="336"/>
          </a:xfrm>
        </p:grpSpPr>
        <p:sp>
          <p:nvSpPr>
            <p:cNvPr id="71707" name="Rectangle 17"/>
            <p:cNvSpPr>
              <a:spLocks noChangeArrowheads="1"/>
            </p:cNvSpPr>
            <p:nvPr/>
          </p:nvSpPr>
          <p:spPr bwMode="invGray">
            <a:xfrm>
              <a:off x="3216" y="3072"/>
              <a:ext cx="336" cy="336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08" name="Oval 18"/>
            <p:cNvSpPr>
              <a:spLocks noChangeArrowheads="1"/>
            </p:cNvSpPr>
            <p:nvPr/>
          </p:nvSpPr>
          <p:spPr bwMode="invGray">
            <a:xfrm>
              <a:off x="3272" y="3113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09" name="Oval 19"/>
            <p:cNvSpPr>
              <a:spLocks noChangeArrowheads="1"/>
            </p:cNvSpPr>
            <p:nvPr/>
          </p:nvSpPr>
          <p:spPr bwMode="invGray">
            <a:xfrm>
              <a:off x="3425" y="3116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10" name="Oval 20"/>
            <p:cNvSpPr>
              <a:spLocks noChangeArrowheads="1"/>
            </p:cNvSpPr>
            <p:nvPr/>
          </p:nvSpPr>
          <p:spPr bwMode="invGray">
            <a:xfrm>
              <a:off x="3278" y="3216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11" name="Oval 21"/>
            <p:cNvSpPr>
              <a:spLocks noChangeArrowheads="1"/>
            </p:cNvSpPr>
            <p:nvPr/>
          </p:nvSpPr>
          <p:spPr bwMode="invGray">
            <a:xfrm>
              <a:off x="3432" y="3218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12" name="Oval 22"/>
            <p:cNvSpPr>
              <a:spLocks noChangeArrowheads="1"/>
            </p:cNvSpPr>
            <p:nvPr/>
          </p:nvSpPr>
          <p:spPr bwMode="invGray">
            <a:xfrm>
              <a:off x="3282" y="3317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13" name="Oval 23"/>
            <p:cNvSpPr>
              <a:spLocks noChangeArrowheads="1"/>
            </p:cNvSpPr>
            <p:nvPr/>
          </p:nvSpPr>
          <p:spPr bwMode="invGray">
            <a:xfrm>
              <a:off x="3436" y="3315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1686" name="Group 24"/>
          <p:cNvGrpSpPr>
            <a:grpSpLocks/>
          </p:cNvGrpSpPr>
          <p:nvPr/>
        </p:nvGrpSpPr>
        <p:grpSpPr bwMode="auto">
          <a:xfrm>
            <a:off x="6019800" y="2178050"/>
            <a:ext cx="533400" cy="533400"/>
            <a:chOff x="3792" y="3072"/>
            <a:chExt cx="336" cy="336"/>
          </a:xfrm>
        </p:grpSpPr>
        <p:sp>
          <p:nvSpPr>
            <p:cNvPr id="71704" name="Rectangle 25"/>
            <p:cNvSpPr>
              <a:spLocks noChangeArrowheads="1"/>
            </p:cNvSpPr>
            <p:nvPr/>
          </p:nvSpPr>
          <p:spPr bwMode="invGray">
            <a:xfrm>
              <a:off x="3792" y="3072"/>
              <a:ext cx="336" cy="336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05" name="Oval 26"/>
            <p:cNvSpPr>
              <a:spLocks noChangeArrowheads="1"/>
            </p:cNvSpPr>
            <p:nvPr/>
          </p:nvSpPr>
          <p:spPr bwMode="invGray">
            <a:xfrm>
              <a:off x="4008" y="3295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06" name="Oval 27"/>
            <p:cNvSpPr>
              <a:spLocks noChangeArrowheads="1"/>
            </p:cNvSpPr>
            <p:nvPr/>
          </p:nvSpPr>
          <p:spPr bwMode="invGray">
            <a:xfrm>
              <a:off x="3858" y="3123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1687" name="Group 31"/>
          <p:cNvGrpSpPr>
            <a:grpSpLocks/>
          </p:cNvGrpSpPr>
          <p:nvPr/>
        </p:nvGrpSpPr>
        <p:grpSpPr bwMode="auto">
          <a:xfrm>
            <a:off x="6908800" y="2162175"/>
            <a:ext cx="533400" cy="533400"/>
            <a:chOff x="1416" y="3072"/>
            <a:chExt cx="336" cy="336"/>
          </a:xfrm>
        </p:grpSpPr>
        <p:sp>
          <p:nvSpPr>
            <p:cNvPr id="71702" name="Rectangle 32"/>
            <p:cNvSpPr>
              <a:spLocks noChangeArrowheads="1"/>
            </p:cNvSpPr>
            <p:nvPr/>
          </p:nvSpPr>
          <p:spPr bwMode="invGray">
            <a:xfrm>
              <a:off x="1416" y="3072"/>
              <a:ext cx="336" cy="336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03" name="Oval 33"/>
            <p:cNvSpPr>
              <a:spLocks noChangeArrowheads="1"/>
            </p:cNvSpPr>
            <p:nvPr/>
          </p:nvSpPr>
          <p:spPr bwMode="invGray">
            <a:xfrm>
              <a:off x="1559" y="3219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1688" name="Group 34"/>
          <p:cNvGrpSpPr>
            <a:grpSpLocks/>
          </p:cNvGrpSpPr>
          <p:nvPr/>
        </p:nvGrpSpPr>
        <p:grpSpPr bwMode="auto">
          <a:xfrm>
            <a:off x="1346200" y="2171700"/>
            <a:ext cx="533400" cy="533400"/>
            <a:chOff x="2640" y="3072"/>
            <a:chExt cx="336" cy="336"/>
          </a:xfrm>
        </p:grpSpPr>
        <p:sp>
          <p:nvSpPr>
            <p:cNvPr id="71699" name="Rectangle 35"/>
            <p:cNvSpPr>
              <a:spLocks noChangeArrowheads="1"/>
            </p:cNvSpPr>
            <p:nvPr/>
          </p:nvSpPr>
          <p:spPr bwMode="invGray">
            <a:xfrm>
              <a:off x="2640" y="3072"/>
              <a:ext cx="336" cy="336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00" name="Oval 36"/>
            <p:cNvSpPr>
              <a:spLocks noChangeArrowheads="1"/>
            </p:cNvSpPr>
            <p:nvPr/>
          </p:nvSpPr>
          <p:spPr bwMode="invGray">
            <a:xfrm>
              <a:off x="2709" y="3129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71701" name="Oval 37"/>
            <p:cNvSpPr>
              <a:spLocks noChangeArrowheads="1"/>
            </p:cNvSpPr>
            <p:nvPr/>
          </p:nvSpPr>
          <p:spPr bwMode="invGray">
            <a:xfrm>
              <a:off x="2869" y="3305"/>
              <a:ext cx="47" cy="4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689" name="Text Box 41"/>
          <p:cNvSpPr txBox="1">
            <a:spLocks noChangeArrowheads="1"/>
          </p:cNvSpPr>
          <p:nvPr/>
        </p:nvSpPr>
        <p:spPr bwMode="auto">
          <a:xfrm>
            <a:off x="1976438" y="508000"/>
            <a:ext cx="5065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Identical/Distinct Dice</a:t>
            </a:r>
          </a:p>
        </p:txBody>
      </p:sp>
      <p:sp>
        <p:nvSpPr>
          <p:cNvPr id="71690" name="Text Box 42"/>
          <p:cNvSpPr txBox="1">
            <a:spLocks noChangeArrowheads="1"/>
          </p:cNvSpPr>
          <p:nvPr/>
        </p:nvSpPr>
        <p:spPr bwMode="auto">
          <a:xfrm>
            <a:off x="1052513" y="1331913"/>
            <a:ext cx="5643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Suppose that we roll seven dice</a:t>
            </a:r>
          </a:p>
        </p:txBody>
      </p:sp>
      <p:sp>
        <p:nvSpPr>
          <p:cNvPr id="71691" name="Text Box 43"/>
          <p:cNvSpPr txBox="1">
            <a:spLocks noChangeArrowheads="1"/>
          </p:cNvSpPr>
          <p:nvPr/>
        </p:nvSpPr>
        <p:spPr bwMode="auto">
          <a:xfrm>
            <a:off x="1052513" y="2995613"/>
            <a:ext cx="62055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How many different outcomes are there, if order matters?</a:t>
            </a:r>
          </a:p>
        </p:txBody>
      </p:sp>
      <p:sp>
        <p:nvSpPr>
          <p:cNvPr id="71692" name="Text Box 44"/>
          <p:cNvSpPr txBox="1">
            <a:spLocks noChangeArrowheads="1"/>
          </p:cNvSpPr>
          <p:nvPr/>
        </p:nvSpPr>
        <p:spPr bwMode="auto">
          <a:xfrm>
            <a:off x="7524750" y="3055938"/>
            <a:ext cx="787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4800" dirty="0"/>
              <a:t>6</a:t>
            </a:r>
            <a:r>
              <a:rPr lang="en-US" sz="4800" baseline="30000" dirty="0"/>
              <a:t>7</a:t>
            </a:r>
          </a:p>
        </p:txBody>
      </p:sp>
      <p:sp>
        <p:nvSpPr>
          <p:cNvPr id="71693" name="Text Box 45"/>
          <p:cNvSpPr txBox="1">
            <a:spLocks noChangeArrowheads="1"/>
          </p:cNvSpPr>
          <p:nvPr/>
        </p:nvSpPr>
        <p:spPr bwMode="auto">
          <a:xfrm>
            <a:off x="1052513" y="4551363"/>
            <a:ext cx="5302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What if order doesn’t matter?</a:t>
            </a:r>
            <a:br>
              <a:rPr lang="en-US"/>
            </a:br>
            <a:r>
              <a:rPr lang="en-US"/>
              <a:t>(E.g., Yahtzee!)</a:t>
            </a:r>
          </a:p>
        </p:txBody>
      </p:sp>
      <p:grpSp>
        <p:nvGrpSpPr>
          <p:cNvPr id="71694" name="Group 46"/>
          <p:cNvGrpSpPr>
            <a:grpSpLocks/>
          </p:cNvGrpSpPr>
          <p:nvPr/>
        </p:nvGrpSpPr>
        <p:grpSpPr bwMode="auto">
          <a:xfrm>
            <a:off x="7435850" y="4206875"/>
            <a:ext cx="965200" cy="1636713"/>
            <a:chOff x="2608" y="2114"/>
            <a:chExt cx="608" cy="1031"/>
          </a:xfrm>
        </p:grpSpPr>
        <p:sp>
          <p:nvSpPr>
            <p:cNvPr id="71695" name="Text Box 47"/>
            <p:cNvSpPr txBox="1">
              <a:spLocks noChangeArrowheads="1"/>
            </p:cNvSpPr>
            <p:nvPr/>
          </p:nvSpPr>
          <p:spPr bwMode="auto">
            <a:xfrm>
              <a:off x="2619" y="2114"/>
              <a:ext cx="57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 dirty="0"/>
                <a:t>12</a:t>
              </a:r>
            </a:p>
          </p:txBody>
        </p:sp>
        <p:sp>
          <p:nvSpPr>
            <p:cNvPr id="71696" name="Text Box 48"/>
            <p:cNvSpPr txBox="1">
              <a:spLocks noChangeArrowheads="1"/>
            </p:cNvSpPr>
            <p:nvPr/>
          </p:nvSpPr>
          <p:spPr bwMode="auto">
            <a:xfrm>
              <a:off x="2733" y="2626"/>
              <a:ext cx="34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7</a:t>
              </a:r>
            </a:p>
          </p:txBody>
        </p:sp>
        <p:sp>
          <p:nvSpPr>
            <p:cNvPr id="71697" name="AutoShape 49"/>
            <p:cNvSpPr>
              <a:spLocks/>
            </p:cNvSpPr>
            <p:nvPr/>
          </p:nvSpPr>
          <p:spPr bwMode="auto">
            <a:xfrm>
              <a:off x="2608" y="2152"/>
              <a:ext cx="136" cy="928"/>
            </a:xfrm>
            <a:prstGeom prst="leftBracket">
              <a:avLst>
                <a:gd name="adj" fmla="val 8861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AutoShape 50"/>
            <p:cNvSpPr>
              <a:spLocks/>
            </p:cNvSpPr>
            <p:nvPr/>
          </p:nvSpPr>
          <p:spPr bwMode="auto">
            <a:xfrm flipH="1">
              <a:off x="3080" y="2144"/>
              <a:ext cx="136" cy="936"/>
            </a:xfrm>
            <a:prstGeom prst="leftBracket">
              <a:avLst>
                <a:gd name="adj" fmla="val 8937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that last one, when order doesn’t matter?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4596" y="1721398"/>
            <a:ext cx="5097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There are 7 Dice, order doesn’t matter:  DDDDDDD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4594" y="2753325"/>
            <a:ext cx="6245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Partition the dice based on their values: suppose you have  3623225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4597" y="3864194"/>
            <a:ext cx="3813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/222/33//5/6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/DDD/DD//D/D</a:t>
            </a:r>
            <a:endParaRPr lang="en-US" dirty="0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823324" y="4284036"/>
            <a:ext cx="965200" cy="1636713"/>
            <a:chOff x="2608" y="2114"/>
            <a:chExt cx="608" cy="1031"/>
          </a:xfrm>
        </p:grpSpPr>
        <p:sp>
          <p:nvSpPr>
            <p:cNvPr id="7" name="Text Box 47"/>
            <p:cNvSpPr txBox="1">
              <a:spLocks noChangeArrowheads="1"/>
            </p:cNvSpPr>
            <p:nvPr/>
          </p:nvSpPr>
          <p:spPr bwMode="auto">
            <a:xfrm>
              <a:off x="2619" y="2114"/>
              <a:ext cx="57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 dirty="0"/>
                <a:t>12</a:t>
              </a:r>
            </a:p>
          </p:txBody>
        </p:sp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>
              <a:off x="2733" y="2626"/>
              <a:ext cx="34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 dirty="0" smtClean="0"/>
                <a:t>5</a:t>
              </a:r>
              <a:endParaRPr lang="en-US" sz="4800" dirty="0"/>
            </a:p>
          </p:txBody>
        </p:sp>
        <p:sp>
          <p:nvSpPr>
            <p:cNvPr id="9" name="AutoShape 49"/>
            <p:cNvSpPr>
              <a:spLocks/>
            </p:cNvSpPr>
            <p:nvPr/>
          </p:nvSpPr>
          <p:spPr bwMode="auto">
            <a:xfrm>
              <a:off x="2608" y="2152"/>
              <a:ext cx="136" cy="928"/>
            </a:xfrm>
            <a:prstGeom prst="leftBracket">
              <a:avLst>
                <a:gd name="adj" fmla="val 8861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50"/>
            <p:cNvSpPr>
              <a:spLocks/>
            </p:cNvSpPr>
            <p:nvPr/>
          </p:nvSpPr>
          <p:spPr bwMode="auto">
            <a:xfrm flipH="1">
              <a:off x="3080" y="2144"/>
              <a:ext cx="136" cy="936"/>
            </a:xfrm>
            <a:prstGeom prst="leftBracket">
              <a:avLst>
                <a:gd name="adj" fmla="val 8937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2570" y="5849144"/>
            <a:ext cx="4786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dice + 5 dividers = 12</a:t>
            </a:r>
          </a:p>
          <a:p>
            <a:endParaRPr lang="en-US" dirty="0"/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7541569" y="4289593"/>
            <a:ext cx="965200" cy="1636713"/>
            <a:chOff x="2608" y="2114"/>
            <a:chExt cx="608" cy="1031"/>
          </a:xfrm>
        </p:grpSpPr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619" y="2114"/>
              <a:ext cx="57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 dirty="0"/>
                <a:t>12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2733" y="2626"/>
              <a:ext cx="34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4800"/>
                <a:t>7</a:t>
              </a:r>
            </a:p>
          </p:txBody>
        </p:sp>
        <p:sp>
          <p:nvSpPr>
            <p:cNvPr id="15" name="AutoShape 49"/>
            <p:cNvSpPr>
              <a:spLocks/>
            </p:cNvSpPr>
            <p:nvPr/>
          </p:nvSpPr>
          <p:spPr bwMode="auto">
            <a:xfrm>
              <a:off x="2608" y="2152"/>
              <a:ext cx="136" cy="928"/>
            </a:xfrm>
            <a:prstGeom prst="leftBracket">
              <a:avLst>
                <a:gd name="adj" fmla="val 8861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50"/>
            <p:cNvSpPr>
              <a:spLocks/>
            </p:cNvSpPr>
            <p:nvPr/>
          </p:nvSpPr>
          <p:spPr bwMode="auto">
            <a:xfrm flipH="1">
              <a:off x="3080" y="2144"/>
              <a:ext cx="136" cy="936"/>
            </a:xfrm>
            <a:prstGeom prst="leftBracket">
              <a:avLst>
                <a:gd name="adj" fmla="val 8937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13911" y="4728785"/>
            <a:ext cx="805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70529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7"/>
          <p:cNvSpPr txBox="1">
            <a:spLocks noChangeArrowheads="1"/>
          </p:cNvSpPr>
          <p:nvPr/>
        </p:nvSpPr>
        <p:spPr bwMode="auto">
          <a:xfrm>
            <a:off x="3267075" y="368300"/>
            <a:ext cx="2179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Multisets</a:t>
            </a:r>
          </a:p>
        </p:txBody>
      </p:sp>
      <p:sp>
        <p:nvSpPr>
          <p:cNvPr id="72707" name="Text Box 8"/>
          <p:cNvSpPr txBox="1">
            <a:spLocks noChangeArrowheads="1"/>
          </p:cNvSpPr>
          <p:nvPr/>
        </p:nvSpPr>
        <p:spPr bwMode="auto">
          <a:xfrm>
            <a:off x="992188" y="1312863"/>
            <a:ext cx="7250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/>
              <a:t>A </a:t>
            </a:r>
            <a:r>
              <a:rPr lang="en-US">
                <a:solidFill>
                  <a:schemeClr val="tx2"/>
                </a:solidFill>
              </a:rPr>
              <a:t>multiset</a:t>
            </a:r>
            <a:r>
              <a:rPr lang="en-US"/>
              <a:t> is a set of elements, each of which has a multiplicity</a:t>
            </a:r>
          </a:p>
        </p:txBody>
      </p:sp>
      <p:sp>
        <p:nvSpPr>
          <p:cNvPr id="72708" name="Text Box 9"/>
          <p:cNvSpPr txBox="1">
            <a:spLocks noChangeArrowheads="1"/>
          </p:cNvSpPr>
          <p:nvPr/>
        </p:nvSpPr>
        <p:spPr bwMode="auto">
          <a:xfrm>
            <a:off x="992188" y="2481263"/>
            <a:ext cx="71866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The </a:t>
            </a:r>
            <a:r>
              <a:rPr lang="en-US">
                <a:solidFill>
                  <a:schemeClr val="tx2"/>
                </a:solidFill>
              </a:rPr>
              <a:t>size</a:t>
            </a:r>
            <a:r>
              <a:rPr lang="en-US"/>
              <a:t> of the multiset is the sum of the multiplicities of all the elements</a:t>
            </a:r>
          </a:p>
        </p:txBody>
      </p:sp>
      <p:sp>
        <p:nvSpPr>
          <p:cNvPr id="72709" name="Text Box 10"/>
          <p:cNvSpPr txBox="1">
            <a:spLocks noChangeArrowheads="1"/>
          </p:cNvSpPr>
          <p:nvPr/>
        </p:nvSpPr>
        <p:spPr bwMode="auto">
          <a:xfrm>
            <a:off x="992188" y="3649663"/>
            <a:ext cx="69580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 dirty="0"/>
              <a:t>Example: </a:t>
            </a:r>
          </a:p>
          <a:p>
            <a:pPr algn="l"/>
            <a:r>
              <a:rPr lang="en-US" dirty="0"/>
              <a:t>   {X, Y, Z}  with  m(X)=0  m(Y)=3,  m(Z)=2</a:t>
            </a:r>
          </a:p>
        </p:txBody>
      </p:sp>
      <p:sp>
        <p:nvSpPr>
          <p:cNvPr id="72710" name="Text Box 11"/>
          <p:cNvSpPr txBox="1">
            <a:spLocks noChangeArrowheads="1"/>
          </p:cNvSpPr>
          <p:nvPr/>
        </p:nvSpPr>
        <p:spPr bwMode="auto">
          <a:xfrm>
            <a:off x="1017476" y="4900099"/>
            <a:ext cx="359976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Unary </a:t>
            </a:r>
            <a:r>
              <a:rPr lang="en-US" dirty="0" smtClean="0"/>
              <a:t>visualization:</a:t>
            </a:r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467987" y="5504153"/>
            <a:ext cx="229851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{</a:t>
            </a:r>
            <a:r>
              <a:rPr lang="en-US" dirty="0"/>
              <a:t>Y, Y, Y, Z, Z}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/>
          <p:cNvSpPr>
            <a:spLocks/>
          </p:cNvSpPr>
          <p:nvPr/>
        </p:nvSpPr>
        <p:spPr bwMode="auto">
          <a:xfrm>
            <a:off x="509588" y="228600"/>
            <a:ext cx="8131175" cy="4659313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7397750" y="3798888"/>
            <a:ext cx="1535113" cy="2855912"/>
            <a:chOff x="3230" y="1699"/>
            <a:chExt cx="909" cy="1465"/>
          </a:xfrm>
        </p:grpSpPr>
        <p:sp>
          <p:nvSpPr>
            <p:cNvPr id="73745" name="Freeform 4"/>
            <p:cNvSpPr>
              <a:spLocks/>
            </p:cNvSpPr>
            <p:nvPr/>
          </p:nvSpPr>
          <p:spPr bwMode="invGray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Freeform 5"/>
            <p:cNvSpPr>
              <a:spLocks/>
            </p:cNvSpPr>
            <p:nvPr/>
          </p:nvSpPr>
          <p:spPr bwMode="invGray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Freeform 6"/>
            <p:cNvSpPr>
              <a:spLocks/>
            </p:cNvSpPr>
            <p:nvPr/>
          </p:nvSpPr>
          <p:spPr bwMode="invGray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8" name="Freeform 7"/>
            <p:cNvSpPr>
              <a:spLocks/>
            </p:cNvSpPr>
            <p:nvPr/>
          </p:nvSpPr>
          <p:spPr bwMode="invGray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Freeform 8"/>
            <p:cNvSpPr>
              <a:spLocks/>
            </p:cNvSpPr>
            <p:nvPr/>
          </p:nvSpPr>
          <p:spPr bwMode="invGray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0" name="Freeform 9"/>
            <p:cNvSpPr>
              <a:spLocks/>
            </p:cNvSpPr>
            <p:nvPr/>
          </p:nvSpPr>
          <p:spPr bwMode="invGray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2" name="Text Box 12"/>
          <p:cNvSpPr txBox="1">
            <a:spLocks noChangeArrowheads="1"/>
          </p:cNvSpPr>
          <p:nvPr/>
        </p:nvSpPr>
        <p:spPr bwMode="auto">
          <a:xfrm>
            <a:off x="2290763" y="673100"/>
            <a:ext cx="4308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Counting Multisets</a:t>
            </a:r>
          </a:p>
        </p:txBody>
      </p:sp>
      <p:sp>
        <p:nvSpPr>
          <p:cNvPr id="73733" name="Text Box 23"/>
          <p:cNvSpPr txBox="1">
            <a:spLocks noChangeArrowheads="1"/>
          </p:cNvSpPr>
          <p:nvPr/>
        </p:nvSpPr>
        <p:spPr bwMode="auto">
          <a:xfrm>
            <a:off x="4335463" y="313531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=</a:t>
            </a:r>
          </a:p>
        </p:txBody>
      </p:sp>
      <p:grpSp>
        <p:nvGrpSpPr>
          <p:cNvPr id="73734" name="Group 29"/>
          <p:cNvGrpSpPr>
            <a:grpSpLocks/>
          </p:cNvGrpSpPr>
          <p:nvPr/>
        </p:nvGrpSpPr>
        <p:grpSpPr bwMode="auto">
          <a:xfrm>
            <a:off x="2146300" y="2876550"/>
            <a:ext cx="2095500" cy="1244600"/>
            <a:chOff x="704" y="3276"/>
            <a:chExt cx="1320" cy="784"/>
          </a:xfrm>
        </p:grpSpPr>
        <p:sp>
          <p:nvSpPr>
            <p:cNvPr id="73741" name="Text Box 14"/>
            <p:cNvSpPr txBox="1">
              <a:spLocks noChangeArrowheads="1"/>
            </p:cNvSpPr>
            <p:nvPr/>
          </p:nvSpPr>
          <p:spPr bwMode="auto">
            <a:xfrm>
              <a:off x="780" y="3276"/>
              <a:ext cx="11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 + k - 1</a:t>
              </a:r>
            </a:p>
          </p:txBody>
        </p:sp>
        <p:sp>
          <p:nvSpPr>
            <p:cNvPr id="73742" name="Text Box 15"/>
            <p:cNvSpPr txBox="1">
              <a:spLocks noChangeArrowheads="1"/>
            </p:cNvSpPr>
            <p:nvPr/>
          </p:nvSpPr>
          <p:spPr bwMode="auto">
            <a:xfrm>
              <a:off x="1018" y="3636"/>
              <a:ext cx="70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 - 1</a:t>
              </a:r>
            </a:p>
          </p:txBody>
        </p:sp>
        <p:sp>
          <p:nvSpPr>
            <p:cNvPr id="73743" name="AutoShape 16"/>
            <p:cNvSpPr>
              <a:spLocks/>
            </p:cNvSpPr>
            <p:nvPr/>
          </p:nvSpPr>
          <p:spPr bwMode="auto">
            <a:xfrm>
              <a:off x="704" y="3316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AutoShape 24"/>
            <p:cNvSpPr>
              <a:spLocks/>
            </p:cNvSpPr>
            <p:nvPr/>
          </p:nvSpPr>
          <p:spPr bwMode="auto">
            <a:xfrm flipH="1">
              <a:off x="1888" y="3316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735" name="Group 30"/>
          <p:cNvGrpSpPr>
            <a:grpSpLocks/>
          </p:cNvGrpSpPr>
          <p:nvPr/>
        </p:nvGrpSpPr>
        <p:grpSpPr bwMode="auto">
          <a:xfrm>
            <a:off x="4902200" y="2876550"/>
            <a:ext cx="2095500" cy="1244600"/>
            <a:chOff x="704" y="3276"/>
            <a:chExt cx="1320" cy="784"/>
          </a:xfrm>
        </p:grpSpPr>
        <p:sp>
          <p:nvSpPr>
            <p:cNvPr id="73737" name="Text Box 31"/>
            <p:cNvSpPr txBox="1">
              <a:spLocks noChangeArrowheads="1"/>
            </p:cNvSpPr>
            <p:nvPr/>
          </p:nvSpPr>
          <p:spPr bwMode="auto">
            <a:xfrm>
              <a:off x="780" y="3276"/>
              <a:ext cx="11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 + k - 1</a:t>
              </a:r>
            </a:p>
          </p:txBody>
        </p:sp>
        <p:sp>
          <p:nvSpPr>
            <p:cNvPr id="73738" name="Text Box 32"/>
            <p:cNvSpPr txBox="1">
              <a:spLocks noChangeArrowheads="1"/>
            </p:cNvSpPr>
            <p:nvPr/>
          </p:nvSpPr>
          <p:spPr bwMode="auto">
            <a:xfrm>
              <a:off x="1228" y="3636"/>
              <a:ext cx="2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k</a:t>
              </a:r>
            </a:p>
          </p:txBody>
        </p:sp>
        <p:sp>
          <p:nvSpPr>
            <p:cNvPr id="73739" name="AutoShape 33"/>
            <p:cNvSpPr>
              <a:spLocks/>
            </p:cNvSpPr>
            <p:nvPr/>
          </p:nvSpPr>
          <p:spPr bwMode="auto">
            <a:xfrm>
              <a:off x="704" y="3316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AutoShape 34"/>
            <p:cNvSpPr>
              <a:spLocks/>
            </p:cNvSpPr>
            <p:nvPr/>
          </p:nvSpPr>
          <p:spPr bwMode="auto">
            <a:xfrm flipH="1">
              <a:off x="1888" y="3316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6" name="Text Box 35"/>
          <p:cNvSpPr txBox="1">
            <a:spLocks noChangeArrowheads="1"/>
          </p:cNvSpPr>
          <p:nvPr/>
        </p:nvSpPr>
        <p:spPr bwMode="auto">
          <a:xfrm>
            <a:off x="1462088" y="1433513"/>
            <a:ext cx="5965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The number of ways </a:t>
            </a:r>
          </a:p>
          <a:p>
            <a:r>
              <a:rPr lang="en-US"/>
              <a:t>to choose a multiset of </a:t>
            </a:r>
          </a:p>
          <a:p>
            <a:r>
              <a:rPr lang="en-US"/>
              <a:t>size k from n types of elements is: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727075" y="1562100"/>
          <a:ext cx="1182688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Photo Editor Photo" r:id="rId4" imgW="9202435" imgH="6687483" progId="MSPhotoEd.3">
                  <p:embed/>
                </p:oleObj>
              </mc:Choice>
              <mc:Fallback>
                <p:oleObj name="Photo Editor Photo" r:id="rId4" imgW="9202435" imgH="668748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1562100"/>
                        <a:ext cx="1182688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Text Box 10"/>
          <p:cNvSpPr txBox="1">
            <a:spLocks noChangeArrowheads="1"/>
          </p:cNvSpPr>
          <p:nvPr/>
        </p:nvSpPr>
        <p:spPr bwMode="auto">
          <a:xfrm>
            <a:off x="2341563" y="723900"/>
            <a:ext cx="4389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Back to the Pirates</a:t>
            </a:r>
          </a:p>
        </p:txBody>
      </p:sp>
      <p:sp>
        <p:nvSpPr>
          <p:cNvPr id="74756" name="Text Box 11"/>
          <p:cNvSpPr txBox="1">
            <a:spLocks noChangeArrowheads="1"/>
          </p:cNvSpPr>
          <p:nvPr/>
        </p:nvSpPr>
        <p:spPr bwMode="auto">
          <a:xfrm>
            <a:off x="1966913" y="1733550"/>
            <a:ext cx="64119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How many ways are there of choosing 20 pirates from a set of 5 pirates, with repetitions allowed?</a:t>
            </a:r>
          </a:p>
        </p:txBody>
      </p:sp>
      <p:sp>
        <p:nvSpPr>
          <p:cNvPr id="74757" name="Text Box 12"/>
          <p:cNvSpPr txBox="1">
            <a:spLocks noChangeArrowheads="1"/>
          </p:cNvSpPr>
          <p:nvPr/>
        </p:nvSpPr>
        <p:spPr bwMode="auto">
          <a:xfrm>
            <a:off x="3954463" y="5229225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=</a:t>
            </a:r>
          </a:p>
        </p:txBody>
      </p:sp>
      <p:grpSp>
        <p:nvGrpSpPr>
          <p:cNvPr id="74758" name="Group 30"/>
          <p:cNvGrpSpPr>
            <a:grpSpLocks/>
          </p:cNvGrpSpPr>
          <p:nvPr/>
        </p:nvGrpSpPr>
        <p:grpSpPr bwMode="auto">
          <a:xfrm>
            <a:off x="1495425" y="4895850"/>
            <a:ext cx="2298700" cy="1244600"/>
            <a:chOff x="1224" y="2060"/>
            <a:chExt cx="1448" cy="784"/>
          </a:xfrm>
        </p:grpSpPr>
        <p:sp>
          <p:nvSpPr>
            <p:cNvPr id="74770" name="Text Box 14"/>
            <p:cNvSpPr txBox="1">
              <a:spLocks noChangeArrowheads="1"/>
            </p:cNvSpPr>
            <p:nvPr/>
          </p:nvSpPr>
          <p:spPr bwMode="auto">
            <a:xfrm>
              <a:off x="1278" y="2060"/>
              <a:ext cx="13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/>
                <a:t>5 + 20 - 1</a:t>
              </a:r>
            </a:p>
          </p:txBody>
        </p:sp>
        <p:sp>
          <p:nvSpPr>
            <p:cNvPr id="74771" name="Text Box 15"/>
            <p:cNvSpPr txBox="1">
              <a:spLocks noChangeArrowheads="1"/>
            </p:cNvSpPr>
            <p:nvPr/>
          </p:nvSpPr>
          <p:spPr bwMode="auto">
            <a:xfrm>
              <a:off x="1724" y="2420"/>
              <a:ext cx="45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20</a:t>
              </a:r>
            </a:p>
          </p:txBody>
        </p:sp>
        <p:sp>
          <p:nvSpPr>
            <p:cNvPr id="74772" name="AutoShape 16"/>
            <p:cNvSpPr>
              <a:spLocks/>
            </p:cNvSpPr>
            <p:nvPr/>
          </p:nvSpPr>
          <p:spPr bwMode="auto">
            <a:xfrm>
              <a:off x="1224" y="2100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AutoShape 17"/>
            <p:cNvSpPr>
              <a:spLocks/>
            </p:cNvSpPr>
            <p:nvPr/>
          </p:nvSpPr>
          <p:spPr bwMode="auto">
            <a:xfrm flipH="1">
              <a:off x="2536" y="2100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59" name="Group 23"/>
          <p:cNvGrpSpPr>
            <a:grpSpLocks/>
          </p:cNvGrpSpPr>
          <p:nvPr/>
        </p:nvGrpSpPr>
        <p:grpSpPr bwMode="auto">
          <a:xfrm>
            <a:off x="4485481" y="4959350"/>
            <a:ext cx="1041400" cy="1244600"/>
            <a:chOff x="3088" y="2060"/>
            <a:chExt cx="656" cy="784"/>
          </a:xfrm>
        </p:grpSpPr>
        <p:sp>
          <p:nvSpPr>
            <p:cNvPr id="74766" name="Text Box 19"/>
            <p:cNvSpPr txBox="1">
              <a:spLocks noChangeArrowheads="1"/>
            </p:cNvSpPr>
            <p:nvPr/>
          </p:nvSpPr>
          <p:spPr bwMode="auto">
            <a:xfrm>
              <a:off x="3188" y="2060"/>
              <a:ext cx="45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24</a:t>
              </a:r>
            </a:p>
          </p:txBody>
        </p:sp>
        <p:sp>
          <p:nvSpPr>
            <p:cNvPr id="74767" name="Text Box 20"/>
            <p:cNvSpPr txBox="1">
              <a:spLocks noChangeArrowheads="1"/>
            </p:cNvSpPr>
            <p:nvPr/>
          </p:nvSpPr>
          <p:spPr bwMode="auto">
            <a:xfrm>
              <a:off x="3188" y="2420"/>
              <a:ext cx="45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20</a:t>
              </a:r>
            </a:p>
          </p:txBody>
        </p:sp>
        <p:sp>
          <p:nvSpPr>
            <p:cNvPr id="74768" name="AutoShape 21"/>
            <p:cNvSpPr>
              <a:spLocks/>
            </p:cNvSpPr>
            <p:nvPr/>
          </p:nvSpPr>
          <p:spPr bwMode="auto">
            <a:xfrm>
              <a:off x="3088" y="2100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AutoShape 22"/>
            <p:cNvSpPr>
              <a:spLocks/>
            </p:cNvSpPr>
            <p:nvPr/>
          </p:nvSpPr>
          <p:spPr bwMode="auto">
            <a:xfrm flipH="1">
              <a:off x="3608" y="2100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60" name="Group 24"/>
          <p:cNvGrpSpPr>
            <a:grpSpLocks/>
          </p:cNvGrpSpPr>
          <p:nvPr/>
        </p:nvGrpSpPr>
        <p:grpSpPr bwMode="auto">
          <a:xfrm>
            <a:off x="6280555" y="4959350"/>
            <a:ext cx="1041400" cy="1244600"/>
            <a:chOff x="3088" y="2060"/>
            <a:chExt cx="656" cy="784"/>
          </a:xfrm>
        </p:grpSpPr>
        <p:sp>
          <p:nvSpPr>
            <p:cNvPr id="74762" name="Text Box 25"/>
            <p:cNvSpPr txBox="1">
              <a:spLocks noChangeArrowheads="1"/>
            </p:cNvSpPr>
            <p:nvPr/>
          </p:nvSpPr>
          <p:spPr bwMode="auto">
            <a:xfrm>
              <a:off x="3188" y="2060"/>
              <a:ext cx="45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/>
                <a:t>24</a:t>
              </a:r>
            </a:p>
          </p:txBody>
        </p:sp>
        <p:sp>
          <p:nvSpPr>
            <p:cNvPr id="74763" name="Text Box 26"/>
            <p:cNvSpPr txBox="1">
              <a:spLocks noChangeArrowheads="1"/>
            </p:cNvSpPr>
            <p:nvPr/>
          </p:nvSpPr>
          <p:spPr bwMode="auto">
            <a:xfrm>
              <a:off x="3273" y="2420"/>
              <a:ext cx="28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4</a:t>
              </a:r>
            </a:p>
          </p:txBody>
        </p:sp>
        <p:sp>
          <p:nvSpPr>
            <p:cNvPr id="74764" name="AutoShape 27"/>
            <p:cNvSpPr>
              <a:spLocks/>
            </p:cNvSpPr>
            <p:nvPr/>
          </p:nvSpPr>
          <p:spPr bwMode="auto">
            <a:xfrm>
              <a:off x="3088" y="2100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AutoShape 28"/>
            <p:cNvSpPr>
              <a:spLocks/>
            </p:cNvSpPr>
            <p:nvPr/>
          </p:nvSpPr>
          <p:spPr bwMode="auto">
            <a:xfrm flipH="1">
              <a:off x="3608" y="2100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61" name="Text Box 29"/>
          <p:cNvSpPr txBox="1">
            <a:spLocks noChangeArrowheads="1"/>
          </p:cNvSpPr>
          <p:nvPr/>
        </p:nvSpPr>
        <p:spPr bwMode="auto">
          <a:xfrm>
            <a:off x="5746750" y="5229225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027" y="3793787"/>
            <a:ext cx="773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PPP/MMMMMM//SSSSSSS/LLLL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6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09600" y="1363663"/>
            <a:ext cx="7975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4800"/>
              <a:t>Correspondence Principle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054100" y="2298700"/>
            <a:ext cx="7086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If two finite sets can be placed into 1-1 onto correspondence, then they have the same size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3"/>
          <p:cNvGrpSpPr>
            <a:grpSpLocks/>
          </p:cNvGrpSpPr>
          <p:nvPr/>
        </p:nvGrpSpPr>
        <p:grpSpPr bwMode="auto">
          <a:xfrm>
            <a:off x="280988" y="288925"/>
            <a:ext cx="1066800" cy="2473325"/>
            <a:chOff x="752" y="176"/>
            <a:chExt cx="2155" cy="4149"/>
          </a:xfrm>
        </p:grpSpPr>
        <p:grpSp>
          <p:nvGrpSpPr>
            <p:cNvPr id="75870" name="Group 4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75880" name="Freeform 5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1" name="Freeform 6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2" name="Freeform 7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3" name="Freeform 8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4" name="Freeform 9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5" name="Freeform 10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71" name="Group 11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75877" name="Freeform 12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8" name="Freeform 13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9" name="Freeform 14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72" name="Group 15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75873" name="Freeform 16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4" name="Freeform 17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5" name="Freeform 18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6" name="Freeform 19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779" name="Group 20"/>
          <p:cNvGrpSpPr>
            <a:grpSpLocks/>
          </p:cNvGrpSpPr>
          <p:nvPr/>
        </p:nvGrpSpPr>
        <p:grpSpPr bwMode="auto">
          <a:xfrm>
            <a:off x="2274888" y="3240088"/>
            <a:ext cx="738187" cy="806450"/>
            <a:chOff x="2686" y="656"/>
            <a:chExt cx="574" cy="729"/>
          </a:xfrm>
        </p:grpSpPr>
        <p:sp>
          <p:nvSpPr>
            <p:cNvPr id="75866" name="Freeform 21"/>
            <p:cNvSpPr>
              <a:spLocks/>
            </p:cNvSpPr>
            <p:nvPr/>
          </p:nvSpPr>
          <p:spPr bwMode="auto">
            <a:xfrm flipH="1">
              <a:off x="2806" y="97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7" name="Freeform 22"/>
            <p:cNvSpPr>
              <a:spLocks/>
            </p:cNvSpPr>
            <p:nvPr/>
          </p:nvSpPr>
          <p:spPr bwMode="auto">
            <a:xfrm flipH="1">
              <a:off x="2926" y="98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8" name="Freeform 23"/>
            <p:cNvSpPr>
              <a:spLocks/>
            </p:cNvSpPr>
            <p:nvPr/>
          </p:nvSpPr>
          <p:spPr bwMode="auto">
            <a:xfrm flipH="1">
              <a:off x="2717" y="67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9" name="Freeform 24"/>
            <p:cNvSpPr>
              <a:spLocks/>
            </p:cNvSpPr>
            <p:nvPr/>
          </p:nvSpPr>
          <p:spPr bwMode="auto">
            <a:xfrm flipH="1">
              <a:off x="2686" y="65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80" name="Group 25"/>
          <p:cNvGrpSpPr>
            <a:grpSpLocks/>
          </p:cNvGrpSpPr>
          <p:nvPr/>
        </p:nvGrpSpPr>
        <p:grpSpPr bwMode="auto">
          <a:xfrm>
            <a:off x="1016000" y="3240088"/>
            <a:ext cx="738188" cy="806450"/>
            <a:chOff x="602" y="333"/>
            <a:chExt cx="574" cy="729"/>
          </a:xfrm>
        </p:grpSpPr>
        <p:sp>
          <p:nvSpPr>
            <p:cNvPr id="75862" name="Freeform 26"/>
            <p:cNvSpPr>
              <a:spLocks/>
            </p:cNvSpPr>
            <p:nvPr/>
          </p:nvSpPr>
          <p:spPr bwMode="auto">
            <a:xfrm flipH="1">
              <a:off x="722" y="651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3" name="Freeform 27"/>
            <p:cNvSpPr>
              <a:spLocks/>
            </p:cNvSpPr>
            <p:nvPr/>
          </p:nvSpPr>
          <p:spPr bwMode="auto">
            <a:xfrm flipH="1">
              <a:off x="842" y="660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4" name="Freeform 28"/>
            <p:cNvSpPr>
              <a:spLocks/>
            </p:cNvSpPr>
            <p:nvPr/>
          </p:nvSpPr>
          <p:spPr bwMode="auto">
            <a:xfrm flipH="1">
              <a:off x="633" y="350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5" name="Freeform 29"/>
            <p:cNvSpPr>
              <a:spLocks/>
            </p:cNvSpPr>
            <p:nvPr/>
          </p:nvSpPr>
          <p:spPr bwMode="auto">
            <a:xfrm flipH="1">
              <a:off x="602" y="333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81" name="Group 30"/>
          <p:cNvGrpSpPr>
            <a:grpSpLocks/>
          </p:cNvGrpSpPr>
          <p:nvPr/>
        </p:nvGrpSpPr>
        <p:grpSpPr bwMode="auto">
          <a:xfrm>
            <a:off x="3608388" y="3240088"/>
            <a:ext cx="738187" cy="806450"/>
            <a:chOff x="4274" y="576"/>
            <a:chExt cx="574" cy="729"/>
          </a:xfrm>
        </p:grpSpPr>
        <p:sp>
          <p:nvSpPr>
            <p:cNvPr id="75858" name="Freeform 31"/>
            <p:cNvSpPr>
              <a:spLocks/>
            </p:cNvSpPr>
            <p:nvPr/>
          </p:nvSpPr>
          <p:spPr bwMode="auto">
            <a:xfrm flipH="1">
              <a:off x="4394" y="89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9" name="Freeform 32"/>
            <p:cNvSpPr>
              <a:spLocks/>
            </p:cNvSpPr>
            <p:nvPr/>
          </p:nvSpPr>
          <p:spPr bwMode="auto">
            <a:xfrm flipH="1">
              <a:off x="4514" y="90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0" name="Freeform 33"/>
            <p:cNvSpPr>
              <a:spLocks/>
            </p:cNvSpPr>
            <p:nvPr/>
          </p:nvSpPr>
          <p:spPr bwMode="auto">
            <a:xfrm flipH="1">
              <a:off x="4305" y="59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1" name="Freeform 34"/>
            <p:cNvSpPr>
              <a:spLocks/>
            </p:cNvSpPr>
            <p:nvPr/>
          </p:nvSpPr>
          <p:spPr bwMode="auto">
            <a:xfrm flipH="1">
              <a:off x="4274" y="57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2" name="Text Box 35"/>
          <p:cNvSpPr txBox="1">
            <a:spLocks noChangeArrowheads="1"/>
          </p:cNvSpPr>
          <p:nvPr/>
        </p:nvSpPr>
        <p:spPr bwMode="auto">
          <a:xfrm>
            <a:off x="1576388" y="3322638"/>
            <a:ext cx="846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+</a:t>
            </a:r>
          </a:p>
        </p:txBody>
      </p:sp>
      <p:sp>
        <p:nvSpPr>
          <p:cNvPr id="75783" name="Text Box 36"/>
          <p:cNvSpPr txBox="1">
            <a:spLocks noChangeArrowheads="1"/>
          </p:cNvSpPr>
          <p:nvPr/>
        </p:nvSpPr>
        <p:spPr bwMode="auto">
          <a:xfrm>
            <a:off x="2927350" y="3322638"/>
            <a:ext cx="846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+</a:t>
            </a:r>
          </a:p>
        </p:txBody>
      </p:sp>
      <p:sp>
        <p:nvSpPr>
          <p:cNvPr id="75784" name="Text Box 37"/>
          <p:cNvSpPr txBox="1">
            <a:spLocks noChangeArrowheads="1"/>
          </p:cNvSpPr>
          <p:nvPr/>
        </p:nvSpPr>
        <p:spPr bwMode="auto">
          <a:xfrm>
            <a:off x="411163" y="3048000"/>
            <a:ext cx="9096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0" b="1"/>
              <a:t>(</a:t>
            </a:r>
          </a:p>
        </p:txBody>
      </p:sp>
      <p:sp>
        <p:nvSpPr>
          <p:cNvPr id="75785" name="Text Box 38"/>
          <p:cNvSpPr txBox="1">
            <a:spLocks noChangeArrowheads="1"/>
          </p:cNvSpPr>
          <p:nvPr/>
        </p:nvSpPr>
        <p:spPr bwMode="auto">
          <a:xfrm>
            <a:off x="4144963" y="3048000"/>
            <a:ext cx="9096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0" b="1"/>
              <a:t>)</a:t>
            </a:r>
          </a:p>
        </p:txBody>
      </p:sp>
      <p:sp>
        <p:nvSpPr>
          <p:cNvPr id="75786" name="Text Box 39"/>
          <p:cNvSpPr txBox="1">
            <a:spLocks noChangeArrowheads="1"/>
          </p:cNvSpPr>
          <p:nvPr/>
        </p:nvSpPr>
        <p:spPr bwMode="auto">
          <a:xfrm>
            <a:off x="5837238" y="3322638"/>
            <a:ext cx="846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+</a:t>
            </a:r>
          </a:p>
        </p:txBody>
      </p:sp>
      <p:sp>
        <p:nvSpPr>
          <p:cNvPr id="75787" name="Text Box 40"/>
          <p:cNvSpPr txBox="1">
            <a:spLocks noChangeArrowheads="1"/>
          </p:cNvSpPr>
          <p:nvPr/>
        </p:nvSpPr>
        <p:spPr bwMode="auto">
          <a:xfrm>
            <a:off x="4672013" y="3048000"/>
            <a:ext cx="9096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0" b="1"/>
              <a:t>(</a:t>
            </a:r>
          </a:p>
        </p:txBody>
      </p:sp>
      <p:sp>
        <p:nvSpPr>
          <p:cNvPr id="75788" name="Text Box 41"/>
          <p:cNvSpPr txBox="1">
            <a:spLocks noChangeArrowheads="1"/>
          </p:cNvSpPr>
          <p:nvPr/>
        </p:nvSpPr>
        <p:spPr bwMode="auto">
          <a:xfrm>
            <a:off x="6918325" y="3048000"/>
            <a:ext cx="17557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0" b="1"/>
              <a:t>) =</a:t>
            </a:r>
          </a:p>
        </p:txBody>
      </p:sp>
      <p:grpSp>
        <p:nvGrpSpPr>
          <p:cNvPr id="75789" name="Group 42"/>
          <p:cNvGrpSpPr>
            <a:grpSpLocks/>
          </p:cNvGrpSpPr>
          <p:nvPr/>
        </p:nvGrpSpPr>
        <p:grpSpPr bwMode="auto">
          <a:xfrm rot="19892288" flipH="1">
            <a:off x="5380038" y="3132138"/>
            <a:ext cx="730250" cy="1023937"/>
            <a:chOff x="1252" y="1766"/>
            <a:chExt cx="788" cy="1198"/>
          </a:xfrm>
        </p:grpSpPr>
        <p:sp>
          <p:nvSpPr>
            <p:cNvPr id="75855" name="Freeform 43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6" name="Freeform 44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7" name="Freeform 45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0" name="Group 46"/>
          <p:cNvGrpSpPr>
            <a:grpSpLocks/>
          </p:cNvGrpSpPr>
          <p:nvPr/>
        </p:nvGrpSpPr>
        <p:grpSpPr bwMode="auto">
          <a:xfrm rot="1369597">
            <a:off x="6383338" y="3132138"/>
            <a:ext cx="728662" cy="1023937"/>
            <a:chOff x="1252" y="1766"/>
            <a:chExt cx="788" cy="1198"/>
          </a:xfrm>
        </p:grpSpPr>
        <p:sp>
          <p:nvSpPr>
            <p:cNvPr id="75852" name="Freeform 47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3" name="Freeform 48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4" name="Freeform 49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1" name="Group 50"/>
          <p:cNvGrpSpPr>
            <a:grpSpLocks/>
          </p:cNvGrpSpPr>
          <p:nvPr/>
        </p:nvGrpSpPr>
        <p:grpSpPr bwMode="auto">
          <a:xfrm>
            <a:off x="1838325" y="4699000"/>
            <a:ext cx="738188" cy="806450"/>
            <a:chOff x="602" y="333"/>
            <a:chExt cx="574" cy="729"/>
          </a:xfrm>
        </p:grpSpPr>
        <p:sp>
          <p:nvSpPr>
            <p:cNvPr id="75848" name="Freeform 51"/>
            <p:cNvSpPr>
              <a:spLocks/>
            </p:cNvSpPr>
            <p:nvPr/>
          </p:nvSpPr>
          <p:spPr bwMode="auto">
            <a:xfrm flipH="1">
              <a:off x="722" y="651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9" name="Freeform 52"/>
            <p:cNvSpPr>
              <a:spLocks/>
            </p:cNvSpPr>
            <p:nvPr/>
          </p:nvSpPr>
          <p:spPr bwMode="auto">
            <a:xfrm flipH="1">
              <a:off x="842" y="660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0" name="Freeform 53"/>
            <p:cNvSpPr>
              <a:spLocks/>
            </p:cNvSpPr>
            <p:nvPr/>
          </p:nvSpPr>
          <p:spPr bwMode="auto">
            <a:xfrm flipH="1">
              <a:off x="633" y="350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1" name="Freeform 54"/>
            <p:cNvSpPr>
              <a:spLocks/>
            </p:cNvSpPr>
            <p:nvPr/>
          </p:nvSpPr>
          <p:spPr bwMode="auto">
            <a:xfrm flipH="1">
              <a:off x="602" y="333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2" name="Group 55"/>
          <p:cNvGrpSpPr>
            <a:grpSpLocks/>
          </p:cNvGrpSpPr>
          <p:nvPr/>
        </p:nvGrpSpPr>
        <p:grpSpPr bwMode="auto">
          <a:xfrm>
            <a:off x="222250" y="4699000"/>
            <a:ext cx="738188" cy="806450"/>
            <a:chOff x="602" y="333"/>
            <a:chExt cx="574" cy="729"/>
          </a:xfrm>
        </p:grpSpPr>
        <p:sp>
          <p:nvSpPr>
            <p:cNvPr id="75844" name="Freeform 56"/>
            <p:cNvSpPr>
              <a:spLocks/>
            </p:cNvSpPr>
            <p:nvPr/>
          </p:nvSpPr>
          <p:spPr bwMode="auto">
            <a:xfrm flipH="1">
              <a:off x="722" y="651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Freeform 57"/>
            <p:cNvSpPr>
              <a:spLocks/>
            </p:cNvSpPr>
            <p:nvPr/>
          </p:nvSpPr>
          <p:spPr bwMode="auto">
            <a:xfrm flipH="1">
              <a:off x="842" y="660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6" name="Freeform 58"/>
            <p:cNvSpPr>
              <a:spLocks/>
            </p:cNvSpPr>
            <p:nvPr/>
          </p:nvSpPr>
          <p:spPr bwMode="auto">
            <a:xfrm flipH="1">
              <a:off x="633" y="350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7" name="Freeform 59"/>
            <p:cNvSpPr>
              <a:spLocks/>
            </p:cNvSpPr>
            <p:nvPr/>
          </p:nvSpPr>
          <p:spPr bwMode="auto">
            <a:xfrm flipH="1">
              <a:off x="602" y="333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3" name="Group 60"/>
          <p:cNvGrpSpPr>
            <a:grpSpLocks/>
          </p:cNvGrpSpPr>
          <p:nvPr/>
        </p:nvGrpSpPr>
        <p:grpSpPr bwMode="auto">
          <a:xfrm>
            <a:off x="4713288" y="4699000"/>
            <a:ext cx="738187" cy="806450"/>
            <a:chOff x="2686" y="656"/>
            <a:chExt cx="574" cy="729"/>
          </a:xfrm>
        </p:grpSpPr>
        <p:sp>
          <p:nvSpPr>
            <p:cNvPr id="75840" name="Freeform 61"/>
            <p:cNvSpPr>
              <a:spLocks/>
            </p:cNvSpPr>
            <p:nvPr/>
          </p:nvSpPr>
          <p:spPr bwMode="auto">
            <a:xfrm flipH="1">
              <a:off x="2806" y="97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1" name="Freeform 62"/>
            <p:cNvSpPr>
              <a:spLocks/>
            </p:cNvSpPr>
            <p:nvPr/>
          </p:nvSpPr>
          <p:spPr bwMode="auto">
            <a:xfrm flipH="1">
              <a:off x="2926" y="98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Freeform 63"/>
            <p:cNvSpPr>
              <a:spLocks/>
            </p:cNvSpPr>
            <p:nvPr/>
          </p:nvSpPr>
          <p:spPr bwMode="auto">
            <a:xfrm flipH="1">
              <a:off x="2717" y="67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Freeform 64"/>
            <p:cNvSpPr>
              <a:spLocks/>
            </p:cNvSpPr>
            <p:nvPr/>
          </p:nvSpPr>
          <p:spPr bwMode="auto">
            <a:xfrm flipH="1">
              <a:off x="2686" y="65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4" name="Group 65"/>
          <p:cNvGrpSpPr>
            <a:grpSpLocks/>
          </p:cNvGrpSpPr>
          <p:nvPr/>
        </p:nvGrpSpPr>
        <p:grpSpPr bwMode="auto">
          <a:xfrm>
            <a:off x="3486150" y="4699000"/>
            <a:ext cx="738188" cy="806450"/>
            <a:chOff x="2686" y="656"/>
            <a:chExt cx="574" cy="729"/>
          </a:xfrm>
        </p:grpSpPr>
        <p:sp>
          <p:nvSpPr>
            <p:cNvPr id="75836" name="Freeform 66"/>
            <p:cNvSpPr>
              <a:spLocks/>
            </p:cNvSpPr>
            <p:nvPr/>
          </p:nvSpPr>
          <p:spPr bwMode="auto">
            <a:xfrm flipH="1">
              <a:off x="2806" y="97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7" name="Freeform 67"/>
            <p:cNvSpPr>
              <a:spLocks/>
            </p:cNvSpPr>
            <p:nvPr/>
          </p:nvSpPr>
          <p:spPr bwMode="auto">
            <a:xfrm flipH="1">
              <a:off x="2926" y="98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8" name="Freeform 68"/>
            <p:cNvSpPr>
              <a:spLocks/>
            </p:cNvSpPr>
            <p:nvPr/>
          </p:nvSpPr>
          <p:spPr bwMode="auto">
            <a:xfrm flipH="1">
              <a:off x="2717" y="67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9" name="Freeform 69"/>
            <p:cNvSpPr>
              <a:spLocks/>
            </p:cNvSpPr>
            <p:nvPr/>
          </p:nvSpPr>
          <p:spPr bwMode="auto">
            <a:xfrm flipH="1">
              <a:off x="2686" y="65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5" name="Group 70"/>
          <p:cNvGrpSpPr>
            <a:grpSpLocks/>
          </p:cNvGrpSpPr>
          <p:nvPr/>
        </p:nvGrpSpPr>
        <p:grpSpPr bwMode="auto">
          <a:xfrm>
            <a:off x="6173788" y="4699000"/>
            <a:ext cx="738187" cy="806450"/>
            <a:chOff x="4274" y="576"/>
            <a:chExt cx="574" cy="729"/>
          </a:xfrm>
        </p:grpSpPr>
        <p:sp>
          <p:nvSpPr>
            <p:cNvPr id="75832" name="Freeform 71"/>
            <p:cNvSpPr>
              <a:spLocks/>
            </p:cNvSpPr>
            <p:nvPr/>
          </p:nvSpPr>
          <p:spPr bwMode="auto">
            <a:xfrm flipH="1">
              <a:off x="4394" y="89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3" name="Freeform 72"/>
            <p:cNvSpPr>
              <a:spLocks/>
            </p:cNvSpPr>
            <p:nvPr/>
          </p:nvSpPr>
          <p:spPr bwMode="auto">
            <a:xfrm flipH="1">
              <a:off x="4514" y="90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4" name="Freeform 73"/>
            <p:cNvSpPr>
              <a:spLocks/>
            </p:cNvSpPr>
            <p:nvPr/>
          </p:nvSpPr>
          <p:spPr bwMode="auto">
            <a:xfrm flipH="1">
              <a:off x="4305" y="59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5" name="Freeform 74"/>
            <p:cNvSpPr>
              <a:spLocks/>
            </p:cNvSpPr>
            <p:nvPr/>
          </p:nvSpPr>
          <p:spPr bwMode="auto">
            <a:xfrm flipH="1">
              <a:off x="4274" y="57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6" name="Group 75"/>
          <p:cNvGrpSpPr>
            <a:grpSpLocks/>
          </p:cNvGrpSpPr>
          <p:nvPr/>
        </p:nvGrpSpPr>
        <p:grpSpPr bwMode="auto">
          <a:xfrm>
            <a:off x="7758113" y="4699000"/>
            <a:ext cx="738187" cy="806450"/>
            <a:chOff x="4274" y="576"/>
            <a:chExt cx="574" cy="729"/>
          </a:xfrm>
        </p:grpSpPr>
        <p:sp>
          <p:nvSpPr>
            <p:cNvPr id="75828" name="Freeform 76"/>
            <p:cNvSpPr>
              <a:spLocks/>
            </p:cNvSpPr>
            <p:nvPr/>
          </p:nvSpPr>
          <p:spPr bwMode="auto">
            <a:xfrm flipH="1">
              <a:off x="4394" y="89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9" name="Freeform 77"/>
            <p:cNvSpPr>
              <a:spLocks/>
            </p:cNvSpPr>
            <p:nvPr/>
          </p:nvSpPr>
          <p:spPr bwMode="auto">
            <a:xfrm flipH="1">
              <a:off x="4514" y="90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0" name="Freeform 78"/>
            <p:cNvSpPr>
              <a:spLocks/>
            </p:cNvSpPr>
            <p:nvPr/>
          </p:nvSpPr>
          <p:spPr bwMode="auto">
            <a:xfrm flipH="1">
              <a:off x="4305" y="59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1" name="Freeform 79"/>
            <p:cNvSpPr>
              <a:spLocks/>
            </p:cNvSpPr>
            <p:nvPr/>
          </p:nvSpPr>
          <p:spPr bwMode="auto">
            <a:xfrm flipH="1">
              <a:off x="4274" y="57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7" name="Group 80"/>
          <p:cNvGrpSpPr>
            <a:grpSpLocks/>
          </p:cNvGrpSpPr>
          <p:nvPr/>
        </p:nvGrpSpPr>
        <p:grpSpPr bwMode="auto">
          <a:xfrm rot="19892288" flipH="1">
            <a:off x="6705600" y="4592638"/>
            <a:ext cx="730250" cy="1023937"/>
            <a:chOff x="1252" y="1766"/>
            <a:chExt cx="788" cy="1198"/>
          </a:xfrm>
        </p:grpSpPr>
        <p:sp>
          <p:nvSpPr>
            <p:cNvPr id="75825" name="Freeform 81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6" name="Freeform 82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7" name="Freeform 83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8" name="Group 84"/>
          <p:cNvGrpSpPr>
            <a:grpSpLocks/>
          </p:cNvGrpSpPr>
          <p:nvPr/>
        </p:nvGrpSpPr>
        <p:grpSpPr bwMode="auto">
          <a:xfrm rot="19892288" flipH="1">
            <a:off x="3983038" y="4592638"/>
            <a:ext cx="730250" cy="1023937"/>
            <a:chOff x="1252" y="1766"/>
            <a:chExt cx="788" cy="1198"/>
          </a:xfrm>
        </p:grpSpPr>
        <p:sp>
          <p:nvSpPr>
            <p:cNvPr id="75822" name="Freeform 85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3" name="Freeform 86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4" name="Freeform 87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9" name="Group 88"/>
          <p:cNvGrpSpPr>
            <a:grpSpLocks/>
          </p:cNvGrpSpPr>
          <p:nvPr/>
        </p:nvGrpSpPr>
        <p:grpSpPr bwMode="auto">
          <a:xfrm rot="19892288" flipH="1">
            <a:off x="754063" y="4592638"/>
            <a:ext cx="730250" cy="1023937"/>
            <a:chOff x="1252" y="1766"/>
            <a:chExt cx="788" cy="1198"/>
          </a:xfrm>
        </p:grpSpPr>
        <p:sp>
          <p:nvSpPr>
            <p:cNvPr id="75819" name="Freeform 89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0" name="Freeform 90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1" name="Freeform 91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00" name="Group 92"/>
          <p:cNvGrpSpPr>
            <a:grpSpLocks/>
          </p:cNvGrpSpPr>
          <p:nvPr/>
        </p:nvGrpSpPr>
        <p:grpSpPr bwMode="auto">
          <a:xfrm rot="1369597">
            <a:off x="2370138" y="4592638"/>
            <a:ext cx="728662" cy="1023937"/>
            <a:chOff x="1252" y="1766"/>
            <a:chExt cx="788" cy="1198"/>
          </a:xfrm>
        </p:grpSpPr>
        <p:sp>
          <p:nvSpPr>
            <p:cNvPr id="75816" name="Freeform 93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7" name="Freeform 94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8" name="Freeform 95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01" name="Group 96"/>
          <p:cNvGrpSpPr>
            <a:grpSpLocks/>
          </p:cNvGrpSpPr>
          <p:nvPr/>
        </p:nvGrpSpPr>
        <p:grpSpPr bwMode="auto">
          <a:xfrm rot="1369597">
            <a:off x="5200650" y="4592638"/>
            <a:ext cx="728663" cy="1023937"/>
            <a:chOff x="1252" y="1766"/>
            <a:chExt cx="788" cy="1198"/>
          </a:xfrm>
        </p:grpSpPr>
        <p:sp>
          <p:nvSpPr>
            <p:cNvPr id="75813" name="Freeform 97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98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5" name="Freeform 99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02" name="Group 100"/>
          <p:cNvGrpSpPr>
            <a:grpSpLocks/>
          </p:cNvGrpSpPr>
          <p:nvPr/>
        </p:nvGrpSpPr>
        <p:grpSpPr bwMode="auto">
          <a:xfrm rot="1369597">
            <a:off x="8289925" y="4591050"/>
            <a:ext cx="728663" cy="1023938"/>
            <a:chOff x="1252" y="1766"/>
            <a:chExt cx="788" cy="1198"/>
          </a:xfrm>
        </p:grpSpPr>
        <p:sp>
          <p:nvSpPr>
            <p:cNvPr id="75810" name="Freeform 101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Freeform 102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Freeform 103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03" name="Text Box 104"/>
          <p:cNvSpPr txBox="1">
            <a:spLocks noChangeArrowheads="1"/>
          </p:cNvSpPr>
          <p:nvPr/>
        </p:nvSpPr>
        <p:spPr bwMode="auto">
          <a:xfrm>
            <a:off x="2825750" y="4781550"/>
            <a:ext cx="846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+</a:t>
            </a:r>
          </a:p>
        </p:txBody>
      </p:sp>
      <p:sp>
        <p:nvSpPr>
          <p:cNvPr id="75804" name="Text Box 105"/>
          <p:cNvSpPr txBox="1">
            <a:spLocks noChangeArrowheads="1"/>
          </p:cNvSpPr>
          <p:nvPr/>
        </p:nvSpPr>
        <p:spPr bwMode="auto">
          <a:xfrm>
            <a:off x="1230313" y="4781550"/>
            <a:ext cx="846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+</a:t>
            </a:r>
          </a:p>
        </p:txBody>
      </p:sp>
      <p:sp>
        <p:nvSpPr>
          <p:cNvPr id="75805" name="Text Box 106"/>
          <p:cNvSpPr txBox="1">
            <a:spLocks noChangeArrowheads="1"/>
          </p:cNvSpPr>
          <p:nvPr/>
        </p:nvSpPr>
        <p:spPr bwMode="auto">
          <a:xfrm>
            <a:off x="4176713" y="4781550"/>
            <a:ext cx="846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+</a:t>
            </a:r>
          </a:p>
        </p:txBody>
      </p:sp>
      <p:sp>
        <p:nvSpPr>
          <p:cNvPr id="75806" name="Text Box 107"/>
          <p:cNvSpPr txBox="1">
            <a:spLocks noChangeArrowheads="1"/>
          </p:cNvSpPr>
          <p:nvPr/>
        </p:nvSpPr>
        <p:spPr bwMode="auto">
          <a:xfrm>
            <a:off x="5505450" y="4781550"/>
            <a:ext cx="846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+</a:t>
            </a:r>
          </a:p>
        </p:txBody>
      </p:sp>
      <p:sp>
        <p:nvSpPr>
          <p:cNvPr id="75807" name="Text Box 108"/>
          <p:cNvSpPr txBox="1">
            <a:spLocks noChangeArrowheads="1"/>
          </p:cNvSpPr>
          <p:nvPr/>
        </p:nvSpPr>
        <p:spPr bwMode="auto">
          <a:xfrm>
            <a:off x="7059613" y="4781550"/>
            <a:ext cx="846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+</a:t>
            </a:r>
          </a:p>
        </p:txBody>
      </p:sp>
      <p:sp>
        <p:nvSpPr>
          <p:cNvPr id="75808" name="Text Box 109"/>
          <p:cNvSpPr txBox="1">
            <a:spLocks noChangeArrowheads="1"/>
          </p:cNvSpPr>
          <p:nvPr/>
        </p:nvSpPr>
        <p:spPr bwMode="auto">
          <a:xfrm>
            <a:off x="2044700" y="622300"/>
            <a:ext cx="54371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Polynomials Express</a:t>
            </a:r>
            <a:br>
              <a:rPr lang="en-US" sz="3600"/>
            </a:br>
            <a:r>
              <a:rPr lang="en-US" sz="3600"/>
              <a:t> Choices and Outcomes</a:t>
            </a:r>
          </a:p>
        </p:txBody>
      </p:sp>
      <p:sp>
        <p:nvSpPr>
          <p:cNvPr id="75809" name="Text Box 111"/>
          <p:cNvSpPr txBox="1">
            <a:spLocks noChangeArrowheads="1"/>
          </p:cNvSpPr>
          <p:nvPr/>
        </p:nvSpPr>
        <p:spPr bwMode="auto">
          <a:xfrm>
            <a:off x="1533525" y="1878013"/>
            <a:ext cx="6457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Products of Sum = Sums of Products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7" y="4533667"/>
            <a:ext cx="9777288" cy="118256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 rot="19892288" flipH="1">
            <a:off x="5989638" y="3429000"/>
            <a:ext cx="730250" cy="1023938"/>
            <a:chOff x="1252" y="1766"/>
            <a:chExt cx="788" cy="1198"/>
          </a:xfrm>
        </p:grpSpPr>
        <p:sp>
          <p:nvSpPr>
            <p:cNvPr id="76875" name="Freeform 3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6" name="Freeform 4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7" name="Freeform 5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3" name="Group 6"/>
          <p:cNvGrpSpPr>
            <a:grpSpLocks/>
          </p:cNvGrpSpPr>
          <p:nvPr/>
        </p:nvGrpSpPr>
        <p:grpSpPr bwMode="auto">
          <a:xfrm>
            <a:off x="4192588" y="1698625"/>
            <a:ext cx="738187" cy="806450"/>
            <a:chOff x="2686" y="656"/>
            <a:chExt cx="574" cy="729"/>
          </a:xfrm>
        </p:grpSpPr>
        <p:sp>
          <p:nvSpPr>
            <p:cNvPr id="76871" name="Freeform 7"/>
            <p:cNvSpPr>
              <a:spLocks/>
            </p:cNvSpPr>
            <p:nvPr/>
          </p:nvSpPr>
          <p:spPr bwMode="auto">
            <a:xfrm flipH="1">
              <a:off x="2806" y="97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2" name="Freeform 8"/>
            <p:cNvSpPr>
              <a:spLocks/>
            </p:cNvSpPr>
            <p:nvPr/>
          </p:nvSpPr>
          <p:spPr bwMode="auto">
            <a:xfrm flipH="1">
              <a:off x="2926" y="98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3" name="Freeform 9"/>
            <p:cNvSpPr>
              <a:spLocks/>
            </p:cNvSpPr>
            <p:nvPr/>
          </p:nvSpPr>
          <p:spPr bwMode="auto">
            <a:xfrm flipH="1">
              <a:off x="2717" y="67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4" name="Freeform 10"/>
            <p:cNvSpPr>
              <a:spLocks/>
            </p:cNvSpPr>
            <p:nvPr/>
          </p:nvSpPr>
          <p:spPr bwMode="auto">
            <a:xfrm flipH="1">
              <a:off x="2686" y="65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4" name="Group 11"/>
          <p:cNvGrpSpPr>
            <a:grpSpLocks/>
          </p:cNvGrpSpPr>
          <p:nvPr/>
        </p:nvGrpSpPr>
        <p:grpSpPr bwMode="auto">
          <a:xfrm rot="1369597">
            <a:off x="6975475" y="3429000"/>
            <a:ext cx="730250" cy="1023938"/>
            <a:chOff x="1252" y="1766"/>
            <a:chExt cx="788" cy="1198"/>
          </a:xfrm>
        </p:grpSpPr>
        <p:sp>
          <p:nvSpPr>
            <p:cNvPr id="76868" name="Freeform 12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Freeform 13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0" name="Freeform 14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5" name="Group 15"/>
          <p:cNvGrpSpPr>
            <a:grpSpLocks/>
          </p:cNvGrpSpPr>
          <p:nvPr/>
        </p:nvGrpSpPr>
        <p:grpSpPr bwMode="auto">
          <a:xfrm>
            <a:off x="1943100" y="1730375"/>
            <a:ext cx="738188" cy="806450"/>
            <a:chOff x="602" y="333"/>
            <a:chExt cx="574" cy="729"/>
          </a:xfrm>
        </p:grpSpPr>
        <p:sp>
          <p:nvSpPr>
            <p:cNvPr id="76864" name="Freeform 16"/>
            <p:cNvSpPr>
              <a:spLocks/>
            </p:cNvSpPr>
            <p:nvPr/>
          </p:nvSpPr>
          <p:spPr bwMode="auto">
            <a:xfrm flipH="1">
              <a:off x="722" y="651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Freeform 17"/>
            <p:cNvSpPr>
              <a:spLocks/>
            </p:cNvSpPr>
            <p:nvPr/>
          </p:nvSpPr>
          <p:spPr bwMode="auto">
            <a:xfrm flipH="1">
              <a:off x="842" y="660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Freeform 18"/>
            <p:cNvSpPr>
              <a:spLocks/>
            </p:cNvSpPr>
            <p:nvPr/>
          </p:nvSpPr>
          <p:spPr bwMode="auto">
            <a:xfrm flipH="1">
              <a:off x="633" y="350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Freeform 19"/>
            <p:cNvSpPr>
              <a:spLocks/>
            </p:cNvSpPr>
            <p:nvPr/>
          </p:nvSpPr>
          <p:spPr bwMode="auto">
            <a:xfrm flipH="1">
              <a:off x="602" y="333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6" name="Group 20"/>
          <p:cNvGrpSpPr>
            <a:grpSpLocks/>
          </p:cNvGrpSpPr>
          <p:nvPr/>
        </p:nvGrpSpPr>
        <p:grpSpPr bwMode="auto">
          <a:xfrm>
            <a:off x="6351588" y="1662113"/>
            <a:ext cx="738187" cy="806450"/>
            <a:chOff x="4274" y="576"/>
            <a:chExt cx="574" cy="729"/>
          </a:xfrm>
        </p:grpSpPr>
        <p:sp>
          <p:nvSpPr>
            <p:cNvPr id="76860" name="Freeform 21"/>
            <p:cNvSpPr>
              <a:spLocks/>
            </p:cNvSpPr>
            <p:nvPr/>
          </p:nvSpPr>
          <p:spPr bwMode="auto">
            <a:xfrm flipH="1">
              <a:off x="4394" y="89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1" name="Freeform 22"/>
            <p:cNvSpPr>
              <a:spLocks/>
            </p:cNvSpPr>
            <p:nvPr/>
          </p:nvSpPr>
          <p:spPr bwMode="auto">
            <a:xfrm flipH="1">
              <a:off x="4514" y="90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Freeform 23"/>
            <p:cNvSpPr>
              <a:spLocks/>
            </p:cNvSpPr>
            <p:nvPr/>
          </p:nvSpPr>
          <p:spPr bwMode="auto">
            <a:xfrm flipH="1">
              <a:off x="4305" y="59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3" name="Freeform 24"/>
            <p:cNvSpPr>
              <a:spLocks/>
            </p:cNvSpPr>
            <p:nvPr/>
          </p:nvSpPr>
          <p:spPr bwMode="auto">
            <a:xfrm flipH="1">
              <a:off x="4274" y="57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7" name="Oval 25"/>
          <p:cNvSpPr>
            <a:spLocks noChangeArrowheads="1"/>
          </p:cNvSpPr>
          <p:nvPr/>
        </p:nvSpPr>
        <p:spPr bwMode="auto">
          <a:xfrm>
            <a:off x="4232275" y="457200"/>
            <a:ext cx="666750" cy="530225"/>
          </a:xfrm>
          <a:prstGeom prst="ellips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grpSp>
        <p:nvGrpSpPr>
          <p:cNvPr id="76808" name="Group 26"/>
          <p:cNvGrpSpPr>
            <a:grpSpLocks/>
          </p:cNvGrpSpPr>
          <p:nvPr/>
        </p:nvGrpSpPr>
        <p:grpSpPr bwMode="auto">
          <a:xfrm rot="19892288" flipH="1">
            <a:off x="3827463" y="3394075"/>
            <a:ext cx="730250" cy="1023938"/>
            <a:chOff x="1252" y="1766"/>
            <a:chExt cx="788" cy="1198"/>
          </a:xfrm>
        </p:grpSpPr>
        <p:sp>
          <p:nvSpPr>
            <p:cNvPr id="76857" name="Freeform 27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8" name="Freeform 28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9" name="Freeform 29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9" name="Group 30"/>
          <p:cNvGrpSpPr>
            <a:grpSpLocks/>
          </p:cNvGrpSpPr>
          <p:nvPr/>
        </p:nvGrpSpPr>
        <p:grpSpPr bwMode="auto">
          <a:xfrm rot="1369597">
            <a:off x="4814888" y="3394075"/>
            <a:ext cx="728662" cy="1023938"/>
            <a:chOff x="1252" y="1766"/>
            <a:chExt cx="788" cy="1198"/>
          </a:xfrm>
        </p:grpSpPr>
        <p:sp>
          <p:nvSpPr>
            <p:cNvPr id="76854" name="Freeform 31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5" name="Freeform 32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Freeform 33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0" name="Group 34"/>
          <p:cNvGrpSpPr>
            <a:grpSpLocks/>
          </p:cNvGrpSpPr>
          <p:nvPr/>
        </p:nvGrpSpPr>
        <p:grpSpPr bwMode="auto">
          <a:xfrm rot="19892288" flipH="1">
            <a:off x="1489075" y="3421063"/>
            <a:ext cx="730250" cy="1023937"/>
            <a:chOff x="1252" y="1766"/>
            <a:chExt cx="788" cy="1198"/>
          </a:xfrm>
        </p:grpSpPr>
        <p:sp>
          <p:nvSpPr>
            <p:cNvPr id="76851" name="Freeform 35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2" name="Freeform 36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3" name="Freeform 37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1" name="Group 38"/>
          <p:cNvGrpSpPr>
            <a:grpSpLocks/>
          </p:cNvGrpSpPr>
          <p:nvPr/>
        </p:nvGrpSpPr>
        <p:grpSpPr bwMode="auto">
          <a:xfrm rot="1369597">
            <a:off x="2286000" y="3403600"/>
            <a:ext cx="728663" cy="1023938"/>
            <a:chOff x="1252" y="1766"/>
            <a:chExt cx="788" cy="1198"/>
          </a:xfrm>
        </p:grpSpPr>
        <p:sp>
          <p:nvSpPr>
            <p:cNvPr id="76848" name="Freeform 39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9" name="Freeform 40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0" name="Freeform 41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6812" name="AutoShape 42"/>
          <p:cNvCxnSpPr>
            <a:cxnSpLocks noChangeShapeType="1"/>
            <a:stCxn id="76807" idx="5"/>
            <a:endCxn id="76863" idx="11"/>
          </p:cNvCxnSpPr>
          <p:nvPr/>
        </p:nvCxnSpPr>
        <p:spPr bwMode="auto">
          <a:xfrm>
            <a:off x="4800600" y="947738"/>
            <a:ext cx="1709738" cy="877887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43"/>
          <p:cNvCxnSpPr>
            <a:cxnSpLocks noChangeShapeType="1"/>
            <a:stCxn id="76807" idx="4"/>
            <a:endCxn id="76874" idx="10"/>
          </p:cNvCxnSpPr>
          <p:nvPr/>
        </p:nvCxnSpPr>
        <p:spPr bwMode="auto">
          <a:xfrm flipH="1">
            <a:off x="4519613" y="1025525"/>
            <a:ext cx="46037" cy="768350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4" name="AutoShape 44"/>
          <p:cNvCxnSpPr>
            <a:cxnSpLocks noChangeShapeType="1"/>
            <a:stCxn id="76807" idx="3"/>
            <a:endCxn id="76867" idx="4"/>
          </p:cNvCxnSpPr>
          <p:nvPr/>
        </p:nvCxnSpPr>
        <p:spPr bwMode="auto">
          <a:xfrm flipH="1">
            <a:off x="2587625" y="947738"/>
            <a:ext cx="1743075" cy="849312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5" name="AutoShape 45"/>
          <p:cNvCxnSpPr>
            <a:cxnSpLocks noChangeShapeType="1"/>
            <a:stCxn id="76874" idx="23"/>
            <a:endCxn id="76858" idx="2"/>
          </p:cNvCxnSpPr>
          <p:nvPr/>
        </p:nvCxnSpPr>
        <p:spPr bwMode="auto">
          <a:xfrm flipH="1">
            <a:off x="4230688" y="2446338"/>
            <a:ext cx="458787" cy="903287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6" name="AutoShape 46"/>
          <p:cNvCxnSpPr>
            <a:cxnSpLocks noChangeShapeType="1"/>
            <a:stCxn id="76874" idx="24"/>
            <a:endCxn id="76855" idx="2"/>
          </p:cNvCxnSpPr>
          <p:nvPr/>
        </p:nvCxnSpPr>
        <p:spPr bwMode="auto">
          <a:xfrm>
            <a:off x="4764088" y="2349500"/>
            <a:ext cx="319087" cy="1004888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7" name="AutoShape 47"/>
          <p:cNvCxnSpPr>
            <a:cxnSpLocks noChangeShapeType="1"/>
            <a:stCxn id="76863" idx="24"/>
            <a:endCxn id="76869" idx="2"/>
          </p:cNvCxnSpPr>
          <p:nvPr/>
        </p:nvCxnSpPr>
        <p:spPr bwMode="auto">
          <a:xfrm>
            <a:off x="6923088" y="2312988"/>
            <a:ext cx="320675" cy="1076325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8" name="AutoShape 48"/>
          <p:cNvCxnSpPr>
            <a:cxnSpLocks noChangeShapeType="1"/>
            <a:stCxn id="76863" idx="23"/>
            <a:endCxn id="76876" idx="2"/>
          </p:cNvCxnSpPr>
          <p:nvPr/>
        </p:nvCxnSpPr>
        <p:spPr bwMode="auto">
          <a:xfrm flipH="1">
            <a:off x="6392863" y="2409825"/>
            <a:ext cx="455612" cy="974725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393" name="Text Box 49"/>
          <p:cNvSpPr txBox="1">
            <a:spLocks noChangeArrowheads="1"/>
          </p:cNvSpPr>
          <p:nvPr/>
        </p:nvSpPr>
        <p:spPr bwMode="auto">
          <a:xfrm>
            <a:off x="3648075" y="1146175"/>
            <a:ext cx="1201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2</a:t>
            </a:r>
          </a:p>
        </p:txBody>
      </p:sp>
      <p:sp>
        <p:nvSpPr>
          <p:cNvPr id="825394" name="Text Box 50"/>
          <p:cNvSpPr txBox="1">
            <a:spLocks noChangeArrowheads="1"/>
          </p:cNvSpPr>
          <p:nvPr/>
        </p:nvSpPr>
        <p:spPr bwMode="auto">
          <a:xfrm>
            <a:off x="5646738" y="1006475"/>
            <a:ext cx="1103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3</a:t>
            </a:r>
          </a:p>
        </p:txBody>
      </p:sp>
      <p:sp>
        <p:nvSpPr>
          <p:cNvPr id="825395" name="Text Box 51"/>
          <p:cNvSpPr txBox="1">
            <a:spLocks noChangeArrowheads="1"/>
          </p:cNvSpPr>
          <p:nvPr/>
        </p:nvSpPr>
        <p:spPr bwMode="auto">
          <a:xfrm>
            <a:off x="2314575" y="1041400"/>
            <a:ext cx="1050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1</a:t>
            </a:r>
          </a:p>
        </p:txBody>
      </p:sp>
      <p:cxnSp>
        <p:nvCxnSpPr>
          <p:cNvPr id="76822" name="AutoShape 52"/>
          <p:cNvCxnSpPr>
            <a:cxnSpLocks noChangeShapeType="1"/>
          </p:cNvCxnSpPr>
          <p:nvPr/>
        </p:nvCxnSpPr>
        <p:spPr bwMode="auto">
          <a:xfrm>
            <a:off x="2438400" y="2478088"/>
            <a:ext cx="144463" cy="903287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3" name="AutoShape 53"/>
          <p:cNvCxnSpPr>
            <a:cxnSpLocks noChangeShapeType="1"/>
          </p:cNvCxnSpPr>
          <p:nvPr/>
        </p:nvCxnSpPr>
        <p:spPr bwMode="auto">
          <a:xfrm flipH="1">
            <a:off x="1857375" y="2478088"/>
            <a:ext cx="581025" cy="917575"/>
          </a:xfrm>
          <a:prstGeom prst="straightConnector1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398" name="Text Box 54"/>
          <p:cNvSpPr txBox="1">
            <a:spLocks noChangeArrowheads="1"/>
          </p:cNvSpPr>
          <p:nvPr/>
        </p:nvSpPr>
        <p:spPr bwMode="auto">
          <a:xfrm>
            <a:off x="1219200" y="2660650"/>
            <a:ext cx="1216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t</a:t>
            </a:r>
            <a:r>
              <a:rPr lang="en-US" baseline="30000"/>
              <a:t>1</a:t>
            </a:r>
          </a:p>
        </p:txBody>
      </p:sp>
      <p:sp>
        <p:nvSpPr>
          <p:cNvPr id="825399" name="Text Box 55"/>
          <p:cNvSpPr txBox="1">
            <a:spLocks noChangeArrowheads="1"/>
          </p:cNvSpPr>
          <p:nvPr/>
        </p:nvSpPr>
        <p:spPr bwMode="auto">
          <a:xfrm>
            <a:off x="2165350" y="2651125"/>
            <a:ext cx="1317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t</a:t>
            </a:r>
            <a:r>
              <a:rPr lang="en-US" baseline="30000"/>
              <a:t>2</a:t>
            </a:r>
          </a:p>
        </p:txBody>
      </p:sp>
      <p:sp>
        <p:nvSpPr>
          <p:cNvPr id="825400" name="Text Box 56"/>
          <p:cNvSpPr txBox="1">
            <a:spLocks noChangeArrowheads="1"/>
          </p:cNvSpPr>
          <p:nvPr/>
        </p:nvSpPr>
        <p:spPr bwMode="auto">
          <a:xfrm>
            <a:off x="3609975" y="2671763"/>
            <a:ext cx="1216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t</a:t>
            </a:r>
            <a:r>
              <a:rPr lang="en-US" baseline="30000"/>
              <a:t>1</a:t>
            </a:r>
          </a:p>
        </p:txBody>
      </p:sp>
      <p:sp>
        <p:nvSpPr>
          <p:cNvPr id="825401" name="Text Box 57"/>
          <p:cNvSpPr txBox="1">
            <a:spLocks noChangeArrowheads="1"/>
          </p:cNvSpPr>
          <p:nvPr/>
        </p:nvSpPr>
        <p:spPr bwMode="auto">
          <a:xfrm>
            <a:off x="4613275" y="2662238"/>
            <a:ext cx="1317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t</a:t>
            </a:r>
            <a:r>
              <a:rPr lang="en-US" baseline="30000"/>
              <a:t>2</a:t>
            </a:r>
          </a:p>
        </p:txBody>
      </p:sp>
      <p:sp>
        <p:nvSpPr>
          <p:cNvPr id="825402" name="Text Box 58"/>
          <p:cNvSpPr txBox="1">
            <a:spLocks noChangeArrowheads="1"/>
          </p:cNvSpPr>
          <p:nvPr/>
        </p:nvSpPr>
        <p:spPr bwMode="auto">
          <a:xfrm>
            <a:off x="5770563" y="2649538"/>
            <a:ext cx="1216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t</a:t>
            </a:r>
            <a:r>
              <a:rPr lang="en-US" baseline="30000"/>
              <a:t>1</a:t>
            </a:r>
          </a:p>
        </p:txBody>
      </p:sp>
      <p:sp>
        <p:nvSpPr>
          <p:cNvPr id="825403" name="Text Box 59"/>
          <p:cNvSpPr txBox="1">
            <a:spLocks noChangeArrowheads="1"/>
          </p:cNvSpPr>
          <p:nvPr/>
        </p:nvSpPr>
        <p:spPr bwMode="auto">
          <a:xfrm>
            <a:off x="6759575" y="2640013"/>
            <a:ext cx="1317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t</a:t>
            </a:r>
            <a:r>
              <a:rPr lang="en-US" baseline="30000"/>
              <a:t>2</a:t>
            </a:r>
          </a:p>
        </p:txBody>
      </p:sp>
      <p:sp>
        <p:nvSpPr>
          <p:cNvPr id="76830" name="Text Box 60"/>
          <p:cNvSpPr txBox="1">
            <a:spLocks noChangeArrowheads="1"/>
          </p:cNvSpPr>
          <p:nvPr/>
        </p:nvSpPr>
        <p:spPr bwMode="auto">
          <a:xfrm>
            <a:off x="1370013" y="4557713"/>
            <a:ext cx="81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b</a:t>
            </a:r>
            <a:r>
              <a:rPr lang="en-US" baseline="30000" dirty="0"/>
              <a:t>1</a:t>
            </a:r>
            <a:r>
              <a:rPr lang="en-US" dirty="0"/>
              <a:t>t</a:t>
            </a:r>
            <a:r>
              <a:rPr lang="en-US" baseline="30000" dirty="0"/>
              <a:t>1</a:t>
            </a:r>
          </a:p>
        </p:txBody>
      </p:sp>
      <p:sp>
        <p:nvSpPr>
          <p:cNvPr id="76831" name="Text Box 61"/>
          <p:cNvSpPr txBox="1">
            <a:spLocks noChangeArrowheads="1"/>
          </p:cNvSpPr>
          <p:nvPr/>
        </p:nvSpPr>
        <p:spPr bwMode="auto">
          <a:xfrm>
            <a:off x="2259013" y="4557713"/>
            <a:ext cx="81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1</a:t>
            </a:r>
            <a:r>
              <a:rPr lang="en-US"/>
              <a:t>t</a:t>
            </a:r>
            <a:r>
              <a:rPr lang="en-US" baseline="30000"/>
              <a:t>2</a:t>
            </a:r>
          </a:p>
        </p:txBody>
      </p:sp>
      <p:sp>
        <p:nvSpPr>
          <p:cNvPr id="76832" name="Text Box 62"/>
          <p:cNvSpPr txBox="1">
            <a:spLocks noChangeArrowheads="1"/>
          </p:cNvSpPr>
          <p:nvPr/>
        </p:nvSpPr>
        <p:spPr bwMode="auto">
          <a:xfrm>
            <a:off x="3706813" y="4557713"/>
            <a:ext cx="81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t</a:t>
            </a:r>
            <a:r>
              <a:rPr lang="en-US" baseline="30000"/>
              <a:t>1</a:t>
            </a:r>
          </a:p>
        </p:txBody>
      </p:sp>
      <p:sp>
        <p:nvSpPr>
          <p:cNvPr id="76833" name="Text Box 63"/>
          <p:cNvSpPr txBox="1">
            <a:spLocks noChangeArrowheads="1"/>
          </p:cNvSpPr>
          <p:nvPr/>
        </p:nvSpPr>
        <p:spPr bwMode="auto">
          <a:xfrm>
            <a:off x="4773613" y="4557713"/>
            <a:ext cx="81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t</a:t>
            </a:r>
            <a:r>
              <a:rPr lang="en-US" baseline="30000"/>
              <a:t>2</a:t>
            </a:r>
          </a:p>
        </p:txBody>
      </p:sp>
      <p:sp>
        <p:nvSpPr>
          <p:cNvPr id="76834" name="Text Box 64"/>
          <p:cNvSpPr txBox="1">
            <a:spLocks noChangeArrowheads="1"/>
          </p:cNvSpPr>
          <p:nvPr/>
        </p:nvSpPr>
        <p:spPr bwMode="auto">
          <a:xfrm>
            <a:off x="5865813" y="4557713"/>
            <a:ext cx="81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3</a:t>
            </a:r>
            <a:r>
              <a:rPr lang="en-US"/>
              <a:t>t</a:t>
            </a:r>
            <a:r>
              <a:rPr lang="en-US" baseline="30000"/>
              <a:t>1</a:t>
            </a:r>
          </a:p>
        </p:txBody>
      </p:sp>
      <p:sp>
        <p:nvSpPr>
          <p:cNvPr id="76835" name="Text Box 65"/>
          <p:cNvSpPr txBox="1">
            <a:spLocks noChangeArrowheads="1"/>
          </p:cNvSpPr>
          <p:nvPr/>
        </p:nvSpPr>
        <p:spPr bwMode="auto">
          <a:xfrm>
            <a:off x="7085013" y="4557713"/>
            <a:ext cx="81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3</a:t>
            </a:r>
            <a:r>
              <a:rPr lang="en-US"/>
              <a:t>t</a:t>
            </a:r>
            <a:r>
              <a:rPr lang="en-US" baseline="30000"/>
              <a:t>2</a:t>
            </a:r>
          </a:p>
        </p:txBody>
      </p:sp>
      <p:sp>
        <p:nvSpPr>
          <p:cNvPr id="76836" name="Text Box 66"/>
          <p:cNvSpPr txBox="1">
            <a:spLocks noChangeArrowheads="1"/>
          </p:cNvSpPr>
          <p:nvPr/>
        </p:nvSpPr>
        <p:spPr bwMode="auto">
          <a:xfrm>
            <a:off x="165100" y="5478463"/>
            <a:ext cx="332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(b</a:t>
            </a:r>
            <a:r>
              <a:rPr lang="en-US" baseline="30000" dirty="0"/>
              <a:t>1</a:t>
            </a:r>
            <a:r>
              <a:rPr lang="en-US" dirty="0"/>
              <a:t>+b</a:t>
            </a:r>
            <a:r>
              <a:rPr lang="en-US" baseline="30000" dirty="0"/>
              <a:t>2</a:t>
            </a:r>
            <a:r>
              <a:rPr lang="en-US" dirty="0"/>
              <a:t>+b</a:t>
            </a:r>
            <a:r>
              <a:rPr lang="en-US" baseline="30000" dirty="0"/>
              <a:t>3</a:t>
            </a:r>
            <a:r>
              <a:rPr lang="en-US" dirty="0"/>
              <a:t>)(t</a:t>
            </a:r>
            <a:r>
              <a:rPr lang="en-US" baseline="30000" dirty="0"/>
              <a:t>1</a:t>
            </a:r>
            <a:r>
              <a:rPr lang="en-US" dirty="0"/>
              <a:t>+t</a:t>
            </a:r>
            <a:r>
              <a:rPr lang="en-US" baseline="30000" dirty="0"/>
              <a:t>2</a:t>
            </a:r>
            <a:r>
              <a:rPr lang="en-US" dirty="0"/>
              <a:t>) = </a:t>
            </a:r>
          </a:p>
        </p:txBody>
      </p:sp>
      <p:sp>
        <p:nvSpPr>
          <p:cNvPr id="76837" name="Text Box 67"/>
          <p:cNvSpPr txBox="1">
            <a:spLocks noChangeArrowheads="1"/>
          </p:cNvSpPr>
          <p:nvPr/>
        </p:nvSpPr>
        <p:spPr bwMode="auto">
          <a:xfrm>
            <a:off x="3325813" y="5480050"/>
            <a:ext cx="81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1</a:t>
            </a:r>
            <a:r>
              <a:rPr lang="en-US"/>
              <a:t>t</a:t>
            </a:r>
            <a:r>
              <a:rPr lang="en-US" baseline="30000"/>
              <a:t>1</a:t>
            </a:r>
          </a:p>
        </p:txBody>
      </p:sp>
      <p:sp>
        <p:nvSpPr>
          <p:cNvPr id="76838" name="Text Box 68"/>
          <p:cNvSpPr txBox="1">
            <a:spLocks noChangeArrowheads="1"/>
          </p:cNvSpPr>
          <p:nvPr/>
        </p:nvSpPr>
        <p:spPr bwMode="auto">
          <a:xfrm>
            <a:off x="4302125" y="5480050"/>
            <a:ext cx="81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b</a:t>
            </a:r>
            <a:r>
              <a:rPr lang="en-US" baseline="30000" dirty="0"/>
              <a:t>1</a:t>
            </a:r>
            <a:r>
              <a:rPr lang="en-US" dirty="0"/>
              <a:t>t</a:t>
            </a:r>
            <a:r>
              <a:rPr lang="en-US" baseline="30000" dirty="0"/>
              <a:t>2</a:t>
            </a:r>
          </a:p>
        </p:txBody>
      </p:sp>
      <p:sp>
        <p:nvSpPr>
          <p:cNvPr id="76839" name="Text Box 69"/>
          <p:cNvSpPr txBox="1">
            <a:spLocks noChangeArrowheads="1"/>
          </p:cNvSpPr>
          <p:nvPr/>
        </p:nvSpPr>
        <p:spPr bwMode="auto">
          <a:xfrm>
            <a:off x="5276850" y="5480050"/>
            <a:ext cx="81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t</a:t>
            </a:r>
            <a:r>
              <a:rPr lang="en-US" baseline="30000"/>
              <a:t>1</a:t>
            </a:r>
          </a:p>
        </p:txBody>
      </p:sp>
      <p:sp>
        <p:nvSpPr>
          <p:cNvPr id="76840" name="Text Box 70"/>
          <p:cNvSpPr txBox="1">
            <a:spLocks noChangeArrowheads="1"/>
          </p:cNvSpPr>
          <p:nvPr/>
        </p:nvSpPr>
        <p:spPr bwMode="auto">
          <a:xfrm>
            <a:off x="6253163" y="5480050"/>
            <a:ext cx="81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t</a:t>
            </a:r>
            <a:r>
              <a:rPr lang="en-US" baseline="30000"/>
              <a:t>2</a:t>
            </a:r>
          </a:p>
        </p:txBody>
      </p:sp>
      <p:sp>
        <p:nvSpPr>
          <p:cNvPr id="76841" name="Text Box 71"/>
          <p:cNvSpPr txBox="1">
            <a:spLocks noChangeArrowheads="1"/>
          </p:cNvSpPr>
          <p:nvPr/>
        </p:nvSpPr>
        <p:spPr bwMode="auto">
          <a:xfrm>
            <a:off x="7227888" y="5480050"/>
            <a:ext cx="81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b</a:t>
            </a:r>
            <a:r>
              <a:rPr lang="en-US" baseline="30000"/>
              <a:t>3</a:t>
            </a:r>
            <a:r>
              <a:rPr lang="en-US"/>
              <a:t>t</a:t>
            </a:r>
            <a:r>
              <a:rPr lang="en-US" baseline="30000"/>
              <a:t>1</a:t>
            </a:r>
          </a:p>
        </p:txBody>
      </p:sp>
      <p:sp>
        <p:nvSpPr>
          <p:cNvPr id="76842" name="Text Box 72"/>
          <p:cNvSpPr txBox="1">
            <a:spLocks noChangeArrowheads="1"/>
          </p:cNvSpPr>
          <p:nvPr/>
        </p:nvSpPr>
        <p:spPr bwMode="auto">
          <a:xfrm>
            <a:off x="8202613" y="5480050"/>
            <a:ext cx="81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b</a:t>
            </a:r>
            <a:r>
              <a:rPr lang="en-US" baseline="30000" dirty="0"/>
              <a:t>3</a:t>
            </a:r>
            <a:r>
              <a:rPr lang="en-US" dirty="0"/>
              <a:t>t</a:t>
            </a:r>
            <a:r>
              <a:rPr lang="en-US" baseline="30000" dirty="0"/>
              <a:t>2</a:t>
            </a:r>
          </a:p>
        </p:txBody>
      </p:sp>
      <p:sp>
        <p:nvSpPr>
          <p:cNvPr id="76843" name="Text Box 73"/>
          <p:cNvSpPr txBox="1">
            <a:spLocks noChangeArrowheads="1"/>
          </p:cNvSpPr>
          <p:nvPr/>
        </p:nvSpPr>
        <p:spPr bwMode="auto">
          <a:xfrm>
            <a:off x="4027488" y="548005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76844" name="Text Box 74"/>
          <p:cNvSpPr txBox="1">
            <a:spLocks noChangeArrowheads="1"/>
          </p:cNvSpPr>
          <p:nvPr/>
        </p:nvSpPr>
        <p:spPr bwMode="auto">
          <a:xfrm>
            <a:off x="5002213" y="548005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76845" name="Text Box 76"/>
          <p:cNvSpPr txBox="1">
            <a:spLocks noChangeArrowheads="1"/>
          </p:cNvSpPr>
          <p:nvPr/>
        </p:nvSpPr>
        <p:spPr bwMode="auto">
          <a:xfrm>
            <a:off x="5976938" y="548005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76846" name="Text Box 77"/>
          <p:cNvSpPr txBox="1">
            <a:spLocks noChangeArrowheads="1"/>
          </p:cNvSpPr>
          <p:nvPr/>
        </p:nvSpPr>
        <p:spPr bwMode="auto">
          <a:xfrm>
            <a:off x="6953250" y="548005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76847" name="Text Box 78"/>
          <p:cNvSpPr txBox="1">
            <a:spLocks noChangeArrowheads="1"/>
          </p:cNvSpPr>
          <p:nvPr/>
        </p:nvSpPr>
        <p:spPr bwMode="auto">
          <a:xfrm>
            <a:off x="7927975" y="548005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+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4" y="4565068"/>
            <a:ext cx="8413285" cy="533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0" y="5529462"/>
            <a:ext cx="9210259" cy="53347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93" grpId="0" autoUpdateAnimBg="0"/>
      <p:bldP spid="825394" grpId="0" autoUpdateAnimBg="0"/>
      <p:bldP spid="825395" grpId="0" autoUpdateAnimBg="0"/>
      <p:bldP spid="825398" grpId="0" autoUpdateAnimBg="0"/>
      <p:bldP spid="825399" grpId="0" autoUpdateAnimBg="0"/>
      <p:bldP spid="825400" grpId="0" autoUpdateAnimBg="0"/>
      <p:bldP spid="825401" grpId="0" autoUpdateAnimBg="0"/>
      <p:bldP spid="825402" grpId="0" autoUpdateAnimBg="0"/>
      <p:bldP spid="82540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 rot="19892288" flipH="1">
            <a:off x="7486650" y="5767388"/>
            <a:ext cx="473075" cy="506412"/>
            <a:chOff x="1252" y="1766"/>
            <a:chExt cx="788" cy="1198"/>
          </a:xfrm>
        </p:grpSpPr>
        <p:sp>
          <p:nvSpPr>
            <p:cNvPr id="77890" name="Freeform 3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1" name="Freeform 4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2" name="Freeform 5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27" name="Group 6"/>
          <p:cNvGrpSpPr>
            <a:grpSpLocks/>
          </p:cNvGrpSpPr>
          <p:nvPr/>
        </p:nvGrpSpPr>
        <p:grpSpPr bwMode="auto">
          <a:xfrm>
            <a:off x="6323013" y="4910138"/>
            <a:ext cx="477837" cy="400050"/>
            <a:chOff x="2686" y="656"/>
            <a:chExt cx="574" cy="729"/>
          </a:xfrm>
        </p:grpSpPr>
        <p:sp>
          <p:nvSpPr>
            <p:cNvPr id="77886" name="Freeform 7"/>
            <p:cNvSpPr>
              <a:spLocks/>
            </p:cNvSpPr>
            <p:nvPr/>
          </p:nvSpPr>
          <p:spPr bwMode="auto">
            <a:xfrm flipH="1">
              <a:off x="2806" y="97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7" name="Freeform 8"/>
            <p:cNvSpPr>
              <a:spLocks/>
            </p:cNvSpPr>
            <p:nvPr/>
          </p:nvSpPr>
          <p:spPr bwMode="auto">
            <a:xfrm flipH="1">
              <a:off x="2926" y="98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8" name="Freeform 9"/>
            <p:cNvSpPr>
              <a:spLocks/>
            </p:cNvSpPr>
            <p:nvPr/>
          </p:nvSpPr>
          <p:spPr bwMode="auto">
            <a:xfrm flipH="1">
              <a:off x="2717" y="67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9" name="Freeform 10"/>
            <p:cNvSpPr>
              <a:spLocks/>
            </p:cNvSpPr>
            <p:nvPr/>
          </p:nvSpPr>
          <p:spPr bwMode="auto">
            <a:xfrm flipH="1">
              <a:off x="2686" y="65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28" name="Group 11"/>
          <p:cNvGrpSpPr>
            <a:grpSpLocks/>
          </p:cNvGrpSpPr>
          <p:nvPr/>
        </p:nvGrpSpPr>
        <p:grpSpPr bwMode="auto">
          <a:xfrm rot="1369597">
            <a:off x="8124825" y="5767388"/>
            <a:ext cx="473075" cy="506412"/>
            <a:chOff x="1252" y="1766"/>
            <a:chExt cx="788" cy="1198"/>
          </a:xfrm>
        </p:grpSpPr>
        <p:sp>
          <p:nvSpPr>
            <p:cNvPr id="77883" name="Freeform 12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4" name="Freeform 13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5" name="Freeform 14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29" name="Group 15"/>
          <p:cNvGrpSpPr>
            <a:grpSpLocks/>
          </p:cNvGrpSpPr>
          <p:nvPr/>
        </p:nvGrpSpPr>
        <p:grpSpPr bwMode="auto">
          <a:xfrm>
            <a:off x="4865688" y="4926013"/>
            <a:ext cx="477837" cy="400050"/>
            <a:chOff x="602" y="333"/>
            <a:chExt cx="574" cy="729"/>
          </a:xfrm>
        </p:grpSpPr>
        <p:sp>
          <p:nvSpPr>
            <p:cNvPr id="77879" name="Freeform 16"/>
            <p:cNvSpPr>
              <a:spLocks/>
            </p:cNvSpPr>
            <p:nvPr/>
          </p:nvSpPr>
          <p:spPr bwMode="auto">
            <a:xfrm flipH="1">
              <a:off x="722" y="651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0" name="Freeform 17"/>
            <p:cNvSpPr>
              <a:spLocks/>
            </p:cNvSpPr>
            <p:nvPr/>
          </p:nvSpPr>
          <p:spPr bwMode="auto">
            <a:xfrm flipH="1">
              <a:off x="842" y="660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1" name="Freeform 18"/>
            <p:cNvSpPr>
              <a:spLocks/>
            </p:cNvSpPr>
            <p:nvPr/>
          </p:nvSpPr>
          <p:spPr bwMode="auto">
            <a:xfrm flipH="1">
              <a:off x="633" y="350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2" name="Freeform 19"/>
            <p:cNvSpPr>
              <a:spLocks/>
            </p:cNvSpPr>
            <p:nvPr/>
          </p:nvSpPr>
          <p:spPr bwMode="auto">
            <a:xfrm flipH="1">
              <a:off x="602" y="333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30" name="Group 20"/>
          <p:cNvGrpSpPr>
            <a:grpSpLocks/>
          </p:cNvGrpSpPr>
          <p:nvPr/>
        </p:nvGrpSpPr>
        <p:grpSpPr bwMode="auto">
          <a:xfrm>
            <a:off x="7721600" y="4892675"/>
            <a:ext cx="476250" cy="398463"/>
            <a:chOff x="4274" y="576"/>
            <a:chExt cx="574" cy="729"/>
          </a:xfrm>
        </p:grpSpPr>
        <p:sp>
          <p:nvSpPr>
            <p:cNvPr id="77875" name="Freeform 21"/>
            <p:cNvSpPr>
              <a:spLocks/>
            </p:cNvSpPr>
            <p:nvPr/>
          </p:nvSpPr>
          <p:spPr bwMode="auto">
            <a:xfrm flipH="1">
              <a:off x="4394" y="894"/>
              <a:ext cx="430" cy="385"/>
            </a:xfrm>
            <a:custGeom>
              <a:avLst/>
              <a:gdLst>
                <a:gd name="T0" fmla="*/ 0 w 597"/>
                <a:gd name="T1" fmla="*/ 86 h 498"/>
                <a:gd name="T2" fmla="*/ 0 w 597"/>
                <a:gd name="T3" fmla="*/ 67 h 498"/>
                <a:gd name="T4" fmla="*/ 6 w 597"/>
                <a:gd name="T5" fmla="*/ 38 h 498"/>
                <a:gd name="T6" fmla="*/ 20 w 597"/>
                <a:gd name="T7" fmla="*/ 19 h 498"/>
                <a:gd name="T8" fmla="*/ 40 w 597"/>
                <a:gd name="T9" fmla="*/ 0 h 498"/>
                <a:gd name="T10" fmla="*/ 58 w 597"/>
                <a:gd name="T11" fmla="*/ 0 h 498"/>
                <a:gd name="T12" fmla="*/ 71 w 597"/>
                <a:gd name="T13" fmla="*/ 0 h 498"/>
                <a:gd name="T14" fmla="*/ 87 w 597"/>
                <a:gd name="T15" fmla="*/ 9 h 498"/>
                <a:gd name="T16" fmla="*/ 103 w 597"/>
                <a:gd name="T17" fmla="*/ 38 h 498"/>
                <a:gd name="T18" fmla="*/ 116 w 597"/>
                <a:gd name="T19" fmla="*/ 70 h 498"/>
                <a:gd name="T20" fmla="*/ 116 w 597"/>
                <a:gd name="T21" fmla="*/ 109 h 498"/>
                <a:gd name="T22" fmla="*/ 109 w 597"/>
                <a:gd name="T23" fmla="*/ 138 h 498"/>
                <a:gd name="T24" fmla="*/ 71 w 597"/>
                <a:gd name="T25" fmla="*/ 128 h 498"/>
                <a:gd name="T26" fmla="*/ 51 w 597"/>
                <a:gd name="T27" fmla="*/ 125 h 498"/>
                <a:gd name="T28" fmla="*/ 27 w 597"/>
                <a:gd name="T29" fmla="*/ 109 h 498"/>
                <a:gd name="T30" fmla="*/ 0 w 597"/>
                <a:gd name="T31" fmla="*/ 8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7"/>
                <a:gd name="T49" fmla="*/ 0 h 498"/>
                <a:gd name="T50" fmla="*/ 597 w 597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7" h="498">
                  <a:moveTo>
                    <a:pt x="0" y="312"/>
                  </a:moveTo>
                  <a:lnTo>
                    <a:pt x="0" y="242"/>
                  </a:lnTo>
                  <a:lnTo>
                    <a:pt x="34" y="138"/>
                  </a:lnTo>
                  <a:lnTo>
                    <a:pt x="104" y="70"/>
                  </a:lnTo>
                  <a:lnTo>
                    <a:pt x="206" y="0"/>
                  </a:lnTo>
                  <a:lnTo>
                    <a:pt x="299" y="0"/>
                  </a:lnTo>
                  <a:lnTo>
                    <a:pt x="367" y="0"/>
                  </a:lnTo>
                  <a:lnTo>
                    <a:pt x="448" y="34"/>
                  </a:lnTo>
                  <a:lnTo>
                    <a:pt x="530" y="138"/>
                  </a:lnTo>
                  <a:lnTo>
                    <a:pt x="597" y="255"/>
                  </a:lnTo>
                  <a:lnTo>
                    <a:pt x="597" y="394"/>
                  </a:lnTo>
                  <a:lnTo>
                    <a:pt x="564" y="498"/>
                  </a:lnTo>
                  <a:lnTo>
                    <a:pt x="367" y="464"/>
                  </a:lnTo>
                  <a:lnTo>
                    <a:pt x="265" y="452"/>
                  </a:lnTo>
                  <a:lnTo>
                    <a:pt x="138" y="394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6" name="Freeform 22"/>
            <p:cNvSpPr>
              <a:spLocks/>
            </p:cNvSpPr>
            <p:nvPr/>
          </p:nvSpPr>
          <p:spPr bwMode="auto">
            <a:xfrm flipH="1">
              <a:off x="4514" y="903"/>
              <a:ext cx="173" cy="349"/>
            </a:xfrm>
            <a:custGeom>
              <a:avLst/>
              <a:gdLst>
                <a:gd name="T0" fmla="*/ 0 w 240"/>
                <a:gd name="T1" fmla="*/ 104 h 453"/>
                <a:gd name="T2" fmla="*/ 9 w 240"/>
                <a:gd name="T3" fmla="*/ 63 h 453"/>
                <a:gd name="T4" fmla="*/ 32 w 240"/>
                <a:gd name="T5" fmla="*/ 13 h 453"/>
                <a:gd name="T6" fmla="*/ 40 w 240"/>
                <a:gd name="T7" fmla="*/ 0 h 453"/>
                <a:gd name="T8" fmla="*/ 47 w 240"/>
                <a:gd name="T9" fmla="*/ 50 h 453"/>
                <a:gd name="T10" fmla="*/ 37 w 240"/>
                <a:gd name="T11" fmla="*/ 97 h 453"/>
                <a:gd name="T12" fmla="*/ 35 w 240"/>
                <a:gd name="T13" fmla="*/ 122 h 453"/>
                <a:gd name="T14" fmla="*/ 12 w 240"/>
                <a:gd name="T15" fmla="*/ 122 h 453"/>
                <a:gd name="T16" fmla="*/ 0 w 240"/>
                <a:gd name="T17" fmla="*/ 10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453"/>
                <a:gd name="T29" fmla="*/ 240 w 240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453">
                  <a:moveTo>
                    <a:pt x="0" y="383"/>
                  </a:moveTo>
                  <a:lnTo>
                    <a:pt x="47" y="233"/>
                  </a:lnTo>
                  <a:lnTo>
                    <a:pt x="167" y="47"/>
                  </a:lnTo>
                  <a:lnTo>
                    <a:pt x="204" y="0"/>
                  </a:lnTo>
                  <a:lnTo>
                    <a:pt x="240" y="186"/>
                  </a:lnTo>
                  <a:lnTo>
                    <a:pt x="192" y="360"/>
                  </a:lnTo>
                  <a:lnTo>
                    <a:pt x="181" y="453"/>
                  </a:lnTo>
                  <a:lnTo>
                    <a:pt x="61" y="45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Freeform 23"/>
            <p:cNvSpPr>
              <a:spLocks/>
            </p:cNvSpPr>
            <p:nvPr/>
          </p:nvSpPr>
          <p:spPr bwMode="auto">
            <a:xfrm flipH="1">
              <a:off x="4305" y="593"/>
              <a:ext cx="447" cy="315"/>
            </a:xfrm>
            <a:custGeom>
              <a:avLst/>
              <a:gdLst>
                <a:gd name="T0" fmla="*/ 62 w 621"/>
                <a:gd name="T1" fmla="*/ 58 h 408"/>
                <a:gd name="T2" fmla="*/ 31 w 621"/>
                <a:gd name="T3" fmla="*/ 53 h 408"/>
                <a:gd name="T4" fmla="*/ 9 w 621"/>
                <a:gd name="T5" fmla="*/ 39 h 408"/>
                <a:gd name="T6" fmla="*/ 0 w 621"/>
                <a:gd name="T7" fmla="*/ 25 h 408"/>
                <a:gd name="T8" fmla="*/ 9 w 621"/>
                <a:gd name="T9" fmla="*/ 3 h 408"/>
                <a:gd name="T10" fmla="*/ 25 w 621"/>
                <a:gd name="T11" fmla="*/ 0 h 408"/>
                <a:gd name="T12" fmla="*/ 42 w 621"/>
                <a:gd name="T13" fmla="*/ 0 h 408"/>
                <a:gd name="T14" fmla="*/ 55 w 621"/>
                <a:gd name="T15" fmla="*/ 29 h 408"/>
                <a:gd name="T16" fmla="*/ 78 w 621"/>
                <a:gd name="T17" fmla="*/ 53 h 408"/>
                <a:gd name="T18" fmla="*/ 98 w 621"/>
                <a:gd name="T19" fmla="*/ 58 h 408"/>
                <a:gd name="T20" fmla="*/ 117 w 621"/>
                <a:gd name="T21" fmla="*/ 73 h 408"/>
                <a:gd name="T22" fmla="*/ 120 w 621"/>
                <a:gd name="T23" fmla="*/ 109 h 408"/>
                <a:gd name="T24" fmla="*/ 107 w 621"/>
                <a:gd name="T25" fmla="*/ 112 h 408"/>
                <a:gd name="T26" fmla="*/ 81 w 621"/>
                <a:gd name="T27" fmla="*/ 99 h 408"/>
                <a:gd name="T28" fmla="*/ 62 w 621"/>
                <a:gd name="T29" fmla="*/ 58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408"/>
                <a:gd name="T47" fmla="*/ 621 w 621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408">
                  <a:moveTo>
                    <a:pt x="322" y="211"/>
                  </a:moveTo>
                  <a:lnTo>
                    <a:pt x="161" y="197"/>
                  </a:lnTo>
                  <a:lnTo>
                    <a:pt x="46" y="141"/>
                  </a:lnTo>
                  <a:lnTo>
                    <a:pt x="0" y="93"/>
                  </a:lnTo>
                  <a:lnTo>
                    <a:pt x="46" y="11"/>
                  </a:lnTo>
                  <a:lnTo>
                    <a:pt x="127" y="0"/>
                  </a:lnTo>
                  <a:lnTo>
                    <a:pt x="218" y="0"/>
                  </a:lnTo>
                  <a:lnTo>
                    <a:pt x="288" y="104"/>
                  </a:lnTo>
                  <a:lnTo>
                    <a:pt x="403" y="197"/>
                  </a:lnTo>
                  <a:lnTo>
                    <a:pt x="505" y="211"/>
                  </a:lnTo>
                  <a:lnTo>
                    <a:pt x="609" y="267"/>
                  </a:lnTo>
                  <a:lnTo>
                    <a:pt x="621" y="396"/>
                  </a:lnTo>
                  <a:lnTo>
                    <a:pt x="553" y="408"/>
                  </a:lnTo>
                  <a:lnTo>
                    <a:pt x="415" y="360"/>
                  </a:lnTo>
                  <a:lnTo>
                    <a:pt x="322" y="2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Freeform 24"/>
            <p:cNvSpPr>
              <a:spLocks/>
            </p:cNvSpPr>
            <p:nvPr/>
          </p:nvSpPr>
          <p:spPr bwMode="auto">
            <a:xfrm flipH="1">
              <a:off x="4274" y="576"/>
              <a:ext cx="574" cy="729"/>
            </a:xfrm>
            <a:custGeom>
              <a:avLst/>
              <a:gdLst>
                <a:gd name="T0" fmla="*/ 0 w 797"/>
                <a:gd name="T1" fmla="*/ 175 h 944"/>
                <a:gd name="T2" fmla="*/ 51 w 797"/>
                <a:gd name="T3" fmla="*/ 103 h 944"/>
                <a:gd name="T4" fmla="*/ 84 w 797"/>
                <a:gd name="T5" fmla="*/ 82 h 944"/>
                <a:gd name="T6" fmla="*/ 44 w 797"/>
                <a:gd name="T7" fmla="*/ 62 h 944"/>
                <a:gd name="T8" fmla="*/ 19 w 797"/>
                <a:gd name="T9" fmla="*/ 22 h 944"/>
                <a:gd name="T10" fmla="*/ 60 w 797"/>
                <a:gd name="T11" fmla="*/ 0 h 944"/>
                <a:gd name="T12" fmla="*/ 49 w 797"/>
                <a:gd name="T13" fmla="*/ 12 h 944"/>
                <a:gd name="T14" fmla="*/ 35 w 797"/>
                <a:gd name="T15" fmla="*/ 34 h 944"/>
                <a:gd name="T16" fmla="*/ 73 w 797"/>
                <a:gd name="T17" fmla="*/ 56 h 944"/>
                <a:gd name="T18" fmla="*/ 79 w 797"/>
                <a:gd name="T19" fmla="*/ 37 h 944"/>
                <a:gd name="T20" fmla="*/ 86 w 797"/>
                <a:gd name="T21" fmla="*/ 31 h 944"/>
                <a:gd name="T22" fmla="*/ 122 w 797"/>
                <a:gd name="T23" fmla="*/ 53 h 944"/>
                <a:gd name="T24" fmla="*/ 150 w 797"/>
                <a:gd name="T25" fmla="*/ 88 h 944"/>
                <a:gd name="T26" fmla="*/ 139 w 797"/>
                <a:gd name="T27" fmla="*/ 122 h 944"/>
                <a:gd name="T28" fmla="*/ 139 w 797"/>
                <a:gd name="T29" fmla="*/ 103 h 944"/>
                <a:gd name="T30" fmla="*/ 126 w 797"/>
                <a:gd name="T31" fmla="*/ 72 h 944"/>
                <a:gd name="T32" fmla="*/ 99 w 797"/>
                <a:gd name="T33" fmla="*/ 70 h 944"/>
                <a:gd name="T34" fmla="*/ 123 w 797"/>
                <a:gd name="T35" fmla="*/ 103 h 944"/>
                <a:gd name="T36" fmla="*/ 115 w 797"/>
                <a:gd name="T37" fmla="*/ 109 h 944"/>
                <a:gd name="T38" fmla="*/ 88 w 797"/>
                <a:gd name="T39" fmla="*/ 100 h 944"/>
                <a:gd name="T40" fmla="*/ 99 w 797"/>
                <a:gd name="T41" fmla="*/ 124 h 944"/>
                <a:gd name="T42" fmla="*/ 126 w 797"/>
                <a:gd name="T43" fmla="*/ 171 h 944"/>
                <a:gd name="T44" fmla="*/ 123 w 797"/>
                <a:gd name="T45" fmla="*/ 244 h 944"/>
                <a:gd name="T46" fmla="*/ 51 w 797"/>
                <a:gd name="T47" fmla="*/ 240 h 944"/>
                <a:gd name="T48" fmla="*/ 35 w 797"/>
                <a:gd name="T49" fmla="*/ 209 h 944"/>
                <a:gd name="T50" fmla="*/ 108 w 797"/>
                <a:gd name="T51" fmla="*/ 234 h 944"/>
                <a:gd name="T52" fmla="*/ 117 w 797"/>
                <a:gd name="T53" fmla="*/ 213 h 944"/>
                <a:gd name="T54" fmla="*/ 103 w 797"/>
                <a:gd name="T55" fmla="*/ 156 h 944"/>
                <a:gd name="T56" fmla="*/ 95 w 797"/>
                <a:gd name="T57" fmla="*/ 171 h 944"/>
                <a:gd name="T58" fmla="*/ 81 w 797"/>
                <a:gd name="T59" fmla="*/ 178 h 944"/>
                <a:gd name="T60" fmla="*/ 64 w 797"/>
                <a:gd name="T61" fmla="*/ 168 h 944"/>
                <a:gd name="T62" fmla="*/ 51 w 797"/>
                <a:gd name="T63" fmla="*/ 158 h 944"/>
                <a:gd name="T64" fmla="*/ 57 w 797"/>
                <a:gd name="T65" fmla="*/ 122 h 944"/>
                <a:gd name="T66" fmla="*/ 24 w 797"/>
                <a:gd name="T67" fmla="*/ 147 h 944"/>
                <a:gd name="T68" fmla="*/ 13 w 797"/>
                <a:gd name="T69" fmla="*/ 190 h 944"/>
                <a:gd name="T70" fmla="*/ 2 w 797"/>
                <a:gd name="T71" fmla="*/ 213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944"/>
                <a:gd name="T110" fmla="*/ 797 w 797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944">
                  <a:moveTo>
                    <a:pt x="11" y="774"/>
                  </a:moveTo>
                  <a:lnTo>
                    <a:pt x="0" y="636"/>
                  </a:lnTo>
                  <a:lnTo>
                    <a:pt x="79" y="489"/>
                  </a:lnTo>
                  <a:lnTo>
                    <a:pt x="262" y="375"/>
                  </a:lnTo>
                  <a:lnTo>
                    <a:pt x="387" y="375"/>
                  </a:lnTo>
                  <a:lnTo>
                    <a:pt x="432" y="296"/>
                  </a:lnTo>
                  <a:lnTo>
                    <a:pt x="353" y="262"/>
                  </a:lnTo>
                  <a:lnTo>
                    <a:pt x="228" y="226"/>
                  </a:lnTo>
                  <a:lnTo>
                    <a:pt x="136" y="181"/>
                  </a:lnTo>
                  <a:lnTo>
                    <a:pt x="102" y="79"/>
                  </a:lnTo>
                  <a:lnTo>
                    <a:pt x="181" y="0"/>
                  </a:lnTo>
                  <a:lnTo>
                    <a:pt x="308" y="0"/>
                  </a:lnTo>
                  <a:lnTo>
                    <a:pt x="376" y="56"/>
                  </a:lnTo>
                  <a:lnTo>
                    <a:pt x="251" y="45"/>
                  </a:lnTo>
                  <a:lnTo>
                    <a:pt x="181" y="56"/>
                  </a:lnTo>
                  <a:lnTo>
                    <a:pt x="181" y="124"/>
                  </a:lnTo>
                  <a:lnTo>
                    <a:pt x="262" y="169"/>
                  </a:lnTo>
                  <a:lnTo>
                    <a:pt x="376" y="203"/>
                  </a:lnTo>
                  <a:lnTo>
                    <a:pt x="432" y="203"/>
                  </a:lnTo>
                  <a:lnTo>
                    <a:pt x="410" y="135"/>
                  </a:lnTo>
                  <a:lnTo>
                    <a:pt x="387" y="90"/>
                  </a:lnTo>
                  <a:lnTo>
                    <a:pt x="444" y="113"/>
                  </a:lnTo>
                  <a:lnTo>
                    <a:pt x="511" y="192"/>
                  </a:lnTo>
                  <a:lnTo>
                    <a:pt x="627" y="192"/>
                  </a:lnTo>
                  <a:lnTo>
                    <a:pt x="729" y="215"/>
                  </a:lnTo>
                  <a:lnTo>
                    <a:pt x="774" y="319"/>
                  </a:lnTo>
                  <a:lnTo>
                    <a:pt x="797" y="409"/>
                  </a:lnTo>
                  <a:lnTo>
                    <a:pt x="718" y="443"/>
                  </a:lnTo>
                  <a:lnTo>
                    <a:pt x="661" y="432"/>
                  </a:lnTo>
                  <a:lnTo>
                    <a:pt x="718" y="375"/>
                  </a:lnTo>
                  <a:lnTo>
                    <a:pt x="718" y="307"/>
                  </a:lnTo>
                  <a:lnTo>
                    <a:pt x="650" y="262"/>
                  </a:lnTo>
                  <a:lnTo>
                    <a:pt x="545" y="251"/>
                  </a:lnTo>
                  <a:lnTo>
                    <a:pt x="511" y="251"/>
                  </a:lnTo>
                  <a:lnTo>
                    <a:pt x="545" y="319"/>
                  </a:lnTo>
                  <a:lnTo>
                    <a:pt x="638" y="375"/>
                  </a:lnTo>
                  <a:lnTo>
                    <a:pt x="684" y="375"/>
                  </a:lnTo>
                  <a:lnTo>
                    <a:pt x="591" y="398"/>
                  </a:lnTo>
                  <a:lnTo>
                    <a:pt x="500" y="364"/>
                  </a:lnTo>
                  <a:lnTo>
                    <a:pt x="455" y="364"/>
                  </a:lnTo>
                  <a:lnTo>
                    <a:pt x="444" y="409"/>
                  </a:lnTo>
                  <a:lnTo>
                    <a:pt x="511" y="455"/>
                  </a:lnTo>
                  <a:lnTo>
                    <a:pt x="579" y="500"/>
                  </a:lnTo>
                  <a:lnTo>
                    <a:pt x="650" y="624"/>
                  </a:lnTo>
                  <a:lnTo>
                    <a:pt x="661" y="763"/>
                  </a:lnTo>
                  <a:lnTo>
                    <a:pt x="638" y="887"/>
                  </a:lnTo>
                  <a:lnTo>
                    <a:pt x="616" y="944"/>
                  </a:lnTo>
                  <a:lnTo>
                    <a:pt x="262" y="876"/>
                  </a:lnTo>
                  <a:lnTo>
                    <a:pt x="113" y="774"/>
                  </a:lnTo>
                  <a:lnTo>
                    <a:pt x="181" y="763"/>
                  </a:lnTo>
                  <a:lnTo>
                    <a:pt x="308" y="830"/>
                  </a:lnTo>
                  <a:lnTo>
                    <a:pt x="557" y="853"/>
                  </a:lnTo>
                  <a:lnTo>
                    <a:pt x="579" y="853"/>
                  </a:lnTo>
                  <a:lnTo>
                    <a:pt x="604" y="774"/>
                  </a:lnTo>
                  <a:lnTo>
                    <a:pt x="591" y="670"/>
                  </a:lnTo>
                  <a:lnTo>
                    <a:pt x="534" y="568"/>
                  </a:lnTo>
                  <a:lnTo>
                    <a:pt x="466" y="489"/>
                  </a:lnTo>
                  <a:lnTo>
                    <a:pt x="489" y="624"/>
                  </a:lnTo>
                  <a:lnTo>
                    <a:pt x="410" y="797"/>
                  </a:lnTo>
                  <a:lnTo>
                    <a:pt x="421" y="647"/>
                  </a:lnTo>
                  <a:lnTo>
                    <a:pt x="410" y="477"/>
                  </a:lnTo>
                  <a:lnTo>
                    <a:pt x="330" y="613"/>
                  </a:lnTo>
                  <a:lnTo>
                    <a:pt x="262" y="740"/>
                  </a:lnTo>
                  <a:lnTo>
                    <a:pt x="262" y="579"/>
                  </a:lnTo>
                  <a:lnTo>
                    <a:pt x="364" y="455"/>
                  </a:lnTo>
                  <a:lnTo>
                    <a:pt x="296" y="443"/>
                  </a:lnTo>
                  <a:lnTo>
                    <a:pt x="192" y="477"/>
                  </a:lnTo>
                  <a:lnTo>
                    <a:pt x="124" y="534"/>
                  </a:lnTo>
                  <a:lnTo>
                    <a:pt x="68" y="624"/>
                  </a:lnTo>
                  <a:lnTo>
                    <a:pt x="68" y="692"/>
                  </a:lnTo>
                  <a:lnTo>
                    <a:pt x="102" y="704"/>
                  </a:lnTo>
                  <a:lnTo>
                    <a:pt x="11" y="7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1" name="Oval 25"/>
          <p:cNvSpPr>
            <a:spLocks noChangeArrowheads="1"/>
          </p:cNvSpPr>
          <p:nvPr/>
        </p:nvSpPr>
        <p:spPr bwMode="auto">
          <a:xfrm>
            <a:off x="6348413" y="4295775"/>
            <a:ext cx="431800" cy="261938"/>
          </a:xfrm>
          <a:prstGeom prst="ellipse">
            <a:avLst/>
          </a:prstGeom>
          <a:solidFill>
            <a:schemeClr val="folHlink"/>
          </a:solidFill>
          <a:ln w="76200" cap="sq">
            <a:solidFill>
              <a:schemeClr val="accent2"/>
            </a:solidFill>
            <a:round/>
            <a:headEnd/>
            <a:tailEnd/>
          </a:ln>
        </p:spPr>
        <p:txBody>
          <a:bodyPr wrap="none" lIns="274320" rIns="274320" anchor="ctr">
            <a:spAutoFit/>
          </a:bodyPr>
          <a:lstStyle/>
          <a:p>
            <a:endParaRPr lang="en-US"/>
          </a:p>
        </p:txBody>
      </p:sp>
      <p:grpSp>
        <p:nvGrpSpPr>
          <p:cNvPr id="77832" name="Group 26"/>
          <p:cNvGrpSpPr>
            <a:grpSpLocks/>
          </p:cNvGrpSpPr>
          <p:nvPr/>
        </p:nvGrpSpPr>
        <p:grpSpPr bwMode="auto">
          <a:xfrm rot="19892288" flipH="1">
            <a:off x="6086475" y="5749925"/>
            <a:ext cx="473075" cy="506413"/>
            <a:chOff x="1252" y="1766"/>
            <a:chExt cx="788" cy="1198"/>
          </a:xfrm>
        </p:grpSpPr>
        <p:sp>
          <p:nvSpPr>
            <p:cNvPr id="77872" name="Freeform 27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Freeform 28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4" name="Freeform 29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33" name="Group 30"/>
          <p:cNvGrpSpPr>
            <a:grpSpLocks/>
          </p:cNvGrpSpPr>
          <p:nvPr/>
        </p:nvGrpSpPr>
        <p:grpSpPr bwMode="auto">
          <a:xfrm rot="1369597">
            <a:off x="6726238" y="5749925"/>
            <a:ext cx="471487" cy="506413"/>
            <a:chOff x="1252" y="1766"/>
            <a:chExt cx="788" cy="1198"/>
          </a:xfrm>
        </p:grpSpPr>
        <p:sp>
          <p:nvSpPr>
            <p:cNvPr id="77869" name="Freeform 31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Freeform 32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Freeform 33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34" name="Group 34"/>
          <p:cNvGrpSpPr>
            <a:grpSpLocks/>
          </p:cNvGrpSpPr>
          <p:nvPr/>
        </p:nvGrpSpPr>
        <p:grpSpPr bwMode="auto">
          <a:xfrm rot="19892288" flipH="1">
            <a:off x="4572000" y="5762625"/>
            <a:ext cx="473075" cy="508000"/>
            <a:chOff x="1252" y="1766"/>
            <a:chExt cx="788" cy="1198"/>
          </a:xfrm>
        </p:grpSpPr>
        <p:sp>
          <p:nvSpPr>
            <p:cNvPr id="77866" name="Freeform 35"/>
            <p:cNvSpPr>
              <a:spLocks/>
            </p:cNvSpPr>
            <p:nvPr/>
          </p:nvSpPr>
          <p:spPr bwMode="auto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Freeform 36"/>
            <p:cNvSpPr>
              <a:spLocks/>
            </p:cNvSpPr>
            <p:nvPr/>
          </p:nvSpPr>
          <p:spPr bwMode="auto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Freeform 37"/>
            <p:cNvSpPr>
              <a:spLocks/>
            </p:cNvSpPr>
            <p:nvPr/>
          </p:nvSpPr>
          <p:spPr bwMode="auto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35" name="Group 38"/>
          <p:cNvGrpSpPr>
            <a:grpSpLocks/>
          </p:cNvGrpSpPr>
          <p:nvPr/>
        </p:nvGrpSpPr>
        <p:grpSpPr bwMode="auto">
          <a:xfrm rot="1369597">
            <a:off x="5087938" y="5754688"/>
            <a:ext cx="471487" cy="506412"/>
            <a:chOff x="1252" y="1766"/>
            <a:chExt cx="788" cy="1198"/>
          </a:xfrm>
        </p:grpSpPr>
        <p:sp>
          <p:nvSpPr>
            <p:cNvPr id="77863" name="Freeform 39"/>
            <p:cNvSpPr>
              <a:spLocks/>
            </p:cNvSpPr>
            <p:nvPr/>
          </p:nvSpPr>
          <p:spPr bwMode="grayWhite">
            <a:xfrm>
              <a:off x="1252" y="1766"/>
              <a:ext cx="788" cy="1198"/>
            </a:xfrm>
            <a:custGeom>
              <a:avLst/>
              <a:gdLst>
                <a:gd name="T0" fmla="*/ 297 w 788"/>
                <a:gd name="T1" fmla="*/ 215 h 1198"/>
                <a:gd name="T2" fmla="*/ 491 w 788"/>
                <a:gd name="T3" fmla="*/ 453 h 1198"/>
                <a:gd name="T4" fmla="*/ 697 w 788"/>
                <a:gd name="T5" fmla="*/ 722 h 1198"/>
                <a:gd name="T6" fmla="*/ 788 w 788"/>
                <a:gd name="T7" fmla="*/ 869 h 1198"/>
                <a:gd name="T8" fmla="*/ 675 w 788"/>
                <a:gd name="T9" fmla="*/ 1198 h 1198"/>
                <a:gd name="T10" fmla="*/ 376 w 788"/>
                <a:gd name="T11" fmla="*/ 1051 h 1198"/>
                <a:gd name="T12" fmla="*/ 308 w 788"/>
                <a:gd name="T13" fmla="*/ 654 h 1198"/>
                <a:gd name="T14" fmla="*/ 251 w 788"/>
                <a:gd name="T15" fmla="*/ 385 h 1198"/>
                <a:gd name="T16" fmla="*/ 138 w 788"/>
                <a:gd name="T17" fmla="*/ 260 h 1198"/>
                <a:gd name="T18" fmla="*/ 0 w 788"/>
                <a:gd name="T19" fmla="*/ 159 h 1198"/>
                <a:gd name="T20" fmla="*/ 68 w 788"/>
                <a:gd name="T21" fmla="*/ 34 h 1198"/>
                <a:gd name="T22" fmla="*/ 263 w 788"/>
                <a:gd name="T23" fmla="*/ 0 h 1198"/>
                <a:gd name="T24" fmla="*/ 342 w 788"/>
                <a:gd name="T25" fmla="*/ 57 h 1198"/>
                <a:gd name="T26" fmla="*/ 297 w 788"/>
                <a:gd name="T27" fmla="*/ 215 h 1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1198"/>
                <a:gd name="T44" fmla="*/ 788 w 788"/>
                <a:gd name="T45" fmla="*/ 1198 h 1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1198">
                  <a:moveTo>
                    <a:pt x="297" y="215"/>
                  </a:moveTo>
                  <a:lnTo>
                    <a:pt x="491" y="453"/>
                  </a:lnTo>
                  <a:lnTo>
                    <a:pt x="697" y="722"/>
                  </a:lnTo>
                  <a:lnTo>
                    <a:pt x="788" y="869"/>
                  </a:lnTo>
                  <a:lnTo>
                    <a:pt x="675" y="1198"/>
                  </a:lnTo>
                  <a:lnTo>
                    <a:pt x="376" y="1051"/>
                  </a:lnTo>
                  <a:lnTo>
                    <a:pt x="308" y="654"/>
                  </a:lnTo>
                  <a:lnTo>
                    <a:pt x="251" y="385"/>
                  </a:lnTo>
                  <a:lnTo>
                    <a:pt x="138" y="260"/>
                  </a:lnTo>
                  <a:lnTo>
                    <a:pt x="0" y="159"/>
                  </a:lnTo>
                  <a:lnTo>
                    <a:pt x="68" y="34"/>
                  </a:lnTo>
                  <a:lnTo>
                    <a:pt x="263" y="0"/>
                  </a:lnTo>
                  <a:lnTo>
                    <a:pt x="342" y="57"/>
                  </a:lnTo>
                  <a:lnTo>
                    <a:pt x="297" y="2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4" name="Freeform 40"/>
            <p:cNvSpPr>
              <a:spLocks/>
            </p:cNvSpPr>
            <p:nvPr/>
          </p:nvSpPr>
          <p:spPr bwMode="grayWhite">
            <a:xfrm>
              <a:off x="1304" y="1798"/>
              <a:ext cx="267" cy="237"/>
            </a:xfrm>
            <a:custGeom>
              <a:avLst/>
              <a:gdLst>
                <a:gd name="T0" fmla="*/ 143 w 267"/>
                <a:gd name="T1" fmla="*/ 237 h 237"/>
                <a:gd name="T2" fmla="*/ 0 w 267"/>
                <a:gd name="T3" fmla="*/ 129 h 237"/>
                <a:gd name="T4" fmla="*/ 18 w 267"/>
                <a:gd name="T5" fmla="*/ 18 h 237"/>
                <a:gd name="T6" fmla="*/ 213 w 267"/>
                <a:gd name="T7" fmla="*/ 0 h 237"/>
                <a:gd name="T8" fmla="*/ 267 w 267"/>
                <a:gd name="T9" fmla="*/ 54 h 237"/>
                <a:gd name="T10" fmla="*/ 143 w 267"/>
                <a:gd name="T11" fmla="*/ 237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237"/>
                <a:gd name="T20" fmla="*/ 267 w 267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237">
                  <a:moveTo>
                    <a:pt x="143" y="237"/>
                  </a:moveTo>
                  <a:lnTo>
                    <a:pt x="0" y="129"/>
                  </a:lnTo>
                  <a:lnTo>
                    <a:pt x="18" y="18"/>
                  </a:lnTo>
                  <a:lnTo>
                    <a:pt x="213" y="0"/>
                  </a:lnTo>
                  <a:lnTo>
                    <a:pt x="267" y="54"/>
                  </a:lnTo>
                  <a:lnTo>
                    <a:pt x="143" y="23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5" name="Freeform 41"/>
            <p:cNvSpPr>
              <a:spLocks/>
            </p:cNvSpPr>
            <p:nvPr/>
          </p:nvSpPr>
          <p:spPr bwMode="grayWhite">
            <a:xfrm>
              <a:off x="1469" y="2017"/>
              <a:ext cx="503" cy="888"/>
            </a:xfrm>
            <a:custGeom>
              <a:avLst/>
              <a:gdLst>
                <a:gd name="T0" fmla="*/ 0 w 503"/>
                <a:gd name="T1" fmla="*/ 34 h 888"/>
                <a:gd name="T2" fmla="*/ 71 w 503"/>
                <a:gd name="T3" fmla="*/ 0 h 888"/>
                <a:gd name="T4" fmla="*/ 503 w 503"/>
                <a:gd name="T5" fmla="*/ 598 h 888"/>
                <a:gd name="T6" fmla="*/ 433 w 503"/>
                <a:gd name="T7" fmla="*/ 888 h 888"/>
                <a:gd name="T8" fmla="*/ 209 w 503"/>
                <a:gd name="T9" fmla="*/ 768 h 888"/>
                <a:gd name="T10" fmla="*/ 157 w 503"/>
                <a:gd name="T11" fmla="*/ 496 h 888"/>
                <a:gd name="T12" fmla="*/ 86 w 503"/>
                <a:gd name="T13" fmla="*/ 204 h 888"/>
                <a:gd name="T14" fmla="*/ 0 w 503"/>
                <a:gd name="T15" fmla="*/ 34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8"/>
                <a:gd name="T26" fmla="*/ 503 w 503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8">
                  <a:moveTo>
                    <a:pt x="0" y="34"/>
                  </a:moveTo>
                  <a:lnTo>
                    <a:pt x="71" y="0"/>
                  </a:lnTo>
                  <a:lnTo>
                    <a:pt x="503" y="598"/>
                  </a:lnTo>
                  <a:lnTo>
                    <a:pt x="433" y="888"/>
                  </a:lnTo>
                  <a:lnTo>
                    <a:pt x="209" y="768"/>
                  </a:lnTo>
                  <a:lnTo>
                    <a:pt x="157" y="496"/>
                  </a:lnTo>
                  <a:lnTo>
                    <a:pt x="86" y="20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7836" name="AutoShape 42"/>
          <p:cNvCxnSpPr>
            <a:cxnSpLocks noChangeShapeType="1"/>
            <a:stCxn id="77831" idx="5"/>
            <a:endCxn id="77878" idx="11"/>
          </p:cNvCxnSpPr>
          <p:nvPr/>
        </p:nvCxnSpPr>
        <p:spPr bwMode="auto">
          <a:xfrm>
            <a:off x="6716713" y="4533900"/>
            <a:ext cx="1106487" cy="439738"/>
          </a:xfrm>
          <a:prstGeom prst="straightConnector1">
            <a:avLst/>
          </a:prstGeom>
          <a:noFill/>
          <a:ln w="57150" cap="sq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7" name="AutoShape 43"/>
          <p:cNvCxnSpPr>
            <a:cxnSpLocks noChangeShapeType="1"/>
            <a:stCxn id="77831" idx="4"/>
            <a:endCxn id="77889" idx="10"/>
          </p:cNvCxnSpPr>
          <p:nvPr/>
        </p:nvCxnSpPr>
        <p:spPr bwMode="auto">
          <a:xfrm flipH="1">
            <a:off x="6534150" y="4572000"/>
            <a:ext cx="30163" cy="385763"/>
          </a:xfrm>
          <a:prstGeom prst="straightConnector1">
            <a:avLst/>
          </a:prstGeom>
          <a:noFill/>
          <a:ln w="57150" cap="sq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8" name="AutoShape 44"/>
          <p:cNvCxnSpPr>
            <a:cxnSpLocks noChangeShapeType="1"/>
            <a:stCxn id="77831" idx="3"/>
            <a:endCxn id="77882" idx="4"/>
          </p:cNvCxnSpPr>
          <p:nvPr/>
        </p:nvCxnSpPr>
        <p:spPr bwMode="auto">
          <a:xfrm flipH="1">
            <a:off x="5281613" y="4533900"/>
            <a:ext cx="1130300" cy="425450"/>
          </a:xfrm>
          <a:prstGeom prst="straightConnector1">
            <a:avLst/>
          </a:prstGeom>
          <a:noFill/>
          <a:ln w="57150" cap="sq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9" name="AutoShape 45"/>
          <p:cNvCxnSpPr>
            <a:cxnSpLocks noChangeShapeType="1"/>
            <a:stCxn id="77882" idx="23"/>
            <a:endCxn id="77864" idx="2"/>
          </p:cNvCxnSpPr>
          <p:nvPr/>
        </p:nvCxnSpPr>
        <p:spPr bwMode="auto">
          <a:xfrm>
            <a:off x="5187950" y="5295900"/>
            <a:ext cx="46038" cy="422275"/>
          </a:xfrm>
          <a:prstGeom prst="straightConnector1">
            <a:avLst/>
          </a:prstGeom>
          <a:noFill/>
          <a:ln w="57150" cap="sq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0" name="AutoShape 46"/>
          <p:cNvCxnSpPr>
            <a:cxnSpLocks noChangeShapeType="1"/>
            <a:stCxn id="77882" idx="23"/>
            <a:endCxn id="77867" idx="2"/>
          </p:cNvCxnSpPr>
          <p:nvPr/>
        </p:nvCxnSpPr>
        <p:spPr bwMode="auto">
          <a:xfrm flipH="1">
            <a:off x="4810125" y="5295900"/>
            <a:ext cx="376238" cy="454025"/>
          </a:xfrm>
          <a:prstGeom prst="straightConnector1">
            <a:avLst/>
          </a:prstGeom>
          <a:noFill/>
          <a:ln w="57150" cap="sq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1" name="AutoShape 47"/>
          <p:cNvCxnSpPr>
            <a:cxnSpLocks noChangeShapeType="1"/>
            <a:stCxn id="77889" idx="23"/>
            <a:endCxn id="77873" idx="2"/>
          </p:cNvCxnSpPr>
          <p:nvPr/>
        </p:nvCxnSpPr>
        <p:spPr bwMode="auto">
          <a:xfrm flipH="1">
            <a:off x="6326188" y="5280025"/>
            <a:ext cx="317500" cy="457200"/>
          </a:xfrm>
          <a:prstGeom prst="straightConnector1">
            <a:avLst/>
          </a:prstGeom>
          <a:noFill/>
          <a:ln w="57150" cap="sq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2" name="AutoShape 48"/>
          <p:cNvCxnSpPr>
            <a:cxnSpLocks noChangeShapeType="1"/>
            <a:stCxn id="77889" idx="24"/>
            <a:endCxn id="77870" idx="2"/>
          </p:cNvCxnSpPr>
          <p:nvPr/>
        </p:nvCxnSpPr>
        <p:spPr bwMode="auto">
          <a:xfrm>
            <a:off x="6692900" y="5232400"/>
            <a:ext cx="179388" cy="481013"/>
          </a:xfrm>
          <a:prstGeom prst="straightConnector1">
            <a:avLst/>
          </a:prstGeom>
          <a:noFill/>
          <a:ln w="57150" cap="sq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3" name="AutoShape 49"/>
          <p:cNvCxnSpPr>
            <a:cxnSpLocks noChangeShapeType="1"/>
            <a:stCxn id="77878" idx="24"/>
            <a:endCxn id="77884" idx="2"/>
          </p:cNvCxnSpPr>
          <p:nvPr/>
        </p:nvCxnSpPr>
        <p:spPr bwMode="auto">
          <a:xfrm>
            <a:off x="8088313" y="5213350"/>
            <a:ext cx="182562" cy="517525"/>
          </a:xfrm>
          <a:prstGeom prst="straightConnector1">
            <a:avLst/>
          </a:prstGeom>
          <a:noFill/>
          <a:ln w="57150" cap="sq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4" name="AutoShape 50"/>
          <p:cNvCxnSpPr>
            <a:cxnSpLocks noChangeShapeType="1"/>
            <a:stCxn id="77878" idx="23"/>
            <a:endCxn id="77891" idx="2"/>
          </p:cNvCxnSpPr>
          <p:nvPr/>
        </p:nvCxnSpPr>
        <p:spPr bwMode="auto">
          <a:xfrm flipH="1">
            <a:off x="7724775" y="5262563"/>
            <a:ext cx="315913" cy="492125"/>
          </a:xfrm>
          <a:prstGeom prst="straightConnector1">
            <a:avLst/>
          </a:prstGeom>
          <a:noFill/>
          <a:ln w="57150" cap="sq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7845" name="Group 51"/>
          <p:cNvGrpSpPr>
            <a:grpSpLocks/>
          </p:cNvGrpSpPr>
          <p:nvPr/>
        </p:nvGrpSpPr>
        <p:grpSpPr bwMode="auto">
          <a:xfrm>
            <a:off x="287338" y="1222375"/>
            <a:ext cx="2463800" cy="5087938"/>
            <a:chOff x="752" y="176"/>
            <a:chExt cx="2155" cy="4149"/>
          </a:xfrm>
        </p:grpSpPr>
        <p:grpSp>
          <p:nvGrpSpPr>
            <p:cNvPr id="77847" name="Group 52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77857" name="Freeform 53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8" name="Freeform 54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9" name="Freeform 55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0" name="Freeform 56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1" name="Freeform 57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2" name="Freeform 58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8" name="Group 59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77854" name="Freeform 60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5" name="Freeform 61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6" name="Freeform 62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9" name="Group 63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77850" name="Freeform 64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1" name="Freeform 65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2" name="Freeform 66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3" name="Freeform 67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846" name="AutoShape 68"/>
          <p:cNvSpPr>
            <a:spLocks noChangeArrowheads="1"/>
          </p:cNvSpPr>
          <p:nvPr/>
        </p:nvSpPr>
        <p:spPr bwMode="auto">
          <a:xfrm>
            <a:off x="1920875" y="274638"/>
            <a:ext cx="6813550" cy="3571875"/>
          </a:xfrm>
          <a:prstGeom prst="wedgeRoundRectCallout">
            <a:avLst>
              <a:gd name="adj1" fmla="val -59389"/>
              <a:gd name="adj2" fmla="val 20398"/>
              <a:gd name="adj3" fmla="val 16667"/>
            </a:avLst>
          </a:prstGeom>
          <a:noFill/>
          <a:ln w="762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/>
          <a:lstStyle/>
          <a:p>
            <a:r>
              <a:rPr lang="en-US" sz="3600"/>
              <a:t>There is a correspondence between paths in a choice tree and the cross terms of the product of polynomials!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5"/>
          <p:cNvSpPr>
            <a:spLocks noChangeArrowheads="1"/>
          </p:cNvSpPr>
          <p:nvPr/>
        </p:nvSpPr>
        <p:spPr bwMode="auto">
          <a:xfrm>
            <a:off x="3308350" y="34290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sp>
        <p:nvSpPr>
          <p:cNvPr id="78851" name="Oval 6"/>
          <p:cNvSpPr>
            <a:spLocks noChangeArrowheads="1"/>
          </p:cNvSpPr>
          <p:nvPr/>
        </p:nvSpPr>
        <p:spPr bwMode="auto">
          <a:xfrm>
            <a:off x="2871788" y="43434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sp>
        <p:nvSpPr>
          <p:cNvPr id="78852" name="Oval 7"/>
          <p:cNvSpPr>
            <a:spLocks noChangeArrowheads="1"/>
          </p:cNvSpPr>
          <p:nvPr/>
        </p:nvSpPr>
        <p:spPr bwMode="auto">
          <a:xfrm>
            <a:off x="3709988" y="43434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cxnSp>
        <p:nvCxnSpPr>
          <p:cNvPr id="78853" name="AutoShape 8"/>
          <p:cNvCxnSpPr>
            <a:cxnSpLocks noChangeShapeType="1"/>
            <a:stCxn id="78850" idx="3"/>
            <a:endCxn id="78851" idx="0"/>
          </p:cNvCxnSpPr>
          <p:nvPr/>
        </p:nvCxnSpPr>
        <p:spPr bwMode="auto">
          <a:xfrm flipH="1">
            <a:off x="3062288" y="3783013"/>
            <a:ext cx="301625" cy="53181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4" name="AutoShape 9"/>
          <p:cNvCxnSpPr>
            <a:cxnSpLocks noChangeShapeType="1"/>
            <a:stCxn id="78850" idx="5"/>
            <a:endCxn id="78852" idx="0"/>
          </p:cNvCxnSpPr>
          <p:nvPr/>
        </p:nvCxnSpPr>
        <p:spPr bwMode="auto">
          <a:xfrm>
            <a:off x="3633788" y="3783013"/>
            <a:ext cx="266700" cy="53181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2674938" y="36576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1</a:t>
            </a:r>
          </a:p>
        </p:txBody>
      </p:sp>
      <p:sp>
        <p:nvSpPr>
          <p:cNvPr id="78856" name="Text Box 11"/>
          <p:cNvSpPr txBox="1">
            <a:spLocks noChangeArrowheads="1"/>
          </p:cNvSpPr>
          <p:nvPr/>
        </p:nvSpPr>
        <p:spPr bwMode="auto">
          <a:xfrm>
            <a:off x="3479800" y="36576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X</a:t>
            </a:r>
          </a:p>
        </p:txBody>
      </p:sp>
      <p:sp>
        <p:nvSpPr>
          <p:cNvPr id="78857" name="Oval 14"/>
          <p:cNvSpPr>
            <a:spLocks noChangeArrowheads="1"/>
          </p:cNvSpPr>
          <p:nvPr/>
        </p:nvSpPr>
        <p:spPr bwMode="auto">
          <a:xfrm>
            <a:off x="5557838" y="34290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sp>
        <p:nvSpPr>
          <p:cNvPr id="78858" name="Oval 15"/>
          <p:cNvSpPr>
            <a:spLocks noChangeArrowheads="1"/>
          </p:cNvSpPr>
          <p:nvPr/>
        </p:nvSpPr>
        <p:spPr bwMode="auto">
          <a:xfrm>
            <a:off x="5121275" y="43434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sp>
        <p:nvSpPr>
          <p:cNvPr id="78859" name="Oval 16"/>
          <p:cNvSpPr>
            <a:spLocks noChangeArrowheads="1"/>
          </p:cNvSpPr>
          <p:nvPr/>
        </p:nvSpPr>
        <p:spPr bwMode="auto">
          <a:xfrm>
            <a:off x="5959475" y="43434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cxnSp>
        <p:nvCxnSpPr>
          <p:cNvPr id="78860" name="AutoShape 17"/>
          <p:cNvCxnSpPr>
            <a:cxnSpLocks noChangeShapeType="1"/>
            <a:stCxn id="78857" idx="3"/>
            <a:endCxn id="78858" idx="0"/>
          </p:cNvCxnSpPr>
          <p:nvPr/>
        </p:nvCxnSpPr>
        <p:spPr bwMode="auto">
          <a:xfrm flipH="1">
            <a:off x="5311775" y="3783013"/>
            <a:ext cx="301625" cy="53181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1" name="AutoShape 18"/>
          <p:cNvCxnSpPr>
            <a:cxnSpLocks noChangeShapeType="1"/>
            <a:stCxn id="78857" idx="5"/>
            <a:endCxn id="78859" idx="0"/>
          </p:cNvCxnSpPr>
          <p:nvPr/>
        </p:nvCxnSpPr>
        <p:spPr bwMode="auto">
          <a:xfrm>
            <a:off x="5883275" y="3783013"/>
            <a:ext cx="266700" cy="53181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2" name="Text Box 19"/>
          <p:cNvSpPr txBox="1">
            <a:spLocks noChangeArrowheads="1"/>
          </p:cNvSpPr>
          <p:nvPr/>
        </p:nvSpPr>
        <p:spPr bwMode="auto">
          <a:xfrm>
            <a:off x="4924425" y="36576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1</a:t>
            </a:r>
          </a:p>
        </p:txBody>
      </p:sp>
      <p:sp>
        <p:nvSpPr>
          <p:cNvPr id="78863" name="Text Box 20"/>
          <p:cNvSpPr txBox="1">
            <a:spLocks noChangeArrowheads="1"/>
          </p:cNvSpPr>
          <p:nvPr/>
        </p:nvSpPr>
        <p:spPr bwMode="auto">
          <a:xfrm>
            <a:off x="5727700" y="36576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X</a:t>
            </a:r>
          </a:p>
        </p:txBody>
      </p:sp>
      <p:sp>
        <p:nvSpPr>
          <p:cNvPr id="78864" name="Oval 23"/>
          <p:cNvSpPr>
            <a:spLocks noChangeArrowheads="1"/>
          </p:cNvSpPr>
          <p:nvPr/>
        </p:nvSpPr>
        <p:spPr bwMode="auto">
          <a:xfrm>
            <a:off x="1058863" y="34290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sp>
        <p:nvSpPr>
          <p:cNvPr id="78865" name="Oval 24"/>
          <p:cNvSpPr>
            <a:spLocks noChangeArrowheads="1"/>
          </p:cNvSpPr>
          <p:nvPr/>
        </p:nvSpPr>
        <p:spPr bwMode="auto">
          <a:xfrm>
            <a:off x="622300" y="43434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sp>
        <p:nvSpPr>
          <p:cNvPr id="78866" name="Oval 25"/>
          <p:cNvSpPr>
            <a:spLocks noChangeArrowheads="1"/>
          </p:cNvSpPr>
          <p:nvPr/>
        </p:nvSpPr>
        <p:spPr bwMode="auto">
          <a:xfrm>
            <a:off x="1460500" y="43434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cxnSp>
        <p:nvCxnSpPr>
          <p:cNvPr id="78867" name="AutoShape 26"/>
          <p:cNvCxnSpPr>
            <a:cxnSpLocks noChangeShapeType="1"/>
            <a:stCxn id="78864" idx="3"/>
            <a:endCxn id="78865" idx="0"/>
          </p:cNvCxnSpPr>
          <p:nvPr/>
        </p:nvCxnSpPr>
        <p:spPr bwMode="auto">
          <a:xfrm flipH="1">
            <a:off x="812800" y="3783013"/>
            <a:ext cx="301625" cy="53181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8" name="AutoShape 27"/>
          <p:cNvCxnSpPr>
            <a:cxnSpLocks noChangeShapeType="1"/>
            <a:stCxn id="78864" idx="5"/>
            <a:endCxn id="78866" idx="0"/>
          </p:cNvCxnSpPr>
          <p:nvPr/>
        </p:nvCxnSpPr>
        <p:spPr bwMode="auto">
          <a:xfrm>
            <a:off x="1384300" y="3783013"/>
            <a:ext cx="266700" cy="53181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9" name="Text Box 28"/>
          <p:cNvSpPr txBox="1">
            <a:spLocks noChangeArrowheads="1"/>
          </p:cNvSpPr>
          <p:nvPr/>
        </p:nvSpPr>
        <p:spPr bwMode="auto">
          <a:xfrm>
            <a:off x="425450" y="36576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1</a:t>
            </a:r>
          </a:p>
        </p:txBody>
      </p:sp>
      <p:sp>
        <p:nvSpPr>
          <p:cNvPr id="78870" name="Text Box 29"/>
          <p:cNvSpPr txBox="1">
            <a:spLocks noChangeArrowheads="1"/>
          </p:cNvSpPr>
          <p:nvPr/>
        </p:nvSpPr>
        <p:spPr bwMode="auto">
          <a:xfrm>
            <a:off x="1230313" y="36576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X</a:t>
            </a:r>
          </a:p>
        </p:txBody>
      </p:sp>
      <p:sp>
        <p:nvSpPr>
          <p:cNvPr id="78871" name="Oval 32"/>
          <p:cNvSpPr>
            <a:spLocks noChangeArrowheads="1"/>
          </p:cNvSpPr>
          <p:nvPr/>
        </p:nvSpPr>
        <p:spPr bwMode="auto">
          <a:xfrm>
            <a:off x="7808913" y="34290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sp>
        <p:nvSpPr>
          <p:cNvPr id="78872" name="Oval 33"/>
          <p:cNvSpPr>
            <a:spLocks noChangeArrowheads="1"/>
          </p:cNvSpPr>
          <p:nvPr/>
        </p:nvSpPr>
        <p:spPr bwMode="auto">
          <a:xfrm>
            <a:off x="7372350" y="43434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sp>
        <p:nvSpPr>
          <p:cNvPr id="78873" name="Oval 34"/>
          <p:cNvSpPr>
            <a:spLocks noChangeArrowheads="1"/>
          </p:cNvSpPr>
          <p:nvPr/>
        </p:nvSpPr>
        <p:spPr bwMode="auto">
          <a:xfrm>
            <a:off x="8210550" y="43434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cxnSp>
        <p:nvCxnSpPr>
          <p:cNvPr id="78874" name="AutoShape 35"/>
          <p:cNvCxnSpPr>
            <a:cxnSpLocks noChangeShapeType="1"/>
            <a:stCxn id="78871" idx="3"/>
            <a:endCxn id="78872" idx="0"/>
          </p:cNvCxnSpPr>
          <p:nvPr/>
        </p:nvCxnSpPr>
        <p:spPr bwMode="auto">
          <a:xfrm flipH="1">
            <a:off x="7562850" y="3783013"/>
            <a:ext cx="301625" cy="53181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5" name="AutoShape 36"/>
          <p:cNvCxnSpPr>
            <a:cxnSpLocks noChangeShapeType="1"/>
            <a:stCxn id="78871" idx="5"/>
            <a:endCxn id="78873" idx="0"/>
          </p:cNvCxnSpPr>
          <p:nvPr/>
        </p:nvCxnSpPr>
        <p:spPr bwMode="auto">
          <a:xfrm>
            <a:off x="8134350" y="3783013"/>
            <a:ext cx="266700" cy="53181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76" name="Text Box 37"/>
          <p:cNvSpPr txBox="1">
            <a:spLocks noChangeArrowheads="1"/>
          </p:cNvSpPr>
          <p:nvPr/>
        </p:nvSpPr>
        <p:spPr bwMode="auto">
          <a:xfrm>
            <a:off x="7175500" y="36576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1</a:t>
            </a:r>
          </a:p>
        </p:txBody>
      </p:sp>
      <p:sp>
        <p:nvSpPr>
          <p:cNvPr id="78877" name="Text Box 38"/>
          <p:cNvSpPr txBox="1">
            <a:spLocks noChangeArrowheads="1"/>
          </p:cNvSpPr>
          <p:nvPr/>
        </p:nvSpPr>
        <p:spPr bwMode="auto">
          <a:xfrm>
            <a:off x="7980363" y="36576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X</a:t>
            </a:r>
          </a:p>
        </p:txBody>
      </p:sp>
      <p:cxnSp>
        <p:nvCxnSpPr>
          <p:cNvPr id="78878" name="AutoShape 39"/>
          <p:cNvCxnSpPr>
            <a:cxnSpLocks noChangeShapeType="1"/>
            <a:stCxn id="78880" idx="3"/>
            <a:endCxn id="78864" idx="7"/>
          </p:cNvCxnSpPr>
          <p:nvPr/>
        </p:nvCxnSpPr>
        <p:spPr bwMode="auto">
          <a:xfrm flipH="1">
            <a:off x="1384300" y="2716213"/>
            <a:ext cx="796925" cy="739775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9" name="AutoShape 40"/>
          <p:cNvCxnSpPr>
            <a:cxnSpLocks noChangeShapeType="1"/>
            <a:stCxn id="78880" idx="5"/>
            <a:endCxn id="78850" idx="1"/>
          </p:cNvCxnSpPr>
          <p:nvPr/>
        </p:nvCxnSpPr>
        <p:spPr bwMode="auto">
          <a:xfrm>
            <a:off x="2451100" y="2716213"/>
            <a:ext cx="912813" cy="739775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80" name="Oval 42"/>
          <p:cNvSpPr>
            <a:spLocks noChangeArrowheads="1"/>
          </p:cNvSpPr>
          <p:nvPr/>
        </p:nvSpPr>
        <p:spPr bwMode="auto">
          <a:xfrm>
            <a:off x="2125663" y="23622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rIns="274320">
            <a:spAutoFit/>
          </a:bodyPr>
          <a:lstStyle/>
          <a:p>
            <a:endParaRPr lang="en-US"/>
          </a:p>
        </p:txBody>
      </p:sp>
      <p:sp>
        <p:nvSpPr>
          <p:cNvPr id="78881" name="Text Box 43"/>
          <p:cNvSpPr txBox="1">
            <a:spLocks noChangeArrowheads="1"/>
          </p:cNvSpPr>
          <p:nvPr/>
        </p:nvSpPr>
        <p:spPr bwMode="auto">
          <a:xfrm>
            <a:off x="1447800" y="24384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1</a:t>
            </a:r>
          </a:p>
        </p:txBody>
      </p:sp>
      <p:sp>
        <p:nvSpPr>
          <p:cNvPr id="78882" name="Text Box 44"/>
          <p:cNvSpPr txBox="1">
            <a:spLocks noChangeArrowheads="1"/>
          </p:cNvSpPr>
          <p:nvPr/>
        </p:nvSpPr>
        <p:spPr bwMode="auto">
          <a:xfrm>
            <a:off x="2360613" y="24384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X</a:t>
            </a:r>
          </a:p>
        </p:txBody>
      </p:sp>
      <p:cxnSp>
        <p:nvCxnSpPr>
          <p:cNvPr id="78883" name="AutoShape 45"/>
          <p:cNvCxnSpPr>
            <a:cxnSpLocks noChangeShapeType="1"/>
            <a:stCxn id="78885" idx="3"/>
            <a:endCxn id="78857" idx="7"/>
          </p:cNvCxnSpPr>
          <p:nvPr/>
        </p:nvCxnSpPr>
        <p:spPr bwMode="auto">
          <a:xfrm flipH="1">
            <a:off x="5883275" y="2716213"/>
            <a:ext cx="781050" cy="739775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4" name="AutoShape 46"/>
          <p:cNvCxnSpPr>
            <a:cxnSpLocks noChangeShapeType="1"/>
            <a:stCxn id="78885" idx="5"/>
            <a:endCxn id="78871" idx="1"/>
          </p:cNvCxnSpPr>
          <p:nvPr/>
        </p:nvCxnSpPr>
        <p:spPr bwMode="auto">
          <a:xfrm>
            <a:off x="6934200" y="2716213"/>
            <a:ext cx="930275" cy="739775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85" name="Oval 48"/>
          <p:cNvSpPr>
            <a:spLocks noChangeArrowheads="1"/>
          </p:cNvSpPr>
          <p:nvPr/>
        </p:nvSpPr>
        <p:spPr bwMode="auto">
          <a:xfrm>
            <a:off x="6608763" y="23622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>
            <a:spAutoFit/>
          </a:bodyPr>
          <a:lstStyle/>
          <a:p>
            <a:endParaRPr lang="en-US"/>
          </a:p>
        </p:txBody>
      </p:sp>
      <p:sp>
        <p:nvSpPr>
          <p:cNvPr id="78886" name="Text Box 49"/>
          <p:cNvSpPr txBox="1">
            <a:spLocks noChangeArrowheads="1"/>
          </p:cNvSpPr>
          <p:nvPr/>
        </p:nvSpPr>
        <p:spPr bwMode="auto">
          <a:xfrm>
            <a:off x="5911850" y="25146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1</a:t>
            </a:r>
          </a:p>
        </p:txBody>
      </p:sp>
      <p:sp>
        <p:nvSpPr>
          <p:cNvPr id="78887" name="Text Box 50"/>
          <p:cNvSpPr txBox="1">
            <a:spLocks noChangeArrowheads="1"/>
          </p:cNvSpPr>
          <p:nvPr/>
        </p:nvSpPr>
        <p:spPr bwMode="auto">
          <a:xfrm>
            <a:off x="6934200" y="25146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X</a:t>
            </a:r>
          </a:p>
        </p:txBody>
      </p:sp>
      <p:cxnSp>
        <p:nvCxnSpPr>
          <p:cNvPr id="78888" name="AutoShape 51"/>
          <p:cNvCxnSpPr>
            <a:cxnSpLocks noChangeShapeType="1"/>
            <a:stCxn id="78890" idx="3"/>
            <a:endCxn id="78880" idx="7"/>
          </p:cNvCxnSpPr>
          <p:nvPr/>
        </p:nvCxnSpPr>
        <p:spPr bwMode="auto">
          <a:xfrm flipH="1">
            <a:off x="2451100" y="1801813"/>
            <a:ext cx="2012950" cy="587375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9" name="AutoShape 52"/>
          <p:cNvCxnSpPr>
            <a:cxnSpLocks noChangeShapeType="1"/>
            <a:stCxn id="78890" idx="5"/>
            <a:endCxn id="78885" idx="1"/>
          </p:cNvCxnSpPr>
          <p:nvPr/>
        </p:nvCxnSpPr>
        <p:spPr bwMode="auto">
          <a:xfrm>
            <a:off x="4733925" y="1801813"/>
            <a:ext cx="1930400" cy="587375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90" name="Oval 54"/>
          <p:cNvSpPr>
            <a:spLocks noChangeArrowheads="1"/>
          </p:cNvSpPr>
          <p:nvPr/>
        </p:nvSpPr>
        <p:spPr bwMode="auto">
          <a:xfrm>
            <a:off x="4408488" y="1447800"/>
            <a:ext cx="381000" cy="381000"/>
          </a:xfrm>
          <a:prstGeom prst="ellips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>
            <a:spAutoFit/>
          </a:bodyPr>
          <a:lstStyle/>
          <a:p>
            <a:endParaRPr lang="en-US"/>
          </a:p>
        </p:txBody>
      </p:sp>
      <p:sp>
        <p:nvSpPr>
          <p:cNvPr id="78891" name="Text Box 55"/>
          <p:cNvSpPr txBox="1">
            <a:spLocks noChangeArrowheads="1"/>
          </p:cNvSpPr>
          <p:nvPr/>
        </p:nvSpPr>
        <p:spPr bwMode="auto">
          <a:xfrm>
            <a:off x="3625850" y="14478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1</a:t>
            </a:r>
          </a:p>
        </p:txBody>
      </p:sp>
      <p:sp>
        <p:nvSpPr>
          <p:cNvPr id="78892" name="Text Box 56"/>
          <p:cNvSpPr txBox="1">
            <a:spLocks noChangeArrowheads="1"/>
          </p:cNvSpPr>
          <p:nvPr/>
        </p:nvSpPr>
        <p:spPr bwMode="auto">
          <a:xfrm>
            <a:off x="4724400" y="14478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/>
              <a:t>X</a:t>
            </a:r>
          </a:p>
        </p:txBody>
      </p:sp>
      <p:sp>
        <p:nvSpPr>
          <p:cNvPr id="78893" name="Text Box 58"/>
          <p:cNvSpPr txBox="1">
            <a:spLocks noChangeArrowheads="1"/>
          </p:cNvSpPr>
          <p:nvPr/>
        </p:nvSpPr>
        <p:spPr bwMode="auto">
          <a:xfrm>
            <a:off x="452438" y="4846638"/>
            <a:ext cx="3952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/>
              <a:t>1</a:t>
            </a:r>
          </a:p>
        </p:txBody>
      </p:sp>
      <p:sp>
        <p:nvSpPr>
          <p:cNvPr id="78894" name="Text Box 59"/>
          <p:cNvSpPr txBox="1">
            <a:spLocks noChangeArrowheads="1"/>
          </p:cNvSpPr>
          <p:nvPr/>
        </p:nvSpPr>
        <p:spPr bwMode="auto">
          <a:xfrm>
            <a:off x="1417638" y="4843463"/>
            <a:ext cx="3984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X</a:t>
            </a:r>
          </a:p>
        </p:txBody>
      </p:sp>
      <p:sp>
        <p:nvSpPr>
          <p:cNvPr id="78895" name="Text Box 60"/>
          <p:cNvSpPr txBox="1">
            <a:spLocks noChangeArrowheads="1"/>
          </p:cNvSpPr>
          <p:nvPr/>
        </p:nvSpPr>
        <p:spPr bwMode="auto">
          <a:xfrm>
            <a:off x="2794000" y="4803775"/>
            <a:ext cx="398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X</a:t>
            </a:r>
          </a:p>
        </p:txBody>
      </p:sp>
      <p:sp>
        <p:nvSpPr>
          <p:cNvPr id="78896" name="Text Box 61"/>
          <p:cNvSpPr txBox="1">
            <a:spLocks noChangeArrowheads="1"/>
          </p:cNvSpPr>
          <p:nvPr/>
        </p:nvSpPr>
        <p:spPr bwMode="auto">
          <a:xfrm>
            <a:off x="3657600" y="4800600"/>
            <a:ext cx="541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</a:p>
        </p:txBody>
      </p:sp>
      <p:sp>
        <p:nvSpPr>
          <p:cNvPr id="78897" name="Text Box 62"/>
          <p:cNvSpPr txBox="1">
            <a:spLocks noChangeArrowheads="1"/>
          </p:cNvSpPr>
          <p:nvPr/>
        </p:nvSpPr>
        <p:spPr bwMode="auto">
          <a:xfrm>
            <a:off x="5118100" y="4803775"/>
            <a:ext cx="398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X</a:t>
            </a:r>
          </a:p>
        </p:txBody>
      </p:sp>
      <p:sp>
        <p:nvSpPr>
          <p:cNvPr id="78898" name="Text Box 63"/>
          <p:cNvSpPr txBox="1">
            <a:spLocks noChangeArrowheads="1"/>
          </p:cNvSpPr>
          <p:nvPr/>
        </p:nvSpPr>
        <p:spPr bwMode="auto">
          <a:xfrm>
            <a:off x="5943600" y="4800600"/>
            <a:ext cx="541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</a:p>
        </p:txBody>
      </p:sp>
      <p:sp>
        <p:nvSpPr>
          <p:cNvPr id="78899" name="Text Box 64"/>
          <p:cNvSpPr txBox="1">
            <a:spLocks noChangeArrowheads="1"/>
          </p:cNvSpPr>
          <p:nvPr/>
        </p:nvSpPr>
        <p:spPr bwMode="auto">
          <a:xfrm>
            <a:off x="7297738" y="4803775"/>
            <a:ext cx="5413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</a:p>
        </p:txBody>
      </p:sp>
      <p:sp>
        <p:nvSpPr>
          <p:cNvPr id="78900" name="Text Box 65"/>
          <p:cNvSpPr txBox="1">
            <a:spLocks noChangeArrowheads="1"/>
          </p:cNvSpPr>
          <p:nvPr/>
        </p:nvSpPr>
        <p:spPr bwMode="auto">
          <a:xfrm>
            <a:off x="8148638" y="4800600"/>
            <a:ext cx="5413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X</a:t>
            </a:r>
            <a:r>
              <a:rPr lang="en-US" baseline="30000" dirty="0"/>
              <a:t>3</a:t>
            </a:r>
          </a:p>
        </p:txBody>
      </p:sp>
      <p:sp>
        <p:nvSpPr>
          <p:cNvPr id="78901" name="Text Box 69"/>
          <p:cNvSpPr txBox="1">
            <a:spLocks noChangeArrowheads="1"/>
          </p:cNvSpPr>
          <p:nvPr/>
        </p:nvSpPr>
        <p:spPr bwMode="auto">
          <a:xfrm>
            <a:off x="1058863" y="304800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Choice Tree for Terms of (1+X)</a:t>
            </a:r>
            <a:r>
              <a:rPr lang="en-US" sz="3600" baseline="30000"/>
              <a:t>3</a:t>
            </a:r>
          </a:p>
        </p:txBody>
      </p:sp>
      <p:sp>
        <p:nvSpPr>
          <p:cNvPr id="78902" name="Text Box 70"/>
          <p:cNvSpPr txBox="1">
            <a:spLocks noChangeArrowheads="1"/>
          </p:cNvSpPr>
          <p:nvPr/>
        </p:nvSpPr>
        <p:spPr bwMode="auto">
          <a:xfrm>
            <a:off x="317626" y="5586651"/>
            <a:ext cx="471462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Combine like terms to </a:t>
            </a:r>
            <a:r>
              <a:rPr lang="en-US" dirty="0" smtClean="0"/>
              <a:t>get:</a:t>
            </a:r>
            <a:endParaRPr lang="en-US" baseline="30000" dirty="0"/>
          </a:p>
        </p:txBody>
      </p:sp>
      <p:sp>
        <p:nvSpPr>
          <p:cNvPr id="55" name="Text Box 70"/>
          <p:cNvSpPr txBox="1">
            <a:spLocks noChangeArrowheads="1"/>
          </p:cNvSpPr>
          <p:nvPr/>
        </p:nvSpPr>
        <p:spPr bwMode="auto">
          <a:xfrm>
            <a:off x="5454650" y="5600435"/>
            <a:ext cx="292740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1 </a:t>
            </a:r>
            <a:r>
              <a:rPr lang="en-US" dirty="0"/>
              <a:t>+ 3X + 3X</a:t>
            </a:r>
            <a:r>
              <a:rPr lang="en-US" baseline="30000" dirty="0"/>
              <a:t>2</a:t>
            </a:r>
            <a:r>
              <a:rPr lang="en-US" dirty="0"/>
              <a:t> + X</a:t>
            </a:r>
            <a:r>
              <a:rPr lang="en-US" baseline="30000" dirty="0"/>
              <a:t>3</a:t>
            </a:r>
          </a:p>
        </p:txBody>
      </p: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-136105" y="6126452"/>
            <a:ext cx="928010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(1 + X)</a:t>
            </a:r>
            <a:r>
              <a:rPr lang="en-US" baseline="30000" dirty="0" smtClean="0"/>
              <a:t>2</a:t>
            </a:r>
            <a:r>
              <a:rPr lang="en-US" dirty="0" smtClean="0"/>
              <a:t>(1 + X) = (1 + 2X + X</a:t>
            </a:r>
            <a:r>
              <a:rPr lang="en-US" baseline="30000" dirty="0" smtClean="0"/>
              <a:t>2</a:t>
            </a:r>
            <a:r>
              <a:rPr lang="en-US" dirty="0" smtClean="0"/>
              <a:t>)(1 + X) = 1 </a:t>
            </a:r>
            <a:r>
              <a:rPr lang="en-US" dirty="0"/>
              <a:t>+ 3X + 3X</a:t>
            </a:r>
            <a:r>
              <a:rPr lang="en-US" baseline="30000" dirty="0"/>
              <a:t>2</a:t>
            </a:r>
            <a:r>
              <a:rPr lang="en-US" dirty="0"/>
              <a:t> + X</a:t>
            </a:r>
            <a:r>
              <a:rPr lang="en-US" baseline="30000" dirty="0"/>
              <a:t>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3" grpId="0"/>
      <p:bldP spid="78894" grpId="0"/>
      <p:bldP spid="78895" grpId="0"/>
      <p:bldP spid="78896" grpId="0"/>
      <p:bldP spid="78897" grpId="0"/>
      <p:bldP spid="78898" grpId="0"/>
      <p:bldP spid="78899" grpId="0"/>
      <p:bldP spid="78900" grpId="0"/>
      <p:bldP spid="78902" grpId="0"/>
      <p:bldP spid="55" grpId="0"/>
      <p:bldP spid="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1471613" y="190500"/>
            <a:ext cx="6286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What is a Closed Form Expression For c</a:t>
            </a:r>
            <a:r>
              <a:rPr lang="en-US" sz="3600" baseline="-25000"/>
              <a:t>k</a:t>
            </a:r>
            <a:r>
              <a:rPr lang="en-US" sz="3600"/>
              <a:t>?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862013" y="1485900"/>
            <a:ext cx="7446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(1+X)</a:t>
            </a:r>
            <a:r>
              <a:rPr lang="en-US" sz="3600" baseline="30000"/>
              <a:t>n</a:t>
            </a:r>
            <a:r>
              <a:rPr lang="en-US" sz="3600"/>
              <a:t> = c</a:t>
            </a:r>
            <a:r>
              <a:rPr lang="en-US" sz="3600" baseline="-25000"/>
              <a:t>0</a:t>
            </a:r>
            <a:r>
              <a:rPr lang="en-US" sz="3600"/>
              <a:t> + c</a:t>
            </a:r>
            <a:r>
              <a:rPr lang="en-US" sz="3600" baseline="-25000"/>
              <a:t>1</a:t>
            </a:r>
            <a:r>
              <a:rPr lang="en-US" sz="3600"/>
              <a:t>X + c</a:t>
            </a:r>
            <a:r>
              <a:rPr lang="en-US" sz="3600" baseline="-25000"/>
              <a:t>2</a:t>
            </a:r>
            <a:r>
              <a:rPr lang="en-US" sz="3600"/>
              <a:t>X</a:t>
            </a:r>
            <a:r>
              <a:rPr lang="en-US" sz="3600" baseline="30000"/>
              <a:t>2</a:t>
            </a:r>
            <a:r>
              <a:rPr lang="en-US" sz="3600"/>
              <a:t> + … + c</a:t>
            </a:r>
            <a:r>
              <a:rPr lang="en-US" sz="3600" baseline="-25000"/>
              <a:t>n</a:t>
            </a:r>
            <a:r>
              <a:rPr lang="en-US" sz="3600"/>
              <a:t>X</a:t>
            </a:r>
            <a:r>
              <a:rPr lang="en-US" sz="3600" baseline="30000"/>
              <a:t>n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1997075" y="2411413"/>
            <a:ext cx="4960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(1+X)(1+X)(1+X)(1+X)…(1+X)</a:t>
            </a:r>
          </a:p>
        </p:txBody>
      </p:sp>
      <p:sp>
        <p:nvSpPr>
          <p:cNvPr id="79877" name="Text Box 8"/>
          <p:cNvSpPr txBox="1">
            <a:spLocks noChangeArrowheads="1"/>
          </p:cNvSpPr>
          <p:nvPr/>
        </p:nvSpPr>
        <p:spPr bwMode="auto">
          <a:xfrm>
            <a:off x="423863" y="3068638"/>
            <a:ext cx="83693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After multiplying things out, but before combining like terms, we get 2</a:t>
            </a:r>
            <a:r>
              <a:rPr lang="en-US" baseline="30000"/>
              <a:t>n</a:t>
            </a:r>
            <a:r>
              <a:rPr lang="en-US"/>
              <a:t> cross terms, each corresponding to a path in the choice tree</a:t>
            </a:r>
          </a:p>
        </p:txBody>
      </p:sp>
      <p:sp>
        <p:nvSpPr>
          <p:cNvPr id="79878" name="Text Box 9"/>
          <p:cNvSpPr txBox="1">
            <a:spLocks noChangeArrowheads="1"/>
          </p:cNvSpPr>
          <p:nvPr/>
        </p:nvSpPr>
        <p:spPr bwMode="auto">
          <a:xfrm>
            <a:off x="423863" y="4456113"/>
            <a:ext cx="8089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/>
              <a:t>c</a:t>
            </a:r>
            <a:r>
              <a:rPr lang="en-US" baseline="-25000"/>
              <a:t>k</a:t>
            </a:r>
            <a:r>
              <a:rPr lang="en-US"/>
              <a:t>, the coefficient of X</a:t>
            </a:r>
            <a:r>
              <a:rPr lang="en-US" baseline="30000"/>
              <a:t>k</a:t>
            </a:r>
            <a:r>
              <a:rPr lang="en-US"/>
              <a:t>, is the number of paths with exactly k X’s</a:t>
            </a:r>
          </a:p>
        </p:txBody>
      </p:sp>
      <p:grpSp>
        <p:nvGrpSpPr>
          <p:cNvPr id="79879" name="Group 22"/>
          <p:cNvGrpSpPr>
            <a:grpSpLocks/>
          </p:cNvGrpSpPr>
          <p:nvPr/>
        </p:nvGrpSpPr>
        <p:grpSpPr bwMode="auto">
          <a:xfrm>
            <a:off x="4938713" y="5219700"/>
            <a:ext cx="2020887" cy="1244600"/>
            <a:chOff x="3799" y="3288"/>
            <a:chExt cx="1273" cy="784"/>
          </a:xfrm>
        </p:grpSpPr>
        <p:grpSp>
          <p:nvGrpSpPr>
            <p:cNvPr id="79880" name="Group 20"/>
            <p:cNvGrpSpPr>
              <a:grpSpLocks/>
            </p:cNvGrpSpPr>
            <p:nvPr/>
          </p:nvGrpSpPr>
          <p:grpSpPr bwMode="auto">
            <a:xfrm>
              <a:off x="4576" y="3288"/>
              <a:ext cx="496" cy="784"/>
              <a:chOff x="4576" y="3288"/>
              <a:chExt cx="496" cy="784"/>
            </a:xfrm>
          </p:grpSpPr>
          <p:sp>
            <p:nvSpPr>
              <p:cNvPr id="79882" name="Text Box 16"/>
              <p:cNvSpPr txBox="1">
                <a:spLocks noChangeArrowheads="1"/>
              </p:cNvSpPr>
              <p:nvPr/>
            </p:nvSpPr>
            <p:spPr bwMode="auto">
              <a:xfrm>
                <a:off x="4679" y="3288"/>
                <a:ext cx="29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 sz="3600" dirty="0">
                    <a:solidFill>
                      <a:schemeClr val="tx2"/>
                    </a:solidFill>
                  </a:rPr>
                  <a:t>n</a:t>
                </a:r>
              </a:p>
            </p:txBody>
          </p:sp>
          <p:sp>
            <p:nvSpPr>
              <p:cNvPr id="79883" name="Text Box 17"/>
              <p:cNvSpPr txBox="1">
                <a:spLocks noChangeArrowheads="1"/>
              </p:cNvSpPr>
              <p:nvPr/>
            </p:nvSpPr>
            <p:spPr bwMode="auto">
              <a:xfrm>
                <a:off x="4684" y="3648"/>
                <a:ext cx="28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r>
                  <a:rPr lang="en-US" sz="3600">
                    <a:solidFill>
                      <a:schemeClr val="tx2"/>
                    </a:solidFill>
                  </a:rPr>
                  <a:t>k</a:t>
                </a:r>
              </a:p>
            </p:txBody>
          </p:sp>
          <p:sp>
            <p:nvSpPr>
              <p:cNvPr id="79884" name="AutoShape 18"/>
              <p:cNvSpPr>
                <a:spLocks/>
              </p:cNvSpPr>
              <p:nvPr/>
            </p:nvSpPr>
            <p:spPr bwMode="auto">
              <a:xfrm>
                <a:off x="4576" y="3328"/>
                <a:ext cx="136" cy="744"/>
              </a:xfrm>
              <a:prstGeom prst="leftBracket">
                <a:avLst>
                  <a:gd name="adj" fmla="val 71042"/>
                </a:avLst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5" name="AutoShape 19"/>
              <p:cNvSpPr>
                <a:spLocks/>
              </p:cNvSpPr>
              <p:nvPr/>
            </p:nvSpPr>
            <p:spPr bwMode="auto">
              <a:xfrm flipH="1">
                <a:off x="4936" y="3328"/>
                <a:ext cx="136" cy="744"/>
              </a:xfrm>
              <a:prstGeom prst="leftBracket">
                <a:avLst>
                  <a:gd name="adj" fmla="val 71042"/>
                </a:avLst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881" name="Text Box 21"/>
            <p:cNvSpPr txBox="1">
              <a:spLocks noChangeArrowheads="1"/>
            </p:cNvSpPr>
            <p:nvPr/>
          </p:nvSpPr>
          <p:spPr bwMode="auto">
            <a:xfrm>
              <a:off x="3799" y="3456"/>
              <a:ext cx="7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>
                  <a:solidFill>
                    <a:schemeClr val="tx2"/>
                  </a:solidFill>
                </a:rPr>
                <a:t>c</a:t>
              </a:r>
              <a:r>
                <a:rPr lang="en-US" sz="3600" baseline="-25000">
                  <a:solidFill>
                    <a:schemeClr val="tx2"/>
                  </a:solidFill>
                </a:rPr>
                <a:t>k</a:t>
              </a:r>
              <a:r>
                <a:rPr lang="en-US" sz="3600">
                  <a:solidFill>
                    <a:schemeClr val="tx2"/>
                  </a:solidFill>
                </a:rPr>
                <a:t> =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07" y="5264711"/>
            <a:ext cx="1456625" cy="13655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/>
          <p:cNvSpPr>
            <a:spLocks/>
          </p:cNvSpPr>
          <p:nvPr/>
        </p:nvSpPr>
        <p:spPr bwMode="auto">
          <a:xfrm>
            <a:off x="1270000" y="5359400"/>
            <a:ext cx="2616200" cy="1023938"/>
          </a:xfrm>
          <a:prstGeom prst="borderCallout1">
            <a:avLst>
              <a:gd name="adj1" fmla="val 11162"/>
              <a:gd name="adj2" fmla="val -2912"/>
              <a:gd name="adj3" fmla="val -302324"/>
              <a:gd name="adj4" fmla="val -8130"/>
            </a:avLst>
          </a:prstGeom>
          <a:noFill/>
          <a:ln w="7620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/>
          <a:lstStyle/>
          <a:p>
            <a:r>
              <a:rPr lang="en-US"/>
              <a:t>binomial expression</a:t>
            </a:r>
          </a:p>
        </p:txBody>
      </p:sp>
      <p:grpSp>
        <p:nvGrpSpPr>
          <p:cNvPr id="80899" name="Group 35"/>
          <p:cNvGrpSpPr>
            <a:grpSpLocks/>
          </p:cNvGrpSpPr>
          <p:nvPr/>
        </p:nvGrpSpPr>
        <p:grpSpPr bwMode="auto">
          <a:xfrm>
            <a:off x="2819400" y="2565400"/>
            <a:ext cx="4813300" cy="1973263"/>
            <a:chOff x="1776" y="1616"/>
            <a:chExt cx="3032" cy="1243"/>
          </a:xfrm>
        </p:grpSpPr>
        <p:sp>
          <p:nvSpPr>
            <p:cNvPr id="80922" name="Text Box 5"/>
            <p:cNvSpPr txBox="1">
              <a:spLocks noChangeArrowheads="1"/>
            </p:cNvSpPr>
            <p:nvPr/>
          </p:nvSpPr>
          <p:spPr bwMode="auto">
            <a:xfrm>
              <a:off x="2056" y="2484"/>
              <a:ext cx="2702" cy="375"/>
            </a:xfrm>
            <a:prstGeom prst="rect">
              <a:avLst/>
            </a:prstGeom>
            <a:noFill/>
            <a:ln w="762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/>
                <a:t>Binomial Coefficients</a:t>
              </a:r>
            </a:p>
          </p:txBody>
        </p:sp>
        <p:sp>
          <p:nvSpPr>
            <p:cNvPr id="80923" name="Line 6"/>
            <p:cNvSpPr>
              <a:spLocks noChangeShapeType="1"/>
            </p:cNvSpPr>
            <p:nvPr/>
          </p:nvSpPr>
          <p:spPr bwMode="auto">
            <a:xfrm flipH="1" flipV="1">
              <a:off x="1776" y="1632"/>
              <a:ext cx="624" cy="837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80924" name="Line 7"/>
            <p:cNvSpPr>
              <a:spLocks noChangeShapeType="1"/>
            </p:cNvSpPr>
            <p:nvPr/>
          </p:nvSpPr>
          <p:spPr bwMode="auto">
            <a:xfrm flipH="1" flipV="1">
              <a:off x="3024" y="1616"/>
              <a:ext cx="360" cy="861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80925" name="Line 10"/>
            <p:cNvSpPr>
              <a:spLocks noChangeShapeType="1"/>
            </p:cNvSpPr>
            <p:nvPr/>
          </p:nvSpPr>
          <p:spPr bwMode="auto">
            <a:xfrm flipV="1">
              <a:off x="4709" y="1672"/>
              <a:ext cx="99" cy="792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0900" name="Text Box 11"/>
          <p:cNvSpPr txBox="1">
            <a:spLocks noChangeArrowheads="1"/>
          </p:cNvSpPr>
          <p:nvPr/>
        </p:nvSpPr>
        <p:spPr bwMode="auto">
          <a:xfrm>
            <a:off x="1981200" y="228600"/>
            <a:ext cx="500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The Binomial Formula</a:t>
            </a:r>
          </a:p>
        </p:txBody>
      </p:sp>
      <p:grpSp>
        <p:nvGrpSpPr>
          <p:cNvPr id="80901" name="Group 13"/>
          <p:cNvGrpSpPr>
            <a:grpSpLocks/>
          </p:cNvGrpSpPr>
          <p:nvPr/>
        </p:nvGrpSpPr>
        <p:grpSpPr bwMode="auto">
          <a:xfrm>
            <a:off x="4448175" y="1200150"/>
            <a:ext cx="787400" cy="1244600"/>
            <a:chOff x="4576" y="3288"/>
            <a:chExt cx="496" cy="784"/>
          </a:xfrm>
        </p:grpSpPr>
        <p:sp>
          <p:nvSpPr>
            <p:cNvPr id="80918" name="Text Box 14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</a:t>
              </a:r>
            </a:p>
          </p:txBody>
        </p:sp>
        <p:sp>
          <p:nvSpPr>
            <p:cNvPr id="80919" name="Text Box 15"/>
            <p:cNvSpPr txBox="1">
              <a:spLocks noChangeArrowheads="1"/>
            </p:cNvSpPr>
            <p:nvPr/>
          </p:nvSpPr>
          <p:spPr bwMode="auto">
            <a:xfrm>
              <a:off x="4681" y="3648"/>
              <a:ext cx="28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1</a:t>
              </a:r>
            </a:p>
          </p:txBody>
        </p:sp>
        <p:sp>
          <p:nvSpPr>
            <p:cNvPr id="80920" name="AutoShape 16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AutoShape 17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2" name="Text Box 19"/>
          <p:cNvSpPr txBox="1">
            <a:spLocks noChangeArrowheads="1"/>
          </p:cNvSpPr>
          <p:nvPr/>
        </p:nvSpPr>
        <p:spPr bwMode="auto">
          <a:xfrm>
            <a:off x="471488" y="1501775"/>
            <a:ext cx="1887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(1+X)</a:t>
            </a:r>
            <a:r>
              <a:rPr lang="en-US" sz="3600" baseline="30000"/>
              <a:t>n</a:t>
            </a:r>
            <a:r>
              <a:rPr lang="en-US" sz="3600"/>
              <a:t> =</a:t>
            </a:r>
          </a:p>
        </p:txBody>
      </p:sp>
      <p:grpSp>
        <p:nvGrpSpPr>
          <p:cNvPr id="80903" name="Group 20"/>
          <p:cNvGrpSpPr>
            <a:grpSpLocks/>
          </p:cNvGrpSpPr>
          <p:nvPr/>
        </p:nvGrpSpPr>
        <p:grpSpPr bwMode="auto">
          <a:xfrm>
            <a:off x="2411413" y="1200150"/>
            <a:ext cx="787400" cy="1244600"/>
            <a:chOff x="4576" y="3288"/>
            <a:chExt cx="496" cy="784"/>
          </a:xfrm>
        </p:grpSpPr>
        <p:sp>
          <p:nvSpPr>
            <p:cNvPr id="80914" name="Text Box 21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</a:t>
              </a:r>
            </a:p>
          </p:txBody>
        </p:sp>
        <p:sp>
          <p:nvSpPr>
            <p:cNvPr id="80915" name="Text Box 22"/>
            <p:cNvSpPr txBox="1">
              <a:spLocks noChangeArrowheads="1"/>
            </p:cNvSpPr>
            <p:nvPr/>
          </p:nvSpPr>
          <p:spPr bwMode="auto">
            <a:xfrm>
              <a:off x="4681" y="3648"/>
              <a:ext cx="28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0</a:t>
              </a:r>
            </a:p>
          </p:txBody>
        </p:sp>
        <p:sp>
          <p:nvSpPr>
            <p:cNvPr id="80916" name="AutoShape 23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7" name="AutoShape 24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4" name="Text Box 25"/>
          <p:cNvSpPr txBox="1">
            <a:spLocks noChangeArrowheads="1"/>
          </p:cNvSpPr>
          <p:nvPr/>
        </p:nvSpPr>
        <p:spPr bwMode="auto">
          <a:xfrm>
            <a:off x="3251200" y="150177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30000"/>
              <a:t>0</a:t>
            </a:r>
          </a:p>
        </p:txBody>
      </p:sp>
      <p:sp>
        <p:nvSpPr>
          <p:cNvPr id="80905" name="Text Box 26"/>
          <p:cNvSpPr txBox="1">
            <a:spLocks noChangeArrowheads="1"/>
          </p:cNvSpPr>
          <p:nvPr/>
        </p:nvSpPr>
        <p:spPr bwMode="auto">
          <a:xfrm>
            <a:off x="3944938" y="1501775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+</a:t>
            </a:r>
          </a:p>
        </p:txBody>
      </p:sp>
      <p:sp>
        <p:nvSpPr>
          <p:cNvPr id="80906" name="Text Box 27"/>
          <p:cNvSpPr txBox="1">
            <a:spLocks noChangeArrowheads="1"/>
          </p:cNvSpPr>
          <p:nvPr/>
        </p:nvSpPr>
        <p:spPr bwMode="auto">
          <a:xfrm>
            <a:off x="5287963" y="150177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30000"/>
              <a:t>1</a:t>
            </a:r>
          </a:p>
        </p:txBody>
      </p:sp>
      <p:sp>
        <p:nvSpPr>
          <p:cNvPr id="80907" name="Text Box 28"/>
          <p:cNvSpPr txBox="1">
            <a:spLocks noChangeArrowheads="1"/>
          </p:cNvSpPr>
          <p:nvPr/>
        </p:nvSpPr>
        <p:spPr bwMode="auto">
          <a:xfrm>
            <a:off x="5981700" y="1501775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+…+</a:t>
            </a:r>
          </a:p>
        </p:txBody>
      </p:sp>
      <p:grpSp>
        <p:nvGrpSpPr>
          <p:cNvPr id="80908" name="Group 29"/>
          <p:cNvGrpSpPr>
            <a:grpSpLocks/>
          </p:cNvGrpSpPr>
          <p:nvPr/>
        </p:nvGrpSpPr>
        <p:grpSpPr bwMode="auto">
          <a:xfrm>
            <a:off x="7208838" y="1200150"/>
            <a:ext cx="787400" cy="1244600"/>
            <a:chOff x="4576" y="3288"/>
            <a:chExt cx="496" cy="784"/>
          </a:xfrm>
        </p:grpSpPr>
        <p:sp>
          <p:nvSpPr>
            <p:cNvPr id="80910" name="Text Box 30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</a:t>
              </a:r>
            </a:p>
          </p:txBody>
        </p:sp>
        <p:sp>
          <p:nvSpPr>
            <p:cNvPr id="80911" name="Text Box 31"/>
            <p:cNvSpPr txBox="1">
              <a:spLocks noChangeArrowheads="1"/>
            </p:cNvSpPr>
            <p:nvPr/>
          </p:nvSpPr>
          <p:spPr bwMode="auto">
            <a:xfrm>
              <a:off x="4679" y="364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</a:t>
              </a:r>
            </a:p>
          </p:txBody>
        </p:sp>
        <p:sp>
          <p:nvSpPr>
            <p:cNvPr id="80912" name="AutoShape 32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3" name="AutoShape 33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9" name="Text Box 34"/>
          <p:cNvSpPr txBox="1">
            <a:spLocks noChangeArrowheads="1"/>
          </p:cNvSpPr>
          <p:nvPr/>
        </p:nvSpPr>
        <p:spPr bwMode="auto">
          <a:xfrm>
            <a:off x="8048625" y="1501775"/>
            <a:ext cx="644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30000"/>
              <a:t>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7"/>
          <p:cNvSpPr txBox="1">
            <a:spLocks noChangeArrowheads="1"/>
          </p:cNvSpPr>
          <p:nvPr/>
        </p:nvSpPr>
        <p:spPr bwMode="auto">
          <a:xfrm>
            <a:off x="2120900" y="381000"/>
            <a:ext cx="500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The Binomial Formula</a:t>
            </a:r>
          </a:p>
        </p:txBody>
      </p:sp>
      <p:sp>
        <p:nvSpPr>
          <p:cNvPr id="81923" name="Text Box 18"/>
          <p:cNvSpPr txBox="1">
            <a:spLocks noChangeArrowheads="1"/>
          </p:cNvSpPr>
          <p:nvPr/>
        </p:nvSpPr>
        <p:spPr bwMode="auto">
          <a:xfrm>
            <a:off x="1408113" y="1600200"/>
            <a:ext cx="1884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(1+X)</a:t>
            </a:r>
            <a:r>
              <a:rPr lang="en-US" sz="3600" baseline="30000" dirty="0"/>
              <a:t>0</a:t>
            </a:r>
            <a:r>
              <a:rPr lang="en-US" sz="3600" dirty="0"/>
              <a:t> =</a:t>
            </a:r>
          </a:p>
        </p:txBody>
      </p:sp>
      <p:sp>
        <p:nvSpPr>
          <p:cNvPr id="81924" name="Text Box 19"/>
          <p:cNvSpPr txBox="1">
            <a:spLocks noChangeArrowheads="1"/>
          </p:cNvSpPr>
          <p:nvPr/>
        </p:nvSpPr>
        <p:spPr bwMode="auto">
          <a:xfrm>
            <a:off x="1408113" y="2451100"/>
            <a:ext cx="1884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(1+X)</a:t>
            </a:r>
            <a:r>
              <a:rPr lang="en-US" sz="3600" baseline="30000" dirty="0"/>
              <a:t>1</a:t>
            </a:r>
            <a:r>
              <a:rPr lang="en-US" sz="3600" dirty="0"/>
              <a:t> =</a:t>
            </a:r>
          </a:p>
        </p:txBody>
      </p:sp>
      <p:sp>
        <p:nvSpPr>
          <p:cNvPr id="81925" name="Text Box 20"/>
          <p:cNvSpPr txBox="1">
            <a:spLocks noChangeArrowheads="1"/>
          </p:cNvSpPr>
          <p:nvPr/>
        </p:nvSpPr>
        <p:spPr bwMode="auto">
          <a:xfrm>
            <a:off x="1408113" y="3302000"/>
            <a:ext cx="1884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(1+X)</a:t>
            </a:r>
            <a:r>
              <a:rPr lang="en-US" sz="3600" baseline="30000"/>
              <a:t>2</a:t>
            </a:r>
            <a:r>
              <a:rPr lang="en-US" sz="3600"/>
              <a:t> =</a:t>
            </a:r>
          </a:p>
        </p:txBody>
      </p:sp>
      <p:sp>
        <p:nvSpPr>
          <p:cNvPr id="81926" name="Text Box 21"/>
          <p:cNvSpPr txBox="1">
            <a:spLocks noChangeArrowheads="1"/>
          </p:cNvSpPr>
          <p:nvPr/>
        </p:nvSpPr>
        <p:spPr bwMode="auto">
          <a:xfrm>
            <a:off x="1408113" y="4152900"/>
            <a:ext cx="1884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(1+X)</a:t>
            </a:r>
            <a:r>
              <a:rPr lang="en-US" sz="3600" baseline="30000"/>
              <a:t>3</a:t>
            </a:r>
            <a:r>
              <a:rPr lang="en-US" sz="3600"/>
              <a:t> =</a:t>
            </a:r>
          </a:p>
        </p:txBody>
      </p:sp>
      <p:sp>
        <p:nvSpPr>
          <p:cNvPr id="81927" name="Text Box 22"/>
          <p:cNvSpPr txBox="1">
            <a:spLocks noChangeArrowheads="1"/>
          </p:cNvSpPr>
          <p:nvPr/>
        </p:nvSpPr>
        <p:spPr bwMode="auto">
          <a:xfrm>
            <a:off x="1408113" y="5003800"/>
            <a:ext cx="1884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(1+X)</a:t>
            </a:r>
            <a:r>
              <a:rPr lang="en-US" sz="3600" baseline="30000"/>
              <a:t>4</a:t>
            </a:r>
            <a:r>
              <a:rPr lang="en-US" sz="3600"/>
              <a:t> =</a:t>
            </a:r>
          </a:p>
        </p:txBody>
      </p:sp>
      <p:sp>
        <p:nvSpPr>
          <p:cNvPr id="81928" name="Text Box 23"/>
          <p:cNvSpPr txBox="1">
            <a:spLocks noChangeArrowheads="1"/>
          </p:cNvSpPr>
          <p:nvPr/>
        </p:nvSpPr>
        <p:spPr bwMode="auto">
          <a:xfrm>
            <a:off x="5662613" y="1600200"/>
            <a:ext cx="455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1929" name="Text Box 24"/>
          <p:cNvSpPr txBox="1">
            <a:spLocks noChangeArrowheads="1"/>
          </p:cNvSpPr>
          <p:nvPr/>
        </p:nvSpPr>
        <p:spPr bwMode="auto">
          <a:xfrm>
            <a:off x="5140325" y="2451100"/>
            <a:ext cx="149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1</a:t>
            </a:r>
            <a:r>
              <a:rPr lang="en-US" sz="3600"/>
              <a:t> + </a:t>
            </a:r>
            <a:r>
              <a:rPr lang="en-US" sz="3600">
                <a:solidFill>
                  <a:schemeClr val="tx2"/>
                </a:solidFill>
              </a:rPr>
              <a:t>1</a:t>
            </a:r>
            <a:r>
              <a:rPr lang="en-US" sz="3600"/>
              <a:t>X</a:t>
            </a:r>
          </a:p>
        </p:txBody>
      </p:sp>
      <p:sp>
        <p:nvSpPr>
          <p:cNvPr id="81930" name="Text Box 25"/>
          <p:cNvSpPr txBox="1">
            <a:spLocks noChangeArrowheads="1"/>
          </p:cNvSpPr>
          <p:nvPr/>
        </p:nvSpPr>
        <p:spPr bwMode="auto">
          <a:xfrm>
            <a:off x="4529138" y="3302000"/>
            <a:ext cx="2722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1</a:t>
            </a:r>
            <a:r>
              <a:rPr lang="en-US" sz="3600"/>
              <a:t> + </a:t>
            </a:r>
            <a:r>
              <a:rPr lang="en-US" sz="3600">
                <a:solidFill>
                  <a:schemeClr val="tx2"/>
                </a:solidFill>
              </a:rPr>
              <a:t>2</a:t>
            </a:r>
            <a:r>
              <a:rPr lang="en-US" sz="3600"/>
              <a:t>X + </a:t>
            </a:r>
            <a:r>
              <a:rPr lang="en-US" sz="3600">
                <a:solidFill>
                  <a:schemeClr val="tx2"/>
                </a:solidFill>
              </a:rPr>
              <a:t>1</a:t>
            </a:r>
            <a:r>
              <a:rPr lang="en-US" sz="3600"/>
              <a:t>X</a:t>
            </a:r>
            <a:r>
              <a:rPr lang="en-US" sz="3600" baseline="30000"/>
              <a:t>2</a:t>
            </a:r>
          </a:p>
        </p:txBody>
      </p:sp>
      <p:sp>
        <p:nvSpPr>
          <p:cNvPr id="81931" name="Text Box 26"/>
          <p:cNvSpPr txBox="1">
            <a:spLocks noChangeArrowheads="1"/>
          </p:cNvSpPr>
          <p:nvPr/>
        </p:nvSpPr>
        <p:spPr bwMode="auto">
          <a:xfrm>
            <a:off x="3916363" y="4152900"/>
            <a:ext cx="3946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1</a:t>
            </a:r>
            <a:r>
              <a:rPr lang="en-US" sz="3600"/>
              <a:t> + </a:t>
            </a:r>
            <a:r>
              <a:rPr lang="en-US" sz="3600">
                <a:solidFill>
                  <a:schemeClr val="tx2"/>
                </a:solidFill>
              </a:rPr>
              <a:t>3</a:t>
            </a:r>
            <a:r>
              <a:rPr lang="en-US" sz="3600"/>
              <a:t>X + </a:t>
            </a:r>
            <a:r>
              <a:rPr lang="en-US" sz="3600">
                <a:solidFill>
                  <a:schemeClr val="tx2"/>
                </a:solidFill>
              </a:rPr>
              <a:t>3</a:t>
            </a:r>
            <a:r>
              <a:rPr lang="en-US" sz="3600"/>
              <a:t>X</a:t>
            </a:r>
            <a:r>
              <a:rPr lang="en-US" sz="3600" baseline="30000"/>
              <a:t>2</a:t>
            </a:r>
            <a:r>
              <a:rPr lang="en-US" sz="3600"/>
              <a:t> + </a:t>
            </a:r>
            <a:r>
              <a:rPr lang="en-US" sz="3600">
                <a:solidFill>
                  <a:schemeClr val="tx2"/>
                </a:solidFill>
              </a:rPr>
              <a:t>1</a:t>
            </a:r>
            <a:r>
              <a:rPr lang="en-US" sz="3600"/>
              <a:t>X</a:t>
            </a:r>
            <a:r>
              <a:rPr lang="en-US" sz="3600" baseline="30000"/>
              <a:t>3</a:t>
            </a:r>
          </a:p>
        </p:txBody>
      </p:sp>
      <p:sp>
        <p:nvSpPr>
          <p:cNvPr id="81932" name="Text Box 27"/>
          <p:cNvSpPr txBox="1">
            <a:spLocks noChangeArrowheads="1"/>
          </p:cNvSpPr>
          <p:nvPr/>
        </p:nvSpPr>
        <p:spPr bwMode="auto">
          <a:xfrm>
            <a:off x="3305175" y="5003800"/>
            <a:ext cx="5170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1</a:t>
            </a:r>
            <a:r>
              <a:rPr lang="en-US" sz="3600"/>
              <a:t> + </a:t>
            </a:r>
            <a:r>
              <a:rPr lang="en-US" sz="3600">
                <a:solidFill>
                  <a:schemeClr val="tx2"/>
                </a:solidFill>
              </a:rPr>
              <a:t>4</a:t>
            </a:r>
            <a:r>
              <a:rPr lang="en-US" sz="3600"/>
              <a:t>X + </a:t>
            </a:r>
            <a:r>
              <a:rPr lang="en-US" sz="3600">
                <a:solidFill>
                  <a:schemeClr val="tx2"/>
                </a:solidFill>
              </a:rPr>
              <a:t>6</a:t>
            </a:r>
            <a:r>
              <a:rPr lang="en-US" sz="3600"/>
              <a:t>X</a:t>
            </a:r>
            <a:r>
              <a:rPr lang="en-US" sz="3600" baseline="30000"/>
              <a:t>2</a:t>
            </a:r>
            <a:r>
              <a:rPr lang="en-US" sz="3600"/>
              <a:t> + </a:t>
            </a:r>
            <a:r>
              <a:rPr lang="en-US" sz="3600">
                <a:solidFill>
                  <a:schemeClr val="tx2"/>
                </a:solidFill>
              </a:rPr>
              <a:t>4</a:t>
            </a:r>
            <a:r>
              <a:rPr lang="en-US" sz="3600"/>
              <a:t>X</a:t>
            </a:r>
            <a:r>
              <a:rPr lang="en-US" sz="3600" baseline="30000"/>
              <a:t>3</a:t>
            </a:r>
            <a:r>
              <a:rPr lang="en-US" sz="3600"/>
              <a:t> + </a:t>
            </a:r>
            <a:r>
              <a:rPr lang="en-US" sz="3600">
                <a:solidFill>
                  <a:schemeClr val="tx2"/>
                </a:solidFill>
              </a:rPr>
              <a:t>1</a:t>
            </a:r>
            <a:r>
              <a:rPr lang="en-US" sz="3600"/>
              <a:t>X</a:t>
            </a:r>
            <a:r>
              <a:rPr lang="en-US" sz="3600" baseline="30000"/>
              <a:t>4</a:t>
            </a:r>
          </a:p>
        </p:txBody>
      </p:sp>
      <p:sp>
        <p:nvSpPr>
          <p:cNvPr id="81933" name="Line 34"/>
          <p:cNvSpPr>
            <a:spLocks noChangeShapeType="1"/>
          </p:cNvSpPr>
          <p:nvPr/>
        </p:nvSpPr>
        <p:spPr bwMode="auto">
          <a:xfrm>
            <a:off x="4152900" y="4737100"/>
            <a:ext cx="2159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35"/>
          <p:cNvSpPr>
            <a:spLocks noChangeShapeType="1"/>
          </p:cNvSpPr>
          <p:nvPr/>
        </p:nvSpPr>
        <p:spPr bwMode="auto">
          <a:xfrm flipH="1">
            <a:off x="4610100" y="4737100"/>
            <a:ext cx="2159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Line 36"/>
          <p:cNvSpPr>
            <a:spLocks noChangeShapeType="1"/>
          </p:cNvSpPr>
          <p:nvPr/>
        </p:nvSpPr>
        <p:spPr bwMode="auto">
          <a:xfrm>
            <a:off x="5143500" y="4737100"/>
            <a:ext cx="2159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Line 37"/>
          <p:cNvSpPr>
            <a:spLocks noChangeShapeType="1"/>
          </p:cNvSpPr>
          <p:nvPr/>
        </p:nvSpPr>
        <p:spPr bwMode="auto">
          <a:xfrm flipH="1">
            <a:off x="5689600" y="4737100"/>
            <a:ext cx="2159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Line 38"/>
          <p:cNvSpPr>
            <a:spLocks noChangeShapeType="1"/>
          </p:cNvSpPr>
          <p:nvPr/>
        </p:nvSpPr>
        <p:spPr bwMode="auto">
          <a:xfrm flipH="1">
            <a:off x="6807200" y="4737100"/>
            <a:ext cx="2159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Line 39"/>
          <p:cNvSpPr>
            <a:spLocks noChangeShapeType="1"/>
          </p:cNvSpPr>
          <p:nvPr/>
        </p:nvSpPr>
        <p:spPr bwMode="auto">
          <a:xfrm>
            <a:off x="6324600" y="4737100"/>
            <a:ext cx="2159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3270790" y="5628692"/>
            <a:ext cx="623888" cy="1181100"/>
            <a:chOff x="4576" y="3288"/>
            <a:chExt cx="496" cy="784"/>
          </a:xfrm>
        </p:grpSpPr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 smtClean="0"/>
                <a:t>4</a:t>
              </a:r>
              <a:endParaRPr lang="en-US" sz="3600" dirty="0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681" y="3648"/>
              <a:ext cx="28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0</a:t>
              </a:r>
            </a:p>
          </p:txBody>
        </p:sp>
        <p:sp>
          <p:nvSpPr>
            <p:cNvPr id="22" name="AutoShape 23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4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4260850" y="5645152"/>
            <a:ext cx="623888" cy="1188633"/>
            <a:chOff x="4576" y="3288"/>
            <a:chExt cx="496" cy="789"/>
          </a:xfrm>
        </p:grpSpPr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 smtClean="0"/>
                <a:t>4</a:t>
              </a:r>
              <a:endParaRPr lang="en-US" sz="3600" dirty="0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4642" y="3648"/>
              <a:ext cx="365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/>
                <a:t>1</a:t>
              </a:r>
            </a:p>
          </p:txBody>
        </p:sp>
        <p:sp>
          <p:nvSpPr>
            <p:cNvPr id="27" name="AutoShape 23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4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5281612" y="5640746"/>
            <a:ext cx="623888" cy="1188633"/>
            <a:chOff x="4576" y="3288"/>
            <a:chExt cx="496" cy="789"/>
          </a:xfrm>
        </p:grpSpPr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 smtClean="0"/>
                <a:t>4</a:t>
              </a:r>
              <a:endParaRPr lang="en-US" sz="3600" dirty="0"/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4642" y="3648"/>
              <a:ext cx="365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/>
                <a:t>2</a:t>
              </a:r>
            </a:p>
          </p:txBody>
        </p:sp>
        <p:sp>
          <p:nvSpPr>
            <p:cNvPr id="32" name="AutoShape 23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24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6488652" y="5658824"/>
            <a:ext cx="623888" cy="1188633"/>
            <a:chOff x="4576" y="3288"/>
            <a:chExt cx="496" cy="789"/>
          </a:xfrm>
        </p:grpSpPr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 smtClean="0"/>
                <a:t>4</a:t>
              </a:r>
              <a:endParaRPr lang="en-US" sz="3600" dirty="0"/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4642" y="3648"/>
              <a:ext cx="365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 smtClean="0"/>
                <a:t>3</a:t>
              </a:r>
              <a:endParaRPr lang="en-US" sz="3600" dirty="0"/>
            </a:p>
          </p:txBody>
        </p:sp>
        <p:sp>
          <p:nvSpPr>
            <p:cNvPr id="37" name="AutoShape 23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20"/>
          <p:cNvGrpSpPr>
            <a:grpSpLocks/>
          </p:cNvGrpSpPr>
          <p:nvPr/>
        </p:nvGrpSpPr>
        <p:grpSpPr bwMode="auto">
          <a:xfrm>
            <a:off x="7694714" y="5688954"/>
            <a:ext cx="623888" cy="1188633"/>
            <a:chOff x="4576" y="3288"/>
            <a:chExt cx="496" cy="789"/>
          </a:xfrm>
        </p:grpSpPr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 smtClean="0"/>
                <a:t>4</a:t>
              </a:r>
              <a:endParaRPr lang="en-US" sz="3600" dirty="0"/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4642" y="3648"/>
              <a:ext cx="365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 smtClean="0"/>
                <a:t>4</a:t>
              </a:r>
              <a:endParaRPr lang="en-US" sz="3600" dirty="0"/>
            </a:p>
          </p:txBody>
        </p:sp>
        <p:sp>
          <p:nvSpPr>
            <p:cNvPr id="42" name="AutoShape 23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24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4711225"/>
            <a:ext cx="3445543" cy="416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098" y="6048024"/>
            <a:ext cx="266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Coefficients?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9"/>
          <p:cNvGrpSpPr>
            <a:grpSpLocks/>
          </p:cNvGrpSpPr>
          <p:nvPr/>
        </p:nvGrpSpPr>
        <p:grpSpPr bwMode="auto">
          <a:xfrm>
            <a:off x="4924425" y="1593850"/>
            <a:ext cx="787400" cy="1244600"/>
            <a:chOff x="4576" y="3288"/>
            <a:chExt cx="496" cy="784"/>
          </a:xfrm>
        </p:grpSpPr>
        <p:sp>
          <p:nvSpPr>
            <p:cNvPr id="82971" name="Text Box 30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</a:t>
              </a:r>
            </a:p>
          </p:txBody>
        </p:sp>
        <p:sp>
          <p:nvSpPr>
            <p:cNvPr id="82972" name="Text Box 31"/>
            <p:cNvSpPr txBox="1">
              <a:spLocks noChangeArrowheads="1"/>
            </p:cNvSpPr>
            <p:nvPr/>
          </p:nvSpPr>
          <p:spPr bwMode="auto">
            <a:xfrm>
              <a:off x="4681" y="3648"/>
              <a:ext cx="28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1</a:t>
              </a:r>
            </a:p>
          </p:txBody>
        </p:sp>
        <p:sp>
          <p:nvSpPr>
            <p:cNvPr id="82973" name="AutoShape 32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4" name="AutoShape 33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47" name="Text Box 34"/>
          <p:cNvSpPr txBox="1">
            <a:spLocks noChangeArrowheads="1"/>
          </p:cNvSpPr>
          <p:nvPr/>
        </p:nvSpPr>
        <p:spPr bwMode="auto">
          <a:xfrm>
            <a:off x="514350" y="1895475"/>
            <a:ext cx="1901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(X+Y)</a:t>
            </a:r>
            <a:r>
              <a:rPr lang="en-US" sz="3600" baseline="30000"/>
              <a:t>n</a:t>
            </a:r>
            <a:r>
              <a:rPr lang="en-US" sz="3600"/>
              <a:t> =</a:t>
            </a:r>
          </a:p>
        </p:txBody>
      </p:sp>
      <p:grpSp>
        <p:nvGrpSpPr>
          <p:cNvPr id="82948" name="Group 35"/>
          <p:cNvGrpSpPr>
            <a:grpSpLocks/>
          </p:cNvGrpSpPr>
          <p:nvPr/>
        </p:nvGrpSpPr>
        <p:grpSpPr bwMode="auto">
          <a:xfrm>
            <a:off x="2462213" y="1593850"/>
            <a:ext cx="787400" cy="1244600"/>
            <a:chOff x="4576" y="3288"/>
            <a:chExt cx="496" cy="784"/>
          </a:xfrm>
        </p:grpSpPr>
        <p:sp>
          <p:nvSpPr>
            <p:cNvPr id="82967" name="Text Box 36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</a:t>
              </a:r>
            </a:p>
          </p:txBody>
        </p:sp>
        <p:sp>
          <p:nvSpPr>
            <p:cNvPr id="82968" name="Text Box 37"/>
            <p:cNvSpPr txBox="1">
              <a:spLocks noChangeArrowheads="1"/>
            </p:cNvSpPr>
            <p:nvPr/>
          </p:nvSpPr>
          <p:spPr bwMode="auto">
            <a:xfrm>
              <a:off x="4681" y="3648"/>
              <a:ext cx="28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0</a:t>
              </a:r>
            </a:p>
          </p:txBody>
        </p:sp>
        <p:sp>
          <p:nvSpPr>
            <p:cNvPr id="82969" name="AutoShape 38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0" name="AutoShape 39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49" name="Text Box 40"/>
          <p:cNvSpPr txBox="1">
            <a:spLocks noChangeArrowheads="1"/>
          </p:cNvSpPr>
          <p:nvPr/>
        </p:nvSpPr>
        <p:spPr bwMode="auto">
          <a:xfrm>
            <a:off x="3286125" y="1895475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30000"/>
              <a:t>n</a:t>
            </a:r>
            <a:r>
              <a:rPr lang="en-US" sz="3600"/>
              <a:t>Y</a:t>
            </a:r>
            <a:r>
              <a:rPr lang="en-US" sz="3600" baseline="30000"/>
              <a:t>0</a:t>
            </a:r>
          </a:p>
        </p:txBody>
      </p:sp>
      <p:sp>
        <p:nvSpPr>
          <p:cNvPr id="82950" name="Text Box 41"/>
          <p:cNvSpPr txBox="1">
            <a:spLocks noChangeArrowheads="1"/>
          </p:cNvSpPr>
          <p:nvPr/>
        </p:nvSpPr>
        <p:spPr bwMode="auto">
          <a:xfrm>
            <a:off x="4435475" y="1895475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+</a:t>
            </a:r>
          </a:p>
        </p:txBody>
      </p:sp>
      <p:sp>
        <p:nvSpPr>
          <p:cNvPr id="82951" name="Text Box 42"/>
          <p:cNvSpPr txBox="1">
            <a:spLocks noChangeArrowheads="1"/>
          </p:cNvSpPr>
          <p:nvPr/>
        </p:nvSpPr>
        <p:spPr bwMode="auto">
          <a:xfrm>
            <a:off x="5749925" y="1895475"/>
            <a:ext cx="139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30000"/>
              <a:t>n-1</a:t>
            </a:r>
            <a:r>
              <a:rPr lang="en-US" sz="3600"/>
              <a:t>Y</a:t>
            </a:r>
            <a:r>
              <a:rPr lang="en-US" sz="3600" baseline="30000"/>
              <a:t>1</a:t>
            </a:r>
          </a:p>
        </p:txBody>
      </p:sp>
      <p:sp>
        <p:nvSpPr>
          <p:cNvPr id="82952" name="Text Box 43"/>
          <p:cNvSpPr txBox="1">
            <a:spLocks noChangeArrowheads="1"/>
          </p:cNvSpPr>
          <p:nvPr/>
        </p:nvSpPr>
        <p:spPr bwMode="auto">
          <a:xfrm>
            <a:off x="2222500" y="3508375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+…+</a:t>
            </a:r>
          </a:p>
        </p:txBody>
      </p:sp>
      <p:grpSp>
        <p:nvGrpSpPr>
          <p:cNvPr id="82953" name="Group 44"/>
          <p:cNvGrpSpPr>
            <a:grpSpLocks/>
          </p:cNvGrpSpPr>
          <p:nvPr/>
        </p:nvGrpSpPr>
        <p:grpSpPr bwMode="auto">
          <a:xfrm>
            <a:off x="6837363" y="3206750"/>
            <a:ext cx="787400" cy="1244600"/>
            <a:chOff x="4576" y="3288"/>
            <a:chExt cx="496" cy="784"/>
          </a:xfrm>
        </p:grpSpPr>
        <p:sp>
          <p:nvSpPr>
            <p:cNvPr id="82963" name="Text Box 45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</a:t>
              </a:r>
            </a:p>
          </p:txBody>
        </p:sp>
        <p:sp>
          <p:nvSpPr>
            <p:cNvPr id="82964" name="Text Box 46"/>
            <p:cNvSpPr txBox="1">
              <a:spLocks noChangeArrowheads="1"/>
            </p:cNvSpPr>
            <p:nvPr/>
          </p:nvSpPr>
          <p:spPr bwMode="auto">
            <a:xfrm>
              <a:off x="4679" y="364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</a:t>
              </a:r>
            </a:p>
          </p:txBody>
        </p:sp>
        <p:sp>
          <p:nvSpPr>
            <p:cNvPr id="82965" name="AutoShape 47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AutoShape 48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54" name="Text Box 49"/>
          <p:cNvSpPr txBox="1">
            <a:spLocks noChangeArrowheads="1"/>
          </p:cNvSpPr>
          <p:nvPr/>
        </p:nvSpPr>
        <p:spPr bwMode="auto">
          <a:xfrm>
            <a:off x="7650163" y="3508375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30000"/>
              <a:t>0</a:t>
            </a:r>
            <a:r>
              <a:rPr lang="en-US" sz="3600"/>
              <a:t>Y</a:t>
            </a:r>
            <a:r>
              <a:rPr lang="en-US" sz="3600" baseline="30000"/>
              <a:t>n</a:t>
            </a:r>
          </a:p>
        </p:txBody>
      </p:sp>
      <p:sp>
        <p:nvSpPr>
          <p:cNvPr id="82955" name="Text Box 51"/>
          <p:cNvSpPr txBox="1">
            <a:spLocks noChangeArrowheads="1"/>
          </p:cNvSpPr>
          <p:nvPr/>
        </p:nvSpPr>
        <p:spPr bwMode="auto">
          <a:xfrm>
            <a:off x="2120900" y="381000"/>
            <a:ext cx="500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The Binomial Formula</a:t>
            </a:r>
          </a:p>
        </p:txBody>
      </p:sp>
      <p:sp>
        <p:nvSpPr>
          <p:cNvPr id="82956" name="Text Box 52"/>
          <p:cNvSpPr txBox="1">
            <a:spLocks noChangeArrowheads="1"/>
          </p:cNvSpPr>
          <p:nvPr/>
        </p:nvSpPr>
        <p:spPr bwMode="auto">
          <a:xfrm>
            <a:off x="5638800" y="3508375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+…+</a:t>
            </a:r>
          </a:p>
        </p:txBody>
      </p:sp>
      <p:grpSp>
        <p:nvGrpSpPr>
          <p:cNvPr id="82957" name="Group 53"/>
          <p:cNvGrpSpPr>
            <a:grpSpLocks/>
          </p:cNvGrpSpPr>
          <p:nvPr/>
        </p:nvGrpSpPr>
        <p:grpSpPr bwMode="auto">
          <a:xfrm>
            <a:off x="3421063" y="3206750"/>
            <a:ext cx="787400" cy="1244600"/>
            <a:chOff x="4576" y="3288"/>
            <a:chExt cx="496" cy="784"/>
          </a:xfrm>
        </p:grpSpPr>
        <p:sp>
          <p:nvSpPr>
            <p:cNvPr id="82959" name="Text Box 54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n</a:t>
              </a:r>
            </a:p>
          </p:txBody>
        </p:sp>
        <p:sp>
          <p:nvSpPr>
            <p:cNvPr id="82960" name="Text Box 55"/>
            <p:cNvSpPr txBox="1">
              <a:spLocks noChangeArrowheads="1"/>
            </p:cNvSpPr>
            <p:nvPr/>
          </p:nvSpPr>
          <p:spPr bwMode="auto">
            <a:xfrm>
              <a:off x="4684" y="3648"/>
              <a:ext cx="2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k</a:t>
              </a:r>
            </a:p>
          </p:txBody>
        </p:sp>
        <p:sp>
          <p:nvSpPr>
            <p:cNvPr id="82961" name="AutoShape 56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2" name="AutoShape 57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58" name="Text Box 58"/>
          <p:cNvSpPr txBox="1">
            <a:spLocks noChangeArrowheads="1"/>
          </p:cNvSpPr>
          <p:nvPr/>
        </p:nvSpPr>
        <p:spPr bwMode="auto">
          <a:xfrm>
            <a:off x="4232275" y="3508375"/>
            <a:ext cx="1381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30000"/>
              <a:t>n-k</a:t>
            </a:r>
            <a:r>
              <a:rPr lang="en-US" sz="3600"/>
              <a:t>Y</a:t>
            </a:r>
            <a:r>
              <a:rPr lang="en-US" sz="3600" baseline="30000"/>
              <a:t>k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reeform 2"/>
          <p:cNvSpPr>
            <a:spLocks/>
          </p:cNvSpPr>
          <p:nvPr/>
        </p:nvSpPr>
        <p:spPr bwMode="auto">
          <a:xfrm>
            <a:off x="203200" y="228600"/>
            <a:ext cx="6399213" cy="3754438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6080125" y="2287588"/>
            <a:ext cx="2835275" cy="4570412"/>
            <a:chOff x="3230" y="1699"/>
            <a:chExt cx="909" cy="1465"/>
          </a:xfrm>
        </p:grpSpPr>
        <p:sp>
          <p:nvSpPr>
            <p:cNvPr id="83983" name="Freeform 4"/>
            <p:cNvSpPr>
              <a:spLocks/>
            </p:cNvSpPr>
            <p:nvPr/>
          </p:nvSpPr>
          <p:spPr bwMode="auto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4" name="Freeform 5"/>
            <p:cNvSpPr>
              <a:spLocks/>
            </p:cNvSpPr>
            <p:nvPr/>
          </p:nvSpPr>
          <p:spPr bwMode="auto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5" name="Freeform 6"/>
            <p:cNvSpPr>
              <a:spLocks/>
            </p:cNvSpPr>
            <p:nvPr/>
          </p:nvSpPr>
          <p:spPr bwMode="auto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Freeform 7"/>
            <p:cNvSpPr>
              <a:spLocks/>
            </p:cNvSpPr>
            <p:nvPr/>
          </p:nvSpPr>
          <p:spPr bwMode="auto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Freeform 8"/>
            <p:cNvSpPr>
              <a:spLocks/>
            </p:cNvSpPr>
            <p:nvPr/>
          </p:nvSpPr>
          <p:spPr bwMode="auto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8" name="Freeform 9"/>
            <p:cNvSpPr>
              <a:spLocks/>
            </p:cNvSpPr>
            <p:nvPr/>
          </p:nvSpPr>
          <p:spPr bwMode="auto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2" name="Text Box 20"/>
          <p:cNvSpPr txBox="1">
            <a:spLocks noChangeArrowheads="1"/>
          </p:cNvSpPr>
          <p:nvPr/>
        </p:nvSpPr>
        <p:spPr bwMode="auto">
          <a:xfrm>
            <a:off x="825500" y="749300"/>
            <a:ext cx="500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The Binomial Formula</a:t>
            </a:r>
          </a:p>
        </p:txBody>
      </p:sp>
      <p:sp>
        <p:nvSpPr>
          <p:cNvPr id="83973" name="Text Box 21"/>
          <p:cNvSpPr txBox="1">
            <a:spLocks noChangeArrowheads="1"/>
          </p:cNvSpPr>
          <p:nvPr/>
        </p:nvSpPr>
        <p:spPr bwMode="auto">
          <a:xfrm>
            <a:off x="730250" y="1958975"/>
            <a:ext cx="1901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(X+Y)</a:t>
            </a:r>
            <a:r>
              <a:rPr lang="en-US" sz="3600" baseline="30000"/>
              <a:t>n</a:t>
            </a:r>
            <a:r>
              <a:rPr lang="en-US" sz="3600"/>
              <a:t> =</a:t>
            </a:r>
          </a:p>
        </p:txBody>
      </p:sp>
      <p:grpSp>
        <p:nvGrpSpPr>
          <p:cNvPr id="83974" name="Group 22"/>
          <p:cNvGrpSpPr>
            <a:grpSpLocks/>
          </p:cNvGrpSpPr>
          <p:nvPr/>
        </p:nvGrpSpPr>
        <p:grpSpPr bwMode="auto">
          <a:xfrm>
            <a:off x="3541713" y="1657350"/>
            <a:ext cx="787400" cy="1244600"/>
            <a:chOff x="4576" y="3288"/>
            <a:chExt cx="496" cy="784"/>
          </a:xfrm>
        </p:grpSpPr>
        <p:sp>
          <p:nvSpPr>
            <p:cNvPr id="83979" name="Text Box 23"/>
            <p:cNvSpPr txBox="1">
              <a:spLocks noChangeArrowheads="1"/>
            </p:cNvSpPr>
            <p:nvPr/>
          </p:nvSpPr>
          <p:spPr bwMode="auto">
            <a:xfrm>
              <a:off x="4679" y="328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 dirty="0"/>
                <a:t>n</a:t>
              </a:r>
            </a:p>
          </p:txBody>
        </p:sp>
        <p:sp>
          <p:nvSpPr>
            <p:cNvPr id="83980" name="Text Box 24"/>
            <p:cNvSpPr txBox="1">
              <a:spLocks noChangeArrowheads="1"/>
            </p:cNvSpPr>
            <p:nvPr/>
          </p:nvSpPr>
          <p:spPr bwMode="auto">
            <a:xfrm>
              <a:off x="4684" y="3648"/>
              <a:ext cx="2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3600"/>
                <a:t>k</a:t>
              </a:r>
            </a:p>
          </p:txBody>
        </p:sp>
        <p:sp>
          <p:nvSpPr>
            <p:cNvPr id="83981" name="AutoShape 25"/>
            <p:cNvSpPr>
              <a:spLocks/>
            </p:cNvSpPr>
            <p:nvPr/>
          </p:nvSpPr>
          <p:spPr bwMode="auto">
            <a:xfrm>
              <a:off x="457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AutoShape 26"/>
            <p:cNvSpPr>
              <a:spLocks/>
            </p:cNvSpPr>
            <p:nvPr/>
          </p:nvSpPr>
          <p:spPr bwMode="auto">
            <a:xfrm flipH="1">
              <a:off x="4936" y="3328"/>
              <a:ext cx="136" cy="744"/>
            </a:xfrm>
            <a:prstGeom prst="leftBracket">
              <a:avLst>
                <a:gd name="adj" fmla="val 71042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5" name="Text Box 27"/>
          <p:cNvSpPr txBox="1">
            <a:spLocks noChangeArrowheads="1"/>
          </p:cNvSpPr>
          <p:nvPr/>
        </p:nvSpPr>
        <p:spPr bwMode="auto">
          <a:xfrm>
            <a:off x="4370388" y="1958975"/>
            <a:ext cx="1381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X</a:t>
            </a:r>
            <a:r>
              <a:rPr lang="en-US" sz="3600" baseline="30000"/>
              <a:t>n-k</a:t>
            </a:r>
            <a:r>
              <a:rPr lang="en-US" sz="3600"/>
              <a:t>Y</a:t>
            </a:r>
            <a:r>
              <a:rPr lang="en-US" sz="3600" baseline="30000"/>
              <a:t>k</a:t>
            </a:r>
          </a:p>
        </p:txBody>
      </p:sp>
      <p:sp>
        <p:nvSpPr>
          <p:cNvPr id="83976" name="Text Box 28"/>
          <p:cNvSpPr txBox="1">
            <a:spLocks noChangeArrowheads="1"/>
          </p:cNvSpPr>
          <p:nvPr/>
        </p:nvSpPr>
        <p:spPr bwMode="auto">
          <a:xfrm>
            <a:off x="2557463" y="1730375"/>
            <a:ext cx="7826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6600" b="1">
                <a:sym typeface="Symbol" pitchFamily="18" charset="2"/>
              </a:rPr>
              <a:t></a:t>
            </a:r>
          </a:p>
        </p:txBody>
      </p:sp>
      <p:sp>
        <p:nvSpPr>
          <p:cNvPr id="83977" name="Text Box 29"/>
          <p:cNvSpPr txBox="1">
            <a:spLocks noChangeArrowheads="1"/>
          </p:cNvSpPr>
          <p:nvPr/>
        </p:nvSpPr>
        <p:spPr bwMode="auto">
          <a:xfrm>
            <a:off x="2455863" y="2652713"/>
            <a:ext cx="984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k = 0</a:t>
            </a:r>
          </a:p>
        </p:txBody>
      </p:sp>
      <p:sp>
        <p:nvSpPr>
          <p:cNvPr id="83978" name="Text Box 30"/>
          <p:cNvSpPr txBox="1">
            <a:spLocks noChangeArrowheads="1"/>
          </p:cNvSpPr>
          <p:nvPr/>
        </p:nvSpPr>
        <p:spPr bwMode="auto">
          <a:xfrm>
            <a:off x="2749550" y="1446213"/>
            <a:ext cx="398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6561138" y="4845050"/>
            <a:ext cx="17970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0600" dirty="0">
                <a:solidFill>
                  <a:schemeClr val="tx2"/>
                </a:solidFill>
              </a:rPr>
              <a:t>5!</a:t>
            </a:r>
          </a:p>
        </p:txBody>
      </p:sp>
      <p:sp>
        <p:nvSpPr>
          <p:cNvPr id="84995" name="Freeform 16"/>
          <p:cNvSpPr>
            <a:spLocks/>
          </p:cNvSpPr>
          <p:nvPr/>
        </p:nvSpPr>
        <p:spPr bwMode="auto">
          <a:xfrm>
            <a:off x="1260475" y="1316038"/>
            <a:ext cx="2576513" cy="1558925"/>
          </a:xfrm>
          <a:custGeom>
            <a:avLst/>
            <a:gdLst>
              <a:gd name="T0" fmla="*/ 0 w 1623"/>
              <a:gd name="T1" fmla="*/ 2147483647 h 982"/>
              <a:gd name="T2" fmla="*/ 2147483647 w 1623"/>
              <a:gd name="T3" fmla="*/ 2147483647 h 982"/>
              <a:gd name="T4" fmla="*/ 2147483647 w 1623"/>
              <a:gd name="T5" fmla="*/ 2147483647 h 982"/>
              <a:gd name="T6" fmla="*/ 2147483647 w 1623"/>
              <a:gd name="T7" fmla="*/ 2147483647 h 982"/>
              <a:gd name="T8" fmla="*/ 2147483647 w 1623"/>
              <a:gd name="T9" fmla="*/ 2147483647 h 982"/>
              <a:gd name="T10" fmla="*/ 2147483647 w 1623"/>
              <a:gd name="T11" fmla="*/ 2147483647 h 982"/>
              <a:gd name="T12" fmla="*/ 2147483647 w 1623"/>
              <a:gd name="T13" fmla="*/ 2147483647 h 982"/>
              <a:gd name="T14" fmla="*/ 2147483647 w 1623"/>
              <a:gd name="T15" fmla="*/ 2147483647 h 982"/>
              <a:gd name="T16" fmla="*/ 2147483647 w 1623"/>
              <a:gd name="T17" fmla="*/ 2147483647 h 982"/>
              <a:gd name="T18" fmla="*/ 2147483647 w 1623"/>
              <a:gd name="T19" fmla="*/ 2147483647 h 982"/>
              <a:gd name="T20" fmla="*/ 2147483647 w 1623"/>
              <a:gd name="T21" fmla="*/ 2147483647 h 982"/>
              <a:gd name="T22" fmla="*/ 2147483647 w 1623"/>
              <a:gd name="T23" fmla="*/ 2147483647 h 982"/>
              <a:gd name="T24" fmla="*/ 2147483647 w 1623"/>
              <a:gd name="T25" fmla="*/ 2147483647 h 982"/>
              <a:gd name="T26" fmla="*/ 2147483647 w 1623"/>
              <a:gd name="T27" fmla="*/ 0 h 982"/>
              <a:gd name="T28" fmla="*/ 2147483647 w 1623"/>
              <a:gd name="T29" fmla="*/ 2147483647 h 982"/>
              <a:gd name="T30" fmla="*/ 2147483647 w 1623"/>
              <a:gd name="T31" fmla="*/ 2147483647 h 982"/>
              <a:gd name="T32" fmla="*/ 2147483647 w 1623"/>
              <a:gd name="T33" fmla="*/ 2147483647 h 982"/>
              <a:gd name="T34" fmla="*/ 2147483647 w 1623"/>
              <a:gd name="T35" fmla="*/ 2147483647 h 982"/>
              <a:gd name="T36" fmla="*/ 2147483647 w 1623"/>
              <a:gd name="T37" fmla="*/ 2147483647 h 982"/>
              <a:gd name="T38" fmla="*/ 2147483647 w 1623"/>
              <a:gd name="T39" fmla="*/ 2147483647 h 982"/>
              <a:gd name="T40" fmla="*/ 2147483647 w 1623"/>
              <a:gd name="T41" fmla="*/ 2147483647 h 982"/>
              <a:gd name="T42" fmla="*/ 2147483647 w 1623"/>
              <a:gd name="T43" fmla="*/ 2147483647 h 982"/>
              <a:gd name="T44" fmla="*/ 2147483647 w 1623"/>
              <a:gd name="T45" fmla="*/ 2147483647 h 982"/>
              <a:gd name="T46" fmla="*/ 2147483647 w 1623"/>
              <a:gd name="T47" fmla="*/ 2147483647 h 982"/>
              <a:gd name="T48" fmla="*/ 2147483647 w 1623"/>
              <a:gd name="T49" fmla="*/ 2147483647 h 982"/>
              <a:gd name="T50" fmla="*/ 2147483647 w 1623"/>
              <a:gd name="T51" fmla="*/ 2147483647 h 982"/>
              <a:gd name="T52" fmla="*/ 2147483647 w 1623"/>
              <a:gd name="T53" fmla="*/ 2147483647 h 982"/>
              <a:gd name="T54" fmla="*/ 2147483647 w 1623"/>
              <a:gd name="T55" fmla="*/ 2147483647 h 982"/>
              <a:gd name="T56" fmla="*/ 0 w 1623"/>
              <a:gd name="T57" fmla="*/ 2147483647 h 9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23"/>
              <a:gd name="T88" fmla="*/ 0 h 982"/>
              <a:gd name="T89" fmla="*/ 1623 w 1623"/>
              <a:gd name="T90" fmla="*/ 982 h 9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23" h="982">
                <a:moveTo>
                  <a:pt x="0" y="886"/>
                </a:moveTo>
                <a:lnTo>
                  <a:pt x="37" y="802"/>
                </a:lnTo>
                <a:lnTo>
                  <a:pt x="155" y="796"/>
                </a:lnTo>
                <a:lnTo>
                  <a:pt x="301" y="771"/>
                </a:lnTo>
                <a:lnTo>
                  <a:pt x="434" y="736"/>
                </a:lnTo>
                <a:lnTo>
                  <a:pt x="572" y="677"/>
                </a:lnTo>
                <a:lnTo>
                  <a:pt x="651" y="606"/>
                </a:lnTo>
                <a:lnTo>
                  <a:pt x="823" y="511"/>
                </a:lnTo>
                <a:lnTo>
                  <a:pt x="1005" y="376"/>
                </a:lnTo>
                <a:lnTo>
                  <a:pt x="1114" y="215"/>
                </a:lnTo>
                <a:lnTo>
                  <a:pt x="1190" y="141"/>
                </a:lnTo>
                <a:lnTo>
                  <a:pt x="1274" y="49"/>
                </a:lnTo>
                <a:lnTo>
                  <a:pt x="1407" y="21"/>
                </a:lnTo>
                <a:lnTo>
                  <a:pt x="1545" y="0"/>
                </a:lnTo>
                <a:lnTo>
                  <a:pt x="1623" y="35"/>
                </a:lnTo>
                <a:lnTo>
                  <a:pt x="1619" y="96"/>
                </a:lnTo>
                <a:lnTo>
                  <a:pt x="1564" y="215"/>
                </a:lnTo>
                <a:lnTo>
                  <a:pt x="1424" y="225"/>
                </a:lnTo>
                <a:lnTo>
                  <a:pt x="1353" y="180"/>
                </a:lnTo>
                <a:lnTo>
                  <a:pt x="1298" y="186"/>
                </a:lnTo>
                <a:lnTo>
                  <a:pt x="1210" y="291"/>
                </a:lnTo>
                <a:lnTo>
                  <a:pt x="1119" y="426"/>
                </a:lnTo>
                <a:lnTo>
                  <a:pt x="993" y="516"/>
                </a:lnTo>
                <a:lnTo>
                  <a:pt x="788" y="667"/>
                </a:lnTo>
                <a:lnTo>
                  <a:pt x="643" y="833"/>
                </a:lnTo>
                <a:lnTo>
                  <a:pt x="414" y="916"/>
                </a:lnTo>
                <a:lnTo>
                  <a:pt x="288" y="961"/>
                </a:lnTo>
                <a:lnTo>
                  <a:pt x="84" y="982"/>
                </a:lnTo>
                <a:lnTo>
                  <a:pt x="0" y="8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Freeform 17"/>
          <p:cNvSpPr>
            <a:spLocks/>
          </p:cNvSpPr>
          <p:nvPr/>
        </p:nvSpPr>
        <p:spPr bwMode="auto">
          <a:xfrm>
            <a:off x="2195513" y="260350"/>
            <a:ext cx="6748462" cy="5013325"/>
          </a:xfrm>
          <a:custGeom>
            <a:avLst/>
            <a:gdLst>
              <a:gd name="T0" fmla="*/ 0 w 4251"/>
              <a:gd name="T1" fmla="*/ 2147483647 h 3158"/>
              <a:gd name="T2" fmla="*/ 2147483647 w 4251"/>
              <a:gd name="T3" fmla="*/ 2147483647 h 3158"/>
              <a:gd name="T4" fmla="*/ 2147483647 w 4251"/>
              <a:gd name="T5" fmla="*/ 2147483647 h 3158"/>
              <a:gd name="T6" fmla="*/ 2147483647 w 4251"/>
              <a:gd name="T7" fmla="*/ 2147483647 h 3158"/>
              <a:gd name="T8" fmla="*/ 2147483647 w 4251"/>
              <a:gd name="T9" fmla="*/ 2147483647 h 3158"/>
              <a:gd name="T10" fmla="*/ 2147483647 w 4251"/>
              <a:gd name="T11" fmla="*/ 2147483647 h 3158"/>
              <a:gd name="T12" fmla="*/ 2147483647 w 4251"/>
              <a:gd name="T13" fmla="*/ 2147483647 h 3158"/>
              <a:gd name="T14" fmla="*/ 2147483647 w 4251"/>
              <a:gd name="T15" fmla="*/ 2147483647 h 3158"/>
              <a:gd name="T16" fmla="*/ 2147483647 w 4251"/>
              <a:gd name="T17" fmla="*/ 2147483647 h 3158"/>
              <a:gd name="T18" fmla="*/ 2147483647 w 4251"/>
              <a:gd name="T19" fmla="*/ 2147483647 h 3158"/>
              <a:gd name="T20" fmla="*/ 2147483647 w 4251"/>
              <a:gd name="T21" fmla="*/ 0 h 3158"/>
              <a:gd name="T22" fmla="*/ 2147483647 w 4251"/>
              <a:gd name="T23" fmla="*/ 2147483647 h 3158"/>
              <a:gd name="T24" fmla="*/ 2147483647 w 4251"/>
              <a:gd name="T25" fmla="*/ 2147483647 h 3158"/>
              <a:gd name="T26" fmla="*/ 2147483647 w 4251"/>
              <a:gd name="T27" fmla="*/ 2147483647 h 3158"/>
              <a:gd name="T28" fmla="*/ 2147483647 w 4251"/>
              <a:gd name="T29" fmla="*/ 2147483647 h 3158"/>
              <a:gd name="T30" fmla="*/ 2147483647 w 4251"/>
              <a:gd name="T31" fmla="*/ 2147483647 h 3158"/>
              <a:gd name="T32" fmla="*/ 2147483647 w 4251"/>
              <a:gd name="T33" fmla="*/ 2147483647 h 3158"/>
              <a:gd name="T34" fmla="*/ 2147483647 w 4251"/>
              <a:gd name="T35" fmla="*/ 2147483647 h 3158"/>
              <a:gd name="T36" fmla="*/ 2147483647 w 4251"/>
              <a:gd name="T37" fmla="*/ 2147483647 h 3158"/>
              <a:gd name="T38" fmla="*/ 2147483647 w 4251"/>
              <a:gd name="T39" fmla="*/ 2147483647 h 3158"/>
              <a:gd name="T40" fmla="*/ 2147483647 w 4251"/>
              <a:gd name="T41" fmla="*/ 2147483647 h 3158"/>
              <a:gd name="T42" fmla="*/ 2147483647 w 4251"/>
              <a:gd name="T43" fmla="*/ 2147483647 h 3158"/>
              <a:gd name="T44" fmla="*/ 2147483647 w 4251"/>
              <a:gd name="T45" fmla="*/ 2147483647 h 3158"/>
              <a:gd name="T46" fmla="*/ 2147483647 w 4251"/>
              <a:gd name="T47" fmla="*/ 2147483647 h 3158"/>
              <a:gd name="T48" fmla="*/ 2147483647 w 4251"/>
              <a:gd name="T49" fmla="*/ 2147483647 h 3158"/>
              <a:gd name="T50" fmla="*/ 2147483647 w 4251"/>
              <a:gd name="T51" fmla="*/ 2147483647 h 3158"/>
              <a:gd name="T52" fmla="*/ 2147483647 w 4251"/>
              <a:gd name="T53" fmla="*/ 2147483647 h 3158"/>
              <a:gd name="T54" fmla="*/ 2147483647 w 4251"/>
              <a:gd name="T55" fmla="*/ 2147483647 h 3158"/>
              <a:gd name="T56" fmla="*/ 2147483647 w 4251"/>
              <a:gd name="T57" fmla="*/ 2147483647 h 3158"/>
              <a:gd name="T58" fmla="*/ 2147483647 w 4251"/>
              <a:gd name="T59" fmla="*/ 2147483647 h 3158"/>
              <a:gd name="T60" fmla="*/ 2147483647 w 4251"/>
              <a:gd name="T61" fmla="*/ 2147483647 h 3158"/>
              <a:gd name="T62" fmla="*/ 2147483647 w 4251"/>
              <a:gd name="T63" fmla="*/ 2147483647 h 3158"/>
              <a:gd name="T64" fmla="*/ 2147483647 w 4251"/>
              <a:gd name="T65" fmla="*/ 2147483647 h 3158"/>
              <a:gd name="T66" fmla="*/ 2147483647 w 4251"/>
              <a:gd name="T67" fmla="*/ 2147483647 h 3158"/>
              <a:gd name="T68" fmla="*/ 2147483647 w 4251"/>
              <a:gd name="T69" fmla="*/ 2147483647 h 3158"/>
              <a:gd name="T70" fmla="*/ 2147483647 w 4251"/>
              <a:gd name="T71" fmla="*/ 2147483647 h 3158"/>
              <a:gd name="T72" fmla="*/ 2147483647 w 4251"/>
              <a:gd name="T73" fmla="*/ 2147483647 h 3158"/>
              <a:gd name="T74" fmla="*/ 2147483647 w 4251"/>
              <a:gd name="T75" fmla="*/ 2147483647 h 3158"/>
              <a:gd name="T76" fmla="*/ 2147483647 w 4251"/>
              <a:gd name="T77" fmla="*/ 2147483647 h 3158"/>
              <a:gd name="T78" fmla="*/ 2147483647 w 4251"/>
              <a:gd name="T79" fmla="*/ 2147483647 h 3158"/>
              <a:gd name="T80" fmla="*/ 2147483647 w 4251"/>
              <a:gd name="T81" fmla="*/ 2147483647 h 3158"/>
              <a:gd name="T82" fmla="*/ 2147483647 w 4251"/>
              <a:gd name="T83" fmla="*/ 2147483647 h 3158"/>
              <a:gd name="T84" fmla="*/ 2147483647 w 4251"/>
              <a:gd name="T85" fmla="*/ 2147483647 h 3158"/>
              <a:gd name="T86" fmla="*/ 2147483647 w 4251"/>
              <a:gd name="T87" fmla="*/ 2147483647 h 3158"/>
              <a:gd name="T88" fmla="*/ 2147483647 w 4251"/>
              <a:gd name="T89" fmla="*/ 2147483647 h 3158"/>
              <a:gd name="T90" fmla="*/ 0 w 4251"/>
              <a:gd name="T91" fmla="*/ 2147483647 h 315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51"/>
              <a:gd name="T139" fmla="*/ 0 h 3158"/>
              <a:gd name="T140" fmla="*/ 4251 w 4251"/>
              <a:gd name="T141" fmla="*/ 3158 h 315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51" h="3158">
                <a:moveTo>
                  <a:pt x="0" y="1046"/>
                </a:moveTo>
                <a:lnTo>
                  <a:pt x="571" y="896"/>
                </a:lnTo>
                <a:lnTo>
                  <a:pt x="818" y="788"/>
                </a:lnTo>
                <a:lnTo>
                  <a:pt x="1091" y="704"/>
                </a:lnTo>
                <a:lnTo>
                  <a:pt x="1355" y="579"/>
                </a:lnTo>
                <a:lnTo>
                  <a:pt x="1645" y="481"/>
                </a:lnTo>
                <a:lnTo>
                  <a:pt x="1867" y="436"/>
                </a:lnTo>
                <a:lnTo>
                  <a:pt x="2170" y="244"/>
                </a:lnTo>
                <a:lnTo>
                  <a:pt x="2367" y="154"/>
                </a:lnTo>
                <a:lnTo>
                  <a:pt x="2569" y="125"/>
                </a:lnTo>
                <a:lnTo>
                  <a:pt x="2963" y="0"/>
                </a:lnTo>
                <a:lnTo>
                  <a:pt x="3118" y="90"/>
                </a:lnTo>
                <a:lnTo>
                  <a:pt x="3333" y="465"/>
                </a:lnTo>
                <a:lnTo>
                  <a:pt x="3446" y="600"/>
                </a:lnTo>
                <a:lnTo>
                  <a:pt x="3609" y="956"/>
                </a:lnTo>
                <a:lnTo>
                  <a:pt x="3815" y="1307"/>
                </a:lnTo>
                <a:lnTo>
                  <a:pt x="3948" y="1430"/>
                </a:lnTo>
                <a:lnTo>
                  <a:pt x="4143" y="1549"/>
                </a:lnTo>
                <a:lnTo>
                  <a:pt x="4180" y="1684"/>
                </a:lnTo>
                <a:lnTo>
                  <a:pt x="4251" y="1813"/>
                </a:lnTo>
                <a:lnTo>
                  <a:pt x="4234" y="1931"/>
                </a:lnTo>
                <a:lnTo>
                  <a:pt x="4197" y="2005"/>
                </a:lnTo>
                <a:lnTo>
                  <a:pt x="3978" y="2109"/>
                </a:lnTo>
                <a:lnTo>
                  <a:pt x="3803" y="2242"/>
                </a:lnTo>
                <a:lnTo>
                  <a:pt x="3609" y="2267"/>
                </a:lnTo>
                <a:lnTo>
                  <a:pt x="3286" y="2402"/>
                </a:lnTo>
                <a:lnTo>
                  <a:pt x="3123" y="2420"/>
                </a:lnTo>
                <a:lnTo>
                  <a:pt x="2820" y="2569"/>
                </a:lnTo>
                <a:lnTo>
                  <a:pt x="2510" y="2600"/>
                </a:lnTo>
                <a:lnTo>
                  <a:pt x="2409" y="2659"/>
                </a:lnTo>
                <a:lnTo>
                  <a:pt x="2338" y="2727"/>
                </a:lnTo>
                <a:lnTo>
                  <a:pt x="2123" y="2757"/>
                </a:lnTo>
                <a:lnTo>
                  <a:pt x="1776" y="2921"/>
                </a:lnTo>
                <a:lnTo>
                  <a:pt x="1515" y="3015"/>
                </a:lnTo>
                <a:lnTo>
                  <a:pt x="1217" y="3128"/>
                </a:lnTo>
                <a:lnTo>
                  <a:pt x="1032" y="3158"/>
                </a:lnTo>
                <a:lnTo>
                  <a:pt x="911" y="3128"/>
                </a:lnTo>
                <a:lnTo>
                  <a:pt x="840" y="3068"/>
                </a:lnTo>
                <a:lnTo>
                  <a:pt x="675" y="2719"/>
                </a:lnTo>
                <a:lnTo>
                  <a:pt x="571" y="2283"/>
                </a:lnTo>
                <a:lnTo>
                  <a:pt x="478" y="2123"/>
                </a:lnTo>
                <a:lnTo>
                  <a:pt x="323" y="1976"/>
                </a:lnTo>
                <a:lnTo>
                  <a:pt x="251" y="1882"/>
                </a:lnTo>
                <a:lnTo>
                  <a:pt x="197" y="1618"/>
                </a:lnTo>
                <a:lnTo>
                  <a:pt x="54" y="1342"/>
                </a:lnTo>
                <a:lnTo>
                  <a:pt x="0" y="104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Freeform 18"/>
          <p:cNvSpPr>
            <a:spLocks/>
          </p:cNvSpPr>
          <p:nvPr/>
        </p:nvSpPr>
        <p:spPr bwMode="auto">
          <a:xfrm>
            <a:off x="2089150" y="228600"/>
            <a:ext cx="6910388" cy="5062538"/>
          </a:xfrm>
          <a:custGeom>
            <a:avLst/>
            <a:gdLst>
              <a:gd name="T0" fmla="*/ 2147483647 w 4353"/>
              <a:gd name="T1" fmla="*/ 2147483647 h 3189"/>
              <a:gd name="T2" fmla="*/ 2147483647 w 4353"/>
              <a:gd name="T3" fmla="*/ 2147483647 h 3189"/>
              <a:gd name="T4" fmla="*/ 2147483647 w 4353"/>
              <a:gd name="T5" fmla="*/ 2147483647 h 3189"/>
              <a:gd name="T6" fmla="*/ 2147483647 w 4353"/>
              <a:gd name="T7" fmla="*/ 2147483647 h 3189"/>
              <a:gd name="T8" fmla="*/ 2147483647 w 4353"/>
              <a:gd name="T9" fmla="*/ 0 h 3189"/>
              <a:gd name="T10" fmla="*/ 2147483647 w 4353"/>
              <a:gd name="T11" fmla="*/ 2147483647 h 3189"/>
              <a:gd name="T12" fmla="*/ 2147483647 w 4353"/>
              <a:gd name="T13" fmla="*/ 2147483647 h 3189"/>
              <a:gd name="T14" fmla="*/ 2147483647 w 4353"/>
              <a:gd name="T15" fmla="*/ 2147483647 h 3189"/>
              <a:gd name="T16" fmla="*/ 2147483647 w 4353"/>
              <a:gd name="T17" fmla="*/ 2147483647 h 3189"/>
              <a:gd name="T18" fmla="*/ 2147483647 w 4353"/>
              <a:gd name="T19" fmla="*/ 2147483647 h 3189"/>
              <a:gd name="T20" fmla="*/ 2147483647 w 4353"/>
              <a:gd name="T21" fmla="*/ 2147483647 h 3189"/>
              <a:gd name="T22" fmla="*/ 2147483647 w 4353"/>
              <a:gd name="T23" fmla="*/ 2147483647 h 3189"/>
              <a:gd name="T24" fmla="*/ 2147483647 w 4353"/>
              <a:gd name="T25" fmla="*/ 2147483647 h 3189"/>
              <a:gd name="T26" fmla="*/ 2147483647 w 4353"/>
              <a:gd name="T27" fmla="*/ 2147483647 h 3189"/>
              <a:gd name="T28" fmla="*/ 2147483647 w 4353"/>
              <a:gd name="T29" fmla="*/ 2147483647 h 3189"/>
              <a:gd name="T30" fmla="*/ 2147483647 w 4353"/>
              <a:gd name="T31" fmla="*/ 2147483647 h 3189"/>
              <a:gd name="T32" fmla="*/ 2147483647 w 4353"/>
              <a:gd name="T33" fmla="*/ 2147483647 h 3189"/>
              <a:gd name="T34" fmla="*/ 2147483647 w 4353"/>
              <a:gd name="T35" fmla="*/ 2147483647 h 3189"/>
              <a:gd name="T36" fmla="*/ 2147483647 w 4353"/>
              <a:gd name="T37" fmla="*/ 2147483647 h 3189"/>
              <a:gd name="T38" fmla="*/ 2147483647 w 4353"/>
              <a:gd name="T39" fmla="*/ 2147483647 h 3189"/>
              <a:gd name="T40" fmla="*/ 2147483647 w 4353"/>
              <a:gd name="T41" fmla="*/ 2147483647 h 3189"/>
              <a:gd name="T42" fmla="*/ 2147483647 w 4353"/>
              <a:gd name="T43" fmla="*/ 2147483647 h 3189"/>
              <a:gd name="T44" fmla="*/ 2147483647 w 4353"/>
              <a:gd name="T45" fmla="*/ 2147483647 h 3189"/>
              <a:gd name="T46" fmla="*/ 2147483647 w 4353"/>
              <a:gd name="T47" fmla="*/ 2147483647 h 3189"/>
              <a:gd name="T48" fmla="*/ 2147483647 w 4353"/>
              <a:gd name="T49" fmla="*/ 2147483647 h 3189"/>
              <a:gd name="T50" fmla="*/ 2147483647 w 4353"/>
              <a:gd name="T51" fmla="*/ 2147483647 h 3189"/>
              <a:gd name="T52" fmla="*/ 2147483647 w 4353"/>
              <a:gd name="T53" fmla="*/ 2147483647 h 3189"/>
              <a:gd name="T54" fmla="*/ 2147483647 w 4353"/>
              <a:gd name="T55" fmla="*/ 2147483647 h 3189"/>
              <a:gd name="T56" fmla="*/ 2147483647 w 4353"/>
              <a:gd name="T57" fmla="*/ 2147483647 h 3189"/>
              <a:gd name="T58" fmla="*/ 2147483647 w 4353"/>
              <a:gd name="T59" fmla="*/ 2147483647 h 3189"/>
              <a:gd name="T60" fmla="*/ 2147483647 w 4353"/>
              <a:gd name="T61" fmla="*/ 2147483647 h 3189"/>
              <a:gd name="T62" fmla="*/ 2147483647 w 4353"/>
              <a:gd name="T63" fmla="*/ 2147483647 h 3189"/>
              <a:gd name="T64" fmla="*/ 2147483647 w 4353"/>
              <a:gd name="T65" fmla="*/ 2147483647 h 3189"/>
              <a:gd name="T66" fmla="*/ 2147483647 w 4353"/>
              <a:gd name="T67" fmla="*/ 2147483647 h 3189"/>
              <a:gd name="T68" fmla="*/ 2147483647 w 4353"/>
              <a:gd name="T69" fmla="*/ 2147483647 h 3189"/>
              <a:gd name="T70" fmla="*/ 2147483647 w 4353"/>
              <a:gd name="T71" fmla="*/ 2147483647 h 3189"/>
              <a:gd name="T72" fmla="*/ 2147483647 w 4353"/>
              <a:gd name="T73" fmla="*/ 2147483647 h 3189"/>
              <a:gd name="T74" fmla="*/ 2147483647 w 4353"/>
              <a:gd name="T75" fmla="*/ 2147483647 h 3189"/>
              <a:gd name="T76" fmla="*/ 2147483647 w 4353"/>
              <a:gd name="T77" fmla="*/ 2147483647 h 3189"/>
              <a:gd name="T78" fmla="*/ 2147483647 w 4353"/>
              <a:gd name="T79" fmla="*/ 2147483647 h 3189"/>
              <a:gd name="T80" fmla="*/ 2147483647 w 4353"/>
              <a:gd name="T81" fmla="*/ 2147483647 h 3189"/>
              <a:gd name="T82" fmla="*/ 2147483647 w 4353"/>
              <a:gd name="T83" fmla="*/ 2147483647 h 3189"/>
              <a:gd name="T84" fmla="*/ 2147483647 w 4353"/>
              <a:gd name="T85" fmla="*/ 2147483647 h 31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53"/>
              <a:gd name="T130" fmla="*/ 0 h 3189"/>
              <a:gd name="T131" fmla="*/ 4353 w 4353"/>
              <a:gd name="T132" fmla="*/ 3189 h 31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53" h="3189">
                <a:moveTo>
                  <a:pt x="210" y="976"/>
                </a:moveTo>
                <a:lnTo>
                  <a:pt x="656" y="871"/>
                </a:lnTo>
                <a:lnTo>
                  <a:pt x="860" y="792"/>
                </a:lnTo>
                <a:lnTo>
                  <a:pt x="1050" y="722"/>
                </a:lnTo>
                <a:lnTo>
                  <a:pt x="1217" y="663"/>
                </a:lnTo>
                <a:lnTo>
                  <a:pt x="1407" y="575"/>
                </a:lnTo>
                <a:lnTo>
                  <a:pt x="1634" y="505"/>
                </a:lnTo>
                <a:lnTo>
                  <a:pt x="1872" y="446"/>
                </a:lnTo>
                <a:lnTo>
                  <a:pt x="2015" y="366"/>
                </a:lnTo>
                <a:lnTo>
                  <a:pt x="2195" y="258"/>
                </a:lnTo>
                <a:lnTo>
                  <a:pt x="2397" y="168"/>
                </a:lnTo>
                <a:lnTo>
                  <a:pt x="2589" y="129"/>
                </a:lnTo>
                <a:lnTo>
                  <a:pt x="2826" y="59"/>
                </a:lnTo>
                <a:lnTo>
                  <a:pt x="2981" y="10"/>
                </a:lnTo>
                <a:lnTo>
                  <a:pt x="3065" y="0"/>
                </a:lnTo>
                <a:lnTo>
                  <a:pt x="3173" y="80"/>
                </a:lnTo>
                <a:lnTo>
                  <a:pt x="3304" y="278"/>
                </a:lnTo>
                <a:lnTo>
                  <a:pt x="3400" y="446"/>
                </a:lnTo>
                <a:lnTo>
                  <a:pt x="3530" y="603"/>
                </a:lnTo>
                <a:lnTo>
                  <a:pt x="3626" y="812"/>
                </a:lnTo>
                <a:lnTo>
                  <a:pt x="3720" y="990"/>
                </a:lnTo>
                <a:lnTo>
                  <a:pt x="3828" y="1178"/>
                </a:lnTo>
                <a:lnTo>
                  <a:pt x="3900" y="1286"/>
                </a:lnTo>
                <a:lnTo>
                  <a:pt x="3996" y="1407"/>
                </a:lnTo>
                <a:lnTo>
                  <a:pt x="4163" y="1516"/>
                </a:lnTo>
                <a:lnTo>
                  <a:pt x="4222" y="1565"/>
                </a:lnTo>
                <a:lnTo>
                  <a:pt x="4281" y="1714"/>
                </a:lnTo>
                <a:lnTo>
                  <a:pt x="4353" y="1843"/>
                </a:lnTo>
                <a:lnTo>
                  <a:pt x="4341" y="1941"/>
                </a:lnTo>
                <a:lnTo>
                  <a:pt x="4269" y="2039"/>
                </a:lnTo>
                <a:lnTo>
                  <a:pt x="4114" y="2119"/>
                </a:lnTo>
                <a:lnTo>
                  <a:pt x="3875" y="2268"/>
                </a:lnTo>
                <a:lnTo>
                  <a:pt x="3698" y="2307"/>
                </a:lnTo>
                <a:lnTo>
                  <a:pt x="3506" y="2377"/>
                </a:lnTo>
                <a:lnTo>
                  <a:pt x="3387" y="2426"/>
                </a:lnTo>
                <a:lnTo>
                  <a:pt x="3208" y="2467"/>
                </a:lnTo>
                <a:lnTo>
                  <a:pt x="3065" y="2526"/>
                </a:lnTo>
                <a:lnTo>
                  <a:pt x="2909" y="2595"/>
                </a:lnTo>
                <a:lnTo>
                  <a:pt x="2671" y="2634"/>
                </a:lnTo>
                <a:lnTo>
                  <a:pt x="2577" y="2645"/>
                </a:lnTo>
                <a:lnTo>
                  <a:pt x="2422" y="2763"/>
                </a:lnTo>
                <a:lnTo>
                  <a:pt x="2171" y="2812"/>
                </a:lnTo>
                <a:lnTo>
                  <a:pt x="1813" y="2980"/>
                </a:lnTo>
                <a:lnTo>
                  <a:pt x="1550" y="3060"/>
                </a:lnTo>
                <a:lnTo>
                  <a:pt x="1323" y="3150"/>
                </a:lnTo>
                <a:lnTo>
                  <a:pt x="1109" y="3189"/>
                </a:lnTo>
                <a:lnTo>
                  <a:pt x="1013" y="3178"/>
                </a:lnTo>
                <a:lnTo>
                  <a:pt x="932" y="3139"/>
                </a:lnTo>
                <a:lnTo>
                  <a:pt x="835" y="2970"/>
                </a:lnTo>
                <a:lnTo>
                  <a:pt x="727" y="2802"/>
                </a:lnTo>
                <a:lnTo>
                  <a:pt x="693" y="2694"/>
                </a:lnTo>
                <a:lnTo>
                  <a:pt x="668" y="2526"/>
                </a:lnTo>
                <a:lnTo>
                  <a:pt x="633" y="2397"/>
                </a:lnTo>
                <a:lnTo>
                  <a:pt x="584" y="2258"/>
                </a:lnTo>
                <a:lnTo>
                  <a:pt x="429" y="2080"/>
                </a:lnTo>
                <a:lnTo>
                  <a:pt x="335" y="1951"/>
                </a:lnTo>
                <a:lnTo>
                  <a:pt x="274" y="1714"/>
                </a:lnTo>
                <a:lnTo>
                  <a:pt x="190" y="1544"/>
                </a:lnTo>
                <a:lnTo>
                  <a:pt x="96" y="1366"/>
                </a:lnTo>
                <a:lnTo>
                  <a:pt x="37" y="1188"/>
                </a:lnTo>
                <a:lnTo>
                  <a:pt x="0" y="1098"/>
                </a:lnTo>
                <a:lnTo>
                  <a:pt x="37" y="1031"/>
                </a:lnTo>
                <a:lnTo>
                  <a:pt x="131" y="990"/>
                </a:lnTo>
                <a:lnTo>
                  <a:pt x="215" y="1010"/>
                </a:lnTo>
                <a:lnTo>
                  <a:pt x="239" y="1070"/>
                </a:lnTo>
                <a:lnTo>
                  <a:pt x="131" y="1119"/>
                </a:lnTo>
                <a:lnTo>
                  <a:pt x="131" y="1209"/>
                </a:lnTo>
                <a:lnTo>
                  <a:pt x="168" y="1327"/>
                </a:lnTo>
                <a:lnTo>
                  <a:pt x="227" y="1466"/>
                </a:lnTo>
                <a:lnTo>
                  <a:pt x="311" y="1624"/>
                </a:lnTo>
                <a:lnTo>
                  <a:pt x="370" y="1743"/>
                </a:lnTo>
                <a:lnTo>
                  <a:pt x="407" y="1921"/>
                </a:lnTo>
                <a:lnTo>
                  <a:pt x="466" y="2000"/>
                </a:lnTo>
                <a:lnTo>
                  <a:pt x="584" y="2139"/>
                </a:lnTo>
                <a:lnTo>
                  <a:pt x="643" y="2219"/>
                </a:lnTo>
                <a:lnTo>
                  <a:pt x="693" y="2328"/>
                </a:lnTo>
                <a:lnTo>
                  <a:pt x="715" y="2436"/>
                </a:lnTo>
                <a:lnTo>
                  <a:pt x="752" y="2544"/>
                </a:lnTo>
                <a:lnTo>
                  <a:pt x="789" y="2722"/>
                </a:lnTo>
                <a:lnTo>
                  <a:pt x="860" y="2872"/>
                </a:lnTo>
                <a:lnTo>
                  <a:pt x="991" y="3090"/>
                </a:lnTo>
                <a:lnTo>
                  <a:pt x="1087" y="3129"/>
                </a:lnTo>
                <a:lnTo>
                  <a:pt x="1180" y="3129"/>
                </a:lnTo>
                <a:lnTo>
                  <a:pt x="1372" y="3070"/>
                </a:lnTo>
                <a:lnTo>
                  <a:pt x="1611" y="2990"/>
                </a:lnTo>
                <a:lnTo>
                  <a:pt x="1826" y="2902"/>
                </a:lnTo>
                <a:lnTo>
                  <a:pt x="2003" y="2812"/>
                </a:lnTo>
                <a:lnTo>
                  <a:pt x="2146" y="2743"/>
                </a:lnTo>
                <a:lnTo>
                  <a:pt x="2289" y="2694"/>
                </a:lnTo>
                <a:lnTo>
                  <a:pt x="2409" y="2694"/>
                </a:lnTo>
                <a:lnTo>
                  <a:pt x="2481" y="2624"/>
                </a:lnTo>
                <a:lnTo>
                  <a:pt x="2648" y="2575"/>
                </a:lnTo>
                <a:lnTo>
                  <a:pt x="2804" y="2555"/>
                </a:lnTo>
                <a:lnTo>
                  <a:pt x="2897" y="2544"/>
                </a:lnTo>
                <a:lnTo>
                  <a:pt x="3185" y="2407"/>
                </a:lnTo>
                <a:lnTo>
                  <a:pt x="3350" y="2377"/>
                </a:lnTo>
                <a:lnTo>
                  <a:pt x="3493" y="2317"/>
                </a:lnTo>
                <a:lnTo>
                  <a:pt x="3673" y="2238"/>
                </a:lnTo>
                <a:lnTo>
                  <a:pt x="3865" y="2219"/>
                </a:lnTo>
                <a:lnTo>
                  <a:pt x="4030" y="2098"/>
                </a:lnTo>
                <a:lnTo>
                  <a:pt x="4163" y="2021"/>
                </a:lnTo>
                <a:lnTo>
                  <a:pt x="4245" y="1970"/>
                </a:lnTo>
                <a:lnTo>
                  <a:pt x="4269" y="1882"/>
                </a:lnTo>
                <a:lnTo>
                  <a:pt x="4269" y="1792"/>
                </a:lnTo>
                <a:lnTo>
                  <a:pt x="4210" y="1704"/>
                </a:lnTo>
                <a:lnTo>
                  <a:pt x="4173" y="1575"/>
                </a:lnTo>
                <a:lnTo>
                  <a:pt x="4043" y="1516"/>
                </a:lnTo>
                <a:lnTo>
                  <a:pt x="3924" y="1426"/>
                </a:lnTo>
                <a:lnTo>
                  <a:pt x="3828" y="1317"/>
                </a:lnTo>
                <a:lnTo>
                  <a:pt x="3673" y="1039"/>
                </a:lnTo>
                <a:lnTo>
                  <a:pt x="3555" y="822"/>
                </a:lnTo>
                <a:lnTo>
                  <a:pt x="3483" y="663"/>
                </a:lnTo>
                <a:lnTo>
                  <a:pt x="3350" y="505"/>
                </a:lnTo>
                <a:lnTo>
                  <a:pt x="3257" y="327"/>
                </a:lnTo>
                <a:lnTo>
                  <a:pt x="3148" y="149"/>
                </a:lnTo>
                <a:lnTo>
                  <a:pt x="3089" y="119"/>
                </a:lnTo>
                <a:lnTo>
                  <a:pt x="3030" y="70"/>
                </a:lnTo>
                <a:lnTo>
                  <a:pt x="2767" y="139"/>
                </a:lnTo>
                <a:lnTo>
                  <a:pt x="2624" y="188"/>
                </a:lnTo>
                <a:lnTo>
                  <a:pt x="2409" y="219"/>
                </a:lnTo>
                <a:lnTo>
                  <a:pt x="2230" y="297"/>
                </a:lnTo>
                <a:lnTo>
                  <a:pt x="1969" y="475"/>
                </a:lnTo>
                <a:lnTo>
                  <a:pt x="1838" y="526"/>
                </a:lnTo>
                <a:lnTo>
                  <a:pt x="1683" y="534"/>
                </a:lnTo>
                <a:lnTo>
                  <a:pt x="1360" y="644"/>
                </a:lnTo>
                <a:lnTo>
                  <a:pt x="1168" y="763"/>
                </a:lnTo>
                <a:lnTo>
                  <a:pt x="895" y="861"/>
                </a:lnTo>
                <a:lnTo>
                  <a:pt x="311" y="1031"/>
                </a:lnTo>
                <a:lnTo>
                  <a:pt x="210" y="9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998" name="Group 25"/>
          <p:cNvGrpSpPr>
            <a:grpSpLocks/>
          </p:cNvGrpSpPr>
          <p:nvPr/>
        </p:nvGrpSpPr>
        <p:grpSpPr bwMode="auto">
          <a:xfrm>
            <a:off x="384175" y="1206500"/>
            <a:ext cx="2632075" cy="5334000"/>
            <a:chOff x="242" y="760"/>
            <a:chExt cx="1658" cy="3360"/>
          </a:xfrm>
        </p:grpSpPr>
        <p:sp>
          <p:nvSpPr>
            <p:cNvPr id="85000" name="Freeform 20"/>
            <p:cNvSpPr>
              <a:spLocks/>
            </p:cNvSpPr>
            <p:nvPr/>
          </p:nvSpPr>
          <p:spPr bwMode="auto">
            <a:xfrm>
              <a:off x="242" y="760"/>
              <a:ext cx="946" cy="726"/>
            </a:xfrm>
            <a:custGeom>
              <a:avLst/>
              <a:gdLst>
                <a:gd name="T0" fmla="*/ 636 w 946"/>
                <a:gd name="T1" fmla="*/ 313 h 726"/>
                <a:gd name="T2" fmla="*/ 601 w 946"/>
                <a:gd name="T3" fmla="*/ 212 h 726"/>
                <a:gd name="T4" fmla="*/ 540 w 946"/>
                <a:gd name="T5" fmla="*/ 120 h 726"/>
                <a:gd name="T6" fmla="*/ 473 w 946"/>
                <a:gd name="T7" fmla="*/ 61 h 726"/>
                <a:gd name="T8" fmla="*/ 382 w 946"/>
                <a:gd name="T9" fmla="*/ 14 h 726"/>
                <a:gd name="T10" fmla="*/ 311 w 946"/>
                <a:gd name="T11" fmla="*/ 0 h 726"/>
                <a:gd name="T12" fmla="*/ 220 w 946"/>
                <a:gd name="T13" fmla="*/ 0 h 726"/>
                <a:gd name="T14" fmla="*/ 129 w 946"/>
                <a:gd name="T15" fmla="*/ 24 h 726"/>
                <a:gd name="T16" fmla="*/ 55 w 946"/>
                <a:gd name="T17" fmla="*/ 71 h 726"/>
                <a:gd name="T18" fmla="*/ 18 w 946"/>
                <a:gd name="T19" fmla="*/ 151 h 726"/>
                <a:gd name="T20" fmla="*/ 0 w 946"/>
                <a:gd name="T21" fmla="*/ 268 h 726"/>
                <a:gd name="T22" fmla="*/ 37 w 946"/>
                <a:gd name="T23" fmla="*/ 423 h 726"/>
                <a:gd name="T24" fmla="*/ 92 w 946"/>
                <a:gd name="T25" fmla="*/ 540 h 726"/>
                <a:gd name="T26" fmla="*/ 163 w 946"/>
                <a:gd name="T27" fmla="*/ 615 h 726"/>
                <a:gd name="T28" fmla="*/ 237 w 946"/>
                <a:gd name="T29" fmla="*/ 664 h 726"/>
                <a:gd name="T30" fmla="*/ 340 w 946"/>
                <a:gd name="T31" fmla="*/ 705 h 726"/>
                <a:gd name="T32" fmla="*/ 449 w 946"/>
                <a:gd name="T33" fmla="*/ 726 h 726"/>
                <a:gd name="T34" fmla="*/ 547 w 946"/>
                <a:gd name="T35" fmla="*/ 711 h 726"/>
                <a:gd name="T36" fmla="*/ 631 w 946"/>
                <a:gd name="T37" fmla="*/ 681 h 726"/>
                <a:gd name="T38" fmla="*/ 685 w 946"/>
                <a:gd name="T39" fmla="*/ 585 h 726"/>
                <a:gd name="T40" fmla="*/ 693 w 946"/>
                <a:gd name="T41" fmla="*/ 495 h 726"/>
                <a:gd name="T42" fmla="*/ 685 w 946"/>
                <a:gd name="T43" fmla="*/ 419 h 726"/>
                <a:gd name="T44" fmla="*/ 673 w 946"/>
                <a:gd name="T45" fmla="*/ 388 h 726"/>
                <a:gd name="T46" fmla="*/ 831 w 946"/>
                <a:gd name="T47" fmla="*/ 419 h 726"/>
                <a:gd name="T48" fmla="*/ 929 w 946"/>
                <a:gd name="T49" fmla="*/ 423 h 726"/>
                <a:gd name="T50" fmla="*/ 946 w 946"/>
                <a:gd name="T51" fmla="*/ 372 h 726"/>
                <a:gd name="T52" fmla="*/ 922 w 946"/>
                <a:gd name="T53" fmla="*/ 317 h 726"/>
                <a:gd name="T54" fmla="*/ 831 w 946"/>
                <a:gd name="T55" fmla="*/ 327 h 726"/>
                <a:gd name="T56" fmla="*/ 693 w 946"/>
                <a:gd name="T57" fmla="*/ 333 h 726"/>
                <a:gd name="T58" fmla="*/ 636 w 946"/>
                <a:gd name="T59" fmla="*/ 313 h 7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6"/>
                <a:gd name="T91" fmla="*/ 0 h 726"/>
                <a:gd name="T92" fmla="*/ 946 w 946"/>
                <a:gd name="T93" fmla="*/ 726 h 7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6" h="726">
                  <a:moveTo>
                    <a:pt x="636" y="313"/>
                  </a:moveTo>
                  <a:lnTo>
                    <a:pt x="601" y="212"/>
                  </a:lnTo>
                  <a:lnTo>
                    <a:pt x="540" y="120"/>
                  </a:lnTo>
                  <a:lnTo>
                    <a:pt x="473" y="61"/>
                  </a:lnTo>
                  <a:lnTo>
                    <a:pt x="382" y="14"/>
                  </a:lnTo>
                  <a:lnTo>
                    <a:pt x="311" y="0"/>
                  </a:lnTo>
                  <a:lnTo>
                    <a:pt x="220" y="0"/>
                  </a:lnTo>
                  <a:lnTo>
                    <a:pt x="129" y="24"/>
                  </a:lnTo>
                  <a:lnTo>
                    <a:pt x="55" y="71"/>
                  </a:lnTo>
                  <a:lnTo>
                    <a:pt x="18" y="151"/>
                  </a:lnTo>
                  <a:lnTo>
                    <a:pt x="0" y="268"/>
                  </a:lnTo>
                  <a:lnTo>
                    <a:pt x="37" y="423"/>
                  </a:lnTo>
                  <a:lnTo>
                    <a:pt x="92" y="540"/>
                  </a:lnTo>
                  <a:lnTo>
                    <a:pt x="163" y="615"/>
                  </a:lnTo>
                  <a:lnTo>
                    <a:pt x="237" y="664"/>
                  </a:lnTo>
                  <a:lnTo>
                    <a:pt x="340" y="705"/>
                  </a:lnTo>
                  <a:lnTo>
                    <a:pt x="449" y="726"/>
                  </a:lnTo>
                  <a:lnTo>
                    <a:pt x="547" y="711"/>
                  </a:lnTo>
                  <a:lnTo>
                    <a:pt x="631" y="681"/>
                  </a:lnTo>
                  <a:lnTo>
                    <a:pt x="685" y="585"/>
                  </a:lnTo>
                  <a:lnTo>
                    <a:pt x="693" y="495"/>
                  </a:lnTo>
                  <a:lnTo>
                    <a:pt x="685" y="419"/>
                  </a:lnTo>
                  <a:lnTo>
                    <a:pt x="673" y="388"/>
                  </a:lnTo>
                  <a:lnTo>
                    <a:pt x="831" y="419"/>
                  </a:lnTo>
                  <a:lnTo>
                    <a:pt x="929" y="423"/>
                  </a:lnTo>
                  <a:lnTo>
                    <a:pt x="946" y="372"/>
                  </a:lnTo>
                  <a:lnTo>
                    <a:pt x="922" y="317"/>
                  </a:lnTo>
                  <a:lnTo>
                    <a:pt x="831" y="327"/>
                  </a:lnTo>
                  <a:lnTo>
                    <a:pt x="693" y="333"/>
                  </a:lnTo>
                  <a:lnTo>
                    <a:pt x="636" y="3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1" name="Freeform 21"/>
            <p:cNvSpPr>
              <a:spLocks/>
            </p:cNvSpPr>
            <p:nvPr/>
          </p:nvSpPr>
          <p:spPr bwMode="auto">
            <a:xfrm>
              <a:off x="580" y="1602"/>
              <a:ext cx="768" cy="1144"/>
            </a:xfrm>
            <a:custGeom>
              <a:avLst/>
              <a:gdLst>
                <a:gd name="T0" fmla="*/ 177 w 768"/>
                <a:gd name="T1" fmla="*/ 0 h 1144"/>
                <a:gd name="T2" fmla="*/ 286 w 768"/>
                <a:gd name="T3" fmla="*/ 0 h 1144"/>
                <a:gd name="T4" fmla="*/ 367 w 768"/>
                <a:gd name="T5" fmla="*/ 0 h 1144"/>
                <a:gd name="T6" fmla="*/ 470 w 768"/>
                <a:gd name="T7" fmla="*/ 31 h 1144"/>
                <a:gd name="T8" fmla="*/ 525 w 768"/>
                <a:gd name="T9" fmla="*/ 76 h 1144"/>
                <a:gd name="T10" fmla="*/ 598 w 768"/>
                <a:gd name="T11" fmla="*/ 145 h 1144"/>
                <a:gd name="T12" fmla="*/ 653 w 768"/>
                <a:gd name="T13" fmla="*/ 225 h 1144"/>
                <a:gd name="T14" fmla="*/ 695 w 768"/>
                <a:gd name="T15" fmla="*/ 336 h 1144"/>
                <a:gd name="T16" fmla="*/ 744 w 768"/>
                <a:gd name="T17" fmla="*/ 454 h 1144"/>
                <a:gd name="T18" fmla="*/ 768 w 768"/>
                <a:gd name="T19" fmla="*/ 610 h 1144"/>
                <a:gd name="T20" fmla="*/ 768 w 768"/>
                <a:gd name="T21" fmla="*/ 759 h 1144"/>
                <a:gd name="T22" fmla="*/ 751 w 768"/>
                <a:gd name="T23" fmla="*/ 904 h 1144"/>
                <a:gd name="T24" fmla="*/ 695 w 768"/>
                <a:gd name="T25" fmla="*/ 1023 h 1144"/>
                <a:gd name="T26" fmla="*/ 635 w 768"/>
                <a:gd name="T27" fmla="*/ 1084 h 1144"/>
                <a:gd name="T28" fmla="*/ 549 w 768"/>
                <a:gd name="T29" fmla="*/ 1133 h 1144"/>
                <a:gd name="T30" fmla="*/ 451 w 768"/>
                <a:gd name="T31" fmla="*/ 1144 h 1144"/>
                <a:gd name="T32" fmla="*/ 342 w 768"/>
                <a:gd name="T33" fmla="*/ 1129 h 1144"/>
                <a:gd name="T34" fmla="*/ 239 w 768"/>
                <a:gd name="T35" fmla="*/ 1099 h 1144"/>
                <a:gd name="T36" fmla="*/ 177 w 768"/>
                <a:gd name="T37" fmla="*/ 1054 h 1144"/>
                <a:gd name="T38" fmla="*/ 140 w 768"/>
                <a:gd name="T39" fmla="*/ 964 h 1144"/>
                <a:gd name="T40" fmla="*/ 111 w 768"/>
                <a:gd name="T41" fmla="*/ 904 h 1144"/>
                <a:gd name="T42" fmla="*/ 123 w 768"/>
                <a:gd name="T43" fmla="*/ 829 h 1144"/>
                <a:gd name="T44" fmla="*/ 140 w 768"/>
                <a:gd name="T45" fmla="*/ 739 h 1144"/>
                <a:gd name="T46" fmla="*/ 165 w 768"/>
                <a:gd name="T47" fmla="*/ 649 h 1144"/>
                <a:gd name="T48" fmla="*/ 182 w 768"/>
                <a:gd name="T49" fmla="*/ 575 h 1144"/>
                <a:gd name="T50" fmla="*/ 158 w 768"/>
                <a:gd name="T51" fmla="*/ 505 h 1144"/>
                <a:gd name="T52" fmla="*/ 111 w 768"/>
                <a:gd name="T53" fmla="*/ 430 h 1144"/>
                <a:gd name="T54" fmla="*/ 49 w 768"/>
                <a:gd name="T55" fmla="*/ 354 h 1144"/>
                <a:gd name="T56" fmla="*/ 0 w 768"/>
                <a:gd name="T57" fmla="*/ 250 h 1144"/>
                <a:gd name="T58" fmla="*/ 0 w 768"/>
                <a:gd name="T59" fmla="*/ 129 h 1144"/>
                <a:gd name="T60" fmla="*/ 49 w 768"/>
                <a:gd name="T61" fmla="*/ 60 h 1144"/>
                <a:gd name="T62" fmla="*/ 111 w 768"/>
                <a:gd name="T63" fmla="*/ 11 h 1144"/>
                <a:gd name="T64" fmla="*/ 177 w 768"/>
                <a:gd name="T65" fmla="*/ 0 h 1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8"/>
                <a:gd name="T100" fmla="*/ 0 h 1144"/>
                <a:gd name="T101" fmla="*/ 768 w 768"/>
                <a:gd name="T102" fmla="*/ 1144 h 1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8" h="1144">
                  <a:moveTo>
                    <a:pt x="177" y="0"/>
                  </a:moveTo>
                  <a:lnTo>
                    <a:pt x="286" y="0"/>
                  </a:lnTo>
                  <a:lnTo>
                    <a:pt x="367" y="0"/>
                  </a:lnTo>
                  <a:lnTo>
                    <a:pt x="470" y="31"/>
                  </a:lnTo>
                  <a:lnTo>
                    <a:pt x="525" y="76"/>
                  </a:lnTo>
                  <a:lnTo>
                    <a:pt x="598" y="145"/>
                  </a:lnTo>
                  <a:lnTo>
                    <a:pt x="653" y="225"/>
                  </a:lnTo>
                  <a:lnTo>
                    <a:pt x="695" y="336"/>
                  </a:lnTo>
                  <a:lnTo>
                    <a:pt x="744" y="454"/>
                  </a:lnTo>
                  <a:lnTo>
                    <a:pt x="768" y="610"/>
                  </a:lnTo>
                  <a:lnTo>
                    <a:pt x="768" y="759"/>
                  </a:lnTo>
                  <a:lnTo>
                    <a:pt x="751" y="904"/>
                  </a:lnTo>
                  <a:lnTo>
                    <a:pt x="695" y="1023"/>
                  </a:lnTo>
                  <a:lnTo>
                    <a:pt x="635" y="1084"/>
                  </a:lnTo>
                  <a:lnTo>
                    <a:pt x="549" y="1133"/>
                  </a:lnTo>
                  <a:lnTo>
                    <a:pt x="451" y="1144"/>
                  </a:lnTo>
                  <a:lnTo>
                    <a:pt x="342" y="1129"/>
                  </a:lnTo>
                  <a:lnTo>
                    <a:pt x="239" y="1099"/>
                  </a:lnTo>
                  <a:lnTo>
                    <a:pt x="177" y="1054"/>
                  </a:lnTo>
                  <a:lnTo>
                    <a:pt x="140" y="964"/>
                  </a:lnTo>
                  <a:lnTo>
                    <a:pt x="111" y="904"/>
                  </a:lnTo>
                  <a:lnTo>
                    <a:pt x="123" y="829"/>
                  </a:lnTo>
                  <a:lnTo>
                    <a:pt x="140" y="739"/>
                  </a:lnTo>
                  <a:lnTo>
                    <a:pt x="165" y="649"/>
                  </a:lnTo>
                  <a:lnTo>
                    <a:pt x="182" y="575"/>
                  </a:lnTo>
                  <a:lnTo>
                    <a:pt x="158" y="505"/>
                  </a:lnTo>
                  <a:lnTo>
                    <a:pt x="111" y="430"/>
                  </a:lnTo>
                  <a:lnTo>
                    <a:pt x="49" y="354"/>
                  </a:lnTo>
                  <a:lnTo>
                    <a:pt x="0" y="250"/>
                  </a:lnTo>
                  <a:lnTo>
                    <a:pt x="0" y="129"/>
                  </a:lnTo>
                  <a:lnTo>
                    <a:pt x="49" y="60"/>
                  </a:lnTo>
                  <a:lnTo>
                    <a:pt x="111" y="1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Freeform 22"/>
            <p:cNvSpPr>
              <a:spLocks/>
            </p:cNvSpPr>
            <p:nvPr/>
          </p:nvSpPr>
          <p:spPr bwMode="auto">
            <a:xfrm>
              <a:off x="723" y="1537"/>
              <a:ext cx="1177" cy="873"/>
            </a:xfrm>
            <a:custGeom>
              <a:avLst/>
              <a:gdLst>
                <a:gd name="T0" fmla="*/ 0 w 1177"/>
                <a:gd name="T1" fmla="*/ 210 h 873"/>
                <a:gd name="T2" fmla="*/ 71 w 1177"/>
                <a:gd name="T3" fmla="*/ 135 h 873"/>
                <a:gd name="T4" fmla="*/ 175 w 1177"/>
                <a:gd name="T5" fmla="*/ 165 h 873"/>
                <a:gd name="T6" fmla="*/ 303 w 1177"/>
                <a:gd name="T7" fmla="*/ 262 h 873"/>
                <a:gd name="T8" fmla="*/ 411 w 1177"/>
                <a:gd name="T9" fmla="*/ 446 h 873"/>
                <a:gd name="T10" fmla="*/ 544 w 1177"/>
                <a:gd name="T11" fmla="*/ 587 h 873"/>
                <a:gd name="T12" fmla="*/ 633 w 1177"/>
                <a:gd name="T13" fmla="*/ 673 h 873"/>
                <a:gd name="T14" fmla="*/ 790 w 1177"/>
                <a:gd name="T15" fmla="*/ 718 h 873"/>
                <a:gd name="T16" fmla="*/ 852 w 1177"/>
                <a:gd name="T17" fmla="*/ 718 h 873"/>
                <a:gd name="T18" fmla="*/ 869 w 1177"/>
                <a:gd name="T19" fmla="*/ 597 h 873"/>
                <a:gd name="T20" fmla="*/ 864 w 1177"/>
                <a:gd name="T21" fmla="*/ 356 h 873"/>
                <a:gd name="T22" fmla="*/ 832 w 1177"/>
                <a:gd name="T23" fmla="*/ 210 h 873"/>
                <a:gd name="T24" fmla="*/ 815 w 1177"/>
                <a:gd name="T25" fmla="*/ 76 h 873"/>
                <a:gd name="T26" fmla="*/ 852 w 1177"/>
                <a:gd name="T27" fmla="*/ 0 h 873"/>
                <a:gd name="T28" fmla="*/ 953 w 1177"/>
                <a:gd name="T29" fmla="*/ 0 h 873"/>
                <a:gd name="T30" fmla="*/ 973 w 1177"/>
                <a:gd name="T31" fmla="*/ 90 h 873"/>
                <a:gd name="T32" fmla="*/ 906 w 1177"/>
                <a:gd name="T33" fmla="*/ 180 h 873"/>
                <a:gd name="T34" fmla="*/ 953 w 1177"/>
                <a:gd name="T35" fmla="*/ 241 h 873"/>
                <a:gd name="T36" fmla="*/ 1044 w 1177"/>
                <a:gd name="T37" fmla="*/ 245 h 873"/>
                <a:gd name="T38" fmla="*/ 1116 w 1177"/>
                <a:gd name="T39" fmla="*/ 262 h 873"/>
                <a:gd name="T40" fmla="*/ 1153 w 1177"/>
                <a:gd name="T41" fmla="*/ 300 h 873"/>
                <a:gd name="T42" fmla="*/ 1177 w 1177"/>
                <a:gd name="T43" fmla="*/ 390 h 873"/>
                <a:gd name="T44" fmla="*/ 1116 w 1177"/>
                <a:gd name="T45" fmla="*/ 421 h 873"/>
                <a:gd name="T46" fmla="*/ 1061 w 1177"/>
                <a:gd name="T47" fmla="*/ 417 h 873"/>
                <a:gd name="T48" fmla="*/ 1027 w 1177"/>
                <a:gd name="T49" fmla="*/ 362 h 873"/>
                <a:gd name="T50" fmla="*/ 941 w 1177"/>
                <a:gd name="T51" fmla="*/ 362 h 873"/>
                <a:gd name="T52" fmla="*/ 936 w 1177"/>
                <a:gd name="T53" fmla="*/ 417 h 873"/>
                <a:gd name="T54" fmla="*/ 978 w 1177"/>
                <a:gd name="T55" fmla="*/ 632 h 873"/>
                <a:gd name="T56" fmla="*/ 973 w 1177"/>
                <a:gd name="T57" fmla="*/ 777 h 873"/>
                <a:gd name="T58" fmla="*/ 919 w 1177"/>
                <a:gd name="T59" fmla="*/ 873 h 873"/>
                <a:gd name="T60" fmla="*/ 790 w 1177"/>
                <a:gd name="T61" fmla="*/ 873 h 873"/>
                <a:gd name="T62" fmla="*/ 579 w 1177"/>
                <a:gd name="T63" fmla="*/ 793 h 873"/>
                <a:gd name="T64" fmla="*/ 399 w 1177"/>
                <a:gd name="T65" fmla="*/ 687 h 873"/>
                <a:gd name="T66" fmla="*/ 249 w 1177"/>
                <a:gd name="T67" fmla="*/ 566 h 873"/>
                <a:gd name="T68" fmla="*/ 125 w 1177"/>
                <a:gd name="T69" fmla="*/ 446 h 873"/>
                <a:gd name="T70" fmla="*/ 17 w 1177"/>
                <a:gd name="T71" fmla="*/ 331 h 873"/>
                <a:gd name="T72" fmla="*/ 0 w 1177"/>
                <a:gd name="T73" fmla="*/ 210 h 8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7"/>
                <a:gd name="T112" fmla="*/ 0 h 873"/>
                <a:gd name="T113" fmla="*/ 1177 w 1177"/>
                <a:gd name="T114" fmla="*/ 873 h 8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7" h="873">
                  <a:moveTo>
                    <a:pt x="0" y="210"/>
                  </a:moveTo>
                  <a:lnTo>
                    <a:pt x="71" y="135"/>
                  </a:lnTo>
                  <a:lnTo>
                    <a:pt x="175" y="165"/>
                  </a:lnTo>
                  <a:lnTo>
                    <a:pt x="303" y="262"/>
                  </a:lnTo>
                  <a:lnTo>
                    <a:pt x="411" y="446"/>
                  </a:lnTo>
                  <a:lnTo>
                    <a:pt x="544" y="587"/>
                  </a:lnTo>
                  <a:lnTo>
                    <a:pt x="633" y="673"/>
                  </a:lnTo>
                  <a:lnTo>
                    <a:pt x="790" y="718"/>
                  </a:lnTo>
                  <a:lnTo>
                    <a:pt x="852" y="718"/>
                  </a:lnTo>
                  <a:lnTo>
                    <a:pt x="869" y="597"/>
                  </a:lnTo>
                  <a:lnTo>
                    <a:pt x="864" y="356"/>
                  </a:lnTo>
                  <a:lnTo>
                    <a:pt x="832" y="210"/>
                  </a:lnTo>
                  <a:lnTo>
                    <a:pt x="815" y="76"/>
                  </a:lnTo>
                  <a:lnTo>
                    <a:pt x="852" y="0"/>
                  </a:lnTo>
                  <a:lnTo>
                    <a:pt x="953" y="0"/>
                  </a:lnTo>
                  <a:lnTo>
                    <a:pt x="973" y="90"/>
                  </a:lnTo>
                  <a:lnTo>
                    <a:pt x="906" y="180"/>
                  </a:lnTo>
                  <a:lnTo>
                    <a:pt x="953" y="241"/>
                  </a:lnTo>
                  <a:lnTo>
                    <a:pt x="1044" y="245"/>
                  </a:lnTo>
                  <a:lnTo>
                    <a:pt x="1116" y="262"/>
                  </a:lnTo>
                  <a:lnTo>
                    <a:pt x="1153" y="300"/>
                  </a:lnTo>
                  <a:lnTo>
                    <a:pt x="1177" y="390"/>
                  </a:lnTo>
                  <a:lnTo>
                    <a:pt x="1116" y="421"/>
                  </a:lnTo>
                  <a:lnTo>
                    <a:pt x="1061" y="417"/>
                  </a:lnTo>
                  <a:lnTo>
                    <a:pt x="1027" y="362"/>
                  </a:lnTo>
                  <a:lnTo>
                    <a:pt x="941" y="362"/>
                  </a:lnTo>
                  <a:lnTo>
                    <a:pt x="936" y="417"/>
                  </a:lnTo>
                  <a:lnTo>
                    <a:pt x="978" y="632"/>
                  </a:lnTo>
                  <a:lnTo>
                    <a:pt x="973" y="777"/>
                  </a:lnTo>
                  <a:lnTo>
                    <a:pt x="919" y="873"/>
                  </a:lnTo>
                  <a:lnTo>
                    <a:pt x="790" y="873"/>
                  </a:lnTo>
                  <a:lnTo>
                    <a:pt x="579" y="793"/>
                  </a:lnTo>
                  <a:lnTo>
                    <a:pt x="399" y="687"/>
                  </a:lnTo>
                  <a:lnTo>
                    <a:pt x="249" y="566"/>
                  </a:lnTo>
                  <a:lnTo>
                    <a:pt x="125" y="446"/>
                  </a:lnTo>
                  <a:lnTo>
                    <a:pt x="17" y="331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3" name="Freeform 23"/>
            <p:cNvSpPr>
              <a:spLocks/>
            </p:cNvSpPr>
            <p:nvPr/>
          </p:nvSpPr>
          <p:spPr bwMode="auto">
            <a:xfrm>
              <a:off x="1021" y="2508"/>
              <a:ext cx="820" cy="1440"/>
            </a:xfrm>
            <a:custGeom>
              <a:avLst/>
              <a:gdLst>
                <a:gd name="T0" fmla="*/ 91 w 820"/>
                <a:gd name="T1" fmla="*/ 0 h 1440"/>
                <a:gd name="T2" fmla="*/ 236 w 820"/>
                <a:gd name="T3" fmla="*/ 76 h 1440"/>
                <a:gd name="T4" fmla="*/ 310 w 820"/>
                <a:gd name="T5" fmla="*/ 195 h 1440"/>
                <a:gd name="T6" fmla="*/ 364 w 820"/>
                <a:gd name="T7" fmla="*/ 330 h 1440"/>
                <a:gd name="T8" fmla="*/ 406 w 820"/>
                <a:gd name="T9" fmla="*/ 528 h 1440"/>
                <a:gd name="T10" fmla="*/ 406 w 820"/>
                <a:gd name="T11" fmla="*/ 673 h 1440"/>
                <a:gd name="T12" fmla="*/ 369 w 820"/>
                <a:gd name="T13" fmla="*/ 868 h 1440"/>
                <a:gd name="T14" fmla="*/ 298 w 820"/>
                <a:gd name="T15" fmla="*/ 1031 h 1440"/>
                <a:gd name="T16" fmla="*/ 298 w 820"/>
                <a:gd name="T17" fmla="*/ 1180 h 1440"/>
                <a:gd name="T18" fmla="*/ 327 w 820"/>
                <a:gd name="T19" fmla="*/ 1256 h 1440"/>
                <a:gd name="T20" fmla="*/ 382 w 820"/>
                <a:gd name="T21" fmla="*/ 1256 h 1440"/>
                <a:gd name="T22" fmla="*/ 492 w 820"/>
                <a:gd name="T23" fmla="*/ 1246 h 1440"/>
                <a:gd name="T24" fmla="*/ 638 w 820"/>
                <a:gd name="T25" fmla="*/ 1270 h 1440"/>
                <a:gd name="T26" fmla="*/ 766 w 820"/>
                <a:gd name="T27" fmla="*/ 1322 h 1440"/>
                <a:gd name="T28" fmla="*/ 808 w 820"/>
                <a:gd name="T29" fmla="*/ 1346 h 1440"/>
                <a:gd name="T30" fmla="*/ 820 w 820"/>
                <a:gd name="T31" fmla="*/ 1391 h 1440"/>
                <a:gd name="T32" fmla="*/ 717 w 820"/>
                <a:gd name="T33" fmla="*/ 1436 h 1440"/>
                <a:gd name="T34" fmla="*/ 638 w 820"/>
                <a:gd name="T35" fmla="*/ 1440 h 1440"/>
                <a:gd name="T36" fmla="*/ 571 w 820"/>
                <a:gd name="T37" fmla="*/ 1410 h 1440"/>
                <a:gd name="T38" fmla="*/ 460 w 820"/>
                <a:gd name="T39" fmla="*/ 1350 h 1440"/>
                <a:gd name="T40" fmla="*/ 335 w 820"/>
                <a:gd name="T41" fmla="*/ 1346 h 1440"/>
                <a:gd name="T42" fmla="*/ 236 w 820"/>
                <a:gd name="T43" fmla="*/ 1395 h 1440"/>
                <a:gd name="T44" fmla="*/ 170 w 820"/>
                <a:gd name="T45" fmla="*/ 1381 h 1440"/>
                <a:gd name="T46" fmla="*/ 145 w 820"/>
                <a:gd name="T47" fmla="*/ 1322 h 1440"/>
                <a:gd name="T48" fmla="*/ 182 w 820"/>
                <a:gd name="T49" fmla="*/ 1225 h 1440"/>
                <a:gd name="T50" fmla="*/ 199 w 820"/>
                <a:gd name="T51" fmla="*/ 1062 h 1440"/>
                <a:gd name="T52" fmla="*/ 219 w 820"/>
                <a:gd name="T53" fmla="*/ 896 h 1440"/>
                <a:gd name="T54" fmla="*/ 244 w 820"/>
                <a:gd name="T55" fmla="*/ 659 h 1440"/>
                <a:gd name="T56" fmla="*/ 236 w 820"/>
                <a:gd name="T57" fmla="*/ 538 h 1440"/>
                <a:gd name="T58" fmla="*/ 182 w 820"/>
                <a:gd name="T59" fmla="*/ 393 h 1440"/>
                <a:gd name="T60" fmla="*/ 108 w 820"/>
                <a:gd name="T61" fmla="*/ 289 h 1440"/>
                <a:gd name="T62" fmla="*/ 42 w 820"/>
                <a:gd name="T63" fmla="*/ 184 h 1440"/>
                <a:gd name="T64" fmla="*/ 0 w 820"/>
                <a:gd name="T65" fmla="*/ 80 h 1440"/>
                <a:gd name="T66" fmla="*/ 24 w 820"/>
                <a:gd name="T67" fmla="*/ 4 h 1440"/>
                <a:gd name="T68" fmla="*/ 91 w 820"/>
                <a:gd name="T69" fmla="*/ 0 h 14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0"/>
                <a:gd name="T106" fmla="*/ 0 h 1440"/>
                <a:gd name="T107" fmla="*/ 820 w 820"/>
                <a:gd name="T108" fmla="*/ 1440 h 14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0" h="1440">
                  <a:moveTo>
                    <a:pt x="91" y="0"/>
                  </a:moveTo>
                  <a:lnTo>
                    <a:pt x="236" y="76"/>
                  </a:lnTo>
                  <a:lnTo>
                    <a:pt x="310" y="195"/>
                  </a:lnTo>
                  <a:lnTo>
                    <a:pt x="364" y="330"/>
                  </a:lnTo>
                  <a:lnTo>
                    <a:pt x="406" y="528"/>
                  </a:lnTo>
                  <a:lnTo>
                    <a:pt x="406" y="673"/>
                  </a:lnTo>
                  <a:lnTo>
                    <a:pt x="369" y="868"/>
                  </a:lnTo>
                  <a:lnTo>
                    <a:pt x="298" y="1031"/>
                  </a:lnTo>
                  <a:lnTo>
                    <a:pt x="298" y="1180"/>
                  </a:lnTo>
                  <a:lnTo>
                    <a:pt x="327" y="1256"/>
                  </a:lnTo>
                  <a:lnTo>
                    <a:pt x="382" y="1256"/>
                  </a:lnTo>
                  <a:lnTo>
                    <a:pt x="492" y="1246"/>
                  </a:lnTo>
                  <a:lnTo>
                    <a:pt x="638" y="1270"/>
                  </a:lnTo>
                  <a:lnTo>
                    <a:pt x="766" y="1322"/>
                  </a:lnTo>
                  <a:lnTo>
                    <a:pt x="808" y="1346"/>
                  </a:lnTo>
                  <a:lnTo>
                    <a:pt x="820" y="1391"/>
                  </a:lnTo>
                  <a:lnTo>
                    <a:pt x="717" y="1436"/>
                  </a:lnTo>
                  <a:lnTo>
                    <a:pt x="638" y="1440"/>
                  </a:lnTo>
                  <a:lnTo>
                    <a:pt x="571" y="1410"/>
                  </a:lnTo>
                  <a:lnTo>
                    <a:pt x="460" y="1350"/>
                  </a:lnTo>
                  <a:lnTo>
                    <a:pt x="335" y="1346"/>
                  </a:lnTo>
                  <a:lnTo>
                    <a:pt x="236" y="1395"/>
                  </a:lnTo>
                  <a:lnTo>
                    <a:pt x="170" y="1381"/>
                  </a:lnTo>
                  <a:lnTo>
                    <a:pt x="145" y="1322"/>
                  </a:lnTo>
                  <a:lnTo>
                    <a:pt x="182" y="1225"/>
                  </a:lnTo>
                  <a:lnTo>
                    <a:pt x="199" y="1062"/>
                  </a:lnTo>
                  <a:lnTo>
                    <a:pt x="219" y="896"/>
                  </a:lnTo>
                  <a:lnTo>
                    <a:pt x="244" y="659"/>
                  </a:lnTo>
                  <a:lnTo>
                    <a:pt x="236" y="538"/>
                  </a:lnTo>
                  <a:lnTo>
                    <a:pt x="182" y="393"/>
                  </a:lnTo>
                  <a:lnTo>
                    <a:pt x="108" y="289"/>
                  </a:lnTo>
                  <a:lnTo>
                    <a:pt x="42" y="184"/>
                  </a:lnTo>
                  <a:lnTo>
                    <a:pt x="0" y="80"/>
                  </a:lnTo>
                  <a:lnTo>
                    <a:pt x="24" y="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Freeform 24"/>
            <p:cNvSpPr>
              <a:spLocks/>
            </p:cNvSpPr>
            <p:nvPr/>
          </p:nvSpPr>
          <p:spPr bwMode="auto">
            <a:xfrm>
              <a:off x="563" y="2498"/>
              <a:ext cx="500" cy="1622"/>
            </a:xfrm>
            <a:custGeom>
              <a:avLst/>
              <a:gdLst>
                <a:gd name="T0" fmla="*/ 160 w 500"/>
                <a:gd name="T1" fmla="*/ 368 h 1622"/>
                <a:gd name="T2" fmla="*/ 221 w 500"/>
                <a:gd name="T3" fmla="*/ 119 h 1622"/>
                <a:gd name="T4" fmla="*/ 352 w 500"/>
                <a:gd name="T5" fmla="*/ 0 h 1622"/>
                <a:gd name="T6" fmla="*/ 500 w 500"/>
                <a:gd name="T7" fmla="*/ 45 h 1622"/>
                <a:gd name="T8" fmla="*/ 492 w 500"/>
                <a:gd name="T9" fmla="*/ 180 h 1622"/>
                <a:gd name="T10" fmla="*/ 401 w 500"/>
                <a:gd name="T11" fmla="*/ 313 h 1622"/>
                <a:gd name="T12" fmla="*/ 315 w 500"/>
                <a:gd name="T13" fmla="*/ 503 h 1622"/>
                <a:gd name="T14" fmla="*/ 271 w 500"/>
                <a:gd name="T15" fmla="*/ 667 h 1622"/>
                <a:gd name="T16" fmla="*/ 241 w 500"/>
                <a:gd name="T17" fmla="*/ 792 h 1622"/>
                <a:gd name="T18" fmla="*/ 241 w 500"/>
                <a:gd name="T19" fmla="*/ 935 h 1622"/>
                <a:gd name="T20" fmla="*/ 258 w 500"/>
                <a:gd name="T21" fmla="*/ 1074 h 1622"/>
                <a:gd name="T22" fmla="*/ 308 w 500"/>
                <a:gd name="T23" fmla="*/ 1219 h 1622"/>
                <a:gd name="T24" fmla="*/ 352 w 500"/>
                <a:gd name="T25" fmla="*/ 1313 h 1622"/>
                <a:gd name="T26" fmla="*/ 369 w 500"/>
                <a:gd name="T27" fmla="*/ 1372 h 1622"/>
                <a:gd name="T28" fmla="*/ 369 w 500"/>
                <a:gd name="T29" fmla="*/ 1428 h 1622"/>
                <a:gd name="T30" fmla="*/ 308 w 500"/>
                <a:gd name="T31" fmla="*/ 1458 h 1622"/>
                <a:gd name="T32" fmla="*/ 216 w 500"/>
                <a:gd name="T33" fmla="*/ 1507 h 1622"/>
                <a:gd name="T34" fmla="*/ 160 w 500"/>
                <a:gd name="T35" fmla="*/ 1608 h 1622"/>
                <a:gd name="T36" fmla="*/ 106 w 500"/>
                <a:gd name="T37" fmla="*/ 1622 h 1622"/>
                <a:gd name="T38" fmla="*/ 37 w 500"/>
                <a:gd name="T39" fmla="*/ 1608 h 1622"/>
                <a:gd name="T40" fmla="*/ 0 w 500"/>
                <a:gd name="T41" fmla="*/ 1532 h 1622"/>
                <a:gd name="T42" fmla="*/ 37 w 500"/>
                <a:gd name="T43" fmla="*/ 1477 h 1622"/>
                <a:gd name="T44" fmla="*/ 123 w 500"/>
                <a:gd name="T45" fmla="*/ 1442 h 1622"/>
                <a:gd name="T46" fmla="*/ 197 w 500"/>
                <a:gd name="T47" fmla="*/ 1399 h 1622"/>
                <a:gd name="T48" fmla="*/ 234 w 500"/>
                <a:gd name="T49" fmla="*/ 1309 h 1622"/>
                <a:gd name="T50" fmla="*/ 221 w 500"/>
                <a:gd name="T51" fmla="*/ 1209 h 1622"/>
                <a:gd name="T52" fmla="*/ 179 w 500"/>
                <a:gd name="T53" fmla="*/ 1074 h 1622"/>
                <a:gd name="T54" fmla="*/ 143 w 500"/>
                <a:gd name="T55" fmla="*/ 941 h 1622"/>
                <a:gd name="T56" fmla="*/ 123 w 500"/>
                <a:gd name="T57" fmla="*/ 785 h 1622"/>
                <a:gd name="T58" fmla="*/ 111 w 500"/>
                <a:gd name="T59" fmla="*/ 653 h 1622"/>
                <a:gd name="T60" fmla="*/ 130 w 500"/>
                <a:gd name="T61" fmla="*/ 538 h 1622"/>
                <a:gd name="T62" fmla="*/ 130 w 500"/>
                <a:gd name="T63" fmla="*/ 442 h 1622"/>
                <a:gd name="T64" fmla="*/ 160 w 500"/>
                <a:gd name="T65" fmla="*/ 368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0"/>
                <a:gd name="T100" fmla="*/ 0 h 1622"/>
                <a:gd name="T101" fmla="*/ 500 w 500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0" h="1622">
                  <a:moveTo>
                    <a:pt x="160" y="368"/>
                  </a:moveTo>
                  <a:lnTo>
                    <a:pt x="221" y="119"/>
                  </a:lnTo>
                  <a:lnTo>
                    <a:pt x="352" y="0"/>
                  </a:lnTo>
                  <a:lnTo>
                    <a:pt x="500" y="45"/>
                  </a:lnTo>
                  <a:lnTo>
                    <a:pt x="492" y="180"/>
                  </a:lnTo>
                  <a:lnTo>
                    <a:pt x="401" y="313"/>
                  </a:lnTo>
                  <a:lnTo>
                    <a:pt x="315" y="503"/>
                  </a:lnTo>
                  <a:lnTo>
                    <a:pt x="271" y="667"/>
                  </a:lnTo>
                  <a:lnTo>
                    <a:pt x="241" y="792"/>
                  </a:lnTo>
                  <a:lnTo>
                    <a:pt x="241" y="935"/>
                  </a:lnTo>
                  <a:lnTo>
                    <a:pt x="258" y="1074"/>
                  </a:lnTo>
                  <a:lnTo>
                    <a:pt x="308" y="1219"/>
                  </a:lnTo>
                  <a:lnTo>
                    <a:pt x="352" y="1313"/>
                  </a:lnTo>
                  <a:lnTo>
                    <a:pt x="369" y="1372"/>
                  </a:lnTo>
                  <a:lnTo>
                    <a:pt x="369" y="1428"/>
                  </a:lnTo>
                  <a:lnTo>
                    <a:pt x="308" y="1458"/>
                  </a:lnTo>
                  <a:lnTo>
                    <a:pt x="216" y="1507"/>
                  </a:lnTo>
                  <a:lnTo>
                    <a:pt x="160" y="1608"/>
                  </a:lnTo>
                  <a:lnTo>
                    <a:pt x="106" y="1622"/>
                  </a:lnTo>
                  <a:lnTo>
                    <a:pt x="37" y="1608"/>
                  </a:lnTo>
                  <a:lnTo>
                    <a:pt x="0" y="1532"/>
                  </a:lnTo>
                  <a:lnTo>
                    <a:pt x="37" y="1477"/>
                  </a:lnTo>
                  <a:lnTo>
                    <a:pt x="123" y="1442"/>
                  </a:lnTo>
                  <a:lnTo>
                    <a:pt x="197" y="1399"/>
                  </a:lnTo>
                  <a:lnTo>
                    <a:pt x="234" y="1309"/>
                  </a:lnTo>
                  <a:lnTo>
                    <a:pt x="221" y="1209"/>
                  </a:lnTo>
                  <a:lnTo>
                    <a:pt x="179" y="1074"/>
                  </a:lnTo>
                  <a:lnTo>
                    <a:pt x="143" y="941"/>
                  </a:lnTo>
                  <a:lnTo>
                    <a:pt x="123" y="785"/>
                  </a:lnTo>
                  <a:lnTo>
                    <a:pt x="111" y="653"/>
                  </a:lnTo>
                  <a:lnTo>
                    <a:pt x="130" y="538"/>
                  </a:lnTo>
                  <a:lnTo>
                    <a:pt x="130" y="442"/>
                  </a:lnTo>
                  <a:lnTo>
                    <a:pt x="160" y="3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999" name="Text Box 27"/>
          <p:cNvSpPr txBox="1">
            <a:spLocks noChangeArrowheads="1"/>
          </p:cNvSpPr>
          <p:nvPr/>
        </p:nvSpPr>
        <p:spPr bwMode="auto">
          <a:xfrm>
            <a:off x="3013075" y="1497013"/>
            <a:ext cx="49450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What is the coefficient of EMSTY in the expansion of</a:t>
            </a:r>
          </a:p>
          <a:p>
            <a:r>
              <a:rPr lang="en-US"/>
              <a:t>(E + M + S + T + Y)</a:t>
            </a:r>
            <a:r>
              <a:rPr lang="en-US" baseline="30000"/>
              <a:t>5</a:t>
            </a:r>
            <a:r>
              <a:rPr lang="en-US" sz="3600"/>
              <a:t>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609600" y="457200"/>
            <a:ext cx="5992813" cy="5867400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5851525" y="2135188"/>
            <a:ext cx="2835275" cy="4570412"/>
            <a:chOff x="3230" y="1699"/>
            <a:chExt cx="909" cy="1465"/>
          </a:xfrm>
        </p:grpSpPr>
        <p:sp>
          <p:nvSpPr>
            <p:cNvPr id="31749" name="Freeform 4"/>
            <p:cNvSpPr>
              <a:spLocks/>
            </p:cNvSpPr>
            <p:nvPr/>
          </p:nvSpPr>
          <p:spPr bwMode="auto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Freeform 5"/>
            <p:cNvSpPr>
              <a:spLocks/>
            </p:cNvSpPr>
            <p:nvPr/>
          </p:nvSpPr>
          <p:spPr bwMode="auto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Freeform 6"/>
            <p:cNvSpPr>
              <a:spLocks/>
            </p:cNvSpPr>
            <p:nvPr/>
          </p:nvSpPr>
          <p:spPr bwMode="auto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7"/>
            <p:cNvSpPr>
              <a:spLocks/>
            </p:cNvSpPr>
            <p:nvPr/>
          </p:nvSpPr>
          <p:spPr bwMode="auto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Freeform 8"/>
            <p:cNvSpPr>
              <a:spLocks/>
            </p:cNvSpPr>
            <p:nvPr/>
          </p:nvSpPr>
          <p:spPr bwMode="auto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9"/>
            <p:cNvSpPr>
              <a:spLocks/>
            </p:cNvSpPr>
            <p:nvPr/>
          </p:nvSpPr>
          <p:spPr bwMode="auto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1301750" y="1525588"/>
            <a:ext cx="46418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/>
              <a:t>If a finite set A has a k-to-1 correspondence to finite set B, then |B| = |A|/k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3"/>
          <p:cNvSpPr>
            <a:spLocks/>
          </p:cNvSpPr>
          <p:nvPr/>
        </p:nvSpPr>
        <p:spPr bwMode="auto">
          <a:xfrm>
            <a:off x="1260475" y="1316038"/>
            <a:ext cx="2576513" cy="1558925"/>
          </a:xfrm>
          <a:custGeom>
            <a:avLst/>
            <a:gdLst>
              <a:gd name="T0" fmla="*/ 0 w 1623"/>
              <a:gd name="T1" fmla="*/ 2147483647 h 982"/>
              <a:gd name="T2" fmla="*/ 2147483647 w 1623"/>
              <a:gd name="T3" fmla="*/ 2147483647 h 982"/>
              <a:gd name="T4" fmla="*/ 2147483647 w 1623"/>
              <a:gd name="T5" fmla="*/ 2147483647 h 982"/>
              <a:gd name="T6" fmla="*/ 2147483647 w 1623"/>
              <a:gd name="T7" fmla="*/ 2147483647 h 982"/>
              <a:gd name="T8" fmla="*/ 2147483647 w 1623"/>
              <a:gd name="T9" fmla="*/ 2147483647 h 982"/>
              <a:gd name="T10" fmla="*/ 2147483647 w 1623"/>
              <a:gd name="T11" fmla="*/ 2147483647 h 982"/>
              <a:gd name="T12" fmla="*/ 2147483647 w 1623"/>
              <a:gd name="T13" fmla="*/ 2147483647 h 982"/>
              <a:gd name="T14" fmla="*/ 2147483647 w 1623"/>
              <a:gd name="T15" fmla="*/ 2147483647 h 982"/>
              <a:gd name="T16" fmla="*/ 2147483647 w 1623"/>
              <a:gd name="T17" fmla="*/ 2147483647 h 982"/>
              <a:gd name="T18" fmla="*/ 2147483647 w 1623"/>
              <a:gd name="T19" fmla="*/ 2147483647 h 982"/>
              <a:gd name="T20" fmla="*/ 2147483647 w 1623"/>
              <a:gd name="T21" fmla="*/ 2147483647 h 982"/>
              <a:gd name="T22" fmla="*/ 2147483647 w 1623"/>
              <a:gd name="T23" fmla="*/ 2147483647 h 982"/>
              <a:gd name="T24" fmla="*/ 2147483647 w 1623"/>
              <a:gd name="T25" fmla="*/ 2147483647 h 982"/>
              <a:gd name="T26" fmla="*/ 2147483647 w 1623"/>
              <a:gd name="T27" fmla="*/ 0 h 982"/>
              <a:gd name="T28" fmla="*/ 2147483647 w 1623"/>
              <a:gd name="T29" fmla="*/ 2147483647 h 982"/>
              <a:gd name="T30" fmla="*/ 2147483647 w 1623"/>
              <a:gd name="T31" fmla="*/ 2147483647 h 982"/>
              <a:gd name="T32" fmla="*/ 2147483647 w 1623"/>
              <a:gd name="T33" fmla="*/ 2147483647 h 982"/>
              <a:gd name="T34" fmla="*/ 2147483647 w 1623"/>
              <a:gd name="T35" fmla="*/ 2147483647 h 982"/>
              <a:gd name="T36" fmla="*/ 2147483647 w 1623"/>
              <a:gd name="T37" fmla="*/ 2147483647 h 982"/>
              <a:gd name="T38" fmla="*/ 2147483647 w 1623"/>
              <a:gd name="T39" fmla="*/ 2147483647 h 982"/>
              <a:gd name="T40" fmla="*/ 2147483647 w 1623"/>
              <a:gd name="T41" fmla="*/ 2147483647 h 982"/>
              <a:gd name="T42" fmla="*/ 2147483647 w 1623"/>
              <a:gd name="T43" fmla="*/ 2147483647 h 982"/>
              <a:gd name="T44" fmla="*/ 2147483647 w 1623"/>
              <a:gd name="T45" fmla="*/ 2147483647 h 982"/>
              <a:gd name="T46" fmla="*/ 2147483647 w 1623"/>
              <a:gd name="T47" fmla="*/ 2147483647 h 982"/>
              <a:gd name="T48" fmla="*/ 2147483647 w 1623"/>
              <a:gd name="T49" fmla="*/ 2147483647 h 982"/>
              <a:gd name="T50" fmla="*/ 2147483647 w 1623"/>
              <a:gd name="T51" fmla="*/ 2147483647 h 982"/>
              <a:gd name="T52" fmla="*/ 2147483647 w 1623"/>
              <a:gd name="T53" fmla="*/ 2147483647 h 982"/>
              <a:gd name="T54" fmla="*/ 2147483647 w 1623"/>
              <a:gd name="T55" fmla="*/ 2147483647 h 982"/>
              <a:gd name="T56" fmla="*/ 0 w 1623"/>
              <a:gd name="T57" fmla="*/ 2147483647 h 9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23"/>
              <a:gd name="T88" fmla="*/ 0 h 982"/>
              <a:gd name="T89" fmla="*/ 1623 w 1623"/>
              <a:gd name="T90" fmla="*/ 982 h 9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23" h="982">
                <a:moveTo>
                  <a:pt x="0" y="886"/>
                </a:moveTo>
                <a:lnTo>
                  <a:pt x="37" y="802"/>
                </a:lnTo>
                <a:lnTo>
                  <a:pt x="155" y="796"/>
                </a:lnTo>
                <a:lnTo>
                  <a:pt x="301" y="771"/>
                </a:lnTo>
                <a:lnTo>
                  <a:pt x="434" y="736"/>
                </a:lnTo>
                <a:lnTo>
                  <a:pt x="572" y="677"/>
                </a:lnTo>
                <a:lnTo>
                  <a:pt x="651" y="606"/>
                </a:lnTo>
                <a:lnTo>
                  <a:pt x="823" y="511"/>
                </a:lnTo>
                <a:lnTo>
                  <a:pt x="1005" y="376"/>
                </a:lnTo>
                <a:lnTo>
                  <a:pt x="1114" y="215"/>
                </a:lnTo>
                <a:lnTo>
                  <a:pt x="1190" y="141"/>
                </a:lnTo>
                <a:lnTo>
                  <a:pt x="1274" y="49"/>
                </a:lnTo>
                <a:lnTo>
                  <a:pt x="1407" y="21"/>
                </a:lnTo>
                <a:lnTo>
                  <a:pt x="1545" y="0"/>
                </a:lnTo>
                <a:lnTo>
                  <a:pt x="1623" y="35"/>
                </a:lnTo>
                <a:lnTo>
                  <a:pt x="1619" y="96"/>
                </a:lnTo>
                <a:lnTo>
                  <a:pt x="1564" y="215"/>
                </a:lnTo>
                <a:lnTo>
                  <a:pt x="1424" y="225"/>
                </a:lnTo>
                <a:lnTo>
                  <a:pt x="1353" y="180"/>
                </a:lnTo>
                <a:lnTo>
                  <a:pt x="1298" y="186"/>
                </a:lnTo>
                <a:lnTo>
                  <a:pt x="1210" y="291"/>
                </a:lnTo>
                <a:lnTo>
                  <a:pt x="1119" y="426"/>
                </a:lnTo>
                <a:lnTo>
                  <a:pt x="993" y="516"/>
                </a:lnTo>
                <a:lnTo>
                  <a:pt x="788" y="667"/>
                </a:lnTo>
                <a:lnTo>
                  <a:pt x="643" y="833"/>
                </a:lnTo>
                <a:lnTo>
                  <a:pt x="414" y="916"/>
                </a:lnTo>
                <a:lnTo>
                  <a:pt x="288" y="961"/>
                </a:lnTo>
                <a:lnTo>
                  <a:pt x="84" y="982"/>
                </a:lnTo>
                <a:lnTo>
                  <a:pt x="0" y="8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9" name="Freeform 4"/>
          <p:cNvSpPr>
            <a:spLocks/>
          </p:cNvSpPr>
          <p:nvPr/>
        </p:nvSpPr>
        <p:spPr bwMode="auto">
          <a:xfrm>
            <a:off x="2195513" y="260350"/>
            <a:ext cx="6748462" cy="5013325"/>
          </a:xfrm>
          <a:custGeom>
            <a:avLst/>
            <a:gdLst>
              <a:gd name="T0" fmla="*/ 0 w 4251"/>
              <a:gd name="T1" fmla="*/ 2147483647 h 3158"/>
              <a:gd name="T2" fmla="*/ 2147483647 w 4251"/>
              <a:gd name="T3" fmla="*/ 2147483647 h 3158"/>
              <a:gd name="T4" fmla="*/ 2147483647 w 4251"/>
              <a:gd name="T5" fmla="*/ 2147483647 h 3158"/>
              <a:gd name="T6" fmla="*/ 2147483647 w 4251"/>
              <a:gd name="T7" fmla="*/ 2147483647 h 3158"/>
              <a:gd name="T8" fmla="*/ 2147483647 w 4251"/>
              <a:gd name="T9" fmla="*/ 2147483647 h 3158"/>
              <a:gd name="T10" fmla="*/ 2147483647 w 4251"/>
              <a:gd name="T11" fmla="*/ 2147483647 h 3158"/>
              <a:gd name="T12" fmla="*/ 2147483647 w 4251"/>
              <a:gd name="T13" fmla="*/ 2147483647 h 3158"/>
              <a:gd name="T14" fmla="*/ 2147483647 w 4251"/>
              <a:gd name="T15" fmla="*/ 2147483647 h 3158"/>
              <a:gd name="T16" fmla="*/ 2147483647 w 4251"/>
              <a:gd name="T17" fmla="*/ 2147483647 h 3158"/>
              <a:gd name="T18" fmla="*/ 2147483647 w 4251"/>
              <a:gd name="T19" fmla="*/ 2147483647 h 3158"/>
              <a:gd name="T20" fmla="*/ 2147483647 w 4251"/>
              <a:gd name="T21" fmla="*/ 0 h 3158"/>
              <a:gd name="T22" fmla="*/ 2147483647 w 4251"/>
              <a:gd name="T23" fmla="*/ 2147483647 h 3158"/>
              <a:gd name="T24" fmla="*/ 2147483647 w 4251"/>
              <a:gd name="T25" fmla="*/ 2147483647 h 3158"/>
              <a:gd name="T26" fmla="*/ 2147483647 w 4251"/>
              <a:gd name="T27" fmla="*/ 2147483647 h 3158"/>
              <a:gd name="T28" fmla="*/ 2147483647 w 4251"/>
              <a:gd name="T29" fmla="*/ 2147483647 h 3158"/>
              <a:gd name="T30" fmla="*/ 2147483647 w 4251"/>
              <a:gd name="T31" fmla="*/ 2147483647 h 3158"/>
              <a:gd name="T32" fmla="*/ 2147483647 w 4251"/>
              <a:gd name="T33" fmla="*/ 2147483647 h 3158"/>
              <a:gd name="T34" fmla="*/ 2147483647 w 4251"/>
              <a:gd name="T35" fmla="*/ 2147483647 h 3158"/>
              <a:gd name="T36" fmla="*/ 2147483647 w 4251"/>
              <a:gd name="T37" fmla="*/ 2147483647 h 3158"/>
              <a:gd name="T38" fmla="*/ 2147483647 w 4251"/>
              <a:gd name="T39" fmla="*/ 2147483647 h 3158"/>
              <a:gd name="T40" fmla="*/ 2147483647 w 4251"/>
              <a:gd name="T41" fmla="*/ 2147483647 h 3158"/>
              <a:gd name="T42" fmla="*/ 2147483647 w 4251"/>
              <a:gd name="T43" fmla="*/ 2147483647 h 3158"/>
              <a:gd name="T44" fmla="*/ 2147483647 w 4251"/>
              <a:gd name="T45" fmla="*/ 2147483647 h 3158"/>
              <a:gd name="T46" fmla="*/ 2147483647 w 4251"/>
              <a:gd name="T47" fmla="*/ 2147483647 h 3158"/>
              <a:gd name="T48" fmla="*/ 2147483647 w 4251"/>
              <a:gd name="T49" fmla="*/ 2147483647 h 3158"/>
              <a:gd name="T50" fmla="*/ 2147483647 w 4251"/>
              <a:gd name="T51" fmla="*/ 2147483647 h 3158"/>
              <a:gd name="T52" fmla="*/ 2147483647 w 4251"/>
              <a:gd name="T53" fmla="*/ 2147483647 h 3158"/>
              <a:gd name="T54" fmla="*/ 2147483647 w 4251"/>
              <a:gd name="T55" fmla="*/ 2147483647 h 3158"/>
              <a:gd name="T56" fmla="*/ 2147483647 w 4251"/>
              <a:gd name="T57" fmla="*/ 2147483647 h 3158"/>
              <a:gd name="T58" fmla="*/ 2147483647 w 4251"/>
              <a:gd name="T59" fmla="*/ 2147483647 h 3158"/>
              <a:gd name="T60" fmla="*/ 2147483647 w 4251"/>
              <a:gd name="T61" fmla="*/ 2147483647 h 3158"/>
              <a:gd name="T62" fmla="*/ 2147483647 w 4251"/>
              <a:gd name="T63" fmla="*/ 2147483647 h 3158"/>
              <a:gd name="T64" fmla="*/ 2147483647 w 4251"/>
              <a:gd name="T65" fmla="*/ 2147483647 h 3158"/>
              <a:gd name="T66" fmla="*/ 2147483647 w 4251"/>
              <a:gd name="T67" fmla="*/ 2147483647 h 3158"/>
              <a:gd name="T68" fmla="*/ 2147483647 w 4251"/>
              <a:gd name="T69" fmla="*/ 2147483647 h 3158"/>
              <a:gd name="T70" fmla="*/ 2147483647 w 4251"/>
              <a:gd name="T71" fmla="*/ 2147483647 h 3158"/>
              <a:gd name="T72" fmla="*/ 2147483647 w 4251"/>
              <a:gd name="T73" fmla="*/ 2147483647 h 3158"/>
              <a:gd name="T74" fmla="*/ 2147483647 w 4251"/>
              <a:gd name="T75" fmla="*/ 2147483647 h 3158"/>
              <a:gd name="T76" fmla="*/ 2147483647 w 4251"/>
              <a:gd name="T77" fmla="*/ 2147483647 h 3158"/>
              <a:gd name="T78" fmla="*/ 2147483647 w 4251"/>
              <a:gd name="T79" fmla="*/ 2147483647 h 3158"/>
              <a:gd name="T80" fmla="*/ 2147483647 w 4251"/>
              <a:gd name="T81" fmla="*/ 2147483647 h 3158"/>
              <a:gd name="T82" fmla="*/ 2147483647 w 4251"/>
              <a:gd name="T83" fmla="*/ 2147483647 h 3158"/>
              <a:gd name="T84" fmla="*/ 2147483647 w 4251"/>
              <a:gd name="T85" fmla="*/ 2147483647 h 3158"/>
              <a:gd name="T86" fmla="*/ 2147483647 w 4251"/>
              <a:gd name="T87" fmla="*/ 2147483647 h 3158"/>
              <a:gd name="T88" fmla="*/ 2147483647 w 4251"/>
              <a:gd name="T89" fmla="*/ 2147483647 h 3158"/>
              <a:gd name="T90" fmla="*/ 0 w 4251"/>
              <a:gd name="T91" fmla="*/ 2147483647 h 315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51"/>
              <a:gd name="T139" fmla="*/ 0 h 3158"/>
              <a:gd name="T140" fmla="*/ 4251 w 4251"/>
              <a:gd name="T141" fmla="*/ 3158 h 315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51" h="3158">
                <a:moveTo>
                  <a:pt x="0" y="1046"/>
                </a:moveTo>
                <a:lnTo>
                  <a:pt x="571" y="896"/>
                </a:lnTo>
                <a:lnTo>
                  <a:pt x="818" y="788"/>
                </a:lnTo>
                <a:lnTo>
                  <a:pt x="1091" y="704"/>
                </a:lnTo>
                <a:lnTo>
                  <a:pt x="1355" y="579"/>
                </a:lnTo>
                <a:lnTo>
                  <a:pt x="1645" y="481"/>
                </a:lnTo>
                <a:lnTo>
                  <a:pt x="1867" y="436"/>
                </a:lnTo>
                <a:lnTo>
                  <a:pt x="2170" y="244"/>
                </a:lnTo>
                <a:lnTo>
                  <a:pt x="2367" y="154"/>
                </a:lnTo>
                <a:lnTo>
                  <a:pt x="2569" y="125"/>
                </a:lnTo>
                <a:lnTo>
                  <a:pt x="2963" y="0"/>
                </a:lnTo>
                <a:lnTo>
                  <a:pt x="3118" y="90"/>
                </a:lnTo>
                <a:lnTo>
                  <a:pt x="3333" y="465"/>
                </a:lnTo>
                <a:lnTo>
                  <a:pt x="3446" y="600"/>
                </a:lnTo>
                <a:lnTo>
                  <a:pt x="3609" y="956"/>
                </a:lnTo>
                <a:lnTo>
                  <a:pt x="3815" y="1307"/>
                </a:lnTo>
                <a:lnTo>
                  <a:pt x="3948" y="1430"/>
                </a:lnTo>
                <a:lnTo>
                  <a:pt x="4143" y="1549"/>
                </a:lnTo>
                <a:lnTo>
                  <a:pt x="4180" y="1684"/>
                </a:lnTo>
                <a:lnTo>
                  <a:pt x="4251" y="1813"/>
                </a:lnTo>
                <a:lnTo>
                  <a:pt x="4234" y="1931"/>
                </a:lnTo>
                <a:lnTo>
                  <a:pt x="4197" y="2005"/>
                </a:lnTo>
                <a:lnTo>
                  <a:pt x="3978" y="2109"/>
                </a:lnTo>
                <a:lnTo>
                  <a:pt x="3803" y="2242"/>
                </a:lnTo>
                <a:lnTo>
                  <a:pt x="3609" y="2267"/>
                </a:lnTo>
                <a:lnTo>
                  <a:pt x="3286" y="2402"/>
                </a:lnTo>
                <a:lnTo>
                  <a:pt x="3123" y="2420"/>
                </a:lnTo>
                <a:lnTo>
                  <a:pt x="2820" y="2569"/>
                </a:lnTo>
                <a:lnTo>
                  <a:pt x="2510" y="2600"/>
                </a:lnTo>
                <a:lnTo>
                  <a:pt x="2409" y="2659"/>
                </a:lnTo>
                <a:lnTo>
                  <a:pt x="2338" y="2727"/>
                </a:lnTo>
                <a:lnTo>
                  <a:pt x="2123" y="2757"/>
                </a:lnTo>
                <a:lnTo>
                  <a:pt x="1776" y="2921"/>
                </a:lnTo>
                <a:lnTo>
                  <a:pt x="1515" y="3015"/>
                </a:lnTo>
                <a:lnTo>
                  <a:pt x="1217" y="3128"/>
                </a:lnTo>
                <a:lnTo>
                  <a:pt x="1032" y="3158"/>
                </a:lnTo>
                <a:lnTo>
                  <a:pt x="911" y="3128"/>
                </a:lnTo>
                <a:lnTo>
                  <a:pt x="840" y="3068"/>
                </a:lnTo>
                <a:lnTo>
                  <a:pt x="675" y="2719"/>
                </a:lnTo>
                <a:lnTo>
                  <a:pt x="571" y="2283"/>
                </a:lnTo>
                <a:lnTo>
                  <a:pt x="478" y="2123"/>
                </a:lnTo>
                <a:lnTo>
                  <a:pt x="323" y="1976"/>
                </a:lnTo>
                <a:lnTo>
                  <a:pt x="251" y="1882"/>
                </a:lnTo>
                <a:lnTo>
                  <a:pt x="197" y="1618"/>
                </a:lnTo>
                <a:lnTo>
                  <a:pt x="54" y="1342"/>
                </a:lnTo>
                <a:lnTo>
                  <a:pt x="0" y="104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Freeform 5"/>
          <p:cNvSpPr>
            <a:spLocks/>
          </p:cNvSpPr>
          <p:nvPr/>
        </p:nvSpPr>
        <p:spPr bwMode="auto">
          <a:xfrm>
            <a:off x="2089150" y="228600"/>
            <a:ext cx="6910388" cy="5062538"/>
          </a:xfrm>
          <a:custGeom>
            <a:avLst/>
            <a:gdLst>
              <a:gd name="T0" fmla="*/ 2147483647 w 4353"/>
              <a:gd name="T1" fmla="*/ 2147483647 h 3189"/>
              <a:gd name="T2" fmla="*/ 2147483647 w 4353"/>
              <a:gd name="T3" fmla="*/ 2147483647 h 3189"/>
              <a:gd name="T4" fmla="*/ 2147483647 w 4353"/>
              <a:gd name="T5" fmla="*/ 2147483647 h 3189"/>
              <a:gd name="T6" fmla="*/ 2147483647 w 4353"/>
              <a:gd name="T7" fmla="*/ 2147483647 h 3189"/>
              <a:gd name="T8" fmla="*/ 2147483647 w 4353"/>
              <a:gd name="T9" fmla="*/ 0 h 3189"/>
              <a:gd name="T10" fmla="*/ 2147483647 w 4353"/>
              <a:gd name="T11" fmla="*/ 2147483647 h 3189"/>
              <a:gd name="T12" fmla="*/ 2147483647 w 4353"/>
              <a:gd name="T13" fmla="*/ 2147483647 h 3189"/>
              <a:gd name="T14" fmla="*/ 2147483647 w 4353"/>
              <a:gd name="T15" fmla="*/ 2147483647 h 3189"/>
              <a:gd name="T16" fmla="*/ 2147483647 w 4353"/>
              <a:gd name="T17" fmla="*/ 2147483647 h 3189"/>
              <a:gd name="T18" fmla="*/ 2147483647 w 4353"/>
              <a:gd name="T19" fmla="*/ 2147483647 h 3189"/>
              <a:gd name="T20" fmla="*/ 2147483647 w 4353"/>
              <a:gd name="T21" fmla="*/ 2147483647 h 3189"/>
              <a:gd name="T22" fmla="*/ 2147483647 w 4353"/>
              <a:gd name="T23" fmla="*/ 2147483647 h 3189"/>
              <a:gd name="T24" fmla="*/ 2147483647 w 4353"/>
              <a:gd name="T25" fmla="*/ 2147483647 h 3189"/>
              <a:gd name="T26" fmla="*/ 2147483647 w 4353"/>
              <a:gd name="T27" fmla="*/ 2147483647 h 3189"/>
              <a:gd name="T28" fmla="*/ 2147483647 w 4353"/>
              <a:gd name="T29" fmla="*/ 2147483647 h 3189"/>
              <a:gd name="T30" fmla="*/ 2147483647 w 4353"/>
              <a:gd name="T31" fmla="*/ 2147483647 h 3189"/>
              <a:gd name="T32" fmla="*/ 2147483647 w 4353"/>
              <a:gd name="T33" fmla="*/ 2147483647 h 3189"/>
              <a:gd name="T34" fmla="*/ 2147483647 w 4353"/>
              <a:gd name="T35" fmla="*/ 2147483647 h 3189"/>
              <a:gd name="T36" fmla="*/ 2147483647 w 4353"/>
              <a:gd name="T37" fmla="*/ 2147483647 h 3189"/>
              <a:gd name="T38" fmla="*/ 2147483647 w 4353"/>
              <a:gd name="T39" fmla="*/ 2147483647 h 3189"/>
              <a:gd name="T40" fmla="*/ 2147483647 w 4353"/>
              <a:gd name="T41" fmla="*/ 2147483647 h 3189"/>
              <a:gd name="T42" fmla="*/ 2147483647 w 4353"/>
              <a:gd name="T43" fmla="*/ 2147483647 h 3189"/>
              <a:gd name="T44" fmla="*/ 2147483647 w 4353"/>
              <a:gd name="T45" fmla="*/ 2147483647 h 3189"/>
              <a:gd name="T46" fmla="*/ 2147483647 w 4353"/>
              <a:gd name="T47" fmla="*/ 2147483647 h 3189"/>
              <a:gd name="T48" fmla="*/ 2147483647 w 4353"/>
              <a:gd name="T49" fmla="*/ 2147483647 h 3189"/>
              <a:gd name="T50" fmla="*/ 2147483647 w 4353"/>
              <a:gd name="T51" fmla="*/ 2147483647 h 3189"/>
              <a:gd name="T52" fmla="*/ 2147483647 w 4353"/>
              <a:gd name="T53" fmla="*/ 2147483647 h 3189"/>
              <a:gd name="T54" fmla="*/ 2147483647 w 4353"/>
              <a:gd name="T55" fmla="*/ 2147483647 h 3189"/>
              <a:gd name="T56" fmla="*/ 2147483647 w 4353"/>
              <a:gd name="T57" fmla="*/ 2147483647 h 3189"/>
              <a:gd name="T58" fmla="*/ 2147483647 w 4353"/>
              <a:gd name="T59" fmla="*/ 2147483647 h 3189"/>
              <a:gd name="T60" fmla="*/ 2147483647 w 4353"/>
              <a:gd name="T61" fmla="*/ 2147483647 h 3189"/>
              <a:gd name="T62" fmla="*/ 2147483647 w 4353"/>
              <a:gd name="T63" fmla="*/ 2147483647 h 3189"/>
              <a:gd name="T64" fmla="*/ 2147483647 w 4353"/>
              <a:gd name="T65" fmla="*/ 2147483647 h 3189"/>
              <a:gd name="T66" fmla="*/ 2147483647 w 4353"/>
              <a:gd name="T67" fmla="*/ 2147483647 h 3189"/>
              <a:gd name="T68" fmla="*/ 2147483647 w 4353"/>
              <a:gd name="T69" fmla="*/ 2147483647 h 3189"/>
              <a:gd name="T70" fmla="*/ 2147483647 w 4353"/>
              <a:gd name="T71" fmla="*/ 2147483647 h 3189"/>
              <a:gd name="T72" fmla="*/ 2147483647 w 4353"/>
              <a:gd name="T73" fmla="*/ 2147483647 h 3189"/>
              <a:gd name="T74" fmla="*/ 2147483647 w 4353"/>
              <a:gd name="T75" fmla="*/ 2147483647 h 3189"/>
              <a:gd name="T76" fmla="*/ 2147483647 w 4353"/>
              <a:gd name="T77" fmla="*/ 2147483647 h 3189"/>
              <a:gd name="T78" fmla="*/ 2147483647 w 4353"/>
              <a:gd name="T79" fmla="*/ 2147483647 h 3189"/>
              <a:gd name="T80" fmla="*/ 2147483647 w 4353"/>
              <a:gd name="T81" fmla="*/ 2147483647 h 3189"/>
              <a:gd name="T82" fmla="*/ 2147483647 w 4353"/>
              <a:gd name="T83" fmla="*/ 2147483647 h 3189"/>
              <a:gd name="T84" fmla="*/ 2147483647 w 4353"/>
              <a:gd name="T85" fmla="*/ 2147483647 h 31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53"/>
              <a:gd name="T130" fmla="*/ 0 h 3189"/>
              <a:gd name="T131" fmla="*/ 4353 w 4353"/>
              <a:gd name="T132" fmla="*/ 3189 h 31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53" h="3189">
                <a:moveTo>
                  <a:pt x="210" y="976"/>
                </a:moveTo>
                <a:lnTo>
                  <a:pt x="656" y="871"/>
                </a:lnTo>
                <a:lnTo>
                  <a:pt x="860" y="792"/>
                </a:lnTo>
                <a:lnTo>
                  <a:pt x="1050" y="722"/>
                </a:lnTo>
                <a:lnTo>
                  <a:pt x="1217" y="663"/>
                </a:lnTo>
                <a:lnTo>
                  <a:pt x="1407" y="575"/>
                </a:lnTo>
                <a:lnTo>
                  <a:pt x="1634" y="505"/>
                </a:lnTo>
                <a:lnTo>
                  <a:pt x="1872" y="446"/>
                </a:lnTo>
                <a:lnTo>
                  <a:pt x="2015" y="366"/>
                </a:lnTo>
                <a:lnTo>
                  <a:pt x="2195" y="258"/>
                </a:lnTo>
                <a:lnTo>
                  <a:pt x="2397" y="168"/>
                </a:lnTo>
                <a:lnTo>
                  <a:pt x="2589" y="129"/>
                </a:lnTo>
                <a:lnTo>
                  <a:pt x="2826" y="59"/>
                </a:lnTo>
                <a:lnTo>
                  <a:pt x="2981" y="10"/>
                </a:lnTo>
                <a:lnTo>
                  <a:pt x="3065" y="0"/>
                </a:lnTo>
                <a:lnTo>
                  <a:pt x="3173" y="80"/>
                </a:lnTo>
                <a:lnTo>
                  <a:pt x="3304" y="278"/>
                </a:lnTo>
                <a:lnTo>
                  <a:pt x="3400" y="446"/>
                </a:lnTo>
                <a:lnTo>
                  <a:pt x="3530" y="603"/>
                </a:lnTo>
                <a:lnTo>
                  <a:pt x="3626" y="812"/>
                </a:lnTo>
                <a:lnTo>
                  <a:pt x="3720" y="990"/>
                </a:lnTo>
                <a:lnTo>
                  <a:pt x="3828" y="1178"/>
                </a:lnTo>
                <a:lnTo>
                  <a:pt x="3900" y="1286"/>
                </a:lnTo>
                <a:lnTo>
                  <a:pt x="3996" y="1407"/>
                </a:lnTo>
                <a:lnTo>
                  <a:pt x="4163" y="1516"/>
                </a:lnTo>
                <a:lnTo>
                  <a:pt x="4222" y="1565"/>
                </a:lnTo>
                <a:lnTo>
                  <a:pt x="4281" y="1714"/>
                </a:lnTo>
                <a:lnTo>
                  <a:pt x="4353" y="1843"/>
                </a:lnTo>
                <a:lnTo>
                  <a:pt x="4341" y="1941"/>
                </a:lnTo>
                <a:lnTo>
                  <a:pt x="4269" y="2039"/>
                </a:lnTo>
                <a:lnTo>
                  <a:pt x="4114" y="2119"/>
                </a:lnTo>
                <a:lnTo>
                  <a:pt x="3875" y="2268"/>
                </a:lnTo>
                <a:lnTo>
                  <a:pt x="3698" y="2307"/>
                </a:lnTo>
                <a:lnTo>
                  <a:pt x="3506" y="2377"/>
                </a:lnTo>
                <a:lnTo>
                  <a:pt x="3387" y="2426"/>
                </a:lnTo>
                <a:lnTo>
                  <a:pt x="3208" y="2467"/>
                </a:lnTo>
                <a:lnTo>
                  <a:pt x="3065" y="2526"/>
                </a:lnTo>
                <a:lnTo>
                  <a:pt x="2909" y="2595"/>
                </a:lnTo>
                <a:lnTo>
                  <a:pt x="2671" y="2634"/>
                </a:lnTo>
                <a:lnTo>
                  <a:pt x="2577" y="2645"/>
                </a:lnTo>
                <a:lnTo>
                  <a:pt x="2422" y="2763"/>
                </a:lnTo>
                <a:lnTo>
                  <a:pt x="2171" y="2812"/>
                </a:lnTo>
                <a:lnTo>
                  <a:pt x="1813" y="2980"/>
                </a:lnTo>
                <a:lnTo>
                  <a:pt x="1550" y="3060"/>
                </a:lnTo>
                <a:lnTo>
                  <a:pt x="1323" y="3150"/>
                </a:lnTo>
                <a:lnTo>
                  <a:pt x="1109" y="3189"/>
                </a:lnTo>
                <a:lnTo>
                  <a:pt x="1013" y="3178"/>
                </a:lnTo>
                <a:lnTo>
                  <a:pt x="932" y="3139"/>
                </a:lnTo>
                <a:lnTo>
                  <a:pt x="835" y="2970"/>
                </a:lnTo>
                <a:lnTo>
                  <a:pt x="727" y="2802"/>
                </a:lnTo>
                <a:lnTo>
                  <a:pt x="693" y="2694"/>
                </a:lnTo>
                <a:lnTo>
                  <a:pt x="668" y="2526"/>
                </a:lnTo>
                <a:lnTo>
                  <a:pt x="633" y="2397"/>
                </a:lnTo>
                <a:lnTo>
                  <a:pt x="584" y="2258"/>
                </a:lnTo>
                <a:lnTo>
                  <a:pt x="429" y="2080"/>
                </a:lnTo>
                <a:lnTo>
                  <a:pt x="335" y="1951"/>
                </a:lnTo>
                <a:lnTo>
                  <a:pt x="274" y="1714"/>
                </a:lnTo>
                <a:lnTo>
                  <a:pt x="190" y="1544"/>
                </a:lnTo>
                <a:lnTo>
                  <a:pt x="96" y="1366"/>
                </a:lnTo>
                <a:lnTo>
                  <a:pt x="37" y="1188"/>
                </a:lnTo>
                <a:lnTo>
                  <a:pt x="0" y="1098"/>
                </a:lnTo>
                <a:lnTo>
                  <a:pt x="37" y="1031"/>
                </a:lnTo>
                <a:lnTo>
                  <a:pt x="131" y="990"/>
                </a:lnTo>
                <a:lnTo>
                  <a:pt x="215" y="1010"/>
                </a:lnTo>
                <a:lnTo>
                  <a:pt x="239" y="1070"/>
                </a:lnTo>
                <a:lnTo>
                  <a:pt x="131" y="1119"/>
                </a:lnTo>
                <a:lnTo>
                  <a:pt x="131" y="1209"/>
                </a:lnTo>
                <a:lnTo>
                  <a:pt x="168" y="1327"/>
                </a:lnTo>
                <a:lnTo>
                  <a:pt x="227" y="1466"/>
                </a:lnTo>
                <a:lnTo>
                  <a:pt x="311" y="1624"/>
                </a:lnTo>
                <a:lnTo>
                  <a:pt x="370" y="1743"/>
                </a:lnTo>
                <a:lnTo>
                  <a:pt x="407" y="1921"/>
                </a:lnTo>
                <a:lnTo>
                  <a:pt x="466" y="2000"/>
                </a:lnTo>
                <a:lnTo>
                  <a:pt x="584" y="2139"/>
                </a:lnTo>
                <a:lnTo>
                  <a:pt x="643" y="2219"/>
                </a:lnTo>
                <a:lnTo>
                  <a:pt x="693" y="2328"/>
                </a:lnTo>
                <a:lnTo>
                  <a:pt x="715" y="2436"/>
                </a:lnTo>
                <a:lnTo>
                  <a:pt x="752" y="2544"/>
                </a:lnTo>
                <a:lnTo>
                  <a:pt x="789" y="2722"/>
                </a:lnTo>
                <a:lnTo>
                  <a:pt x="860" y="2872"/>
                </a:lnTo>
                <a:lnTo>
                  <a:pt x="991" y="3090"/>
                </a:lnTo>
                <a:lnTo>
                  <a:pt x="1087" y="3129"/>
                </a:lnTo>
                <a:lnTo>
                  <a:pt x="1180" y="3129"/>
                </a:lnTo>
                <a:lnTo>
                  <a:pt x="1372" y="3070"/>
                </a:lnTo>
                <a:lnTo>
                  <a:pt x="1611" y="2990"/>
                </a:lnTo>
                <a:lnTo>
                  <a:pt x="1826" y="2902"/>
                </a:lnTo>
                <a:lnTo>
                  <a:pt x="2003" y="2812"/>
                </a:lnTo>
                <a:lnTo>
                  <a:pt x="2146" y="2743"/>
                </a:lnTo>
                <a:lnTo>
                  <a:pt x="2289" y="2694"/>
                </a:lnTo>
                <a:lnTo>
                  <a:pt x="2409" y="2694"/>
                </a:lnTo>
                <a:lnTo>
                  <a:pt x="2481" y="2624"/>
                </a:lnTo>
                <a:lnTo>
                  <a:pt x="2648" y="2575"/>
                </a:lnTo>
                <a:lnTo>
                  <a:pt x="2804" y="2555"/>
                </a:lnTo>
                <a:lnTo>
                  <a:pt x="2897" y="2544"/>
                </a:lnTo>
                <a:lnTo>
                  <a:pt x="3185" y="2407"/>
                </a:lnTo>
                <a:lnTo>
                  <a:pt x="3350" y="2377"/>
                </a:lnTo>
                <a:lnTo>
                  <a:pt x="3493" y="2317"/>
                </a:lnTo>
                <a:lnTo>
                  <a:pt x="3673" y="2238"/>
                </a:lnTo>
                <a:lnTo>
                  <a:pt x="3865" y="2219"/>
                </a:lnTo>
                <a:lnTo>
                  <a:pt x="4030" y="2098"/>
                </a:lnTo>
                <a:lnTo>
                  <a:pt x="4163" y="2021"/>
                </a:lnTo>
                <a:lnTo>
                  <a:pt x="4245" y="1970"/>
                </a:lnTo>
                <a:lnTo>
                  <a:pt x="4269" y="1882"/>
                </a:lnTo>
                <a:lnTo>
                  <a:pt x="4269" y="1792"/>
                </a:lnTo>
                <a:lnTo>
                  <a:pt x="4210" y="1704"/>
                </a:lnTo>
                <a:lnTo>
                  <a:pt x="4173" y="1575"/>
                </a:lnTo>
                <a:lnTo>
                  <a:pt x="4043" y="1516"/>
                </a:lnTo>
                <a:lnTo>
                  <a:pt x="3924" y="1426"/>
                </a:lnTo>
                <a:lnTo>
                  <a:pt x="3828" y="1317"/>
                </a:lnTo>
                <a:lnTo>
                  <a:pt x="3673" y="1039"/>
                </a:lnTo>
                <a:lnTo>
                  <a:pt x="3555" y="822"/>
                </a:lnTo>
                <a:lnTo>
                  <a:pt x="3483" y="663"/>
                </a:lnTo>
                <a:lnTo>
                  <a:pt x="3350" y="505"/>
                </a:lnTo>
                <a:lnTo>
                  <a:pt x="3257" y="327"/>
                </a:lnTo>
                <a:lnTo>
                  <a:pt x="3148" y="149"/>
                </a:lnTo>
                <a:lnTo>
                  <a:pt x="3089" y="119"/>
                </a:lnTo>
                <a:lnTo>
                  <a:pt x="3030" y="70"/>
                </a:lnTo>
                <a:lnTo>
                  <a:pt x="2767" y="139"/>
                </a:lnTo>
                <a:lnTo>
                  <a:pt x="2624" y="188"/>
                </a:lnTo>
                <a:lnTo>
                  <a:pt x="2409" y="219"/>
                </a:lnTo>
                <a:lnTo>
                  <a:pt x="2230" y="297"/>
                </a:lnTo>
                <a:lnTo>
                  <a:pt x="1969" y="475"/>
                </a:lnTo>
                <a:lnTo>
                  <a:pt x="1838" y="526"/>
                </a:lnTo>
                <a:lnTo>
                  <a:pt x="1683" y="534"/>
                </a:lnTo>
                <a:lnTo>
                  <a:pt x="1360" y="644"/>
                </a:lnTo>
                <a:lnTo>
                  <a:pt x="1168" y="763"/>
                </a:lnTo>
                <a:lnTo>
                  <a:pt x="895" y="861"/>
                </a:lnTo>
                <a:lnTo>
                  <a:pt x="311" y="1031"/>
                </a:lnTo>
                <a:lnTo>
                  <a:pt x="210" y="9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021" name="Group 6"/>
          <p:cNvGrpSpPr>
            <a:grpSpLocks/>
          </p:cNvGrpSpPr>
          <p:nvPr/>
        </p:nvGrpSpPr>
        <p:grpSpPr bwMode="auto">
          <a:xfrm>
            <a:off x="384175" y="1206500"/>
            <a:ext cx="2632075" cy="5334000"/>
            <a:chOff x="242" y="760"/>
            <a:chExt cx="1658" cy="3360"/>
          </a:xfrm>
        </p:grpSpPr>
        <p:sp>
          <p:nvSpPr>
            <p:cNvPr id="86024" name="Freeform 7"/>
            <p:cNvSpPr>
              <a:spLocks/>
            </p:cNvSpPr>
            <p:nvPr/>
          </p:nvSpPr>
          <p:spPr bwMode="auto">
            <a:xfrm>
              <a:off x="242" y="760"/>
              <a:ext cx="946" cy="726"/>
            </a:xfrm>
            <a:custGeom>
              <a:avLst/>
              <a:gdLst>
                <a:gd name="T0" fmla="*/ 636 w 946"/>
                <a:gd name="T1" fmla="*/ 313 h 726"/>
                <a:gd name="T2" fmla="*/ 601 w 946"/>
                <a:gd name="T3" fmla="*/ 212 h 726"/>
                <a:gd name="T4" fmla="*/ 540 w 946"/>
                <a:gd name="T5" fmla="*/ 120 h 726"/>
                <a:gd name="T6" fmla="*/ 473 w 946"/>
                <a:gd name="T7" fmla="*/ 61 h 726"/>
                <a:gd name="T8" fmla="*/ 382 w 946"/>
                <a:gd name="T9" fmla="*/ 14 h 726"/>
                <a:gd name="T10" fmla="*/ 311 w 946"/>
                <a:gd name="T11" fmla="*/ 0 h 726"/>
                <a:gd name="T12" fmla="*/ 220 w 946"/>
                <a:gd name="T13" fmla="*/ 0 h 726"/>
                <a:gd name="T14" fmla="*/ 129 w 946"/>
                <a:gd name="T15" fmla="*/ 24 h 726"/>
                <a:gd name="T16" fmla="*/ 55 w 946"/>
                <a:gd name="T17" fmla="*/ 71 h 726"/>
                <a:gd name="T18" fmla="*/ 18 w 946"/>
                <a:gd name="T19" fmla="*/ 151 h 726"/>
                <a:gd name="T20" fmla="*/ 0 w 946"/>
                <a:gd name="T21" fmla="*/ 268 h 726"/>
                <a:gd name="T22" fmla="*/ 37 w 946"/>
                <a:gd name="T23" fmla="*/ 423 h 726"/>
                <a:gd name="T24" fmla="*/ 92 w 946"/>
                <a:gd name="T25" fmla="*/ 540 h 726"/>
                <a:gd name="T26" fmla="*/ 163 w 946"/>
                <a:gd name="T27" fmla="*/ 615 h 726"/>
                <a:gd name="T28" fmla="*/ 237 w 946"/>
                <a:gd name="T29" fmla="*/ 664 h 726"/>
                <a:gd name="T30" fmla="*/ 340 w 946"/>
                <a:gd name="T31" fmla="*/ 705 h 726"/>
                <a:gd name="T32" fmla="*/ 449 w 946"/>
                <a:gd name="T33" fmla="*/ 726 h 726"/>
                <a:gd name="T34" fmla="*/ 547 w 946"/>
                <a:gd name="T35" fmla="*/ 711 h 726"/>
                <a:gd name="T36" fmla="*/ 631 w 946"/>
                <a:gd name="T37" fmla="*/ 681 h 726"/>
                <a:gd name="T38" fmla="*/ 685 w 946"/>
                <a:gd name="T39" fmla="*/ 585 h 726"/>
                <a:gd name="T40" fmla="*/ 693 w 946"/>
                <a:gd name="T41" fmla="*/ 495 h 726"/>
                <a:gd name="T42" fmla="*/ 685 w 946"/>
                <a:gd name="T43" fmla="*/ 419 h 726"/>
                <a:gd name="T44" fmla="*/ 673 w 946"/>
                <a:gd name="T45" fmla="*/ 388 h 726"/>
                <a:gd name="T46" fmla="*/ 831 w 946"/>
                <a:gd name="T47" fmla="*/ 419 h 726"/>
                <a:gd name="T48" fmla="*/ 929 w 946"/>
                <a:gd name="T49" fmla="*/ 423 h 726"/>
                <a:gd name="T50" fmla="*/ 946 w 946"/>
                <a:gd name="T51" fmla="*/ 372 h 726"/>
                <a:gd name="T52" fmla="*/ 922 w 946"/>
                <a:gd name="T53" fmla="*/ 317 h 726"/>
                <a:gd name="T54" fmla="*/ 831 w 946"/>
                <a:gd name="T55" fmla="*/ 327 h 726"/>
                <a:gd name="T56" fmla="*/ 693 w 946"/>
                <a:gd name="T57" fmla="*/ 333 h 726"/>
                <a:gd name="T58" fmla="*/ 636 w 946"/>
                <a:gd name="T59" fmla="*/ 313 h 7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6"/>
                <a:gd name="T91" fmla="*/ 0 h 726"/>
                <a:gd name="T92" fmla="*/ 946 w 946"/>
                <a:gd name="T93" fmla="*/ 726 h 7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6" h="726">
                  <a:moveTo>
                    <a:pt x="636" y="313"/>
                  </a:moveTo>
                  <a:lnTo>
                    <a:pt x="601" y="212"/>
                  </a:lnTo>
                  <a:lnTo>
                    <a:pt x="540" y="120"/>
                  </a:lnTo>
                  <a:lnTo>
                    <a:pt x="473" y="61"/>
                  </a:lnTo>
                  <a:lnTo>
                    <a:pt x="382" y="14"/>
                  </a:lnTo>
                  <a:lnTo>
                    <a:pt x="311" y="0"/>
                  </a:lnTo>
                  <a:lnTo>
                    <a:pt x="220" y="0"/>
                  </a:lnTo>
                  <a:lnTo>
                    <a:pt x="129" y="24"/>
                  </a:lnTo>
                  <a:lnTo>
                    <a:pt x="55" y="71"/>
                  </a:lnTo>
                  <a:lnTo>
                    <a:pt x="18" y="151"/>
                  </a:lnTo>
                  <a:lnTo>
                    <a:pt x="0" y="268"/>
                  </a:lnTo>
                  <a:lnTo>
                    <a:pt x="37" y="423"/>
                  </a:lnTo>
                  <a:lnTo>
                    <a:pt x="92" y="540"/>
                  </a:lnTo>
                  <a:lnTo>
                    <a:pt x="163" y="615"/>
                  </a:lnTo>
                  <a:lnTo>
                    <a:pt x="237" y="664"/>
                  </a:lnTo>
                  <a:lnTo>
                    <a:pt x="340" y="705"/>
                  </a:lnTo>
                  <a:lnTo>
                    <a:pt x="449" y="726"/>
                  </a:lnTo>
                  <a:lnTo>
                    <a:pt x="547" y="711"/>
                  </a:lnTo>
                  <a:lnTo>
                    <a:pt x="631" y="681"/>
                  </a:lnTo>
                  <a:lnTo>
                    <a:pt x="685" y="585"/>
                  </a:lnTo>
                  <a:lnTo>
                    <a:pt x="693" y="495"/>
                  </a:lnTo>
                  <a:lnTo>
                    <a:pt x="685" y="419"/>
                  </a:lnTo>
                  <a:lnTo>
                    <a:pt x="673" y="388"/>
                  </a:lnTo>
                  <a:lnTo>
                    <a:pt x="831" y="419"/>
                  </a:lnTo>
                  <a:lnTo>
                    <a:pt x="929" y="423"/>
                  </a:lnTo>
                  <a:lnTo>
                    <a:pt x="946" y="372"/>
                  </a:lnTo>
                  <a:lnTo>
                    <a:pt x="922" y="317"/>
                  </a:lnTo>
                  <a:lnTo>
                    <a:pt x="831" y="327"/>
                  </a:lnTo>
                  <a:lnTo>
                    <a:pt x="693" y="333"/>
                  </a:lnTo>
                  <a:lnTo>
                    <a:pt x="636" y="3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Freeform 8"/>
            <p:cNvSpPr>
              <a:spLocks/>
            </p:cNvSpPr>
            <p:nvPr/>
          </p:nvSpPr>
          <p:spPr bwMode="auto">
            <a:xfrm>
              <a:off x="580" y="1602"/>
              <a:ext cx="768" cy="1144"/>
            </a:xfrm>
            <a:custGeom>
              <a:avLst/>
              <a:gdLst>
                <a:gd name="T0" fmla="*/ 177 w 768"/>
                <a:gd name="T1" fmla="*/ 0 h 1144"/>
                <a:gd name="T2" fmla="*/ 286 w 768"/>
                <a:gd name="T3" fmla="*/ 0 h 1144"/>
                <a:gd name="T4" fmla="*/ 367 w 768"/>
                <a:gd name="T5" fmla="*/ 0 h 1144"/>
                <a:gd name="T6" fmla="*/ 470 w 768"/>
                <a:gd name="T7" fmla="*/ 31 h 1144"/>
                <a:gd name="T8" fmla="*/ 525 w 768"/>
                <a:gd name="T9" fmla="*/ 76 h 1144"/>
                <a:gd name="T10" fmla="*/ 598 w 768"/>
                <a:gd name="T11" fmla="*/ 145 h 1144"/>
                <a:gd name="T12" fmla="*/ 653 w 768"/>
                <a:gd name="T13" fmla="*/ 225 h 1144"/>
                <a:gd name="T14" fmla="*/ 695 w 768"/>
                <a:gd name="T15" fmla="*/ 336 h 1144"/>
                <a:gd name="T16" fmla="*/ 744 w 768"/>
                <a:gd name="T17" fmla="*/ 454 h 1144"/>
                <a:gd name="T18" fmla="*/ 768 w 768"/>
                <a:gd name="T19" fmla="*/ 610 h 1144"/>
                <a:gd name="T20" fmla="*/ 768 w 768"/>
                <a:gd name="T21" fmla="*/ 759 h 1144"/>
                <a:gd name="T22" fmla="*/ 751 w 768"/>
                <a:gd name="T23" fmla="*/ 904 h 1144"/>
                <a:gd name="T24" fmla="*/ 695 w 768"/>
                <a:gd name="T25" fmla="*/ 1023 h 1144"/>
                <a:gd name="T26" fmla="*/ 635 w 768"/>
                <a:gd name="T27" fmla="*/ 1084 h 1144"/>
                <a:gd name="T28" fmla="*/ 549 w 768"/>
                <a:gd name="T29" fmla="*/ 1133 h 1144"/>
                <a:gd name="T30" fmla="*/ 451 w 768"/>
                <a:gd name="T31" fmla="*/ 1144 h 1144"/>
                <a:gd name="T32" fmla="*/ 342 w 768"/>
                <a:gd name="T33" fmla="*/ 1129 h 1144"/>
                <a:gd name="T34" fmla="*/ 239 w 768"/>
                <a:gd name="T35" fmla="*/ 1099 h 1144"/>
                <a:gd name="T36" fmla="*/ 177 w 768"/>
                <a:gd name="T37" fmla="*/ 1054 h 1144"/>
                <a:gd name="T38" fmla="*/ 140 w 768"/>
                <a:gd name="T39" fmla="*/ 964 h 1144"/>
                <a:gd name="T40" fmla="*/ 111 w 768"/>
                <a:gd name="T41" fmla="*/ 904 h 1144"/>
                <a:gd name="T42" fmla="*/ 123 w 768"/>
                <a:gd name="T43" fmla="*/ 829 h 1144"/>
                <a:gd name="T44" fmla="*/ 140 w 768"/>
                <a:gd name="T45" fmla="*/ 739 h 1144"/>
                <a:gd name="T46" fmla="*/ 165 w 768"/>
                <a:gd name="T47" fmla="*/ 649 h 1144"/>
                <a:gd name="T48" fmla="*/ 182 w 768"/>
                <a:gd name="T49" fmla="*/ 575 h 1144"/>
                <a:gd name="T50" fmla="*/ 158 w 768"/>
                <a:gd name="T51" fmla="*/ 505 h 1144"/>
                <a:gd name="T52" fmla="*/ 111 w 768"/>
                <a:gd name="T53" fmla="*/ 430 h 1144"/>
                <a:gd name="T54" fmla="*/ 49 w 768"/>
                <a:gd name="T55" fmla="*/ 354 h 1144"/>
                <a:gd name="T56" fmla="*/ 0 w 768"/>
                <a:gd name="T57" fmla="*/ 250 h 1144"/>
                <a:gd name="T58" fmla="*/ 0 w 768"/>
                <a:gd name="T59" fmla="*/ 129 h 1144"/>
                <a:gd name="T60" fmla="*/ 49 w 768"/>
                <a:gd name="T61" fmla="*/ 60 h 1144"/>
                <a:gd name="T62" fmla="*/ 111 w 768"/>
                <a:gd name="T63" fmla="*/ 11 h 1144"/>
                <a:gd name="T64" fmla="*/ 177 w 768"/>
                <a:gd name="T65" fmla="*/ 0 h 1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8"/>
                <a:gd name="T100" fmla="*/ 0 h 1144"/>
                <a:gd name="T101" fmla="*/ 768 w 768"/>
                <a:gd name="T102" fmla="*/ 1144 h 1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8" h="1144">
                  <a:moveTo>
                    <a:pt x="177" y="0"/>
                  </a:moveTo>
                  <a:lnTo>
                    <a:pt x="286" y="0"/>
                  </a:lnTo>
                  <a:lnTo>
                    <a:pt x="367" y="0"/>
                  </a:lnTo>
                  <a:lnTo>
                    <a:pt x="470" y="31"/>
                  </a:lnTo>
                  <a:lnTo>
                    <a:pt x="525" y="76"/>
                  </a:lnTo>
                  <a:lnTo>
                    <a:pt x="598" y="145"/>
                  </a:lnTo>
                  <a:lnTo>
                    <a:pt x="653" y="225"/>
                  </a:lnTo>
                  <a:lnTo>
                    <a:pt x="695" y="336"/>
                  </a:lnTo>
                  <a:lnTo>
                    <a:pt x="744" y="454"/>
                  </a:lnTo>
                  <a:lnTo>
                    <a:pt x="768" y="610"/>
                  </a:lnTo>
                  <a:lnTo>
                    <a:pt x="768" y="759"/>
                  </a:lnTo>
                  <a:lnTo>
                    <a:pt x="751" y="904"/>
                  </a:lnTo>
                  <a:lnTo>
                    <a:pt x="695" y="1023"/>
                  </a:lnTo>
                  <a:lnTo>
                    <a:pt x="635" y="1084"/>
                  </a:lnTo>
                  <a:lnTo>
                    <a:pt x="549" y="1133"/>
                  </a:lnTo>
                  <a:lnTo>
                    <a:pt x="451" y="1144"/>
                  </a:lnTo>
                  <a:lnTo>
                    <a:pt x="342" y="1129"/>
                  </a:lnTo>
                  <a:lnTo>
                    <a:pt x="239" y="1099"/>
                  </a:lnTo>
                  <a:lnTo>
                    <a:pt x="177" y="1054"/>
                  </a:lnTo>
                  <a:lnTo>
                    <a:pt x="140" y="964"/>
                  </a:lnTo>
                  <a:lnTo>
                    <a:pt x="111" y="904"/>
                  </a:lnTo>
                  <a:lnTo>
                    <a:pt x="123" y="829"/>
                  </a:lnTo>
                  <a:lnTo>
                    <a:pt x="140" y="739"/>
                  </a:lnTo>
                  <a:lnTo>
                    <a:pt x="165" y="649"/>
                  </a:lnTo>
                  <a:lnTo>
                    <a:pt x="182" y="575"/>
                  </a:lnTo>
                  <a:lnTo>
                    <a:pt x="158" y="505"/>
                  </a:lnTo>
                  <a:lnTo>
                    <a:pt x="111" y="430"/>
                  </a:lnTo>
                  <a:lnTo>
                    <a:pt x="49" y="354"/>
                  </a:lnTo>
                  <a:lnTo>
                    <a:pt x="0" y="250"/>
                  </a:lnTo>
                  <a:lnTo>
                    <a:pt x="0" y="129"/>
                  </a:lnTo>
                  <a:lnTo>
                    <a:pt x="49" y="60"/>
                  </a:lnTo>
                  <a:lnTo>
                    <a:pt x="111" y="1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Freeform 9"/>
            <p:cNvSpPr>
              <a:spLocks/>
            </p:cNvSpPr>
            <p:nvPr/>
          </p:nvSpPr>
          <p:spPr bwMode="auto">
            <a:xfrm>
              <a:off x="723" y="1537"/>
              <a:ext cx="1177" cy="873"/>
            </a:xfrm>
            <a:custGeom>
              <a:avLst/>
              <a:gdLst>
                <a:gd name="T0" fmla="*/ 0 w 1177"/>
                <a:gd name="T1" fmla="*/ 210 h 873"/>
                <a:gd name="T2" fmla="*/ 71 w 1177"/>
                <a:gd name="T3" fmla="*/ 135 h 873"/>
                <a:gd name="T4" fmla="*/ 175 w 1177"/>
                <a:gd name="T5" fmla="*/ 165 h 873"/>
                <a:gd name="T6" fmla="*/ 303 w 1177"/>
                <a:gd name="T7" fmla="*/ 262 h 873"/>
                <a:gd name="T8" fmla="*/ 411 w 1177"/>
                <a:gd name="T9" fmla="*/ 446 h 873"/>
                <a:gd name="T10" fmla="*/ 544 w 1177"/>
                <a:gd name="T11" fmla="*/ 587 h 873"/>
                <a:gd name="T12" fmla="*/ 633 w 1177"/>
                <a:gd name="T13" fmla="*/ 673 h 873"/>
                <a:gd name="T14" fmla="*/ 790 w 1177"/>
                <a:gd name="T15" fmla="*/ 718 h 873"/>
                <a:gd name="T16" fmla="*/ 852 w 1177"/>
                <a:gd name="T17" fmla="*/ 718 h 873"/>
                <a:gd name="T18" fmla="*/ 869 w 1177"/>
                <a:gd name="T19" fmla="*/ 597 h 873"/>
                <a:gd name="T20" fmla="*/ 864 w 1177"/>
                <a:gd name="T21" fmla="*/ 356 h 873"/>
                <a:gd name="T22" fmla="*/ 832 w 1177"/>
                <a:gd name="T23" fmla="*/ 210 h 873"/>
                <a:gd name="T24" fmla="*/ 815 w 1177"/>
                <a:gd name="T25" fmla="*/ 76 h 873"/>
                <a:gd name="T26" fmla="*/ 852 w 1177"/>
                <a:gd name="T27" fmla="*/ 0 h 873"/>
                <a:gd name="T28" fmla="*/ 953 w 1177"/>
                <a:gd name="T29" fmla="*/ 0 h 873"/>
                <a:gd name="T30" fmla="*/ 973 w 1177"/>
                <a:gd name="T31" fmla="*/ 90 h 873"/>
                <a:gd name="T32" fmla="*/ 906 w 1177"/>
                <a:gd name="T33" fmla="*/ 180 h 873"/>
                <a:gd name="T34" fmla="*/ 953 w 1177"/>
                <a:gd name="T35" fmla="*/ 241 h 873"/>
                <a:gd name="T36" fmla="*/ 1044 w 1177"/>
                <a:gd name="T37" fmla="*/ 245 h 873"/>
                <a:gd name="T38" fmla="*/ 1116 w 1177"/>
                <a:gd name="T39" fmla="*/ 262 h 873"/>
                <a:gd name="T40" fmla="*/ 1153 w 1177"/>
                <a:gd name="T41" fmla="*/ 300 h 873"/>
                <a:gd name="T42" fmla="*/ 1177 w 1177"/>
                <a:gd name="T43" fmla="*/ 390 h 873"/>
                <a:gd name="T44" fmla="*/ 1116 w 1177"/>
                <a:gd name="T45" fmla="*/ 421 h 873"/>
                <a:gd name="T46" fmla="*/ 1061 w 1177"/>
                <a:gd name="T47" fmla="*/ 417 h 873"/>
                <a:gd name="T48" fmla="*/ 1027 w 1177"/>
                <a:gd name="T49" fmla="*/ 362 h 873"/>
                <a:gd name="T50" fmla="*/ 941 w 1177"/>
                <a:gd name="T51" fmla="*/ 362 h 873"/>
                <a:gd name="T52" fmla="*/ 936 w 1177"/>
                <a:gd name="T53" fmla="*/ 417 h 873"/>
                <a:gd name="T54" fmla="*/ 978 w 1177"/>
                <a:gd name="T55" fmla="*/ 632 h 873"/>
                <a:gd name="T56" fmla="*/ 973 w 1177"/>
                <a:gd name="T57" fmla="*/ 777 h 873"/>
                <a:gd name="T58" fmla="*/ 919 w 1177"/>
                <a:gd name="T59" fmla="*/ 873 h 873"/>
                <a:gd name="T60" fmla="*/ 790 w 1177"/>
                <a:gd name="T61" fmla="*/ 873 h 873"/>
                <a:gd name="T62" fmla="*/ 579 w 1177"/>
                <a:gd name="T63" fmla="*/ 793 h 873"/>
                <a:gd name="T64" fmla="*/ 399 w 1177"/>
                <a:gd name="T65" fmla="*/ 687 h 873"/>
                <a:gd name="T66" fmla="*/ 249 w 1177"/>
                <a:gd name="T67" fmla="*/ 566 h 873"/>
                <a:gd name="T68" fmla="*/ 125 w 1177"/>
                <a:gd name="T69" fmla="*/ 446 h 873"/>
                <a:gd name="T70" fmla="*/ 17 w 1177"/>
                <a:gd name="T71" fmla="*/ 331 h 873"/>
                <a:gd name="T72" fmla="*/ 0 w 1177"/>
                <a:gd name="T73" fmla="*/ 210 h 8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7"/>
                <a:gd name="T112" fmla="*/ 0 h 873"/>
                <a:gd name="T113" fmla="*/ 1177 w 1177"/>
                <a:gd name="T114" fmla="*/ 873 h 8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7" h="873">
                  <a:moveTo>
                    <a:pt x="0" y="210"/>
                  </a:moveTo>
                  <a:lnTo>
                    <a:pt x="71" y="135"/>
                  </a:lnTo>
                  <a:lnTo>
                    <a:pt x="175" y="165"/>
                  </a:lnTo>
                  <a:lnTo>
                    <a:pt x="303" y="262"/>
                  </a:lnTo>
                  <a:lnTo>
                    <a:pt x="411" y="446"/>
                  </a:lnTo>
                  <a:lnTo>
                    <a:pt x="544" y="587"/>
                  </a:lnTo>
                  <a:lnTo>
                    <a:pt x="633" y="673"/>
                  </a:lnTo>
                  <a:lnTo>
                    <a:pt x="790" y="718"/>
                  </a:lnTo>
                  <a:lnTo>
                    <a:pt x="852" y="718"/>
                  </a:lnTo>
                  <a:lnTo>
                    <a:pt x="869" y="597"/>
                  </a:lnTo>
                  <a:lnTo>
                    <a:pt x="864" y="356"/>
                  </a:lnTo>
                  <a:lnTo>
                    <a:pt x="832" y="210"/>
                  </a:lnTo>
                  <a:lnTo>
                    <a:pt x="815" y="76"/>
                  </a:lnTo>
                  <a:lnTo>
                    <a:pt x="852" y="0"/>
                  </a:lnTo>
                  <a:lnTo>
                    <a:pt x="953" y="0"/>
                  </a:lnTo>
                  <a:lnTo>
                    <a:pt x="973" y="90"/>
                  </a:lnTo>
                  <a:lnTo>
                    <a:pt x="906" y="180"/>
                  </a:lnTo>
                  <a:lnTo>
                    <a:pt x="953" y="241"/>
                  </a:lnTo>
                  <a:lnTo>
                    <a:pt x="1044" y="245"/>
                  </a:lnTo>
                  <a:lnTo>
                    <a:pt x="1116" y="262"/>
                  </a:lnTo>
                  <a:lnTo>
                    <a:pt x="1153" y="300"/>
                  </a:lnTo>
                  <a:lnTo>
                    <a:pt x="1177" y="390"/>
                  </a:lnTo>
                  <a:lnTo>
                    <a:pt x="1116" y="421"/>
                  </a:lnTo>
                  <a:lnTo>
                    <a:pt x="1061" y="417"/>
                  </a:lnTo>
                  <a:lnTo>
                    <a:pt x="1027" y="362"/>
                  </a:lnTo>
                  <a:lnTo>
                    <a:pt x="941" y="362"/>
                  </a:lnTo>
                  <a:lnTo>
                    <a:pt x="936" y="417"/>
                  </a:lnTo>
                  <a:lnTo>
                    <a:pt x="978" y="632"/>
                  </a:lnTo>
                  <a:lnTo>
                    <a:pt x="973" y="777"/>
                  </a:lnTo>
                  <a:lnTo>
                    <a:pt x="919" y="873"/>
                  </a:lnTo>
                  <a:lnTo>
                    <a:pt x="790" y="873"/>
                  </a:lnTo>
                  <a:lnTo>
                    <a:pt x="579" y="793"/>
                  </a:lnTo>
                  <a:lnTo>
                    <a:pt x="399" y="687"/>
                  </a:lnTo>
                  <a:lnTo>
                    <a:pt x="249" y="566"/>
                  </a:lnTo>
                  <a:lnTo>
                    <a:pt x="125" y="446"/>
                  </a:lnTo>
                  <a:lnTo>
                    <a:pt x="17" y="331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Freeform 10"/>
            <p:cNvSpPr>
              <a:spLocks/>
            </p:cNvSpPr>
            <p:nvPr/>
          </p:nvSpPr>
          <p:spPr bwMode="auto">
            <a:xfrm>
              <a:off x="1021" y="2508"/>
              <a:ext cx="820" cy="1440"/>
            </a:xfrm>
            <a:custGeom>
              <a:avLst/>
              <a:gdLst>
                <a:gd name="T0" fmla="*/ 91 w 820"/>
                <a:gd name="T1" fmla="*/ 0 h 1440"/>
                <a:gd name="T2" fmla="*/ 236 w 820"/>
                <a:gd name="T3" fmla="*/ 76 h 1440"/>
                <a:gd name="T4" fmla="*/ 310 w 820"/>
                <a:gd name="T5" fmla="*/ 195 h 1440"/>
                <a:gd name="T6" fmla="*/ 364 w 820"/>
                <a:gd name="T7" fmla="*/ 330 h 1440"/>
                <a:gd name="T8" fmla="*/ 406 w 820"/>
                <a:gd name="T9" fmla="*/ 528 h 1440"/>
                <a:gd name="T10" fmla="*/ 406 w 820"/>
                <a:gd name="T11" fmla="*/ 673 h 1440"/>
                <a:gd name="T12" fmla="*/ 369 w 820"/>
                <a:gd name="T13" fmla="*/ 868 h 1440"/>
                <a:gd name="T14" fmla="*/ 298 w 820"/>
                <a:gd name="T15" fmla="*/ 1031 h 1440"/>
                <a:gd name="T16" fmla="*/ 298 w 820"/>
                <a:gd name="T17" fmla="*/ 1180 h 1440"/>
                <a:gd name="T18" fmla="*/ 327 w 820"/>
                <a:gd name="T19" fmla="*/ 1256 h 1440"/>
                <a:gd name="T20" fmla="*/ 382 w 820"/>
                <a:gd name="T21" fmla="*/ 1256 h 1440"/>
                <a:gd name="T22" fmla="*/ 492 w 820"/>
                <a:gd name="T23" fmla="*/ 1246 h 1440"/>
                <a:gd name="T24" fmla="*/ 638 w 820"/>
                <a:gd name="T25" fmla="*/ 1270 h 1440"/>
                <a:gd name="T26" fmla="*/ 766 w 820"/>
                <a:gd name="T27" fmla="*/ 1322 h 1440"/>
                <a:gd name="T28" fmla="*/ 808 w 820"/>
                <a:gd name="T29" fmla="*/ 1346 h 1440"/>
                <a:gd name="T30" fmla="*/ 820 w 820"/>
                <a:gd name="T31" fmla="*/ 1391 h 1440"/>
                <a:gd name="T32" fmla="*/ 717 w 820"/>
                <a:gd name="T33" fmla="*/ 1436 h 1440"/>
                <a:gd name="T34" fmla="*/ 638 w 820"/>
                <a:gd name="T35" fmla="*/ 1440 h 1440"/>
                <a:gd name="T36" fmla="*/ 571 w 820"/>
                <a:gd name="T37" fmla="*/ 1410 h 1440"/>
                <a:gd name="T38" fmla="*/ 460 w 820"/>
                <a:gd name="T39" fmla="*/ 1350 h 1440"/>
                <a:gd name="T40" fmla="*/ 335 w 820"/>
                <a:gd name="T41" fmla="*/ 1346 h 1440"/>
                <a:gd name="T42" fmla="*/ 236 w 820"/>
                <a:gd name="T43" fmla="*/ 1395 h 1440"/>
                <a:gd name="T44" fmla="*/ 170 w 820"/>
                <a:gd name="T45" fmla="*/ 1381 h 1440"/>
                <a:gd name="T46" fmla="*/ 145 w 820"/>
                <a:gd name="T47" fmla="*/ 1322 h 1440"/>
                <a:gd name="T48" fmla="*/ 182 w 820"/>
                <a:gd name="T49" fmla="*/ 1225 h 1440"/>
                <a:gd name="T50" fmla="*/ 199 w 820"/>
                <a:gd name="T51" fmla="*/ 1062 h 1440"/>
                <a:gd name="T52" fmla="*/ 219 w 820"/>
                <a:gd name="T53" fmla="*/ 896 h 1440"/>
                <a:gd name="T54" fmla="*/ 244 w 820"/>
                <a:gd name="T55" fmla="*/ 659 h 1440"/>
                <a:gd name="T56" fmla="*/ 236 w 820"/>
                <a:gd name="T57" fmla="*/ 538 h 1440"/>
                <a:gd name="T58" fmla="*/ 182 w 820"/>
                <a:gd name="T59" fmla="*/ 393 h 1440"/>
                <a:gd name="T60" fmla="*/ 108 w 820"/>
                <a:gd name="T61" fmla="*/ 289 h 1440"/>
                <a:gd name="T62" fmla="*/ 42 w 820"/>
                <a:gd name="T63" fmla="*/ 184 h 1440"/>
                <a:gd name="T64" fmla="*/ 0 w 820"/>
                <a:gd name="T65" fmla="*/ 80 h 1440"/>
                <a:gd name="T66" fmla="*/ 24 w 820"/>
                <a:gd name="T67" fmla="*/ 4 h 1440"/>
                <a:gd name="T68" fmla="*/ 91 w 820"/>
                <a:gd name="T69" fmla="*/ 0 h 14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0"/>
                <a:gd name="T106" fmla="*/ 0 h 1440"/>
                <a:gd name="T107" fmla="*/ 820 w 820"/>
                <a:gd name="T108" fmla="*/ 1440 h 14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0" h="1440">
                  <a:moveTo>
                    <a:pt x="91" y="0"/>
                  </a:moveTo>
                  <a:lnTo>
                    <a:pt x="236" y="76"/>
                  </a:lnTo>
                  <a:lnTo>
                    <a:pt x="310" y="195"/>
                  </a:lnTo>
                  <a:lnTo>
                    <a:pt x="364" y="330"/>
                  </a:lnTo>
                  <a:lnTo>
                    <a:pt x="406" y="528"/>
                  </a:lnTo>
                  <a:lnTo>
                    <a:pt x="406" y="673"/>
                  </a:lnTo>
                  <a:lnTo>
                    <a:pt x="369" y="868"/>
                  </a:lnTo>
                  <a:lnTo>
                    <a:pt x="298" y="1031"/>
                  </a:lnTo>
                  <a:lnTo>
                    <a:pt x="298" y="1180"/>
                  </a:lnTo>
                  <a:lnTo>
                    <a:pt x="327" y="1256"/>
                  </a:lnTo>
                  <a:lnTo>
                    <a:pt x="382" y="1256"/>
                  </a:lnTo>
                  <a:lnTo>
                    <a:pt x="492" y="1246"/>
                  </a:lnTo>
                  <a:lnTo>
                    <a:pt x="638" y="1270"/>
                  </a:lnTo>
                  <a:lnTo>
                    <a:pt x="766" y="1322"/>
                  </a:lnTo>
                  <a:lnTo>
                    <a:pt x="808" y="1346"/>
                  </a:lnTo>
                  <a:lnTo>
                    <a:pt x="820" y="1391"/>
                  </a:lnTo>
                  <a:lnTo>
                    <a:pt x="717" y="1436"/>
                  </a:lnTo>
                  <a:lnTo>
                    <a:pt x="638" y="1440"/>
                  </a:lnTo>
                  <a:lnTo>
                    <a:pt x="571" y="1410"/>
                  </a:lnTo>
                  <a:lnTo>
                    <a:pt x="460" y="1350"/>
                  </a:lnTo>
                  <a:lnTo>
                    <a:pt x="335" y="1346"/>
                  </a:lnTo>
                  <a:lnTo>
                    <a:pt x="236" y="1395"/>
                  </a:lnTo>
                  <a:lnTo>
                    <a:pt x="170" y="1381"/>
                  </a:lnTo>
                  <a:lnTo>
                    <a:pt x="145" y="1322"/>
                  </a:lnTo>
                  <a:lnTo>
                    <a:pt x="182" y="1225"/>
                  </a:lnTo>
                  <a:lnTo>
                    <a:pt x="199" y="1062"/>
                  </a:lnTo>
                  <a:lnTo>
                    <a:pt x="219" y="896"/>
                  </a:lnTo>
                  <a:lnTo>
                    <a:pt x="244" y="659"/>
                  </a:lnTo>
                  <a:lnTo>
                    <a:pt x="236" y="538"/>
                  </a:lnTo>
                  <a:lnTo>
                    <a:pt x="182" y="393"/>
                  </a:lnTo>
                  <a:lnTo>
                    <a:pt x="108" y="289"/>
                  </a:lnTo>
                  <a:lnTo>
                    <a:pt x="42" y="184"/>
                  </a:lnTo>
                  <a:lnTo>
                    <a:pt x="0" y="80"/>
                  </a:lnTo>
                  <a:lnTo>
                    <a:pt x="24" y="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1"/>
            <p:cNvSpPr>
              <a:spLocks/>
            </p:cNvSpPr>
            <p:nvPr/>
          </p:nvSpPr>
          <p:spPr bwMode="auto">
            <a:xfrm>
              <a:off x="563" y="2498"/>
              <a:ext cx="500" cy="1622"/>
            </a:xfrm>
            <a:custGeom>
              <a:avLst/>
              <a:gdLst>
                <a:gd name="T0" fmla="*/ 160 w 500"/>
                <a:gd name="T1" fmla="*/ 368 h 1622"/>
                <a:gd name="T2" fmla="*/ 221 w 500"/>
                <a:gd name="T3" fmla="*/ 119 h 1622"/>
                <a:gd name="T4" fmla="*/ 352 w 500"/>
                <a:gd name="T5" fmla="*/ 0 h 1622"/>
                <a:gd name="T6" fmla="*/ 500 w 500"/>
                <a:gd name="T7" fmla="*/ 45 h 1622"/>
                <a:gd name="T8" fmla="*/ 492 w 500"/>
                <a:gd name="T9" fmla="*/ 180 h 1622"/>
                <a:gd name="T10" fmla="*/ 401 w 500"/>
                <a:gd name="T11" fmla="*/ 313 h 1622"/>
                <a:gd name="T12" fmla="*/ 315 w 500"/>
                <a:gd name="T13" fmla="*/ 503 h 1622"/>
                <a:gd name="T14" fmla="*/ 271 w 500"/>
                <a:gd name="T15" fmla="*/ 667 h 1622"/>
                <a:gd name="T16" fmla="*/ 241 w 500"/>
                <a:gd name="T17" fmla="*/ 792 h 1622"/>
                <a:gd name="T18" fmla="*/ 241 w 500"/>
                <a:gd name="T19" fmla="*/ 935 h 1622"/>
                <a:gd name="T20" fmla="*/ 258 w 500"/>
                <a:gd name="T21" fmla="*/ 1074 h 1622"/>
                <a:gd name="T22" fmla="*/ 308 w 500"/>
                <a:gd name="T23" fmla="*/ 1219 h 1622"/>
                <a:gd name="T24" fmla="*/ 352 w 500"/>
                <a:gd name="T25" fmla="*/ 1313 h 1622"/>
                <a:gd name="T26" fmla="*/ 369 w 500"/>
                <a:gd name="T27" fmla="*/ 1372 h 1622"/>
                <a:gd name="T28" fmla="*/ 369 w 500"/>
                <a:gd name="T29" fmla="*/ 1428 h 1622"/>
                <a:gd name="T30" fmla="*/ 308 w 500"/>
                <a:gd name="T31" fmla="*/ 1458 h 1622"/>
                <a:gd name="T32" fmla="*/ 216 w 500"/>
                <a:gd name="T33" fmla="*/ 1507 h 1622"/>
                <a:gd name="T34" fmla="*/ 160 w 500"/>
                <a:gd name="T35" fmla="*/ 1608 h 1622"/>
                <a:gd name="T36" fmla="*/ 106 w 500"/>
                <a:gd name="T37" fmla="*/ 1622 h 1622"/>
                <a:gd name="T38" fmla="*/ 37 w 500"/>
                <a:gd name="T39" fmla="*/ 1608 h 1622"/>
                <a:gd name="T40" fmla="*/ 0 w 500"/>
                <a:gd name="T41" fmla="*/ 1532 h 1622"/>
                <a:gd name="T42" fmla="*/ 37 w 500"/>
                <a:gd name="T43" fmla="*/ 1477 h 1622"/>
                <a:gd name="T44" fmla="*/ 123 w 500"/>
                <a:gd name="T45" fmla="*/ 1442 h 1622"/>
                <a:gd name="T46" fmla="*/ 197 w 500"/>
                <a:gd name="T47" fmla="*/ 1399 h 1622"/>
                <a:gd name="T48" fmla="*/ 234 w 500"/>
                <a:gd name="T49" fmla="*/ 1309 h 1622"/>
                <a:gd name="T50" fmla="*/ 221 w 500"/>
                <a:gd name="T51" fmla="*/ 1209 h 1622"/>
                <a:gd name="T52" fmla="*/ 179 w 500"/>
                <a:gd name="T53" fmla="*/ 1074 h 1622"/>
                <a:gd name="T54" fmla="*/ 143 w 500"/>
                <a:gd name="T55" fmla="*/ 941 h 1622"/>
                <a:gd name="T56" fmla="*/ 123 w 500"/>
                <a:gd name="T57" fmla="*/ 785 h 1622"/>
                <a:gd name="T58" fmla="*/ 111 w 500"/>
                <a:gd name="T59" fmla="*/ 653 h 1622"/>
                <a:gd name="T60" fmla="*/ 130 w 500"/>
                <a:gd name="T61" fmla="*/ 538 h 1622"/>
                <a:gd name="T62" fmla="*/ 130 w 500"/>
                <a:gd name="T63" fmla="*/ 442 h 1622"/>
                <a:gd name="T64" fmla="*/ 160 w 500"/>
                <a:gd name="T65" fmla="*/ 368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0"/>
                <a:gd name="T100" fmla="*/ 0 h 1622"/>
                <a:gd name="T101" fmla="*/ 500 w 500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0" h="1622">
                  <a:moveTo>
                    <a:pt x="160" y="368"/>
                  </a:moveTo>
                  <a:lnTo>
                    <a:pt x="221" y="119"/>
                  </a:lnTo>
                  <a:lnTo>
                    <a:pt x="352" y="0"/>
                  </a:lnTo>
                  <a:lnTo>
                    <a:pt x="500" y="45"/>
                  </a:lnTo>
                  <a:lnTo>
                    <a:pt x="492" y="180"/>
                  </a:lnTo>
                  <a:lnTo>
                    <a:pt x="401" y="313"/>
                  </a:lnTo>
                  <a:lnTo>
                    <a:pt x="315" y="503"/>
                  </a:lnTo>
                  <a:lnTo>
                    <a:pt x="271" y="667"/>
                  </a:lnTo>
                  <a:lnTo>
                    <a:pt x="241" y="792"/>
                  </a:lnTo>
                  <a:lnTo>
                    <a:pt x="241" y="935"/>
                  </a:lnTo>
                  <a:lnTo>
                    <a:pt x="258" y="1074"/>
                  </a:lnTo>
                  <a:lnTo>
                    <a:pt x="308" y="1219"/>
                  </a:lnTo>
                  <a:lnTo>
                    <a:pt x="352" y="1313"/>
                  </a:lnTo>
                  <a:lnTo>
                    <a:pt x="369" y="1372"/>
                  </a:lnTo>
                  <a:lnTo>
                    <a:pt x="369" y="1428"/>
                  </a:lnTo>
                  <a:lnTo>
                    <a:pt x="308" y="1458"/>
                  </a:lnTo>
                  <a:lnTo>
                    <a:pt x="216" y="1507"/>
                  </a:lnTo>
                  <a:lnTo>
                    <a:pt x="160" y="1608"/>
                  </a:lnTo>
                  <a:lnTo>
                    <a:pt x="106" y="1622"/>
                  </a:lnTo>
                  <a:lnTo>
                    <a:pt x="37" y="1608"/>
                  </a:lnTo>
                  <a:lnTo>
                    <a:pt x="0" y="1532"/>
                  </a:lnTo>
                  <a:lnTo>
                    <a:pt x="37" y="1477"/>
                  </a:lnTo>
                  <a:lnTo>
                    <a:pt x="123" y="1442"/>
                  </a:lnTo>
                  <a:lnTo>
                    <a:pt x="197" y="1399"/>
                  </a:lnTo>
                  <a:lnTo>
                    <a:pt x="234" y="1309"/>
                  </a:lnTo>
                  <a:lnTo>
                    <a:pt x="221" y="1209"/>
                  </a:lnTo>
                  <a:lnTo>
                    <a:pt x="179" y="1074"/>
                  </a:lnTo>
                  <a:lnTo>
                    <a:pt x="143" y="941"/>
                  </a:lnTo>
                  <a:lnTo>
                    <a:pt x="123" y="785"/>
                  </a:lnTo>
                  <a:lnTo>
                    <a:pt x="111" y="653"/>
                  </a:lnTo>
                  <a:lnTo>
                    <a:pt x="130" y="538"/>
                  </a:lnTo>
                  <a:lnTo>
                    <a:pt x="130" y="442"/>
                  </a:lnTo>
                  <a:lnTo>
                    <a:pt x="160" y="3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2" name="Text Box 12"/>
          <p:cNvSpPr txBox="1">
            <a:spLocks noChangeArrowheads="1"/>
          </p:cNvSpPr>
          <p:nvPr/>
        </p:nvSpPr>
        <p:spPr bwMode="auto">
          <a:xfrm>
            <a:off x="3013075" y="1497013"/>
            <a:ext cx="49450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What is the coefficient of EMS</a:t>
            </a:r>
            <a:r>
              <a:rPr lang="en-US" sz="3600" baseline="30000"/>
              <a:t>3</a:t>
            </a:r>
            <a:r>
              <a:rPr lang="en-US" sz="3600"/>
              <a:t>TY in the expansion of</a:t>
            </a:r>
          </a:p>
          <a:p>
            <a:r>
              <a:rPr lang="en-US"/>
              <a:t>(E + M + S + T + Y)</a:t>
            </a:r>
            <a:r>
              <a:rPr lang="en-US" baseline="30000"/>
              <a:t>7</a:t>
            </a:r>
            <a:r>
              <a:rPr lang="en-US" sz="3600"/>
              <a:t>?</a:t>
            </a:r>
          </a:p>
        </p:txBody>
      </p:sp>
      <p:sp>
        <p:nvSpPr>
          <p:cNvPr id="86023" name="Rectangle 13"/>
          <p:cNvSpPr>
            <a:spLocks noChangeArrowheads="1"/>
          </p:cNvSpPr>
          <p:nvPr/>
        </p:nvSpPr>
        <p:spPr bwMode="auto">
          <a:xfrm>
            <a:off x="5200650" y="4897438"/>
            <a:ext cx="3721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number of ways to rearrange the letters in the word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38145" y="5466945"/>
                <a:ext cx="789069" cy="1244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7!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45" y="5466945"/>
                <a:ext cx="789069" cy="12447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2"/>
          <p:cNvSpPr>
            <a:spLocks/>
          </p:cNvSpPr>
          <p:nvPr/>
        </p:nvSpPr>
        <p:spPr bwMode="auto">
          <a:xfrm>
            <a:off x="1260475" y="1316038"/>
            <a:ext cx="2576513" cy="1558925"/>
          </a:xfrm>
          <a:custGeom>
            <a:avLst/>
            <a:gdLst>
              <a:gd name="T0" fmla="*/ 0 w 1623"/>
              <a:gd name="T1" fmla="*/ 2147483647 h 982"/>
              <a:gd name="T2" fmla="*/ 2147483647 w 1623"/>
              <a:gd name="T3" fmla="*/ 2147483647 h 982"/>
              <a:gd name="T4" fmla="*/ 2147483647 w 1623"/>
              <a:gd name="T5" fmla="*/ 2147483647 h 982"/>
              <a:gd name="T6" fmla="*/ 2147483647 w 1623"/>
              <a:gd name="T7" fmla="*/ 2147483647 h 982"/>
              <a:gd name="T8" fmla="*/ 2147483647 w 1623"/>
              <a:gd name="T9" fmla="*/ 2147483647 h 982"/>
              <a:gd name="T10" fmla="*/ 2147483647 w 1623"/>
              <a:gd name="T11" fmla="*/ 2147483647 h 982"/>
              <a:gd name="T12" fmla="*/ 2147483647 w 1623"/>
              <a:gd name="T13" fmla="*/ 2147483647 h 982"/>
              <a:gd name="T14" fmla="*/ 2147483647 w 1623"/>
              <a:gd name="T15" fmla="*/ 2147483647 h 982"/>
              <a:gd name="T16" fmla="*/ 2147483647 w 1623"/>
              <a:gd name="T17" fmla="*/ 2147483647 h 982"/>
              <a:gd name="T18" fmla="*/ 2147483647 w 1623"/>
              <a:gd name="T19" fmla="*/ 2147483647 h 982"/>
              <a:gd name="T20" fmla="*/ 2147483647 w 1623"/>
              <a:gd name="T21" fmla="*/ 2147483647 h 982"/>
              <a:gd name="T22" fmla="*/ 2147483647 w 1623"/>
              <a:gd name="T23" fmla="*/ 2147483647 h 982"/>
              <a:gd name="T24" fmla="*/ 2147483647 w 1623"/>
              <a:gd name="T25" fmla="*/ 2147483647 h 982"/>
              <a:gd name="T26" fmla="*/ 2147483647 w 1623"/>
              <a:gd name="T27" fmla="*/ 0 h 982"/>
              <a:gd name="T28" fmla="*/ 2147483647 w 1623"/>
              <a:gd name="T29" fmla="*/ 2147483647 h 982"/>
              <a:gd name="T30" fmla="*/ 2147483647 w 1623"/>
              <a:gd name="T31" fmla="*/ 2147483647 h 982"/>
              <a:gd name="T32" fmla="*/ 2147483647 w 1623"/>
              <a:gd name="T33" fmla="*/ 2147483647 h 982"/>
              <a:gd name="T34" fmla="*/ 2147483647 w 1623"/>
              <a:gd name="T35" fmla="*/ 2147483647 h 982"/>
              <a:gd name="T36" fmla="*/ 2147483647 w 1623"/>
              <a:gd name="T37" fmla="*/ 2147483647 h 982"/>
              <a:gd name="T38" fmla="*/ 2147483647 w 1623"/>
              <a:gd name="T39" fmla="*/ 2147483647 h 982"/>
              <a:gd name="T40" fmla="*/ 2147483647 w 1623"/>
              <a:gd name="T41" fmla="*/ 2147483647 h 982"/>
              <a:gd name="T42" fmla="*/ 2147483647 w 1623"/>
              <a:gd name="T43" fmla="*/ 2147483647 h 982"/>
              <a:gd name="T44" fmla="*/ 2147483647 w 1623"/>
              <a:gd name="T45" fmla="*/ 2147483647 h 982"/>
              <a:gd name="T46" fmla="*/ 2147483647 w 1623"/>
              <a:gd name="T47" fmla="*/ 2147483647 h 982"/>
              <a:gd name="T48" fmla="*/ 2147483647 w 1623"/>
              <a:gd name="T49" fmla="*/ 2147483647 h 982"/>
              <a:gd name="T50" fmla="*/ 2147483647 w 1623"/>
              <a:gd name="T51" fmla="*/ 2147483647 h 982"/>
              <a:gd name="T52" fmla="*/ 2147483647 w 1623"/>
              <a:gd name="T53" fmla="*/ 2147483647 h 982"/>
              <a:gd name="T54" fmla="*/ 2147483647 w 1623"/>
              <a:gd name="T55" fmla="*/ 2147483647 h 982"/>
              <a:gd name="T56" fmla="*/ 0 w 1623"/>
              <a:gd name="T57" fmla="*/ 2147483647 h 9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23"/>
              <a:gd name="T88" fmla="*/ 0 h 982"/>
              <a:gd name="T89" fmla="*/ 1623 w 1623"/>
              <a:gd name="T90" fmla="*/ 982 h 9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23" h="982">
                <a:moveTo>
                  <a:pt x="0" y="886"/>
                </a:moveTo>
                <a:lnTo>
                  <a:pt x="37" y="802"/>
                </a:lnTo>
                <a:lnTo>
                  <a:pt x="155" y="796"/>
                </a:lnTo>
                <a:lnTo>
                  <a:pt x="301" y="771"/>
                </a:lnTo>
                <a:lnTo>
                  <a:pt x="434" y="736"/>
                </a:lnTo>
                <a:lnTo>
                  <a:pt x="572" y="677"/>
                </a:lnTo>
                <a:lnTo>
                  <a:pt x="651" y="606"/>
                </a:lnTo>
                <a:lnTo>
                  <a:pt x="823" y="511"/>
                </a:lnTo>
                <a:lnTo>
                  <a:pt x="1005" y="376"/>
                </a:lnTo>
                <a:lnTo>
                  <a:pt x="1114" y="215"/>
                </a:lnTo>
                <a:lnTo>
                  <a:pt x="1190" y="141"/>
                </a:lnTo>
                <a:lnTo>
                  <a:pt x="1274" y="49"/>
                </a:lnTo>
                <a:lnTo>
                  <a:pt x="1407" y="21"/>
                </a:lnTo>
                <a:lnTo>
                  <a:pt x="1545" y="0"/>
                </a:lnTo>
                <a:lnTo>
                  <a:pt x="1623" y="35"/>
                </a:lnTo>
                <a:lnTo>
                  <a:pt x="1619" y="96"/>
                </a:lnTo>
                <a:lnTo>
                  <a:pt x="1564" y="215"/>
                </a:lnTo>
                <a:lnTo>
                  <a:pt x="1424" y="225"/>
                </a:lnTo>
                <a:lnTo>
                  <a:pt x="1353" y="180"/>
                </a:lnTo>
                <a:lnTo>
                  <a:pt x="1298" y="186"/>
                </a:lnTo>
                <a:lnTo>
                  <a:pt x="1210" y="291"/>
                </a:lnTo>
                <a:lnTo>
                  <a:pt x="1119" y="426"/>
                </a:lnTo>
                <a:lnTo>
                  <a:pt x="993" y="516"/>
                </a:lnTo>
                <a:lnTo>
                  <a:pt x="788" y="667"/>
                </a:lnTo>
                <a:lnTo>
                  <a:pt x="643" y="833"/>
                </a:lnTo>
                <a:lnTo>
                  <a:pt x="414" y="916"/>
                </a:lnTo>
                <a:lnTo>
                  <a:pt x="288" y="961"/>
                </a:lnTo>
                <a:lnTo>
                  <a:pt x="84" y="982"/>
                </a:lnTo>
                <a:lnTo>
                  <a:pt x="0" y="8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3" name="Freeform 3"/>
          <p:cNvSpPr>
            <a:spLocks/>
          </p:cNvSpPr>
          <p:nvPr/>
        </p:nvSpPr>
        <p:spPr bwMode="auto">
          <a:xfrm>
            <a:off x="2195513" y="260350"/>
            <a:ext cx="6748462" cy="5013325"/>
          </a:xfrm>
          <a:custGeom>
            <a:avLst/>
            <a:gdLst>
              <a:gd name="T0" fmla="*/ 0 w 4251"/>
              <a:gd name="T1" fmla="*/ 2147483647 h 3158"/>
              <a:gd name="T2" fmla="*/ 2147483647 w 4251"/>
              <a:gd name="T3" fmla="*/ 2147483647 h 3158"/>
              <a:gd name="T4" fmla="*/ 2147483647 w 4251"/>
              <a:gd name="T5" fmla="*/ 2147483647 h 3158"/>
              <a:gd name="T6" fmla="*/ 2147483647 w 4251"/>
              <a:gd name="T7" fmla="*/ 2147483647 h 3158"/>
              <a:gd name="T8" fmla="*/ 2147483647 w 4251"/>
              <a:gd name="T9" fmla="*/ 2147483647 h 3158"/>
              <a:gd name="T10" fmla="*/ 2147483647 w 4251"/>
              <a:gd name="T11" fmla="*/ 2147483647 h 3158"/>
              <a:gd name="T12" fmla="*/ 2147483647 w 4251"/>
              <a:gd name="T13" fmla="*/ 2147483647 h 3158"/>
              <a:gd name="T14" fmla="*/ 2147483647 w 4251"/>
              <a:gd name="T15" fmla="*/ 2147483647 h 3158"/>
              <a:gd name="T16" fmla="*/ 2147483647 w 4251"/>
              <a:gd name="T17" fmla="*/ 2147483647 h 3158"/>
              <a:gd name="T18" fmla="*/ 2147483647 w 4251"/>
              <a:gd name="T19" fmla="*/ 2147483647 h 3158"/>
              <a:gd name="T20" fmla="*/ 2147483647 w 4251"/>
              <a:gd name="T21" fmla="*/ 0 h 3158"/>
              <a:gd name="T22" fmla="*/ 2147483647 w 4251"/>
              <a:gd name="T23" fmla="*/ 2147483647 h 3158"/>
              <a:gd name="T24" fmla="*/ 2147483647 w 4251"/>
              <a:gd name="T25" fmla="*/ 2147483647 h 3158"/>
              <a:gd name="T26" fmla="*/ 2147483647 w 4251"/>
              <a:gd name="T27" fmla="*/ 2147483647 h 3158"/>
              <a:gd name="T28" fmla="*/ 2147483647 w 4251"/>
              <a:gd name="T29" fmla="*/ 2147483647 h 3158"/>
              <a:gd name="T30" fmla="*/ 2147483647 w 4251"/>
              <a:gd name="T31" fmla="*/ 2147483647 h 3158"/>
              <a:gd name="T32" fmla="*/ 2147483647 w 4251"/>
              <a:gd name="T33" fmla="*/ 2147483647 h 3158"/>
              <a:gd name="T34" fmla="*/ 2147483647 w 4251"/>
              <a:gd name="T35" fmla="*/ 2147483647 h 3158"/>
              <a:gd name="T36" fmla="*/ 2147483647 w 4251"/>
              <a:gd name="T37" fmla="*/ 2147483647 h 3158"/>
              <a:gd name="T38" fmla="*/ 2147483647 w 4251"/>
              <a:gd name="T39" fmla="*/ 2147483647 h 3158"/>
              <a:gd name="T40" fmla="*/ 2147483647 w 4251"/>
              <a:gd name="T41" fmla="*/ 2147483647 h 3158"/>
              <a:gd name="T42" fmla="*/ 2147483647 w 4251"/>
              <a:gd name="T43" fmla="*/ 2147483647 h 3158"/>
              <a:gd name="T44" fmla="*/ 2147483647 w 4251"/>
              <a:gd name="T45" fmla="*/ 2147483647 h 3158"/>
              <a:gd name="T46" fmla="*/ 2147483647 w 4251"/>
              <a:gd name="T47" fmla="*/ 2147483647 h 3158"/>
              <a:gd name="T48" fmla="*/ 2147483647 w 4251"/>
              <a:gd name="T49" fmla="*/ 2147483647 h 3158"/>
              <a:gd name="T50" fmla="*/ 2147483647 w 4251"/>
              <a:gd name="T51" fmla="*/ 2147483647 h 3158"/>
              <a:gd name="T52" fmla="*/ 2147483647 w 4251"/>
              <a:gd name="T53" fmla="*/ 2147483647 h 3158"/>
              <a:gd name="T54" fmla="*/ 2147483647 w 4251"/>
              <a:gd name="T55" fmla="*/ 2147483647 h 3158"/>
              <a:gd name="T56" fmla="*/ 2147483647 w 4251"/>
              <a:gd name="T57" fmla="*/ 2147483647 h 3158"/>
              <a:gd name="T58" fmla="*/ 2147483647 w 4251"/>
              <a:gd name="T59" fmla="*/ 2147483647 h 3158"/>
              <a:gd name="T60" fmla="*/ 2147483647 w 4251"/>
              <a:gd name="T61" fmla="*/ 2147483647 h 3158"/>
              <a:gd name="T62" fmla="*/ 2147483647 w 4251"/>
              <a:gd name="T63" fmla="*/ 2147483647 h 3158"/>
              <a:gd name="T64" fmla="*/ 2147483647 w 4251"/>
              <a:gd name="T65" fmla="*/ 2147483647 h 3158"/>
              <a:gd name="T66" fmla="*/ 2147483647 w 4251"/>
              <a:gd name="T67" fmla="*/ 2147483647 h 3158"/>
              <a:gd name="T68" fmla="*/ 2147483647 w 4251"/>
              <a:gd name="T69" fmla="*/ 2147483647 h 3158"/>
              <a:gd name="T70" fmla="*/ 2147483647 w 4251"/>
              <a:gd name="T71" fmla="*/ 2147483647 h 3158"/>
              <a:gd name="T72" fmla="*/ 2147483647 w 4251"/>
              <a:gd name="T73" fmla="*/ 2147483647 h 3158"/>
              <a:gd name="T74" fmla="*/ 2147483647 w 4251"/>
              <a:gd name="T75" fmla="*/ 2147483647 h 3158"/>
              <a:gd name="T76" fmla="*/ 2147483647 w 4251"/>
              <a:gd name="T77" fmla="*/ 2147483647 h 3158"/>
              <a:gd name="T78" fmla="*/ 2147483647 w 4251"/>
              <a:gd name="T79" fmla="*/ 2147483647 h 3158"/>
              <a:gd name="T80" fmla="*/ 2147483647 w 4251"/>
              <a:gd name="T81" fmla="*/ 2147483647 h 3158"/>
              <a:gd name="T82" fmla="*/ 2147483647 w 4251"/>
              <a:gd name="T83" fmla="*/ 2147483647 h 3158"/>
              <a:gd name="T84" fmla="*/ 2147483647 w 4251"/>
              <a:gd name="T85" fmla="*/ 2147483647 h 3158"/>
              <a:gd name="T86" fmla="*/ 2147483647 w 4251"/>
              <a:gd name="T87" fmla="*/ 2147483647 h 3158"/>
              <a:gd name="T88" fmla="*/ 2147483647 w 4251"/>
              <a:gd name="T89" fmla="*/ 2147483647 h 3158"/>
              <a:gd name="T90" fmla="*/ 0 w 4251"/>
              <a:gd name="T91" fmla="*/ 2147483647 h 315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51"/>
              <a:gd name="T139" fmla="*/ 0 h 3158"/>
              <a:gd name="T140" fmla="*/ 4251 w 4251"/>
              <a:gd name="T141" fmla="*/ 3158 h 315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51" h="3158">
                <a:moveTo>
                  <a:pt x="0" y="1046"/>
                </a:moveTo>
                <a:lnTo>
                  <a:pt x="571" y="896"/>
                </a:lnTo>
                <a:lnTo>
                  <a:pt x="818" y="788"/>
                </a:lnTo>
                <a:lnTo>
                  <a:pt x="1091" y="704"/>
                </a:lnTo>
                <a:lnTo>
                  <a:pt x="1355" y="579"/>
                </a:lnTo>
                <a:lnTo>
                  <a:pt x="1645" y="481"/>
                </a:lnTo>
                <a:lnTo>
                  <a:pt x="1867" y="436"/>
                </a:lnTo>
                <a:lnTo>
                  <a:pt x="2170" y="244"/>
                </a:lnTo>
                <a:lnTo>
                  <a:pt x="2367" y="154"/>
                </a:lnTo>
                <a:lnTo>
                  <a:pt x="2569" y="125"/>
                </a:lnTo>
                <a:lnTo>
                  <a:pt x="2963" y="0"/>
                </a:lnTo>
                <a:lnTo>
                  <a:pt x="3118" y="90"/>
                </a:lnTo>
                <a:lnTo>
                  <a:pt x="3333" y="465"/>
                </a:lnTo>
                <a:lnTo>
                  <a:pt x="3446" y="600"/>
                </a:lnTo>
                <a:lnTo>
                  <a:pt x="3609" y="956"/>
                </a:lnTo>
                <a:lnTo>
                  <a:pt x="3815" y="1307"/>
                </a:lnTo>
                <a:lnTo>
                  <a:pt x="3948" y="1430"/>
                </a:lnTo>
                <a:lnTo>
                  <a:pt x="4143" y="1549"/>
                </a:lnTo>
                <a:lnTo>
                  <a:pt x="4180" y="1684"/>
                </a:lnTo>
                <a:lnTo>
                  <a:pt x="4251" y="1813"/>
                </a:lnTo>
                <a:lnTo>
                  <a:pt x="4234" y="1931"/>
                </a:lnTo>
                <a:lnTo>
                  <a:pt x="4197" y="2005"/>
                </a:lnTo>
                <a:lnTo>
                  <a:pt x="3978" y="2109"/>
                </a:lnTo>
                <a:lnTo>
                  <a:pt x="3803" y="2242"/>
                </a:lnTo>
                <a:lnTo>
                  <a:pt x="3609" y="2267"/>
                </a:lnTo>
                <a:lnTo>
                  <a:pt x="3286" y="2402"/>
                </a:lnTo>
                <a:lnTo>
                  <a:pt x="3123" y="2420"/>
                </a:lnTo>
                <a:lnTo>
                  <a:pt x="2820" y="2569"/>
                </a:lnTo>
                <a:lnTo>
                  <a:pt x="2510" y="2600"/>
                </a:lnTo>
                <a:lnTo>
                  <a:pt x="2409" y="2659"/>
                </a:lnTo>
                <a:lnTo>
                  <a:pt x="2338" y="2727"/>
                </a:lnTo>
                <a:lnTo>
                  <a:pt x="2123" y="2757"/>
                </a:lnTo>
                <a:lnTo>
                  <a:pt x="1776" y="2921"/>
                </a:lnTo>
                <a:lnTo>
                  <a:pt x="1515" y="3015"/>
                </a:lnTo>
                <a:lnTo>
                  <a:pt x="1217" y="3128"/>
                </a:lnTo>
                <a:lnTo>
                  <a:pt x="1032" y="3158"/>
                </a:lnTo>
                <a:lnTo>
                  <a:pt x="911" y="3128"/>
                </a:lnTo>
                <a:lnTo>
                  <a:pt x="840" y="3068"/>
                </a:lnTo>
                <a:lnTo>
                  <a:pt x="675" y="2719"/>
                </a:lnTo>
                <a:lnTo>
                  <a:pt x="571" y="2283"/>
                </a:lnTo>
                <a:lnTo>
                  <a:pt x="478" y="2123"/>
                </a:lnTo>
                <a:lnTo>
                  <a:pt x="323" y="1976"/>
                </a:lnTo>
                <a:lnTo>
                  <a:pt x="251" y="1882"/>
                </a:lnTo>
                <a:lnTo>
                  <a:pt x="197" y="1618"/>
                </a:lnTo>
                <a:lnTo>
                  <a:pt x="54" y="1342"/>
                </a:lnTo>
                <a:lnTo>
                  <a:pt x="0" y="104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Freeform 4"/>
          <p:cNvSpPr>
            <a:spLocks/>
          </p:cNvSpPr>
          <p:nvPr/>
        </p:nvSpPr>
        <p:spPr bwMode="auto">
          <a:xfrm>
            <a:off x="2089150" y="228600"/>
            <a:ext cx="6910388" cy="5062538"/>
          </a:xfrm>
          <a:custGeom>
            <a:avLst/>
            <a:gdLst>
              <a:gd name="T0" fmla="*/ 2147483647 w 4353"/>
              <a:gd name="T1" fmla="*/ 2147483647 h 3189"/>
              <a:gd name="T2" fmla="*/ 2147483647 w 4353"/>
              <a:gd name="T3" fmla="*/ 2147483647 h 3189"/>
              <a:gd name="T4" fmla="*/ 2147483647 w 4353"/>
              <a:gd name="T5" fmla="*/ 2147483647 h 3189"/>
              <a:gd name="T6" fmla="*/ 2147483647 w 4353"/>
              <a:gd name="T7" fmla="*/ 2147483647 h 3189"/>
              <a:gd name="T8" fmla="*/ 2147483647 w 4353"/>
              <a:gd name="T9" fmla="*/ 0 h 3189"/>
              <a:gd name="T10" fmla="*/ 2147483647 w 4353"/>
              <a:gd name="T11" fmla="*/ 2147483647 h 3189"/>
              <a:gd name="T12" fmla="*/ 2147483647 w 4353"/>
              <a:gd name="T13" fmla="*/ 2147483647 h 3189"/>
              <a:gd name="T14" fmla="*/ 2147483647 w 4353"/>
              <a:gd name="T15" fmla="*/ 2147483647 h 3189"/>
              <a:gd name="T16" fmla="*/ 2147483647 w 4353"/>
              <a:gd name="T17" fmla="*/ 2147483647 h 3189"/>
              <a:gd name="T18" fmla="*/ 2147483647 w 4353"/>
              <a:gd name="T19" fmla="*/ 2147483647 h 3189"/>
              <a:gd name="T20" fmla="*/ 2147483647 w 4353"/>
              <a:gd name="T21" fmla="*/ 2147483647 h 3189"/>
              <a:gd name="T22" fmla="*/ 2147483647 w 4353"/>
              <a:gd name="T23" fmla="*/ 2147483647 h 3189"/>
              <a:gd name="T24" fmla="*/ 2147483647 w 4353"/>
              <a:gd name="T25" fmla="*/ 2147483647 h 3189"/>
              <a:gd name="T26" fmla="*/ 2147483647 w 4353"/>
              <a:gd name="T27" fmla="*/ 2147483647 h 3189"/>
              <a:gd name="T28" fmla="*/ 2147483647 w 4353"/>
              <a:gd name="T29" fmla="*/ 2147483647 h 3189"/>
              <a:gd name="T30" fmla="*/ 2147483647 w 4353"/>
              <a:gd name="T31" fmla="*/ 2147483647 h 3189"/>
              <a:gd name="T32" fmla="*/ 2147483647 w 4353"/>
              <a:gd name="T33" fmla="*/ 2147483647 h 3189"/>
              <a:gd name="T34" fmla="*/ 2147483647 w 4353"/>
              <a:gd name="T35" fmla="*/ 2147483647 h 3189"/>
              <a:gd name="T36" fmla="*/ 2147483647 w 4353"/>
              <a:gd name="T37" fmla="*/ 2147483647 h 3189"/>
              <a:gd name="T38" fmla="*/ 2147483647 w 4353"/>
              <a:gd name="T39" fmla="*/ 2147483647 h 3189"/>
              <a:gd name="T40" fmla="*/ 2147483647 w 4353"/>
              <a:gd name="T41" fmla="*/ 2147483647 h 3189"/>
              <a:gd name="T42" fmla="*/ 2147483647 w 4353"/>
              <a:gd name="T43" fmla="*/ 2147483647 h 3189"/>
              <a:gd name="T44" fmla="*/ 2147483647 w 4353"/>
              <a:gd name="T45" fmla="*/ 2147483647 h 3189"/>
              <a:gd name="T46" fmla="*/ 2147483647 w 4353"/>
              <a:gd name="T47" fmla="*/ 2147483647 h 3189"/>
              <a:gd name="T48" fmla="*/ 2147483647 w 4353"/>
              <a:gd name="T49" fmla="*/ 2147483647 h 3189"/>
              <a:gd name="T50" fmla="*/ 2147483647 w 4353"/>
              <a:gd name="T51" fmla="*/ 2147483647 h 3189"/>
              <a:gd name="T52" fmla="*/ 2147483647 w 4353"/>
              <a:gd name="T53" fmla="*/ 2147483647 h 3189"/>
              <a:gd name="T54" fmla="*/ 2147483647 w 4353"/>
              <a:gd name="T55" fmla="*/ 2147483647 h 3189"/>
              <a:gd name="T56" fmla="*/ 2147483647 w 4353"/>
              <a:gd name="T57" fmla="*/ 2147483647 h 3189"/>
              <a:gd name="T58" fmla="*/ 2147483647 w 4353"/>
              <a:gd name="T59" fmla="*/ 2147483647 h 3189"/>
              <a:gd name="T60" fmla="*/ 2147483647 w 4353"/>
              <a:gd name="T61" fmla="*/ 2147483647 h 3189"/>
              <a:gd name="T62" fmla="*/ 2147483647 w 4353"/>
              <a:gd name="T63" fmla="*/ 2147483647 h 3189"/>
              <a:gd name="T64" fmla="*/ 2147483647 w 4353"/>
              <a:gd name="T65" fmla="*/ 2147483647 h 3189"/>
              <a:gd name="T66" fmla="*/ 2147483647 w 4353"/>
              <a:gd name="T67" fmla="*/ 2147483647 h 3189"/>
              <a:gd name="T68" fmla="*/ 2147483647 w 4353"/>
              <a:gd name="T69" fmla="*/ 2147483647 h 3189"/>
              <a:gd name="T70" fmla="*/ 2147483647 w 4353"/>
              <a:gd name="T71" fmla="*/ 2147483647 h 3189"/>
              <a:gd name="T72" fmla="*/ 2147483647 w 4353"/>
              <a:gd name="T73" fmla="*/ 2147483647 h 3189"/>
              <a:gd name="T74" fmla="*/ 2147483647 w 4353"/>
              <a:gd name="T75" fmla="*/ 2147483647 h 3189"/>
              <a:gd name="T76" fmla="*/ 2147483647 w 4353"/>
              <a:gd name="T77" fmla="*/ 2147483647 h 3189"/>
              <a:gd name="T78" fmla="*/ 2147483647 w 4353"/>
              <a:gd name="T79" fmla="*/ 2147483647 h 3189"/>
              <a:gd name="T80" fmla="*/ 2147483647 w 4353"/>
              <a:gd name="T81" fmla="*/ 2147483647 h 3189"/>
              <a:gd name="T82" fmla="*/ 2147483647 w 4353"/>
              <a:gd name="T83" fmla="*/ 2147483647 h 3189"/>
              <a:gd name="T84" fmla="*/ 2147483647 w 4353"/>
              <a:gd name="T85" fmla="*/ 2147483647 h 31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53"/>
              <a:gd name="T130" fmla="*/ 0 h 3189"/>
              <a:gd name="T131" fmla="*/ 4353 w 4353"/>
              <a:gd name="T132" fmla="*/ 3189 h 31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53" h="3189">
                <a:moveTo>
                  <a:pt x="210" y="976"/>
                </a:moveTo>
                <a:lnTo>
                  <a:pt x="656" y="871"/>
                </a:lnTo>
                <a:lnTo>
                  <a:pt x="860" y="792"/>
                </a:lnTo>
                <a:lnTo>
                  <a:pt x="1050" y="722"/>
                </a:lnTo>
                <a:lnTo>
                  <a:pt x="1217" y="663"/>
                </a:lnTo>
                <a:lnTo>
                  <a:pt x="1407" y="575"/>
                </a:lnTo>
                <a:lnTo>
                  <a:pt x="1634" y="505"/>
                </a:lnTo>
                <a:lnTo>
                  <a:pt x="1872" y="446"/>
                </a:lnTo>
                <a:lnTo>
                  <a:pt x="2015" y="366"/>
                </a:lnTo>
                <a:lnTo>
                  <a:pt x="2195" y="258"/>
                </a:lnTo>
                <a:lnTo>
                  <a:pt x="2397" y="168"/>
                </a:lnTo>
                <a:lnTo>
                  <a:pt x="2589" y="129"/>
                </a:lnTo>
                <a:lnTo>
                  <a:pt x="2826" y="59"/>
                </a:lnTo>
                <a:lnTo>
                  <a:pt x="2981" y="10"/>
                </a:lnTo>
                <a:lnTo>
                  <a:pt x="3065" y="0"/>
                </a:lnTo>
                <a:lnTo>
                  <a:pt x="3173" y="80"/>
                </a:lnTo>
                <a:lnTo>
                  <a:pt x="3304" y="278"/>
                </a:lnTo>
                <a:lnTo>
                  <a:pt x="3400" y="446"/>
                </a:lnTo>
                <a:lnTo>
                  <a:pt x="3530" y="603"/>
                </a:lnTo>
                <a:lnTo>
                  <a:pt x="3626" y="812"/>
                </a:lnTo>
                <a:lnTo>
                  <a:pt x="3720" y="990"/>
                </a:lnTo>
                <a:lnTo>
                  <a:pt x="3828" y="1178"/>
                </a:lnTo>
                <a:lnTo>
                  <a:pt x="3900" y="1286"/>
                </a:lnTo>
                <a:lnTo>
                  <a:pt x="3996" y="1407"/>
                </a:lnTo>
                <a:lnTo>
                  <a:pt x="4163" y="1516"/>
                </a:lnTo>
                <a:lnTo>
                  <a:pt x="4222" y="1565"/>
                </a:lnTo>
                <a:lnTo>
                  <a:pt x="4281" y="1714"/>
                </a:lnTo>
                <a:lnTo>
                  <a:pt x="4353" y="1843"/>
                </a:lnTo>
                <a:lnTo>
                  <a:pt x="4341" y="1941"/>
                </a:lnTo>
                <a:lnTo>
                  <a:pt x="4269" y="2039"/>
                </a:lnTo>
                <a:lnTo>
                  <a:pt x="4114" y="2119"/>
                </a:lnTo>
                <a:lnTo>
                  <a:pt x="3875" y="2268"/>
                </a:lnTo>
                <a:lnTo>
                  <a:pt x="3698" y="2307"/>
                </a:lnTo>
                <a:lnTo>
                  <a:pt x="3506" y="2377"/>
                </a:lnTo>
                <a:lnTo>
                  <a:pt x="3387" y="2426"/>
                </a:lnTo>
                <a:lnTo>
                  <a:pt x="3208" y="2467"/>
                </a:lnTo>
                <a:lnTo>
                  <a:pt x="3065" y="2526"/>
                </a:lnTo>
                <a:lnTo>
                  <a:pt x="2909" y="2595"/>
                </a:lnTo>
                <a:lnTo>
                  <a:pt x="2671" y="2634"/>
                </a:lnTo>
                <a:lnTo>
                  <a:pt x="2577" y="2645"/>
                </a:lnTo>
                <a:lnTo>
                  <a:pt x="2422" y="2763"/>
                </a:lnTo>
                <a:lnTo>
                  <a:pt x="2171" y="2812"/>
                </a:lnTo>
                <a:lnTo>
                  <a:pt x="1813" y="2980"/>
                </a:lnTo>
                <a:lnTo>
                  <a:pt x="1550" y="3060"/>
                </a:lnTo>
                <a:lnTo>
                  <a:pt x="1323" y="3150"/>
                </a:lnTo>
                <a:lnTo>
                  <a:pt x="1109" y="3189"/>
                </a:lnTo>
                <a:lnTo>
                  <a:pt x="1013" y="3178"/>
                </a:lnTo>
                <a:lnTo>
                  <a:pt x="932" y="3139"/>
                </a:lnTo>
                <a:lnTo>
                  <a:pt x="835" y="2970"/>
                </a:lnTo>
                <a:lnTo>
                  <a:pt x="727" y="2802"/>
                </a:lnTo>
                <a:lnTo>
                  <a:pt x="693" y="2694"/>
                </a:lnTo>
                <a:lnTo>
                  <a:pt x="668" y="2526"/>
                </a:lnTo>
                <a:lnTo>
                  <a:pt x="633" y="2397"/>
                </a:lnTo>
                <a:lnTo>
                  <a:pt x="584" y="2258"/>
                </a:lnTo>
                <a:lnTo>
                  <a:pt x="429" y="2080"/>
                </a:lnTo>
                <a:lnTo>
                  <a:pt x="335" y="1951"/>
                </a:lnTo>
                <a:lnTo>
                  <a:pt x="274" y="1714"/>
                </a:lnTo>
                <a:lnTo>
                  <a:pt x="190" y="1544"/>
                </a:lnTo>
                <a:lnTo>
                  <a:pt x="96" y="1366"/>
                </a:lnTo>
                <a:lnTo>
                  <a:pt x="37" y="1188"/>
                </a:lnTo>
                <a:lnTo>
                  <a:pt x="0" y="1098"/>
                </a:lnTo>
                <a:lnTo>
                  <a:pt x="37" y="1031"/>
                </a:lnTo>
                <a:lnTo>
                  <a:pt x="131" y="990"/>
                </a:lnTo>
                <a:lnTo>
                  <a:pt x="215" y="1010"/>
                </a:lnTo>
                <a:lnTo>
                  <a:pt x="239" y="1070"/>
                </a:lnTo>
                <a:lnTo>
                  <a:pt x="131" y="1119"/>
                </a:lnTo>
                <a:lnTo>
                  <a:pt x="131" y="1209"/>
                </a:lnTo>
                <a:lnTo>
                  <a:pt x="168" y="1327"/>
                </a:lnTo>
                <a:lnTo>
                  <a:pt x="227" y="1466"/>
                </a:lnTo>
                <a:lnTo>
                  <a:pt x="311" y="1624"/>
                </a:lnTo>
                <a:lnTo>
                  <a:pt x="370" y="1743"/>
                </a:lnTo>
                <a:lnTo>
                  <a:pt x="407" y="1921"/>
                </a:lnTo>
                <a:lnTo>
                  <a:pt x="466" y="2000"/>
                </a:lnTo>
                <a:lnTo>
                  <a:pt x="584" y="2139"/>
                </a:lnTo>
                <a:lnTo>
                  <a:pt x="643" y="2219"/>
                </a:lnTo>
                <a:lnTo>
                  <a:pt x="693" y="2328"/>
                </a:lnTo>
                <a:lnTo>
                  <a:pt x="715" y="2436"/>
                </a:lnTo>
                <a:lnTo>
                  <a:pt x="752" y="2544"/>
                </a:lnTo>
                <a:lnTo>
                  <a:pt x="789" y="2722"/>
                </a:lnTo>
                <a:lnTo>
                  <a:pt x="860" y="2872"/>
                </a:lnTo>
                <a:lnTo>
                  <a:pt x="991" y="3090"/>
                </a:lnTo>
                <a:lnTo>
                  <a:pt x="1087" y="3129"/>
                </a:lnTo>
                <a:lnTo>
                  <a:pt x="1180" y="3129"/>
                </a:lnTo>
                <a:lnTo>
                  <a:pt x="1372" y="3070"/>
                </a:lnTo>
                <a:lnTo>
                  <a:pt x="1611" y="2990"/>
                </a:lnTo>
                <a:lnTo>
                  <a:pt x="1826" y="2902"/>
                </a:lnTo>
                <a:lnTo>
                  <a:pt x="2003" y="2812"/>
                </a:lnTo>
                <a:lnTo>
                  <a:pt x="2146" y="2743"/>
                </a:lnTo>
                <a:lnTo>
                  <a:pt x="2289" y="2694"/>
                </a:lnTo>
                <a:lnTo>
                  <a:pt x="2409" y="2694"/>
                </a:lnTo>
                <a:lnTo>
                  <a:pt x="2481" y="2624"/>
                </a:lnTo>
                <a:lnTo>
                  <a:pt x="2648" y="2575"/>
                </a:lnTo>
                <a:lnTo>
                  <a:pt x="2804" y="2555"/>
                </a:lnTo>
                <a:lnTo>
                  <a:pt x="2897" y="2544"/>
                </a:lnTo>
                <a:lnTo>
                  <a:pt x="3185" y="2407"/>
                </a:lnTo>
                <a:lnTo>
                  <a:pt x="3350" y="2377"/>
                </a:lnTo>
                <a:lnTo>
                  <a:pt x="3493" y="2317"/>
                </a:lnTo>
                <a:lnTo>
                  <a:pt x="3673" y="2238"/>
                </a:lnTo>
                <a:lnTo>
                  <a:pt x="3865" y="2219"/>
                </a:lnTo>
                <a:lnTo>
                  <a:pt x="4030" y="2098"/>
                </a:lnTo>
                <a:lnTo>
                  <a:pt x="4163" y="2021"/>
                </a:lnTo>
                <a:lnTo>
                  <a:pt x="4245" y="1970"/>
                </a:lnTo>
                <a:lnTo>
                  <a:pt x="4269" y="1882"/>
                </a:lnTo>
                <a:lnTo>
                  <a:pt x="4269" y="1792"/>
                </a:lnTo>
                <a:lnTo>
                  <a:pt x="4210" y="1704"/>
                </a:lnTo>
                <a:lnTo>
                  <a:pt x="4173" y="1575"/>
                </a:lnTo>
                <a:lnTo>
                  <a:pt x="4043" y="1516"/>
                </a:lnTo>
                <a:lnTo>
                  <a:pt x="3924" y="1426"/>
                </a:lnTo>
                <a:lnTo>
                  <a:pt x="3828" y="1317"/>
                </a:lnTo>
                <a:lnTo>
                  <a:pt x="3673" y="1039"/>
                </a:lnTo>
                <a:lnTo>
                  <a:pt x="3555" y="822"/>
                </a:lnTo>
                <a:lnTo>
                  <a:pt x="3483" y="663"/>
                </a:lnTo>
                <a:lnTo>
                  <a:pt x="3350" y="505"/>
                </a:lnTo>
                <a:lnTo>
                  <a:pt x="3257" y="327"/>
                </a:lnTo>
                <a:lnTo>
                  <a:pt x="3148" y="149"/>
                </a:lnTo>
                <a:lnTo>
                  <a:pt x="3089" y="119"/>
                </a:lnTo>
                <a:lnTo>
                  <a:pt x="3030" y="70"/>
                </a:lnTo>
                <a:lnTo>
                  <a:pt x="2767" y="139"/>
                </a:lnTo>
                <a:lnTo>
                  <a:pt x="2624" y="188"/>
                </a:lnTo>
                <a:lnTo>
                  <a:pt x="2409" y="219"/>
                </a:lnTo>
                <a:lnTo>
                  <a:pt x="2230" y="297"/>
                </a:lnTo>
                <a:lnTo>
                  <a:pt x="1969" y="475"/>
                </a:lnTo>
                <a:lnTo>
                  <a:pt x="1838" y="526"/>
                </a:lnTo>
                <a:lnTo>
                  <a:pt x="1683" y="534"/>
                </a:lnTo>
                <a:lnTo>
                  <a:pt x="1360" y="644"/>
                </a:lnTo>
                <a:lnTo>
                  <a:pt x="1168" y="763"/>
                </a:lnTo>
                <a:lnTo>
                  <a:pt x="895" y="861"/>
                </a:lnTo>
                <a:lnTo>
                  <a:pt x="311" y="1031"/>
                </a:lnTo>
                <a:lnTo>
                  <a:pt x="210" y="9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84175" y="1206500"/>
            <a:ext cx="2632075" cy="5334000"/>
            <a:chOff x="242" y="760"/>
            <a:chExt cx="1658" cy="3360"/>
          </a:xfrm>
        </p:grpSpPr>
        <p:sp>
          <p:nvSpPr>
            <p:cNvPr id="87048" name="Freeform 6"/>
            <p:cNvSpPr>
              <a:spLocks/>
            </p:cNvSpPr>
            <p:nvPr/>
          </p:nvSpPr>
          <p:spPr bwMode="auto">
            <a:xfrm>
              <a:off x="242" y="760"/>
              <a:ext cx="946" cy="726"/>
            </a:xfrm>
            <a:custGeom>
              <a:avLst/>
              <a:gdLst>
                <a:gd name="T0" fmla="*/ 636 w 946"/>
                <a:gd name="T1" fmla="*/ 313 h 726"/>
                <a:gd name="T2" fmla="*/ 601 w 946"/>
                <a:gd name="T3" fmla="*/ 212 h 726"/>
                <a:gd name="T4" fmla="*/ 540 w 946"/>
                <a:gd name="T5" fmla="*/ 120 h 726"/>
                <a:gd name="T6" fmla="*/ 473 w 946"/>
                <a:gd name="T7" fmla="*/ 61 h 726"/>
                <a:gd name="T8" fmla="*/ 382 w 946"/>
                <a:gd name="T9" fmla="*/ 14 h 726"/>
                <a:gd name="T10" fmla="*/ 311 w 946"/>
                <a:gd name="T11" fmla="*/ 0 h 726"/>
                <a:gd name="T12" fmla="*/ 220 w 946"/>
                <a:gd name="T13" fmla="*/ 0 h 726"/>
                <a:gd name="T14" fmla="*/ 129 w 946"/>
                <a:gd name="T15" fmla="*/ 24 h 726"/>
                <a:gd name="T16" fmla="*/ 55 w 946"/>
                <a:gd name="T17" fmla="*/ 71 h 726"/>
                <a:gd name="T18" fmla="*/ 18 w 946"/>
                <a:gd name="T19" fmla="*/ 151 h 726"/>
                <a:gd name="T20" fmla="*/ 0 w 946"/>
                <a:gd name="T21" fmla="*/ 268 h 726"/>
                <a:gd name="T22" fmla="*/ 37 w 946"/>
                <a:gd name="T23" fmla="*/ 423 h 726"/>
                <a:gd name="T24" fmla="*/ 92 w 946"/>
                <a:gd name="T25" fmla="*/ 540 h 726"/>
                <a:gd name="T26" fmla="*/ 163 w 946"/>
                <a:gd name="T27" fmla="*/ 615 h 726"/>
                <a:gd name="T28" fmla="*/ 237 w 946"/>
                <a:gd name="T29" fmla="*/ 664 h 726"/>
                <a:gd name="T30" fmla="*/ 340 w 946"/>
                <a:gd name="T31" fmla="*/ 705 h 726"/>
                <a:gd name="T32" fmla="*/ 449 w 946"/>
                <a:gd name="T33" fmla="*/ 726 h 726"/>
                <a:gd name="T34" fmla="*/ 547 w 946"/>
                <a:gd name="T35" fmla="*/ 711 h 726"/>
                <a:gd name="T36" fmla="*/ 631 w 946"/>
                <a:gd name="T37" fmla="*/ 681 h 726"/>
                <a:gd name="T38" fmla="*/ 685 w 946"/>
                <a:gd name="T39" fmla="*/ 585 h 726"/>
                <a:gd name="T40" fmla="*/ 693 w 946"/>
                <a:gd name="T41" fmla="*/ 495 h 726"/>
                <a:gd name="T42" fmla="*/ 685 w 946"/>
                <a:gd name="T43" fmla="*/ 419 h 726"/>
                <a:gd name="T44" fmla="*/ 673 w 946"/>
                <a:gd name="T45" fmla="*/ 388 h 726"/>
                <a:gd name="T46" fmla="*/ 831 w 946"/>
                <a:gd name="T47" fmla="*/ 419 h 726"/>
                <a:gd name="T48" fmla="*/ 929 w 946"/>
                <a:gd name="T49" fmla="*/ 423 h 726"/>
                <a:gd name="T50" fmla="*/ 946 w 946"/>
                <a:gd name="T51" fmla="*/ 372 h 726"/>
                <a:gd name="T52" fmla="*/ 922 w 946"/>
                <a:gd name="T53" fmla="*/ 317 h 726"/>
                <a:gd name="T54" fmla="*/ 831 w 946"/>
                <a:gd name="T55" fmla="*/ 327 h 726"/>
                <a:gd name="T56" fmla="*/ 693 w 946"/>
                <a:gd name="T57" fmla="*/ 333 h 726"/>
                <a:gd name="T58" fmla="*/ 636 w 946"/>
                <a:gd name="T59" fmla="*/ 313 h 7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6"/>
                <a:gd name="T91" fmla="*/ 0 h 726"/>
                <a:gd name="T92" fmla="*/ 946 w 946"/>
                <a:gd name="T93" fmla="*/ 726 h 7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6" h="726">
                  <a:moveTo>
                    <a:pt x="636" y="313"/>
                  </a:moveTo>
                  <a:lnTo>
                    <a:pt x="601" y="212"/>
                  </a:lnTo>
                  <a:lnTo>
                    <a:pt x="540" y="120"/>
                  </a:lnTo>
                  <a:lnTo>
                    <a:pt x="473" y="61"/>
                  </a:lnTo>
                  <a:lnTo>
                    <a:pt x="382" y="14"/>
                  </a:lnTo>
                  <a:lnTo>
                    <a:pt x="311" y="0"/>
                  </a:lnTo>
                  <a:lnTo>
                    <a:pt x="220" y="0"/>
                  </a:lnTo>
                  <a:lnTo>
                    <a:pt x="129" y="24"/>
                  </a:lnTo>
                  <a:lnTo>
                    <a:pt x="55" y="71"/>
                  </a:lnTo>
                  <a:lnTo>
                    <a:pt x="18" y="151"/>
                  </a:lnTo>
                  <a:lnTo>
                    <a:pt x="0" y="268"/>
                  </a:lnTo>
                  <a:lnTo>
                    <a:pt x="37" y="423"/>
                  </a:lnTo>
                  <a:lnTo>
                    <a:pt x="92" y="540"/>
                  </a:lnTo>
                  <a:lnTo>
                    <a:pt x="163" y="615"/>
                  </a:lnTo>
                  <a:lnTo>
                    <a:pt x="237" y="664"/>
                  </a:lnTo>
                  <a:lnTo>
                    <a:pt x="340" y="705"/>
                  </a:lnTo>
                  <a:lnTo>
                    <a:pt x="449" y="726"/>
                  </a:lnTo>
                  <a:lnTo>
                    <a:pt x="547" y="711"/>
                  </a:lnTo>
                  <a:lnTo>
                    <a:pt x="631" y="681"/>
                  </a:lnTo>
                  <a:lnTo>
                    <a:pt x="685" y="585"/>
                  </a:lnTo>
                  <a:lnTo>
                    <a:pt x="693" y="495"/>
                  </a:lnTo>
                  <a:lnTo>
                    <a:pt x="685" y="419"/>
                  </a:lnTo>
                  <a:lnTo>
                    <a:pt x="673" y="388"/>
                  </a:lnTo>
                  <a:lnTo>
                    <a:pt x="831" y="419"/>
                  </a:lnTo>
                  <a:lnTo>
                    <a:pt x="929" y="423"/>
                  </a:lnTo>
                  <a:lnTo>
                    <a:pt x="946" y="372"/>
                  </a:lnTo>
                  <a:lnTo>
                    <a:pt x="922" y="317"/>
                  </a:lnTo>
                  <a:lnTo>
                    <a:pt x="831" y="327"/>
                  </a:lnTo>
                  <a:lnTo>
                    <a:pt x="693" y="333"/>
                  </a:lnTo>
                  <a:lnTo>
                    <a:pt x="636" y="3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Freeform 7"/>
            <p:cNvSpPr>
              <a:spLocks/>
            </p:cNvSpPr>
            <p:nvPr/>
          </p:nvSpPr>
          <p:spPr bwMode="auto">
            <a:xfrm>
              <a:off x="580" y="1602"/>
              <a:ext cx="768" cy="1144"/>
            </a:xfrm>
            <a:custGeom>
              <a:avLst/>
              <a:gdLst>
                <a:gd name="T0" fmla="*/ 177 w 768"/>
                <a:gd name="T1" fmla="*/ 0 h 1144"/>
                <a:gd name="T2" fmla="*/ 286 w 768"/>
                <a:gd name="T3" fmla="*/ 0 h 1144"/>
                <a:gd name="T4" fmla="*/ 367 w 768"/>
                <a:gd name="T5" fmla="*/ 0 h 1144"/>
                <a:gd name="T6" fmla="*/ 470 w 768"/>
                <a:gd name="T7" fmla="*/ 31 h 1144"/>
                <a:gd name="T8" fmla="*/ 525 w 768"/>
                <a:gd name="T9" fmla="*/ 76 h 1144"/>
                <a:gd name="T10" fmla="*/ 598 w 768"/>
                <a:gd name="T11" fmla="*/ 145 h 1144"/>
                <a:gd name="T12" fmla="*/ 653 w 768"/>
                <a:gd name="T13" fmla="*/ 225 h 1144"/>
                <a:gd name="T14" fmla="*/ 695 w 768"/>
                <a:gd name="T15" fmla="*/ 336 h 1144"/>
                <a:gd name="T16" fmla="*/ 744 w 768"/>
                <a:gd name="T17" fmla="*/ 454 h 1144"/>
                <a:gd name="T18" fmla="*/ 768 w 768"/>
                <a:gd name="T19" fmla="*/ 610 h 1144"/>
                <a:gd name="T20" fmla="*/ 768 w 768"/>
                <a:gd name="T21" fmla="*/ 759 h 1144"/>
                <a:gd name="T22" fmla="*/ 751 w 768"/>
                <a:gd name="T23" fmla="*/ 904 h 1144"/>
                <a:gd name="T24" fmla="*/ 695 w 768"/>
                <a:gd name="T25" fmla="*/ 1023 h 1144"/>
                <a:gd name="T26" fmla="*/ 635 w 768"/>
                <a:gd name="T27" fmla="*/ 1084 h 1144"/>
                <a:gd name="T28" fmla="*/ 549 w 768"/>
                <a:gd name="T29" fmla="*/ 1133 h 1144"/>
                <a:gd name="T30" fmla="*/ 451 w 768"/>
                <a:gd name="T31" fmla="*/ 1144 h 1144"/>
                <a:gd name="T32" fmla="*/ 342 w 768"/>
                <a:gd name="T33" fmla="*/ 1129 h 1144"/>
                <a:gd name="T34" fmla="*/ 239 w 768"/>
                <a:gd name="T35" fmla="*/ 1099 h 1144"/>
                <a:gd name="T36" fmla="*/ 177 w 768"/>
                <a:gd name="T37" fmla="*/ 1054 h 1144"/>
                <a:gd name="T38" fmla="*/ 140 w 768"/>
                <a:gd name="T39" fmla="*/ 964 h 1144"/>
                <a:gd name="T40" fmla="*/ 111 w 768"/>
                <a:gd name="T41" fmla="*/ 904 h 1144"/>
                <a:gd name="T42" fmla="*/ 123 w 768"/>
                <a:gd name="T43" fmla="*/ 829 h 1144"/>
                <a:gd name="T44" fmla="*/ 140 w 768"/>
                <a:gd name="T45" fmla="*/ 739 h 1144"/>
                <a:gd name="T46" fmla="*/ 165 w 768"/>
                <a:gd name="T47" fmla="*/ 649 h 1144"/>
                <a:gd name="T48" fmla="*/ 182 w 768"/>
                <a:gd name="T49" fmla="*/ 575 h 1144"/>
                <a:gd name="T50" fmla="*/ 158 w 768"/>
                <a:gd name="T51" fmla="*/ 505 h 1144"/>
                <a:gd name="T52" fmla="*/ 111 w 768"/>
                <a:gd name="T53" fmla="*/ 430 h 1144"/>
                <a:gd name="T54" fmla="*/ 49 w 768"/>
                <a:gd name="T55" fmla="*/ 354 h 1144"/>
                <a:gd name="T56" fmla="*/ 0 w 768"/>
                <a:gd name="T57" fmla="*/ 250 h 1144"/>
                <a:gd name="T58" fmla="*/ 0 w 768"/>
                <a:gd name="T59" fmla="*/ 129 h 1144"/>
                <a:gd name="T60" fmla="*/ 49 w 768"/>
                <a:gd name="T61" fmla="*/ 60 h 1144"/>
                <a:gd name="T62" fmla="*/ 111 w 768"/>
                <a:gd name="T63" fmla="*/ 11 h 1144"/>
                <a:gd name="T64" fmla="*/ 177 w 768"/>
                <a:gd name="T65" fmla="*/ 0 h 1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8"/>
                <a:gd name="T100" fmla="*/ 0 h 1144"/>
                <a:gd name="T101" fmla="*/ 768 w 768"/>
                <a:gd name="T102" fmla="*/ 1144 h 1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8" h="1144">
                  <a:moveTo>
                    <a:pt x="177" y="0"/>
                  </a:moveTo>
                  <a:lnTo>
                    <a:pt x="286" y="0"/>
                  </a:lnTo>
                  <a:lnTo>
                    <a:pt x="367" y="0"/>
                  </a:lnTo>
                  <a:lnTo>
                    <a:pt x="470" y="31"/>
                  </a:lnTo>
                  <a:lnTo>
                    <a:pt x="525" y="76"/>
                  </a:lnTo>
                  <a:lnTo>
                    <a:pt x="598" y="145"/>
                  </a:lnTo>
                  <a:lnTo>
                    <a:pt x="653" y="225"/>
                  </a:lnTo>
                  <a:lnTo>
                    <a:pt x="695" y="336"/>
                  </a:lnTo>
                  <a:lnTo>
                    <a:pt x="744" y="454"/>
                  </a:lnTo>
                  <a:lnTo>
                    <a:pt x="768" y="610"/>
                  </a:lnTo>
                  <a:lnTo>
                    <a:pt x="768" y="759"/>
                  </a:lnTo>
                  <a:lnTo>
                    <a:pt x="751" y="904"/>
                  </a:lnTo>
                  <a:lnTo>
                    <a:pt x="695" y="1023"/>
                  </a:lnTo>
                  <a:lnTo>
                    <a:pt x="635" y="1084"/>
                  </a:lnTo>
                  <a:lnTo>
                    <a:pt x="549" y="1133"/>
                  </a:lnTo>
                  <a:lnTo>
                    <a:pt x="451" y="1144"/>
                  </a:lnTo>
                  <a:lnTo>
                    <a:pt x="342" y="1129"/>
                  </a:lnTo>
                  <a:lnTo>
                    <a:pt x="239" y="1099"/>
                  </a:lnTo>
                  <a:lnTo>
                    <a:pt x="177" y="1054"/>
                  </a:lnTo>
                  <a:lnTo>
                    <a:pt x="140" y="964"/>
                  </a:lnTo>
                  <a:lnTo>
                    <a:pt x="111" y="904"/>
                  </a:lnTo>
                  <a:lnTo>
                    <a:pt x="123" y="829"/>
                  </a:lnTo>
                  <a:lnTo>
                    <a:pt x="140" y="739"/>
                  </a:lnTo>
                  <a:lnTo>
                    <a:pt x="165" y="649"/>
                  </a:lnTo>
                  <a:lnTo>
                    <a:pt x="182" y="575"/>
                  </a:lnTo>
                  <a:lnTo>
                    <a:pt x="158" y="505"/>
                  </a:lnTo>
                  <a:lnTo>
                    <a:pt x="111" y="430"/>
                  </a:lnTo>
                  <a:lnTo>
                    <a:pt x="49" y="354"/>
                  </a:lnTo>
                  <a:lnTo>
                    <a:pt x="0" y="250"/>
                  </a:lnTo>
                  <a:lnTo>
                    <a:pt x="0" y="129"/>
                  </a:lnTo>
                  <a:lnTo>
                    <a:pt x="49" y="60"/>
                  </a:lnTo>
                  <a:lnTo>
                    <a:pt x="111" y="1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Freeform 8"/>
            <p:cNvSpPr>
              <a:spLocks/>
            </p:cNvSpPr>
            <p:nvPr/>
          </p:nvSpPr>
          <p:spPr bwMode="auto">
            <a:xfrm>
              <a:off x="723" y="1537"/>
              <a:ext cx="1177" cy="873"/>
            </a:xfrm>
            <a:custGeom>
              <a:avLst/>
              <a:gdLst>
                <a:gd name="T0" fmla="*/ 0 w 1177"/>
                <a:gd name="T1" fmla="*/ 210 h 873"/>
                <a:gd name="T2" fmla="*/ 71 w 1177"/>
                <a:gd name="T3" fmla="*/ 135 h 873"/>
                <a:gd name="T4" fmla="*/ 175 w 1177"/>
                <a:gd name="T5" fmla="*/ 165 h 873"/>
                <a:gd name="T6" fmla="*/ 303 w 1177"/>
                <a:gd name="T7" fmla="*/ 262 h 873"/>
                <a:gd name="T8" fmla="*/ 411 w 1177"/>
                <a:gd name="T9" fmla="*/ 446 h 873"/>
                <a:gd name="T10" fmla="*/ 544 w 1177"/>
                <a:gd name="T11" fmla="*/ 587 h 873"/>
                <a:gd name="T12" fmla="*/ 633 w 1177"/>
                <a:gd name="T13" fmla="*/ 673 h 873"/>
                <a:gd name="T14" fmla="*/ 790 w 1177"/>
                <a:gd name="T15" fmla="*/ 718 h 873"/>
                <a:gd name="T16" fmla="*/ 852 w 1177"/>
                <a:gd name="T17" fmla="*/ 718 h 873"/>
                <a:gd name="T18" fmla="*/ 869 w 1177"/>
                <a:gd name="T19" fmla="*/ 597 h 873"/>
                <a:gd name="T20" fmla="*/ 864 w 1177"/>
                <a:gd name="T21" fmla="*/ 356 h 873"/>
                <a:gd name="T22" fmla="*/ 832 w 1177"/>
                <a:gd name="T23" fmla="*/ 210 h 873"/>
                <a:gd name="T24" fmla="*/ 815 w 1177"/>
                <a:gd name="T25" fmla="*/ 76 h 873"/>
                <a:gd name="T26" fmla="*/ 852 w 1177"/>
                <a:gd name="T27" fmla="*/ 0 h 873"/>
                <a:gd name="T28" fmla="*/ 953 w 1177"/>
                <a:gd name="T29" fmla="*/ 0 h 873"/>
                <a:gd name="T30" fmla="*/ 973 w 1177"/>
                <a:gd name="T31" fmla="*/ 90 h 873"/>
                <a:gd name="T32" fmla="*/ 906 w 1177"/>
                <a:gd name="T33" fmla="*/ 180 h 873"/>
                <a:gd name="T34" fmla="*/ 953 w 1177"/>
                <a:gd name="T35" fmla="*/ 241 h 873"/>
                <a:gd name="T36" fmla="*/ 1044 w 1177"/>
                <a:gd name="T37" fmla="*/ 245 h 873"/>
                <a:gd name="T38" fmla="*/ 1116 w 1177"/>
                <a:gd name="T39" fmla="*/ 262 h 873"/>
                <a:gd name="T40" fmla="*/ 1153 w 1177"/>
                <a:gd name="T41" fmla="*/ 300 h 873"/>
                <a:gd name="T42" fmla="*/ 1177 w 1177"/>
                <a:gd name="T43" fmla="*/ 390 h 873"/>
                <a:gd name="T44" fmla="*/ 1116 w 1177"/>
                <a:gd name="T45" fmla="*/ 421 h 873"/>
                <a:gd name="T46" fmla="*/ 1061 w 1177"/>
                <a:gd name="T47" fmla="*/ 417 h 873"/>
                <a:gd name="T48" fmla="*/ 1027 w 1177"/>
                <a:gd name="T49" fmla="*/ 362 h 873"/>
                <a:gd name="T50" fmla="*/ 941 w 1177"/>
                <a:gd name="T51" fmla="*/ 362 h 873"/>
                <a:gd name="T52" fmla="*/ 936 w 1177"/>
                <a:gd name="T53" fmla="*/ 417 h 873"/>
                <a:gd name="T54" fmla="*/ 978 w 1177"/>
                <a:gd name="T55" fmla="*/ 632 h 873"/>
                <a:gd name="T56" fmla="*/ 973 w 1177"/>
                <a:gd name="T57" fmla="*/ 777 h 873"/>
                <a:gd name="T58" fmla="*/ 919 w 1177"/>
                <a:gd name="T59" fmla="*/ 873 h 873"/>
                <a:gd name="T60" fmla="*/ 790 w 1177"/>
                <a:gd name="T61" fmla="*/ 873 h 873"/>
                <a:gd name="T62" fmla="*/ 579 w 1177"/>
                <a:gd name="T63" fmla="*/ 793 h 873"/>
                <a:gd name="T64" fmla="*/ 399 w 1177"/>
                <a:gd name="T65" fmla="*/ 687 h 873"/>
                <a:gd name="T66" fmla="*/ 249 w 1177"/>
                <a:gd name="T67" fmla="*/ 566 h 873"/>
                <a:gd name="T68" fmla="*/ 125 w 1177"/>
                <a:gd name="T69" fmla="*/ 446 h 873"/>
                <a:gd name="T70" fmla="*/ 17 w 1177"/>
                <a:gd name="T71" fmla="*/ 331 h 873"/>
                <a:gd name="T72" fmla="*/ 0 w 1177"/>
                <a:gd name="T73" fmla="*/ 210 h 8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7"/>
                <a:gd name="T112" fmla="*/ 0 h 873"/>
                <a:gd name="T113" fmla="*/ 1177 w 1177"/>
                <a:gd name="T114" fmla="*/ 873 h 8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7" h="873">
                  <a:moveTo>
                    <a:pt x="0" y="210"/>
                  </a:moveTo>
                  <a:lnTo>
                    <a:pt x="71" y="135"/>
                  </a:lnTo>
                  <a:lnTo>
                    <a:pt x="175" y="165"/>
                  </a:lnTo>
                  <a:lnTo>
                    <a:pt x="303" y="262"/>
                  </a:lnTo>
                  <a:lnTo>
                    <a:pt x="411" y="446"/>
                  </a:lnTo>
                  <a:lnTo>
                    <a:pt x="544" y="587"/>
                  </a:lnTo>
                  <a:lnTo>
                    <a:pt x="633" y="673"/>
                  </a:lnTo>
                  <a:lnTo>
                    <a:pt x="790" y="718"/>
                  </a:lnTo>
                  <a:lnTo>
                    <a:pt x="852" y="718"/>
                  </a:lnTo>
                  <a:lnTo>
                    <a:pt x="869" y="597"/>
                  </a:lnTo>
                  <a:lnTo>
                    <a:pt x="864" y="356"/>
                  </a:lnTo>
                  <a:lnTo>
                    <a:pt x="832" y="210"/>
                  </a:lnTo>
                  <a:lnTo>
                    <a:pt x="815" y="76"/>
                  </a:lnTo>
                  <a:lnTo>
                    <a:pt x="852" y="0"/>
                  </a:lnTo>
                  <a:lnTo>
                    <a:pt x="953" y="0"/>
                  </a:lnTo>
                  <a:lnTo>
                    <a:pt x="973" y="90"/>
                  </a:lnTo>
                  <a:lnTo>
                    <a:pt x="906" y="180"/>
                  </a:lnTo>
                  <a:lnTo>
                    <a:pt x="953" y="241"/>
                  </a:lnTo>
                  <a:lnTo>
                    <a:pt x="1044" y="245"/>
                  </a:lnTo>
                  <a:lnTo>
                    <a:pt x="1116" y="262"/>
                  </a:lnTo>
                  <a:lnTo>
                    <a:pt x="1153" y="300"/>
                  </a:lnTo>
                  <a:lnTo>
                    <a:pt x="1177" y="390"/>
                  </a:lnTo>
                  <a:lnTo>
                    <a:pt x="1116" y="421"/>
                  </a:lnTo>
                  <a:lnTo>
                    <a:pt x="1061" y="417"/>
                  </a:lnTo>
                  <a:lnTo>
                    <a:pt x="1027" y="362"/>
                  </a:lnTo>
                  <a:lnTo>
                    <a:pt x="941" y="362"/>
                  </a:lnTo>
                  <a:lnTo>
                    <a:pt x="936" y="417"/>
                  </a:lnTo>
                  <a:lnTo>
                    <a:pt x="978" y="632"/>
                  </a:lnTo>
                  <a:lnTo>
                    <a:pt x="973" y="777"/>
                  </a:lnTo>
                  <a:lnTo>
                    <a:pt x="919" y="873"/>
                  </a:lnTo>
                  <a:lnTo>
                    <a:pt x="790" y="873"/>
                  </a:lnTo>
                  <a:lnTo>
                    <a:pt x="579" y="793"/>
                  </a:lnTo>
                  <a:lnTo>
                    <a:pt x="399" y="687"/>
                  </a:lnTo>
                  <a:lnTo>
                    <a:pt x="249" y="566"/>
                  </a:lnTo>
                  <a:lnTo>
                    <a:pt x="125" y="446"/>
                  </a:lnTo>
                  <a:lnTo>
                    <a:pt x="17" y="331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Freeform 9"/>
            <p:cNvSpPr>
              <a:spLocks/>
            </p:cNvSpPr>
            <p:nvPr/>
          </p:nvSpPr>
          <p:spPr bwMode="auto">
            <a:xfrm>
              <a:off x="1021" y="2508"/>
              <a:ext cx="820" cy="1440"/>
            </a:xfrm>
            <a:custGeom>
              <a:avLst/>
              <a:gdLst>
                <a:gd name="T0" fmla="*/ 91 w 820"/>
                <a:gd name="T1" fmla="*/ 0 h 1440"/>
                <a:gd name="T2" fmla="*/ 236 w 820"/>
                <a:gd name="T3" fmla="*/ 76 h 1440"/>
                <a:gd name="T4" fmla="*/ 310 w 820"/>
                <a:gd name="T5" fmla="*/ 195 h 1440"/>
                <a:gd name="T6" fmla="*/ 364 w 820"/>
                <a:gd name="T7" fmla="*/ 330 h 1440"/>
                <a:gd name="T8" fmla="*/ 406 w 820"/>
                <a:gd name="T9" fmla="*/ 528 h 1440"/>
                <a:gd name="T10" fmla="*/ 406 w 820"/>
                <a:gd name="T11" fmla="*/ 673 h 1440"/>
                <a:gd name="T12" fmla="*/ 369 w 820"/>
                <a:gd name="T13" fmla="*/ 868 h 1440"/>
                <a:gd name="T14" fmla="*/ 298 w 820"/>
                <a:gd name="T15" fmla="*/ 1031 h 1440"/>
                <a:gd name="T16" fmla="*/ 298 w 820"/>
                <a:gd name="T17" fmla="*/ 1180 h 1440"/>
                <a:gd name="T18" fmla="*/ 327 w 820"/>
                <a:gd name="T19" fmla="*/ 1256 h 1440"/>
                <a:gd name="T20" fmla="*/ 382 w 820"/>
                <a:gd name="T21" fmla="*/ 1256 h 1440"/>
                <a:gd name="T22" fmla="*/ 492 w 820"/>
                <a:gd name="T23" fmla="*/ 1246 h 1440"/>
                <a:gd name="T24" fmla="*/ 638 w 820"/>
                <a:gd name="T25" fmla="*/ 1270 h 1440"/>
                <a:gd name="T26" fmla="*/ 766 w 820"/>
                <a:gd name="T27" fmla="*/ 1322 h 1440"/>
                <a:gd name="T28" fmla="*/ 808 w 820"/>
                <a:gd name="T29" fmla="*/ 1346 h 1440"/>
                <a:gd name="T30" fmla="*/ 820 w 820"/>
                <a:gd name="T31" fmla="*/ 1391 h 1440"/>
                <a:gd name="T32" fmla="*/ 717 w 820"/>
                <a:gd name="T33" fmla="*/ 1436 h 1440"/>
                <a:gd name="T34" fmla="*/ 638 w 820"/>
                <a:gd name="T35" fmla="*/ 1440 h 1440"/>
                <a:gd name="T36" fmla="*/ 571 w 820"/>
                <a:gd name="T37" fmla="*/ 1410 h 1440"/>
                <a:gd name="T38" fmla="*/ 460 w 820"/>
                <a:gd name="T39" fmla="*/ 1350 h 1440"/>
                <a:gd name="T40" fmla="*/ 335 w 820"/>
                <a:gd name="T41" fmla="*/ 1346 h 1440"/>
                <a:gd name="T42" fmla="*/ 236 w 820"/>
                <a:gd name="T43" fmla="*/ 1395 h 1440"/>
                <a:gd name="T44" fmla="*/ 170 w 820"/>
                <a:gd name="T45" fmla="*/ 1381 h 1440"/>
                <a:gd name="T46" fmla="*/ 145 w 820"/>
                <a:gd name="T47" fmla="*/ 1322 h 1440"/>
                <a:gd name="T48" fmla="*/ 182 w 820"/>
                <a:gd name="T49" fmla="*/ 1225 h 1440"/>
                <a:gd name="T50" fmla="*/ 199 w 820"/>
                <a:gd name="T51" fmla="*/ 1062 h 1440"/>
                <a:gd name="T52" fmla="*/ 219 w 820"/>
                <a:gd name="T53" fmla="*/ 896 h 1440"/>
                <a:gd name="T54" fmla="*/ 244 w 820"/>
                <a:gd name="T55" fmla="*/ 659 h 1440"/>
                <a:gd name="T56" fmla="*/ 236 w 820"/>
                <a:gd name="T57" fmla="*/ 538 h 1440"/>
                <a:gd name="T58" fmla="*/ 182 w 820"/>
                <a:gd name="T59" fmla="*/ 393 h 1440"/>
                <a:gd name="T60" fmla="*/ 108 w 820"/>
                <a:gd name="T61" fmla="*/ 289 h 1440"/>
                <a:gd name="T62" fmla="*/ 42 w 820"/>
                <a:gd name="T63" fmla="*/ 184 h 1440"/>
                <a:gd name="T64" fmla="*/ 0 w 820"/>
                <a:gd name="T65" fmla="*/ 80 h 1440"/>
                <a:gd name="T66" fmla="*/ 24 w 820"/>
                <a:gd name="T67" fmla="*/ 4 h 1440"/>
                <a:gd name="T68" fmla="*/ 91 w 820"/>
                <a:gd name="T69" fmla="*/ 0 h 14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0"/>
                <a:gd name="T106" fmla="*/ 0 h 1440"/>
                <a:gd name="T107" fmla="*/ 820 w 820"/>
                <a:gd name="T108" fmla="*/ 1440 h 14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0" h="1440">
                  <a:moveTo>
                    <a:pt x="91" y="0"/>
                  </a:moveTo>
                  <a:lnTo>
                    <a:pt x="236" y="76"/>
                  </a:lnTo>
                  <a:lnTo>
                    <a:pt x="310" y="195"/>
                  </a:lnTo>
                  <a:lnTo>
                    <a:pt x="364" y="330"/>
                  </a:lnTo>
                  <a:lnTo>
                    <a:pt x="406" y="528"/>
                  </a:lnTo>
                  <a:lnTo>
                    <a:pt x="406" y="673"/>
                  </a:lnTo>
                  <a:lnTo>
                    <a:pt x="369" y="868"/>
                  </a:lnTo>
                  <a:lnTo>
                    <a:pt x="298" y="1031"/>
                  </a:lnTo>
                  <a:lnTo>
                    <a:pt x="298" y="1180"/>
                  </a:lnTo>
                  <a:lnTo>
                    <a:pt x="327" y="1256"/>
                  </a:lnTo>
                  <a:lnTo>
                    <a:pt x="382" y="1256"/>
                  </a:lnTo>
                  <a:lnTo>
                    <a:pt x="492" y="1246"/>
                  </a:lnTo>
                  <a:lnTo>
                    <a:pt x="638" y="1270"/>
                  </a:lnTo>
                  <a:lnTo>
                    <a:pt x="766" y="1322"/>
                  </a:lnTo>
                  <a:lnTo>
                    <a:pt x="808" y="1346"/>
                  </a:lnTo>
                  <a:lnTo>
                    <a:pt x="820" y="1391"/>
                  </a:lnTo>
                  <a:lnTo>
                    <a:pt x="717" y="1436"/>
                  </a:lnTo>
                  <a:lnTo>
                    <a:pt x="638" y="1440"/>
                  </a:lnTo>
                  <a:lnTo>
                    <a:pt x="571" y="1410"/>
                  </a:lnTo>
                  <a:lnTo>
                    <a:pt x="460" y="1350"/>
                  </a:lnTo>
                  <a:lnTo>
                    <a:pt x="335" y="1346"/>
                  </a:lnTo>
                  <a:lnTo>
                    <a:pt x="236" y="1395"/>
                  </a:lnTo>
                  <a:lnTo>
                    <a:pt x="170" y="1381"/>
                  </a:lnTo>
                  <a:lnTo>
                    <a:pt x="145" y="1322"/>
                  </a:lnTo>
                  <a:lnTo>
                    <a:pt x="182" y="1225"/>
                  </a:lnTo>
                  <a:lnTo>
                    <a:pt x="199" y="1062"/>
                  </a:lnTo>
                  <a:lnTo>
                    <a:pt x="219" y="896"/>
                  </a:lnTo>
                  <a:lnTo>
                    <a:pt x="244" y="659"/>
                  </a:lnTo>
                  <a:lnTo>
                    <a:pt x="236" y="538"/>
                  </a:lnTo>
                  <a:lnTo>
                    <a:pt x="182" y="393"/>
                  </a:lnTo>
                  <a:lnTo>
                    <a:pt x="108" y="289"/>
                  </a:lnTo>
                  <a:lnTo>
                    <a:pt x="42" y="184"/>
                  </a:lnTo>
                  <a:lnTo>
                    <a:pt x="0" y="80"/>
                  </a:lnTo>
                  <a:lnTo>
                    <a:pt x="24" y="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Freeform 10"/>
            <p:cNvSpPr>
              <a:spLocks/>
            </p:cNvSpPr>
            <p:nvPr/>
          </p:nvSpPr>
          <p:spPr bwMode="auto">
            <a:xfrm>
              <a:off x="563" y="2498"/>
              <a:ext cx="500" cy="1622"/>
            </a:xfrm>
            <a:custGeom>
              <a:avLst/>
              <a:gdLst>
                <a:gd name="T0" fmla="*/ 160 w 500"/>
                <a:gd name="T1" fmla="*/ 368 h 1622"/>
                <a:gd name="T2" fmla="*/ 221 w 500"/>
                <a:gd name="T3" fmla="*/ 119 h 1622"/>
                <a:gd name="T4" fmla="*/ 352 w 500"/>
                <a:gd name="T5" fmla="*/ 0 h 1622"/>
                <a:gd name="T6" fmla="*/ 500 w 500"/>
                <a:gd name="T7" fmla="*/ 45 h 1622"/>
                <a:gd name="T8" fmla="*/ 492 w 500"/>
                <a:gd name="T9" fmla="*/ 180 h 1622"/>
                <a:gd name="T10" fmla="*/ 401 w 500"/>
                <a:gd name="T11" fmla="*/ 313 h 1622"/>
                <a:gd name="T12" fmla="*/ 315 w 500"/>
                <a:gd name="T13" fmla="*/ 503 h 1622"/>
                <a:gd name="T14" fmla="*/ 271 w 500"/>
                <a:gd name="T15" fmla="*/ 667 h 1622"/>
                <a:gd name="T16" fmla="*/ 241 w 500"/>
                <a:gd name="T17" fmla="*/ 792 h 1622"/>
                <a:gd name="T18" fmla="*/ 241 w 500"/>
                <a:gd name="T19" fmla="*/ 935 h 1622"/>
                <a:gd name="T20" fmla="*/ 258 w 500"/>
                <a:gd name="T21" fmla="*/ 1074 h 1622"/>
                <a:gd name="T22" fmla="*/ 308 w 500"/>
                <a:gd name="T23" fmla="*/ 1219 h 1622"/>
                <a:gd name="T24" fmla="*/ 352 w 500"/>
                <a:gd name="T25" fmla="*/ 1313 h 1622"/>
                <a:gd name="T26" fmla="*/ 369 w 500"/>
                <a:gd name="T27" fmla="*/ 1372 h 1622"/>
                <a:gd name="T28" fmla="*/ 369 w 500"/>
                <a:gd name="T29" fmla="*/ 1428 h 1622"/>
                <a:gd name="T30" fmla="*/ 308 w 500"/>
                <a:gd name="T31" fmla="*/ 1458 h 1622"/>
                <a:gd name="T32" fmla="*/ 216 w 500"/>
                <a:gd name="T33" fmla="*/ 1507 h 1622"/>
                <a:gd name="T34" fmla="*/ 160 w 500"/>
                <a:gd name="T35" fmla="*/ 1608 h 1622"/>
                <a:gd name="T36" fmla="*/ 106 w 500"/>
                <a:gd name="T37" fmla="*/ 1622 h 1622"/>
                <a:gd name="T38" fmla="*/ 37 w 500"/>
                <a:gd name="T39" fmla="*/ 1608 h 1622"/>
                <a:gd name="T40" fmla="*/ 0 w 500"/>
                <a:gd name="T41" fmla="*/ 1532 h 1622"/>
                <a:gd name="T42" fmla="*/ 37 w 500"/>
                <a:gd name="T43" fmla="*/ 1477 h 1622"/>
                <a:gd name="T44" fmla="*/ 123 w 500"/>
                <a:gd name="T45" fmla="*/ 1442 h 1622"/>
                <a:gd name="T46" fmla="*/ 197 w 500"/>
                <a:gd name="T47" fmla="*/ 1399 h 1622"/>
                <a:gd name="T48" fmla="*/ 234 w 500"/>
                <a:gd name="T49" fmla="*/ 1309 h 1622"/>
                <a:gd name="T50" fmla="*/ 221 w 500"/>
                <a:gd name="T51" fmla="*/ 1209 h 1622"/>
                <a:gd name="T52" fmla="*/ 179 w 500"/>
                <a:gd name="T53" fmla="*/ 1074 h 1622"/>
                <a:gd name="T54" fmla="*/ 143 w 500"/>
                <a:gd name="T55" fmla="*/ 941 h 1622"/>
                <a:gd name="T56" fmla="*/ 123 w 500"/>
                <a:gd name="T57" fmla="*/ 785 h 1622"/>
                <a:gd name="T58" fmla="*/ 111 w 500"/>
                <a:gd name="T59" fmla="*/ 653 h 1622"/>
                <a:gd name="T60" fmla="*/ 130 w 500"/>
                <a:gd name="T61" fmla="*/ 538 h 1622"/>
                <a:gd name="T62" fmla="*/ 130 w 500"/>
                <a:gd name="T63" fmla="*/ 442 h 1622"/>
                <a:gd name="T64" fmla="*/ 160 w 500"/>
                <a:gd name="T65" fmla="*/ 368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0"/>
                <a:gd name="T100" fmla="*/ 0 h 1622"/>
                <a:gd name="T101" fmla="*/ 500 w 500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0" h="1622">
                  <a:moveTo>
                    <a:pt x="160" y="368"/>
                  </a:moveTo>
                  <a:lnTo>
                    <a:pt x="221" y="119"/>
                  </a:lnTo>
                  <a:lnTo>
                    <a:pt x="352" y="0"/>
                  </a:lnTo>
                  <a:lnTo>
                    <a:pt x="500" y="45"/>
                  </a:lnTo>
                  <a:lnTo>
                    <a:pt x="492" y="180"/>
                  </a:lnTo>
                  <a:lnTo>
                    <a:pt x="401" y="313"/>
                  </a:lnTo>
                  <a:lnTo>
                    <a:pt x="315" y="503"/>
                  </a:lnTo>
                  <a:lnTo>
                    <a:pt x="271" y="667"/>
                  </a:lnTo>
                  <a:lnTo>
                    <a:pt x="241" y="792"/>
                  </a:lnTo>
                  <a:lnTo>
                    <a:pt x="241" y="935"/>
                  </a:lnTo>
                  <a:lnTo>
                    <a:pt x="258" y="1074"/>
                  </a:lnTo>
                  <a:lnTo>
                    <a:pt x="308" y="1219"/>
                  </a:lnTo>
                  <a:lnTo>
                    <a:pt x="352" y="1313"/>
                  </a:lnTo>
                  <a:lnTo>
                    <a:pt x="369" y="1372"/>
                  </a:lnTo>
                  <a:lnTo>
                    <a:pt x="369" y="1428"/>
                  </a:lnTo>
                  <a:lnTo>
                    <a:pt x="308" y="1458"/>
                  </a:lnTo>
                  <a:lnTo>
                    <a:pt x="216" y="1507"/>
                  </a:lnTo>
                  <a:lnTo>
                    <a:pt x="160" y="1608"/>
                  </a:lnTo>
                  <a:lnTo>
                    <a:pt x="106" y="1622"/>
                  </a:lnTo>
                  <a:lnTo>
                    <a:pt x="37" y="1608"/>
                  </a:lnTo>
                  <a:lnTo>
                    <a:pt x="0" y="1532"/>
                  </a:lnTo>
                  <a:lnTo>
                    <a:pt x="37" y="1477"/>
                  </a:lnTo>
                  <a:lnTo>
                    <a:pt x="123" y="1442"/>
                  </a:lnTo>
                  <a:lnTo>
                    <a:pt x="197" y="1399"/>
                  </a:lnTo>
                  <a:lnTo>
                    <a:pt x="234" y="1309"/>
                  </a:lnTo>
                  <a:lnTo>
                    <a:pt x="221" y="1209"/>
                  </a:lnTo>
                  <a:lnTo>
                    <a:pt x="179" y="1074"/>
                  </a:lnTo>
                  <a:lnTo>
                    <a:pt x="143" y="941"/>
                  </a:lnTo>
                  <a:lnTo>
                    <a:pt x="123" y="785"/>
                  </a:lnTo>
                  <a:lnTo>
                    <a:pt x="111" y="653"/>
                  </a:lnTo>
                  <a:lnTo>
                    <a:pt x="130" y="538"/>
                  </a:lnTo>
                  <a:lnTo>
                    <a:pt x="130" y="442"/>
                  </a:lnTo>
                  <a:lnTo>
                    <a:pt x="160" y="3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6" name="Text Box 11"/>
          <p:cNvSpPr txBox="1">
            <a:spLocks noChangeArrowheads="1"/>
          </p:cNvSpPr>
          <p:nvPr/>
        </p:nvSpPr>
        <p:spPr bwMode="auto">
          <a:xfrm>
            <a:off x="3013075" y="1497013"/>
            <a:ext cx="49450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What is the coefficient of BA</a:t>
            </a:r>
            <a:r>
              <a:rPr lang="en-US" sz="3600" baseline="30000"/>
              <a:t>3</a:t>
            </a:r>
            <a:r>
              <a:rPr lang="en-US" sz="3600"/>
              <a:t>N</a:t>
            </a:r>
            <a:r>
              <a:rPr lang="en-US" sz="3600" baseline="30000"/>
              <a:t>2</a:t>
            </a:r>
            <a:r>
              <a:rPr lang="en-US" sz="3600"/>
              <a:t> in the expansion of</a:t>
            </a:r>
          </a:p>
          <a:p>
            <a:r>
              <a:rPr lang="en-US"/>
              <a:t>(B + A + N)</a:t>
            </a:r>
            <a:r>
              <a:rPr lang="en-US" baseline="30000"/>
              <a:t>6</a:t>
            </a:r>
            <a:r>
              <a:rPr lang="en-US" sz="3600"/>
              <a:t>?</a:t>
            </a:r>
          </a:p>
        </p:txBody>
      </p:sp>
      <p:sp>
        <p:nvSpPr>
          <p:cNvPr id="87047" name="Rectangle 12"/>
          <p:cNvSpPr>
            <a:spLocks noChangeArrowheads="1"/>
          </p:cNvSpPr>
          <p:nvPr/>
        </p:nvSpPr>
        <p:spPr bwMode="auto">
          <a:xfrm>
            <a:off x="5200650" y="4897438"/>
            <a:ext cx="3721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number of ways to rearrange the letters in the word BANANA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8145" y="5466945"/>
                <a:ext cx="789069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6!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3!2!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45" y="5466945"/>
                <a:ext cx="789069" cy="1248803"/>
              </a:xfrm>
              <a:prstGeom prst="rect">
                <a:avLst/>
              </a:prstGeom>
              <a:blipFill rotWithShape="1">
                <a:blip r:embed="rId3"/>
                <a:stretch>
                  <a:fillRect l="-17829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2"/>
          <p:cNvSpPr>
            <a:spLocks/>
          </p:cNvSpPr>
          <p:nvPr/>
        </p:nvSpPr>
        <p:spPr bwMode="auto">
          <a:xfrm>
            <a:off x="1260475" y="1316038"/>
            <a:ext cx="2576513" cy="1558925"/>
          </a:xfrm>
          <a:custGeom>
            <a:avLst/>
            <a:gdLst>
              <a:gd name="T0" fmla="*/ 0 w 1623"/>
              <a:gd name="T1" fmla="*/ 2147483647 h 982"/>
              <a:gd name="T2" fmla="*/ 2147483647 w 1623"/>
              <a:gd name="T3" fmla="*/ 2147483647 h 982"/>
              <a:gd name="T4" fmla="*/ 2147483647 w 1623"/>
              <a:gd name="T5" fmla="*/ 2147483647 h 982"/>
              <a:gd name="T6" fmla="*/ 2147483647 w 1623"/>
              <a:gd name="T7" fmla="*/ 2147483647 h 982"/>
              <a:gd name="T8" fmla="*/ 2147483647 w 1623"/>
              <a:gd name="T9" fmla="*/ 2147483647 h 982"/>
              <a:gd name="T10" fmla="*/ 2147483647 w 1623"/>
              <a:gd name="T11" fmla="*/ 2147483647 h 982"/>
              <a:gd name="T12" fmla="*/ 2147483647 w 1623"/>
              <a:gd name="T13" fmla="*/ 2147483647 h 982"/>
              <a:gd name="T14" fmla="*/ 2147483647 w 1623"/>
              <a:gd name="T15" fmla="*/ 2147483647 h 982"/>
              <a:gd name="T16" fmla="*/ 2147483647 w 1623"/>
              <a:gd name="T17" fmla="*/ 2147483647 h 982"/>
              <a:gd name="T18" fmla="*/ 2147483647 w 1623"/>
              <a:gd name="T19" fmla="*/ 2147483647 h 982"/>
              <a:gd name="T20" fmla="*/ 2147483647 w 1623"/>
              <a:gd name="T21" fmla="*/ 2147483647 h 982"/>
              <a:gd name="T22" fmla="*/ 2147483647 w 1623"/>
              <a:gd name="T23" fmla="*/ 2147483647 h 982"/>
              <a:gd name="T24" fmla="*/ 2147483647 w 1623"/>
              <a:gd name="T25" fmla="*/ 2147483647 h 982"/>
              <a:gd name="T26" fmla="*/ 2147483647 w 1623"/>
              <a:gd name="T27" fmla="*/ 0 h 982"/>
              <a:gd name="T28" fmla="*/ 2147483647 w 1623"/>
              <a:gd name="T29" fmla="*/ 2147483647 h 982"/>
              <a:gd name="T30" fmla="*/ 2147483647 w 1623"/>
              <a:gd name="T31" fmla="*/ 2147483647 h 982"/>
              <a:gd name="T32" fmla="*/ 2147483647 w 1623"/>
              <a:gd name="T33" fmla="*/ 2147483647 h 982"/>
              <a:gd name="T34" fmla="*/ 2147483647 w 1623"/>
              <a:gd name="T35" fmla="*/ 2147483647 h 982"/>
              <a:gd name="T36" fmla="*/ 2147483647 w 1623"/>
              <a:gd name="T37" fmla="*/ 2147483647 h 982"/>
              <a:gd name="T38" fmla="*/ 2147483647 w 1623"/>
              <a:gd name="T39" fmla="*/ 2147483647 h 982"/>
              <a:gd name="T40" fmla="*/ 2147483647 w 1623"/>
              <a:gd name="T41" fmla="*/ 2147483647 h 982"/>
              <a:gd name="T42" fmla="*/ 2147483647 w 1623"/>
              <a:gd name="T43" fmla="*/ 2147483647 h 982"/>
              <a:gd name="T44" fmla="*/ 2147483647 w 1623"/>
              <a:gd name="T45" fmla="*/ 2147483647 h 982"/>
              <a:gd name="T46" fmla="*/ 2147483647 w 1623"/>
              <a:gd name="T47" fmla="*/ 2147483647 h 982"/>
              <a:gd name="T48" fmla="*/ 2147483647 w 1623"/>
              <a:gd name="T49" fmla="*/ 2147483647 h 982"/>
              <a:gd name="T50" fmla="*/ 2147483647 w 1623"/>
              <a:gd name="T51" fmla="*/ 2147483647 h 982"/>
              <a:gd name="T52" fmla="*/ 2147483647 w 1623"/>
              <a:gd name="T53" fmla="*/ 2147483647 h 982"/>
              <a:gd name="T54" fmla="*/ 2147483647 w 1623"/>
              <a:gd name="T55" fmla="*/ 2147483647 h 982"/>
              <a:gd name="T56" fmla="*/ 0 w 1623"/>
              <a:gd name="T57" fmla="*/ 2147483647 h 9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23"/>
              <a:gd name="T88" fmla="*/ 0 h 982"/>
              <a:gd name="T89" fmla="*/ 1623 w 1623"/>
              <a:gd name="T90" fmla="*/ 982 h 9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23" h="982">
                <a:moveTo>
                  <a:pt x="0" y="886"/>
                </a:moveTo>
                <a:lnTo>
                  <a:pt x="37" y="802"/>
                </a:lnTo>
                <a:lnTo>
                  <a:pt x="155" y="796"/>
                </a:lnTo>
                <a:lnTo>
                  <a:pt x="301" y="771"/>
                </a:lnTo>
                <a:lnTo>
                  <a:pt x="434" y="736"/>
                </a:lnTo>
                <a:lnTo>
                  <a:pt x="572" y="677"/>
                </a:lnTo>
                <a:lnTo>
                  <a:pt x="651" y="606"/>
                </a:lnTo>
                <a:lnTo>
                  <a:pt x="823" y="511"/>
                </a:lnTo>
                <a:lnTo>
                  <a:pt x="1005" y="376"/>
                </a:lnTo>
                <a:lnTo>
                  <a:pt x="1114" y="215"/>
                </a:lnTo>
                <a:lnTo>
                  <a:pt x="1190" y="141"/>
                </a:lnTo>
                <a:lnTo>
                  <a:pt x="1274" y="49"/>
                </a:lnTo>
                <a:lnTo>
                  <a:pt x="1407" y="21"/>
                </a:lnTo>
                <a:lnTo>
                  <a:pt x="1545" y="0"/>
                </a:lnTo>
                <a:lnTo>
                  <a:pt x="1623" y="35"/>
                </a:lnTo>
                <a:lnTo>
                  <a:pt x="1619" y="96"/>
                </a:lnTo>
                <a:lnTo>
                  <a:pt x="1564" y="215"/>
                </a:lnTo>
                <a:lnTo>
                  <a:pt x="1424" y="225"/>
                </a:lnTo>
                <a:lnTo>
                  <a:pt x="1353" y="180"/>
                </a:lnTo>
                <a:lnTo>
                  <a:pt x="1298" y="186"/>
                </a:lnTo>
                <a:lnTo>
                  <a:pt x="1210" y="291"/>
                </a:lnTo>
                <a:lnTo>
                  <a:pt x="1119" y="426"/>
                </a:lnTo>
                <a:lnTo>
                  <a:pt x="993" y="516"/>
                </a:lnTo>
                <a:lnTo>
                  <a:pt x="788" y="667"/>
                </a:lnTo>
                <a:lnTo>
                  <a:pt x="643" y="833"/>
                </a:lnTo>
                <a:lnTo>
                  <a:pt x="414" y="916"/>
                </a:lnTo>
                <a:lnTo>
                  <a:pt x="288" y="961"/>
                </a:lnTo>
                <a:lnTo>
                  <a:pt x="84" y="982"/>
                </a:lnTo>
                <a:lnTo>
                  <a:pt x="0" y="8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" name="Freeform 3"/>
          <p:cNvSpPr>
            <a:spLocks/>
          </p:cNvSpPr>
          <p:nvPr/>
        </p:nvSpPr>
        <p:spPr bwMode="auto">
          <a:xfrm>
            <a:off x="2195513" y="260350"/>
            <a:ext cx="6748462" cy="5013325"/>
          </a:xfrm>
          <a:custGeom>
            <a:avLst/>
            <a:gdLst>
              <a:gd name="T0" fmla="*/ 0 w 4251"/>
              <a:gd name="T1" fmla="*/ 2147483647 h 3158"/>
              <a:gd name="T2" fmla="*/ 2147483647 w 4251"/>
              <a:gd name="T3" fmla="*/ 2147483647 h 3158"/>
              <a:gd name="T4" fmla="*/ 2147483647 w 4251"/>
              <a:gd name="T5" fmla="*/ 2147483647 h 3158"/>
              <a:gd name="T6" fmla="*/ 2147483647 w 4251"/>
              <a:gd name="T7" fmla="*/ 2147483647 h 3158"/>
              <a:gd name="T8" fmla="*/ 2147483647 w 4251"/>
              <a:gd name="T9" fmla="*/ 2147483647 h 3158"/>
              <a:gd name="T10" fmla="*/ 2147483647 w 4251"/>
              <a:gd name="T11" fmla="*/ 2147483647 h 3158"/>
              <a:gd name="T12" fmla="*/ 2147483647 w 4251"/>
              <a:gd name="T13" fmla="*/ 2147483647 h 3158"/>
              <a:gd name="T14" fmla="*/ 2147483647 w 4251"/>
              <a:gd name="T15" fmla="*/ 2147483647 h 3158"/>
              <a:gd name="T16" fmla="*/ 2147483647 w 4251"/>
              <a:gd name="T17" fmla="*/ 2147483647 h 3158"/>
              <a:gd name="T18" fmla="*/ 2147483647 w 4251"/>
              <a:gd name="T19" fmla="*/ 2147483647 h 3158"/>
              <a:gd name="T20" fmla="*/ 2147483647 w 4251"/>
              <a:gd name="T21" fmla="*/ 0 h 3158"/>
              <a:gd name="T22" fmla="*/ 2147483647 w 4251"/>
              <a:gd name="T23" fmla="*/ 2147483647 h 3158"/>
              <a:gd name="T24" fmla="*/ 2147483647 w 4251"/>
              <a:gd name="T25" fmla="*/ 2147483647 h 3158"/>
              <a:gd name="T26" fmla="*/ 2147483647 w 4251"/>
              <a:gd name="T27" fmla="*/ 2147483647 h 3158"/>
              <a:gd name="T28" fmla="*/ 2147483647 w 4251"/>
              <a:gd name="T29" fmla="*/ 2147483647 h 3158"/>
              <a:gd name="T30" fmla="*/ 2147483647 w 4251"/>
              <a:gd name="T31" fmla="*/ 2147483647 h 3158"/>
              <a:gd name="T32" fmla="*/ 2147483647 w 4251"/>
              <a:gd name="T33" fmla="*/ 2147483647 h 3158"/>
              <a:gd name="T34" fmla="*/ 2147483647 w 4251"/>
              <a:gd name="T35" fmla="*/ 2147483647 h 3158"/>
              <a:gd name="T36" fmla="*/ 2147483647 w 4251"/>
              <a:gd name="T37" fmla="*/ 2147483647 h 3158"/>
              <a:gd name="T38" fmla="*/ 2147483647 w 4251"/>
              <a:gd name="T39" fmla="*/ 2147483647 h 3158"/>
              <a:gd name="T40" fmla="*/ 2147483647 w 4251"/>
              <a:gd name="T41" fmla="*/ 2147483647 h 3158"/>
              <a:gd name="T42" fmla="*/ 2147483647 w 4251"/>
              <a:gd name="T43" fmla="*/ 2147483647 h 3158"/>
              <a:gd name="T44" fmla="*/ 2147483647 w 4251"/>
              <a:gd name="T45" fmla="*/ 2147483647 h 3158"/>
              <a:gd name="T46" fmla="*/ 2147483647 w 4251"/>
              <a:gd name="T47" fmla="*/ 2147483647 h 3158"/>
              <a:gd name="T48" fmla="*/ 2147483647 w 4251"/>
              <a:gd name="T49" fmla="*/ 2147483647 h 3158"/>
              <a:gd name="T50" fmla="*/ 2147483647 w 4251"/>
              <a:gd name="T51" fmla="*/ 2147483647 h 3158"/>
              <a:gd name="T52" fmla="*/ 2147483647 w 4251"/>
              <a:gd name="T53" fmla="*/ 2147483647 h 3158"/>
              <a:gd name="T54" fmla="*/ 2147483647 w 4251"/>
              <a:gd name="T55" fmla="*/ 2147483647 h 3158"/>
              <a:gd name="T56" fmla="*/ 2147483647 w 4251"/>
              <a:gd name="T57" fmla="*/ 2147483647 h 3158"/>
              <a:gd name="T58" fmla="*/ 2147483647 w 4251"/>
              <a:gd name="T59" fmla="*/ 2147483647 h 3158"/>
              <a:gd name="T60" fmla="*/ 2147483647 w 4251"/>
              <a:gd name="T61" fmla="*/ 2147483647 h 3158"/>
              <a:gd name="T62" fmla="*/ 2147483647 w 4251"/>
              <a:gd name="T63" fmla="*/ 2147483647 h 3158"/>
              <a:gd name="T64" fmla="*/ 2147483647 w 4251"/>
              <a:gd name="T65" fmla="*/ 2147483647 h 3158"/>
              <a:gd name="T66" fmla="*/ 2147483647 w 4251"/>
              <a:gd name="T67" fmla="*/ 2147483647 h 3158"/>
              <a:gd name="T68" fmla="*/ 2147483647 w 4251"/>
              <a:gd name="T69" fmla="*/ 2147483647 h 3158"/>
              <a:gd name="T70" fmla="*/ 2147483647 w 4251"/>
              <a:gd name="T71" fmla="*/ 2147483647 h 3158"/>
              <a:gd name="T72" fmla="*/ 2147483647 w 4251"/>
              <a:gd name="T73" fmla="*/ 2147483647 h 3158"/>
              <a:gd name="T74" fmla="*/ 2147483647 w 4251"/>
              <a:gd name="T75" fmla="*/ 2147483647 h 3158"/>
              <a:gd name="T76" fmla="*/ 2147483647 w 4251"/>
              <a:gd name="T77" fmla="*/ 2147483647 h 3158"/>
              <a:gd name="T78" fmla="*/ 2147483647 w 4251"/>
              <a:gd name="T79" fmla="*/ 2147483647 h 3158"/>
              <a:gd name="T80" fmla="*/ 2147483647 w 4251"/>
              <a:gd name="T81" fmla="*/ 2147483647 h 3158"/>
              <a:gd name="T82" fmla="*/ 2147483647 w 4251"/>
              <a:gd name="T83" fmla="*/ 2147483647 h 3158"/>
              <a:gd name="T84" fmla="*/ 2147483647 w 4251"/>
              <a:gd name="T85" fmla="*/ 2147483647 h 3158"/>
              <a:gd name="T86" fmla="*/ 2147483647 w 4251"/>
              <a:gd name="T87" fmla="*/ 2147483647 h 3158"/>
              <a:gd name="T88" fmla="*/ 2147483647 w 4251"/>
              <a:gd name="T89" fmla="*/ 2147483647 h 3158"/>
              <a:gd name="T90" fmla="*/ 0 w 4251"/>
              <a:gd name="T91" fmla="*/ 2147483647 h 315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51"/>
              <a:gd name="T139" fmla="*/ 0 h 3158"/>
              <a:gd name="T140" fmla="*/ 4251 w 4251"/>
              <a:gd name="T141" fmla="*/ 3158 h 315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51" h="3158">
                <a:moveTo>
                  <a:pt x="0" y="1046"/>
                </a:moveTo>
                <a:lnTo>
                  <a:pt x="571" y="896"/>
                </a:lnTo>
                <a:lnTo>
                  <a:pt x="818" y="788"/>
                </a:lnTo>
                <a:lnTo>
                  <a:pt x="1091" y="704"/>
                </a:lnTo>
                <a:lnTo>
                  <a:pt x="1355" y="579"/>
                </a:lnTo>
                <a:lnTo>
                  <a:pt x="1645" y="481"/>
                </a:lnTo>
                <a:lnTo>
                  <a:pt x="1867" y="436"/>
                </a:lnTo>
                <a:lnTo>
                  <a:pt x="2170" y="244"/>
                </a:lnTo>
                <a:lnTo>
                  <a:pt x="2367" y="154"/>
                </a:lnTo>
                <a:lnTo>
                  <a:pt x="2569" y="125"/>
                </a:lnTo>
                <a:lnTo>
                  <a:pt x="2963" y="0"/>
                </a:lnTo>
                <a:lnTo>
                  <a:pt x="3118" y="90"/>
                </a:lnTo>
                <a:lnTo>
                  <a:pt x="3333" y="465"/>
                </a:lnTo>
                <a:lnTo>
                  <a:pt x="3446" y="600"/>
                </a:lnTo>
                <a:lnTo>
                  <a:pt x="3609" y="956"/>
                </a:lnTo>
                <a:lnTo>
                  <a:pt x="3815" y="1307"/>
                </a:lnTo>
                <a:lnTo>
                  <a:pt x="3948" y="1430"/>
                </a:lnTo>
                <a:lnTo>
                  <a:pt x="4143" y="1549"/>
                </a:lnTo>
                <a:lnTo>
                  <a:pt x="4180" y="1684"/>
                </a:lnTo>
                <a:lnTo>
                  <a:pt x="4251" y="1813"/>
                </a:lnTo>
                <a:lnTo>
                  <a:pt x="4234" y="1931"/>
                </a:lnTo>
                <a:lnTo>
                  <a:pt x="4197" y="2005"/>
                </a:lnTo>
                <a:lnTo>
                  <a:pt x="3978" y="2109"/>
                </a:lnTo>
                <a:lnTo>
                  <a:pt x="3803" y="2242"/>
                </a:lnTo>
                <a:lnTo>
                  <a:pt x="3609" y="2267"/>
                </a:lnTo>
                <a:lnTo>
                  <a:pt x="3286" y="2402"/>
                </a:lnTo>
                <a:lnTo>
                  <a:pt x="3123" y="2420"/>
                </a:lnTo>
                <a:lnTo>
                  <a:pt x="2820" y="2569"/>
                </a:lnTo>
                <a:lnTo>
                  <a:pt x="2510" y="2600"/>
                </a:lnTo>
                <a:lnTo>
                  <a:pt x="2409" y="2659"/>
                </a:lnTo>
                <a:lnTo>
                  <a:pt x="2338" y="2727"/>
                </a:lnTo>
                <a:lnTo>
                  <a:pt x="2123" y="2757"/>
                </a:lnTo>
                <a:lnTo>
                  <a:pt x="1776" y="2921"/>
                </a:lnTo>
                <a:lnTo>
                  <a:pt x="1515" y="3015"/>
                </a:lnTo>
                <a:lnTo>
                  <a:pt x="1217" y="3128"/>
                </a:lnTo>
                <a:lnTo>
                  <a:pt x="1032" y="3158"/>
                </a:lnTo>
                <a:lnTo>
                  <a:pt x="911" y="3128"/>
                </a:lnTo>
                <a:lnTo>
                  <a:pt x="840" y="3068"/>
                </a:lnTo>
                <a:lnTo>
                  <a:pt x="675" y="2719"/>
                </a:lnTo>
                <a:lnTo>
                  <a:pt x="571" y="2283"/>
                </a:lnTo>
                <a:lnTo>
                  <a:pt x="478" y="2123"/>
                </a:lnTo>
                <a:lnTo>
                  <a:pt x="323" y="1976"/>
                </a:lnTo>
                <a:lnTo>
                  <a:pt x="251" y="1882"/>
                </a:lnTo>
                <a:lnTo>
                  <a:pt x="197" y="1618"/>
                </a:lnTo>
                <a:lnTo>
                  <a:pt x="54" y="1342"/>
                </a:lnTo>
                <a:lnTo>
                  <a:pt x="0" y="104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Freeform 4"/>
          <p:cNvSpPr>
            <a:spLocks/>
          </p:cNvSpPr>
          <p:nvPr/>
        </p:nvSpPr>
        <p:spPr bwMode="auto">
          <a:xfrm>
            <a:off x="2089150" y="228600"/>
            <a:ext cx="6910388" cy="5062538"/>
          </a:xfrm>
          <a:custGeom>
            <a:avLst/>
            <a:gdLst>
              <a:gd name="T0" fmla="*/ 2147483647 w 4353"/>
              <a:gd name="T1" fmla="*/ 2147483647 h 3189"/>
              <a:gd name="T2" fmla="*/ 2147483647 w 4353"/>
              <a:gd name="T3" fmla="*/ 2147483647 h 3189"/>
              <a:gd name="T4" fmla="*/ 2147483647 w 4353"/>
              <a:gd name="T5" fmla="*/ 2147483647 h 3189"/>
              <a:gd name="T6" fmla="*/ 2147483647 w 4353"/>
              <a:gd name="T7" fmla="*/ 2147483647 h 3189"/>
              <a:gd name="T8" fmla="*/ 2147483647 w 4353"/>
              <a:gd name="T9" fmla="*/ 0 h 3189"/>
              <a:gd name="T10" fmla="*/ 2147483647 w 4353"/>
              <a:gd name="T11" fmla="*/ 2147483647 h 3189"/>
              <a:gd name="T12" fmla="*/ 2147483647 w 4353"/>
              <a:gd name="T13" fmla="*/ 2147483647 h 3189"/>
              <a:gd name="T14" fmla="*/ 2147483647 w 4353"/>
              <a:gd name="T15" fmla="*/ 2147483647 h 3189"/>
              <a:gd name="T16" fmla="*/ 2147483647 w 4353"/>
              <a:gd name="T17" fmla="*/ 2147483647 h 3189"/>
              <a:gd name="T18" fmla="*/ 2147483647 w 4353"/>
              <a:gd name="T19" fmla="*/ 2147483647 h 3189"/>
              <a:gd name="T20" fmla="*/ 2147483647 w 4353"/>
              <a:gd name="T21" fmla="*/ 2147483647 h 3189"/>
              <a:gd name="T22" fmla="*/ 2147483647 w 4353"/>
              <a:gd name="T23" fmla="*/ 2147483647 h 3189"/>
              <a:gd name="T24" fmla="*/ 2147483647 w 4353"/>
              <a:gd name="T25" fmla="*/ 2147483647 h 3189"/>
              <a:gd name="T26" fmla="*/ 2147483647 w 4353"/>
              <a:gd name="T27" fmla="*/ 2147483647 h 3189"/>
              <a:gd name="T28" fmla="*/ 2147483647 w 4353"/>
              <a:gd name="T29" fmla="*/ 2147483647 h 3189"/>
              <a:gd name="T30" fmla="*/ 2147483647 w 4353"/>
              <a:gd name="T31" fmla="*/ 2147483647 h 3189"/>
              <a:gd name="T32" fmla="*/ 2147483647 w 4353"/>
              <a:gd name="T33" fmla="*/ 2147483647 h 3189"/>
              <a:gd name="T34" fmla="*/ 2147483647 w 4353"/>
              <a:gd name="T35" fmla="*/ 2147483647 h 3189"/>
              <a:gd name="T36" fmla="*/ 2147483647 w 4353"/>
              <a:gd name="T37" fmla="*/ 2147483647 h 3189"/>
              <a:gd name="T38" fmla="*/ 2147483647 w 4353"/>
              <a:gd name="T39" fmla="*/ 2147483647 h 3189"/>
              <a:gd name="T40" fmla="*/ 2147483647 w 4353"/>
              <a:gd name="T41" fmla="*/ 2147483647 h 3189"/>
              <a:gd name="T42" fmla="*/ 2147483647 w 4353"/>
              <a:gd name="T43" fmla="*/ 2147483647 h 3189"/>
              <a:gd name="T44" fmla="*/ 2147483647 w 4353"/>
              <a:gd name="T45" fmla="*/ 2147483647 h 3189"/>
              <a:gd name="T46" fmla="*/ 2147483647 w 4353"/>
              <a:gd name="T47" fmla="*/ 2147483647 h 3189"/>
              <a:gd name="T48" fmla="*/ 2147483647 w 4353"/>
              <a:gd name="T49" fmla="*/ 2147483647 h 3189"/>
              <a:gd name="T50" fmla="*/ 2147483647 w 4353"/>
              <a:gd name="T51" fmla="*/ 2147483647 h 3189"/>
              <a:gd name="T52" fmla="*/ 2147483647 w 4353"/>
              <a:gd name="T53" fmla="*/ 2147483647 h 3189"/>
              <a:gd name="T54" fmla="*/ 2147483647 w 4353"/>
              <a:gd name="T55" fmla="*/ 2147483647 h 3189"/>
              <a:gd name="T56" fmla="*/ 2147483647 w 4353"/>
              <a:gd name="T57" fmla="*/ 2147483647 h 3189"/>
              <a:gd name="T58" fmla="*/ 2147483647 w 4353"/>
              <a:gd name="T59" fmla="*/ 2147483647 h 3189"/>
              <a:gd name="T60" fmla="*/ 2147483647 w 4353"/>
              <a:gd name="T61" fmla="*/ 2147483647 h 3189"/>
              <a:gd name="T62" fmla="*/ 2147483647 w 4353"/>
              <a:gd name="T63" fmla="*/ 2147483647 h 3189"/>
              <a:gd name="T64" fmla="*/ 2147483647 w 4353"/>
              <a:gd name="T65" fmla="*/ 2147483647 h 3189"/>
              <a:gd name="T66" fmla="*/ 2147483647 w 4353"/>
              <a:gd name="T67" fmla="*/ 2147483647 h 3189"/>
              <a:gd name="T68" fmla="*/ 2147483647 w 4353"/>
              <a:gd name="T69" fmla="*/ 2147483647 h 3189"/>
              <a:gd name="T70" fmla="*/ 2147483647 w 4353"/>
              <a:gd name="T71" fmla="*/ 2147483647 h 3189"/>
              <a:gd name="T72" fmla="*/ 2147483647 w 4353"/>
              <a:gd name="T73" fmla="*/ 2147483647 h 3189"/>
              <a:gd name="T74" fmla="*/ 2147483647 w 4353"/>
              <a:gd name="T75" fmla="*/ 2147483647 h 3189"/>
              <a:gd name="T76" fmla="*/ 2147483647 w 4353"/>
              <a:gd name="T77" fmla="*/ 2147483647 h 3189"/>
              <a:gd name="T78" fmla="*/ 2147483647 w 4353"/>
              <a:gd name="T79" fmla="*/ 2147483647 h 3189"/>
              <a:gd name="T80" fmla="*/ 2147483647 w 4353"/>
              <a:gd name="T81" fmla="*/ 2147483647 h 3189"/>
              <a:gd name="T82" fmla="*/ 2147483647 w 4353"/>
              <a:gd name="T83" fmla="*/ 2147483647 h 3189"/>
              <a:gd name="T84" fmla="*/ 2147483647 w 4353"/>
              <a:gd name="T85" fmla="*/ 2147483647 h 31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53"/>
              <a:gd name="T130" fmla="*/ 0 h 3189"/>
              <a:gd name="T131" fmla="*/ 4353 w 4353"/>
              <a:gd name="T132" fmla="*/ 3189 h 31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53" h="3189">
                <a:moveTo>
                  <a:pt x="210" y="976"/>
                </a:moveTo>
                <a:lnTo>
                  <a:pt x="656" y="871"/>
                </a:lnTo>
                <a:lnTo>
                  <a:pt x="860" y="792"/>
                </a:lnTo>
                <a:lnTo>
                  <a:pt x="1050" y="722"/>
                </a:lnTo>
                <a:lnTo>
                  <a:pt x="1217" y="663"/>
                </a:lnTo>
                <a:lnTo>
                  <a:pt x="1407" y="575"/>
                </a:lnTo>
                <a:lnTo>
                  <a:pt x="1634" y="505"/>
                </a:lnTo>
                <a:lnTo>
                  <a:pt x="1872" y="446"/>
                </a:lnTo>
                <a:lnTo>
                  <a:pt x="2015" y="366"/>
                </a:lnTo>
                <a:lnTo>
                  <a:pt x="2195" y="258"/>
                </a:lnTo>
                <a:lnTo>
                  <a:pt x="2397" y="168"/>
                </a:lnTo>
                <a:lnTo>
                  <a:pt x="2589" y="129"/>
                </a:lnTo>
                <a:lnTo>
                  <a:pt x="2826" y="59"/>
                </a:lnTo>
                <a:lnTo>
                  <a:pt x="2981" y="10"/>
                </a:lnTo>
                <a:lnTo>
                  <a:pt x="3065" y="0"/>
                </a:lnTo>
                <a:lnTo>
                  <a:pt x="3173" y="80"/>
                </a:lnTo>
                <a:lnTo>
                  <a:pt x="3304" y="278"/>
                </a:lnTo>
                <a:lnTo>
                  <a:pt x="3400" y="446"/>
                </a:lnTo>
                <a:lnTo>
                  <a:pt x="3530" y="603"/>
                </a:lnTo>
                <a:lnTo>
                  <a:pt x="3626" y="812"/>
                </a:lnTo>
                <a:lnTo>
                  <a:pt x="3720" y="990"/>
                </a:lnTo>
                <a:lnTo>
                  <a:pt x="3828" y="1178"/>
                </a:lnTo>
                <a:lnTo>
                  <a:pt x="3900" y="1286"/>
                </a:lnTo>
                <a:lnTo>
                  <a:pt x="3996" y="1407"/>
                </a:lnTo>
                <a:lnTo>
                  <a:pt x="4163" y="1516"/>
                </a:lnTo>
                <a:lnTo>
                  <a:pt x="4222" y="1565"/>
                </a:lnTo>
                <a:lnTo>
                  <a:pt x="4281" y="1714"/>
                </a:lnTo>
                <a:lnTo>
                  <a:pt x="4353" y="1843"/>
                </a:lnTo>
                <a:lnTo>
                  <a:pt x="4341" y="1941"/>
                </a:lnTo>
                <a:lnTo>
                  <a:pt x="4269" y="2039"/>
                </a:lnTo>
                <a:lnTo>
                  <a:pt x="4114" y="2119"/>
                </a:lnTo>
                <a:lnTo>
                  <a:pt x="3875" y="2268"/>
                </a:lnTo>
                <a:lnTo>
                  <a:pt x="3698" y="2307"/>
                </a:lnTo>
                <a:lnTo>
                  <a:pt x="3506" y="2377"/>
                </a:lnTo>
                <a:lnTo>
                  <a:pt x="3387" y="2426"/>
                </a:lnTo>
                <a:lnTo>
                  <a:pt x="3208" y="2467"/>
                </a:lnTo>
                <a:lnTo>
                  <a:pt x="3065" y="2526"/>
                </a:lnTo>
                <a:lnTo>
                  <a:pt x="2909" y="2595"/>
                </a:lnTo>
                <a:lnTo>
                  <a:pt x="2671" y="2634"/>
                </a:lnTo>
                <a:lnTo>
                  <a:pt x="2577" y="2645"/>
                </a:lnTo>
                <a:lnTo>
                  <a:pt x="2422" y="2763"/>
                </a:lnTo>
                <a:lnTo>
                  <a:pt x="2171" y="2812"/>
                </a:lnTo>
                <a:lnTo>
                  <a:pt x="1813" y="2980"/>
                </a:lnTo>
                <a:lnTo>
                  <a:pt x="1550" y="3060"/>
                </a:lnTo>
                <a:lnTo>
                  <a:pt x="1323" y="3150"/>
                </a:lnTo>
                <a:lnTo>
                  <a:pt x="1109" y="3189"/>
                </a:lnTo>
                <a:lnTo>
                  <a:pt x="1013" y="3178"/>
                </a:lnTo>
                <a:lnTo>
                  <a:pt x="932" y="3139"/>
                </a:lnTo>
                <a:lnTo>
                  <a:pt x="835" y="2970"/>
                </a:lnTo>
                <a:lnTo>
                  <a:pt x="727" y="2802"/>
                </a:lnTo>
                <a:lnTo>
                  <a:pt x="693" y="2694"/>
                </a:lnTo>
                <a:lnTo>
                  <a:pt x="668" y="2526"/>
                </a:lnTo>
                <a:lnTo>
                  <a:pt x="633" y="2397"/>
                </a:lnTo>
                <a:lnTo>
                  <a:pt x="584" y="2258"/>
                </a:lnTo>
                <a:lnTo>
                  <a:pt x="429" y="2080"/>
                </a:lnTo>
                <a:lnTo>
                  <a:pt x="335" y="1951"/>
                </a:lnTo>
                <a:lnTo>
                  <a:pt x="274" y="1714"/>
                </a:lnTo>
                <a:lnTo>
                  <a:pt x="190" y="1544"/>
                </a:lnTo>
                <a:lnTo>
                  <a:pt x="96" y="1366"/>
                </a:lnTo>
                <a:lnTo>
                  <a:pt x="37" y="1188"/>
                </a:lnTo>
                <a:lnTo>
                  <a:pt x="0" y="1098"/>
                </a:lnTo>
                <a:lnTo>
                  <a:pt x="37" y="1031"/>
                </a:lnTo>
                <a:lnTo>
                  <a:pt x="131" y="990"/>
                </a:lnTo>
                <a:lnTo>
                  <a:pt x="215" y="1010"/>
                </a:lnTo>
                <a:lnTo>
                  <a:pt x="239" y="1070"/>
                </a:lnTo>
                <a:lnTo>
                  <a:pt x="131" y="1119"/>
                </a:lnTo>
                <a:lnTo>
                  <a:pt x="131" y="1209"/>
                </a:lnTo>
                <a:lnTo>
                  <a:pt x="168" y="1327"/>
                </a:lnTo>
                <a:lnTo>
                  <a:pt x="227" y="1466"/>
                </a:lnTo>
                <a:lnTo>
                  <a:pt x="311" y="1624"/>
                </a:lnTo>
                <a:lnTo>
                  <a:pt x="370" y="1743"/>
                </a:lnTo>
                <a:lnTo>
                  <a:pt x="407" y="1921"/>
                </a:lnTo>
                <a:lnTo>
                  <a:pt x="466" y="2000"/>
                </a:lnTo>
                <a:lnTo>
                  <a:pt x="584" y="2139"/>
                </a:lnTo>
                <a:lnTo>
                  <a:pt x="643" y="2219"/>
                </a:lnTo>
                <a:lnTo>
                  <a:pt x="693" y="2328"/>
                </a:lnTo>
                <a:lnTo>
                  <a:pt x="715" y="2436"/>
                </a:lnTo>
                <a:lnTo>
                  <a:pt x="752" y="2544"/>
                </a:lnTo>
                <a:lnTo>
                  <a:pt x="789" y="2722"/>
                </a:lnTo>
                <a:lnTo>
                  <a:pt x="860" y="2872"/>
                </a:lnTo>
                <a:lnTo>
                  <a:pt x="991" y="3090"/>
                </a:lnTo>
                <a:lnTo>
                  <a:pt x="1087" y="3129"/>
                </a:lnTo>
                <a:lnTo>
                  <a:pt x="1180" y="3129"/>
                </a:lnTo>
                <a:lnTo>
                  <a:pt x="1372" y="3070"/>
                </a:lnTo>
                <a:lnTo>
                  <a:pt x="1611" y="2990"/>
                </a:lnTo>
                <a:lnTo>
                  <a:pt x="1826" y="2902"/>
                </a:lnTo>
                <a:lnTo>
                  <a:pt x="2003" y="2812"/>
                </a:lnTo>
                <a:lnTo>
                  <a:pt x="2146" y="2743"/>
                </a:lnTo>
                <a:lnTo>
                  <a:pt x="2289" y="2694"/>
                </a:lnTo>
                <a:lnTo>
                  <a:pt x="2409" y="2694"/>
                </a:lnTo>
                <a:lnTo>
                  <a:pt x="2481" y="2624"/>
                </a:lnTo>
                <a:lnTo>
                  <a:pt x="2648" y="2575"/>
                </a:lnTo>
                <a:lnTo>
                  <a:pt x="2804" y="2555"/>
                </a:lnTo>
                <a:lnTo>
                  <a:pt x="2897" y="2544"/>
                </a:lnTo>
                <a:lnTo>
                  <a:pt x="3185" y="2407"/>
                </a:lnTo>
                <a:lnTo>
                  <a:pt x="3350" y="2377"/>
                </a:lnTo>
                <a:lnTo>
                  <a:pt x="3493" y="2317"/>
                </a:lnTo>
                <a:lnTo>
                  <a:pt x="3673" y="2238"/>
                </a:lnTo>
                <a:lnTo>
                  <a:pt x="3865" y="2219"/>
                </a:lnTo>
                <a:lnTo>
                  <a:pt x="4030" y="2098"/>
                </a:lnTo>
                <a:lnTo>
                  <a:pt x="4163" y="2021"/>
                </a:lnTo>
                <a:lnTo>
                  <a:pt x="4245" y="1970"/>
                </a:lnTo>
                <a:lnTo>
                  <a:pt x="4269" y="1882"/>
                </a:lnTo>
                <a:lnTo>
                  <a:pt x="4269" y="1792"/>
                </a:lnTo>
                <a:lnTo>
                  <a:pt x="4210" y="1704"/>
                </a:lnTo>
                <a:lnTo>
                  <a:pt x="4173" y="1575"/>
                </a:lnTo>
                <a:lnTo>
                  <a:pt x="4043" y="1516"/>
                </a:lnTo>
                <a:lnTo>
                  <a:pt x="3924" y="1426"/>
                </a:lnTo>
                <a:lnTo>
                  <a:pt x="3828" y="1317"/>
                </a:lnTo>
                <a:lnTo>
                  <a:pt x="3673" y="1039"/>
                </a:lnTo>
                <a:lnTo>
                  <a:pt x="3555" y="822"/>
                </a:lnTo>
                <a:lnTo>
                  <a:pt x="3483" y="663"/>
                </a:lnTo>
                <a:lnTo>
                  <a:pt x="3350" y="505"/>
                </a:lnTo>
                <a:lnTo>
                  <a:pt x="3257" y="327"/>
                </a:lnTo>
                <a:lnTo>
                  <a:pt x="3148" y="149"/>
                </a:lnTo>
                <a:lnTo>
                  <a:pt x="3089" y="119"/>
                </a:lnTo>
                <a:lnTo>
                  <a:pt x="3030" y="70"/>
                </a:lnTo>
                <a:lnTo>
                  <a:pt x="2767" y="139"/>
                </a:lnTo>
                <a:lnTo>
                  <a:pt x="2624" y="188"/>
                </a:lnTo>
                <a:lnTo>
                  <a:pt x="2409" y="219"/>
                </a:lnTo>
                <a:lnTo>
                  <a:pt x="2230" y="297"/>
                </a:lnTo>
                <a:lnTo>
                  <a:pt x="1969" y="475"/>
                </a:lnTo>
                <a:lnTo>
                  <a:pt x="1838" y="526"/>
                </a:lnTo>
                <a:lnTo>
                  <a:pt x="1683" y="534"/>
                </a:lnTo>
                <a:lnTo>
                  <a:pt x="1360" y="644"/>
                </a:lnTo>
                <a:lnTo>
                  <a:pt x="1168" y="763"/>
                </a:lnTo>
                <a:lnTo>
                  <a:pt x="895" y="861"/>
                </a:lnTo>
                <a:lnTo>
                  <a:pt x="311" y="1031"/>
                </a:lnTo>
                <a:lnTo>
                  <a:pt x="210" y="9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384175" y="1206500"/>
            <a:ext cx="2632075" cy="5334000"/>
            <a:chOff x="242" y="760"/>
            <a:chExt cx="1658" cy="3360"/>
          </a:xfrm>
        </p:grpSpPr>
        <p:sp>
          <p:nvSpPr>
            <p:cNvPr id="88074" name="Freeform 6"/>
            <p:cNvSpPr>
              <a:spLocks/>
            </p:cNvSpPr>
            <p:nvPr/>
          </p:nvSpPr>
          <p:spPr bwMode="auto">
            <a:xfrm>
              <a:off x="242" y="760"/>
              <a:ext cx="946" cy="726"/>
            </a:xfrm>
            <a:custGeom>
              <a:avLst/>
              <a:gdLst>
                <a:gd name="T0" fmla="*/ 636 w 946"/>
                <a:gd name="T1" fmla="*/ 313 h 726"/>
                <a:gd name="T2" fmla="*/ 601 w 946"/>
                <a:gd name="T3" fmla="*/ 212 h 726"/>
                <a:gd name="T4" fmla="*/ 540 w 946"/>
                <a:gd name="T5" fmla="*/ 120 h 726"/>
                <a:gd name="T6" fmla="*/ 473 w 946"/>
                <a:gd name="T7" fmla="*/ 61 h 726"/>
                <a:gd name="T8" fmla="*/ 382 w 946"/>
                <a:gd name="T9" fmla="*/ 14 h 726"/>
                <a:gd name="T10" fmla="*/ 311 w 946"/>
                <a:gd name="T11" fmla="*/ 0 h 726"/>
                <a:gd name="T12" fmla="*/ 220 w 946"/>
                <a:gd name="T13" fmla="*/ 0 h 726"/>
                <a:gd name="T14" fmla="*/ 129 w 946"/>
                <a:gd name="T15" fmla="*/ 24 h 726"/>
                <a:gd name="T16" fmla="*/ 55 w 946"/>
                <a:gd name="T17" fmla="*/ 71 h 726"/>
                <a:gd name="T18" fmla="*/ 18 w 946"/>
                <a:gd name="T19" fmla="*/ 151 h 726"/>
                <a:gd name="T20" fmla="*/ 0 w 946"/>
                <a:gd name="T21" fmla="*/ 268 h 726"/>
                <a:gd name="T22" fmla="*/ 37 w 946"/>
                <a:gd name="T23" fmla="*/ 423 h 726"/>
                <a:gd name="T24" fmla="*/ 92 w 946"/>
                <a:gd name="T25" fmla="*/ 540 h 726"/>
                <a:gd name="T26" fmla="*/ 163 w 946"/>
                <a:gd name="T27" fmla="*/ 615 h 726"/>
                <a:gd name="T28" fmla="*/ 237 w 946"/>
                <a:gd name="T29" fmla="*/ 664 h 726"/>
                <a:gd name="T30" fmla="*/ 340 w 946"/>
                <a:gd name="T31" fmla="*/ 705 h 726"/>
                <a:gd name="T32" fmla="*/ 449 w 946"/>
                <a:gd name="T33" fmla="*/ 726 h 726"/>
                <a:gd name="T34" fmla="*/ 547 w 946"/>
                <a:gd name="T35" fmla="*/ 711 h 726"/>
                <a:gd name="T36" fmla="*/ 631 w 946"/>
                <a:gd name="T37" fmla="*/ 681 h 726"/>
                <a:gd name="T38" fmla="*/ 685 w 946"/>
                <a:gd name="T39" fmla="*/ 585 h 726"/>
                <a:gd name="T40" fmla="*/ 693 w 946"/>
                <a:gd name="T41" fmla="*/ 495 h 726"/>
                <a:gd name="T42" fmla="*/ 685 w 946"/>
                <a:gd name="T43" fmla="*/ 419 h 726"/>
                <a:gd name="T44" fmla="*/ 673 w 946"/>
                <a:gd name="T45" fmla="*/ 388 h 726"/>
                <a:gd name="T46" fmla="*/ 831 w 946"/>
                <a:gd name="T47" fmla="*/ 419 h 726"/>
                <a:gd name="T48" fmla="*/ 929 w 946"/>
                <a:gd name="T49" fmla="*/ 423 h 726"/>
                <a:gd name="T50" fmla="*/ 946 w 946"/>
                <a:gd name="T51" fmla="*/ 372 h 726"/>
                <a:gd name="T52" fmla="*/ 922 w 946"/>
                <a:gd name="T53" fmla="*/ 317 h 726"/>
                <a:gd name="T54" fmla="*/ 831 w 946"/>
                <a:gd name="T55" fmla="*/ 327 h 726"/>
                <a:gd name="T56" fmla="*/ 693 w 946"/>
                <a:gd name="T57" fmla="*/ 333 h 726"/>
                <a:gd name="T58" fmla="*/ 636 w 946"/>
                <a:gd name="T59" fmla="*/ 313 h 7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6"/>
                <a:gd name="T91" fmla="*/ 0 h 726"/>
                <a:gd name="T92" fmla="*/ 946 w 946"/>
                <a:gd name="T93" fmla="*/ 726 h 7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6" h="726">
                  <a:moveTo>
                    <a:pt x="636" y="313"/>
                  </a:moveTo>
                  <a:lnTo>
                    <a:pt x="601" y="212"/>
                  </a:lnTo>
                  <a:lnTo>
                    <a:pt x="540" y="120"/>
                  </a:lnTo>
                  <a:lnTo>
                    <a:pt x="473" y="61"/>
                  </a:lnTo>
                  <a:lnTo>
                    <a:pt x="382" y="14"/>
                  </a:lnTo>
                  <a:lnTo>
                    <a:pt x="311" y="0"/>
                  </a:lnTo>
                  <a:lnTo>
                    <a:pt x="220" y="0"/>
                  </a:lnTo>
                  <a:lnTo>
                    <a:pt x="129" y="24"/>
                  </a:lnTo>
                  <a:lnTo>
                    <a:pt x="55" y="71"/>
                  </a:lnTo>
                  <a:lnTo>
                    <a:pt x="18" y="151"/>
                  </a:lnTo>
                  <a:lnTo>
                    <a:pt x="0" y="268"/>
                  </a:lnTo>
                  <a:lnTo>
                    <a:pt x="37" y="423"/>
                  </a:lnTo>
                  <a:lnTo>
                    <a:pt x="92" y="540"/>
                  </a:lnTo>
                  <a:lnTo>
                    <a:pt x="163" y="615"/>
                  </a:lnTo>
                  <a:lnTo>
                    <a:pt x="237" y="664"/>
                  </a:lnTo>
                  <a:lnTo>
                    <a:pt x="340" y="705"/>
                  </a:lnTo>
                  <a:lnTo>
                    <a:pt x="449" y="726"/>
                  </a:lnTo>
                  <a:lnTo>
                    <a:pt x="547" y="711"/>
                  </a:lnTo>
                  <a:lnTo>
                    <a:pt x="631" y="681"/>
                  </a:lnTo>
                  <a:lnTo>
                    <a:pt x="685" y="585"/>
                  </a:lnTo>
                  <a:lnTo>
                    <a:pt x="693" y="495"/>
                  </a:lnTo>
                  <a:lnTo>
                    <a:pt x="685" y="419"/>
                  </a:lnTo>
                  <a:lnTo>
                    <a:pt x="673" y="388"/>
                  </a:lnTo>
                  <a:lnTo>
                    <a:pt x="831" y="419"/>
                  </a:lnTo>
                  <a:lnTo>
                    <a:pt x="929" y="423"/>
                  </a:lnTo>
                  <a:lnTo>
                    <a:pt x="946" y="372"/>
                  </a:lnTo>
                  <a:lnTo>
                    <a:pt x="922" y="317"/>
                  </a:lnTo>
                  <a:lnTo>
                    <a:pt x="831" y="327"/>
                  </a:lnTo>
                  <a:lnTo>
                    <a:pt x="693" y="333"/>
                  </a:lnTo>
                  <a:lnTo>
                    <a:pt x="636" y="3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Freeform 7"/>
            <p:cNvSpPr>
              <a:spLocks/>
            </p:cNvSpPr>
            <p:nvPr/>
          </p:nvSpPr>
          <p:spPr bwMode="auto">
            <a:xfrm>
              <a:off x="580" y="1602"/>
              <a:ext cx="768" cy="1144"/>
            </a:xfrm>
            <a:custGeom>
              <a:avLst/>
              <a:gdLst>
                <a:gd name="T0" fmla="*/ 177 w 768"/>
                <a:gd name="T1" fmla="*/ 0 h 1144"/>
                <a:gd name="T2" fmla="*/ 286 w 768"/>
                <a:gd name="T3" fmla="*/ 0 h 1144"/>
                <a:gd name="T4" fmla="*/ 367 w 768"/>
                <a:gd name="T5" fmla="*/ 0 h 1144"/>
                <a:gd name="T6" fmla="*/ 470 w 768"/>
                <a:gd name="T7" fmla="*/ 31 h 1144"/>
                <a:gd name="T8" fmla="*/ 525 w 768"/>
                <a:gd name="T9" fmla="*/ 76 h 1144"/>
                <a:gd name="T10" fmla="*/ 598 w 768"/>
                <a:gd name="T11" fmla="*/ 145 h 1144"/>
                <a:gd name="T12" fmla="*/ 653 w 768"/>
                <a:gd name="T13" fmla="*/ 225 h 1144"/>
                <a:gd name="T14" fmla="*/ 695 w 768"/>
                <a:gd name="T15" fmla="*/ 336 h 1144"/>
                <a:gd name="T16" fmla="*/ 744 w 768"/>
                <a:gd name="T17" fmla="*/ 454 h 1144"/>
                <a:gd name="T18" fmla="*/ 768 w 768"/>
                <a:gd name="T19" fmla="*/ 610 h 1144"/>
                <a:gd name="T20" fmla="*/ 768 w 768"/>
                <a:gd name="T21" fmla="*/ 759 h 1144"/>
                <a:gd name="T22" fmla="*/ 751 w 768"/>
                <a:gd name="T23" fmla="*/ 904 h 1144"/>
                <a:gd name="T24" fmla="*/ 695 w 768"/>
                <a:gd name="T25" fmla="*/ 1023 h 1144"/>
                <a:gd name="T26" fmla="*/ 635 w 768"/>
                <a:gd name="T27" fmla="*/ 1084 h 1144"/>
                <a:gd name="T28" fmla="*/ 549 w 768"/>
                <a:gd name="T29" fmla="*/ 1133 h 1144"/>
                <a:gd name="T30" fmla="*/ 451 w 768"/>
                <a:gd name="T31" fmla="*/ 1144 h 1144"/>
                <a:gd name="T32" fmla="*/ 342 w 768"/>
                <a:gd name="T33" fmla="*/ 1129 h 1144"/>
                <a:gd name="T34" fmla="*/ 239 w 768"/>
                <a:gd name="T35" fmla="*/ 1099 h 1144"/>
                <a:gd name="T36" fmla="*/ 177 w 768"/>
                <a:gd name="T37" fmla="*/ 1054 h 1144"/>
                <a:gd name="T38" fmla="*/ 140 w 768"/>
                <a:gd name="T39" fmla="*/ 964 h 1144"/>
                <a:gd name="T40" fmla="*/ 111 w 768"/>
                <a:gd name="T41" fmla="*/ 904 h 1144"/>
                <a:gd name="T42" fmla="*/ 123 w 768"/>
                <a:gd name="T43" fmla="*/ 829 h 1144"/>
                <a:gd name="T44" fmla="*/ 140 w 768"/>
                <a:gd name="T45" fmla="*/ 739 h 1144"/>
                <a:gd name="T46" fmla="*/ 165 w 768"/>
                <a:gd name="T47" fmla="*/ 649 h 1144"/>
                <a:gd name="T48" fmla="*/ 182 w 768"/>
                <a:gd name="T49" fmla="*/ 575 h 1144"/>
                <a:gd name="T50" fmla="*/ 158 w 768"/>
                <a:gd name="T51" fmla="*/ 505 h 1144"/>
                <a:gd name="T52" fmla="*/ 111 w 768"/>
                <a:gd name="T53" fmla="*/ 430 h 1144"/>
                <a:gd name="T54" fmla="*/ 49 w 768"/>
                <a:gd name="T55" fmla="*/ 354 h 1144"/>
                <a:gd name="T56" fmla="*/ 0 w 768"/>
                <a:gd name="T57" fmla="*/ 250 h 1144"/>
                <a:gd name="T58" fmla="*/ 0 w 768"/>
                <a:gd name="T59" fmla="*/ 129 h 1144"/>
                <a:gd name="T60" fmla="*/ 49 w 768"/>
                <a:gd name="T61" fmla="*/ 60 h 1144"/>
                <a:gd name="T62" fmla="*/ 111 w 768"/>
                <a:gd name="T63" fmla="*/ 11 h 1144"/>
                <a:gd name="T64" fmla="*/ 177 w 768"/>
                <a:gd name="T65" fmla="*/ 0 h 1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8"/>
                <a:gd name="T100" fmla="*/ 0 h 1144"/>
                <a:gd name="T101" fmla="*/ 768 w 768"/>
                <a:gd name="T102" fmla="*/ 1144 h 1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8" h="1144">
                  <a:moveTo>
                    <a:pt x="177" y="0"/>
                  </a:moveTo>
                  <a:lnTo>
                    <a:pt x="286" y="0"/>
                  </a:lnTo>
                  <a:lnTo>
                    <a:pt x="367" y="0"/>
                  </a:lnTo>
                  <a:lnTo>
                    <a:pt x="470" y="31"/>
                  </a:lnTo>
                  <a:lnTo>
                    <a:pt x="525" y="76"/>
                  </a:lnTo>
                  <a:lnTo>
                    <a:pt x="598" y="145"/>
                  </a:lnTo>
                  <a:lnTo>
                    <a:pt x="653" y="225"/>
                  </a:lnTo>
                  <a:lnTo>
                    <a:pt x="695" y="336"/>
                  </a:lnTo>
                  <a:lnTo>
                    <a:pt x="744" y="454"/>
                  </a:lnTo>
                  <a:lnTo>
                    <a:pt x="768" y="610"/>
                  </a:lnTo>
                  <a:lnTo>
                    <a:pt x="768" y="759"/>
                  </a:lnTo>
                  <a:lnTo>
                    <a:pt x="751" y="904"/>
                  </a:lnTo>
                  <a:lnTo>
                    <a:pt x="695" y="1023"/>
                  </a:lnTo>
                  <a:lnTo>
                    <a:pt x="635" y="1084"/>
                  </a:lnTo>
                  <a:lnTo>
                    <a:pt x="549" y="1133"/>
                  </a:lnTo>
                  <a:lnTo>
                    <a:pt x="451" y="1144"/>
                  </a:lnTo>
                  <a:lnTo>
                    <a:pt x="342" y="1129"/>
                  </a:lnTo>
                  <a:lnTo>
                    <a:pt x="239" y="1099"/>
                  </a:lnTo>
                  <a:lnTo>
                    <a:pt x="177" y="1054"/>
                  </a:lnTo>
                  <a:lnTo>
                    <a:pt x="140" y="964"/>
                  </a:lnTo>
                  <a:lnTo>
                    <a:pt x="111" y="904"/>
                  </a:lnTo>
                  <a:lnTo>
                    <a:pt x="123" y="829"/>
                  </a:lnTo>
                  <a:lnTo>
                    <a:pt x="140" y="739"/>
                  </a:lnTo>
                  <a:lnTo>
                    <a:pt x="165" y="649"/>
                  </a:lnTo>
                  <a:lnTo>
                    <a:pt x="182" y="575"/>
                  </a:lnTo>
                  <a:lnTo>
                    <a:pt x="158" y="505"/>
                  </a:lnTo>
                  <a:lnTo>
                    <a:pt x="111" y="430"/>
                  </a:lnTo>
                  <a:lnTo>
                    <a:pt x="49" y="354"/>
                  </a:lnTo>
                  <a:lnTo>
                    <a:pt x="0" y="250"/>
                  </a:lnTo>
                  <a:lnTo>
                    <a:pt x="0" y="129"/>
                  </a:lnTo>
                  <a:lnTo>
                    <a:pt x="49" y="60"/>
                  </a:lnTo>
                  <a:lnTo>
                    <a:pt x="111" y="1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6" name="Freeform 8"/>
            <p:cNvSpPr>
              <a:spLocks/>
            </p:cNvSpPr>
            <p:nvPr/>
          </p:nvSpPr>
          <p:spPr bwMode="auto">
            <a:xfrm>
              <a:off x="723" y="1537"/>
              <a:ext cx="1177" cy="873"/>
            </a:xfrm>
            <a:custGeom>
              <a:avLst/>
              <a:gdLst>
                <a:gd name="T0" fmla="*/ 0 w 1177"/>
                <a:gd name="T1" fmla="*/ 210 h 873"/>
                <a:gd name="T2" fmla="*/ 71 w 1177"/>
                <a:gd name="T3" fmla="*/ 135 h 873"/>
                <a:gd name="T4" fmla="*/ 175 w 1177"/>
                <a:gd name="T5" fmla="*/ 165 h 873"/>
                <a:gd name="T6" fmla="*/ 303 w 1177"/>
                <a:gd name="T7" fmla="*/ 262 h 873"/>
                <a:gd name="T8" fmla="*/ 411 w 1177"/>
                <a:gd name="T9" fmla="*/ 446 h 873"/>
                <a:gd name="T10" fmla="*/ 544 w 1177"/>
                <a:gd name="T11" fmla="*/ 587 h 873"/>
                <a:gd name="T12" fmla="*/ 633 w 1177"/>
                <a:gd name="T13" fmla="*/ 673 h 873"/>
                <a:gd name="T14" fmla="*/ 790 w 1177"/>
                <a:gd name="T15" fmla="*/ 718 h 873"/>
                <a:gd name="T16" fmla="*/ 852 w 1177"/>
                <a:gd name="T17" fmla="*/ 718 h 873"/>
                <a:gd name="T18" fmla="*/ 869 w 1177"/>
                <a:gd name="T19" fmla="*/ 597 h 873"/>
                <a:gd name="T20" fmla="*/ 864 w 1177"/>
                <a:gd name="T21" fmla="*/ 356 h 873"/>
                <a:gd name="T22" fmla="*/ 832 w 1177"/>
                <a:gd name="T23" fmla="*/ 210 h 873"/>
                <a:gd name="T24" fmla="*/ 815 w 1177"/>
                <a:gd name="T25" fmla="*/ 76 h 873"/>
                <a:gd name="T26" fmla="*/ 852 w 1177"/>
                <a:gd name="T27" fmla="*/ 0 h 873"/>
                <a:gd name="T28" fmla="*/ 953 w 1177"/>
                <a:gd name="T29" fmla="*/ 0 h 873"/>
                <a:gd name="T30" fmla="*/ 973 w 1177"/>
                <a:gd name="T31" fmla="*/ 90 h 873"/>
                <a:gd name="T32" fmla="*/ 906 w 1177"/>
                <a:gd name="T33" fmla="*/ 180 h 873"/>
                <a:gd name="T34" fmla="*/ 953 w 1177"/>
                <a:gd name="T35" fmla="*/ 241 h 873"/>
                <a:gd name="T36" fmla="*/ 1044 w 1177"/>
                <a:gd name="T37" fmla="*/ 245 h 873"/>
                <a:gd name="T38" fmla="*/ 1116 w 1177"/>
                <a:gd name="T39" fmla="*/ 262 h 873"/>
                <a:gd name="T40" fmla="*/ 1153 w 1177"/>
                <a:gd name="T41" fmla="*/ 300 h 873"/>
                <a:gd name="T42" fmla="*/ 1177 w 1177"/>
                <a:gd name="T43" fmla="*/ 390 h 873"/>
                <a:gd name="T44" fmla="*/ 1116 w 1177"/>
                <a:gd name="T45" fmla="*/ 421 h 873"/>
                <a:gd name="T46" fmla="*/ 1061 w 1177"/>
                <a:gd name="T47" fmla="*/ 417 h 873"/>
                <a:gd name="T48" fmla="*/ 1027 w 1177"/>
                <a:gd name="T49" fmla="*/ 362 h 873"/>
                <a:gd name="T50" fmla="*/ 941 w 1177"/>
                <a:gd name="T51" fmla="*/ 362 h 873"/>
                <a:gd name="T52" fmla="*/ 936 w 1177"/>
                <a:gd name="T53" fmla="*/ 417 h 873"/>
                <a:gd name="T54" fmla="*/ 978 w 1177"/>
                <a:gd name="T55" fmla="*/ 632 h 873"/>
                <a:gd name="T56" fmla="*/ 973 w 1177"/>
                <a:gd name="T57" fmla="*/ 777 h 873"/>
                <a:gd name="T58" fmla="*/ 919 w 1177"/>
                <a:gd name="T59" fmla="*/ 873 h 873"/>
                <a:gd name="T60" fmla="*/ 790 w 1177"/>
                <a:gd name="T61" fmla="*/ 873 h 873"/>
                <a:gd name="T62" fmla="*/ 579 w 1177"/>
                <a:gd name="T63" fmla="*/ 793 h 873"/>
                <a:gd name="T64" fmla="*/ 399 w 1177"/>
                <a:gd name="T65" fmla="*/ 687 h 873"/>
                <a:gd name="T66" fmla="*/ 249 w 1177"/>
                <a:gd name="T67" fmla="*/ 566 h 873"/>
                <a:gd name="T68" fmla="*/ 125 w 1177"/>
                <a:gd name="T69" fmla="*/ 446 h 873"/>
                <a:gd name="T70" fmla="*/ 17 w 1177"/>
                <a:gd name="T71" fmla="*/ 331 h 873"/>
                <a:gd name="T72" fmla="*/ 0 w 1177"/>
                <a:gd name="T73" fmla="*/ 210 h 8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7"/>
                <a:gd name="T112" fmla="*/ 0 h 873"/>
                <a:gd name="T113" fmla="*/ 1177 w 1177"/>
                <a:gd name="T114" fmla="*/ 873 h 8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7" h="873">
                  <a:moveTo>
                    <a:pt x="0" y="210"/>
                  </a:moveTo>
                  <a:lnTo>
                    <a:pt x="71" y="135"/>
                  </a:lnTo>
                  <a:lnTo>
                    <a:pt x="175" y="165"/>
                  </a:lnTo>
                  <a:lnTo>
                    <a:pt x="303" y="262"/>
                  </a:lnTo>
                  <a:lnTo>
                    <a:pt x="411" y="446"/>
                  </a:lnTo>
                  <a:lnTo>
                    <a:pt x="544" y="587"/>
                  </a:lnTo>
                  <a:lnTo>
                    <a:pt x="633" y="673"/>
                  </a:lnTo>
                  <a:lnTo>
                    <a:pt x="790" y="718"/>
                  </a:lnTo>
                  <a:lnTo>
                    <a:pt x="852" y="718"/>
                  </a:lnTo>
                  <a:lnTo>
                    <a:pt x="869" y="597"/>
                  </a:lnTo>
                  <a:lnTo>
                    <a:pt x="864" y="356"/>
                  </a:lnTo>
                  <a:lnTo>
                    <a:pt x="832" y="210"/>
                  </a:lnTo>
                  <a:lnTo>
                    <a:pt x="815" y="76"/>
                  </a:lnTo>
                  <a:lnTo>
                    <a:pt x="852" y="0"/>
                  </a:lnTo>
                  <a:lnTo>
                    <a:pt x="953" y="0"/>
                  </a:lnTo>
                  <a:lnTo>
                    <a:pt x="973" y="90"/>
                  </a:lnTo>
                  <a:lnTo>
                    <a:pt x="906" y="180"/>
                  </a:lnTo>
                  <a:lnTo>
                    <a:pt x="953" y="241"/>
                  </a:lnTo>
                  <a:lnTo>
                    <a:pt x="1044" y="245"/>
                  </a:lnTo>
                  <a:lnTo>
                    <a:pt x="1116" y="262"/>
                  </a:lnTo>
                  <a:lnTo>
                    <a:pt x="1153" y="300"/>
                  </a:lnTo>
                  <a:lnTo>
                    <a:pt x="1177" y="390"/>
                  </a:lnTo>
                  <a:lnTo>
                    <a:pt x="1116" y="421"/>
                  </a:lnTo>
                  <a:lnTo>
                    <a:pt x="1061" y="417"/>
                  </a:lnTo>
                  <a:lnTo>
                    <a:pt x="1027" y="362"/>
                  </a:lnTo>
                  <a:lnTo>
                    <a:pt x="941" y="362"/>
                  </a:lnTo>
                  <a:lnTo>
                    <a:pt x="936" y="417"/>
                  </a:lnTo>
                  <a:lnTo>
                    <a:pt x="978" y="632"/>
                  </a:lnTo>
                  <a:lnTo>
                    <a:pt x="973" y="777"/>
                  </a:lnTo>
                  <a:lnTo>
                    <a:pt x="919" y="873"/>
                  </a:lnTo>
                  <a:lnTo>
                    <a:pt x="790" y="873"/>
                  </a:lnTo>
                  <a:lnTo>
                    <a:pt x="579" y="793"/>
                  </a:lnTo>
                  <a:lnTo>
                    <a:pt x="399" y="687"/>
                  </a:lnTo>
                  <a:lnTo>
                    <a:pt x="249" y="566"/>
                  </a:lnTo>
                  <a:lnTo>
                    <a:pt x="125" y="446"/>
                  </a:lnTo>
                  <a:lnTo>
                    <a:pt x="17" y="331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Freeform 9"/>
            <p:cNvSpPr>
              <a:spLocks/>
            </p:cNvSpPr>
            <p:nvPr/>
          </p:nvSpPr>
          <p:spPr bwMode="auto">
            <a:xfrm>
              <a:off x="1021" y="2508"/>
              <a:ext cx="820" cy="1440"/>
            </a:xfrm>
            <a:custGeom>
              <a:avLst/>
              <a:gdLst>
                <a:gd name="T0" fmla="*/ 91 w 820"/>
                <a:gd name="T1" fmla="*/ 0 h 1440"/>
                <a:gd name="T2" fmla="*/ 236 w 820"/>
                <a:gd name="T3" fmla="*/ 76 h 1440"/>
                <a:gd name="T4" fmla="*/ 310 w 820"/>
                <a:gd name="T5" fmla="*/ 195 h 1440"/>
                <a:gd name="T6" fmla="*/ 364 w 820"/>
                <a:gd name="T7" fmla="*/ 330 h 1440"/>
                <a:gd name="T8" fmla="*/ 406 w 820"/>
                <a:gd name="T9" fmla="*/ 528 h 1440"/>
                <a:gd name="T10" fmla="*/ 406 w 820"/>
                <a:gd name="T11" fmla="*/ 673 h 1440"/>
                <a:gd name="T12" fmla="*/ 369 w 820"/>
                <a:gd name="T13" fmla="*/ 868 h 1440"/>
                <a:gd name="T14" fmla="*/ 298 w 820"/>
                <a:gd name="T15" fmla="*/ 1031 h 1440"/>
                <a:gd name="T16" fmla="*/ 298 w 820"/>
                <a:gd name="T17" fmla="*/ 1180 h 1440"/>
                <a:gd name="T18" fmla="*/ 327 w 820"/>
                <a:gd name="T19" fmla="*/ 1256 h 1440"/>
                <a:gd name="T20" fmla="*/ 382 w 820"/>
                <a:gd name="T21" fmla="*/ 1256 h 1440"/>
                <a:gd name="T22" fmla="*/ 492 w 820"/>
                <a:gd name="T23" fmla="*/ 1246 h 1440"/>
                <a:gd name="T24" fmla="*/ 638 w 820"/>
                <a:gd name="T25" fmla="*/ 1270 h 1440"/>
                <a:gd name="T26" fmla="*/ 766 w 820"/>
                <a:gd name="T27" fmla="*/ 1322 h 1440"/>
                <a:gd name="T28" fmla="*/ 808 w 820"/>
                <a:gd name="T29" fmla="*/ 1346 h 1440"/>
                <a:gd name="T30" fmla="*/ 820 w 820"/>
                <a:gd name="T31" fmla="*/ 1391 h 1440"/>
                <a:gd name="T32" fmla="*/ 717 w 820"/>
                <a:gd name="T33" fmla="*/ 1436 h 1440"/>
                <a:gd name="T34" fmla="*/ 638 w 820"/>
                <a:gd name="T35" fmla="*/ 1440 h 1440"/>
                <a:gd name="T36" fmla="*/ 571 w 820"/>
                <a:gd name="T37" fmla="*/ 1410 h 1440"/>
                <a:gd name="T38" fmla="*/ 460 w 820"/>
                <a:gd name="T39" fmla="*/ 1350 h 1440"/>
                <a:gd name="T40" fmla="*/ 335 w 820"/>
                <a:gd name="T41" fmla="*/ 1346 h 1440"/>
                <a:gd name="T42" fmla="*/ 236 w 820"/>
                <a:gd name="T43" fmla="*/ 1395 h 1440"/>
                <a:gd name="T44" fmla="*/ 170 w 820"/>
                <a:gd name="T45" fmla="*/ 1381 h 1440"/>
                <a:gd name="T46" fmla="*/ 145 w 820"/>
                <a:gd name="T47" fmla="*/ 1322 h 1440"/>
                <a:gd name="T48" fmla="*/ 182 w 820"/>
                <a:gd name="T49" fmla="*/ 1225 h 1440"/>
                <a:gd name="T50" fmla="*/ 199 w 820"/>
                <a:gd name="T51" fmla="*/ 1062 h 1440"/>
                <a:gd name="T52" fmla="*/ 219 w 820"/>
                <a:gd name="T53" fmla="*/ 896 h 1440"/>
                <a:gd name="T54" fmla="*/ 244 w 820"/>
                <a:gd name="T55" fmla="*/ 659 h 1440"/>
                <a:gd name="T56" fmla="*/ 236 w 820"/>
                <a:gd name="T57" fmla="*/ 538 h 1440"/>
                <a:gd name="T58" fmla="*/ 182 w 820"/>
                <a:gd name="T59" fmla="*/ 393 h 1440"/>
                <a:gd name="T60" fmla="*/ 108 w 820"/>
                <a:gd name="T61" fmla="*/ 289 h 1440"/>
                <a:gd name="T62" fmla="*/ 42 w 820"/>
                <a:gd name="T63" fmla="*/ 184 h 1440"/>
                <a:gd name="T64" fmla="*/ 0 w 820"/>
                <a:gd name="T65" fmla="*/ 80 h 1440"/>
                <a:gd name="T66" fmla="*/ 24 w 820"/>
                <a:gd name="T67" fmla="*/ 4 h 1440"/>
                <a:gd name="T68" fmla="*/ 91 w 820"/>
                <a:gd name="T69" fmla="*/ 0 h 14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0"/>
                <a:gd name="T106" fmla="*/ 0 h 1440"/>
                <a:gd name="T107" fmla="*/ 820 w 820"/>
                <a:gd name="T108" fmla="*/ 1440 h 14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0" h="1440">
                  <a:moveTo>
                    <a:pt x="91" y="0"/>
                  </a:moveTo>
                  <a:lnTo>
                    <a:pt x="236" y="76"/>
                  </a:lnTo>
                  <a:lnTo>
                    <a:pt x="310" y="195"/>
                  </a:lnTo>
                  <a:lnTo>
                    <a:pt x="364" y="330"/>
                  </a:lnTo>
                  <a:lnTo>
                    <a:pt x="406" y="528"/>
                  </a:lnTo>
                  <a:lnTo>
                    <a:pt x="406" y="673"/>
                  </a:lnTo>
                  <a:lnTo>
                    <a:pt x="369" y="868"/>
                  </a:lnTo>
                  <a:lnTo>
                    <a:pt x="298" y="1031"/>
                  </a:lnTo>
                  <a:lnTo>
                    <a:pt x="298" y="1180"/>
                  </a:lnTo>
                  <a:lnTo>
                    <a:pt x="327" y="1256"/>
                  </a:lnTo>
                  <a:lnTo>
                    <a:pt x="382" y="1256"/>
                  </a:lnTo>
                  <a:lnTo>
                    <a:pt x="492" y="1246"/>
                  </a:lnTo>
                  <a:lnTo>
                    <a:pt x="638" y="1270"/>
                  </a:lnTo>
                  <a:lnTo>
                    <a:pt x="766" y="1322"/>
                  </a:lnTo>
                  <a:lnTo>
                    <a:pt x="808" y="1346"/>
                  </a:lnTo>
                  <a:lnTo>
                    <a:pt x="820" y="1391"/>
                  </a:lnTo>
                  <a:lnTo>
                    <a:pt x="717" y="1436"/>
                  </a:lnTo>
                  <a:lnTo>
                    <a:pt x="638" y="1440"/>
                  </a:lnTo>
                  <a:lnTo>
                    <a:pt x="571" y="1410"/>
                  </a:lnTo>
                  <a:lnTo>
                    <a:pt x="460" y="1350"/>
                  </a:lnTo>
                  <a:lnTo>
                    <a:pt x="335" y="1346"/>
                  </a:lnTo>
                  <a:lnTo>
                    <a:pt x="236" y="1395"/>
                  </a:lnTo>
                  <a:lnTo>
                    <a:pt x="170" y="1381"/>
                  </a:lnTo>
                  <a:lnTo>
                    <a:pt x="145" y="1322"/>
                  </a:lnTo>
                  <a:lnTo>
                    <a:pt x="182" y="1225"/>
                  </a:lnTo>
                  <a:lnTo>
                    <a:pt x="199" y="1062"/>
                  </a:lnTo>
                  <a:lnTo>
                    <a:pt x="219" y="896"/>
                  </a:lnTo>
                  <a:lnTo>
                    <a:pt x="244" y="659"/>
                  </a:lnTo>
                  <a:lnTo>
                    <a:pt x="236" y="538"/>
                  </a:lnTo>
                  <a:lnTo>
                    <a:pt x="182" y="393"/>
                  </a:lnTo>
                  <a:lnTo>
                    <a:pt x="108" y="289"/>
                  </a:lnTo>
                  <a:lnTo>
                    <a:pt x="42" y="184"/>
                  </a:lnTo>
                  <a:lnTo>
                    <a:pt x="0" y="80"/>
                  </a:lnTo>
                  <a:lnTo>
                    <a:pt x="24" y="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Freeform 10"/>
            <p:cNvSpPr>
              <a:spLocks/>
            </p:cNvSpPr>
            <p:nvPr/>
          </p:nvSpPr>
          <p:spPr bwMode="auto">
            <a:xfrm>
              <a:off x="563" y="2498"/>
              <a:ext cx="500" cy="1622"/>
            </a:xfrm>
            <a:custGeom>
              <a:avLst/>
              <a:gdLst>
                <a:gd name="T0" fmla="*/ 160 w 500"/>
                <a:gd name="T1" fmla="*/ 368 h 1622"/>
                <a:gd name="T2" fmla="*/ 221 w 500"/>
                <a:gd name="T3" fmla="*/ 119 h 1622"/>
                <a:gd name="T4" fmla="*/ 352 w 500"/>
                <a:gd name="T5" fmla="*/ 0 h 1622"/>
                <a:gd name="T6" fmla="*/ 500 w 500"/>
                <a:gd name="T7" fmla="*/ 45 h 1622"/>
                <a:gd name="T8" fmla="*/ 492 w 500"/>
                <a:gd name="T9" fmla="*/ 180 h 1622"/>
                <a:gd name="T10" fmla="*/ 401 w 500"/>
                <a:gd name="T11" fmla="*/ 313 h 1622"/>
                <a:gd name="T12" fmla="*/ 315 w 500"/>
                <a:gd name="T13" fmla="*/ 503 h 1622"/>
                <a:gd name="T14" fmla="*/ 271 w 500"/>
                <a:gd name="T15" fmla="*/ 667 h 1622"/>
                <a:gd name="T16" fmla="*/ 241 w 500"/>
                <a:gd name="T17" fmla="*/ 792 h 1622"/>
                <a:gd name="T18" fmla="*/ 241 w 500"/>
                <a:gd name="T19" fmla="*/ 935 h 1622"/>
                <a:gd name="T20" fmla="*/ 258 w 500"/>
                <a:gd name="T21" fmla="*/ 1074 h 1622"/>
                <a:gd name="T22" fmla="*/ 308 w 500"/>
                <a:gd name="T23" fmla="*/ 1219 h 1622"/>
                <a:gd name="T24" fmla="*/ 352 w 500"/>
                <a:gd name="T25" fmla="*/ 1313 h 1622"/>
                <a:gd name="T26" fmla="*/ 369 w 500"/>
                <a:gd name="T27" fmla="*/ 1372 h 1622"/>
                <a:gd name="T28" fmla="*/ 369 w 500"/>
                <a:gd name="T29" fmla="*/ 1428 h 1622"/>
                <a:gd name="T30" fmla="*/ 308 w 500"/>
                <a:gd name="T31" fmla="*/ 1458 h 1622"/>
                <a:gd name="T32" fmla="*/ 216 w 500"/>
                <a:gd name="T33" fmla="*/ 1507 h 1622"/>
                <a:gd name="T34" fmla="*/ 160 w 500"/>
                <a:gd name="T35" fmla="*/ 1608 h 1622"/>
                <a:gd name="T36" fmla="*/ 106 w 500"/>
                <a:gd name="T37" fmla="*/ 1622 h 1622"/>
                <a:gd name="T38" fmla="*/ 37 w 500"/>
                <a:gd name="T39" fmla="*/ 1608 h 1622"/>
                <a:gd name="T40" fmla="*/ 0 w 500"/>
                <a:gd name="T41" fmla="*/ 1532 h 1622"/>
                <a:gd name="T42" fmla="*/ 37 w 500"/>
                <a:gd name="T43" fmla="*/ 1477 h 1622"/>
                <a:gd name="T44" fmla="*/ 123 w 500"/>
                <a:gd name="T45" fmla="*/ 1442 h 1622"/>
                <a:gd name="T46" fmla="*/ 197 w 500"/>
                <a:gd name="T47" fmla="*/ 1399 h 1622"/>
                <a:gd name="T48" fmla="*/ 234 w 500"/>
                <a:gd name="T49" fmla="*/ 1309 h 1622"/>
                <a:gd name="T50" fmla="*/ 221 w 500"/>
                <a:gd name="T51" fmla="*/ 1209 h 1622"/>
                <a:gd name="T52" fmla="*/ 179 w 500"/>
                <a:gd name="T53" fmla="*/ 1074 h 1622"/>
                <a:gd name="T54" fmla="*/ 143 w 500"/>
                <a:gd name="T55" fmla="*/ 941 h 1622"/>
                <a:gd name="T56" fmla="*/ 123 w 500"/>
                <a:gd name="T57" fmla="*/ 785 h 1622"/>
                <a:gd name="T58" fmla="*/ 111 w 500"/>
                <a:gd name="T59" fmla="*/ 653 h 1622"/>
                <a:gd name="T60" fmla="*/ 130 w 500"/>
                <a:gd name="T61" fmla="*/ 538 h 1622"/>
                <a:gd name="T62" fmla="*/ 130 w 500"/>
                <a:gd name="T63" fmla="*/ 442 h 1622"/>
                <a:gd name="T64" fmla="*/ 160 w 500"/>
                <a:gd name="T65" fmla="*/ 368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0"/>
                <a:gd name="T100" fmla="*/ 0 h 1622"/>
                <a:gd name="T101" fmla="*/ 500 w 500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0" h="1622">
                  <a:moveTo>
                    <a:pt x="160" y="368"/>
                  </a:moveTo>
                  <a:lnTo>
                    <a:pt x="221" y="119"/>
                  </a:lnTo>
                  <a:lnTo>
                    <a:pt x="352" y="0"/>
                  </a:lnTo>
                  <a:lnTo>
                    <a:pt x="500" y="45"/>
                  </a:lnTo>
                  <a:lnTo>
                    <a:pt x="492" y="180"/>
                  </a:lnTo>
                  <a:lnTo>
                    <a:pt x="401" y="313"/>
                  </a:lnTo>
                  <a:lnTo>
                    <a:pt x="315" y="503"/>
                  </a:lnTo>
                  <a:lnTo>
                    <a:pt x="271" y="667"/>
                  </a:lnTo>
                  <a:lnTo>
                    <a:pt x="241" y="792"/>
                  </a:lnTo>
                  <a:lnTo>
                    <a:pt x="241" y="935"/>
                  </a:lnTo>
                  <a:lnTo>
                    <a:pt x="258" y="1074"/>
                  </a:lnTo>
                  <a:lnTo>
                    <a:pt x="308" y="1219"/>
                  </a:lnTo>
                  <a:lnTo>
                    <a:pt x="352" y="1313"/>
                  </a:lnTo>
                  <a:lnTo>
                    <a:pt x="369" y="1372"/>
                  </a:lnTo>
                  <a:lnTo>
                    <a:pt x="369" y="1428"/>
                  </a:lnTo>
                  <a:lnTo>
                    <a:pt x="308" y="1458"/>
                  </a:lnTo>
                  <a:lnTo>
                    <a:pt x="216" y="1507"/>
                  </a:lnTo>
                  <a:lnTo>
                    <a:pt x="160" y="1608"/>
                  </a:lnTo>
                  <a:lnTo>
                    <a:pt x="106" y="1622"/>
                  </a:lnTo>
                  <a:lnTo>
                    <a:pt x="37" y="1608"/>
                  </a:lnTo>
                  <a:lnTo>
                    <a:pt x="0" y="1532"/>
                  </a:lnTo>
                  <a:lnTo>
                    <a:pt x="37" y="1477"/>
                  </a:lnTo>
                  <a:lnTo>
                    <a:pt x="123" y="1442"/>
                  </a:lnTo>
                  <a:lnTo>
                    <a:pt x="197" y="1399"/>
                  </a:lnTo>
                  <a:lnTo>
                    <a:pt x="234" y="1309"/>
                  </a:lnTo>
                  <a:lnTo>
                    <a:pt x="221" y="1209"/>
                  </a:lnTo>
                  <a:lnTo>
                    <a:pt x="179" y="1074"/>
                  </a:lnTo>
                  <a:lnTo>
                    <a:pt x="143" y="941"/>
                  </a:lnTo>
                  <a:lnTo>
                    <a:pt x="123" y="785"/>
                  </a:lnTo>
                  <a:lnTo>
                    <a:pt x="111" y="653"/>
                  </a:lnTo>
                  <a:lnTo>
                    <a:pt x="130" y="538"/>
                  </a:lnTo>
                  <a:lnTo>
                    <a:pt x="130" y="442"/>
                  </a:lnTo>
                  <a:lnTo>
                    <a:pt x="160" y="3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0" name="Text Box 11"/>
          <p:cNvSpPr txBox="1">
            <a:spLocks noChangeArrowheads="1"/>
          </p:cNvSpPr>
          <p:nvPr/>
        </p:nvSpPr>
        <p:spPr bwMode="auto">
          <a:xfrm>
            <a:off x="3013075" y="1789113"/>
            <a:ext cx="49450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200"/>
              <a:t>What is the coefficient of (X</a:t>
            </a:r>
            <a:r>
              <a:rPr lang="en-US" sz="3200" baseline="-25000"/>
              <a:t>1</a:t>
            </a:r>
            <a:r>
              <a:rPr lang="en-US" sz="3200" baseline="30000"/>
              <a:t>r</a:t>
            </a:r>
            <a:r>
              <a:rPr lang="en-US" sz="3200" baseline="6000"/>
              <a:t>1</a:t>
            </a:r>
            <a:r>
              <a:rPr lang="en-US" sz="3200"/>
              <a:t>X</a:t>
            </a:r>
            <a:r>
              <a:rPr lang="en-US" sz="3200" baseline="-25000"/>
              <a:t>2</a:t>
            </a:r>
            <a:r>
              <a:rPr lang="en-US" sz="3200" baseline="30000"/>
              <a:t>r</a:t>
            </a:r>
            <a:r>
              <a:rPr lang="en-US" sz="3200" baseline="6000"/>
              <a:t>2</a:t>
            </a:r>
            <a:r>
              <a:rPr lang="en-US" sz="3200"/>
              <a:t>…X</a:t>
            </a:r>
            <a:r>
              <a:rPr lang="en-US" sz="3200" baseline="-25000"/>
              <a:t>k</a:t>
            </a:r>
            <a:r>
              <a:rPr lang="en-US" sz="3200" baseline="30000"/>
              <a:t>r</a:t>
            </a:r>
            <a:r>
              <a:rPr lang="en-US" sz="3200" baseline="6000"/>
              <a:t>k</a:t>
            </a:r>
            <a:r>
              <a:rPr lang="en-US" sz="3200"/>
              <a:t>)</a:t>
            </a:r>
          </a:p>
          <a:p>
            <a:r>
              <a:rPr lang="en-US" sz="3200"/>
              <a:t>in the expansion of</a:t>
            </a:r>
          </a:p>
          <a:p>
            <a:r>
              <a:rPr lang="en-US" sz="3200">
                <a:solidFill>
                  <a:schemeClr val="folHlink"/>
                </a:solidFill>
              </a:rPr>
              <a:t>(X</a:t>
            </a:r>
            <a:r>
              <a:rPr lang="en-US" sz="3200" baseline="-25000">
                <a:solidFill>
                  <a:schemeClr val="folHlink"/>
                </a:solidFill>
              </a:rPr>
              <a:t>1</a:t>
            </a:r>
            <a:r>
              <a:rPr lang="en-US" sz="3200">
                <a:solidFill>
                  <a:schemeClr val="folHlink"/>
                </a:solidFill>
              </a:rPr>
              <a:t>+X</a:t>
            </a:r>
            <a:r>
              <a:rPr lang="en-US" sz="3200" baseline="-25000">
                <a:solidFill>
                  <a:schemeClr val="folHlink"/>
                </a:solidFill>
              </a:rPr>
              <a:t>2</a:t>
            </a:r>
            <a:r>
              <a:rPr lang="en-US" sz="3200">
                <a:solidFill>
                  <a:schemeClr val="folHlink"/>
                </a:solidFill>
              </a:rPr>
              <a:t>+X</a:t>
            </a:r>
            <a:r>
              <a:rPr lang="en-US" sz="3200" baseline="-25000">
                <a:solidFill>
                  <a:schemeClr val="folHlink"/>
                </a:solidFill>
              </a:rPr>
              <a:t>3</a:t>
            </a:r>
            <a:r>
              <a:rPr lang="en-US" sz="3200">
                <a:solidFill>
                  <a:schemeClr val="folHlink"/>
                </a:solidFill>
              </a:rPr>
              <a:t>+…+X</a:t>
            </a:r>
            <a:r>
              <a:rPr lang="en-US" sz="3200" baseline="-25000">
                <a:solidFill>
                  <a:schemeClr val="folHlink"/>
                </a:solidFill>
              </a:rPr>
              <a:t>k</a:t>
            </a:r>
            <a:r>
              <a:rPr lang="en-US" sz="3200">
                <a:solidFill>
                  <a:schemeClr val="folHlink"/>
                </a:solidFill>
              </a:rPr>
              <a:t>)</a:t>
            </a:r>
            <a:r>
              <a:rPr lang="en-US" sz="3200" baseline="30000">
                <a:solidFill>
                  <a:schemeClr val="folHlink"/>
                </a:solidFill>
              </a:rPr>
              <a:t>n</a:t>
            </a:r>
            <a:r>
              <a:rPr lang="en-US" sz="3200"/>
              <a:t>?</a:t>
            </a:r>
            <a:endParaRPr lang="en-US" sz="3600"/>
          </a:p>
        </p:txBody>
      </p:sp>
      <p:sp>
        <p:nvSpPr>
          <p:cNvPr id="88071" name="Text Box 13"/>
          <p:cNvSpPr txBox="1">
            <a:spLocks noChangeArrowheads="1"/>
          </p:cNvSpPr>
          <p:nvPr/>
        </p:nvSpPr>
        <p:spPr bwMode="auto">
          <a:xfrm>
            <a:off x="6921500" y="4813300"/>
            <a:ext cx="612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n!</a:t>
            </a:r>
          </a:p>
        </p:txBody>
      </p:sp>
      <p:sp>
        <p:nvSpPr>
          <p:cNvPr id="88072" name="Text Box 14"/>
          <p:cNvSpPr txBox="1">
            <a:spLocks noChangeArrowheads="1"/>
          </p:cNvSpPr>
          <p:nvPr/>
        </p:nvSpPr>
        <p:spPr bwMode="auto">
          <a:xfrm>
            <a:off x="6124575" y="5486400"/>
            <a:ext cx="220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r</a:t>
            </a:r>
            <a:r>
              <a:rPr lang="en-US" sz="3600" baseline="-25000" dirty="0"/>
              <a:t>1</a:t>
            </a:r>
            <a:r>
              <a:rPr lang="en-US" sz="3600" dirty="0"/>
              <a:t>!r</a:t>
            </a:r>
            <a:r>
              <a:rPr lang="en-US" sz="3600" baseline="-25000" dirty="0"/>
              <a:t>2</a:t>
            </a:r>
            <a:r>
              <a:rPr lang="en-US" sz="3600" dirty="0"/>
              <a:t>!...</a:t>
            </a:r>
            <a:r>
              <a:rPr lang="en-US" sz="3600" dirty="0" err="1"/>
              <a:t>r</a:t>
            </a:r>
            <a:r>
              <a:rPr lang="en-US" sz="3600" baseline="-25000" dirty="0" err="1"/>
              <a:t>k</a:t>
            </a:r>
            <a:r>
              <a:rPr lang="en-US" sz="3600" dirty="0"/>
              <a:t>!</a:t>
            </a:r>
          </a:p>
        </p:txBody>
      </p:sp>
      <p:sp>
        <p:nvSpPr>
          <p:cNvPr id="88073" name="Line 15"/>
          <p:cNvSpPr>
            <a:spLocks noChangeShapeType="1"/>
          </p:cNvSpPr>
          <p:nvPr/>
        </p:nvSpPr>
        <p:spPr bwMode="auto">
          <a:xfrm>
            <a:off x="6142038" y="5486400"/>
            <a:ext cx="2171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95" y="4987885"/>
            <a:ext cx="2742601" cy="257119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2"/>
          <p:cNvSpPr>
            <a:spLocks/>
          </p:cNvSpPr>
          <p:nvPr/>
        </p:nvSpPr>
        <p:spPr bwMode="auto">
          <a:xfrm>
            <a:off x="1260475" y="1316038"/>
            <a:ext cx="2576513" cy="1558925"/>
          </a:xfrm>
          <a:custGeom>
            <a:avLst/>
            <a:gdLst>
              <a:gd name="T0" fmla="*/ 0 w 1623"/>
              <a:gd name="T1" fmla="*/ 2147483647 h 982"/>
              <a:gd name="T2" fmla="*/ 2147483647 w 1623"/>
              <a:gd name="T3" fmla="*/ 2147483647 h 982"/>
              <a:gd name="T4" fmla="*/ 2147483647 w 1623"/>
              <a:gd name="T5" fmla="*/ 2147483647 h 982"/>
              <a:gd name="T6" fmla="*/ 2147483647 w 1623"/>
              <a:gd name="T7" fmla="*/ 2147483647 h 982"/>
              <a:gd name="T8" fmla="*/ 2147483647 w 1623"/>
              <a:gd name="T9" fmla="*/ 2147483647 h 982"/>
              <a:gd name="T10" fmla="*/ 2147483647 w 1623"/>
              <a:gd name="T11" fmla="*/ 2147483647 h 982"/>
              <a:gd name="T12" fmla="*/ 2147483647 w 1623"/>
              <a:gd name="T13" fmla="*/ 2147483647 h 982"/>
              <a:gd name="T14" fmla="*/ 2147483647 w 1623"/>
              <a:gd name="T15" fmla="*/ 2147483647 h 982"/>
              <a:gd name="T16" fmla="*/ 2147483647 w 1623"/>
              <a:gd name="T17" fmla="*/ 2147483647 h 982"/>
              <a:gd name="T18" fmla="*/ 2147483647 w 1623"/>
              <a:gd name="T19" fmla="*/ 2147483647 h 982"/>
              <a:gd name="T20" fmla="*/ 2147483647 w 1623"/>
              <a:gd name="T21" fmla="*/ 2147483647 h 982"/>
              <a:gd name="T22" fmla="*/ 2147483647 w 1623"/>
              <a:gd name="T23" fmla="*/ 2147483647 h 982"/>
              <a:gd name="T24" fmla="*/ 2147483647 w 1623"/>
              <a:gd name="T25" fmla="*/ 2147483647 h 982"/>
              <a:gd name="T26" fmla="*/ 2147483647 w 1623"/>
              <a:gd name="T27" fmla="*/ 0 h 982"/>
              <a:gd name="T28" fmla="*/ 2147483647 w 1623"/>
              <a:gd name="T29" fmla="*/ 2147483647 h 982"/>
              <a:gd name="T30" fmla="*/ 2147483647 w 1623"/>
              <a:gd name="T31" fmla="*/ 2147483647 h 982"/>
              <a:gd name="T32" fmla="*/ 2147483647 w 1623"/>
              <a:gd name="T33" fmla="*/ 2147483647 h 982"/>
              <a:gd name="T34" fmla="*/ 2147483647 w 1623"/>
              <a:gd name="T35" fmla="*/ 2147483647 h 982"/>
              <a:gd name="T36" fmla="*/ 2147483647 w 1623"/>
              <a:gd name="T37" fmla="*/ 2147483647 h 982"/>
              <a:gd name="T38" fmla="*/ 2147483647 w 1623"/>
              <a:gd name="T39" fmla="*/ 2147483647 h 982"/>
              <a:gd name="T40" fmla="*/ 2147483647 w 1623"/>
              <a:gd name="T41" fmla="*/ 2147483647 h 982"/>
              <a:gd name="T42" fmla="*/ 2147483647 w 1623"/>
              <a:gd name="T43" fmla="*/ 2147483647 h 982"/>
              <a:gd name="T44" fmla="*/ 2147483647 w 1623"/>
              <a:gd name="T45" fmla="*/ 2147483647 h 982"/>
              <a:gd name="T46" fmla="*/ 2147483647 w 1623"/>
              <a:gd name="T47" fmla="*/ 2147483647 h 982"/>
              <a:gd name="T48" fmla="*/ 2147483647 w 1623"/>
              <a:gd name="T49" fmla="*/ 2147483647 h 982"/>
              <a:gd name="T50" fmla="*/ 2147483647 w 1623"/>
              <a:gd name="T51" fmla="*/ 2147483647 h 982"/>
              <a:gd name="T52" fmla="*/ 2147483647 w 1623"/>
              <a:gd name="T53" fmla="*/ 2147483647 h 982"/>
              <a:gd name="T54" fmla="*/ 2147483647 w 1623"/>
              <a:gd name="T55" fmla="*/ 2147483647 h 982"/>
              <a:gd name="T56" fmla="*/ 0 w 1623"/>
              <a:gd name="T57" fmla="*/ 2147483647 h 9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23"/>
              <a:gd name="T88" fmla="*/ 0 h 982"/>
              <a:gd name="T89" fmla="*/ 1623 w 1623"/>
              <a:gd name="T90" fmla="*/ 982 h 9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23" h="982">
                <a:moveTo>
                  <a:pt x="0" y="886"/>
                </a:moveTo>
                <a:lnTo>
                  <a:pt x="37" y="802"/>
                </a:lnTo>
                <a:lnTo>
                  <a:pt x="155" y="796"/>
                </a:lnTo>
                <a:lnTo>
                  <a:pt x="301" y="771"/>
                </a:lnTo>
                <a:lnTo>
                  <a:pt x="434" y="736"/>
                </a:lnTo>
                <a:lnTo>
                  <a:pt x="572" y="677"/>
                </a:lnTo>
                <a:lnTo>
                  <a:pt x="651" y="606"/>
                </a:lnTo>
                <a:lnTo>
                  <a:pt x="823" y="511"/>
                </a:lnTo>
                <a:lnTo>
                  <a:pt x="1005" y="376"/>
                </a:lnTo>
                <a:lnTo>
                  <a:pt x="1114" y="215"/>
                </a:lnTo>
                <a:lnTo>
                  <a:pt x="1190" y="141"/>
                </a:lnTo>
                <a:lnTo>
                  <a:pt x="1274" y="49"/>
                </a:lnTo>
                <a:lnTo>
                  <a:pt x="1407" y="21"/>
                </a:lnTo>
                <a:lnTo>
                  <a:pt x="1545" y="0"/>
                </a:lnTo>
                <a:lnTo>
                  <a:pt x="1623" y="35"/>
                </a:lnTo>
                <a:lnTo>
                  <a:pt x="1619" y="96"/>
                </a:lnTo>
                <a:lnTo>
                  <a:pt x="1564" y="215"/>
                </a:lnTo>
                <a:lnTo>
                  <a:pt x="1424" y="225"/>
                </a:lnTo>
                <a:lnTo>
                  <a:pt x="1353" y="180"/>
                </a:lnTo>
                <a:lnTo>
                  <a:pt x="1298" y="186"/>
                </a:lnTo>
                <a:lnTo>
                  <a:pt x="1210" y="291"/>
                </a:lnTo>
                <a:lnTo>
                  <a:pt x="1119" y="426"/>
                </a:lnTo>
                <a:lnTo>
                  <a:pt x="993" y="516"/>
                </a:lnTo>
                <a:lnTo>
                  <a:pt x="788" y="667"/>
                </a:lnTo>
                <a:lnTo>
                  <a:pt x="643" y="833"/>
                </a:lnTo>
                <a:lnTo>
                  <a:pt x="414" y="916"/>
                </a:lnTo>
                <a:lnTo>
                  <a:pt x="288" y="961"/>
                </a:lnTo>
                <a:lnTo>
                  <a:pt x="84" y="982"/>
                </a:lnTo>
                <a:lnTo>
                  <a:pt x="0" y="8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" name="Freeform 3"/>
          <p:cNvSpPr>
            <a:spLocks/>
          </p:cNvSpPr>
          <p:nvPr/>
        </p:nvSpPr>
        <p:spPr bwMode="auto">
          <a:xfrm>
            <a:off x="2195513" y="260350"/>
            <a:ext cx="6748462" cy="5013325"/>
          </a:xfrm>
          <a:custGeom>
            <a:avLst/>
            <a:gdLst>
              <a:gd name="T0" fmla="*/ 0 w 4251"/>
              <a:gd name="T1" fmla="*/ 2147483647 h 3158"/>
              <a:gd name="T2" fmla="*/ 2147483647 w 4251"/>
              <a:gd name="T3" fmla="*/ 2147483647 h 3158"/>
              <a:gd name="T4" fmla="*/ 2147483647 w 4251"/>
              <a:gd name="T5" fmla="*/ 2147483647 h 3158"/>
              <a:gd name="T6" fmla="*/ 2147483647 w 4251"/>
              <a:gd name="T7" fmla="*/ 2147483647 h 3158"/>
              <a:gd name="T8" fmla="*/ 2147483647 w 4251"/>
              <a:gd name="T9" fmla="*/ 2147483647 h 3158"/>
              <a:gd name="T10" fmla="*/ 2147483647 w 4251"/>
              <a:gd name="T11" fmla="*/ 2147483647 h 3158"/>
              <a:gd name="T12" fmla="*/ 2147483647 w 4251"/>
              <a:gd name="T13" fmla="*/ 2147483647 h 3158"/>
              <a:gd name="T14" fmla="*/ 2147483647 w 4251"/>
              <a:gd name="T15" fmla="*/ 2147483647 h 3158"/>
              <a:gd name="T16" fmla="*/ 2147483647 w 4251"/>
              <a:gd name="T17" fmla="*/ 2147483647 h 3158"/>
              <a:gd name="T18" fmla="*/ 2147483647 w 4251"/>
              <a:gd name="T19" fmla="*/ 2147483647 h 3158"/>
              <a:gd name="T20" fmla="*/ 2147483647 w 4251"/>
              <a:gd name="T21" fmla="*/ 0 h 3158"/>
              <a:gd name="T22" fmla="*/ 2147483647 w 4251"/>
              <a:gd name="T23" fmla="*/ 2147483647 h 3158"/>
              <a:gd name="T24" fmla="*/ 2147483647 w 4251"/>
              <a:gd name="T25" fmla="*/ 2147483647 h 3158"/>
              <a:gd name="T26" fmla="*/ 2147483647 w 4251"/>
              <a:gd name="T27" fmla="*/ 2147483647 h 3158"/>
              <a:gd name="T28" fmla="*/ 2147483647 w 4251"/>
              <a:gd name="T29" fmla="*/ 2147483647 h 3158"/>
              <a:gd name="T30" fmla="*/ 2147483647 w 4251"/>
              <a:gd name="T31" fmla="*/ 2147483647 h 3158"/>
              <a:gd name="T32" fmla="*/ 2147483647 w 4251"/>
              <a:gd name="T33" fmla="*/ 2147483647 h 3158"/>
              <a:gd name="T34" fmla="*/ 2147483647 w 4251"/>
              <a:gd name="T35" fmla="*/ 2147483647 h 3158"/>
              <a:gd name="T36" fmla="*/ 2147483647 w 4251"/>
              <a:gd name="T37" fmla="*/ 2147483647 h 3158"/>
              <a:gd name="T38" fmla="*/ 2147483647 w 4251"/>
              <a:gd name="T39" fmla="*/ 2147483647 h 3158"/>
              <a:gd name="T40" fmla="*/ 2147483647 w 4251"/>
              <a:gd name="T41" fmla="*/ 2147483647 h 3158"/>
              <a:gd name="T42" fmla="*/ 2147483647 w 4251"/>
              <a:gd name="T43" fmla="*/ 2147483647 h 3158"/>
              <a:gd name="T44" fmla="*/ 2147483647 w 4251"/>
              <a:gd name="T45" fmla="*/ 2147483647 h 3158"/>
              <a:gd name="T46" fmla="*/ 2147483647 w 4251"/>
              <a:gd name="T47" fmla="*/ 2147483647 h 3158"/>
              <a:gd name="T48" fmla="*/ 2147483647 w 4251"/>
              <a:gd name="T49" fmla="*/ 2147483647 h 3158"/>
              <a:gd name="T50" fmla="*/ 2147483647 w 4251"/>
              <a:gd name="T51" fmla="*/ 2147483647 h 3158"/>
              <a:gd name="T52" fmla="*/ 2147483647 w 4251"/>
              <a:gd name="T53" fmla="*/ 2147483647 h 3158"/>
              <a:gd name="T54" fmla="*/ 2147483647 w 4251"/>
              <a:gd name="T55" fmla="*/ 2147483647 h 3158"/>
              <a:gd name="T56" fmla="*/ 2147483647 w 4251"/>
              <a:gd name="T57" fmla="*/ 2147483647 h 3158"/>
              <a:gd name="T58" fmla="*/ 2147483647 w 4251"/>
              <a:gd name="T59" fmla="*/ 2147483647 h 3158"/>
              <a:gd name="T60" fmla="*/ 2147483647 w 4251"/>
              <a:gd name="T61" fmla="*/ 2147483647 h 3158"/>
              <a:gd name="T62" fmla="*/ 2147483647 w 4251"/>
              <a:gd name="T63" fmla="*/ 2147483647 h 3158"/>
              <a:gd name="T64" fmla="*/ 2147483647 w 4251"/>
              <a:gd name="T65" fmla="*/ 2147483647 h 3158"/>
              <a:gd name="T66" fmla="*/ 2147483647 w 4251"/>
              <a:gd name="T67" fmla="*/ 2147483647 h 3158"/>
              <a:gd name="T68" fmla="*/ 2147483647 w 4251"/>
              <a:gd name="T69" fmla="*/ 2147483647 h 3158"/>
              <a:gd name="T70" fmla="*/ 2147483647 w 4251"/>
              <a:gd name="T71" fmla="*/ 2147483647 h 3158"/>
              <a:gd name="T72" fmla="*/ 2147483647 w 4251"/>
              <a:gd name="T73" fmla="*/ 2147483647 h 3158"/>
              <a:gd name="T74" fmla="*/ 2147483647 w 4251"/>
              <a:gd name="T75" fmla="*/ 2147483647 h 3158"/>
              <a:gd name="T76" fmla="*/ 2147483647 w 4251"/>
              <a:gd name="T77" fmla="*/ 2147483647 h 3158"/>
              <a:gd name="T78" fmla="*/ 2147483647 w 4251"/>
              <a:gd name="T79" fmla="*/ 2147483647 h 3158"/>
              <a:gd name="T80" fmla="*/ 2147483647 w 4251"/>
              <a:gd name="T81" fmla="*/ 2147483647 h 3158"/>
              <a:gd name="T82" fmla="*/ 2147483647 w 4251"/>
              <a:gd name="T83" fmla="*/ 2147483647 h 3158"/>
              <a:gd name="T84" fmla="*/ 2147483647 w 4251"/>
              <a:gd name="T85" fmla="*/ 2147483647 h 3158"/>
              <a:gd name="T86" fmla="*/ 2147483647 w 4251"/>
              <a:gd name="T87" fmla="*/ 2147483647 h 3158"/>
              <a:gd name="T88" fmla="*/ 2147483647 w 4251"/>
              <a:gd name="T89" fmla="*/ 2147483647 h 3158"/>
              <a:gd name="T90" fmla="*/ 0 w 4251"/>
              <a:gd name="T91" fmla="*/ 2147483647 h 315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51"/>
              <a:gd name="T139" fmla="*/ 0 h 3158"/>
              <a:gd name="T140" fmla="*/ 4251 w 4251"/>
              <a:gd name="T141" fmla="*/ 3158 h 315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51" h="3158">
                <a:moveTo>
                  <a:pt x="0" y="1046"/>
                </a:moveTo>
                <a:lnTo>
                  <a:pt x="571" y="896"/>
                </a:lnTo>
                <a:lnTo>
                  <a:pt x="818" y="788"/>
                </a:lnTo>
                <a:lnTo>
                  <a:pt x="1091" y="704"/>
                </a:lnTo>
                <a:lnTo>
                  <a:pt x="1355" y="579"/>
                </a:lnTo>
                <a:lnTo>
                  <a:pt x="1645" y="481"/>
                </a:lnTo>
                <a:lnTo>
                  <a:pt x="1867" y="436"/>
                </a:lnTo>
                <a:lnTo>
                  <a:pt x="2170" y="244"/>
                </a:lnTo>
                <a:lnTo>
                  <a:pt x="2367" y="154"/>
                </a:lnTo>
                <a:lnTo>
                  <a:pt x="2569" y="125"/>
                </a:lnTo>
                <a:lnTo>
                  <a:pt x="2963" y="0"/>
                </a:lnTo>
                <a:lnTo>
                  <a:pt x="3118" y="90"/>
                </a:lnTo>
                <a:lnTo>
                  <a:pt x="3333" y="465"/>
                </a:lnTo>
                <a:lnTo>
                  <a:pt x="3446" y="600"/>
                </a:lnTo>
                <a:lnTo>
                  <a:pt x="3609" y="956"/>
                </a:lnTo>
                <a:lnTo>
                  <a:pt x="3815" y="1307"/>
                </a:lnTo>
                <a:lnTo>
                  <a:pt x="3948" y="1430"/>
                </a:lnTo>
                <a:lnTo>
                  <a:pt x="4143" y="1549"/>
                </a:lnTo>
                <a:lnTo>
                  <a:pt x="4180" y="1684"/>
                </a:lnTo>
                <a:lnTo>
                  <a:pt x="4251" y="1813"/>
                </a:lnTo>
                <a:lnTo>
                  <a:pt x="4234" y="1931"/>
                </a:lnTo>
                <a:lnTo>
                  <a:pt x="4197" y="2005"/>
                </a:lnTo>
                <a:lnTo>
                  <a:pt x="3978" y="2109"/>
                </a:lnTo>
                <a:lnTo>
                  <a:pt x="3803" y="2242"/>
                </a:lnTo>
                <a:lnTo>
                  <a:pt x="3609" y="2267"/>
                </a:lnTo>
                <a:lnTo>
                  <a:pt x="3286" y="2402"/>
                </a:lnTo>
                <a:lnTo>
                  <a:pt x="3123" y="2420"/>
                </a:lnTo>
                <a:lnTo>
                  <a:pt x="2820" y="2569"/>
                </a:lnTo>
                <a:lnTo>
                  <a:pt x="2510" y="2600"/>
                </a:lnTo>
                <a:lnTo>
                  <a:pt x="2409" y="2659"/>
                </a:lnTo>
                <a:lnTo>
                  <a:pt x="2338" y="2727"/>
                </a:lnTo>
                <a:lnTo>
                  <a:pt x="2123" y="2757"/>
                </a:lnTo>
                <a:lnTo>
                  <a:pt x="1776" y="2921"/>
                </a:lnTo>
                <a:lnTo>
                  <a:pt x="1515" y="3015"/>
                </a:lnTo>
                <a:lnTo>
                  <a:pt x="1217" y="3128"/>
                </a:lnTo>
                <a:lnTo>
                  <a:pt x="1032" y="3158"/>
                </a:lnTo>
                <a:lnTo>
                  <a:pt x="911" y="3128"/>
                </a:lnTo>
                <a:lnTo>
                  <a:pt x="840" y="3068"/>
                </a:lnTo>
                <a:lnTo>
                  <a:pt x="675" y="2719"/>
                </a:lnTo>
                <a:lnTo>
                  <a:pt x="571" y="2283"/>
                </a:lnTo>
                <a:lnTo>
                  <a:pt x="478" y="2123"/>
                </a:lnTo>
                <a:lnTo>
                  <a:pt x="323" y="1976"/>
                </a:lnTo>
                <a:lnTo>
                  <a:pt x="251" y="1882"/>
                </a:lnTo>
                <a:lnTo>
                  <a:pt x="197" y="1618"/>
                </a:lnTo>
                <a:lnTo>
                  <a:pt x="54" y="1342"/>
                </a:lnTo>
                <a:lnTo>
                  <a:pt x="0" y="104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Freeform 4"/>
          <p:cNvSpPr>
            <a:spLocks/>
          </p:cNvSpPr>
          <p:nvPr/>
        </p:nvSpPr>
        <p:spPr bwMode="auto">
          <a:xfrm>
            <a:off x="2089150" y="228600"/>
            <a:ext cx="6910388" cy="5062538"/>
          </a:xfrm>
          <a:custGeom>
            <a:avLst/>
            <a:gdLst>
              <a:gd name="T0" fmla="*/ 2147483647 w 4353"/>
              <a:gd name="T1" fmla="*/ 2147483647 h 3189"/>
              <a:gd name="T2" fmla="*/ 2147483647 w 4353"/>
              <a:gd name="T3" fmla="*/ 2147483647 h 3189"/>
              <a:gd name="T4" fmla="*/ 2147483647 w 4353"/>
              <a:gd name="T5" fmla="*/ 2147483647 h 3189"/>
              <a:gd name="T6" fmla="*/ 2147483647 w 4353"/>
              <a:gd name="T7" fmla="*/ 2147483647 h 3189"/>
              <a:gd name="T8" fmla="*/ 2147483647 w 4353"/>
              <a:gd name="T9" fmla="*/ 0 h 3189"/>
              <a:gd name="T10" fmla="*/ 2147483647 w 4353"/>
              <a:gd name="T11" fmla="*/ 2147483647 h 3189"/>
              <a:gd name="T12" fmla="*/ 2147483647 w 4353"/>
              <a:gd name="T13" fmla="*/ 2147483647 h 3189"/>
              <a:gd name="T14" fmla="*/ 2147483647 w 4353"/>
              <a:gd name="T15" fmla="*/ 2147483647 h 3189"/>
              <a:gd name="T16" fmla="*/ 2147483647 w 4353"/>
              <a:gd name="T17" fmla="*/ 2147483647 h 3189"/>
              <a:gd name="T18" fmla="*/ 2147483647 w 4353"/>
              <a:gd name="T19" fmla="*/ 2147483647 h 3189"/>
              <a:gd name="T20" fmla="*/ 2147483647 w 4353"/>
              <a:gd name="T21" fmla="*/ 2147483647 h 3189"/>
              <a:gd name="T22" fmla="*/ 2147483647 w 4353"/>
              <a:gd name="T23" fmla="*/ 2147483647 h 3189"/>
              <a:gd name="T24" fmla="*/ 2147483647 w 4353"/>
              <a:gd name="T25" fmla="*/ 2147483647 h 3189"/>
              <a:gd name="T26" fmla="*/ 2147483647 w 4353"/>
              <a:gd name="T27" fmla="*/ 2147483647 h 3189"/>
              <a:gd name="T28" fmla="*/ 2147483647 w 4353"/>
              <a:gd name="T29" fmla="*/ 2147483647 h 3189"/>
              <a:gd name="T30" fmla="*/ 2147483647 w 4353"/>
              <a:gd name="T31" fmla="*/ 2147483647 h 3189"/>
              <a:gd name="T32" fmla="*/ 2147483647 w 4353"/>
              <a:gd name="T33" fmla="*/ 2147483647 h 3189"/>
              <a:gd name="T34" fmla="*/ 2147483647 w 4353"/>
              <a:gd name="T35" fmla="*/ 2147483647 h 3189"/>
              <a:gd name="T36" fmla="*/ 2147483647 w 4353"/>
              <a:gd name="T37" fmla="*/ 2147483647 h 3189"/>
              <a:gd name="T38" fmla="*/ 2147483647 w 4353"/>
              <a:gd name="T39" fmla="*/ 2147483647 h 3189"/>
              <a:gd name="T40" fmla="*/ 2147483647 w 4353"/>
              <a:gd name="T41" fmla="*/ 2147483647 h 3189"/>
              <a:gd name="T42" fmla="*/ 2147483647 w 4353"/>
              <a:gd name="T43" fmla="*/ 2147483647 h 3189"/>
              <a:gd name="T44" fmla="*/ 2147483647 w 4353"/>
              <a:gd name="T45" fmla="*/ 2147483647 h 3189"/>
              <a:gd name="T46" fmla="*/ 2147483647 w 4353"/>
              <a:gd name="T47" fmla="*/ 2147483647 h 3189"/>
              <a:gd name="T48" fmla="*/ 2147483647 w 4353"/>
              <a:gd name="T49" fmla="*/ 2147483647 h 3189"/>
              <a:gd name="T50" fmla="*/ 2147483647 w 4353"/>
              <a:gd name="T51" fmla="*/ 2147483647 h 3189"/>
              <a:gd name="T52" fmla="*/ 2147483647 w 4353"/>
              <a:gd name="T53" fmla="*/ 2147483647 h 3189"/>
              <a:gd name="T54" fmla="*/ 2147483647 w 4353"/>
              <a:gd name="T55" fmla="*/ 2147483647 h 3189"/>
              <a:gd name="T56" fmla="*/ 2147483647 w 4353"/>
              <a:gd name="T57" fmla="*/ 2147483647 h 3189"/>
              <a:gd name="T58" fmla="*/ 2147483647 w 4353"/>
              <a:gd name="T59" fmla="*/ 2147483647 h 3189"/>
              <a:gd name="T60" fmla="*/ 2147483647 w 4353"/>
              <a:gd name="T61" fmla="*/ 2147483647 h 3189"/>
              <a:gd name="T62" fmla="*/ 2147483647 w 4353"/>
              <a:gd name="T63" fmla="*/ 2147483647 h 3189"/>
              <a:gd name="T64" fmla="*/ 2147483647 w 4353"/>
              <a:gd name="T65" fmla="*/ 2147483647 h 3189"/>
              <a:gd name="T66" fmla="*/ 2147483647 w 4353"/>
              <a:gd name="T67" fmla="*/ 2147483647 h 3189"/>
              <a:gd name="T68" fmla="*/ 2147483647 w 4353"/>
              <a:gd name="T69" fmla="*/ 2147483647 h 3189"/>
              <a:gd name="T70" fmla="*/ 2147483647 w 4353"/>
              <a:gd name="T71" fmla="*/ 2147483647 h 3189"/>
              <a:gd name="T72" fmla="*/ 2147483647 w 4353"/>
              <a:gd name="T73" fmla="*/ 2147483647 h 3189"/>
              <a:gd name="T74" fmla="*/ 2147483647 w 4353"/>
              <a:gd name="T75" fmla="*/ 2147483647 h 3189"/>
              <a:gd name="T76" fmla="*/ 2147483647 w 4353"/>
              <a:gd name="T77" fmla="*/ 2147483647 h 3189"/>
              <a:gd name="T78" fmla="*/ 2147483647 w 4353"/>
              <a:gd name="T79" fmla="*/ 2147483647 h 3189"/>
              <a:gd name="T80" fmla="*/ 2147483647 w 4353"/>
              <a:gd name="T81" fmla="*/ 2147483647 h 3189"/>
              <a:gd name="T82" fmla="*/ 2147483647 w 4353"/>
              <a:gd name="T83" fmla="*/ 2147483647 h 3189"/>
              <a:gd name="T84" fmla="*/ 2147483647 w 4353"/>
              <a:gd name="T85" fmla="*/ 2147483647 h 31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53"/>
              <a:gd name="T130" fmla="*/ 0 h 3189"/>
              <a:gd name="T131" fmla="*/ 4353 w 4353"/>
              <a:gd name="T132" fmla="*/ 3189 h 31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53" h="3189">
                <a:moveTo>
                  <a:pt x="210" y="976"/>
                </a:moveTo>
                <a:lnTo>
                  <a:pt x="656" y="871"/>
                </a:lnTo>
                <a:lnTo>
                  <a:pt x="860" y="792"/>
                </a:lnTo>
                <a:lnTo>
                  <a:pt x="1050" y="722"/>
                </a:lnTo>
                <a:lnTo>
                  <a:pt x="1217" y="663"/>
                </a:lnTo>
                <a:lnTo>
                  <a:pt x="1407" y="575"/>
                </a:lnTo>
                <a:lnTo>
                  <a:pt x="1634" y="505"/>
                </a:lnTo>
                <a:lnTo>
                  <a:pt x="1872" y="446"/>
                </a:lnTo>
                <a:lnTo>
                  <a:pt x="2015" y="366"/>
                </a:lnTo>
                <a:lnTo>
                  <a:pt x="2195" y="258"/>
                </a:lnTo>
                <a:lnTo>
                  <a:pt x="2397" y="168"/>
                </a:lnTo>
                <a:lnTo>
                  <a:pt x="2589" y="129"/>
                </a:lnTo>
                <a:lnTo>
                  <a:pt x="2826" y="59"/>
                </a:lnTo>
                <a:lnTo>
                  <a:pt x="2981" y="10"/>
                </a:lnTo>
                <a:lnTo>
                  <a:pt x="3065" y="0"/>
                </a:lnTo>
                <a:lnTo>
                  <a:pt x="3173" y="80"/>
                </a:lnTo>
                <a:lnTo>
                  <a:pt x="3304" y="278"/>
                </a:lnTo>
                <a:lnTo>
                  <a:pt x="3400" y="446"/>
                </a:lnTo>
                <a:lnTo>
                  <a:pt x="3530" y="603"/>
                </a:lnTo>
                <a:lnTo>
                  <a:pt x="3626" y="812"/>
                </a:lnTo>
                <a:lnTo>
                  <a:pt x="3720" y="990"/>
                </a:lnTo>
                <a:lnTo>
                  <a:pt x="3828" y="1178"/>
                </a:lnTo>
                <a:lnTo>
                  <a:pt x="3900" y="1286"/>
                </a:lnTo>
                <a:lnTo>
                  <a:pt x="3996" y="1407"/>
                </a:lnTo>
                <a:lnTo>
                  <a:pt x="4163" y="1516"/>
                </a:lnTo>
                <a:lnTo>
                  <a:pt x="4222" y="1565"/>
                </a:lnTo>
                <a:lnTo>
                  <a:pt x="4281" y="1714"/>
                </a:lnTo>
                <a:lnTo>
                  <a:pt x="4353" y="1843"/>
                </a:lnTo>
                <a:lnTo>
                  <a:pt x="4341" y="1941"/>
                </a:lnTo>
                <a:lnTo>
                  <a:pt x="4269" y="2039"/>
                </a:lnTo>
                <a:lnTo>
                  <a:pt x="4114" y="2119"/>
                </a:lnTo>
                <a:lnTo>
                  <a:pt x="3875" y="2268"/>
                </a:lnTo>
                <a:lnTo>
                  <a:pt x="3698" y="2307"/>
                </a:lnTo>
                <a:lnTo>
                  <a:pt x="3506" y="2377"/>
                </a:lnTo>
                <a:lnTo>
                  <a:pt x="3387" y="2426"/>
                </a:lnTo>
                <a:lnTo>
                  <a:pt x="3208" y="2467"/>
                </a:lnTo>
                <a:lnTo>
                  <a:pt x="3065" y="2526"/>
                </a:lnTo>
                <a:lnTo>
                  <a:pt x="2909" y="2595"/>
                </a:lnTo>
                <a:lnTo>
                  <a:pt x="2671" y="2634"/>
                </a:lnTo>
                <a:lnTo>
                  <a:pt x="2577" y="2645"/>
                </a:lnTo>
                <a:lnTo>
                  <a:pt x="2422" y="2763"/>
                </a:lnTo>
                <a:lnTo>
                  <a:pt x="2171" y="2812"/>
                </a:lnTo>
                <a:lnTo>
                  <a:pt x="1813" y="2980"/>
                </a:lnTo>
                <a:lnTo>
                  <a:pt x="1550" y="3060"/>
                </a:lnTo>
                <a:lnTo>
                  <a:pt x="1323" y="3150"/>
                </a:lnTo>
                <a:lnTo>
                  <a:pt x="1109" y="3189"/>
                </a:lnTo>
                <a:lnTo>
                  <a:pt x="1013" y="3178"/>
                </a:lnTo>
                <a:lnTo>
                  <a:pt x="932" y="3139"/>
                </a:lnTo>
                <a:lnTo>
                  <a:pt x="835" y="2970"/>
                </a:lnTo>
                <a:lnTo>
                  <a:pt x="727" y="2802"/>
                </a:lnTo>
                <a:lnTo>
                  <a:pt x="693" y="2694"/>
                </a:lnTo>
                <a:lnTo>
                  <a:pt x="668" y="2526"/>
                </a:lnTo>
                <a:lnTo>
                  <a:pt x="633" y="2397"/>
                </a:lnTo>
                <a:lnTo>
                  <a:pt x="584" y="2258"/>
                </a:lnTo>
                <a:lnTo>
                  <a:pt x="429" y="2080"/>
                </a:lnTo>
                <a:lnTo>
                  <a:pt x="335" y="1951"/>
                </a:lnTo>
                <a:lnTo>
                  <a:pt x="274" y="1714"/>
                </a:lnTo>
                <a:lnTo>
                  <a:pt x="190" y="1544"/>
                </a:lnTo>
                <a:lnTo>
                  <a:pt x="96" y="1366"/>
                </a:lnTo>
                <a:lnTo>
                  <a:pt x="37" y="1188"/>
                </a:lnTo>
                <a:lnTo>
                  <a:pt x="0" y="1098"/>
                </a:lnTo>
                <a:lnTo>
                  <a:pt x="37" y="1031"/>
                </a:lnTo>
                <a:lnTo>
                  <a:pt x="131" y="990"/>
                </a:lnTo>
                <a:lnTo>
                  <a:pt x="215" y="1010"/>
                </a:lnTo>
                <a:lnTo>
                  <a:pt x="239" y="1070"/>
                </a:lnTo>
                <a:lnTo>
                  <a:pt x="131" y="1119"/>
                </a:lnTo>
                <a:lnTo>
                  <a:pt x="131" y="1209"/>
                </a:lnTo>
                <a:lnTo>
                  <a:pt x="168" y="1327"/>
                </a:lnTo>
                <a:lnTo>
                  <a:pt x="227" y="1466"/>
                </a:lnTo>
                <a:lnTo>
                  <a:pt x="311" y="1624"/>
                </a:lnTo>
                <a:lnTo>
                  <a:pt x="370" y="1743"/>
                </a:lnTo>
                <a:lnTo>
                  <a:pt x="407" y="1921"/>
                </a:lnTo>
                <a:lnTo>
                  <a:pt x="466" y="2000"/>
                </a:lnTo>
                <a:lnTo>
                  <a:pt x="584" y="2139"/>
                </a:lnTo>
                <a:lnTo>
                  <a:pt x="643" y="2219"/>
                </a:lnTo>
                <a:lnTo>
                  <a:pt x="693" y="2328"/>
                </a:lnTo>
                <a:lnTo>
                  <a:pt x="715" y="2436"/>
                </a:lnTo>
                <a:lnTo>
                  <a:pt x="752" y="2544"/>
                </a:lnTo>
                <a:lnTo>
                  <a:pt x="789" y="2722"/>
                </a:lnTo>
                <a:lnTo>
                  <a:pt x="860" y="2872"/>
                </a:lnTo>
                <a:lnTo>
                  <a:pt x="991" y="3090"/>
                </a:lnTo>
                <a:lnTo>
                  <a:pt x="1087" y="3129"/>
                </a:lnTo>
                <a:lnTo>
                  <a:pt x="1180" y="3129"/>
                </a:lnTo>
                <a:lnTo>
                  <a:pt x="1372" y="3070"/>
                </a:lnTo>
                <a:lnTo>
                  <a:pt x="1611" y="2990"/>
                </a:lnTo>
                <a:lnTo>
                  <a:pt x="1826" y="2902"/>
                </a:lnTo>
                <a:lnTo>
                  <a:pt x="2003" y="2812"/>
                </a:lnTo>
                <a:lnTo>
                  <a:pt x="2146" y="2743"/>
                </a:lnTo>
                <a:lnTo>
                  <a:pt x="2289" y="2694"/>
                </a:lnTo>
                <a:lnTo>
                  <a:pt x="2409" y="2694"/>
                </a:lnTo>
                <a:lnTo>
                  <a:pt x="2481" y="2624"/>
                </a:lnTo>
                <a:lnTo>
                  <a:pt x="2648" y="2575"/>
                </a:lnTo>
                <a:lnTo>
                  <a:pt x="2804" y="2555"/>
                </a:lnTo>
                <a:lnTo>
                  <a:pt x="2897" y="2544"/>
                </a:lnTo>
                <a:lnTo>
                  <a:pt x="3185" y="2407"/>
                </a:lnTo>
                <a:lnTo>
                  <a:pt x="3350" y="2377"/>
                </a:lnTo>
                <a:lnTo>
                  <a:pt x="3493" y="2317"/>
                </a:lnTo>
                <a:lnTo>
                  <a:pt x="3673" y="2238"/>
                </a:lnTo>
                <a:lnTo>
                  <a:pt x="3865" y="2219"/>
                </a:lnTo>
                <a:lnTo>
                  <a:pt x="4030" y="2098"/>
                </a:lnTo>
                <a:lnTo>
                  <a:pt x="4163" y="2021"/>
                </a:lnTo>
                <a:lnTo>
                  <a:pt x="4245" y="1970"/>
                </a:lnTo>
                <a:lnTo>
                  <a:pt x="4269" y="1882"/>
                </a:lnTo>
                <a:lnTo>
                  <a:pt x="4269" y="1792"/>
                </a:lnTo>
                <a:lnTo>
                  <a:pt x="4210" y="1704"/>
                </a:lnTo>
                <a:lnTo>
                  <a:pt x="4173" y="1575"/>
                </a:lnTo>
                <a:lnTo>
                  <a:pt x="4043" y="1516"/>
                </a:lnTo>
                <a:lnTo>
                  <a:pt x="3924" y="1426"/>
                </a:lnTo>
                <a:lnTo>
                  <a:pt x="3828" y="1317"/>
                </a:lnTo>
                <a:lnTo>
                  <a:pt x="3673" y="1039"/>
                </a:lnTo>
                <a:lnTo>
                  <a:pt x="3555" y="822"/>
                </a:lnTo>
                <a:lnTo>
                  <a:pt x="3483" y="663"/>
                </a:lnTo>
                <a:lnTo>
                  <a:pt x="3350" y="505"/>
                </a:lnTo>
                <a:lnTo>
                  <a:pt x="3257" y="327"/>
                </a:lnTo>
                <a:lnTo>
                  <a:pt x="3148" y="149"/>
                </a:lnTo>
                <a:lnTo>
                  <a:pt x="3089" y="119"/>
                </a:lnTo>
                <a:lnTo>
                  <a:pt x="3030" y="70"/>
                </a:lnTo>
                <a:lnTo>
                  <a:pt x="2767" y="139"/>
                </a:lnTo>
                <a:lnTo>
                  <a:pt x="2624" y="188"/>
                </a:lnTo>
                <a:lnTo>
                  <a:pt x="2409" y="219"/>
                </a:lnTo>
                <a:lnTo>
                  <a:pt x="2230" y="297"/>
                </a:lnTo>
                <a:lnTo>
                  <a:pt x="1969" y="475"/>
                </a:lnTo>
                <a:lnTo>
                  <a:pt x="1838" y="526"/>
                </a:lnTo>
                <a:lnTo>
                  <a:pt x="1683" y="534"/>
                </a:lnTo>
                <a:lnTo>
                  <a:pt x="1360" y="644"/>
                </a:lnTo>
                <a:lnTo>
                  <a:pt x="1168" y="763"/>
                </a:lnTo>
                <a:lnTo>
                  <a:pt x="895" y="861"/>
                </a:lnTo>
                <a:lnTo>
                  <a:pt x="311" y="1031"/>
                </a:lnTo>
                <a:lnTo>
                  <a:pt x="210" y="9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384175" y="1206500"/>
            <a:ext cx="2632075" cy="5334000"/>
            <a:chOff x="242" y="760"/>
            <a:chExt cx="1658" cy="3360"/>
          </a:xfrm>
        </p:grpSpPr>
        <p:sp>
          <p:nvSpPr>
            <p:cNvPr id="88074" name="Freeform 6"/>
            <p:cNvSpPr>
              <a:spLocks/>
            </p:cNvSpPr>
            <p:nvPr/>
          </p:nvSpPr>
          <p:spPr bwMode="auto">
            <a:xfrm>
              <a:off x="242" y="760"/>
              <a:ext cx="946" cy="726"/>
            </a:xfrm>
            <a:custGeom>
              <a:avLst/>
              <a:gdLst>
                <a:gd name="T0" fmla="*/ 636 w 946"/>
                <a:gd name="T1" fmla="*/ 313 h 726"/>
                <a:gd name="T2" fmla="*/ 601 w 946"/>
                <a:gd name="T3" fmla="*/ 212 h 726"/>
                <a:gd name="T4" fmla="*/ 540 w 946"/>
                <a:gd name="T5" fmla="*/ 120 h 726"/>
                <a:gd name="T6" fmla="*/ 473 w 946"/>
                <a:gd name="T7" fmla="*/ 61 h 726"/>
                <a:gd name="T8" fmla="*/ 382 w 946"/>
                <a:gd name="T9" fmla="*/ 14 h 726"/>
                <a:gd name="T10" fmla="*/ 311 w 946"/>
                <a:gd name="T11" fmla="*/ 0 h 726"/>
                <a:gd name="T12" fmla="*/ 220 w 946"/>
                <a:gd name="T13" fmla="*/ 0 h 726"/>
                <a:gd name="T14" fmla="*/ 129 w 946"/>
                <a:gd name="T15" fmla="*/ 24 h 726"/>
                <a:gd name="T16" fmla="*/ 55 w 946"/>
                <a:gd name="T17" fmla="*/ 71 h 726"/>
                <a:gd name="T18" fmla="*/ 18 w 946"/>
                <a:gd name="T19" fmla="*/ 151 h 726"/>
                <a:gd name="T20" fmla="*/ 0 w 946"/>
                <a:gd name="T21" fmla="*/ 268 h 726"/>
                <a:gd name="T22" fmla="*/ 37 w 946"/>
                <a:gd name="T23" fmla="*/ 423 h 726"/>
                <a:gd name="T24" fmla="*/ 92 w 946"/>
                <a:gd name="T25" fmla="*/ 540 h 726"/>
                <a:gd name="T26" fmla="*/ 163 w 946"/>
                <a:gd name="T27" fmla="*/ 615 h 726"/>
                <a:gd name="T28" fmla="*/ 237 w 946"/>
                <a:gd name="T29" fmla="*/ 664 h 726"/>
                <a:gd name="T30" fmla="*/ 340 w 946"/>
                <a:gd name="T31" fmla="*/ 705 h 726"/>
                <a:gd name="T32" fmla="*/ 449 w 946"/>
                <a:gd name="T33" fmla="*/ 726 h 726"/>
                <a:gd name="T34" fmla="*/ 547 w 946"/>
                <a:gd name="T35" fmla="*/ 711 h 726"/>
                <a:gd name="T36" fmla="*/ 631 w 946"/>
                <a:gd name="T37" fmla="*/ 681 h 726"/>
                <a:gd name="T38" fmla="*/ 685 w 946"/>
                <a:gd name="T39" fmla="*/ 585 h 726"/>
                <a:gd name="T40" fmla="*/ 693 w 946"/>
                <a:gd name="T41" fmla="*/ 495 h 726"/>
                <a:gd name="T42" fmla="*/ 685 w 946"/>
                <a:gd name="T43" fmla="*/ 419 h 726"/>
                <a:gd name="T44" fmla="*/ 673 w 946"/>
                <a:gd name="T45" fmla="*/ 388 h 726"/>
                <a:gd name="T46" fmla="*/ 831 w 946"/>
                <a:gd name="T47" fmla="*/ 419 h 726"/>
                <a:gd name="T48" fmla="*/ 929 w 946"/>
                <a:gd name="T49" fmla="*/ 423 h 726"/>
                <a:gd name="T50" fmla="*/ 946 w 946"/>
                <a:gd name="T51" fmla="*/ 372 h 726"/>
                <a:gd name="T52" fmla="*/ 922 w 946"/>
                <a:gd name="T53" fmla="*/ 317 h 726"/>
                <a:gd name="T54" fmla="*/ 831 w 946"/>
                <a:gd name="T55" fmla="*/ 327 h 726"/>
                <a:gd name="T56" fmla="*/ 693 w 946"/>
                <a:gd name="T57" fmla="*/ 333 h 726"/>
                <a:gd name="T58" fmla="*/ 636 w 946"/>
                <a:gd name="T59" fmla="*/ 313 h 7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6"/>
                <a:gd name="T91" fmla="*/ 0 h 726"/>
                <a:gd name="T92" fmla="*/ 946 w 946"/>
                <a:gd name="T93" fmla="*/ 726 h 7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6" h="726">
                  <a:moveTo>
                    <a:pt x="636" y="313"/>
                  </a:moveTo>
                  <a:lnTo>
                    <a:pt x="601" y="212"/>
                  </a:lnTo>
                  <a:lnTo>
                    <a:pt x="540" y="120"/>
                  </a:lnTo>
                  <a:lnTo>
                    <a:pt x="473" y="61"/>
                  </a:lnTo>
                  <a:lnTo>
                    <a:pt x="382" y="14"/>
                  </a:lnTo>
                  <a:lnTo>
                    <a:pt x="311" y="0"/>
                  </a:lnTo>
                  <a:lnTo>
                    <a:pt x="220" y="0"/>
                  </a:lnTo>
                  <a:lnTo>
                    <a:pt x="129" y="24"/>
                  </a:lnTo>
                  <a:lnTo>
                    <a:pt x="55" y="71"/>
                  </a:lnTo>
                  <a:lnTo>
                    <a:pt x="18" y="151"/>
                  </a:lnTo>
                  <a:lnTo>
                    <a:pt x="0" y="268"/>
                  </a:lnTo>
                  <a:lnTo>
                    <a:pt x="37" y="423"/>
                  </a:lnTo>
                  <a:lnTo>
                    <a:pt x="92" y="540"/>
                  </a:lnTo>
                  <a:lnTo>
                    <a:pt x="163" y="615"/>
                  </a:lnTo>
                  <a:lnTo>
                    <a:pt x="237" y="664"/>
                  </a:lnTo>
                  <a:lnTo>
                    <a:pt x="340" y="705"/>
                  </a:lnTo>
                  <a:lnTo>
                    <a:pt x="449" y="726"/>
                  </a:lnTo>
                  <a:lnTo>
                    <a:pt x="547" y="711"/>
                  </a:lnTo>
                  <a:lnTo>
                    <a:pt x="631" y="681"/>
                  </a:lnTo>
                  <a:lnTo>
                    <a:pt x="685" y="585"/>
                  </a:lnTo>
                  <a:lnTo>
                    <a:pt x="693" y="495"/>
                  </a:lnTo>
                  <a:lnTo>
                    <a:pt x="685" y="419"/>
                  </a:lnTo>
                  <a:lnTo>
                    <a:pt x="673" y="388"/>
                  </a:lnTo>
                  <a:lnTo>
                    <a:pt x="831" y="419"/>
                  </a:lnTo>
                  <a:lnTo>
                    <a:pt x="929" y="423"/>
                  </a:lnTo>
                  <a:lnTo>
                    <a:pt x="946" y="372"/>
                  </a:lnTo>
                  <a:lnTo>
                    <a:pt x="922" y="317"/>
                  </a:lnTo>
                  <a:lnTo>
                    <a:pt x="831" y="327"/>
                  </a:lnTo>
                  <a:lnTo>
                    <a:pt x="693" y="333"/>
                  </a:lnTo>
                  <a:lnTo>
                    <a:pt x="636" y="3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Freeform 7"/>
            <p:cNvSpPr>
              <a:spLocks/>
            </p:cNvSpPr>
            <p:nvPr/>
          </p:nvSpPr>
          <p:spPr bwMode="auto">
            <a:xfrm>
              <a:off x="580" y="1602"/>
              <a:ext cx="768" cy="1144"/>
            </a:xfrm>
            <a:custGeom>
              <a:avLst/>
              <a:gdLst>
                <a:gd name="T0" fmla="*/ 177 w 768"/>
                <a:gd name="T1" fmla="*/ 0 h 1144"/>
                <a:gd name="T2" fmla="*/ 286 w 768"/>
                <a:gd name="T3" fmla="*/ 0 h 1144"/>
                <a:gd name="T4" fmla="*/ 367 w 768"/>
                <a:gd name="T5" fmla="*/ 0 h 1144"/>
                <a:gd name="T6" fmla="*/ 470 w 768"/>
                <a:gd name="T7" fmla="*/ 31 h 1144"/>
                <a:gd name="T8" fmla="*/ 525 w 768"/>
                <a:gd name="T9" fmla="*/ 76 h 1144"/>
                <a:gd name="T10" fmla="*/ 598 w 768"/>
                <a:gd name="T11" fmla="*/ 145 h 1144"/>
                <a:gd name="T12" fmla="*/ 653 w 768"/>
                <a:gd name="T13" fmla="*/ 225 h 1144"/>
                <a:gd name="T14" fmla="*/ 695 w 768"/>
                <a:gd name="T15" fmla="*/ 336 h 1144"/>
                <a:gd name="T16" fmla="*/ 744 w 768"/>
                <a:gd name="T17" fmla="*/ 454 h 1144"/>
                <a:gd name="T18" fmla="*/ 768 w 768"/>
                <a:gd name="T19" fmla="*/ 610 h 1144"/>
                <a:gd name="T20" fmla="*/ 768 w 768"/>
                <a:gd name="T21" fmla="*/ 759 h 1144"/>
                <a:gd name="T22" fmla="*/ 751 w 768"/>
                <a:gd name="T23" fmla="*/ 904 h 1144"/>
                <a:gd name="T24" fmla="*/ 695 w 768"/>
                <a:gd name="T25" fmla="*/ 1023 h 1144"/>
                <a:gd name="T26" fmla="*/ 635 w 768"/>
                <a:gd name="T27" fmla="*/ 1084 h 1144"/>
                <a:gd name="T28" fmla="*/ 549 w 768"/>
                <a:gd name="T29" fmla="*/ 1133 h 1144"/>
                <a:gd name="T30" fmla="*/ 451 w 768"/>
                <a:gd name="T31" fmla="*/ 1144 h 1144"/>
                <a:gd name="T32" fmla="*/ 342 w 768"/>
                <a:gd name="T33" fmla="*/ 1129 h 1144"/>
                <a:gd name="T34" fmla="*/ 239 w 768"/>
                <a:gd name="T35" fmla="*/ 1099 h 1144"/>
                <a:gd name="T36" fmla="*/ 177 w 768"/>
                <a:gd name="T37" fmla="*/ 1054 h 1144"/>
                <a:gd name="T38" fmla="*/ 140 w 768"/>
                <a:gd name="T39" fmla="*/ 964 h 1144"/>
                <a:gd name="T40" fmla="*/ 111 w 768"/>
                <a:gd name="T41" fmla="*/ 904 h 1144"/>
                <a:gd name="T42" fmla="*/ 123 w 768"/>
                <a:gd name="T43" fmla="*/ 829 h 1144"/>
                <a:gd name="T44" fmla="*/ 140 w 768"/>
                <a:gd name="T45" fmla="*/ 739 h 1144"/>
                <a:gd name="T46" fmla="*/ 165 w 768"/>
                <a:gd name="T47" fmla="*/ 649 h 1144"/>
                <a:gd name="T48" fmla="*/ 182 w 768"/>
                <a:gd name="T49" fmla="*/ 575 h 1144"/>
                <a:gd name="T50" fmla="*/ 158 w 768"/>
                <a:gd name="T51" fmla="*/ 505 h 1144"/>
                <a:gd name="T52" fmla="*/ 111 w 768"/>
                <a:gd name="T53" fmla="*/ 430 h 1144"/>
                <a:gd name="T54" fmla="*/ 49 w 768"/>
                <a:gd name="T55" fmla="*/ 354 h 1144"/>
                <a:gd name="T56" fmla="*/ 0 w 768"/>
                <a:gd name="T57" fmla="*/ 250 h 1144"/>
                <a:gd name="T58" fmla="*/ 0 w 768"/>
                <a:gd name="T59" fmla="*/ 129 h 1144"/>
                <a:gd name="T60" fmla="*/ 49 w 768"/>
                <a:gd name="T61" fmla="*/ 60 h 1144"/>
                <a:gd name="T62" fmla="*/ 111 w 768"/>
                <a:gd name="T63" fmla="*/ 11 h 1144"/>
                <a:gd name="T64" fmla="*/ 177 w 768"/>
                <a:gd name="T65" fmla="*/ 0 h 1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8"/>
                <a:gd name="T100" fmla="*/ 0 h 1144"/>
                <a:gd name="T101" fmla="*/ 768 w 768"/>
                <a:gd name="T102" fmla="*/ 1144 h 1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8" h="1144">
                  <a:moveTo>
                    <a:pt x="177" y="0"/>
                  </a:moveTo>
                  <a:lnTo>
                    <a:pt x="286" y="0"/>
                  </a:lnTo>
                  <a:lnTo>
                    <a:pt x="367" y="0"/>
                  </a:lnTo>
                  <a:lnTo>
                    <a:pt x="470" y="31"/>
                  </a:lnTo>
                  <a:lnTo>
                    <a:pt x="525" y="76"/>
                  </a:lnTo>
                  <a:lnTo>
                    <a:pt x="598" y="145"/>
                  </a:lnTo>
                  <a:lnTo>
                    <a:pt x="653" y="225"/>
                  </a:lnTo>
                  <a:lnTo>
                    <a:pt x="695" y="336"/>
                  </a:lnTo>
                  <a:lnTo>
                    <a:pt x="744" y="454"/>
                  </a:lnTo>
                  <a:lnTo>
                    <a:pt x="768" y="610"/>
                  </a:lnTo>
                  <a:lnTo>
                    <a:pt x="768" y="759"/>
                  </a:lnTo>
                  <a:lnTo>
                    <a:pt x="751" y="904"/>
                  </a:lnTo>
                  <a:lnTo>
                    <a:pt x="695" y="1023"/>
                  </a:lnTo>
                  <a:lnTo>
                    <a:pt x="635" y="1084"/>
                  </a:lnTo>
                  <a:lnTo>
                    <a:pt x="549" y="1133"/>
                  </a:lnTo>
                  <a:lnTo>
                    <a:pt x="451" y="1144"/>
                  </a:lnTo>
                  <a:lnTo>
                    <a:pt x="342" y="1129"/>
                  </a:lnTo>
                  <a:lnTo>
                    <a:pt x="239" y="1099"/>
                  </a:lnTo>
                  <a:lnTo>
                    <a:pt x="177" y="1054"/>
                  </a:lnTo>
                  <a:lnTo>
                    <a:pt x="140" y="964"/>
                  </a:lnTo>
                  <a:lnTo>
                    <a:pt x="111" y="904"/>
                  </a:lnTo>
                  <a:lnTo>
                    <a:pt x="123" y="829"/>
                  </a:lnTo>
                  <a:lnTo>
                    <a:pt x="140" y="739"/>
                  </a:lnTo>
                  <a:lnTo>
                    <a:pt x="165" y="649"/>
                  </a:lnTo>
                  <a:lnTo>
                    <a:pt x="182" y="575"/>
                  </a:lnTo>
                  <a:lnTo>
                    <a:pt x="158" y="505"/>
                  </a:lnTo>
                  <a:lnTo>
                    <a:pt x="111" y="430"/>
                  </a:lnTo>
                  <a:lnTo>
                    <a:pt x="49" y="354"/>
                  </a:lnTo>
                  <a:lnTo>
                    <a:pt x="0" y="250"/>
                  </a:lnTo>
                  <a:lnTo>
                    <a:pt x="0" y="129"/>
                  </a:lnTo>
                  <a:lnTo>
                    <a:pt x="49" y="60"/>
                  </a:lnTo>
                  <a:lnTo>
                    <a:pt x="111" y="1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6" name="Freeform 8"/>
            <p:cNvSpPr>
              <a:spLocks/>
            </p:cNvSpPr>
            <p:nvPr/>
          </p:nvSpPr>
          <p:spPr bwMode="auto">
            <a:xfrm>
              <a:off x="723" y="1537"/>
              <a:ext cx="1177" cy="873"/>
            </a:xfrm>
            <a:custGeom>
              <a:avLst/>
              <a:gdLst>
                <a:gd name="T0" fmla="*/ 0 w 1177"/>
                <a:gd name="T1" fmla="*/ 210 h 873"/>
                <a:gd name="T2" fmla="*/ 71 w 1177"/>
                <a:gd name="T3" fmla="*/ 135 h 873"/>
                <a:gd name="T4" fmla="*/ 175 w 1177"/>
                <a:gd name="T5" fmla="*/ 165 h 873"/>
                <a:gd name="T6" fmla="*/ 303 w 1177"/>
                <a:gd name="T7" fmla="*/ 262 h 873"/>
                <a:gd name="T8" fmla="*/ 411 w 1177"/>
                <a:gd name="T9" fmla="*/ 446 h 873"/>
                <a:gd name="T10" fmla="*/ 544 w 1177"/>
                <a:gd name="T11" fmla="*/ 587 h 873"/>
                <a:gd name="T12" fmla="*/ 633 w 1177"/>
                <a:gd name="T13" fmla="*/ 673 h 873"/>
                <a:gd name="T14" fmla="*/ 790 w 1177"/>
                <a:gd name="T15" fmla="*/ 718 h 873"/>
                <a:gd name="T16" fmla="*/ 852 w 1177"/>
                <a:gd name="T17" fmla="*/ 718 h 873"/>
                <a:gd name="T18" fmla="*/ 869 w 1177"/>
                <a:gd name="T19" fmla="*/ 597 h 873"/>
                <a:gd name="T20" fmla="*/ 864 w 1177"/>
                <a:gd name="T21" fmla="*/ 356 h 873"/>
                <a:gd name="T22" fmla="*/ 832 w 1177"/>
                <a:gd name="T23" fmla="*/ 210 h 873"/>
                <a:gd name="T24" fmla="*/ 815 w 1177"/>
                <a:gd name="T25" fmla="*/ 76 h 873"/>
                <a:gd name="T26" fmla="*/ 852 w 1177"/>
                <a:gd name="T27" fmla="*/ 0 h 873"/>
                <a:gd name="T28" fmla="*/ 953 w 1177"/>
                <a:gd name="T29" fmla="*/ 0 h 873"/>
                <a:gd name="T30" fmla="*/ 973 w 1177"/>
                <a:gd name="T31" fmla="*/ 90 h 873"/>
                <a:gd name="T32" fmla="*/ 906 w 1177"/>
                <a:gd name="T33" fmla="*/ 180 h 873"/>
                <a:gd name="T34" fmla="*/ 953 w 1177"/>
                <a:gd name="T35" fmla="*/ 241 h 873"/>
                <a:gd name="T36" fmla="*/ 1044 w 1177"/>
                <a:gd name="T37" fmla="*/ 245 h 873"/>
                <a:gd name="T38" fmla="*/ 1116 w 1177"/>
                <a:gd name="T39" fmla="*/ 262 h 873"/>
                <a:gd name="T40" fmla="*/ 1153 w 1177"/>
                <a:gd name="T41" fmla="*/ 300 h 873"/>
                <a:gd name="T42" fmla="*/ 1177 w 1177"/>
                <a:gd name="T43" fmla="*/ 390 h 873"/>
                <a:gd name="T44" fmla="*/ 1116 w 1177"/>
                <a:gd name="T45" fmla="*/ 421 h 873"/>
                <a:gd name="T46" fmla="*/ 1061 w 1177"/>
                <a:gd name="T47" fmla="*/ 417 h 873"/>
                <a:gd name="T48" fmla="*/ 1027 w 1177"/>
                <a:gd name="T49" fmla="*/ 362 h 873"/>
                <a:gd name="T50" fmla="*/ 941 w 1177"/>
                <a:gd name="T51" fmla="*/ 362 h 873"/>
                <a:gd name="T52" fmla="*/ 936 w 1177"/>
                <a:gd name="T53" fmla="*/ 417 h 873"/>
                <a:gd name="T54" fmla="*/ 978 w 1177"/>
                <a:gd name="T55" fmla="*/ 632 h 873"/>
                <a:gd name="T56" fmla="*/ 973 w 1177"/>
                <a:gd name="T57" fmla="*/ 777 h 873"/>
                <a:gd name="T58" fmla="*/ 919 w 1177"/>
                <a:gd name="T59" fmla="*/ 873 h 873"/>
                <a:gd name="T60" fmla="*/ 790 w 1177"/>
                <a:gd name="T61" fmla="*/ 873 h 873"/>
                <a:gd name="T62" fmla="*/ 579 w 1177"/>
                <a:gd name="T63" fmla="*/ 793 h 873"/>
                <a:gd name="T64" fmla="*/ 399 w 1177"/>
                <a:gd name="T65" fmla="*/ 687 h 873"/>
                <a:gd name="T66" fmla="*/ 249 w 1177"/>
                <a:gd name="T67" fmla="*/ 566 h 873"/>
                <a:gd name="T68" fmla="*/ 125 w 1177"/>
                <a:gd name="T69" fmla="*/ 446 h 873"/>
                <a:gd name="T70" fmla="*/ 17 w 1177"/>
                <a:gd name="T71" fmla="*/ 331 h 873"/>
                <a:gd name="T72" fmla="*/ 0 w 1177"/>
                <a:gd name="T73" fmla="*/ 210 h 8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7"/>
                <a:gd name="T112" fmla="*/ 0 h 873"/>
                <a:gd name="T113" fmla="*/ 1177 w 1177"/>
                <a:gd name="T114" fmla="*/ 873 h 8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7" h="873">
                  <a:moveTo>
                    <a:pt x="0" y="210"/>
                  </a:moveTo>
                  <a:lnTo>
                    <a:pt x="71" y="135"/>
                  </a:lnTo>
                  <a:lnTo>
                    <a:pt x="175" y="165"/>
                  </a:lnTo>
                  <a:lnTo>
                    <a:pt x="303" y="262"/>
                  </a:lnTo>
                  <a:lnTo>
                    <a:pt x="411" y="446"/>
                  </a:lnTo>
                  <a:lnTo>
                    <a:pt x="544" y="587"/>
                  </a:lnTo>
                  <a:lnTo>
                    <a:pt x="633" y="673"/>
                  </a:lnTo>
                  <a:lnTo>
                    <a:pt x="790" y="718"/>
                  </a:lnTo>
                  <a:lnTo>
                    <a:pt x="852" y="718"/>
                  </a:lnTo>
                  <a:lnTo>
                    <a:pt x="869" y="597"/>
                  </a:lnTo>
                  <a:lnTo>
                    <a:pt x="864" y="356"/>
                  </a:lnTo>
                  <a:lnTo>
                    <a:pt x="832" y="210"/>
                  </a:lnTo>
                  <a:lnTo>
                    <a:pt x="815" y="76"/>
                  </a:lnTo>
                  <a:lnTo>
                    <a:pt x="852" y="0"/>
                  </a:lnTo>
                  <a:lnTo>
                    <a:pt x="953" y="0"/>
                  </a:lnTo>
                  <a:lnTo>
                    <a:pt x="973" y="90"/>
                  </a:lnTo>
                  <a:lnTo>
                    <a:pt x="906" y="180"/>
                  </a:lnTo>
                  <a:lnTo>
                    <a:pt x="953" y="241"/>
                  </a:lnTo>
                  <a:lnTo>
                    <a:pt x="1044" y="245"/>
                  </a:lnTo>
                  <a:lnTo>
                    <a:pt x="1116" y="262"/>
                  </a:lnTo>
                  <a:lnTo>
                    <a:pt x="1153" y="300"/>
                  </a:lnTo>
                  <a:lnTo>
                    <a:pt x="1177" y="390"/>
                  </a:lnTo>
                  <a:lnTo>
                    <a:pt x="1116" y="421"/>
                  </a:lnTo>
                  <a:lnTo>
                    <a:pt x="1061" y="417"/>
                  </a:lnTo>
                  <a:lnTo>
                    <a:pt x="1027" y="362"/>
                  </a:lnTo>
                  <a:lnTo>
                    <a:pt x="941" y="362"/>
                  </a:lnTo>
                  <a:lnTo>
                    <a:pt x="936" y="417"/>
                  </a:lnTo>
                  <a:lnTo>
                    <a:pt x="978" y="632"/>
                  </a:lnTo>
                  <a:lnTo>
                    <a:pt x="973" y="777"/>
                  </a:lnTo>
                  <a:lnTo>
                    <a:pt x="919" y="873"/>
                  </a:lnTo>
                  <a:lnTo>
                    <a:pt x="790" y="873"/>
                  </a:lnTo>
                  <a:lnTo>
                    <a:pt x="579" y="793"/>
                  </a:lnTo>
                  <a:lnTo>
                    <a:pt x="399" y="687"/>
                  </a:lnTo>
                  <a:lnTo>
                    <a:pt x="249" y="566"/>
                  </a:lnTo>
                  <a:lnTo>
                    <a:pt x="125" y="446"/>
                  </a:lnTo>
                  <a:lnTo>
                    <a:pt x="17" y="331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Freeform 9"/>
            <p:cNvSpPr>
              <a:spLocks/>
            </p:cNvSpPr>
            <p:nvPr/>
          </p:nvSpPr>
          <p:spPr bwMode="auto">
            <a:xfrm>
              <a:off x="1021" y="2508"/>
              <a:ext cx="820" cy="1440"/>
            </a:xfrm>
            <a:custGeom>
              <a:avLst/>
              <a:gdLst>
                <a:gd name="T0" fmla="*/ 91 w 820"/>
                <a:gd name="T1" fmla="*/ 0 h 1440"/>
                <a:gd name="T2" fmla="*/ 236 w 820"/>
                <a:gd name="T3" fmla="*/ 76 h 1440"/>
                <a:gd name="T4" fmla="*/ 310 w 820"/>
                <a:gd name="T5" fmla="*/ 195 h 1440"/>
                <a:gd name="T6" fmla="*/ 364 w 820"/>
                <a:gd name="T7" fmla="*/ 330 h 1440"/>
                <a:gd name="T8" fmla="*/ 406 w 820"/>
                <a:gd name="T9" fmla="*/ 528 h 1440"/>
                <a:gd name="T10" fmla="*/ 406 w 820"/>
                <a:gd name="T11" fmla="*/ 673 h 1440"/>
                <a:gd name="T12" fmla="*/ 369 w 820"/>
                <a:gd name="T13" fmla="*/ 868 h 1440"/>
                <a:gd name="T14" fmla="*/ 298 w 820"/>
                <a:gd name="T15" fmla="*/ 1031 h 1440"/>
                <a:gd name="T16" fmla="*/ 298 w 820"/>
                <a:gd name="T17" fmla="*/ 1180 h 1440"/>
                <a:gd name="T18" fmla="*/ 327 w 820"/>
                <a:gd name="T19" fmla="*/ 1256 h 1440"/>
                <a:gd name="T20" fmla="*/ 382 w 820"/>
                <a:gd name="T21" fmla="*/ 1256 h 1440"/>
                <a:gd name="T22" fmla="*/ 492 w 820"/>
                <a:gd name="T23" fmla="*/ 1246 h 1440"/>
                <a:gd name="T24" fmla="*/ 638 w 820"/>
                <a:gd name="T25" fmla="*/ 1270 h 1440"/>
                <a:gd name="T26" fmla="*/ 766 w 820"/>
                <a:gd name="T27" fmla="*/ 1322 h 1440"/>
                <a:gd name="T28" fmla="*/ 808 w 820"/>
                <a:gd name="T29" fmla="*/ 1346 h 1440"/>
                <a:gd name="T30" fmla="*/ 820 w 820"/>
                <a:gd name="T31" fmla="*/ 1391 h 1440"/>
                <a:gd name="T32" fmla="*/ 717 w 820"/>
                <a:gd name="T33" fmla="*/ 1436 h 1440"/>
                <a:gd name="T34" fmla="*/ 638 w 820"/>
                <a:gd name="T35" fmla="*/ 1440 h 1440"/>
                <a:gd name="T36" fmla="*/ 571 w 820"/>
                <a:gd name="T37" fmla="*/ 1410 h 1440"/>
                <a:gd name="T38" fmla="*/ 460 w 820"/>
                <a:gd name="T39" fmla="*/ 1350 h 1440"/>
                <a:gd name="T40" fmla="*/ 335 w 820"/>
                <a:gd name="T41" fmla="*/ 1346 h 1440"/>
                <a:gd name="T42" fmla="*/ 236 w 820"/>
                <a:gd name="T43" fmla="*/ 1395 h 1440"/>
                <a:gd name="T44" fmla="*/ 170 w 820"/>
                <a:gd name="T45" fmla="*/ 1381 h 1440"/>
                <a:gd name="T46" fmla="*/ 145 w 820"/>
                <a:gd name="T47" fmla="*/ 1322 h 1440"/>
                <a:gd name="T48" fmla="*/ 182 w 820"/>
                <a:gd name="T49" fmla="*/ 1225 h 1440"/>
                <a:gd name="T50" fmla="*/ 199 w 820"/>
                <a:gd name="T51" fmla="*/ 1062 h 1440"/>
                <a:gd name="T52" fmla="*/ 219 w 820"/>
                <a:gd name="T53" fmla="*/ 896 h 1440"/>
                <a:gd name="T54" fmla="*/ 244 w 820"/>
                <a:gd name="T55" fmla="*/ 659 h 1440"/>
                <a:gd name="T56" fmla="*/ 236 w 820"/>
                <a:gd name="T57" fmla="*/ 538 h 1440"/>
                <a:gd name="T58" fmla="*/ 182 w 820"/>
                <a:gd name="T59" fmla="*/ 393 h 1440"/>
                <a:gd name="T60" fmla="*/ 108 w 820"/>
                <a:gd name="T61" fmla="*/ 289 h 1440"/>
                <a:gd name="T62" fmla="*/ 42 w 820"/>
                <a:gd name="T63" fmla="*/ 184 h 1440"/>
                <a:gd name="T64" fmla="*/ 0 w 820"/>
                <a:gd name="T65" fmla="*/ 80 h 1440"/>
                <a:gd name="T66" fmla="*/ 24 w 820"/>
                <a:gd name="T67" fmla="*/ 4 h 1440"/>
                <a:gd name="T68" fmla="*/ 91 w 820"/>
                <a:gd name="T69" fmla="*/ 0 h 14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0"/>
                <a:gd name="T106" fmla="*/ 0 h 1440"/>
                <a:gd name="T107" fmla="*/ 820 w 820"/>
                <a:gd name="T108" fmla="*/ 1440 h 14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0" h="1440">
                  <a:moveTo>
                    <a:pt x="91" y="0"/>
                  </a:moveTo>
                  <a:lnTo>
                    <a:pt x="236" y="76"/>
                  </a:lnTo>
                  <a:lnTo>
                    <a:pt x="310" y="195"/>
                  </a:lnTo>
                  <a:lnTo>
                    <a:pt x="364" y="330"/>
                  </a:lnTo>
                  <a:lnTo>
                    <a:pt x="406" y="528"/>
                  </a:lnTo>
                  <a:lnTo>
                    <a:pt x="406" y="673"/>
                  </a:lnTo>
                  <a:lnTo>
                    <a:pt x="369" y="868"/>
                  </a:lnTo>
                  <a:lnTo>
                    <a:pt x="298" y="1031"/>
                  </a:lnTo>
                  <a:lnTo>
                    <a:pt x="298" y="1180"/>
                  </a:lnTo>
                  <a:lnTo>
                    <a:pt x="327" y="1256"/>
                  </a:lnTo>
                  <a:lnTo>
                    <a:pt x="382" y="1256"/>
                  </a:lnTo>
                  <a:lnTo>
                    <a:pt x="492" y="1246"/>
                  </a:lnTo>
                  <a:lnTo>
                    <a:pt x="638" y="1270"/>
                  </a:lnTo>
                  <a:lnTo>
                    <a:pt x="766" y="1322"/>
                  </a:lnTo>
                  <a:lnTo>
                    <a:pt x="808" y="1346"/>
                  </a:lnTo>
                  <a:lnTo>
                    <a:pt x="820" y="1391"/>
                  </a:lnTo>
                  <a:lnTo>
                    <a:pt x="717" y="1436"/>
                  </a:lnTo>
                  <a:lnTo>
                    <a:pt x="638" y="1440"/>
                  </a:lnTo>
                  <a:lnTo>
                    <a:pt x="571" y="1410"/>
                  </a:lnTo>
                  <a:lnTo>
                    <a:pt x="460" y="1350"/>
                  </a:lnTo>
                  <a:lnTo>
                    <a:pt x="335" y="1346"/>
                  </a:lnTo>
                  <a:lnTo>
                    <a:pt x="236" y="1395"/>
                  </a:lnTo>
                  <a:lnTo>
                    <a:pt x="170" y="1381"/>
                  </a:lnTo>
                  <a:lnTo>
                    <a:pt x="145" y="1322"/>
                  </a:lnTo>
                  <a:lnTo>
                    <a:pt x="182" y="1225"/>
                  </a:lnTo>
                  <a:lnTo>
                    <a:pt x="199" y="1062"/>
                  </a:lnTo>
                  <a:lnTo>
                    <a:pt x="219" y="896"/>
                  </a:lnTo>
                  <a:lnTo>
                    <a:pt x="244" y="659"/>
                  </a:lnTo>
                  <a:lnTo>
                    <a:pt x="236" y="538"/>
                  </a:lnTo>
                  <a:lnTo>
                    <a:pt x="182" y="393"/>
                  </a:lnTo>
                  <a:lnTo>
                    <a:pt x="108" y="289"/>
                  </a:lnTo>
                  <a:lnTo>
                    <a:pt x="42" y="184"/>
                  </a:lnTo>
                  <a:lnTo>
                    <a:pt x="0" y="80"/>
                  </a:lnTo>
                  <a:lnTo>
                    <a:pt x="24" y="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Freeform 10"/>
            <p:cNvSpPr>
              <a:spLocks/>
            </p:cNvSpPr>
            <p:nvPr/>
          </p:nvSpPr>
          <p:spPr bwMode="auto">
            <a:xfrm>
              <a:off x="563" y="2498"/>
              <a:ext cx="500" cy="1622"/>
            </a:xfrm>
            <a:custGeom>
              <a:avLst/>
              <a:gdLst>
                <a:gd name="T0" fmla="*/ 160 w 500"/>
                <a:gd name="T1" fmla="*/ 368 h 1622"/>
                <a:gd name="T2" fmla="*/ 221 w 500"/>
                <a:gd name="T3" fmla="*/ 119 h 1622"/>
                <a:gd name="T4" fmla="*/ 352 w 500"/>
                <a:gd name="T5" fmla="*/ 0 h 1622"/>
                <a:gd name="T6" fmla="*/ 500 w 500"/>
                <a:gd name="T7" fmla="*/ 45 h 1622"/>
                <a:gd name="T8" fmla="*/ 492 w 500"/>
                <a:gd name="T9" fmla="*/ 180 h 1622"/>
                <a:gd name="T10" fmla="*/ 401 w 500"/>
                <a:gd name="T11" fmla="*/ 313 h 1622"/>
                <a:gd name="T12" fmla="*/ 315 w 500"/>
                <a:gd name="T13" fmla="*/ 503 h 1622"/>
                <a:gd name="T14" fmla="*/ 271 w 500"/>
                <a:gd name="T15" fmla="*/ 667 h 1622"/>
                <a:gd name="T16" fmla="*/ 241 w 500"/>
                <a:gd name="T17" fmla="*/ 792 h 1622"/>
                <a:gd name="T18" fmla="*/ 241 w 500"/>
                <a:gd name="T19" fmla="*/ 935 h 1622"/>
                <a:gd name="T20" fmla="*/ 258 w 500"/>
                <a:gd name="T21" fmla="*/ 1074 h 1622"/>
                <a:gd name="T22" fmla="*/ 308 w 500"/>
                <a:gd name="T23" fmla="*/ 1219 h 1622"/>
                <a:gd name="T24" fmla="*/ 352 w 500"/>
                <a:gd name="T25" fmla="*/ 1313 h 1622"/>
                <a:gd name="T26" fmla="*/ 369 w 500"/>
                <a:gd name="T27" fmla="*/ 1372 h 1622"/>
                <a:gd name="T28" fmla="*/ 369 w 500"/>
                <a:gd name="T29" fmla="*/ 1428 h 1622"/>
                <a:gd name="T30" fmla="*/ 308 w 500"/>
                <a:gd name="T31" fmla="*/ 1458 h 1622"/>
                <a:gd name="T32" fmla="*/ 216 w 500"/>
                <a:gd name="T33" fmla="*/ 1507 h 1622"/>
                <a:gd name="T34" fmla="*/ 160 w 500"/>
                <a:gd name="T35" fmla="*/ 1608 h 1622"/>
                <a:gd name="T36" fmla="*/ 106 w 500"/>
                <a:gd name="T37" fmla="*/ 1622 h 1622"/>
                <a:gd name="T38" fmla="*/ 37 w 500"/>
                <a:gd name="T39" fmla="*/ 1608 h 1622"/>
                <a:gd name="T40" fmla="*/ 0 w 500"/>
                <a:gd name="T41" fmla="*/ 1532 h 1622"/>
                <a:gd name="T42" fmla="*/ 37 w 500"/>
                <a:gd name="T43" fmla="*/ 1477 h 1622"/>
                <a:gd name="T44" fmla="*/ 123 w 500"/>
                <a:gd name="T45" fmla="*/ 1442 h 1622"/>
                <a:gd name="T46" fmla="*/ 197 w 500"/>
                <a:gd name="T47" fmla="*/ 1399 h 1622"/>
                <a:gd name="T48" fmla="*/ 234 w 500"/>
                <a:gd name="T49" fmla="*/ 1309 h 1622"/>
                <a:gd name="T50" fmla="*/ 221 w 500"/>
                <a:gd name="T51" fmla="*/ 1209 h 1622"/>
                <a:gd name="T52" fmla="*/ 179 w 500"/>
                <a:gd name="T53" fmla="*/ 1074 h 1622"/>
                <a:gd name="T54" fmla="*/ 143 w 500"/>
                <a:gd name="T55" fmla="*/ 941 h 1622"/>
                <a:gd name="T56" fmla="*/ 123 w 500"/>
                <a:gd name="T57" fmla="*/ 785 h 1622"/>
                <a:gd name="T58" fmla="*/ 111 w 500"/>
                <a:gd name="T59" fmla="*/ 653 h 1622"/>
                <a:gd name="T60" fmla="*/ 130 w 500"/>
                <a:gd name="T61" fmla="*/ 538 h 1622"/>
                <a:gd name="T62" fmla="*/ 130 w 500"/>
                <a:gd name="T63" fmla="*/ 442 h 1622"/>
                <a:gd name="T64" fmla="*/ 160 w 500"/>
                <a:gd name="T65" fmla="*/ 368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0"/>
                <a:gd name="T100" fmla="*/ 0 h 1622"/>
                <a:gd name="T101" fmla="*/ 500 w 500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0" h="1622">
                  <a:moveTo>
                    <a:pt x="160" y="368"/>
                  </a:moveTo>
                  <a:lnTo>
                    <a:pt x="221" y="119"/>
                  </a:lnTo>
                  <a:lnTo>
                    <a:pt x="352" y="0"/>
                  </a:lnTo>
                  <a:lnTo>
                    <a:pt x="500" y="45"/>
                  </a:lnTo>
                  <a:lnTo>
                    <a:pt x="492" y="180"/>
                  </a:lnTo>
                  <a:lnTo>
                    <a:pt x="401" y="313"/>
                  </a:lnTo>
                  <a:lnTo>
                    <a:pt x="315" y="503"/>
                  </a:lnTo>
                  <a:lnTo>
                    <a:pt x="271" y="667"/>
                  </a:lnTo>
                  <a:lnTo>
                    <a:pt x="241" y="792"/>
                  </a:lnTo>
                  <a:lnTo>
                    <a:pt x="241" y="935"/>
                  </a:lnTo>
                  <a:lnTo>
                    <a:pt x="258" y="1074"/>
                  </a:lnTo>
                  <a:lnTo>
                    <a:pt x="308" y="1219"/>
                  </a:lnTo>
                  <a:lnTo>
                    <a:pt x="352" y="1313"/>
                  </a:lnTo>
                  <a:lnTo>
                    <a:pt x="369" y="1372"/>
                  </a:lnTo>
                  <a:lnTo>
                    <a:pt x="369" y="1428"/>
                  </a:lnTo>
                  <a:lnTo>
                    <a:pt x="308" y="1458"/>
                  </a:lnTo>
                  <a:lnTo>
                    <a:pt x="216" y="1507"/>
                  </a:lnTo>
                  <a:lnTo>
                    <a:pt x="160" y="1608"/>
                  </a:lnTo>
                  <a:lnTo>
                    <a:pt x="106" y="1622"/>
                  </a:lnTo>
                  <a:lnTo>
                    <a:pt x="37" y="1608"/>
                  </a:lnTo>
                  <a:lnTo>
                    <a:pt x="0" y="1532"/>
                  </a:lnTo>
                  <a:lnTo>
                    <a:pt x="37" y="1477"/>
                  </a:lnTo>
                  <a:lnTo>
                    <a:pt x="123" y="1442"/>
                  </a:lnTo>
                  <a:lnTo>
                    <a:pt x="197" y="1399"/>
                  </a:lnTo>
                  <a:lnTo>
                    <a:pt x="234" y="1309"/>
                  </a:lnTo>
                  <a:lnTo>
                    <a:pt x="221" y="1209"/>
                  </a:lnTo>
                  <a:lnTo>
                    <a:pt x="179" y="1074"/>
                  </a:lnTo>
                  <a:lnTo>
                    <a:pt x="143" y="941"/>
                  </a:lnTo>
                  <a:lnTo>
                    <a:pt x="123" y="785"/>
                  </a:lnTo>
                  <a:lnTo>
                    <a:pt x="111" y="653"/>
                  </a:lnTo>
                  <a:lnTo>
                    <a:pt x="130" y="538"/>
                  </a:lnTo>
                  <a:lnTo>
                    <a:pt x="130" y="442"/>
                  </a:lnTo>
                  <a:lnTo>
                    <a:pt x="160" y="3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0" name="Text Box 11"/>
          <p:cNvSpPr txBox="1">
            <a:spLocks noChangeArrowheads="1"/>
          </p:cNvSpPr>
          <p:nvPr/>
        </p:nvSpPr>
        <p:spPr bwMode="auto">
          <a:xfrm>
            <a:off x="3013075" y="1789113"/>
            <a:ext cx="49450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200"/>
              <a:t>What is the coefficient of (X</a:t>
            </a:r>
            <a:r>
              <a:rPr lang="en-US" sz="3200" baseline="-25000"/>
              <a:t>1</a:t>
            </a:r>
            <a:r>
              <a:rPr lang="en-US" sz="3200" baseline="30000"/>
              <a:t>r</a:t>
            </a:r>
            <a:r>
              <a:rPr lang="en-US" sz="3200" baseline="6000"/>
              <a:t>1</a:t>
            </a:r>
            <a:r>
              <a:rPr lang="en-US" sz="3200"/>
              <a:t>X</a:t>
            </a:r>
            <a:r>
              <a:rPr lang="en-US" sz="3200" baseline="-25000"/>
              <a:t>2</a:t>
            </a:r>
            <a:r>
              <a:rPr lang="en-US" sz="3200" baseline="30000"/>
              <a:t>r</a:t>
            </a:r>
            <a:r>
              <a:rPr lang="en-US" sz="3200" baseline="6000"/>
              <a:t>2</a:t>
            </a:r>
            <a:r>
              <a:rPr lang="en-US" sz="3200"/>
              <a:t>…X</a:t>
            </a:r>
            <a:r>
              <a:rPr lang="en-US" sz="3200" baseline="-25000"/>
              <a:t>k</a:t>
            </a:r>
            <a:r>
              <a:rPr lang="en-US" sz="3200" baseline="30000"/>
              <a:t>r</a:t>
            </a:r>
            <a:r>
              <a:rPr lang="en-US" sz="3200" baseline="6000"/>
              <a:t>k</a:t>
            </a:r>
            <a:r>
              <a:rPr lang="en-US" sz="3200"/>
              <a:t>)</a:t>
            </a:r>
          </a:p>
          <a:p>
            <a:r>
              <a:rPr lang="en-US" sz="3200"/>
              <a:t>in the expansion of</a:t>
            </a:r>
          </a:p>
          <a:p>
            <a:r>
              <a:rPr lang="en-US" sz="3200">
                <a:solidFill>
                  <a:schemeClr val="folHlink"/>
                </a:solidFill>
              </a:rPr>
              <a:t>(X</a:t>
            </a:r>
            <a:r>
              <a:rPr lang="en-US" sz="3200" baseline="-25000">
                <a:solidFill>
                  <a:schemeClr val="folHlink"/>
                </a:solidFill>
              </a:rPr>
              <a:t>1</a:t>
            </a:r>
            <a:r>
              <a:rPr lang="en-US" sz="3200">
                <a:solidFill>
                  <a:schemeClr val="folHlink"/>
                </a:solidFill>
              </a:rPr>
              <a:t>+X</a:t>
            </a:r>
            <a:r>
              <a:rPr lang="en-US" sz="3200" baseline="-25000">
                <a:solidFill>
                  <a:schemeClr val="folHlink"/>
                </a:solidFill>
              </a:rPr>
              <a:t>2</a:t>
            </a:r>
            <a:r>
              <a:rPr lang="en-US" sz="3200">
                <a:solidFill>
                  <a:schemeClr val="folHlink"/>
                </a:solidFill>
              </a:rPr>
              <a:t>+X</a:t>
            </a:r>
            <a:r>
              <a:rPr lang="en-US" sz="3200" baseline="-25000">
                <a:solidFill>
                  <a:schemeClr val="folHlink"/>
                </a:solidFill>
              </a:rPr>
              <a:t>3</a:t>
            </a:r>
            <a:r>
              <a:rPr lang="en-US" sz="3200">
                <a:solidFill>
                  <a:schemeClr val="folHlink"/>
                </a:solidFill>
              </a:rPr>
              <a:t>+…+X</a:t>
            </a:r>
            <a:r>
              <a:rPr lang="en-US" sz="3200" baseline="-25000">
                <a:solidFill>
                  <a:schemeClr val="folHlink"/>
                </a:solidFill>
              </a:rPr>
              <a:t>k</a:t>
            </a:r>
            <a:r>
              <a:rPr lang="en-US" sz="3200">
                <a:solidFill>
                  <a:schemeClr val="folHlink"/>
                </a:solidFill>
              </a:rPr>
              <a:t>)</a:t>
            </a:r>
            <a:r>
              <a:rPr lang="en-US" sz="3200" baseline="30000">
                <a:solidFill>
                  <a:schemeClr val="folHlink"/>
                </a:solidFill>
              </a:rPr>
              <a:t>n</a:t>
            </a:r>
            <a:r>
              <a:rPr lang="en-US" sz="3200"/>
              <a:t>?</a:t>
            </a:r>
            <a:endParaRPr lang="en-US" sz="3600"/>
          </a:p>
        </p:txBody>
      </p:sp>
      <p:sp>
        <p:nvSpPr>
          <p:cNvPr id="88071" name="Text Box 13"/>
          <p:cNvSpPr txBox="1">
            <a:spLocks noChangeArrowheads="1"/>
          </p:cNvSpPr>
          <p:nvPr/>
        </p:nvSpPr>
        <p:spPr bwMode="auto">
          <a:xfrm>
            <a:off x="6921500" y="4813300"/>
            <a:ext cx="612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n!</a:t>
            </a:r>
          </a:p>
        </p:txBody>
      </p:sp>
      <p:sp>
        <p:nvSpPr>
          <p:cNvPr id="88072" name="Text Box 14"/>
          <p:cNvSpPr txBox="1">
            <a:spLocks noChangeArrowheads="1"/>
          </p:cNvSpPr>
          <p:nvPr/>
        </p:nvSpPr>
        <p:spPr bwMode="auto">
          <a:xfrm>
            <a:off x="6124575" y="5486400"/>
            <a:ext cx="220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 dirty="0"/>
              <a:t>r</a:t>
            </a:r>
            <a:r>
              <a:rPr lang="en-US" sz="3600" baseline="-25000" dirty="0"/>
              <a:t>1</a:t>
            </a:r>
            <a:r>
              <a:rPr lang="en-US" sz="3600" dirty="0"/>
              <a:t>!r</a:t>
            </a:r>
            <a:r>
              <a:rPr lang="en-US" sz="3600" baseline="-25000" dirty="0"/>
              <a:t>2</a:t>
            </a:r>
            <a:r>
              <a:rPr lang="en-US" sz="3600" dirty="0"/>
              <a:t>!...</a:t>
            </a:r>
            <a:r>
              <a:rPr lang="en-US" sz="3600" dirty="0" err="1"/>
              <a:t>r</a:t>
            </a:r>
            <a:r>
              <a:rPr lang="en-US" sz="3600" baseline="-25000" dirty="0" err="1"/>
              <a:t>k</a:t>
            </a:r>
            <a:r>
              <a:rPr lang="en-US" sz="3600" dirty="0"/>
              <a:t>!</a:t>
            </a:r>
          </a:p>
        </p:txBody>
      </p:sp>
      <p:sp>
        <p:nvSpPr>
          <p:cNvPr id="88073" name="Line 15"/>
          <p:cNvSpPr>
            <a:spLocks noChangeShapeType="1"/>
          </p:cNvSpPr>
          <p:nvPr/>
        </p:nvSpPr>
        <p:spPr bwMode="auto">
          <a:xfrm>
            <a:off x="6142038" y="5486400"/>
            <a:ext cx="2171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852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693738" y="1222375"/>
            <a:ext cx="2463800" cy="5087938"/>
            <a:chOff x="752" y="176"/>
            <a:chExt cx="2155" cy="4149"/>
          </a:xfrm>
        </p:grpSpPr>
        <p:grpSp>
          <p:nvGrpSpPr>
            <p:cNvPr id="89092" name="Group 3"/>
            <p:cNvGrpSpPr>
              <a:grpSpLocks/>
            </p:cNvGrpSpPr>
            <p:nvPr/>
          </p:nvGrpSpPr>
          <p:grpSpPr bwMode="auto">
            <a:xfrm>
              <a:off x="752" y="745"/>
              <a:ext cx="2155" cy="3580"/>
              <a:chOff x="752" y="745"/>
              <a:chExt cx="2155" cy="3580"/>
            </a:xfrm>
          </p:grpSpPr>
          <p:sp>
            <p:nvSpPr>
              <p:cNvPr id="89102" name="Freeform 4"/>
              <p:cNvSpPr>
                <a:spLocks/>
              </p:cNvSpPr>
              <p:nvPr/>
            </p:nvSpPr>
            <p:spPr bwMode="auto">
              <a:xfrm>
                <a:off x="1069" y="745"/>
                <a:ext cx="769" cy="838"/>
              </a:xfrm>
              <a:custGeom>
                <a:avLst/>
                <a:gdLst>
                  <a:gd name="T0" fmla="*/ 514 w 769"/>
                  <a:gd name="T1" fmla="*/ 428 h 838"/>
                  <a:gd name="T2" fmla="*/ 495 w 769"/>
                  <a:gd name="T3" fmla="*/ 256 h 838"/>
                  <a:gd name="T4" fmla="*/ 427 w 769"/>
                  <a:gd name="T5" fmla="*/ 68 h 838"/>
                  <a:gd name="T6" fmla="*/ 326 w 769"/>
                  <a:gd name="T7" fmla="*/ 0 h 838"/>
                  <a:gd name="T8" fmla="*/ 206 w 769"/>
                  <a:gd name="T9" fmla="*/ 0 h 838"/>
                  <a:gd name="T10" fmla="*/ 67 w 769"/>
                  <a:gd name="T11" fmla="*/ 102 h 838"/>
                  <a:gd name="T12" fmla="*/ 0 w 769"/>
                  <a:gd name="T13" fmla="*/ 308 h 838"/>
                  <a:gd name="T14" fmla="*/ 18 w 769"/>
                  <a:gd name="T15" fmla="*/ 582 h 838"/>
                  <a:gd name="T16" fmla="*/ 86 w 769"/>
                  <a:gd name="T17" fmla="*/ 718 h 838"/>
                  <a:gd name="T18" fmla="*/ 206 w 769"/>
                  <a:gd name="T19" fmla="*/ 838 h 838"/>
                  <a:gd name="T20" fmla="*/ 375 w 769"/>
                  <a:gd name="T21" fmla="*/ 838 h 838"/>
                  <a:gd name="T22" fmla="*/ 495 w 769"/>
                  <a:gd name="T23" fmla="*/ 736 h 838"/>
                  <a:gd name="T24" fmla="*/ 529 w 769"/>
                  <a:gd name="T25" fmla="*/ 598 h 838"/>
                  <a:gd name="T26" fmla="*/ 529 w 769"/>
                  <a:gd name="T27" fmla="*/ 530 h 838"/>
                  <a:gd name="T28" fmla="*/ 751 w 769"/>
                  <a:gd name="T29" fmla="*/ 530 h 838"/>
                  <a:gd name="T30" fmla="*/ 769 w 769"/>
                  <a:gd name="T31" fmla="*/ 394 h 838"/>
                  <a:gd name="T32" fmla="*/ 514 w 769"/>
                  <a:gd name="T33" fmla="*/ 428 h 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9"/>
                  <a:gd name="T52" fmla="*/ 0 h 838"/>
                  <a:gd name="T53" fmla="*/ 769 w 769"/>
                  <a:gd name="T54" fmla="*/ 838 h 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9" h="838">
                    <a:moveTo>
                      <a:pt x="514" y="428"/>
                    </a:moveTo>
                    <a:lnTo>
                      <a:pt x="495" y="256"/>
                    </a:lnTo>
                    <a:lnTo>
                      <a:pt x="427" y="68"/>
                    </a:lnTo>
                    <a:lnTo>
                      <a:pt x="326" y="0"/>
                    </a:lnTo>
                    <a:lnTo>
                      <a:pt x="206" y="0"/>
                    </a:lnTo>
                    <a:lnTo>
                      <a:pt x="67" y="102"/>
                    </a:lnTo>
                    <a:lnTo>
                      <a:pt x="0" y="308"/>
                    </a:lnTo>
                    <a:lnTo>
                      <a:pt x="18" y="582"/>
                    </a:lnTo>
                    <a:lnTo>
                      <a:pt x="86" y="718"/>
                    </a:lnTo>
                    <a:lnTo>
                      <a:pt x="206" y="838"/>
                    </a:lnTo>
                    <a:lnTo>
                      <a:pt x="375" y="838"/>
                    </a:lnTo>
                    <a:lnTo>
                      <a:pt x="495" y="736"/>
                    </a:lnTo>
                    <a:lnTo>
                      <a:pt x="529" y="598"/>
                    </a:lnTo>
                    <a:lnTo>
                      <a:pt x="529" y="530"/>
                    </a:lnTo>
                    <a:lnTo>
                      <a:pt x="751" y="530"/>
                    </a:lnTo>
                    <a:lnTo>
                      <a:pt x="769" y="394"/>
                    </a:lnTo>
                    <a:lnTo>
                      <a:pt x="514" y="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3" name="Freeform 5"/>
              <p:cNvSpPr>
                <a:spLocks/>
              </p:cNvSpPr>
              <p:nvPr/>
            </p:nvSpPr>
            <p:spPr bwMode="auto">
              <a:xfrm>
                <a:off x="1168" y="1714"/>
                <a:ext cx="555" cy="1440"/>
              </a:xfrm>
              <a:custGeom>
                <a:avLst/>
                <a:gdLst>
                  <a:gd name="T0" fmla="*/ 0 w 555"/>
                  <a:gd name="T1" fmla="*/ 186 h 1440"/>
                  <a:gd name="T2" fmla="*/ 52 w 555"/>
                  <a:gd name="T3" fmla="*/ 34 h 1440"/>
                  <a:gd name="T4" fmla="*/ 156 w 555"/>
                  <a:gd name="T5" fmla="*/ 0 h 1440"/>
                  <a:gd name="T6" fmla="*/ 295 w 555"/>
                  <a:gd name="T7" fmla="*/ 0 h 1440"/>
                  <a:gd name="T8" fmla="*/ 433 w 555"/>
                  <a:gd name="T9" fmla="*/ 84 h 1440"/>
                  <a:gd name="T10" fmla="*/ 503 w 555"/>
                  <a:gd name="T11" fmla="*/ 288 h 1440"/>
                  <a:gd name="T12" fmla="*/ 503 w 555"/>
                  <a:gd name="T13" fmla="*/ 423 h 1440"/>
                  <a:gd name="T14" fmla="*/ 555 w 555"/>
                  <a:gd name="T15" fmla="*/ 729 h 1440"/>
                  <a:gd name="T16" fmla="*/ 537 w 555"/>
                  <a:gd name="T17" fmla="*/ 1100 h 1440"/>
                  <a:gd name="T18" fmla="*/ 485 w 555"/>
                  <a:gd name="T19" fmla="*/ 1322 h 1440"/>
                  <a:gd name="T20" fmla="*/ 365 w 555"/>
                  <a:gd name="T21" fmla="*/ 1440 h 1440"/>
                  <a:gd name="T22" fmla="*/ 261 w 555"/>
                  <a:gd name="T23" fmla="*/ 1440 h 1440"/>
                  <a:gd name="T24" fmla="*/ 122 w 555"/>
                  <a:gd name="T25" fmla="*/ 1372 h 1440"/>
                  <a:gd name="T26" fmla="*/ 52 w 555"/>
                  <a:gd name="T27" fmla="*/ 1236 h 1440"/>
                  <a:gd name="T28" fmla="*/ 18 w 555"/>
                  <a:gd name="T29" fmla="*/ 1084 h 1440"/>
                  <a:gd name="T30" fmla="*/ 0 w 555"/>
                  <a:gd name="T31" fmla="*/ 915 h 1440"/>
                  <a:gd name="T32" fmla="*/ 0 w 555"/>
                  <a:gd name="T33" fmla="*/ 491 h 1440"/>
                  <a:gd name="T34" fmla="*/ 0 w 555"/>
                  <a:gd name="T35" fmla="*/ 186 h 14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5"/>
                  <a:gd name="T55" fmla="*/ 0 h 1440"/>
                  <a:gd name="T56" fmla="*/ 555 w 555"/>
                  <a:gd name="T57" fmla="*/ 1440 h 14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5" h="1440">
                    <a:moveTo>
                      <a:pt x="0" y="186"/>
                    </a:moveTo>
                    <a:lnTo>
                      <a:pt x="52" y="34"/>
                    </a:lnTo>
                    <a:lnTo>
                      <a:pt x="156" y="0"/>
                    </a:lnTo>
                    <a:lnTo>
                      <a:pt x="295" y="0"/>
                    </a:lnTo>
                    <a:lnTo>
                      <a:pt x="433" y="84"/>
                    </a:lnTo>
                    <a:lnTo>
                      <a:pt x="503" y="288"/>
                    </a:lnTo>
                    <a:lnTo>
                      <a:pt x="503" y="423"/>
                    </a:lnTo>
                    <a:lnTo>
                      <a:pt x="555" y="729"/>
                    </a:lnTo>
                    <a:lnTo>
                      <a:pt x="537" y="1100"/>
                    </a:lnTo>
                    <a:lnTo>
                      <a:pt x="485" y="1322"/>
                    </a:lnTo>
                    <a:lnTo>
                      <a:pt x="365" y="1440"/>
                    </a:lnTo>
                    <a:lnTo>
                      <a:pt x="261" y="1440"/>
                    </a:lnTo>
                    <a:lnTo>
                      <a:pt x="122" y="1372"/>
                    </a:lnTo>
                    <a:lnTo>
                      <a:pt x="52" y="1236"/>
                    </a:lnTo>
                    <a:lnTo>
                      <a:pt x="18" y="1084"/>
                    </a:lnTo>
                    <a:lnTo>
                      <a:pt x="0" y="915"/>
                    </a:lnTo>
                    <a:lnTo>
                      <a:pt x="0" y="4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4" name="Freeform 6"/>
              <p:cNvSpPr>
                <a:spLocks/>
              </p:cNvSpPr>
              <p:nvPr/>
            </p:nvSpPr>
            <p:spPr bwMode="auto">
              <a:xfrm>
                <a:off x="752" y="1721"/>
                <a:ext cx="552" cy="1311"/>
              </a:xfrm>
              <a:custGeom>
                <a:avLst/>
                <a:gdLst>
                  <a:gd name="T0" fmla="*/ 321 w 552"/>
                  <a:gd name="T1" fmla="*/ 113 h 1311"/>
                  <a:gd name="T2" fmla="*/ 437 w 552"/>
                  <a:gd name="T3" fmla="*/ 11 h 1311"/>
                  <a:gd name="T4" fmla="*/ 529 w 552"/>
                  <a:gd name="T5" fmla="*/ 0 h 1311"/>
                  <a:gd name="T6" fmla="*/ 552 w 552"/>
                  <a:gd name="T7" fmla="*/ 45 h 1311"/>
                  <a:gd name="T8" fmla="*/ 507 w 552"/>
                  <a:gd name="T9" fmla="*/ 170 h 1311"/>
                  <a:gd name="T10" fmla="*/ 425 w 552"/>
                  <a:gd name="T11" fmla="*/ 249 h 1311"/>
                  <a:gd name="T12" fmla="*/ 310 w 552"/>
                  <a:gd name="T13" fmla="*/ 305 h 1311"/>
                  <a:gd name="T14" fmla="*/ 230 w 552"/>
                  <a:gd name="T15" fmla="*/ 419 h 1311"/>
                  <a:gd name="T16" fmla="*/ 138 w 552"/>
                  <a:gd name="T17" fmla="*/ 543 h 1311"/>
                  <a:gd name="T18" fmla="*/ 126 w 552"/>
                  <a:gd name="T19" fmla="*/ 645 h 1311"/>
                  <a:gd name="T20" fmla="*/ 149 w 552"/>
                  <a:gd name="T21" fmla="*/ 699 h 1311"/>
                  <a:gd name="T22" fmla="*/ 242 w 552"/>
                  <a:gd name="T23" fmla="*/ 824 h 1311"/>
                  <a:gd name="T24" fmla="*/ 369 w 552"/>
                  <a:gd name="T25" fmla="*/ 903 h 1311"/>
                  <a:gd name="T26" fmla="*/ 403 w 552"/>
                  <a:gd name="T27" fmla="*/ 937 h 1311"/>
                  <a:gd name="T28" fmla="*/ 414 w 552"/>
                  <a:gd name="T29" fmla="*/ 1016 h 1311"/>
                  <a:gd name="T30" fmla="*/ 357 w 552"/>
                  <a:gd name="T31" fmla="*/ 1107 h 1311"/>
                  <a:gd name="T32" fmla="*/ 264 w 552"/>
                  <a:gd name="T33" fmla="*/ 1175 h 1311"/>
                  <a:gd name="T34" fmla="*/ 264 w 552"/>
                  <a:gd name="T35" fmla="*/ 1311 h 1311"/>
                  <a:gd name="T36" fmla="*/ 219 w 552"/>
                  <a:gd name="T37" fmla="*/ 1311 h 1311"/>
                  <a:gd name="T38" fmla="*/ 194 w 552"/>
                  <a:gd name="T39" fmla="*/ 1209 h 1311"/>
                  <a:gd name="T40" fmla="*/ 194 w 552"/>
                  <a:gd name="T41" fmla="*/ 1118 h 1311"/>
                  <a:gd name="T42" fmla="*/ 253 w 552"/>
                  <a:gd name="T43" fmla="*/ 1016 h 1311"/>
                  <a:gd name="T44" fmla="*/ 287 w 552"/>
                  <a:gd name="T45" fmla="*/ 982 h 1311"/>
                  <a:gd name="T46" fmla="*/ 276 w 552"/>
                  <a:gd name="T47" fmla="*/ 948 h 1311"/>
                  <a:gd name="T48" fmla="*/ 194 w 552"/>
                  <a:gd name="T49" fmla="*/ 881 h 1311"/>
                  <a:gd name="T50" fmla="*/ 92 w 552"/>
                  <a:gd name="T51" fmla="*/ 790 h 1311"/>
                  <a:gd name="T52" fmla="*/ 33 w 552"/>
                  <a:gd name="T53" fmla="*/ 688 h 1311"/>
                  <a:gd name="T54" fmla="*/ 0 w 552"/>
                  <a:gd name="T55" fmla="*/ 554 h 1311"/>
                  <a:gd name="T56" fmla="*/ 33 w 552"/>
                  <a:gd name="T57" fmla="*/ 475 h 1311"/>
                  <a:gd name="T58" fmla="*/ 149 w 552"/>
                  <a:gd name="T59" fmla="*/ 317 h 1311"/>
                  <a:gd name="T60" fmla="*/ 242 w 552"/>
                  <a:gd name="T61" fmla="*/ 192 h 1311"/>
                  <a:gd name="T62" fmla="*/ 321 w 552"/>
                  <a:gd name="T63" fmla="*/ 113 h 13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1311"/>
                  <a:gd name="T98" fmla="*/ 552 w 552"/>
                  <a:gd name="T99" fmla="*/ 1311 h 13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1311">
                    <a:moveTo>
                      <a:pt x="321" y="113"/>
                    </a:moveTo>
                    <a:lnTo>
                      <a:pt x="437" y="11"/>
                    </a:lnTo>
                    <a:lnTo>
                      <a:pt x="529" y="0"/>
                    </a:lnTo>
                    <a:lnTo>
                      <a:pt x="552" y="45"/>
                    </a:lnTo>
                    <a:lnTo>
                      <a:pt x="507" y="170"/>
                    </a:lnTo>
                    <a:lnTo>
                      <a:pt x="425" y="249"/>
                    </a:lnTo>
                    <a:lnTo>
                      <a:pt x="310" y="305"/>
                    </a:lnTo>
                    <a:lnTo>
                      <a:pt x="230" y="419"/>
                    </a:lnTo>
                    <a:lnTo>
                      <a:pt x="138" y="543"/>
                    </a:lnTo>
                    <a:lnTo>
                      <a:pt x="126" y="645"/>
                    </a:lnTo>
                    <a:lnTo>
                      <a:pt x="149" y="699"/>
                    </a:lnTo>
                    <a:lnTo>
                      <a:pt x="242" y="824"/>
                    </a:lnTo>
                    <a:lnTo>
                      <a:pt x="369" y="903"/>
                    </a:lnTo>
                    <a:lnTo>
                      <a:pt x="403" y="937"/>
                    </a:lnTo>
                    <a:lnTo>
                      <a:pt x="414" y="1016"/>
                    </a:lnTo>
                    <a:lnTo>
                      <a:pt x="357" y="1107"/>
                    </a:lnTo>
                    <a:lnTo>
                      <a:pt x="264" y="1175"/>
                    </a:lnTo>
                    <a:lnTo>
                      <a:pt x="264" y="1311"/>
                    </a:lnTo>
                    <a:lnTo>
                      <a:pt x="219" y="1311"/>
                    </a:lnTo>
                    <a:lnTo>
                      <a:pt x="194" y="1209"/>
                    </a:lnTo>
                    <a:lnTo>
                      <a:pt x="194" y="1118"/>
                    </a:lnTo>
                    <a:lnTo>
                      <a:pt x="253" y="1016"/>
                    </a:lnTo>
                    <a:lnTo>
                      <a:pt x="287" y="982"/>
                    </a:lnTo>
                    <a:lnTo>
                      <a:pt x="276" y="948"/>
                    </a:lnTo>
                    <a:lnTo>
                      <a:pt x="194" y="881"/>
                    </a:lnTo>
                    <a:lnTo>
                      <a:pt x="92" y="790"/>
                    </a:lnTo>
                    <a:lnTo>
                      <a:pt x="33" y="688"/>
                    </a:lnTo>
                    <a:lnTo>
                      <a:pt x="0" y="554"/>
                    </a:lnTo>
                    <a:lnTo>
                      <a:pt x="33" y="475"/>
                    </a:lnTo>
                    <a:lnTo>
                      <a:pt x="149" y="317"/>
                    </a:lnTo>
                    <a:lnTo>
                      <a:pt x="242" y="192"/>
                    </a:lnTo>
                    <a:lnTo>
                      <a:pt x="321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5" name="Freeform 7"/>
              <p:cNvSpPr>
                <a:spLocks/>
              </p:cNvSpPr>
              <p:nvPr/>
            </p:nvSpPr>
            <p:spPr bwMode="auto">
              <a:xfrm>
                <a:off x="1487" y="1743"/>
                <a:ext cx="1420" cy="646"/>
              </a:xfrm>
              <a:custGeom>
                <a:avLst/>
                <a:gdLst>
                  <a:gd name="T0" fmla="*/ 0 w 1420"/>
                  <a:gd name="T1" fmla="*/ 12 h 646"/>
                  <a:gd name="T2" fmla="*/ 80 w 1420"/>
                  <a:gd name="T3" fmla="*/ 0 h 646"/>
                  <a:gd name="T4" fmla="*/ 270 w 1420"/>
                  <a:gd name="T5" fmla="*/ 80 h 646"/>
                  <a:gd name="T6" fmla="*/ 485 w 1420"/>
                  <a:gd name="T7" fmla="*/ 206 h 646"/>
                  <a:gd name="T8" fmla="*/ 610 w 1420"/>
                  <a:gd name="T9" fmla="*/ 308 h 646"/>
                  <a:gd name="T10" fmla="*/ 902 w 1420"/>
                  <a:gd name="T11" fmla="*/ 365 h 646"/>
                  <a:gd name="T12" fmla="*/ 1173 w 1420"/>
                  <a:gd name="T13" fmla="*/ 401 h 646"/>
                  <a:gd name="T14" fmla="*/ 1239 w 1420"/>
                  <a:gd name="T15" fmla="*/ 365 h 646"/>
                  <a:gd name="T16" fmla="*/ 1348 w 1420"/>
                  <a:gd name="T17" fmla="*/ 281 h 646"/>
                  <a:gd name="T18" fmla="*/ 1382 w 1420"/>
                  <a:gd name="T19" fmla="*/ 315 h 646"/>
                  <a:gd name="T20" fmla="*/ 1257 w 1420"/>
                  <a:gd name="T21" fmla="*/ 412 h 646"/>
                  <a:gd name="T22" fmla="*/ 1420 w 1420"/>
                  <a:gd name="T23" fmla="*/ 424 h 646"/>
                  <a:gd name="T24" fmla="*/ 1416 w 1420"/>
                  <a:gd name="T25" fmla="*/ 474 h 646"/>
                  <a:gd name="T26" fmla="*/ 1280 w 1420"/>
                  <a:gd name="T27" fmla="*/ 462 h 646"/>
                  <a:gd name="T28" fmla="*/ 1268 w 1420"/>
                  <a:gd name="T29" fmla="*/ 508 h 646"/>
                  <a:gd name="T30" fmla="*/ 1398 w 1420"/>
                  <a:gd name="T31" fmla="*/ 605 h 646"/>
                  <a:gd name="T32" fmla="*/ 1364 w 1420"/>
                  <a:gd name="T33" fmla="*/ 646 h 646"/>
                  <a:gd name="T34" fmla="*/ 1257 w 1420"/>
                  <a:gd name="T35" fmla="*/ 548 h 646"/>
                  <a:gd name="T36" fmla="*/ 1228 w 1420"/>
                  <a:gd name="T37" fmla="*/ 646 h 646"/>
                  <a:gd name="T38" fmla="*/ 1201 w 1420"/>
                  <a:gd name="T39" fmla="*/ 628 h 646"/>
                  <a:gd name="T40" fmla="*/ 1185 w 1420"/>
                  <a:gd name="T41" fmla="*/ 492 h 646"/>
                  <a:gd name="T42" fmla="*/ 822 w 1420"/>
                  <a:gd name="T43" fmla="*/ 469 h 646"/>
                  <a:gd name="T44" fmla="*/ 610 w 1420"/>
                  <a:gd name="T45" fmla="*/ 435 h 646"/>
                  <a:gd name="T46" fmla="*/ 530 w 1420"/>
                  <a:gd name="T47" fmla="*/ 390 h 646"/>
                  <a:gd name="T48" fmla="*/ 281 w 1420"/>
                  <a:gd name="T49" fmla="*/ 240 h 646"/>
                  <a:gd name="T50" fmla="*/ 102 w 1420"/>
                  <a:gd name="T51" fmla="*/ 184 h 646"/>
                  <a:gd name="T52" fmla="*/ 80 w 1420"/>
                  <a:gd name="T53" fmla="*/ 80 h 646"/>
                  <a:gd name="T54" fmla="*/ 0 w 1420"/>
                  <a:gd name="T55" fmla="*/ 12 h 6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0"/>
                  <a:gd name="T85" fmla="*/ 0 h 646"/>
                  <a:gd name="T86" fmla="*/ 1420 w 1420"/>
                  <a:gd name="T87" fmla="*/ 646 h 6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0" h="646">
                    <a:moveTo>
                      <a:pt x="0" y="12"/>
                    </a:moveTo>
                    <a:lnTo>
                      <a:pt x="80" y="0"/>
                    </a:lnTo>
                    <a:lnTo>
                      <a:pt x="270" y="80"/>
                    </a:lnTo>
                    <a:lnTo>
                      <a:pt x="485" y="206"/>
                    </a:lnTo>
                    <a:lnTo>
                      <a:pt x="610" y="308"/>
                    </a:lnTo>
                    <a:lnTo>
                      <a:pt x="902" y="365"/>
                    </a:lnTo>
                    <a:lnTo>
                      <a:pt x="1173" y="401"/>
                    </a:lnTo>
                    <a:lnTo>
                      <a:pt x="1239" y="365"/>
                    </a:lnTo>
                    <a:lnTo>
                      <a:pt x="1348" y="281"/>
                    </a:lnTo>
                    <a:lnTo>
                      <a:pt x="1382" y="315"/>
                    </a:lnTo>
                    <a:lnTo>
                      <a:pt x="1257" y="412"/>
                    </a:lnTo>
                    <a:lnTo>
                      <a:pt x="1420" y="424"/>
                    </a:lnTo>
                    <a:lnTo>
                      <a:pt x="1416" y="474"/>
                    </a:lnTo>
                    <a:lnTo>
                      <a:pt x="1280" y="462"/>
                    </a:lnTo>
                    <a:lnTo>
                      <a:pt x="1268" y="508"/>
                    </a:lnTo>
                    <a:lnTo>
                      <a:pt x="1398" y="605"/>
                    </a:lnTo>
                    <a:lnTo>
                      <a:pt x="1364" y="646"/>
                    </a:lnTo>
                    <a:lnTo>
                      <a:pt x="1257" y="548"/>
                    </a:lnTo>
                    <a:lnTo>
                      <a:pt x="1228" y="646"/>
                    </a:lnTo>
                    <a:lnTo>
                      <a:pt x="1201" y="628"/>
                    </a:lnTo>
                    <a:lnTo>
                      <a:pt x="1185" y="492"/>
                    </a:lnTo>
                    <a:lnTo>
                      <a:pt x="822" y="469"/>
                    </a:lnTo>
                    <a:lnTo>
                      <a:pt x="610" y="435"/>
                    </a:lnTo>
                    <a:lnTo>
                      <a:pt x="530" y="390"/>
                    </a:lnTo>
                    <a:lnTo>
                      <a:pt x="281" y="240"/>
                    </a:lnTo>
                    <a:lnTo>
                      <a:pt x="102" y="184"/>
                    </a:lnTo>
                    <a:lnTo>
                      <a:pt x="80" y="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6" name="Freeform 8"/>
              <p:cNvSpPr>
                <a:spLocks/>
              </p:cNvSpPr>
              <p:nvPr/>
            </p:nvSpPr>
            <p:spPr bwMode="auto">
              <a:xfrm>
                <a:off x="819" y="2792"/>
                <a:ext cx="562" cy="1533"/>
              </a:xfrm>
              <a:custGeom>
                <a:avLst/>
                <a:gdLst>
                  <a:gd name="T0" fmla="*/ 322 w 562"/>
                  <a:gd name="T1" fmla="*/ 170 h 1533"/>
                  <a:gd name="T2" fmla="*/ 424 w 562"/>
                  <a:gd name="T3" fmla="*/ 0 h 1533"/>
                  <a:gd name="T4" fmla="*/ 562 w 562"/>
                  <a:gd name="T5" fmla="*/ 68 h 1533"/>
                  <a:gd name="T6" fmla="*/ 562 w 562"/>
                  <a:gd name="T7" fmla="*/ 226 h 1533"/>
                  <a:gd name="T8" fmla="*/ 517 w 562"/>
                  <a:gd name="T9" fmla="*/ 269 h 1533"/>
                  <a:gd name="T10" fmla="*/ 413 w 562"/>
                  <a:gd name="T11" fmla="*/ 348 h 1533"/>
                  <a:gd name="T12" fmla="*/ 356 w 562"/>
                  <a:gd name="T13" fmla="*/ 507 h 1533"/>
                  <a:gd name="T14" fmla="*/ 356 w 562"/>
                  <a:gd name="T15" fmla="*/ 654 h 1533"/>
                  <a:gd name="T16" fmla="*/ 424 w 562"/>
                  <a:gd name="T17" fmla="*/ 890 h 1533"/>
                  <a:gd name="T18" fmla="*/ 458 w 562"/>
                  <a:gd name="T19" fmla="*/ 1093 h 1533"/>
                  <a:gd name="T20" fmla="*/ 435 w 562"/>
                  <a:gd name="T21" fmla="*/ 1317 h 1533"/>
                  <a:gd name="T22" fmla="*/ 471 w 562"/>
                  <a:gd name="T23" fmla="*/ 1363 h 1533"/>
                  <a:gd name="T24" fmla="*/ 458 w 562"/>
                  <a:gd name="T25" fmla="*/ 1431 h 1533"/>
                  <a:gd name="T26" fmla="*/ 413 w 562"/>
                  <a:gd name="T27" fmla="*/ 1431 h 1533"/>
                  <a:gd name="T28" fmla="*/ 311 w 562"/>
                  <a:gd name="T29" fmla="*/ 1453 h 1533"/>
                  <a:gd name="T30" fmla="*/ 173 w 562"/>
                  <a:gd name="T31" fmla="*/ 1533 h 1533"/>
                  <a:gd name="T32" fmla="*/ 127 w 562"/>
                  <a:gd name="T33" fmla="*/ 1533 h 1533"/>
                  <a:gd name="T34" fmla="*/ 0 w 562"/>
                  <a:gd name="T35" fmla="*/ 1442 h 1533"/>
                  <a:gd name="T36" fmla="*/ 23 w 562"/>
                  <a:gd name="T37" fmla="*/ 1408 h 1533"/>
                  <a:gd name="T38" fmla="*/ 195 w 562"/>
                  <a:gd name="T39" fmla="*/ 1363 h 1533"/>
                  <a:gd name="T40" fmla="*/ 345 w 562"/>
                  <a:gd name="T41" fmla="*/ 1363 h 1533"/>
                  <a:gd name="T42" fmla="*/ 379 w 562"/>
                  <a:gd name="T43" fmla="*/ 1229 h 1533"/>
                  <a:gd name="T44" fmla="*/ 367 w 562"/>
                  <a:gd name="T45" fmla="*/ 1037 h 1533"/>
                  <a:gd name="T46" fmla="*/ 311 w 562"/>
                  <a:gd name="T47" fmla="*/ 867 h 1533"/>
                  <a:gd name="T48" fmla="*/ 240 w 562"/>
                  <a:gd name="T49" fmla="*/ 654 h 1533"/>
                  <a:gd name="T50" fmla="*/ 207 w 562"/>
                  <a:gd name="T51" fmla="*/ 484 h 1533"/>
                  <a:gd name="T52" fmla="*/ 207 w 562"/>
                  <a:gd name="T53" fmla="*/ 360 h 1533"/>
                  <a:gd name="T54" fmla="*/ 252 w 562"/>
                  <a:gd name="T55" fmla="*/ 249 h 1533"/>
                  <a:gd name="T56" fmla="*/ 322 w 562"/>
                  <a:gd name="T57" fmla="*/ 170 h 15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2"/>
                  <a:gd name="T88" fmla="*/ 0 h 1533"/>
                  <a:gd name="T89" fmla="*/ 562 w 562"/>
                  <a:gd name="T90" fmla="*/ 1533 h 15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2" h="1533">
                    <a:moveTo>
                      <a:pt x="322" y="170"/>
                    </a:moveTo>
                    <a:lnTo>
                      <a:pt x="424" y="0"/>
                    </a:lnTo>
                    <a:lnTo>
                      <a:pt x="562" y="68"/>
                    </a:lnTo>
                    <a:lnTo>
                      <a:pt x="562" y="226"/>
                    </a:lnTo>
                    <a:lnTo>
                      <a:pt x="517" y="269"/>
                    </a:lnTo>
                    <a:lnTo>
                      <a:pt x="413" y="348"/>
                    </a:lnTo>
                    <a:lnTo>
                      <a:pt x="356" y="507"/>
                    </a:lnTo>
                    <a:lnTo>
                      <a:pt x="356" y="654"/>
                    </a:lnTo>
                    <a:lnTo>
                      <a:pt x="424" y="890"/>
                    </a:lnTo>
                    <a:lnTo>
                      <a:pt x="458" y="1093"/>
                    </a:lnTo>
                    <a:lnTo>
                      <a:pt x="435" y="1317"/>
                    </a:lnTo>
                    <a:lnTo>
                      <a:pt x="471" y="1363"/>
                    </a:lnTo>
                    <a:lnTo>
                      <a:pt x="458" y="1431"/>
                    </a:lnTo>
                    <a:lnTo>
                      <a:pt x="413" y="1431"/>
                    </a:lnTo>
                    <a:lnTo>
                      <a:pt x="311" y="1453"/>
                    </a:lnTo>
                    <a:lnTo>
                      <a:pt x="173" y="1533"/>
                    </a:lnTo>
                    <a:lnTo>
                      <a:pt x="127" y="1533"/>
                    </a:lnTo>
                    <a:lnTo>
                      <a:pt x="0" y="1442"/>
                    </a:lnTo>
                    <a:lnTo>
                      <a:pt x="23" y="1408"/>
                    </a:lnTo>
                    <a:lnTo>
                      <a:pt x="195" y="1363"/>
                    </a:lnTo>
                    <a:lnTo>
                      <a:pt x="345" y="1363"/>
                    </a:lnTo>
                    <a:lnTo>
                      <a:pt x="379" y="1229"/>
                    </a:lnTo>
                    <a:lnTo>
                      <a:pt x="367" y="1037"/>
                    </a:lnTo>
                    <a:lnTo>
                      <a:pt x="311" y="867"/>
                    </a:lnTo>
                    <a:lnTo>
                      <a:pt x="240" y="654"/>
                    </a:lnTo>
                    <a:lnTo>
                      <a:pt x="207" y="484"/>
                    </a:lnTo>
                    <a:lnTo>
                      <a:pt x="207" y="360"/>
                    </a:lnTo>
                    <a:lnTo>
                      <a:pt x="252" y="249"/>
                    </a:lnTo>
                    <a:lnTo>
                      <a:pt x="32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7" name="Freeform 9"/>
              <p:cNvSpPr>
                <a:spLocks/>
              </p:cNvSpPr>
              <p:nvPr/>
            </p:nvSpPr>
            <p:spPr bwMode="auto">
              <a:xfrm>
                <a:off x="1453" y="2869"/>
                <a:ext cx="542" cy="1376"/>
              </a:xfrm>
              <a:custGeom>
                <a:avLst/>
                <a:gdLst>
                  <a:gd name="T0" fmla="*/ 71 w 542"/>
                  <a:gd name="T1" fmla="*/ 0 h 1376"/>
                  <a:gd name="T2" fmla="*/ 195 w 542"/>
                  <a:gd name="T3" fmla="*/ 90 h 1376"/>
                  <a:gd name="T4" fmla="*/ 254 w 542"/>
                  <a:gd name="T5" fmla="*/ 226 h 1376"/>
                  <a:gd name="T6" fmla="*/ 277 w 542"/>
                  <a:gd name="T7" fmla="*/ 348 h 1376"/>
                  <a:gd name="T8" fmla="*/ 288 w 542"/>
                  <a:gd name="T9" fmla="*/ 507 h 1376"/>
                  <a:gd name="T10" fmla="*/ 277 w 542"/>
                  <a:gd name="T11" fmla="*/ 722 h 1376"/>
                  <a:gd name="T12" fmla="*/ 231 w 542"/>
                  <a:gd name="T13" fmla="*/ 892 h 1376"/>
                  <a:gd name="T14" fmla="*/ 195 w 542"/>
                  <a:gd name="T15" fmla="*/ 1059 h 1376"/>
                  <a:gd name="T16" fmla="*/ 161 w 542"/>
                  <a:gd name="T17" fmla="*/ 1161 h 1376"/>
                  <a:gd name="T18" fmla="*/ 161 w 542"/>
                  <a:gd name="T19" fmla="*/ 1206 h 1376"/>
                  <a:gd name="T20" fmla="*/ 220 w 542"/>
                  <a:gd name="T21" fmla="*/ 1229 h 1376"/>
                  <a:gd name="T22" fmla="*/ 381 w 542"/>
                  <a:gd name="T23" fmla="*/ 1229 h 1376"/>
                  <a:gd name="T24" fmla="*/ 542 w 542"/>
                  <a:gd name="T25" fmla="*/ 1274 h 1376"/>
                  <a:gd name="T26" fmla="*/ 542 w 542"/>
                  <a:gd name="T27" fmla="*/ 1308 h 1376"/>
                  <a:gd name="T28" fmla="*/ 415 w 542"/>
                  <a:gd name="T29" fmla="*/ 1376 h 1376"/>
                  <a:gd name="T30" fmla="*/ 358 w 542"/>
                  <a:gd name="T31" fmla="*/ 1365 h 1376"/>
                  <a:gd name="T32" fmla="*/ 243 w 542"/>
                  <a:gd name="T33" fmla="*/ 1308 h 1376"/>
                  <a:gd name="T34" fmla="*/ 127 w 542"/>
                  <a:gd name="T35" fmla="*/ 1286 h 1376"/>
                  <a:gd name="T36" fmla="*/ 34 w 542"/>
                  <a:gd name="T37" fmla="*/ 1286 h 1376"/>
                  <a:gd name="T38" fmla="*/ 12 w 542"/>
                  <a:gd name="T39" fmla="*/ 1229 h 1376"/>
                  <a:gd name="T40" fmla="*/ 34 w 542"/>
                  <a:gd name="T41" fmla="*/ 1161 h 1376"/>
                  <a:gd name="T42" fmla="*/ 127 w 542"/>
                  <a:gd name="T43" fmla="*/ 1037 h 1376"/>
                  <a:gd name="T44" fmla="*/ 173 w 542"/>
                  <a:gd name="T45" fmla="*/ 880 h 1376"/>
                  <a:gd name="T46" fmla="*/ 195 w 542"/>
                  <a:gd name="T47" fmla="*/ 699 h 1376"/>
                  <a:gd name="T48" fmla="*/ 173 w 542"/>
                  <a:gd name="T49" fmla="*/ 428 h 1376"/>
                  <a:gd name="T50" fmla="*/ 127 w 542"/>
                  <a:gd name="T51" fmla="*/ 317 h 1376"/>
                  <a:gd name="T52" fmla="*/ 46 w 542"/>
                  <a:gd name="T53" fmla="*/ 226 h 1376"/>
                  <a:gd name="T54" fmla="*/ 0 w 542"/>
                  <a:gd name="T55" fmla="*/ 90 h 1376"/>
                  <a:gd name="T56" fmla="*/ 71 w 542"/>
                  <a:gd name="T57" fmla="*/ 0 h 13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2"/>
                  <a:gd name="T88" fmla="*/ 0 h 1376"/>
                  <a:gd name="T89" fmla="*/ 542 w 542"/>
                  <a:gd name="T90" fmla="*/ 1376 h 13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2" h="1376">
                    <a:moveTo>
                      <a:pt x="71" y="0"/>
                    </a:moveTo>
                    <a:lnTo>
                      <a:pt x="195" y="90"/>
                    </a:lnTo>
                    <a:lnTo>
                      <a:pt x="254" y="226"/>
                    </a:lnTo>
                    <a:lnTo>
                      <a:pt x="277" y="348"/>
                    </a:lnTo>
                    <a:lnTo>
                      <a:pt x="288" y="507"/>
                    </a:lnTo>
                    <a:lnTo>
                      <a:pt x="277" y="722"/>
                    </a:lnTo>
                    <a:lnTo>
                      <a:pt x="231" y="892"/>
                    </a:lnTo>
                    <a:lnTo>
                      <a:pt x="195" y="1059"/>
                    </a:lnTo>
                    <a:lnTo>
                      <a:pt x="161" y="1161"/>
                    </a:lnTo>
                    <a:lnTo>
                      <a:pt x="161" y="1206"/>
                    </a:lnTo>
                    <a:lnTo>
                      <a:pt x="220" y="1229"/>
                    </a:lnTo>
                    <a:lnTo>
                      <a:pt x="381" y="1229"/>
                    </a:lnTo>
                    <a:lnTo>
                      <a:pt x="542" y="1274"/>
                    </a:lnTo>
                    <a:lnTo>
                      <a:pt x="542" y="1308"/>
                    </a:lnTo>
                    <a:lnTo>
                      <a:pt x="415" y="1376"/>
                    </a:lnTo>
                    <a:lnTo>
                      <a:pt x="358" y="1365"/>
                    </a:lnTo>
                    <a:lnTo>
                      <a:pt x="243" y="1308"/>
                    </a:lnTo>
                    <a:lnTo>
                      <a:pt x="127" y="1286"/>
                    </a:lnTo>
                    <a:lnTo>
                      <a:pt x="34" y="1286"/>
                    </a:lnTo>
                    <a:lnTo>
                      <a:pt x="12" y="1229"/>
                    </a:lnTo>
                    <a:lnTo>
                      <a:pt x="34" y="1161"/>
                    </a:lnTo>
                    <a:lnTo>
                      <a:pt x="127" y="1037"/>
                    </a:lnTo>
                    <a:lnTo>
                      <a:pt x="173" y="880"/>
                    </a:lnTo>
                    <a:lnTo>
                      <a:pt x="195" y="699"/>
                    </a:lnTo>
                    <a:lnTo>
                      <a:pt x="173" y="428"/>
                    </a:lnTo>
                    <a:lnTo>
                      <a:pt x="127" y="317"/>
                    </a:lnTo>
                    <a:lnTo>
                      <a:pt x="46" y="226"/>
                    </a:lnTo>
                    <a:lnTo>
                      <a:pt x="0" y="9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3" name="Group 10"/>
            <p:cNvGrpSpPr>
              <a:grpSpLocks/>
            </p:cNvGrpSpPr>
            <p:nvPr/>
          </p:nvGrpSpPr>
          <p:grpSpPr bwMode="auto">
            <a:xfrm>
              <a:off x="1252" y="1766"/>
              <a:ext cx="788" cy="1198"/>
              <a:chOff x="1252" y="1766"/>
              <a:chExt cx="788" cy="1198"/>
            </a:xfrm>
          </p:grpSpPr>
          <p:sp>
            <p:nvSpPr>
              <p:cNvPr id="89099" name="Freeform 11"/>
              <p:cNvSpPr>
                <a:spLocks/>
              </p:cNvSpPr>
              <p:nvPr/>
            </p:nvSpPr>
            <p:spPr bwMode="auto">
              <a:xfrm>
                <a:off x="1252" y="1766"/>
                <a:ext cx="788" cy="1198"/>
              </a:xfrm>
              <a:custGeom>
                <a:avLst/>
                <a:gdLst>
                  <a:gd name="T0" fmla="*/ 297 w 788"/>
                  <a:gd name="T1" fmla="*/ 215 h 1198"/>
                  <a:gd name="T2" fmla="*/ 491 w 788"/>
                  <a:gd name="T3" fmla="*/ 453 h 1198"/>
                  <a:gd name="T4" fmla="*/ 697 w 788"/>
                  <a:gd name="T5" fmla="*/ 722 h 1198"/>
                  <a:gd name="T6" fmla="*/ 788 w 788"/>
                  <a:gd name="T7" fmla="*/ 869 h 1198"/>
                  <a:gd name="T8" fmla="*/ 675 w 788"/>
                  <a:gd name="T9" fmla="*/ 1198 h 1198"/>
                  <a:gd name="T10" fmla="*/ 376 w 788"/>
                  <a:gd name="T11" fmla="*/ 1051 h 1198"/>
                  <a:gd name="T12" fmla="*/ 308 w 788"/>
                  <a:gd name="T13" fmla="*/ 654 h 1198"/>
                  <a:gd name="T14" fmla="*/ 251 w 788"/>
                  <a:gd name="T15" fmla="*/ 385 h 1198"/>
                  <a:gd name="T16" fmla="*/ 138 w 788"/>
                  <a:gd name="T17" fmla="*/ 260 h 1198"/>
                  <a:gd name="T18" fmla="*/ 0 w 788"/>
                  <a:gd name="T19" fmla="*/ 159 h 1198"/>
                  <a:gd name="T20" fmla="*/ 68 w 788"/>
                  <a:gd name="T21" fmla="*/ 34 h 1198"/>
                  <a:gd name="T22" fmla="*/ 263 w 788"/>
                  <a:gd name="T23" fmla="*/ 0 h 1198"/>
                  <a:gd name="T24" fmla="*/ 342 w 788"/>
                  <a:gd name="T25" fmla="*/ 57 h 1198"/>
                  <a:gd name="T26" fmla="*/ 297 w 788"/>
                  <a:gd name="T27" fmla="*/ 215 h 1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1198"/>
                  <a:gd name="T44" fmla="*/ 788 w 788"/>
                  <a:gd name="T45" fmla="*/ 1198 h 1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1198">
                    <a:moveTo>
                      <a:pt x="297" y="215"/>
                    </a:moveTo>
                    <a:lnTo>
                      <a:pt x="491" y="453"/>
                    </a:lnTo>
                    <a:lnTo>
                      <a:pt x="697" y="722"/>
                    </a:lnTo>
                    <a:lnTo>
                      <a:pt x="788" y="869"/>
                    </a:lnTo>
                    <a:lnTo>
                      <a:pt x="675" y="1198"/>
                    </a:lnTo>
                    <a:lnTo>
                      <a:pt x="376" y="1051"/>
                    </a:lnTo>
                    <a:lnTo>
                      <a:pt x="308" y="654"/>
                    </a:lnTo>
                    <a:lnTo>
                      <a:pt x="251" y="385"/>
                    </a:lnTo>
                    <a:lnTo>
                      <a:pt x="138" y="260"/>
                    </a:lnTo>
                    <a:lnTo>
                      <a:pt x="0" y="159"/>
                    </a:lnTo>
                    <a:lnTo>
                      <a:pt x="68" y="34"/>
                    </a:lnTo>
                    <a:lnTo>
                      <a:pt x="263" y="0"/>
                    </a:lnTo>
                    <a:lnTo>
                      <a:pt x="342" y="57"/>
                    </a:lnTo>
                    <a:lnTo>
                      <a:pt x="297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0" name="Freeform 12"/>
              <p:cNvSpPr>
                <a:spLocks/>
              </p:cNvSpPr>
              <p:nvPr/>
            </p:nvSpPr>
            <p:spPr bwMode="auto">
              <a:xfrm>
                <a:off x="1304" y="1798"/>
                <a:ext cx="267" cy="237"/>
              </a:xfrm>
              <a:custGeom>
                <a:avLst/>
                <a:gdLst>
                  <a:gd name="T0" fmla="*/ 143 w 267"/>
                  <a:gd name="T1" fmla="*/ 237 h 237"/>
                  <a:gd name="T2" fmla="*/ 0 w 267"/>
                  <a:gd name="T3" fmla="*/ 129 h 237"/>
                  <a:gd name="T4" fmla="*/ 18 w 267"/>
                  <a:gd name="T5" fmla="*/ 18 h 237"/>
                  <a:gd name="T6" fmla="*/ 213 w 267"/>
                  <a:gd name="T7" fmla="*/ 0 h 237"/>
                  <a:gd name="T8" fmla="*/ 267 w 267"/>
                  <a:gd name="T9" fmla="*/ 54 h 237"/>
                  <a:gd name="T10" fmla="*/ 143 w 267"/>
                  <a:gd name="T11" fmla="*/ 237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7"/>
                  <a:gd name="T20" fmla="*/ 267 w 267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7">
                    <a:moveTo>
                      <a:pt x="143" y="237"/>
                    </a:moveTo>
                    <a:lnTo>
                      <a:pt x="0" y="129"/>
                    </a:lnTo>
                    <a:lnTo>
                      <a:pt x="18" y="18"/>
                    </a:lnTo>
                    <a:lnTo>
                      <a:pt x="213" y="0"/>
                    </a:lnTo>
                    <a:lnTo>
                      <a:pt x="267" y="54"/>
                    </a:lnTo>
                    <a:lnTo>
                      <a:pt x="143" y="2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1" name="Freeform 13"/>
              <p:cNvSpPr>
                <a:spLocks/>
              </p:cNvSpPr>
              <p:nvPr/>
            </p:nvSpPr>
            <p:spPr bwMode="auto">
              <a:xfrm>
                <a:off x="1469" y="2017"/>
                <a:ext cx="503" cy="888"/>
              </a:xfrm>
              <a:custGeom>
                <a:avLst/>
                <a:gdLst>
                  <a:gd name="T0" fmla="*/ 0 w 503"/>
                  <a:gd name="T1" fmla="*/ 34 h 888"/>
                  <a:gd name="T2" fmla="*/ 71 w 503"/>
                  <a:gd name="T3" fmla="*/ 0 h 888"/>
                  <a:gd name="T4" fmla="*/ 503 w 503"/>
                  <a:gd name="T5" fmla="*/ 598 h 888"/>
                  <a:gd name="T6" fmla="*/ 433 w 503"/>
                  <a:gd name="T7" fmla="*/ 888 h 888"/>
                  <a:gd name="T8" fmla="*/ 209 w 503"/>
                  <a:gd name="T9" fmla="*/ 768 h 888"/>
                  <a:gd name="T10" fmla="*/ 157 w 503"/>
                  <a:gd name="T11" fmla="*/ 496 h 888"/>
                  <a:gd name="T12" fmla="*/ 86 w 503"/>
                  <a:gd name="T13" fmla="*/ 204 h 888"/>
                  <a:gd name="T14" fmla="*/ 0 w 503"/>
                  <a:gd name="T15" fmla="*/ 34 h 8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3"/>
                  <a:gd name="T25" fmla="*/ 0 h 888"/>
                  <a:gd name="T26" fmla="*/ 503 w 503"/>
                  <a:gd name="T27" fmla="*/ 888 h 8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3" h="888">
                    <a:moveTo>
                      <a:pt x="0" y="34"/>
                    </a:moveTo>
                    <a:lnTo>
                      <a:pt x="71" y="0"/>
                    </a:lnTo>
                    <a:lnTo>
                      <a:pt x="503" y="598"/>
                    </a:lnTo>
                    <a:lnTo>
                      <a:pt x="433" y="888"/>
                    </a:lnTo>
                    <a:lnTo>
                      <a:pt x="209" y="768"/>
                    </a:lnTo>
                    <a:lnTo>
                      <a:pt x="157" y="496"/>
                    </a:lnTo>
                    <a:lnTo>
                      <a:pt x="86" y="20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4" name="Group 14"/>
            <p:cNvGrpSpPr>
              <a:grpSpLocks/>
            </p:cNvGrpSpPr>
            <p:nvPr/>
          </p:nvGrpSpPr>
          <p:grpSpPr bwMode="auto">
            <a:xfrm flipH="1">
              <a:off x="819" y="176"/>
              <a:ext cx="797" cy="944"/>
              <a:chOff x="4060" y="5"/>
              <a:chExt cx="797" cy="944"/>
            </a:xfrm>
          </p:grpSpPr>
          <p:sp>
            <p:nvSpPr>
              <p:cNvPr id="89095" name="Freeform 15"/>
              <p:cNvSpPr>
                <a:spLocks/>
              </p:cNvSpPr>
              <p:nvPr/>
            </p:nvSpPr>
            <p:spPr bwMode="auto">
              <a:xfrm>
                <a:off x="4094" y="417"/>
                <a:ext cx="597" cy="498"/>
              </a:xfrm>
              <a:custGeom>
                <a:avLst/>
                <a:gdLst>
                  <a:gd name="T0" fmla="*/ 0 w 597"/>
                  <a:gd name="T1" fmla="*/ 312 h 498"/>
                  <a:gd name="T2" fmla="*/ 0 w 597"/>
                  <a:gd name="T3" fmla="*/ 242 h 498"/>
                  <a:gd name="T4" fmla="*/ 34 w 597"/>
                  <a:gd name="T5" fmla="*/ 138 h 498"/>
                  <a:gd name="T6" fmla="*/ 104 w 597"/>
                  <a:gd name="T7" fmla="*/ 70 h 498"/>
                  <a:gd name="T8" fmla="*/ 206 w 597"/>
                  <a:gd name="T9" fmla="*/ 0 h 498"/>
                  <a:gd name="T10" fmla="*/ 299 w 597"/>
                  <a:gd name="T11" fmla="*/ 0 h 498"/>
                  <a:gd name="T12" fmla="*/ 367 w 597"/>
                  <a:gd name="T13" fmla="*/ 0 h 498"/>
                  <a:gd name="T14" fmla="*/ 448 w 597"/>
                  <a:gd name="T15" fmla="*/ 34 h 498"/>
                  <a:gd name="T16" fmla="*/ 530 w 597"/>
                  <a:gd name="T17" fmla="*/ 138 h 498"/>
                  <a:gd name="T18" fmla="*/ 597 w 597"/>
                  <a:gd name="T19" fmla="*/ 255 h 498"/>
                  <a:gd name="T20" fmla="*/ 597 w 597"/>
                  <a:gd name="T21" fmla="*/ 394 h 498"/>
                  <a:gd name="T22" fmla="*/ 564 w 597"/>
                  <a:gd name="T23" fmla="*/ 498 h 498"/>
                  <a:gd name="T24" fmla="*/ 367 w 597"/>
                  <a:gd name="T25" fmla="*/ 464 h 498"/>
                  <a:gd name="T26" fmla="*/ 265 w 597"/>
                  <a:gd name="T27" fmla="*/ 452 h 498"/>
                  <a:gd name="T28" fmla="*/ 138 w 597"/>
                  <a:gd name="T29" fmla="*/ 394 h 498"/>
                  <a:gd name="T30" fmla="*/ 0 w 597"/>
                  <a:gd name="T31" fmla="*/ 312 h 4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7"/>
                  <a:gd name="T49" fmla="*/ 0 h 498"/>
                  <a:gd name="T50" fmla="*/ 597 w 597"/>
                  <a:gd name="T51" fmla="*/ 498 h 4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7" h="498">
                    <a:moveTo>
                      <a:pt x="0" y="312"/>
                    </a:moveTo>
                    <a:lnTo>
                      <a:pt x="0" y="242"/>
                    </a:lnTo>
                    <a:lnTo>
                      <a:pt x="34" y="138"/>
                    </a:lnTo>
                    <a:lnTo>
                      <a:pt x="104" y="70"/>
                    </a:lnTo>
                    <a:lnTo>
                      <a:pt x="206" y="0"/>
                    </a:lnTo>
                    <a:lnTo>
                      <a:pt x="299" y="0"/>
                    </a:lnTo>
                    <a:lnTo>
                      <a:pt x="367" y="0"/>
                    </a:lnTo>
                    <a:lnTo>
                      <a:pt x="448" y="34"/>
                    </a:lnTo>
                    <a:lnTo>
                      <a:pt x="530" y="138"/>
                    </a:lnTo>
                    <a:lnTo>
                      <a:pt x="597" y="255"/>
                    </a:lnTo>
                    <a:lnTo>
                      <a:pt x="597" y="394"/>
                    </a:lnTo>
                    <a:lnTo>
                      <a:pt x="564" y="498"/>
                    </a:lnTo>
                    <a:lnTo>
                      <a:pt x="367" y="464"/>
                    </a:lnTo>
                    <a:lnTo>
                      <a:pt x="265" y="452"/>
                    </a:lnTo>
                    <a:lnTo>
                      <a:pt x="138" y="394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F0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6" name="Freeform 16"/>
              <p:cNvSpPr>
                <a:spLocks/>
              </p:cNvSpPr>
              <p:nvPr/>
            </p:nvSpPr>
            <p:spPr bwMode="auto">
              <a:xfrm>
                <a:off x="4284" y="428"/>
                <a:ext cx="240" cy="453"/>
              </a:xfrm>
              <a:custGeom>
                <a:avLst/>
                <a:gdLst>
                  <a:gd name="T0" fmla="*/ 0 w 240"/>
                  <a:gd name="T1" fmla="*/ 383 h 453"/>
                  <a:gd name="T2" fmla="*/ 47 w 240"/>
                  <a:gd name="T3" fmla="*/ 233 h 453"/>
                  <a:gd name="T4" fmla="*/ 167 w 240"/>
                  <a:gd name="T5" fmla="*/ 47 h 453"/>
                  <a:gd name="T6" fmla="*/ 204 w 240"/>
                  <a:gd name="T7" fmla="*/ 0 h 453"/>
                  <a:gd name="T8" fmla="*/ 240 w 240"/>
                  <a:gd name="T9" fmla="*/ 186 h 453"/>
                  <a:gd name="T10" fmla="*/ 192 w 240"/>
                  <a:gd name="T11" fmla="*/ 360 h 453"/>
                  <a:gd name="T12" fmla="*/ 181 w 240"/>
                  <a:gd name="T13" fmla="*/ 453 h 453"/>
                  <a:gd name="T14" fmla="*/ 61 w 240"/>
                  <a:gd name="T15" fmla="*/ 453 h 453"/>
                  <a:gd name="T16" fmla="*/ 0 w 240"/>
                  <a:gd name="T17" fmla="*/ 383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453"/>
                  <a:gd name="T29" fmla="*/ 240 w 240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453">
                    <a:moveTo>
                      <a:pt x="0" y="383"/>
                    </a:moveTo>
                    <a:lnTo>
                      <a:pt x="47" y="233"/>
                    </a:lnTo>
                    <a:lnTo>
                      <a:pt x="167" y="47"/>
                    </a:lnTo>
                    <a:lnTo>
                      <a:pt x="204" y="0"/>
                    </a:lnTo>
                    <a:lnTo>
                      <a:pt x="240" y="186"/>
                    </a:lnTo>
                    <a:lnTo>
                      <a:pt x="192" y="360"/>
                    </a:lnTo>
                    <a:lnTo>
                      <a:pt x="181" y="453"/>
                    </a:lnTo>
                    <a:lnTo>
                      <a:pt x="61" y="453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7" name="Freeform 17"/>
              <p:cNvSpPr>
                <a:spLocks/>
              </p:cNvSpPr>
              <p:nvPr/>
            </p:nvSpPr>
            <p:spPr bwMode="auto">
              <a:xfrm>
                <a:off x="4193" y="27"/>
                <a:ext cx="621" cy="408"/>
              </a:xfrm>
              <a:custGeom>
                <a:avLst/>
                <a:gdLst>
                  <a:gd name="T0" fmla="*/ 322 w 621"/>
                  <a:gd name="T1" fmla="*/ 211 h 408"/>
                  <a:gd name="T2" fmla="*/ 161 w 621"/>
                  <a:gd name="T3" fmla="*/ 197 h 408"/>
                  <a:gd name="T4" fmla="*/ 46 w 621"/>
                  <a:gd name="T5" fmla="*/ 141 h 408"/>
                  <a:gd name="T6" fmla="*/ 0 w 621"/>
                  <a:gd name="T7" fmla="*/ 93 h 408"/>
                  <a:gd name="T8" fmla="*/ 46 w 621"/>
                  <a:gd name="T9" fmla="*/ 11 h 408"/>
                  <a:gd name="T10" fmla="*/ 127 w 621"/>
                  <a:gd name="T11" fmla="*/ 0 h 408"/>
                  <a:gd name="T12" fmla="*/ 218 w 621"/>
                  <a:gd name="T13" fmla="*/ 0 h 408"/>
                  <a:gd name="T14" fmla="*/ 288 w 621"/>
                  <a:gd name="T15" fmla="*/ 104 h 408"/>
                  <a:gd name="T16" fmla="*/ 403 w 621"/>
                  <a:gd name="T17" fmla="*/ 197 h 408"/>
                  <a:gd name="T18" fmla="*/ 505 w 621"/>
                  <a:gd name="T19" fmla="*/ 211 h 408"/>
                  <a:gd name="T20" fmla="*/ 609 w 621"/>
                  <a:gd name="T21" fmla="*/ 267 h 408"/>
                  <a:gd name="T22" fmla="*/ 621 w 621"/>
                  <a:gd name="T23" fmla="*/ 396 h 408"/>
                  <a:gd name="T24" fmla="*/ 553 w 621"/>
                  <a:gd name="T25" fmla="*/ 408 h 408"/>
                  <a:gd name="T26" fmla="*/ 415 w 621"/>
                  <a:gd name="T27" fmla="*/ 360 h 408"/>
                  <a:gd name="T28" fmla="*/ 322 w 621"/>
                  <a:gd name="T29" fmla="*/ 211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1"/>
                  <a:gd name="T46" fmla="*/ 0 h 408"/>
                  <a:gd name="T47" fmla="*/ 621 w 621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1" h="408">
                    <a:moveTo>
                      <a:pt x="322" y="211"/>
                    </a:moveTo>
                    <a:lnTo>
                      <a:pt x="161" y="197"/>
                    </a:lnTo>
                    <a:lnTo>
                      <a:pt x="46" y="141"/>
                    </a:lnTo>
                    <a:lnTo>
                      <a:pt x="0" y="93"/>
                    </a:lnTo>
                    <a:lnTo>
                      <a:pt x="46" y="11"/>
                    </a:lnTo>
                    <a:lnTo>
                      <a:pt x="127" y="0"/>
                    </a:lnTo>
                    <a:lnTo>
                      <a:pt x="218" y="0"/>
                    </a:lnTo>
                    <a:lnTo>
                      <a:pt x="288" y="104"/>
                    </a:lnTo>
                    <a:lnTo>
                      <a:pt x="403" y="197"/>
                    </a:lnTo>
                    <a:lnTo>
                      <a:pt x="505" y="211"/>
                    </a:lnTo>
                    <a:lnTo>
                      <a:pt x="609" y="267"/>
                    </a:lnTo>
                    <a:lnTo>
                      <a:pt x="621" y="396"/>
                    </a:lnTo>
                    <a:lnTo>
                      <a:pt x="553" y="408"/>
                    </a:lnTo>
                    <a:lnTo>
                      <a:pt x="415" y="360"/>
                    </a:lnTo>
                    <a:lnTo>
                      <a:pt x="322" y="211"/>
                    </a:lnTo>
                    <a:close/>
                  </a:path>
                </a:pathLst>
              </a:custGeom>
              <a:solidFill>
                <a:srgbClr val="FAF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8" name="Freeform 18"/>
              <p:cNvSpPr>
                <a:spLocks/>
              </p:cNvSpPr>
              <p:nvPr/>
            </p:nvSpPr>
            <p:spPr bwMode="auto">
              <a:xfrm>
                <a:off x="4060" y="5"/>
                <a:ext cx="797" cy="944"/>
              </a:xfrm>
              <a:custGeom>
                <a:avLst/>
                <a:gdLst>
                  <a:gd name="T0" fmla="*/ 0 w 797"/>
                  <a:gd name="T1" fmla="*/ 636 h 944"/>
                  <a:gd name="T2" fmla="*/ 262 w 797"/>
                  <a:gd name="T3" fmla="*/ 375 h 944"/>
                  <a:gd name="T4" fmla="*/ 432 w 797"/>
                  <a:gd name="T5" fmla="*/ 296 h 944"/>
                  <a:gd name="T6" fmla="*/ 228 w 797"/>
                  <a:gd name="T7" fmla="*/ 226 h 944"/>
                  <a:gd name="T8" fmla="*/ 102 w 797"/>
                  <a:gd name="T9" fmla="*/ 79 h 944"/>
                  <a:gd name="T10" fmla="*/ 308 w 797"/>
                  <a:gd name="T11" fmla="*/ 0 h 944"/>
                  <a:gd name="T12" fmla="*/ 251 w 797"/>
                  <a:gd name="T13" fmla="*/ 45 h 944"/>
                  <a:gd name="T14" fmla="*/ 181 w 797"/>
                  <a:gd name="T15" fmla="*/ 124 h 944"/>
                  <a:gd name="T16" fmla="*/ 376 w 797"/>
                  <a:gd name="T17" fmla="*/ 203 h 944"/>
                  <a:gd name="T18" fmla="*/ 410 w 797"/>
                  <a:gd name="T19" fmla="*/ 135 h 944"/>
                  <a:gd name="T20" fmla="*/ 444 w 797"/>
                  <a:gd name="T21" fmla="*/ 113 h 944"/>
                  <a:gd name="T22" fmla="*/ 627 w 797"/>
                  <a:gd name="T23" fmla="*/ 192 h 944"/>
                  <a:gd name="T24" fmla="*/ 774 w 797"/>
                  <a:gd name="T25" fmla="*/ 319 h 944"/>
                  <a:gd name="T26" fmla="*/ 718 w 797"/>
                  <a:gd name="T27" fmla="*/ 443 h 944"/>
                  <a:gd name="T28" fmla="*/ 718 w 797"/>
                  <a:gd name="T29" fmla="*/ 375 h 944"/>
                  <a:gd name="T30" fmla="*/ 650 w 797"/>
                  <a:gd name="T31" fmla="*/ 262 h 944"/>
                  <a:gd name="T32" fmla="*/ 511 w 797"/>
                  <a:gd name="T33" fmla="*/ 251 h 944"/>
                  <a:gd name="T34" fmla="*/ 638 w 797"/>
                  <a:gd name="T35" fmla="*/ 375 h 944"/>
                  <a:gd name="T36" fmla="*/ 591 w 797"/>
                  <a:gd name="T37" fmla="*/ 398 h 944"/>
                  <a:gd name="T38" fmla="*/ 455 w 797"/>
                  <a:gd name="T39" fmla="*/ 364 h 944"/>
                  <a:gd name="T40" fmla="*/ 511 w 797"/>
                  <a:gd name="T41" fmla="*/ 455 h 944"/>
                  <a:gd name="T42" fmla="*/ 650 w 797"/>
                  <a:gd name="T43" fmla="*/ 624 h 944"/>
                  <a:gd name="T44" fmla="*/ 638 w 797"/>
                  <a:gd name="T45" fmla="*/ 887 h 944"/>
                  <a:gd name="T46" fmla="*/ 262 w 797"/>
                  <a:gd name="T47" fmla="*/ 876 h 944"/>
                  <a:gd name="T48" fmla="*/ 181 w 797"/>
                  <a:gd name="T49" fmla="*/ 763 h 944"/>
                  <a:gd name="T50" fmla="*/ 557 w 797"/>
                  <a:gd name="T51" fmla="*/ 853 h 944"/>
                  <a:gd name="T52" fmla="*/ 604 w 797"/>
                  <a:gd name="T53" fmla="*/ 774 h 944"/>
                  <a:gd name="T54" fmla="*/ 534 w 797"/>
                  <a:gd name="T55" fmla="*/ 568 h 944"/>
                  <a:gd name="T56" fmla="*/ 489 w 797"/>
                  <a:gd name="T57" fmla="*/ 624 h 944"/>
                  <a:gd name="T58" fmla="*/ 421 w 797"/>
                  <a:gd name="T59" fmla="*/ 647 h 944"/>
                  <a:gd name="T60" fmla="*/ 330 w 797"/>
                  <a:gd name="T61" fmla="*/ 613 h 944"/>
                  <a:gd name="T62" fmla="*/ 262 w 797"/>
                  <a:gd name="T63" fmla="*/ 579 h 944"/>
                  <a:gd name="T64" fmla="*/ 296 w 797"/>
                  <a:gd name="T65" fmla="*/ 443 h 944"/>
                  <a:gd name="T66" fmla="*/ 124 w 797"/>
                  <a:gd name="T67" fmla="*/ 534 h 944"/>
                  <a:gd name="T68" fmla="*/ 68 w 797"/>
                  <a:gd name="T69" fmla="*/ 692 h 944"/>
                  <a:gd name="T70" fmla="*/ 11 w 797"/>
                  <a:gd name="T71" fmla="*/ 774 h 9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7"/>
                  <a:gd name="T109" fmla="*/ 0 h 944"/>
                  <a:gd name="T110" fmla="*/ 797 w 797"/>
                  <a:gd name="T111" fmla="*/ 944 h 9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7" h="944">
                    <a:moveTo>
                      <a:pt x="11" y="774"/>
                    </a:moveTo>
                    <a:lnTo>
                      <a:pt x="0" y="636"/>
                    </a:lnTo>
                    <a:lnTo>
                      <a:pt x="79" y="489"/>
                    </a:lnTo>
                    <a:lnTo>
                      <a:pt x="262" y="375"/>
                    </a:lnTo>
                    <a:lnTo>
                      <a:pt x="387" y="375"/>
                    </a:lnTo>
                    <a:lnTo>
                      <a:pt x="432" y="296"/>
                    </a:lnTo>
                    <a:lnTo>
                      <a:pt x="353" y="262"/>
                    </a:lnTo>
                    <a:lnTo>
                      <a:pt x="228" y="226"/>
                    </a:lnTo>
                    <a:lnTo>
                      <a:pt x="136" y="181"/>
                    </a:lnTo>
                    <a:lnTo>
                      <a:pt x="102" y="79"/>
                    </a:lnTo>
                    <a:lnTo>
                      <a:pt x="181" y="0"/>
                    </a:lnTo>
                    <a:lnTo>
                      <a:pt x="308" y="0"/>
                    </a:lnTo>
                    <a:lnTo>
                      <a:pt x="376" y="56"/>
                    </a:lnTo>
                    <a:lnTo>
                      <a:pt x="251" y="45"/>
                    </a:lnTo>
                    <a:lnTo>
                      <a:pt x="181" y="56"/>
                    </a:lnTo>
                    <a:lnTo>
                      <a:pt x="181" y="124"/>
                    </a:lnTo>
                    <a:lnTo>
                      <a:pt x="262" y="169"/>
                    </a:lnTo>
                    <a:lnTo>
                      <a:pt x="376" y="203"/>
                    </a:lnTo>
                    <a:lnTo>
                      <a:pt x="432" y="203"/>
                    </a:lnTo>
                    <a:lnTo>
                      <a:pt x="410" y="135"/>
                    </a:lnTo>
                    <a:lnTo>
                      <a:pt x="387" y="90"/>
                    </a:lnTo>
                    <a:lnTo>
                      <a:pt x="444" y="113"/>
                    </a:lnTo>
                    <a:lnTo>
                      <a:pt x="511" y="192"/>
                    </a:lnTo>
                    <a:lnTo>
                      <a:pt x="627" y="192"/>
                    </a:lnTo>
                    <a:lnTo>
                      <a:pt x="729" y="215"/>
                    </a:lnTo>
                    <a:lnTo>
                      <a:pt x="774" y="319"/>
                    </a:lnTo>
                    <a:lnTo>
                      <a:pt x="797" y="409"/>
                    </a:lnTo>
                    <a:lnTo>
                      <a:pt x="718" y="443"/>
                    </a:lnTo>
                    <a:lnTo>
                      <a:pt x="661" y="432"/>
                    </a:lnTo>
                    <a:lnTo>
                      <a:pt x="718" y="375"/>
                    </a:lnTo>
                    <a:lnTo>
                      <a:pt x="718" y="307"/>
                    </a:lnTo>
                    <a:lnTo>
                      <a:pt x="650" y="262"/>
                    </a:lnTo>
                    <a:lnTo>
                      <a:pt x="545" y="251"/>
                    </a:lnTo>
                    <a:lnTo>
                      <a:pt x="511" y="251"/>
                    </a:lnTo>
                    <a:lnTo>
                      <a:pt x="545" y="319"/>
                    </a:lnTo>
                    <a:lnTo>
                      <a:pt x="638" y="375"/>
                    </a:lnTo>
                    <a:lnTo>
                      <a:pt x="684" y="375"/>
                    </a:lnTo>
                    <a:lnTo>
                      <a:pt x="591" y="398"/>
                    </a:lnTo>
                    <a:lnTo>
                      <a:pt x="500" y="364"/>
                    </a:lnTo>
                    <a:lnTo>
                      <a:pt x="455" y="364"/>
                    </a:lnTo>
                    <a:lnTo>
                      <a:pt x="444" y="409"/>
                    </a:lnTo>
                    <a:lnTo>
                      <a:pt x="511" y="455"/>
                    </a:lnTo>
                    <a:lnTo>
                      <a:pt x="579" y="500"/>
                    </a:lnTo>
                    <a:lnTo>
                      <a:pt x="650" y="624"/>
                    </a:lnTo>
                    <a:lnTo>
                      <a:pt x="661" y="763"/>
                    </a:lnTo>
                    <a:lnTo>
                      <a:pt x="638" y="887"/>
                    </a:lnTo>
                    <a:lnTo>
                      <a:pt x="616" y="944"/>
                    </a:lnTo>
                    <a:lnTo>
                      <a:pt x="262" y="876"/>
                    </a:lnTo>
                    <a:lnTo>
                      <a:pt x="113" y="774"/>
                    </a:lnTo>
                    <a:lnTo>
                      <a:pt x="181" y="763"/>
                    </a:lnTo>
                    <a:lnTo>
                      <a:pt x="308" y="830"/>
                    </a:lnTo>
                    <a:lnTo>
                      <a:pt x="557" y="853"/>
                    </a:lnTo>
                    <a:lnTo>
                      <a:pt x="579" y="853"/>
                    </a:lnTo>
                    <a:lnTo>
                      <a:pt x="604" y="774"/>
                    </a:lnTo>
                    <a:lnTo>
                      <a:pt x="591" y="670"/>
                    </a:lnTo>
                    <a:lnTo>
                      <a:pt x="534" y="568"/>
                    </a:lnTo>
                    <a:lnTo>
                      <a:pt x="466" y="489"/>
                    </a:lnTo>
                    <a:lnTo>
                      <a:pt x="489" y="624"/>
                    </a:lnTo>
                    <a:lnTo>
                      <a:pt x="410" y="797"/>
                    </a:lnTo>
                    <a:lnTo>
                      <a:pt x="421" y="647"/>
                    </a:lnTo>
                    <a:lnTo>
                      <a:pt x="410" y="477"/>
                    </a:lnTo>
                    <a:lnTo>
                      <a:pt x="330" y="613"/>
                    </a:lnTo>
                    <a:lnTo>
                      <a:pt x="262" y="740"/>
                    </a:lnTo>
                    <a:lnTo>
                      <a:pt x="262" y="579"/>
                    </a:lnTo>
                    <a:lnTo>
                      <a:pt x="364" y="455"/>
                    </a:lnTo>
                    <a:lnTo>
                      <a:pt x="296" y="443"/>
                    </a:lnTo>
                    <a:lnTo>
                      <a:pt x="192" y="477"/>
                    </a:lnTo>
                    <a:lnTo>
                      <a:pt x="124" y="534"/>
                    </a:lnTo>
                    <a:lnTo>
                      <a:pt x="68" y="624"/>
                    </a:lnTo>
                    <a:lnTo>
                      <a:pt x="68" y="692"/>
                    </a:lnTo>
                    <a:lnTo>
                      <a:pt x="102" y="704"/>
                    </a:lnTo>
                    <a:lnTo>
                      <a:pt x="11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9091" name="AutoShape 19"/>
          <p:cNvSpPr>
            <a:spLocks noChangeArrowheads="1"/>
          </p:cNvSpPr>
          <p:nvPr/>
        </p:nvSpPr>
        <p:spPr bwMode="auto">
          <a:xfrm>
            <a:off x="2898775" y="274638"/>
            <a:ext cx="5673725" cy="3343275"/>
          </a:xfrm>
          <a:prstGeom prst="wedgeRoundRectCallout">
            <a:avLst>
              <a:gd name="adj1" fmla="val -69727"/>
              <a:gd name="adj2" fmla="val 27491"/>
              <a:gd name="adj3" fmla="val 16667"/>
            </a:avLst>
          </a:prstGeom>
          <a:noFill/>
          <a:ln w="762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/>
          <a:lstStyle/>
          <a:p>
            <a:r>
              <a:rPr lang="en-US" sz="3600"/>
              <a:t>There is much, much more to be said about how polynomials encode counting questions!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3314700" y="2311400"/>
            <a:ext cx="2746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/>
              <a:t>References</a:t>
            </a:r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1227138" y="2995613"/>
            <a:ext cx="6919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/>
              <a:t>Applied Combinatorics, by Alan Tucker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>
            <a:off x="609600" y="457200"/>
            <a:ext cx="5992813" cy="4376738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5622925" y="2135188"/>
            <a:ext cx="2835275" cy="4570412"/>
            <a:chOff x="3230" y="1699"/>
            <a:chExt cx="909" cy="1465"/>
          </a:xfrm>
        </p:grpSpPr>
        <p:sp>
          <p:nvSpPr>
            <p:cNvPr id="32773" name="Freeform 4"/>
            <p:cNvSpPr>
              <a:spLocks/>
            </p:cNvSpPr>
            <p:nvPr/>
          </p:nvSpPr>
          <p:spPr bwMode="auto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Freeform 5"/>
            <p:cNvSpPr>
              <a:spLocks/>
            </p:cNvSpPr>
            <p:nvPr/>
          </p:nvSpPr>
          <p:spPr bwMode="auto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Freeform 6"/>
            <p:cNvSpPr>
              <a:spLocks/>
            </p:cNvSpPr>
            <p:nvPr/>
          </p:nvSpPr>
          <p:spPr bwMode="auto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7"/>
            <p:cNvSpPr>
              <a:spLocks/>
            </p:cNvSpPr>
            <p:nvPr/>
          </p:nvSpPr>
          <p:spPr bwMode="auto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8"/>
            <p:cNvSpPr>
              <a:spLocks/>
            </p:cNvSpPr>
            <p:nvPr/>
          </p:nvSpPr>
          <p:spPr bwMode="auto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9"/>
            <p:cNvSpPr>
              <a:spLocks/>
            </p:cNvSpPr>
            <p:nvPr/>
          </p:nvSpPr>
          <p:spPr bwMode="auto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1301750" y="942975"/>
            <a:ext cx="46418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The number of subsets of an n-element set is 2</a:t>
            </a:r>
            <a:r>
              <a:rPr lang="en-US" sz="4800" baseline="30000"/>
              <a:t>n</a:t>
            </a:r>
            <a:r>
              <a:rPr lang="en-US" sz="4800"/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609600" y="457200"/>
            <a:ext cx="6858000" cy="5486400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6623050" y="3557588"/>
            <a:ext cx="2157413" cy="3148012"/>
            <a:chOff x="3230" y="1699"/>
            <a:chExt cx="909" cy="1465"/>
          </a:xfrm>
        </p:grpSpPr>
        <p:sp>
          <p:nvSpPr>
            <p:cNvPr id="33797" name="Freeform 4"/>
            <p:cNvSpPr>
              <a:spLocks/>
            </p:cNvSpPr>
            <p:nvPr/>
          </p:nvSpPr>
          <p:spPr bwMode="auto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Freeform 5"/>
            <p:cNvSpPr>
              <a:spLocks/>
            </p:cNvSpPr>
            <p:nvPr/>
          </p:nvSpPr>
          <p:spPr bwMode="auto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Freeform 6"/>
            <p:cNvSpPr>
              <a:spLocks/>
            </p:cNvSpPr>
            <p:nvPr/>
          </p:nvSpPr>
          <p:spPr bwMode="auto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Freeform 7"/>
            <p:cNvSpPr>
              <a:spLocks/>
            </p:cNvSpPr>
            <p:nvPr/>
          </p:nvSpPr>
          <p:spPr bwMode="auto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Freeform 8"/>
            <p:cNvSpPr>
              <a:spLocks/>
            </p:cNvSpPr>
            <p:nvPr/>
          </p:nvSpPr>
          <p:spPr bwMode="auto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Freeform 9"/>
            <p:cNvSpPr>
              <a:spLocks/>
            </p:cNvSpPr>
            <p:nvPr/>
          </p:nvSpPr>
          <p:spPr bwMode="auto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1041400" y="977900"/>
            <a:ext cx="59372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 anchor="ctr"/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/>
              <a:t>Sometimes it is easiest to count the number of objects with property Q, by counting the number of objects that do not have property Q.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>
            <a:off x="609600" y="457200"/>
            <a:ext cx="5992813" cy="4376738"/>
          </a:xfrm>
          <a:custGeom>
            <a:avLst/>
            <a:gdLst>
              <a:gd name="T0" fmla="*/ 2147483647 w 1921"/>
              <a:gd name="T1" fmla="*/ 2147483647 h 1403"/>
              <a:gd name="T2" fmla="*/ 2147483647 w 1921"/>
              <a:gd name="T3" fmla="*/ 2147483647 h 1403"/>
              <a:gd name="T4" fmla="*/ 2147483647 w 1921"/>
              <a:gd name="T5" fmla="*/ 2147483647 h 1403"/>
              <a:gd name="T6" fmla="*/ 2147483647 w 1921"/>
              <a:gd name="T7" fmla="*/ 2147483647 h 1403"/>
              <a:gd name="T8" fmla="*/ 2147483647 w 1921"/>
              <a:gd name="T9" fmla="*/ 2147483647 h 1403"/>
              <a:gd name="T10" fmla="*/ 2147483647 w 1921"/>
              <a:gd name="T11" fmla="*/ 2147483647 h 1403"/>
              <a:gd name="T12" fmla="*/ 2147483647 w 1921"/>
              <a:gd name="T13" fmla="*/ 2147483647 h 1403"/>
              <a:gd name="T14" fmla="*/ 2147483647 w 1921"/>
              <a:gd name="T15" fmla="*/ 2147483647 h 1403"/>
              <a:gd name="T16" fmla="*/ 2147483647 w 1921"/>
              <a:gd name="T17" fmla="*/ 2147483647 h 1403"/>
              <a:gd name="T18" fmla="*/ 2147483647 w 1921"/>
              <a:gd name="T19" fmla="*/ 2147483647 h 1403"/>
              <a:gd name="T20" fmla="*/ 2147483647 w 1921"/>
              <a:gd name="T21" fmla="*/ 2147483647 h 1403"/>
              <a:gd name="T22" fmla="*/ 2147483647 w 1921"/>
              <a:gd name="T23" fmla="*/ 2147483647 h 1403"/>
              <a:gd name="T24" fmla="*/ 2147483647 w 1921"/>
              <a:gd name="T25" fmla="*/ 2147483647 h 1403"/>
              <a:gd name="T26" fmla="*/ 2147483647 w 1921"/>
              <a:gd name="T27" fmla="*/ 2147483647 h 1403"/>
              <a:gd name="T28" fmla="*/ 2147483647 w 1921"/>
              <a:gd name="T29" fmla="*/ 2147483647 h 1403"/>
              <a:gd name="T30" fmla="*/ 2147483647 w 1921"/>
              <a:gd name="T31" fmla="*/ 2147483647 h 1403"/>
              <a:gd name="T32" fmla="*/ 2147483647 w 1921"/>
              <a:gd name="T33" fmla="*/ 2147483647 h 1403"/>
              <a:gd name="T34" fmla="*/ 2147483647 w 1921"/>
              <a:gd name="T35" fmla="*/ 2147483647 h 1403"/>
              <a:gd name="T36" fmla="*/ 2147483647 w 1921"/>
              <a:gd name="T37" fmla="*/ 2147483647 h 1403"/>
              <a:gd name="T38" fmla="*/ 2147483647 w 1921"/>
              <a:gd name="T39" fmla="*/ 2147483647 h 1403"/>
              <a:gd name="T40" fmla="*/ 2147483647 w 1921"/>
              <a:gd name="T41" fmla="*/ 2147483647 h 1403"/>
              <a:gd name="T42" fmla="*/ 2147483647 w 1921"/>
              <a:gd name="T43" fmla="*/ 2147483647 h 1403"/>
              <a:gd name="T44" fmla="*/ 2147483647 w 1921"/>
              <a:gd name="T45" fmla="*/ 2147483647 h 1403"/>
              <a:gd name="T46" fmla="*/ 2147483647 w 1921"/>
              <a:gd name="T47" fmla="*/ 2147483647 h 1403"/>
              <a:gd name="T48" fmla="*/ 2147483647 w 1921"/>
              <a:gd name="T49" fmla="*/ 2147483647 h 1403"/>
              <a:gd name="T50" fmla="*/ 2147483647 w 1921"/>
              <a:gd name="T51" fmla="*/ 2147483647 h 1403"/>
              <a:gd name="T52" fmla="*/ 2147483647 w 1921"/>
              <a:gd name="T53" fmla="*/ 2147483647 h 1403"/>
              <a:gd name="T54" fmla="*/ 2147483647 w 1921"/>
              <a:gd name="T55" fmla="*/ 2147483647 h 1403"/>
              <a:gd name="T56" fmla="*/ 2147483647 w 1921"/>
              <a:gd name="T57" fmla="*/ 2147483647 h 1403"/>
              <a:gd name="T58" fmla="*/ 2147483647 w 1921"/>
              <a:gd name="T59" fmla="*/ 2147483647 h 1403"/>
              <a:gd name="T60" fmla="*/ 2147483647 w 1921"/>
              <a:gd name="T61" fmla="*/ 2147483647 h 1403"/>
              <a:gd name="T62" fmla="*/ 2147483647 w 1921"/>
              <a:gd name="T63" fmla="*/ 2147483647 h 1403"/>
              <a:gd name="T64" fmla="*/ 2147483647 w 1921"/>
              <a:gd name="T65" fmla="*/ 2147483647 h 1403"/>
              <a:gd name="T66" fmla="*/ 2147483647 w 1921"/>
              <a:gd name="T67" fmla="*/ 2147483647 h 1403"/>
              <a:gd name="T68" fmla="*/ 2147483647 w 1921"/>
              <a:gd name="T69" fmla="*/ 2147483647 h 1403"/>
              <a:gd name="T70" fmla="*/ 2147483647 w 1921"/>
              <a:gd name="T71" fmla="*/ 2147483647 h 1403"/>
              <a:gd name="T72" fmla="*/ 2147483647 w 1921"/>
              <a:gd name="T73" fmla="*/ 2147483647 h 1403"/>
              <a:gd name="T74" fmla="*/ 2147483647 w 1921"/>
              <a:gd name="T75" fmla="*/ 2147483647 h 1403"/>
              <a:gd name="T76" fmla="*/ 0 w 1921"/>
              <a:gd name="T77" fmla="*/ 2147483647 h 1403"/>
              <a:gd name="T78" fmla="*/ 2147483647 w 1921"/>
              <a:gd name="T79" fmla="*/ 2147483647 h 14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21"/>
              <a:gd name="T121" fmla="*/ 0 h 1403"/>
              <a:gd name="T122" fmla="*/ 1921 w 1921"/>
              <a:gd name="T123" fmla="*/ 1403 h 14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21" h="1403">
                <a:moveTo>
                  <a:pt x="51" y="137"/>
                </a:moveTo>
                <a:lnTo>
                  <a:pt x="126" y="86"/>
                </a:lnTo>
                <a:lnTo>
                  <a:pt x="187" y="66"/>
                </a:lnTo>
                <a:lnTo>
                  <a:pt x="258" y="46"/>
                </a:lnTo>
                <a:lnTo>
                  <a:pt x="394" y="46"/>
                </a:lnTo>
                <a:lnTo>
                  <a:pt x="450" y="46"/>
                </a:lnTo>
                <a:lnTo>
                  <a:pt x="642" y="30"/>
                </a:lnTo>
                <a:lnTo>
                  <a:pt x="1001" y="15"/>
                </a:lnTo>
                <a:lnTo>
                  <a:pt x="1486" y="0"/>
                </a:lnTo>
                <a:lnTo>
                  <a:pt x="1754" y="15"/>
                </a:lnTo>
                <a:lnTo>
                  <a:pt x="1779" y="30"/>
                </a:lnTo>
                <a:lnTo>
                  <a:pt x="1810" y="71"/>
                </a:lnTo>
                <a:lnTo>
                  <a:pt x="1810" y="137"/>
                </a:lnTo>
                <a:lnTo>
                  <a:pt x="1815" y="380"/>
                </a:lnTo>
                <a:lnTo>
                  <a:pt x="1830" y="653"/>
                </a:lnTo>
                <a:lnTo>
                  <a:pt x="1865" y="846"/>
                </a:lnTo>
                <a:lnTo>
                  <a:pt x="1916" y="1104"/>
                </a:lnTo>
                <a:lnTo>
                  <a:pt x="1921" y="1185"/>
                </a:lnTo>
                <a:lnTo>
                  <a:pt x="1916" y="1211"/>
                </a:lnTo>
                <a:lnTo>
                  <a:pt x="1886" y="1236"/>
                </a:lnTo>
                <a:lnTo>
                  <a:pt x="1825" y="1271"/>
                </a:lnTo>
                <a:lnTo>
                  <a:pt x="1739" y="1281"/>
                </a:lnTo>
                <a:lnTo>
                  <a:pt x="1506" y="1281"/>
                </a:lnTo>
                <a:lnTo>
                  <a:pt x="1107" y="1276"/>
                </a:lnTo>
                <a:lnTo>
                  <a:pt x="981" y="1292"/>
                </a:lnTo>
                <a:lnTo>
                  <a:pt x="779" y="1327"/>
                </a:lnTo>
                <a:lnTo>
                  <a:pt x="672" y="1337"/>
                </a:lnTo>
                <a:lnTo>
                  <a:pt x="465" y="1347"/>
                </a:lnTo>
                <a:lnTo>
                  <a:pt x="420" y="1362"/>
                </a:lnTo>
                <a:lnTo>
                  <a:pt x="283" y="1393"/>
                </a:lnTo>
                <a:lnTo>
                  <a:pt x="172" y="1403"/>
                </a:lnTo>
                <a:lnTo>
                  <a:pt x="152" y="1378"/>
                </a:lnTo>
                <a:lnTo>
                  <a:pt x="121" y="1302"/>
                </a:lnTo>
                <a:lnTo>
                  <a:pt x="96" y="1038"/>
                </a:lnTo>
                <a:lnTo>
                  <a:pt x="56" y="755"/>
                </a:lnTo>
                <a:lnTo>
                  <a:pt x="25" y="471"/>
                </a:lnTo>
                <a:lnTo>
                  <a:pt x="5" y="233"/>
                </a:lnTo>
                <a:lnTo>
                  <a:pt x="51" y="213"/>
                </a:lnTo>
                <a:lnTo>
                  <a:pt x="45" y="365"/>
                </a:lnTo>
                <a:lnTo>
                  <a:pt x="71" y="577"/>
                </a:lnTo>
                <a:lnTo>
                  <a:pt x="96" y="780"/>
                </a:lnTo>
                <a:lnTo>
                  <a:pt x="121" y="917"/>
                </a:lnTo>
                <a:lnTo>
                  <a:pt x="131" y="1008"/>
                </a:lnTo>
                <a:lnTo>
                  <a:pt x="136" y="1155"/>
                </a:lnTo>
                <a:lnTo>
                  <a:pt x="157" y="1281"/>
                </a:lnTo>
                <a:lnTo>
                  <a:pt x="197" y="1332"/>
                </a:lnTo>
                <a:lnTo>
                  <a:pt x="329" y="1337"/>
                </a:lnTo>
                <a:lnTo>
                  <a:pt x="455" y="1302"/>
                </a:lnTo>
                <a:lnTo>
                  <a:pt x="566" y="1297"/>
                </a:lnTo>
                <a:lnTo>
                  <a:pt x="688" y="1302"/>
                </a:lnTo>
                <a:lnTo>
                  <a:pt x="844" y="1281"/>
                </a:lnTo>
                <a:lnTo>
                  <a:pt x="991" y="1246"/>
                </a:lnTo>
                <a:lnTo>
                  <a:pt x="1127" y="1231"/>
                </a:lnTo>
                <a:lnTo>
                  <a:pt x="1294" y="1231"/>
                </a:lnTo>
                <a:lnTo>
                  <a:pt x="1527" y="1241"/>
                </a:lnTo>
                <a:lnTo>
                  <a:pt x="1749" y="1221"/>
                </a:lnTo>
                <a:lnTo>
                  <a:pt x="1820" y="1211"/>
                </a:lnTo>
                <a:lnTo>
                  <a:pt x="1850" y="1190"/>
                </a:lnTo>
                <a:lnTo>
                  <a:pt x="1876" y="1170"/>
                </a:lnTo>
                <a:lnTo>
                  <a:pt x="1876" y="1129"/>
                </a:lnTo>
                <a:lnTo>
                  <a:pt x="1840" y="927"/>
                </a:lnTo>
                <a:lnTo>
                  <a:pt x="1805" y="734"/>
                </a:lnTo>
                <a:lnTo>
                  <a:pt x="1785" y="593"/>
                </a:lnTo>
                <a:lnTo>
                  <a:pt x="1779" y="258"/>
                </a:lnTo>
                <a:lnTo>
                  <a:pt x="1769" y="101"/>
                </a:lnTo>
                <a:lnTo>
                  <a:pt x="1749" y="66"/>
                </a:lnTo>
                <a:lnTo>
                  <a:pt x="1714" y="46"/>
                </a:lnTo>
                <a:lnTo>
                  <a:pt x="1653" y="41"/>
                </a:lnTo>
                <a:lnTo>
                  <a:pt x="1496" y="41"/>
                </a:lnTo>
                <a:lnTo>
                  <a:pt x="1294" y="41"/>
                </a:lnTo>
                <a:lnTo>
                  <a:pt x="1031" y="56"/>
                </a:lnTo>
                <a:lnTo>
                  <a:pt x="789" y="61"/>
                </a:lnTo>
                <a:lnTo>
                  <a:pt x="475" y="71"/>
                </a:lnTo>
                <a:lnTo>
                  <a:pt x="253" y="86"/>
                </a:lnTo>
                <a:lnTo>
                  <a:pt x="152" y="111"/>
                </a:lnTo>
                <a:lnTo>
                  <a:pt x="106" y="142"/>
                </a:lnTo>
                <a:lnTo>
                  <a:pt x="30" y="182"/>
                </a:lnTo>
                <a:lnTo>
                  <a:pt x="0" y="187"/>
                </a:lnTo>
                <a:lnTo>
                  <a:pt x="10" y="152"/>
                </a:lnTo>
                <a:lnTo>
                  <a:pt x="51" y="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6003925" y="2135188"/>
            <a:ext cx="2835275" cy="4570412"/>
            <a:chOff x="3230" y="1699"/>
            <a:chExt cx="909" cy="1465"/>
          </a:xfrm>
        </p:grpSpPr>
        <p:sp>
          <p:nvSpPr>
            <p:cNvPr id="34829" name="Freeform 4"/>
            <p:cNvSpPr>
              <a:spLocks/>
            </p:cNvSpPr>
            <p:nvPr/>
          </p:nvSpPr>
          <p:spPr bwMode="auto">
            <a:xfrm>
              <a:off x="3753" y="1731"/>
              <a:ext cx="327" cy="344"/>
            </a:xfrm>
            <a:custGeom>
              <a:avLst/>
              <a:gdLst>
                <a:gd name="T0" fmla="*/ 119 w 327"/>
                <a:gd name="T1" fmla="*/ 103 h 344"/>
                <a:gd name="T2" fmla="*/ 166 w 327"/>
                <a:gd name="T3" fmla="*/ 41 h 344"/>
                <a:gd name="T4" fmla="*/ 192 w 327"/>
                <a:gd name="T5" fmla="*/ 15 h 344"/>
                <a:gd name="T6" fmla="*/ 223 w 327"/>
                <a:gd name="T7" fmla="*/ 0 h 344"/>
                <a:gd name="T8" fmla="*/ 254 w 327"/>
                <a:gd name="T9" fmla="*/ 0 h 344"/>
                <a:gd name="T10" fmla="*/ 291 w 327"/>
                <a:gd name="T11" fmla="*/ 10 h 344"/>
                <a:gd name="T12" fmla="*/ 322 w 327"/>
                <a:gd name="T13" fmla="*/ 41 h 344"/>
                <a:gd name="T14" fmla="*/ 327 w 327"/>
                <a:gd name="T15" fmla="*/ 98 h 344"/>
                <a:gd name="T16" fmla="*/ 317 w 327"/>
                <a:gd name="T17" fmla="*/ 164 h 344"/>
                <a:gd name="T18" fmla="*/ 291 w 327"/>
                <a:gd name="T19" fmla="*/ 221 h 344"/>
                <a:gd name="T20" fmla="*/ 244 w 327"/>
                <a:gd name="T21" fmla="*/ 303 h 344"/>
                <a:gd name="T22" fmla="*/ 213 w 327"/>
                <a:gd name="T23" fmla="*/ 334 h 344"/>
                <a:gd name="T24" fmla="*/ 176 w 327"/>
                <a:gd name="T25" fmla="*/ 344 h 344"/>
                <a:gd name="T26" fmla="*/ 140 w 327"/>
                <a:gd name="T27" fmla="*/ 344 h 344"/>
                <a:gd name="T28" fmla="*/ 114 w 327"/>
                <a:gd name="T29" fmla="*/ 329 h 344"/>
                <a:gd name="T30" fmla="*/ 99 w 327"/>
                <a:gd name="T31" fmla="*/ 303 h 344"/>
                <a:gd name="T32" fmla="*/ 93 w 327"/>
                <a:gd name="T33" fmla="*/ 262 h 344"/>
                <a:gd name="T34" fmla="*/ 99 w 327"/>
                <a:gd name="T35" fmla="*/ 221 h 344"/>
                <a:gd name="T36" fmla="*/ 99 w 327"/>
                <a:gd name="T37" fmla="*/ 185 h 344"/>
                <a:gd name="T38" fmla="*/ 99 w 327"/>
                <a:gd name="T39" fmla="*/ 149 h 344"/>
                <a:gd name="T40" fmla="*/ 0 w 327"/>
                <a:gd name="T41" fmla="*/ 87 h 344"/>
                <a:gd name="T42" fmla="*/ 0 w 327"/>
                <a:gd name="T43" fmla="*/ 56 h 344"/>
                <a:gd name="T44" fmla="*/ 26 w 327"/>
                <a:gd name="T45" fmla="*/ 51 h 344"/>
                <a:gd name="T46" fmla="*/ 119 w 327"/>
                <a:gd name="T47" fmla="*/ 103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7"/>
                <a:gd name="T73" fmla="*/ 0 h 344"/>
                <a:gd name="T74" fmla="*/ 327 w 327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7" h="344">
                  <a:moveTo>
                    <a:pt x="119" y="103"/>
                  </a:moveTo>
                  <a:lnTo>
                    <a:pt x="166" y="41"/>
                  </a:lnTo>
                  <a:lnTo>
                    <a:pt x="192" y="15"/>
                  </a:lnTo>
                  <a:lnTo>
                    <a:pt x="223" y="0"/>
                  </a:lnTo>
                  <a:lnTo>
                    <a:pt x="254" y="0"/>
                  </a:lnTo>
                  <a:lnTo>
                    <a:pt x="291" y="10"/>
                  </a:lnTo>
                  <a:lnTo>
                    <a:pt x="322" y="41"/>
                  </a:lnTo>
                  <a:lnTo>
                    <a:pt x="327" y="98"/>
                  </a:lnTo>
                  <a:lnTo>
                    <a:pt x="317" y="164"/>
                  </a:lnTo>
                  <a:lnTo>
                    <a:pt x="291" y="221"/>
                  </a:lnTo>
                  <a:lnTo>
                    <a:pt x="244" y="303"/>
                  </a:lnTo>
                  <a:lnTo>
                    <a:pt x="213" y="334"/>
                  </a:lnTo>
                  <a:lnTo>
                    <a:pt x="176" y="344"/>
                  </a:lnTo>
                  <a:lnTo>
                    <a:pt x="140" y="344"/>
                  </a:lnTo>
                  <a:lnTo>
                    <a:pt x="114" y="329"/>
                  </a:lnTo>
                  <a:lnTo>
                    <a:pt x="99" y="303"/>
                  </a:lnTo>
                  <a:lnTo>
                    <a:pt x="93" y="262"/>
                  </a:lnTo>
                  <a:lnTo>
                    <a:pt x="99" y="221"/>
                  </a:lnTo>
                  <a:lnTo>
                    <a:pt x="99" y="185"/>
                  </a:lnTo>
                  <a:lnTo>
                    <a:pt x="99" y="149"/>
                  </a:lnTo>
                  <a:lnTo>
                    <a:pt x="0" y="87"/>
                  </a:lnTo>
                  <a:lnTo>
                    <a:pt x="0" y="56"/>
                  </a:lnTo>
                  <a:lnTo>
                    <a:pt x="26" y="51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Freeform 5"/>
            <p:cNvSpPr>
              <a:spLocks/>
            </p:cNvSpPr>
            <p:nvPr/>
          </p:nvSpPr>
          <p:spPr bwMode="auto">
            <a:xfrm>
              <a:off x="3668" y="2113"/>
              <a:ext cx="285" cy="498"/>
            </a:xfrm>
            <a:custGeom>
              <a:avLst/>
              <a:gdLst>
                <a:gd name="T0" fmla="*/ 254 w 285"/>
                <a:gd name="T1" fmla="*/ 15 h 498"/>
                <a:gd name="T2" fmla="*/ 207 w 285"/>
                <a:gd name="T3" fmla="*/ 0 h 498"/>
                <a:gd name="T4" fmla="*/ 166 w 285"/>
                <a:gd name="T5" fmla="*/ 5 h 498"/>
                <a:gd name="T6" fmla="*/ 114 w 285"/>
                <a:gd name="T7" fmla="*/ 31 h 498"/>
                <a:gd name="T8" fmla="*/ 52 w 285"/>
                <a:gd name="T9" fmla="*/ 98 h 498"/>
                <a:gd name="T10" fmla="*/ 21 w 285"/>
                <a:gd name="T11" fmla="*/ 175 h 498"/>
                <a:gd name="T12" fmla="*/ 0 w 285"/>
                <a:gd name="T13" fmla="*/ 246 h 498"/>
                <a:gd name="T14" fmla="*/ 0 w 285"/>
                <a:gd name="T15" fmla="*/ 323 h 498"/>
                <a:gd name="T16" fmla="*/ 10 w 285"/>
                <a:gd name="T17" fmla="*/ 390 h 498"/>
                <a:gd name="T18" fmla="*/ 31 w 285"/>
                <a:gd name="T19" fmla="*/ 452 h 498"/>
                <a:gd name="T20" fmla="*/ 73 w 285"/>
                <a:gd name="T21" fmla="*/ 488 h 498"/>
                <a:gd name="T22" fmla="*/ 119 w 285"/>
                <a:gd name="T23" fmla="*/ 498 h 498"/>
                <a:gd name="T24" fmla="*/ 155 w 285"/>
                <a:gd name="T25" fmla="*/ 488 h 498"/>
                <a:gd name="T26" fmla="*/ 192 w 285"/>
                <a:gd name="T27" fmla="*/ 467 h 498"/>
                <a:gd name="T28" fmla="*/ 218 w 285"/>
                <a:gd name="T29" fmla="*/ 431 h 498"/>
                <a:gd name="T30" fmla="*/ 223 w 285"/>
                <a:gd name="T31" fmla="*/ 385 h 498"/>
                <a:gd name="T32" fmla="*/ 223 w 285"/>
                <a:gd name="T33" fmla="*/ 323 h 498"/>
                <a:gd name="T34" fmla="*/ 207 w 285"/>
                <a:gd name="T35" fmla="*/ 282 h 498"/>
                <a:gd name="T36" fmla="*/ 207 w 285"/>
                <a:gd name="T37" fmla="*/ 246 h 498"/>
                <a:gd name="T38" fmla="*/ 228 w 285"/>
                <a:gd name="T39" fmla="*/ 205 h 498"/>
                <a:gd name="T40" fmla="*/ 264 w 285"/>
                <a:gd name="T41" fmla="*/ 164 h 498"/>
                <a:gd name="T42" fmla="*/ 285 w 285"/>
                <a:gd name="T43" fmla="*/ 133 h 498"/>
                <a:gd name="T44" fmla="*/ 285 w 285"/>
                <a:gd name="T45" fmla="*/ 87 h 498"/>
                <a:gd name="T46" fmla="*/ 280 w 285"/>
                <a:gd name="T47" fmla="*/ 46 h 498"/>
                <a:gd name="T48" fmla="*/ 254 w 285"/>
                <a:gd name="T49" fmla="*/ 15 h 4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498"/>
                <a:gd name="T77" fmla="*/ 285 w 285"/>
                <a:gd name="T78" fmla="*/ 498 h 4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498">
                  <a:moveTo>
                    <a:pt x="254" y="15"/>
                  </a:moveTo>
                  <a:lnTo>
                    <a:pt x="207" y="0"/>
                  </a:lnTo>
                  <a:lnTo>
                    <a:pt x="166" y="5"/>
                  </a:lnTo>
                  <a:lnTo>
                    <a:pt x="114" y="31"/>
                  </a:lnTo>
                  <a:lnTo>
                    <a:pt x="52" y="98"/>
                  </a:lnTo>
                  <a:lnTo>
                    <a:pt x="21" y="175"/>
                  </a:lnTo>
                  <a:lnTo>
                    <a:pt x="0" y="246"/>
                  </a:lnTo>
                  <a:lnTo>
                    <a:pt x="0" y="323"/>
                  </a:lnTo>
                  <a:lnTo>
                    <a:pt x="10" y="390"/>
                  </a:lnTo>
                  <a:lnTo>
                    <a:pt x="31" y="452"/>
                  </a:lnTo>
                  <a:lnTo>
                    <a:pt x="73" y="488"/>
                  </a:lnTo>
                  <a:lnTo>
                    <a:pt x="119" y="498"/>
                  </a:lnTo>
                  <a:lnTo>
                    <a:pt x="155" y="488"/>
                  </a:lnTo>
                  <a:lnTo>
                    <a:pt x="192" y="467"/>
                  </a:lnTo>
                  <a:lnTo>
                    <a:pt x="218" y="431"/>
                  </a:lnTo>
                  <a:lnTo>
                    <a:pt x="223" y="385"/>
                  </a:lnTo>
                  <a:lnTo>
                    <a:pt x="223" y="323"/>
                  </a:lnTo>
                  <a:lnTo>
                    <a:pt x="207" y="282"/>
                  </a:lnTo>
                  <a:lnTo>
                    <a:pt x="207" y="246"/>
                  </a:lnTo>
                  <a:lnTo>
                    <a:pt x="228" y="205"/>
                  </a:lnTo>
                  <a:lnTo>
                    <a:pt x="264" y="164"/>
                  </a:lnTo>
                  <a:lnTo>
                    <a:pt x="285" y="133"/>
                  </a:lnTo>
                  <a:lnTo>
                    <a:pt x="285" y="87"/>
                  </a:lnTo>
                  <a:lnTo>
                    <a:pt x="280" y="46"/>
                  </a:lnTo>
                  <a:lnTo>
                    <a:pt x="254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6"/>
            <p:cNvSpPr>
              <a:spLocks/>
            </p:cNvSpPr>
            <p:nvPr/>
          </p:nvSpPr>
          <p:spPr bwMode="auto">
            <a:xfrm>
              <a:off x="3230" y="1699"/>
              <a:ext cx="658" cy="484"/>
            </a:xfrm>
            <a:custGeom>
              <a:avLst/>
              <a:gdLst>
                <a:gd name="T0" fmla="*/ 587 w 658"/>
                <a:gd name="T1" fmla="*/ 376 h 484"/>
                <a:gd name="T2" fmla="*/ 658 w 658"/>
                <a:gd name="T3" fmla="*/ 417 h 484"/>
                <a:gd name="T4" fmla="*/ 658 w 658"/>
                <a:gd name="T5" fmla="*/ 448 h 484"/>
                <a:gd name="T6" fmla="*/ 648 w 658"/>
                <a:gd name="T7" fmla="*/ 474 h 484"/>
                <a:gd name="T8" fmla="*/ 607 w 658"/>
                <a:gd name="T9" fmla="*/ 484 h 484"/>
                <a:gd name="T10" fmla="*/ 581 w 658"/>
                <a:gd name="T11" fmla="*/ 479 h 484"/>
                <a:gd name="T12" fmla="*/ 556 w 658"/>
                <a:gd name="T13" fmla="*/ 453 h 484"/>
                <a:gd name="T14" fmla="*/ 490 w 658"/>
                <a:gd name="T15" fmla="*/ 381 h 484"/>
                <a:gd name="T16" fmla="*/ 408 w 658"/>
                <a:gd name="T17" fmla="*/ 324 h 484"/>
                <a:gd name="T18" fmla="*/ 316 w 658"/>
                <a:gd name="T19" fmla="*/ 257 h 484"/>
                <a:gd name="T20" fmla="*/ 286 w 658"/>
                <a:gd name="T21" fmla="*/ 273 h 484"/>
                <a:gd name="T22" fmla="*/ 224 w 658"/>
                <a:gd name="T23" fmla="*/ 263 h 484"/>
                <a:gd name="T24" fmla="*/ 168 w 658"/>
                <a:gd name="T25" fmla="*/ 227 h 484"/>
                <a:gd name="T26" fmla="*/ 158 w 658"/>
                <a:gd name="T27" fmla="*/ 180 h 484"/>
                <a:gd name="T28" fmla="*/ 148 w 658"/>
                <a:gd name="T29" fmla="*/ 134 h 484"/>
                <a:gd name="T30" fmla="*/ 92 w 658"/>
                <a:gd name="T31" fmla="*/ 98 h 484"/>
                <a:gd name="T32" fmla="*/ 20 w 658"/>
                <a:gd name="T33" fmla="*/ 51 h 484"/>
                <a:gd name="T34" fmla="*/ 0 w 658"/>
                <a:gd name="T35" fmla="*/ 21 h 484"/>
                <a:gd name="T36" fmla="*/ 36 w 658"/>
                <a:gd name="T37" fmla="*/ 0 h 484"/>
                <a:gd name="T38" fmla="*/ 61 w 658"/>
                <a:gd name="T39" fmla="*/ 31 h 484"/>
                <a:gd name="T40" fmla="*/ 102 w 658"/>
                <a:gd name="T41" fmla="*/ 77 h 484"/>
                <a:gd name="T42" fmla="*/ 184 w 658"/>
                <a:gd name="T43" fmla="*/ 124 h 484"/>
                <a:gd name="T44" fmla="*/ 265 w 658"/>
                <a:gd name="T45" fmla="*/ 149 h 484"/>
                <a:gd name="T46" fmla="*/ 306 w 658"/>
                <a:gd name="T47" fmla="*/ 196 h 484"/>
                <a:gd name="T48" fmla="*/ 326 w 658"/>
                <a:gd name="T49" fmla="*/ 232 h 484"/>
                <a:gd name="T50" fmla="*/ 423 w 658"/>
                <a:gd name="T51" fmla="*/ 293 h 484"/>
                <a:gd name="T52" fmla="*/ 515 w 658"/>
                <a:gd name="T53" fmla="*/ 355 h 484"/>
                <a:gd name="T54" fmla="*/ 587 w 658"/>
                <a:gd name="T55" fmla="*/ 376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8"/>
                <a:gd name="T85" fmla="*/ 0 h 484"/>
                <a:gd name="T86" fmla="*/ 658 w 658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8" h="484">
                  <a:moveTo>
                    <a:pt x="587" y="376"/>
                  </a:moveTo>
                  <a:lnTo>
                    <a:pt x="658" y="417"/>
                  </a:lnTo>
                  <a:lnTo>
                    <a:pt x="658" y="448"/>
                  </a:lnTo>
                  <a:lnTo>
                    <a:pt x="648" y="474"/>
                  </a:lnTo>
                  <a:lnTo>
                    <a:pt x="607" y="484"/>
                  </a:lnTo>
                  <a:lnTo>
                    <a:pt x="581" y="479"/>
                  </a:lnTo>
                  <a:lnTo>
                    <a:pt x="556" y="453"/>
                  </a:lnTo>
                  <a:lnTo>
                    <a:pt x="490" y="381"/>
                  </a:lnTo>
                  <a:lnTo>
                    <a:pt x="408" y="324"/>
                  </a:lnTo>
                  <a:lnTo>
                    <a:pt x="316" y="257"/>
                  </a:lnTo>
                  <a:lnTo>
                    <a:pt x="286" y="273"/>
                  </a:lnTo>
                  <a:lnTo>
                    <a:pt x="224" y="263"/>
                  </a:lnTo>
                  <a:lnTo>
                    <a:pt x="168" y="227"/>
                  </a:lnTo>
                  <a:lnTo>
                    <a:pt x="158" y="180"/>
                  </a:lnTo>
                  <a:lnTo>
                    <a:pt x="148" y="134"/>
                  </a:lnTo>
                  <a:lnTo>
                    <a:pt x="92" y="98"/>
                  </a:lnTo>
                  <a:lnTo>
                    <a:pt x="20" y="51"/>
                  </a:lnTo>
                  <a:lnTo>
                    <a:pt x="0" y="21"/>
                  </a:lnTo>
                  <a:lnTo>
                    <a:pt x="36" y="0"/>
                  </a:lnTo>
                  <a:lnTo>
                    <a:pt x="61" y="31"/>
                  </a:lnTo>
                  <a:lnTo>
                    <a:pt x="102" y="77"/>
                  </a:lnTo>
                  <a:lnTo>
                    <a:pt x="184" y="124"/>
                  </a:lnTo>
                  <a:lnTo>
                    <a:pt x="265" y="149"/>
                  </a:lnTo>
                  <a:lnTo>
                    <a:pt x="306" y="196"/>
                  </a:lnTo>
                  <a:lnTo>
                    <a:pt x="326" y="232"/>
                  </a:lnTo>
                  <a:lnTo>
                    <a:pt x="423" y="293"/>
                  </a:lnTo>
                  <a:lnTo>
                    <a:pt x="515" y="355"/>
                  </a:lnTo>
                  <a:lnTo>
                    <a:pt x="587" y="3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Freeform 7"/>
            <p:cNvSpPr>
              <a:spLocks/>
            </p:cNvSpPr>
            <p:nvPr/>
          </p:nvSpPr>
          <p:spPr bwMode="auto">
            <a:xfrm>
              <a:off x="3875" y="2117"/>
              <a:ext cx="264" cy="544"/>
            </a:xfrm>
            <a:custGeom>
              <a:avLst/>
              <a:gdLst>
                <a:gd name="T0" fmla="*/ 135 w 264"/>
                <a:gd name="T1" fmla="*/ 51 h 544"/>
                <a:gd name="T2" fmla="*/ 78 w 264"/>
                <a:gd name="T3" fmla="*/ 5 h 544"/>
                <a:gd name="T4" fmla="*/ 31 w 264"/>
                <a:gd name="T5" fmla="*/ 0 h 544"/>
                <a:gd name="T6" fmla="*/ 0 w 264"/>
                <a:gd name="T7" fmla="*/ 51 h 544"/>
                <a:gd name="T8" fmla="*/ 31 w 264"/>
                <a:gd name="T9" fmla="*/ 87 h 544"/>
                <a:gd name="T10" fmla="*/ 67 w 264"/>
                <a:gd name="T11" fmla="*/ 108 h 544"/>
                <a:gd name="T12" fmla="*/ 119 w 264"/>
                <a:gd name="T13" fmla="*/ 144 h 544"/>
                <a:gd name="T14" fmla="*/ 155 w 264"/>
                <a:gd name="T15" fmla="*/ 200 h 544"/>
                <a:gd name="T16" fmla="*/ 186 w 264"/>
                <a:gd name="T17" fmla="*/ 251 h 544"/>
                <a:gd name="T18" fmla="*/ 192 w 264"/>
                <a:gd name="T19" fmla="*/ 287 h 544"/>
                <a:gd name="T20" fmla="*/ 176 w 264"/>
                <a:gd name="T21" fmla="*/ 293 h 544"/>
                <a:gd name="T22" fmla="*/ 98 w 264"/>
                <a:gd name="T23" fmla="*/ 318 h 544"/>
                <a:gd name="T24" fmla="*/ 52 w 264"/>
                <a:gd name="T25" fmla="*/ 344 h 544"/>
                <a:gd name="T26" fmla="*/ 21 w 264"/>
                <a:gd name="T27" fmla="*/ 390 h 544"/>
                <a:gd name="T28" fmla="*/ 16 w 264"/>
                <a:gd name="T29" fmla="*/ 421 h 544"/>
                <a:gd name="T30" fmla="*/ 57 w 264"/>
                <a:gd name="T31" fmla="*/ 441 h 544"/>
                <a:gd name="T32" fmla="*/ 119 w 264"/>
                <a:gd name="T33" fmla="*/ 467 h 544"/>
                <a:gd name="T34" fmla="*/ 145 w 264"/>
                <a:gd name="T35" fmla="*/ 508 h 544"/>
                <a:gd name="T36" fmla="*/ 166 w 264"/>
                <a:gd name="T37" fmla="*/ 544 h 544"/>
                <a:gd name="T38" fmla="*/ 192 w 264"/>
                <a:gd name="T39" fmla="*/ 539 h 544"/>
                <a:gd name="T40" fmla="*/ 186 w 264"/>
                <a:gd name="T41" fmla="*/ 488 h 544"/>
                <a:gd name="T42" fmla="*/ 160 w 264"/>
                <a:gd name="T43" fmla="*/ 457 h 544"/>
                <a:gd name="T44" fmla="*/ 114 w 264"/>
                <a:gd name="T45" fmla="*/ 416 h 544"/>
                <a:gd name="T46" fmla="*/ 88 w 264"/>
                <a:gd name="T47" fmla="*/ 395 h 544"/>
                <a:gd name="T48" fmla="*/ 88 w 264"/>
                <a:gd name="T49" fmla="*/ 359 h 544"/>
                <a:gd name="T50" fmla="*/ 135 w 264"/>
                <a:gd name="T51" fmla="*/ 344 h 544"/>
                <a:gd name="T52" fmla="*/ 197 w 264"/>
                <a:gd name="T53" fmla="*/ 323 h 544"/>
                <a:gd name="T54" fmla="*/ 259 w 264"/>
                <a:gd name="T55" fmla="*/ 318 h 544"/>
                <a:gd name="T56" fmla="*/ 264 w 264"/>
                <a:gd name="T57" fmla="*/ 293 h 544"/>
                <a:gd name="T58" fmla="*/ 223 w 264"/>
                <a:gd name="T59" fmla="*/ 190 h 544"/>
                <a:gd name="T60" fmla="*/ 176 w 264"/>
                <a:gd name="T61" fmla="*/ 108 h 544"/>
                <a:gd name="T62" fmla="*/ 135 w 264"/>
                <a:gd name="T63" fmla="*/ 51 h 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44"/>
                <a:gd name="T98" fmla="*/ 264 w 264"/>
                <a:gd name="T99" fmla="*/ 544 h 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44">
                  <a:moveTo>
                    <a:pt x="135" y="51"/>
                  </a:moveTo>
                  <a:lnTo>
                    <a:pt x="78" y="5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31" y="87"/>
                  </a:lnTo>
                  <a:lnTo>
                    <a:pt x="67" y="108"/>
                  </a:lnTo>
                  <a:lnTo>
                    <a:pt x="119" y="144"/>
                  </a:lnTo>
                  <a:lnTo>
                    <a:pt x="155" y="200"/>
                  </a:lnTo>
                  <a:lnTo>
                    <a:pt x="186" y="251"/>
                  </a:lnTo>
                  <a:lnTo>
                    <a:pt x="192" y="287"/>
                  </a:lnTo>
                  <a:lnTo>
                    <a:pt x="176" y="293"/>
                  </a:lnTo>
                  <a:lnTo>
                    <a:pt x="98" y="318"/>
                  </a:lnTo>
                  <a:lnTo>
                    <a:pt x="52" y="344"/>
                  </a:lnTo>
                  <a:lnTo>
                    <a:pt x="21" y="390"/>
                  </a:lnTo>
                  <a:lnTo>
                    <a:pt x="16" y="421"/>
                  </a:lnTo>
                  <a:lnTo>
                    <a:pt x="57" y="441"/>
                  </a:lnTo>
                  <a:lnTo>
                    <a:pt x="119" y="467"/>
                  </a:lnTo>
                  <a:lnTo>
                    <a:pt x="145" y="508"/>
                  </a:lnTo>
                  <a:lnTo>
                    <a:pt x="166" y="544"/>
                  </a:lnTo>
                  <a:lnTo>
                    <a:pt x="192" y="539"/>
                  </a:lnTo>
                  <a:lnTo>
                    <a:pt x="186" y="488"/>
                  </a:lnTo>
                  <a:lnTo>
                    <a:pt x="160" y="457"/>
                  </a:lnTo>
                  <a:lnTo>
                    <a:pt x="114" y="416"/>
                  </a:lnTo>
                  <a:lnTo>
                    <a:pt x="88" y="395"/>
                  </a:lnTo>
                  <a:lnTo>
                    <a:pt x="88" y="359"/>
                  </a:lnTo>
                  <a:lnTo>
                    <a:pt x="135" y="344"/>
                  </a:lnTo>
                  <a:lnTo>
                    <a:pt x="197" y="323"/>
                  </a:lnTo>
                  <a:lnTo>
                    <a:pt x="259" y="318"/>
                  </a:lnTo>
                  <a:lnTo>
                    <a:pt x="264" y="293"/>
                  </a:lnTo>
                  <a:lnTo>
                    <a:pt x="223" y="190"/>
                  </a:lnTo>
                  <a:lnTo>
                    <a:pt x="176" y="10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8"/>
            <p:cNvSpPr>
              <a:spLocks/>
            </p:cNvSpPr>
            <p:nvPr/>
          </p:nvSpPr>
          <p:spPr bwMode="auto">
            <a:xfrm>
              <a:off x="3380" y="2521"/>
              <a:ext cx="436" cy="588"/>
            </a:xfrm>
            <a:custGeom>
              <a:avLst/>
              <a:gdLst>
                <a:gd name="T0" fmla="*/ 405 w 436"/>
                <a:gd name="T1" fmla="*/ 0 h 588"/>
                <a:gd name="T2" fmla="*/ 308 w 436"/>
                <a:gd name="T3" fmla="*/ 15 h 588"/>
                <a:gd name="T4" fmla="*/ 236 w 436"/>
                <a:gd name="T5" fmla="*/ 61 h 588"/>
                <a:gd name="T6" fmla="*/ 200 w 436"/>
                <a:gd name="T7" fmla="*/ 97 h 588"/>
                <a:gd name="T8" fmla="*/ 185 w 436"/>
                <a:gd name="T9" fmla="*/ 148 h 588"/>
                <a:gd name="T10" fmla="*/ 174 w 436"/>
                <a:gd name="T11" fmla="*/ 205 h 588"/>
                <a:gd name="T12" fmla="*/ 174 w 436"/>
                <a:gd name="T13" fmla="*/ 286 h 588"/>
                <a:gd name="T14" fmla="*/ 195 w 436"/>
                <a:gd name="T15" fmla="*/ 399 h 588"/>
                <a:gd name="T16" fmla="*/ 205 w 436"/>
                <a:gd name="T17" fmla="*/ 486 h 588"/>
                <a:gd name="T18" fmla="*/ 185 w 436"/>
                <a:gd name="T19" fmla="*/ 506 h 588"/>
                <a:gd name="T20" fmla="*/ 92 w 436"/>
                <a:gd name="T21" fmla="*/ 501 h 588"/>
                <a:gd name="T22" fmla="*/ 15 w 436"/>
                <a:gd name="T23" fmla="*/ 516 h 588"/>
                <a:gd name="T24" fmla="*/ 0 w 436"/>
                <a:gd name="T25" fmla="*/ 542 h 588"/>
                <a:gd name="T26" fmla="*/ 15 w 436"/>
                <a:gd name="T27" fmla="*/ 568 h 588"/>
                <a:gd name="T28" fmla="*/ 72 w 436"/>
                <a:gd name="T29" fmla="*/ 588 h 588"/>
                <a:gd name="T30" fmla="*/ 97 w 436"/>
                <a:gd name="T31" fmla="*/ 578 h 588"/>
                <a:gd name="T32" fmla="*/ 128 w 436"/>
                <a:gd name="T33" fmla="*/ 552 h 588"/>
                <a:gd name="T34" fmla="*/ 190 w 436"/>
                <a:gd name="T35" fmla="*/ 542 h 588"/>
                <a:gd name="T36" fmla="*/ 256 w 436"/>
                <a:gd name="T37" fmla="*/ 537 h 588"/>
                <a:gd name="T38" fmla="*/ 267 w 436"/>
                <a:gd name="T39" fmla="*/ 522 h 588"/>
                <a:gd name="T40" fmla="*/ 256 w 436"/>
                <a:gd name="T41" fmla="*/ 465 h 588"/>
                <a:gd name="T42" fmla="*/ 226 w 436"/>
                <a:gd name="T43" fmla="*/ 378 h 588"/>
                <a:gd name="T44" fmla="*/ 215 w 436"/>
                <a:gd name="T45" fmla="*/ 286 h 588"/>
                <a:gd name="T46" fmla="*/ 221 w 436"/>
                <a:gd name="T47" fmla="*/ 210 h 588"/>
                <a:gd name="T48" fmla="*/ 236 w 436"/>
                <a:gd name="T49" fmla="*/ 143 h 588"/>
                <a:gd name="T50" fmla="*/ 251 w 436"/>
                <a:gd name="T51" fmla="*/ 112 h 588"/>
                <a:gd name="T52" fmla="*/ 303 w 436"/>
                <a:gd name="T53" fmla="*/ 82 h 588"/>
                <a:gd name="T54" fmla="*/ 390 w 436"/>
                <a:gd name="T55" fmla="*/ 72 h 588"/>
                <a:gd name="T56" fmla="*/ 436 w 436"/>
                <a:gd name="T57" fmla="*/ 51 h 588"/>
                <a:gd name="T58" fmla="*/ 405 w 436"/>
                <a:gd name="T59" fmla="*/ 0 h 5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6"/>
                <a:gd name="T91" fmla="*/ 0 h 588"/>
                <a:gd name="T92" fmla="*/ 436 w 436"/>
                <a:gd name="T93" fmla="*/ 588 h 5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6" h="588">
                  <a:moveTo>
                    <a:pt x="405" y="0"/>
                  </a:moveTo>
                  <a:lnTo>
                    <a:pt x="308" y="15"/>
                  </a:lnTo>
                  <a:lnTo>
                    <a:pt x="236" y="61"/>
                  </a:lnTo>
                  <a:lnTo>
                    <a:pt x="200" y="97"/>
                  </a:lnTo>
                  <a:lnTo>
                    <a:pt x="185" y="148"/>
                  </a:lnTo>
                  <a:lnTo>
                    <a:pt x="174" y="205"/>
                  </a:lnTo>
                  <a:lnTo>
                    <a:pt x="174" y="286"/>
                  </a:lnTo>
                  <a:lnTo>
                    <a:pt x="195" y="399"/>
                  </a:lnTo>
                  <a:lnTo>
                    <a:pt x="205" y="486"/>
                  </a:lnTo>
                  <a:lnTo>
                    <a:pt x="185" y="506"/>
                  </a:lnTo>
                  <a:lnTo>
                    <a:pt x="92" y="501"/>
                  </a:lnTo>
                  <a:lnTo>
                    <a:pt x="15" y="516"/>
                  </a:lnTo>
                  <a:lnTo>
                    <a:pt x="0" y="542"/>
                  </a:lnTo>
                  <a:lnTo>
                    <a:pt x="15" y="568"/>
                  </a:lnTo>
                  <a:lnTo>
                    <a:pt x="72" y="588"/>
                  </a:lnTo>
                  <a:lnTo>
                    <a:pt x="97" y="578"/>
                  </a:lnTo>
                  <a:lnTo>
                    <a:pt x="128" y="552"/>
                  </a:lnTo>
                  <a:lnTo>
                    <a:pt x="190" y="542"/>
                  </a:lnTo>
                  <a:lnTo>
                    <a:pt x="256" y="537"/>
                  </a:lnTo>
                  <a:lnTo>
                    <a:pt x="267" y="522"/>
                  </a:lnTo>
                  <a:lnTo>
                    <a:pt x="256" y="465"/>
                  </a:lnTo>
                  <a:lnTo>
                    <a:pt x="226" y="378"/>
                  </a:lnTo>
                  <a:lnTo>
                    <a:pt x="215" y="286"/>
                  </a:lnTo>
                  <a:lnTo>
                    <a:pt x="221" y="210"/>
                  </a:lnTo>
                  <a:lnTo>
                    <a:pt x="236" y="143"/>
                  </a:lnTo>
                  <a:lnTo>
                    <a:pt x="251" y="112"/>
                  </a:lnTo>
                  <a:lnTo>
                    <a:pt x="303" y="82"/>
                  </a:lnTo>
                  <a:lnTo>
                    <a:pt x="390" y="72"/>
                  </a:lnTo>
                  <a:lnTo>
                    <a:pt x="43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9"/>
            <p:cNvSpPr>
              <a:spLocks/>
            </p:cNvSpPr>
            <p:nvPr/>
          </p:nvSpPr>
          <p:spPr bwMode="auto">
            <a:xfrm>
              <a:off x="3753" y="2496"/>
              <a:ext cx="255" cy="668"/>
            </a:xfrm>
            <a:custGeom>
              <a:avLst/>
              <a:gdLst>
                <a:gd name="T0" fmla="*/ 88 w 255"/>
                <a:gd name="T1" fmla="*/ 36 h 668"/>
                <a:gd name="T2" fmla="*/ 73 w 255"/>
                <a:gd name="T3" fmla="*/ 0 h 668"/>
                <a:gd name="T4" fmla="*/ 31 w 255"/>
                <a:gd name="T5" fmla="*/ 5 h 668"/>
                <a:gd name="T6" fmla="*/ 5 w 255"/>
                <a:gd name="T7" fmla="*/ 61 h 668"/>
                <a:gd name="T8" fmla="*/ 21 w 255"/>
                <a:gd name="T9" fmla="*/ 107 h 668"/>
                <a:gd name="T10" fmla="*/ 73 w 255"/>
                <a:gd name="T11" fmla="*/ 148 h 668"/>
                <a:gd name="T12" fmla="*/ 94 w 255"/>
                <a:gd name="T13" fmla="*/ 204 h 668"/>
                <a:gd name="T14" fmla="*/ 94 w 255"/>
                <a:gd name="T15" fmla="*/ 250 h 668"/>
                <a:gd name="T16" fmla="*/ 62 w 255"/>
                <a:gd name="T17" fmla="*/ 367 h 668"/>
                <a:gd name="T18" fmla="*/ 10 w 255"/>
                <a:gd name="T19" fmla="*/ 520 h 668"/>
                <a:gd name="T20" fmla="*/ 0 w 255"/>
                <a:gd name="T21" fmla="*/ 581 h 668"/>
                <a:gd name="T22" fmla="*/ 16 w 255"/>
                <a:gd name="T23" fmla="*/ 607 h 668"/>
                <a:gd name="T24" fmla="*/ 47 w 255"/>
                <a:gd name="T25" fmla="*/ 617 h 668"/>
                <a:gd name="T26" fmla="*/ 130 w 255"/>
                <a:gd name="T27" fmla="*/ 643 h 668"/>
                <a:gd name="T28" fmla="*/ 146 w 255"/>
                <a:gd name="T29" fmla="*/ 653 h 668"/>
                <a:gd name="T30" fmla="*/ 177 w 255"/>
                <a:gd name="T31" fmla="*/ 668 h 668"/>
                <a:gd name="T32" fmla="*/ 219 w 255"/>
                <a:gd name="T33" fmla="*/ 663 h 668"/>
                <a:gd name="T34" fmla="*/ 255 w 255"/>
                <a:gd name="T35" fmla="*/ 612 h 668"/>
                <a:gd name="T36" fmla="*/ 234 w 255"/>
                <a:gd name="T37" fmla="*/ 581 h 668"/>
                <a:gd name="T38" fmla="*/ 167 w 255"/>
                <a:gd name="T39" fmla="*/ 566 h 668"/>
                <a:gd name="T40" fmla="*/ 52 w 255"/>
                <a:gd name="T41" fmla="*/ 571 h 668"/>
                <a:gd name="T42" fmla="*/ 47 w 255"/>
                <a:gd name="T43" fmla="*/ 551 h 668"/>
                <a:gd name="T44" fmla="*/ 73 w 255"/>
                <a:gd name="T45" fmla="*/ 469 h 668"/>
                <a:gd name="T46" fmla="*/ 109 w 255"/>
                <a:gd name="T47" fmla="*/ 331 h 668"/>
                <a:gd name="T48" fmla="*/ 146 w 255"/>
                <a:gd name="T49" fmla="*/ 219 h 668"/>
                <a:gd name="T50" fmla="*/ 146 w 255"/>
                <a:gd name="T51" fmla="*/ 153 h 668"/>
                <a:gd name="T52" fmla="*/ 125 w 255"/>
                <a:gd name="T53" fmla="*/ 92 h 668"/>
                <a:gd name="T54" fmla="*/ 88 w 255"/>
                <a:gd name="T55" fmla="*/ 36 h 6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5"/>
                <a:gd name="T85" fmla="*/ 0 h 668"/>
                <a:gd name="T86" fmla="*/ 255 w 255"/>
                <a:gd name="T87" fmla="*/ 668 h 6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5" h="668">
                  <a:moveTo>
                    <a:pt x="88" y="36"/>
                  </a:moveTo>
                  <a:lnTo>
                    <a:pt x="73" y="0"/>
                  </a:lnTo>
                  <a:lnTo>
                    <a:pt x="31" y="5"/>
                  </a:lnTo>
                  <a:lnTo>
                    <a:pt x="5" y="61"/>
                  </a:lnTo>
                  <a:lnTo>
                    <a:pt x="21" y="107"/>
                  </a:lnTo>
                  <a:lnTo>
                    <a:pt x="73" y="148"/>
                  </a:lnTo>
                  <a:lnTo>
                    <a:pt x="94" y="204"/>
                  </a:lnTo>
                  <a:lnTo>
                    <a:pt x="94" y="250"/>
                  </a:lnTo>
                  <a:lnTo>
                    <a:pt x="62" y="367"/>
                  </a:lnTo>
                  <a:lnTo>
                    <a:pt x="10" y="520"/>
                  </a:lnTo>
                  <a:lnTo>
                    <a:pt x="0" y="581"/>
                  </a:lnTo>
                  <a:lnTo>
                    <a:pt x="16" y="607"/>
                  </a:lnTo>
                  <a:lnTo>
                    <a:pt x="47" y="617"/>
                  </a:lnTo>
                  <a:lnTo>
                    <a:pt x="130" y="643"/>
                  </a:lnTo>
                  <a:lnTo>
                    <a:pt x="146" y="653"/>
                  </a:lnTo>
                  <a:lnTo>
                    <a:pt x="177" y="668"/>
                  </a:lnTo>
                  <a:lnTo>
                    <a:pt x="219" y="663"/>
                  </a:lnTo>
                  <a:lnTo>
                    <a:pt x="255" y="612"/>
                  </a:lnTo>
                  <a:lnTo>
                    <a:pt x="234" y="581"/>
                  </a:lnTo>
                  <a:lnTo>
                    <a:pt x="167" y="566"/>
                  </a:lnTo>
                  <a:lnTo>
                    <a:pt x="52" y="571"/>
                  </a:lnTo>
                  <a:lnTo>
                    <a:pt x="47" y="551"/>
                  </a:lnTo>
                  <a:lnTo>
                    <a:pt x="73" y="469"/>
                  </a:lnTo>
                  <a:lnTo>
                    <a:pt x="109" y="331"/>
                  </a:lnTo>
                  <a:lnTo>
                    <a:pt x="146" y="219"/>
                  </a:lnTo>
                  <a:lnTo>
                    <a:pt x="146" y="153"/>
                  </a:lnTo>
                  <a:lnTo>
                    <a:pt x="125" y="92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0" name="Text Box 10"/>
          <p:cNvSpPr txBox="1">
            <a:spLocks noChangeArrowheads="1"/>
          </p:cNvSpPr>
          <p:nvPr/>
        </p:nvSpPr>
        <p:spPr bwMode="auto">
          <a:xfrm>
            <a:off x="762000" y="850900"/>
            <a:ext cx="518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The number of subsets of size r that can be formed from an n-element set is:</a:t>
            </a:r>
          </a:p>
        </p:txBody>
      </p:sp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2432050" y="2365375"/>
            <a:ext cx="755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4800"/>
              <a:t>n!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1747838" y="3178175"/>
            <a:ext cx="21272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4800"/>
              <a:t>r!(n-r)!</a:t>
            </a:r>
          </a:p>
        </p:txBody>
      </p:sp>
      <p:sp>
        <p:nvSpPr>
          <p:cNvPr id="34823" name="Line 13"/>
          <p:cNvSpPr>
            <a:spLocks noChangeShapeType="1"/>
          </p:cNvSpPr>
          <p:nvPr/>
        </p:nvSpPr>
        <p:spPr bwMode="auto">
          <a:xfrm>
            <a:off x="1774825" y="3213100"/>
            <a:ext cx="2044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3932238" y="2735263"/>
            <a:ext cx="58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5400"/>
              <a:t>=</a:t>
            </a:r>
          </a:p>
        </p:txBody>
      </p:sp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4741863" y="2365375"/>
            <a:ext cx="5524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4800"/>
              <a:t>n</a:t>
            </a:r>
          </a:p>
        </p:txBody>
      </p:sp>
      <p:sp>
        <p:nvSpPr>
          <p:cNvPr id="34826" name="Text Box 16"/>
          <p:cNvSpPr txBox="1">
            <a:spLocks noChangeArrowheads="1"/>
          </p:cNvSpPr>
          <p:nvPr/>
        </p:nvSpPr>
        <p:spPr bwMode="auto">
          <a:xfrm>
            <a:off x="4792663" y="3178175"/>
            <a:ext cx="4508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4800"/>
              <a:t>r</a:t>
            </a:r>
          </a:p>
        </p:txBody>
      </p:sp>
      <p:sp>
        <p:nvSpPr>
          <p:cNvPr id="34827" name="AutoShape 17"/>
          <p:cNvSpPr>
            <a:spLocks/>
          </p:cNvSpPr>
          <p:nvPr/>
        </p:nvSpPr>
        <p:spPr bwMode="auto">
          <a:xfrm>
            <a:off x="4660900" y="2527300"/>
            <a:ext cx="215900" cy="1409700"/>
          </a:xfrm>
          <a:prstGeom prst="leftBracket">
            <a:avLst>
              <a:gd name="adj" fmla="val 8479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AutoShape 18"/>
          <p:cNvSpPr>
            <a:spLocks/>
          </p:cNvSpPr>
          <p:nvPr/>
        </p:nvSpPr>
        <p:spPr bwMode="auto">
          <a:xfrm flipH="1">
            <a:off x="5156200" y="2527300"/>
            <a:ext cx="215900" cy="1409700"/>
          </a:xfrm>
          <a:prstGeom prst="leftBracket">
            <a:avLst>
              <a:gd name="adj" fmla="val 8479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00"/>
  <p:tag name="DEFAULTMAGNIFICATION" val="2"/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CC9900"/>
      </a:accent1>
      <a:accent2>
        <a:srgbClr val="FFCC66"/>
      </a:accent2>
      <a:accent3>
        <a:srgbClr val="AAAAB8"/>
      </a:accent3>
      <a:accent4>
        <a:srgbClr val="DADADA"/>
      </a:accent4>
      <a:accent5>
        <a:srgbClr val="E2CAAA"/>
      </a:accent5>
      <a:accent6>
        <a:srgbClr val="E7B95C"/>
      </a:accent6>
      <a:hlink>
        <a:srgbClr val="CC0000"/>
      </a:hlink>
      <a:folHlink>
        <a:srgbClr val="FFFF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99"/>
        </a:dk2>
        <a:lt2>
          <a:srgbClr val="FFFF00"/>
        </a:lt2>
        <a:accent1>
          <a:srgbClr val="BBE0E3"/>
        </a:accent1>
        <a:accent2>
          <a:srgbClr val="FFFF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E700"/>
        </a:accent6>
        <a:hlink>
          <a:srgbClr val="CC00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000000"/>
        </a:accent1>
        <a:accent2>
          <a:srgbClr val="FFFF00"/>
        </a:accent2>
        <a:accent3>
          <a:srgbClr val="AAAAB8"/>
        </a:accent3>
        <a:accent4>
          <a:srgbClr val="DADADA"/>
        </a:accent4>
        <a:accent5>
          <a:srgbClr val="AAAAAA"/>
        </a:accent5>
        <a:accent6>
          <a:srgbClr val="E7E700"/>
        </a:accent6>
        <a:hlink>
          <a:srgbClr val="CC00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0000"/>
        </a:accent1>
        <a:accent2>
          <a:srgbClr val="FFFF00"/>
        </a:accent2>
        <a:accent3>
          <a:srgbClr val="AAAAB8"/>
        </a:accent3>
        <a:accent4>
          <a:srgbClr val="DADADA"/>
        </a:accent4>
        <a:accent5>
          <a:srgbClr val="AAAAAA"/>
        </a:accent5>
        <a:accent6>
          <a:srgbClr val="E7E700"/>
        </a:accent6>
        <a:hlink>
          <a:srgbClr val="CC00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7042</TotalTime>
  <Words>2332</Words>
  <Application>Microsoft Office PowerPoint</Application>
  <PresentationFormat>On-screen Show (4:3)</PresentationFormat>
  <Paragraphs>546</Paragraphs>
  <Slides>65</Slides>
  <Notes>63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Default Design</vt:lpstr>
      <vt:lpstr>1_Default Design</vt:lpstr>
      <vt:lpstr>2_Default Design</vt:lpstr>
      <vt:lpstr>Clip</vt:lpstr>
      <vt:lpstr>Photo Editor Photo</vt:lpstr>
      <vt:lpstr>CompSci 102 Discrete Math for Computer Science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we get that last one, when order doesn’t matter?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rodger</dc:creator>
  <cp:lastModifiedBy>rodger</cp:lastModifiedBy>
  <cp:revision>117</cp:revision>
  <cp:lastPrinted>1601-01-01T00:00:00Z</cp:lastPrinted>
  <dcterms:created xsi:type="dcterms:W3CDTF">1601-01-01T00:00:00Z</dcterms:created>
  <dcterms:modified xsi:type="dcterms:W3CDTF">2012-03-27T12:57:50Z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