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slideLayouts/slideLayout82.xml" ContentType="application/vnd.openxmlformats-officedocument.presentationml.slideLayout+xml"/>
  <Override PartName="/ppt/theme/theme1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8.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6" r:id="rId2"/>
    <p:sldMasterId id="2147483817" r:id="rId3"/>
    <p:sldMasterId id="2147483883" r:id="rId4"/>
    <p:sldMasterId id="2147484045" r:id="rId5"/>
    <p:sldMasterId id="2147485992" r:id="rId6"/>
    <p:sldMasterId id="2147485995" r:id="rId7"/>
    <p:sldMasterId id="2147486615" r:id="rId8"/>
    <p:sldMasterId id="2147486619" r:id="rId9"/>
    <p:sldMasterId id="2147486632" r:id="rId10"/>
    <p:sldMasterId id="2147486644" r:id="rId11"/>
    <p:sldMasterId id="2147486666" r:id="rId12"/>
    <p:sldMasterId id="2147486670" r:id="rId13"/>
    <p:sldMasterId id="2147486672" r:id="rId14"/>
    <p:sldMasterId id="2147486697" r:id="rId15"/>
    <p:sldMasterId id="2147486708" r:id="rId16"/>
    <p:sldMasterId id="2147486711" r:id="rId17"/>
    <p:sldMasterId id="2147486716" r:id="rId18"/>
    <p:sldMasterId id="2147486723" r:id="rId19"/>
    <p:sldMasterId id="2147486726" r:id="rId20"/>
    <p:sldMasterId id="2147486737" r:id="rId21"/>
    <p:sldMasterId id="2147486748" r:id="rId22"/>
    <p:sldMasterId id="2147486751" r:id="rId23"/>
    <p:sldMasterId id="2147486756" r:id="rId24"/>
    <p:sldMasterId id="2147486761" r:id="rId25"/>
    <p:sldMasterId id="2147486766" r:id="rId26"/>
    <p:sldMasterId id="2147486771" r:id="rId27"/>
    <p:sldMasterId id="2147486791" r:id="rId28"/>
    <p:sldMasterId id="2147486798" r:id="rId29"/>
  </p:sldMasterIdLst>
  <p:notesMasterIdLst>
    <p:notesMasterId r:id="rId201"/>
  </p:notesMasterIdLst>
  <p:handoutMasterIdLst>
    <p:handoutMasterId r:id="rId202"/>
  </p:handoutMasterIdLst>
  <p:sldIdLst>
    <p:sldId id="256" r:id="rId30"/>
    <p:sldId id="943" r:id="rId31"/>
    <p:sldId id="1063" r:id="rId32"/>
    <p:sldId id="1064" r:id="rId33"/>
    <p:sldId id="987" r:id="rId34"/>
    <p:sldId id="931" r:id="rId35"/>
    <p:sldId id="1012" r:id="rId36"/>
    <p:sldId id="947" r:id="rId37"/>
    <p:sldId id="988" r:id="rId38"/>
    <p:sldId id="1066" r:id="rId39"/>
    <p:sldId id="1065" r:id="rId40"/>
    <p:sldId id="982" r:id="rId41"/>
    <p:sldId id="978" r:id="rId42"/>
    <p:sldId id="979" r:id="rId43"/>
    <p:sldId id="980" r:id="rId44"/>
    <p:sldId id="981" r:id="rId45"/>
    <p:sldId id="989" r:id="rId46"/>
    <p:sldId id="957" r:id="rId47"/>
    <p:sldId id="958" r:id="rId48"/>
    <p:sldId id="959" r:id="rId49"/>
    <p:sldId id="960" r:id="rId50"/>
    <p:sldId id="961" r:id="rId51"/>
    <p:sldId id="969" r:id="rId52"/>
    <p:sldId id="970" r:id="rId53"/>
    <p:sldId id="974" r:id="rId54"/>
    <p:sldId id="975" r:id="rId55"/>
    <p:sldId id="976" r:id="rId56"/>
    <p:sldId id="983" r:id="rId57"/>
    <p:sldId id="1070" r:id="rId58"/>
    <p:sldId id="972" r:id="rId59"/>
    <p:sldId id="985" r:id="rId60"/>
    <p:sldId id="992" r:id="rId61"/>
    <p:sldId id="993" r:id="rId62"/>
    <p:sldId id="994" r:id="rId63"/>
    <p:sldId id="995" r:id="rId64"/>
    <p:sldId id="996" r:id="rId65"/>
    <p:sldId id="997" r:id="rId66"/>
    <p:sldId id="998" r:id="rId67"/>
    <p:sldId id="999" r:id="rId68"/>
    <p:sldId id="1000" r:id="rId69"/>
    <p:sldId id="1001" r:id="rId70"/>
    <p:sldId id="1002" r:id="rId71"/>
    <p:sldId id="1003" r:id="rId72"/>
    <p:sldId id="990" r:id="rId73"/>
    <p:sldId id="1004" r:id="rId74"/>
    <p:sldId id="1005" r:id="rId75"/>
    <p:sldId id="1006" r:id="rId76"/>
    <p:sldId id="1013" r:id="rId77"/>
    <p:sldId id="1014" r:id="rId78"/>
    <p:sldId id="1015" r:id="rId79"/>
    <p:sldId id="1016" r:id="rId80"/>
    <p:sldId id="1017" r:id="rId81"/>
    <p:sldId id="1007" r:id="rId82"/>
    <p:sldId id="1008" r:id="rId83"/>
    <p:sldId id="1018" r:id="rId84"/>
    <p:sldId id="1019" r:id="rId85"/>
    <p:sldId id="1020" r:id="rId86"/>
    <p:sldId id="1021" r:id="rId87"/>
    <p:sldId id="1022" r:id="rId88"/>
    <p:sldId id="1023" r:id="rId89"/>
    <p:sldId id="1024" r:id="rId90"/>
    <p:sldId id="1025" r:id="rId91"/>
    <p:sldId id="1026" r:id="rId92"/>
    <p:sldId id="1027" r:id="rId93"/>
    <p:sldId id="1028" r:id="rId94"/>
    <p:sldId id="1029" r:id="rId95"/>
    <p:sldId id="1030" r:id="rId96"/>
    <p:sldId id="1031" r:id="rId97"/>
    <p:sldId id="1032" r:id="rId98"/>
    <p:sldId id="1033" r:id="rId99"/>
    <p:sldId id="1034" r:id="rId100"/>
    <p:sldId id="1035" r:id="rId101"/>
    <p:sldId id="1036" r:id="rId102"/>
    <p:sldId id="1037" r:id="rId103"/>
    <p:sldId id="1073" r:id="rId104"/>
    <p:sldId id="1087" r:id="rId105"/>
    <p:sldId id="1074" r:id="rId106"/>
    <p:sldId id="1075" r:id="rId107"/>
    <p:sldId id="1076" r:id="rId108"/>
    <p:sldId id="1077" r:id="rId109"/>
    <p:sldId id="1086" r:id="rId110"/>
    <p:sldId id="1088" r:id="rId111"/>
    <p:sldId id="1078" r:id="rId112"/>
    <p:sldId id="1082" r:id="rId113"/>
    <p:sldId id="1083" r:id="rId114"/>
    <p:sldId id="1084" r:id="rId115"/>
    <p:sldId id="1081" r:id="rId116"/>
    <p:sldId id="1085" r:id="rId117"/>
    <p:sldId id="1080" r:id="rId118"/>
    <p:sldId id="1071" r:id="rId119"/>
    <p:sldId id="1039" r:id="rId120"/>
    <p:sldId id="1040" r:id="rId121"/>
    <p:sldId id="1041" r:id="rId122"/>
    <p:sldId id="1042" r:id="rId123"/>
    <p:sldId id="1043" r:id="rId124"/>
    <p:sldId id="1044" r:id="rId125"/>
    <p:sldId id="1045" r:id="rId126"/>
    <p:sldId id="1046" r:id="rId127"/>
    <p:sldId id="1047" r:id="rId128"/>
    <p:sldId id="1048" r:id="rId129"/>
    <p:sldId id="1038" r:id="rId130"/>
    <p:sldId id="1049" r:id="rId131"/>
    <p:sldId id="1050" r:id="rId132"/>
    <p:sldId id="1051" r:id="rId133"/>
    <p:sldId id="1094" r:id="rId134"/>
    <p:sldId id="1011" r:id="rId135"/>
    <p:sldId id="1133" r:id="rId136"/>
    <p:sldId id="940" r:id="rId137"/>
    <p:sldId id="1089" r:id="rId138"/>
    <p:sldId id="1090" r:id="rId139"/>
    <p:sldId id="1091" r:id="rId140"/>
    <p:sldId id="1092" r:id="rId141"/>
    <p:sldId id="1052" r:id="rId142"/>
    <p:sldId id="1053" r:id="rId143"/>
    <p:sldId id="1054" r:id="rId144"/>
    <p:sldId id="1055" r:id="rId145"/>
    <p:sldId id="1056" r:id="rId146"/>
    <p:sldId id="1057" r:id="rId147"/>
    <p:sldId id="1058" r:id="rId148"/>
    <p:sldId id="1059" r:id="rId149"/>
    <p:sldId id="1060" r:id="rId150"/>
    <p:sldId id="1061" r:id="rId151"/>
    <p:sldId id="1062" r:id="rId152"/>
    <p:sldId id="1009" r:id="rId153"/>
    <p:sldId id="1010" r:id="rId154"/>
    <p:sldId id="1096" r:id="rId155"/>
    <p:sldId id="1095" r:id="rId156"/>
    <p:sldId id="1097" r:id="rId157"/>
    <p:sldId id="1098" r:id="rId158"/>
    <p:sldId id="1099" r:id="rId159"/>
    <p:sldId id="1100" r:id="rId160"/>
    <p:sldId id="1101" r:id="rId161"/>
    <p:sldId id="1120" r:id="rId162"/>
    <p:sldId id="1102" r:id="rId163"/>
    <p:sldId id="1103" r:id="rId164"/>
    <p:sldId id="1119" r:id="rId165"/>
    <p:sldId id="1137" r:id="rId166"/>
    <p:sldId id="1109" r:id="rId167"/>
    <p:sldId id="1138" r:id="rId168"/>
    <p:sldId id="1139" r:id="rId169"/>
    <p:sldId id="1111" r:id="rId170"/>
    <p:sldId id="1132" r:id="rId171"/>
    <p:sldId id="1112" r:id="rId172"/>
    <p:sldId id="1113" r:id="rId173"/>
    <p:sldId id="1114" r:id="rId174"/>
    <p:sldId id="1121" r:id="rId175"/>
    <p:sldId id="1122" r:id="rId176"/>
    <p:sldId id="1136" r:id="rId177"/>
    <p:sldId id="1134" r:id="rId178"/>
    <p:sldId id="1141" r:id="rId179"/>
    <p:sldId id="1142" r:id="rId180"/>
    <p:sldId id="1143" r:id="rId181"/>
    <p:sldId id="1144" r:id="rId182"/>
    <p:sldId id="1145" r:id="rId183"/>
    <p:sldId id="1147" r:id="rId184"/>
    <p:sldId id="1146" r:id="rId185"/>
    <p:sldId id="1123" r:id="rId186"/>
    <p:sldId id="1124" r:id="rId187"/>
    <p:sldId id="1140" r:id="rId188"/>
    <p:sldId id="1125" r:id="rId189"/>
    <p:sldId id="1127" r:id="rId190"/>
    <p:sldId id="1128" r:id="rId191"/>
    <p:sldId id="1129" r:id="rId192"/>
    <p:sldId id="1131" r:id="rId193"/>
    <p:sldId id="1126" r:id="rId194"/>
    <p:sldId id="1148" r:id="rId195"/>
    <p:sldId id="1149" r:id="rId196"/>
    <p:sldId id="1150" r:id="rId197"/>
    <p:sldId id="1130" r:id="rId198"/>
    <p:sldId id="1151" r:id="rId199"/>
    <p:sldId id="1069" r:id="rId200"/>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64D"/>
    <a:srgbClr val="636464"/>
    <a:srgbClr val="F3F3F3"/>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12" y="-1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50" d="100"/>
        <a:sy n="150" d="100"/>
      </p:scale>
      <p:origin x="0" y="6619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13.xml"/><Relationship Id="rId143" Type="http://schemas.openxmlformats.org/officeDocument/2006/relationships/slide" Target="slides/slide114.xml"/><Relationship Id="rId144" Type="http://schemas.openxmlformats.org/officeDocument/2006/relationships/slide" Target="slides/slide115.xml"/><Relationship Id="rId145" Type="http://schemas.openxmlformats.org/officeDocument/2006/relationships/slide" Target="slides/slide116.xml"/><Relationship Id="rId146" Type="http://schemas.openxmlformats.org/officeDocument/2006/relationships/slide" Target="slides/slide117.xml"/><Relationship Id="rId147" Type="http://schemas.openxmlformats.org/officeDocument/2006/relationships/slide" Target="slides/slide118.xml"/><Relationship Id="rId148" Type="http://schemas.openxmlformats.org/officeDocument/2006/relationships/slide" Target="slides/slide119.xml"/><Relationship Id="rId149" Type="http://schemas.openxmlformats.org/officeDocument/2006/relationships/slide" Target="slides/slide120.xml"/><Relationship Id="rId180" Type="http://schemas.openxmlformats.org/officeDocument/2006/relationships/slide" Target="slides/slide151.xml"/><Relationship Id="rId181" Type="http://schemas.openxmlformats.org/officeDocument/2006/relationships/slide" Target="slides/slide152.xml"/><Relationship Id="rId182" Type="http://schemas.openxmlformats.org/officeDocument/2006/relationships/slide" Target="slides/slide153.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slide" Target="slides/slide17.xml"/><Relationship Id="rId47" Type="http://schemas.openxmlformats.org/officeDocument/2006/relationships/slide" Target="slides/slide18.xml"/><Relationship Id="rId48" Type="http://schemas.openxmlformats.org/officeDocument/2006/relationships/slide" Target="slides/slide19.xml"/><Relationship Id="rId49" Type="http://schemas.openxmlformats.org/officeDocument/2006/relationships/slide" Target="slides/slide20.xml"/><Relationship Id="rId183" Type="http://schemas.openxmlformats.org/officeDocument/2006/relationships/slide" Target="slides/slide154.xml"/><Relationship Id="rId184" Type="http://schemas.openxmlformats.org/officeDocument/2006/relationships/slide" Target="slides/slide155.xml"/><Relationship Id="rId185" Type="http://schemas.openxmlformats.org/officeDocument/2006/relationships/slide" Target="slides/slide156.xml"/><Relationship Id="rId186" Type="http://schemas.openxmlformats.org/officeDocument/2006/relationships/slide" Target="slides/slide157.xml"/><Relationship Id="rId187" Type="http://schemas.openxmlformats.org/officeDocument/2006/relationships/slide" Target="slides/slide158.xml"/><Relationship Id="rId188" Type="http://schemas.openxmlformats.org/officeDocument/2006/relationships/slide" Target="slides/slide159.xml"/><Relationship Id="rId189" Type="http://schemas.openxmlformats.org/officeDocument/2006/relationships/slide" Target="slides/slide160.xml"/><Relationship Id="rId80" Type="http://schemas.openxmlformats.org/officeDocument/2006/relationships/slide" Target="slides/slide51.xml"/><Relationship Id="rId81" Type="http://schemas.openxmlformats.org/officeDocument/2006/relationships/slide" Target="slides/slide52.xml"/><Relationship Id="rId82" Type="http://schemas.openxmlformats.org/officeDocument/2006/relationships/slide" Target="slides/slide53.xml"/><Relationship Id="rId83" Type="http://schemas.openxmlformats.org/officeDocument/2006/relationships/slide" Target="slides/slide54.xml"/><Relationship Id="rId84" Type="http://schemas.openxmlformats.org/officeDocument/2006/relationships/slide" Target="slides/slide55.xml"/><Relationship Id="rId85" Type="http://schemas.openxmlformats.org/officeDocument/2006/relationships/slide" Target="slides/slide56.xml"/><Relationship Id="rId86" Type="http://schemas.openxmlformats.org/officeDocument/2006/relationships/slide" Target="slides/slide57.xml"/><Relationship Id="rId87" Type="http://schemas.openxmlformats.org/officeDocument/2006/relationships/slide" Target="slides/slide58.xml"/><Relationship Id="rId88" Type="http://schemas.openxmlformats.org/officeDocument/2006/relationships/slide" Target="slides/slide59.xml"/><Relationship Id="rId89" Type="http://schemas.openxmlformats.org/officeDocument/2006/relationships/slide" Target="slides/slide60.xml"/><Relationship Id="rId110" Type="http://schemas.openxmlformats.org/officeDocument/2006/relationships/slide" Target="slides/slide81.xml"/><Relationship Id="rId111" Type="http://schemas.openxmlformats.org/officeDocument/2006/relationships/slide" Target="slides/slide82.xml"/><Relationship Id="rId112" Type="http://schemas.openxmlformats.org/officeDocument/2006/relationships/slide" Target="slides/slide83.xml"/><Relationship Id="rId113" Type="http://schemas.openxmlformats.org/officeDocument/2006/relationships/slide" Target="slides/slide84.xml"/><Relationship Id="rId114" Type="http://schemas.openxmlformats.org/officeDocument/2006/relationships/slide" Target="slides/slide85.xml"/><Relationship Id="rId115" Type="http://schemas.openxmlformats.org/officeDocument/2006/relationships/slide" Target="slides/slide86.xml"/><Relationship Id="rId116" Type="http://schemas.openxmlformats.org/officeDocument/2006/relationships/slide" Target="slides/slide87.xml"/><Relationship Id="rId117" Type="http://schemas.openxmlformats.org/officeDocument/2006/relationships/slide" Target="slides/slide88.xml"/><Relationship Id="rId118" Type="http://schemas.openxmlformats.org/officeDocument/2006/relationships/slide" Target="slides/slide89.xml"/><Relationship Id="rId119" Type="http://schemas.openxmlformats.org/officeDocument/2006/relationships/slide" Target="slides/slide90.xml"/><Relationship Id="rId150" Type="http://schemas.openxmlformats.org/officeDocument/2006/relationships/slide" Target="slides/slide121.xml"/><Relationship Id="rId151" Type="http://schemas.openxmlformats.org/officeDocument/2006/relationships/slide" Target="slides/slide122.xml"/><Relationship Id="rId152" Type="http://schemas.openxmlformats.org/officeDocument/2006/relationships/slide" Target="slides/slide12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124.xml"/><Relationship Id="rId154" Type="http://schemas.openxmlformats.org/officeDocument/2006/relationships/slide" Target="slides/slide125.xml"/><Relationship Id="rId155" Type="http://schemas.openxmlformats.org/officeDocument/2006/relationships/slide" Target="slides/slide126.xml"/><Relationship Id="rId156" Type="http://schemas.openxmlformats.org/officeDocument/2006/relationships/slide" Target="slides/slide127.xml"/><Relationship Id="rId157" Type="http://schemas.openxmlformats.org/officeDocument/2006/relationships/slide" Target="slides/slide128.xml"/><Relationship Id="rId158" Type="http://schemas.openxmlformats.org/officeDocument/2006/relationships/slide" Target="slides/slide129.xml"/><Relationship Id="rId159" Type="http://schemas.openxmlformats.org/officeDocument/2006/relationships/slide" Target="slides/slide130.xml"/><Relationship Id="rId190" Type="http://schemas.openxmlformats.org/officeDocument/2006/relationships/slide" Target="slides/slide161.xml"/><Relationship Id="rId191" Type="http://schemas.openxmlformats.org/officeDocument/2006/relationships/slide" Target="slides/slide162.xml"/><Relationship Id="rId192" Type="http://schemas.openxmlformats.org/officeDocument/2006/relationships/slide" Target="slides/slide163.xml"/><Relationship Id="rId50" Type="http://schemas.openxmlformats.org/officeDocument/2006/relationships/slide" Target="slides/slide21.xml"/><Relationship Id="rId51" Type="http://schemas.openxmlformats.org/officeDocument/2006/relationships/slide" Target="slides/slide22.xml"/><Relationship Id="rId52" Type="http://schemas.openxmlformats.org/officeDocument/2006/relationships/slide" Target="slides/slide23.xml"/><Relationship Id="rId53" Type="http://schemas.openxmlformats.org/officeDocument/2006/relationships/slide" Target="slides/slide24.xml"/><Relationship Id="rId54" Type="http://schemas.openxmlformats.org/officeDocument/2006/relationships/slide" Target="slides/slide25.xml"/><Relationship Id="rId55" Type="http://schemas.openxmlformats.org/officeDocument/2006/relationships/slide" Target="slides/slide26.xml"/><Relationship Id="rId56" Type="http://schemas.openxmlformats.org/officeDocument/2006/relationships/slide" Target="slides/slide27.xml"/><Relationship Id="rId57" Type="http://schemas.openxmlformats.org/officeDocument/2006/relationships/slide" Target="slides/slide28.xml"/><Relationship Id="rId58" Type="http://schemas.openxmlformats.org/officeDocument/2006/relationships/slide" Target="slides/slide29.xml"/><Relationship Id="rId59" Type="http://schemas.openxmlformats.org/officeDocument/2006/relationships/slide" Target="slides/slide30.xml"/><Relationship Id="rId193" Type="http://schemas.openxmlformats.org/officeDocument/2006/relationships/slide" Target="slides/slide164.xml"/><Relationship Id="rId194" Type="http://schemas.openxmlformats.org/officeDocument/2006/relationships/slide" Target="slides/slide165.xml"/><Relationship Id="rId195" Type="http://schemas.openxmlformats.org/officeDocument/2006/relationships/slide" Target="slides/slide166.xml"/><Relationship Id="rId196" Type="http://schemas.openxmlformats.org/officeDocument/2006/relationships/slide" Target="slides/slide167.xml"/><Relationship Id="rId197" Type="http://schemas.openxmlformats.org/officeDocument/2006/relationships/slide" Target="slides/slide168.xml"/><Relationship Id="rId198" Type="http://schemas.openxmlformats.org/officeDocument/2006/relationships/slide" Target="slides/slide169.xml"/><Relationship Id="rId199" Type="http://schemas.openxmlformats.org/officeDocument/2006/relationships/slide" Target="slides/slide170.xml"/><Relationship Id="rId90" Type="http://schemas.openxmlformats.org/officeDocument/2006/relationships/slide" Target="slides/slide61.xml"/><Relationship Id="rId91" Type="http://schemas.openxmlformats.org/officeDocument/2006/relationships/slide" Target="slides/slide62.xml"/><Relationship Id="rId92" Type="http://schemas.openxmlformats.org/officeDocument/2006/relationships/slide" Target="slides/slide63.xml"/><Relationship Id="rId93" Type="http://schemas.openxmlformats.org/officeDocument/2006/relationships/slide" Target="slides/slide64.xml"/><Relationship Id="rId94" Type="http://schemas.openxmlformats.org/officeDocument/2006/relationships/slide" Target="slides/slide65.xml"/><Relationship Id="rId95" Type="http://schemas.openxmlformats.org/officeDocument/2006/relationships/slide" Target="slides/slide66.xml"/><Relationship Id="rId96" Type="http://schemas.openxmlformats.org/officeDocument/2006/relationships/slide" Target="slides/slide67.xml"/><Relationship Id="rId97" Type="http://schemas.openxmlformats.org/officeDocument/2006/relationships/slide" Target="slides/slide68.xml"/><Relationship Id="rId98" Type="http://schemas.openxmlformats.org/officeDocument/2006/relationships/slide" Target="slides/slide69.xml"/><Relationship Id="rId99" Type="http://schemas.openxmlformats.org/officeDocument/2006/relationships/slide" Target="slides/slide70.xml"/><Relationship Id="rId120" Type="http://schemas.openxmlformats.org/officeDocument/2006/relationships/slide" Target="slides/slide91.xml"/><Relationship Id="rId121" Type="http://schemas.openxmlformats.org/officeDocument/2006/relationships/slide" Target="slides/slide92.xml"/><Relationship Id="rId122" Type="http://schemas.openxmlformats.org/officeDocument/2006/relationships/slide" Target="slides/slide93.xml"/><Relationship Id="rId123" Type="http://schemas.openxmlformats.org/officeDocument/2006/relationships/slide" Target="slides/slide94.xml"/><Relationship Id="rId124" Type="http://schemas.openxmlformats.org/officeDocument/2006/relationships/slide" Target="slides/slide95.xml"/><Relationship Id="rId125" Type="http://schemas.openxmlformats.org/officeDocument/2006/relationships/slide" Target="slides/slide96.xml"/><Relationship Id="rId126" Type="http://schemas.openxmlformats.org/officeDocument/2006/relationships/slide" Target="slides/slide97.xml"/><Relationship Id="rId127" Type="http://schemas.openxmlformats.org/officeDocument/2006/relationships/slide" Target="slides/slide98.xml"/><Relationship Id="rId128" Type="http://schemas.openxmlformats.org/officeDocument/2006/relationships/slide" Target="slides/slide99.xml"/><Relationship Id="rId129" Type="http://schemas.openxmlformats.org/officeDocument/2006/relationships/slide" Target="slides/slide100.xml"/><Relationship Id="rId160" Type="http://schemas.openxmlformats.org/officeDocument/2006/relationships/slide" Target="slides/slide131.xml"/><Relationship Id="rId161" Type="http://schemas.openxmlformats.org/officeDocument/2006/relationships/slide" Target="slides/slide132.xml"/><Relationship Id="rId162" Type="http://schemas.openxmlformats.org/officeDocument/2006/relationships/slide" Target="slides/slide133.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34.xml"/><Relationship Id="rId164" Type="http://schemas.openxmlformats.org/officeDocument/2006/relationships/slide" Target="slides/slide135.xml"/><Relationship Id="rId165" Type="http://schemas.openxmlformats.org/officeDocument/2006/relationships/slide" Target="slides/slide136.xml"/><Relationship Id="rId166" Type="http://schemas.openxmlformats.org/officeDocument/2006/relationships/slide" Target="slides/slide137.xml"/><Relationship Id="rId167" Type="http://schemas.openxmlformats.org/officeDocument/2006/relationships/slide" Target="slides/slide138.xml"/><Relationship Id="rId168" Type="http://schemas.openxmlformats.org/officeDocument/2006/relationships/slide" Target="slides/slide139.xml"/><Relationship Id="rId169" Type="http://schemas.openxmlformats.org/officeDocument/2006/relationships/slide" Target="slides/slide140.xml"/><Relationship Id="rId200" Type="http://schemas.openxmlformats.org/officeDocument/2006/relationships/slide" Target="slides/slide171.xml"/><Relationship Id="rId201" Type="http://schemas.openxmlformats.org/officeDocument/2006/relationships/notesMaster" Target="notesMasters/notesMaster1.xml"/><Relationship Id="rId202" Type="http://schemas.openxmlformats.org/officeDocument/2006/relationships/handoutMaster" Target="handoutMasters/handoutMaster1.xml"/><Relationship Id="rId203" Type="http://schemas.openxmlformats.org/officeDocument/2006/relationships/printerSettings" Target="printerSettings/printerSettings1.bin"/><Relationship Id="rId60" Type="http://schemas.openxmlformats.org/officeDocument/2006/relationships/slide" Target="slides/slide31.xml"/><Relationship Id="rId61" Type="http://schemas.openxmlformats.org/officeDocument/2006/relationships/slide" Target="slides/slide32.xml"/><Relationship Id="rId62" Type="http://schemas.openxmlformats.org/officeDocument/2006/relationships/slide" Target="slides/slide33.xml"/><Relationship Id="rId63" Type="http://schemas.openxmlformats.org/officeDocument/2006/relationships/slide" Target="slides/slide34.xml"/><Relationship Id="rId64" Type="http://schemas.openxmlformats.org/officeDocument/2006/relationships/slide" Target="slides/slide35.xml"/><Relationship Id="rId65" Type="http://schemas.openxmlformats.org/officeDocument/2006/relationships/slide" Target="slides/slide36.xml"/><Relationship Id="rId66" Type="http://schemas.openxmlformats.org/officeDocument/2006/relationships/slide" Target="slides/slide37.xml"/><Relationship Id="rId67" Type="http://schemas.openxmlformats.org/officeDocument/2006/relationships/slide" Target="slides/slide38.xml"/><Relationship Id="rId68" Type="http://schemas.openxmlformats.org/officeDocument/2006/relationships/slide" Target="slides/slide39.xml"/><Relationship Id="rId69" Type="http://schemas.openxmlformats.org/officeDocument/2006/relationships/slide" Target="slides/slide40.xml"/><Relationship Id="rId204" Type="http://schemas.openxmlformats.org/officeDocument/2006/relationships/presProps" Target="presProps.xml"/><Relationship Id="rId205" Type="http://schemas.openxmlformats.org/officeDocument/2006/relationships/viewProps" Target="viewProps.xml"/><Relationship Id="rId206" Type="http://schemas.openxmlformats.org/officeDocument/2006/relationships/theme" Target="theme/theme1.xml"/><Relationship Id="rId207" Type="http://schemas.openxmlformats.org/officeDocument/2006/relationships/tableStyles" Target="tableStyles.xml"/><Relationship Id="rId130" Type="http://schemas.openxmlformats.org/officeDocument/2006/relationships/slide" Target="slides/slide101.xml"/><Relationship Id="rId131" Type="http://schemas.openxmlformats.org/officeDocument/2006/relationships/slide" Target="slides/slide102.xml"/><Relationship Id="rId132" Type="http://schemas.openxmlformats.org/officeDocument/2006/relationships/slide" Target="slides/slide103.xml"/><Relationship Id="rId133" Type="http://schemas.openxmlformats.org/officeDocument/2006/relationships/slide" Target="slides/slide104.xml"/><Relationship Id="rId134" Type="http://schemas.openxmlformats.org/officeDocument/2006/relationships/slide" Target="slides/slide105.xml"/><Relationship Id="rId135" Type="http://schemas.openxmlformats.org/officeDocument/2006/relationships/slide" Target="slides/slide106.xml"/><Relationship Id="rId136" Type="http://schemas.openxmlformats.org/officeDocument/2006/relationships/slide" Target="slides/slide107.xml"/><Relationship Id="rId137" Type="http://schemas.openxmlformats.org/officeDocument/2006/relationships/slide" Target="slides/slide108.xml"/><Relationship Id="rId138" Type="http://schemas.openxmlformats.org/officeDocument/2006/relationships/slide" Target="slides/slide109.xml"/><Relationship Id="rId139" Type="http://schemas.openxmlformats.org/officeDocument/2006/relationships/slide" Target="slides/slide110.xml"/><Relationship Id="rId170" Type="http://schemas.openxmlformats.org/officeDocument/2006/relationships/slide" Target="slides/slide141.xml"/><Relationship Id="rId171" Type="http://schemas.openxmlformats.org/officeDocument/2006/relationships/slide" Target="slides/slide142.xml"/><Relationship Id="rId172" Type="http://schemas.openxmlformats.org/officeDocument/2006/relationships/slide" Target="slides/slide143.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173" Type="http://schemas.openxmlformats.org/officeDocument/2006/relationships/slide" Target="slides/slide144.xml"/><Relationship Id="rId174" Type="http://schemas.openxmlformats.org/officeDocument/2006/relationships/slide" Target="slides/slide145.xml"/><Relationship Id="rId175" Type="http://schemas.openxmlformats.org/officeDocument/2006/relationships/slide" Target="slides/slide146.xml"/><Relationship Id="rId176" Type="http://schemas.openxmlformats.org/officeDocument/2006/relationships/slide" Target="slides/slide147.xml"/><Relationship Id="rId177" Type="http://schemas.openxmlformats.org/officeDocument/2006/relationships/slide" Target="slides/slide148.xml"/><Relationship Id="rId178" Type="http://schemas.openxmlformats.org/officeDocument/2006/relationships/slide" Target="slides/slide149.xml"/><Relationship Id="rId179" Type="http://schemas.openxmlformats.org/officeDocument/2006/relationships/slide" Target="slides/slide150.xml"/><Relationship Id="rId70" Type="http://schemas.openxmlformats.org/officeDocument/2006/relationships/slide" Target="slides/slide41.xml"/><Relationship Id="rId71" Type="http://schemas.openxmlformats.org/officeDocument/2006/relationships/slide" Target="slides/slide42.xml"/><Relationship Id="rId72" Type="http://schemas.openxmlformats.org/officeDocument/2006/relationships/slide" Target="slides/slide43.xml"/><Relationship Id="rId73" Type="http://schemas.openxmlformats.org/officeDocument/2006/relationships/slide" Target="slides/slide44.xml"/><Relationship Id="rId74" Type="http://schemas.openxmlformats.org/officeDocument/2006/relationships/slide" Target="slides/slide45.xml"/><Relationship Id="rId75" Type="http://schemas.openxmlformats.org/officeDocument/2006/relationships/slide" Target="slides/slide46.xml"/><Relationship Id="rId76" Type="http://schemas.openxmlformats.org/officeDocument/2006/relationships/slide" Target="slides/slide47.xml"/><Relationship Id="rId77" Type="http://schemas.openxmlformats.org/officeDocument/2006/relationships/slide" Target="slides/slide48.xml"/><Relationship Id="rId78" Type="http://schemas.openxmlformats.org/officeDocument/2006/relationships/slide" Target="slides/slide49.xml"/><Relationship Id="rId79" Type="http://schemas.openxmlformats.org/officeDocument/2006/relationships/slide" Target="slides/slide5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71.xml"/><Relationship Id="rId101" Type="http://schemas.openxmlformats.org/officeDocument/2006/relationships/slide" Target="slides/slide72.xml"/><Relationship Id="rId102" Type="http://schemas.openxmlformats.org/officeDocument/2006/relationships/slide" Target="slides/slide73.xml"/><Relationship Id="rId103" Type="http://schemas.openxmlformats.org/officeDocument/2006/relationships/slide" Target="slides/slide74.xml"/><Relationship Id="rId104" Type="http://schemas.openxmlformats.org/officeDocument/2006/relationships/slide" Target="slides/slide75.xml"/><Relationship Id="rId105" Type="http://schemas.openxmlformats.org/officeDocument/2006/relationships/slide" Target="slides/slide76.xml"/><Relationship Id="rId106" Type="http://schemas.openxmlformats.org/officeDocument/2006/relationships/slide" Target="slides/slide77.xml"/><Relationship Id="rId107" Type="http://schemas.openxmlformats.org/officeDocument/2006/relationships/slide" Target="slides/slide78.xml"/><Relationship Id="rId108" Type="http://schemas.openxmlformats.org/officeDocument/2006/relationships/slide" Target="slides/slide79.xml"/><Relationship Id="rId109" Type="http://schemas.openxmlformats.org/officeDocument/2006/relationships/slide" Target="slides/slide80.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11.xml"/><Relationship Id="rId141" Type="http://schemas.openxmlformats.org/officeDocument/2006/relationships/slide" Target="slides/slide1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C7047CAF-C96D-3849-B4B9-71BB22B2D372}" type="datetime1">
              <a:rPr lang="en-US"/>
              <a:pPr>
                <a:defRPr/>
              </a:pPr>
              <a:t>3/1/13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7A10DCA7-16BF-5249-B6E1-15CBB72C333B}" type="slidenum">
              <a:rPr lang="en-US"/>
              <a:pPr>
                <a:defRPr/>
              </a:pPr>
              <a:t>‹#›</a:t>
            </a:fld>
            <a:endParaRPr lang="en-US"/>
          </a:p>
        </p:txBody>
      </p:sp>
    </p:spTree>
    <p:extLst>
      <p:ext uri="{BB962C8B-B14F-4D97-AF65-F5344CB8AC3E}">
        <p14:creationId xmlns:p14="http://schemas.microsoft.com/office/powerpoint/2010/main" val="1550952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2"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89094"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89096"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D364FDC8-A719-0044-BB93-2E4525EC66DE}" type="slidenum">
              <a:rPr lang="en-US"/>
              <a:pPr>
                <a:defRPr/>
              </a:pPr>
              <a:t>‹#›</a:t>
            </a:fld>
            <a:endParaRPr lang="en-US"/>
          </a:p>
        </p:txBody>
      </p:sp>
    </p:spTree>
    <p:extLst>
      <p:ext uri="{BB962C8B-B14F-4D97-AF65-F5344CB8AC3E}">
        <p14:creationId xmlns:p14="http://schemas.microsoft.com/office/powerpoint/2010/main" val="12256929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F62EB9B-E420-604E-8C18-71CD287B9E21}"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91140"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39F0CC01-DCEA-164B-A69A-D75A18FF372E}" type="slidenum">
              <a:rPr lang="en-US" sz="1200">
                <a:solidFill>
                  <a:srgbClr val="000000"/>
                </a:solidFill>
                <a:latin typeface="Calibri" charset="0"/>
                <a:cs typeface="Arial" charset="0"/>
              </a:rPr>
              <a:pPr eaLnBrk="1" hangingPunct="1"/>
              <a:t>96</a:t>
            </a:fld>
            <a:endParaRPr lang="en-US" sz="1200">
              <a:solidFill>
                <a:srgbClr val="000000"/>
              </a:solidFill>
              <a:latin typeface="Calibri" charset="0"/>
              <a:cs typeface="Arial"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F4BDC0C8-B5A4-1049-B917-01373A679256}" type="slidenum">
              <a:rPr lang="en-US" sz="1200">
                <a:solidFill>
                  <a:srgbClr val="000000"/>
                </a:solidFill>
                <a:latin typeface="Calibri" charset="0"/>
                <a:cs typeface="Arial" charset="0"/>
              </a:rPr>
              <a:pPr eaLnBrk="1" hangingPunct="1"/>
              <a:t>97</a:t>
            </a:fld>
            <a:endParaRPr lang="en-US" sz="1200">
              <a:solidFill>
                <a:srgbClr val="000000"/>
              </a:solidFill>
              <a:latin typeface="Calibri" charset="0"/>
              <a:cs typeface="Arial"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FBC757AF-6998-274E-83EE-423B7D1BD629}" type="slidenum">
              <a:rPr lang="en-US" sz="1200">
                <a:solidFill>
                  <a:srgbClr val="000000"/>
                </a:solidFill>
                <a:latin typeface="Calibri" charset="0"/>
                <a:cs typeface="Arial" charset="0"/>
              </a:rPr>
              <a:pPr eaLnBrk="1" hangingPunct="1"/>
              <a:t>98</a:t>
            </a:fld>
            <a:endParaRPr lang="en-US" sz="1200">
              <a:solidFill>
                <a:srgbClr val="000000"/>
              </a:solidFill>
              <a:latin typeface="Calibri" charset="0"/>
              <a:cs typeface="Arial"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896938" y="4354513"/>
            <a:ext cx="50831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lstStyle/>
          <a:p>
            <a:r>
              <a:rPr lang="en-US">
                <a:latin typeface="Calibri" charset="0"/>
                <a:ea typeface="ＭＳ Ｐゴシック" charset="0"/>
                <a:cs typeface="ＭＳ Ｐゴシック" charset="0"/>
              </a:rPr>
              <a:t>What if we added a writerswaiting flag and used that instead to block incoming readers?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(reader starvation)</a:t>
            </a:r>
          </a:p>
          <a:p>
            <a:pPr lvl="2"/>
            <a:endParaRPr lang="en-US">
              <a:latin typeface="Calibri" charset="0"/>
              <a:ea typeface="ＭＳ Ｐゴシック" charset="0"/>
            </a:endParaRPr>
          </a:p>
          <a:p>
            <a:r>
              <a:rPr lang="en-US">
                <a:latin typeface="Calibri" charset="0"/>
                <a:ea typeface="ＭＳ Ｐゴシック" charset="0"/>
                <a:cs typeface="ＭＳ Ｐゴシック" charset="0"/>
              </a:rPr>
              <a:t>How  to do it with semaphores?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Use a binary semaphore for the writers and one for the readers.  Writers hold theirs for the duration.   Readers acquire the semaphore and touch a count and release the semaphore.  On AcquireRead, if I</a:t>
            </a:r>
            <a:r>
              <a:rPr lang="ja-JP" altLang="en-US">
                <a:latin typeface="Calibri" charset="0"/>
                <a:ea typeface="ＭＳ Ｐゴシック" charset="0"/>
              </a:rPr>
              <a:t>’</a:t>
            </a:r>
            <a:r>
              <a:rPr lang="en-US" altLang="ja-JP">
                <a:latin typeface="Calibri" charset="0"/>
                <a:ea typeface="ＭＳ Ｐゴシック" charset="0"/>
              </a:rPr>
              <a:t>m the first reader, acquire write mutex to exclude writers.  On ReleaseRead, if I</a:t>
            </a:r>
            <a:r>
              <a:rPr lang="ja-JP" altLang="en-US">
                <a:latin typeface="Calibri" charset="0"/>
                <a:ea typeface="ＭＳ Ｐゴシック" charset="0"/>
              </a:rPr>
              <a:t>’</a:t>
            </a:r>
            <a:r>
              <a:rPr lang="en-US" altLang="ja-JP">
                <a:latin typeface="Calibri" charset="0"/>
                <a:ea typeface="ＭＳ Ｐゴシック" charset="0"/>
              </a:rPr>
              <a:t>m the last reader, release the write mutex.</a:t>
            </a:r>
          </a:p>
          <a:p>
            <a:pPr lvl="1"/>
            <a:endParaRPr lang="en-US">
              <a:latin typeface="Calibri" charset="0"/>
              <a:ea typeface="ＭＳ Ｐゴシック" charset="0"/>
            </a:endParaRPr>
          </a:p>
          <a:p>
            <a:r>
              <a:rPr lang="en-US">
                <a:latin typeface="Calibri" charset="0"/>
                <a:ea typeface="ＭＳ Ｐゴシック" charset="0"/>
                <a:cs typeface="ＭＳ Ｐゴシック" charset="0"/>
              </a:rPr>
              <a:t>Can I do this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mutexes?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(no)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BF6CCBF3-9C30-8A4A-BCEB-8C01083BD14C}" type="slidenum">
              <a:rPr lang="en-US" sz="1200">
                <a:solidFill>
                  <a:srgbClr val="000000"/>
                </a:solidFill>
                <a:latin typeface="Calibri" charset="0"/>
                <a:cs typeface="Arial" charset="0"/>
              </a:rPr>
              <a:pPr eaLnBrk="1" hangingPunct="1"/>
              <a:t>99</a:t>
            </a:fld>
            <a:endParaRPr lang="en-US" sz="1200">
              <a:solidFill>
                <a:srgbClr val="000000"/>
              </a:solidFill>
              <a:latin typeface="Calibri" charset="0"/>
              <a:cs typeface="Arial"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896938" y="4354513"/>
            <a:ext cx="50831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lstStyle/>
          <a:p>
            <a:r>
              <a:rPr lang="en-US">
                <a:latin typeface="Calibri" charset="0"/>
                <a:ea typeface="ＭＳ Ｐゴシック" charset="0"/>
                <a:cs typeface="ＭＳ Ｐゴシック" charset="0"/>
              </a:rPr>
              <a:t>What if we added a writerswaiting flag and used that instead to block incoming readers?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(reader starvation)</a:t>
            </a:r>
          </a:p>
          <a:p>
            <a:pPr lvl="2"/>
            <a:endParaRPr lang="en-US">
              <a:latin typeface="Calibri" charset="0"/>
              <a:ea typeface="ＭＳ Ｐゴシック" charset="0"/>
            </a:endParaRPr>
          </a:p>
          <a:p>
            <a:r>
              <a:rPr lang="en-US">
                <a:latin typeface="Calibri" charset="0"/>
                <a:ea typeface="ＭＳ Ｐゴシック" charset="0"/>
                <a:cs typeface="ＭＳ Ｐゴシック" charset="0"/>
              </a:rPr>
              <a:t>How  to do it with semaphores?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Use a binary semaphore for the writers and one for the readers.  Writers hold theirs for the duration.   Readers acquire the semaphore and touch a count and release the semaphore.  On AcquireRead, if I</a:t>
            </a:r>
            <a:r>
              <a:rPr lang="ja-JP" altLang="en-US">
                <a:latin typeface="Calibri" charset="0"/>
                <a:ea typeface="ＭＳ Ｐゴシック" charset="0"/>
              </a:rPr>
              <a:t>’</a:t>
            </a:r>
            <a:r>
              <a:rPr lang="en-US" altLang="ja-JP">
                <a:latin typeface="Calibri" charset="0"/>
                <a:ea typeface="ＭＳ Ｐゴシック" charset="0"/>
              </a:rPr>
              <a:t>m the first reader, acquire write mutex to exclude writers.  On ReleaseRead, if I</a:t>
            </a:r>
            <a:r>
              <a:rPr lang="ja-JP" altLang="en-US">
                <a:latin typeface="Calibri" charset="0"/>
                <a:ea typeface="ＭＳ Ｐゴシック" charset="0"/>
              </a:rPr>
              <a:t>’</a:t>
            </a:r>
            <a:r>
              <a:rPr lang="en-US" altLang="ja-JP">
                <a:latin typeface="Calibri" charset="0"/>
                <a:ea typeface="ＭＳ Ｐゴシック" charset="0"/>
              </a:rPr>
              <a:t>m the last reader, release the write mutex.</a:t>
            </a:r>
          </a:p>
          <a:p>
            <a:pPr lvl="1"/>
            <a:endParaRPr lang="en-US">
              <a:latin typeface="Calibri" charset="0"/>
              <a:ea typeface="ＭＳ Ｐゴシック" charset="0"/>
            </a:endParaRPr>
          </a:p>
          <a:p>
            <a:r>
              <a:rPr lang="en-US">
                <a:latin typeface="Calibri" charset="0"/>
                <a:ea typeface="ＭＳ Ｐゴシック" charset="0"/>
                <a:cs typeface="ＭＳ Ｐゴシック" charset="0"/>
              </a:rPr>
              <a:t>Can I do this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mutexes?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(no)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B5E1539-4EED-E44A-A94D-0B34BE64A8FB}" type="slidenum">
              <a:rPr lang="en-US" sz="1200">
                <a:solidFill>
                  <a:srgbClr val="000000"/>
                </a:solidFill>
                <a:latin typeface="Calibri" charset="0"/>
                <a:cs typeface="Arial" charset="0"/>
              </a:rPr>
              <a:pPr eaLnBrk="1" hangingPunct="1"/>
              <a:t>102</a:t>
            </a:fld>
            <a:endParaRPr lang="en-US" sz="1200">
              <a:solidFill>
                <a:srgbClr val="000000"/>
              </a:solidFill>
              <a:latin typeface="Calibri" charset="0"/>
              <a:cs typeface="Arial"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896938" y="4354513"/>
            <a:ext cx="50831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lstStyle/>
          <a:p>
            <a:pPr lvl="2"/>
            <a:endParaRPr lang="en-US">
              <a:latin typeface="Calibri" charset="0"/>
              <a:ea typeface="ＭＳ Ｐゴシック" charset="0"/>
            </a:endParaRPr>
          </a:p>
          <a:p>
            <a:r>
              <a:rPr lang="en-US">
                <a:latin typeface="Calibri" charset="0"/>
                <a:ea typeface="ＭＳ Ｐゴシック" charset="0"/>
                <a:cs typeface="ＭＳ Ｐゴシック" charset="0"/>
              </a:rPr>
              <a:t>How  to do it with semaphores?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Use a binary semaphore for the writers and one for the readers.  Writers hold theirs for the duration.   Readers acquire the semaphore and touch a count and release the semaphore.  On AcquireRead, if I</a:t>
            </a:r>
            <a:r>
              <a:rPr lang="ja-JP" altLang="en-US">
                <a:latin typeface="Calibri" charset="0"/>
                <a:ea typeface="ＭＳ Ｐゴシック" charset="0"/>
              </a:rPr>
              <a:t>’</a:t>
            </a:r>
            <a:r>
              <a:rPr lang="en-US" altLang="ja-JP">
                <a:latin typeface="Calibri" charset="0"/>
                <a:ea typeface="ＭＳ Ｐゴシック" charset="0"/>
              </a:rPr>
              <a:t>m the first reader, acquire write mutex to exclude writers.  On ReleaseRead, if I</a:t>
            </a:r>
            <a:r>
              <a:rPr lang="ja-JP" altLang="en-US">
                <a:latin typeface="Calibri" charset="0"/>
                <a:ea typeface="ＭＳ Ｐゴシック" charset="0"/>
              </a:rPr>
              <a:t>’</a:t>
            </a:r>
            <a:r>
              <a:rPr lang="en-US" altLang="ja-JP">
                <a:latin typeface="Calibri" charset="0"/>
                <a:ea typeface="ＭＳ Ｐゴシック" charset="0"/>
              </a:rPr>
              <a:t>m the last reader, release the write mutex.</a:t>
            </a:r>
          </a:p>
          <a:p>
            <a:pPr lvl="1"/>
            <a:endParaRPr lang="en-US">
              <a:latin typeface="Calibri" charset="0"/>
              <a:ea typeface="ＭＳ Ｐゴシック" charset="0"/>
            </a:endParaRPr>
          </a:p>
          <a:p>
            <a:r>
              <a:rPr lang="en-US">
                <a:latin typeface="Calibri" charset="0"/>
                <a:ea typeface="ＭＳ Ｐゴシック" charset="0"/>
                <a:cs typeface="ＭＳ Ｐゴシック" charset="0"/>
              </a:rPr>
              <a:t>Can I do this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mutexes?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(no)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6ED4D6F1-EDD2-E04B-8279-C3860F801B32}" type="slidenum">
              <a:rPr lang="en-US" sz="1200">
                <a:solidFill>
                  <a:srgbClr val="000000"/>
                </a:solidFill>
                <a:latin typeface="Calibri" charset="0"/>
                <a:cs typeface="Arial" charset="0"/>
              </a:rPr>
              <a:pPr eaLnBrk="1" hangingPunct="1"/>
              <a:t>103</a:t>
            </a:fld>
            <a:endParaRPr lang="en-US" sz="1200">
              <a:solidFill>
                <a:srgbClr val="000000"/>
              </a:solidFill>
              <a:latin typeface="Calibri" charset="0"/>
              <a:cs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896938" y="4354513"/>
            <a:ext cx="50831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lstStyle/>
          <a:p>
            <a:r>
              <a:rPr lang="en-US">
                <a:latin typeface="Calibri" charset="0"/>
                <a:ea typeface="ＭＳ Ｐゴシック" charset="0"/>
                <a:cs typeface="ＭＳ Ｐゴシック" charset="0"/>
              </a:rPr>
              <a:t>What if we added a writerswaiting flag and used that instead to block incoming readers?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(reader starvation)</a:t>
            </a:r>
          </a:p>
          <a:p>
            <a:pPr lvl="2"/>
            <a:endParaRPr lang="en-US">
              <a:latin typeface="Calibri" charset="0"/>
              <a:ea typeface="ＭＳ Ｐゴシック" charset="0"/>
            </a:endParaRPr>
          </a:p>
          <a:p>
            <a:r>
              <a:rPr lang="en-US">
                <a:latin typeface="Calibri" charset="0"/>
                <a:ea typeface="ＭＳ Ｐゴシック" charset="0"/>
                <a:cs typeface="ＭＳ Ｐゴシック" charset="0"/>
              </a:rPr>
              <a:t>How  to do it with semaphores?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Use a binary semaphore for the writers and one for the readers.  Writers hold theirs for the duration.   Readers acquire the semaphore and touch a count and release the semaphore.  On AcquireRead, if I</a:t>
            </a:r>
            <a:r>
              <a:rPr lang="ja-JP" altLang="en-US">
                <a:latin typeface="Calibri" charset="0"/>
                <a:ea typeface="ＭＳ Ｐゴシック" charset="0"/>
              </a:rPr>
              <a:t>’</a:t>
            </a:r>
            <a:r>
              <a:rPr lang="en-US" altLang="ja-JP">
                <a:latin typeface="Calibri" charset="0"/>
                <a:ea typeface="ＭＳ Ｐゴシック" charset="0"/>
              </a:rPr>
              <a:t>m the first reader, acquire write mutex to exclude writers.  On ReleaseRead, if I</a:t>
            </a:r>
            <a:r>
              <a:rPr lang="ja-JP" altLang="en-US">
                <a:latin typeface="Calibri" charset="0"/>
                <a:ea typeface="ＭＳ Ｐゴシック" charset="0"/>
              </a:rPr>
              <a:t>’</a:t>
            </a:r>
            <a:r>
              <a:rPr lang="en-US" altLang="ja-JP">
                <a:latin typeface="Calibri" charset="0"/>
                <a:ea typeface="ＭＳ Ｐゴシック" charset="0"/>
              </a:rPr>
              <a:t>m the last reader, release the write mutex.</a:t>
            </a:r>
          </a:p>
          <a:p>
            <a:pPr lvl="1"/>
            <a:endParaRPr lang="en-US">
              <a:latin typeface="Calibri" charset="0"/>
              <a:ea typeface="ＭＳ Ｐゴシック" charset="0"/>
            </a:endParaRPr>
          </a:p>
          <a:p>
            <a:r>
              <a:rPr lang="en-US">
                <a:latin typeface="Calibri" charset="0"/>
                <a:ea typeface="ＭＳ Ｐゴシック" charset="0"/>
                <a:cs typeface="ＭＳ Ｐゴシック" charset="0"/>
              </a:rPr>
              <a:t>Can I do this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mutexes?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(no)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4AB14C4-AA98-8E45-95CD-ACE55BD096DA}" type="slidenum">
              <a:rPr lang="en-US" sz="1200">
                <a:solidFill>
                  <a:srgbClr val="000000"/>
                </a:solidFill>
                <a:latin typeface="Calibri" charset="0"/>
                <a:cs typeface="Arial" charset="0"/>
              </a:rPr>
              <a:pPr eaLnBrk="1" hangingPunct="1"/>
              <a:t>104</a:t>
            </a:fld>
            <a:endParaRPr lang="en-US" sz="1200">
              <a:solidFill>
                <a:srgbClr val="000000"/>
              </a:solidFill>
              <a:latin typeface="Calibri" charset="0"/>
              <a:cs typeface="Arial"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896938" y="4354513"/>
            <a:ext cx="5083175" cy="351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lstStyle/>
          <a:p>
            <a:r>
              <a:rPr lang="en-US">
                <a:latin typeface="Calibri" charset="0"/>
                <a:ea typeface="ＭＳ Ｐゴシック" charset="0"/>
                <a:cs typeface="ＭＳ Ｐゴシック" charset="0"/>
              </a:rPr>
              <a:t>What if we added a writerswaiting flag and used that instead to block incoming readers?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(reader starvation)</a:t>
            </a:r>
          </a:p>
          <a:p>
            <a:pPr lvl="2"/>
            <a:endParaRPr lang="en-US">
              <a:latin typeface="Calibri" charset="0"/>
              <a:ea typeface="ＭＳ Ｐゴシック" charset="0"/>
            </a:endParaRPr>
          </a:p>
          <a:p>
            <a:r>
              <a:rPr lang="en-US">
                <a:latin typeface="Calibri" charset="0"/>
                <a:ea typeface="ＭＳ Ｐゴシック" charset="0"/>
                <a:cs typeface="ＭＳ Ｐゴシック" charset="0"/>
              </a:rPr>
              <a:t>How  to do it with semaphores?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Use a binary semaphore for the writers and one for the readers.  Writers hold theirs for the duration.   Readers acquire the semaphore and touch a count and release the semaphore.  On AcquireRead, if I</a:t>
            </a:r>
            <a:r>
              <a:rPr lang="ja-JP" altLang="en-US">
                <a:latin typeface="Calibri" charset="0"/>
                <a:ea typeface="ＭＳ Ｐゴシック" charset="0"/>
              </a:rPr>
              <a:t>’</a:t>
            </a:r>
            <a:r>
              <a:rPr lang="en-US" altLang="ja-JP">
                <a:latin typeface="Calibri" charset="0"/>
                <a:ea typeface="ＭＳ Ｐゴシック" charset="0"/>
              </a:rPr>
              <a:t>m the first reader, acquire write mutex to exclude writers.  On ReleaseRead, if I</a:t>
            </a:r>
            <a:r>
              <a:rPr lang="ja-JP" altLang="en-US">
                <a:latin typeface="Calibri" charset="0"/>
                <a:ea typeface="ＭＳ Ｐゴシック" charset="0"/>
              </a:rPr>
              <a:t>’</a:t>
            </a:r>
            <a:r>
              <a:rPr lang="en-US" altLang="ja-JP">
                <a:latin typeface="Calibri" charset="0"/>
                <a:ea typeface="ＭＳ Ｐゴシック" charset="0"/>
              </a:rPr>
              <a:t>m the last reader, release the write mutex.</a:t>
            </a:r>
          </a:p>
          <a:p>
            <a:pPr lvl="1"/>
            <a:endParaRPr lang="en-US">
              <a:latin typeface="Calibri" charset="0"/>
              <a:ea typeface="ＭＳ Ｐゴシック" charset="0"/>
            </a:endParaRPr>
          </a:p>
          <a:p>
            <a:r>
              <a:rPr lang="en-US">
                <a:latin typeface="Calibri" charset="0"/>
                <a:ea typeface="ＭＳ Ｐゴシック" charset="0"/>
                <a:cs typeface="ＭＳ Ｐゴシック" charset="0"/>
              </a:rPr>
              <a:t>Can I do this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real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mutexes?</a:t>
            </a:r>
          </a:p>
          <a:p>
            <a:endParaRPr lang="en-US">
              <a:latin typeface="Calibri" charset="0"/>
              <a:ea typeface="ＭＳ Ｐゴシック" charset="0"/>
              <a:cs typeface="ＭＳ Ｐゴシック" charset="0"/>
            </a:endParaRPr>
          </a:p>
          <a:p>
            <a:pPr lvl="1"/>
            <a:r>
              <a:rPr lang="en-US">
                <a:latin typeface="Calibri" charset="0"/>
                <a:ea typeface="ＭＳ Ｐゴシック" charset="0"/>
              </a:rPr>
              <a:t>(no)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364FDC8-A719-0044-BB93-2E4525EC66DE}" type="slidenum">
              <a:rPr lang="en-US" smtClean="0"/>
              <a:pPr>
                <a:defRPr/>
              </a:pPr>
              <a:t>111</a:t>
            </a:fld>
            <a:endParaRPr lang="en-US"/>
          </a:p>
        </p:txBody>
      </p:sp>
    </p:spTree>
    <p:extLst>
      <p:ext uri="{BB962C8B-B14F-4D97-AF65-F5344CB8AC3E}">
        <p14:creationId xmlns:p14="http://schemas.microsoft.com/office/powerpoint/2010/main" val="350994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BAF35655-A163-CA42-B858-920384539065}" type="slidenum">
              <a:rPr lang="en-US" sz="1200">
                <a:solidFill>
                  <a:prstClr val="black"/>
                </a:solidFill>
                <a:latin typeface="Times New Roman" charset="0"/>
              </a:rPr>
              <a:pPr eaLnBrk="1" hangingPunct="1"/>
              <a:t>150</a:t>
            </a:fld>
            <a:endParaRPr lang="en-US" sz="1200">
              <a:solidFill>
                <a:prstClr val="black"/>
              </a:solidFill>
              <a:latin typeface="Times New Roman" charset="0"/>
            </a:endParaRPr>
          </a:p>
        </p:txBody>
      </p:sp>
      <p:sp>
        <p:nvSpPr>
          <p:cNvPr id="25602" name="Rectangle 2"/>
          <p:cNvSpPr>
            <a:spLocks noChangeArrowheads="1" noTextEdit="1"/>
          </p:cNvSpPr>
          <p:nvPr>
            <p:ph type="sldImg"/>
          </p:nvPr>
        </p:nvSpPr>
        <p:spPr>
          <a:xfrm>
            <a:off x="3400425" y="2401888"/>
            <a:ext cx="0" cy="0"/>
          </a:xfrm>
          <a:ln/>
        </p:spPr>
      </p:sp>
      <p:sp>
        <p:nvSpPr>
          <p:cNvPr id="25603" name="Rectangle 3"/>
          <p:cNvSpPr>
            <a:spLocks noGrp="1" noChangeArrowheads="1"/>
          </p:cNvSpPr>
          <p:nvPr>
            <p:ph type="body" idx="1"/>
          </p:nvPr>
        </p:nvSpPr>
        <p:spPr>
          <a:xfrm>
            <a:off x="896938" y="4354513"/>
            <a:ext cx="5710237" cy="973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lvl="1"/>
            <a:endParaRPr lang="en-US">
              <a:latin typeface="Times New Roman"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Linux determines timeslice dynamically on a per-process basis based on priority.</a:t>
            </a:r>
          </a:p>
        </p:txBody>
      </p:sp>
      <p:sp>
        <p:nvSpPr>
          <p:cNvPr id="3072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06C6AC5-1E7E-FA4D-8275-53CEBDEF8D14}" type="slidenum">
              <a:rPr lang="en-US" sz="1200">
                <a:solidFill>
                  <a:prstClr val="black"/>
                </a:solidFill>
                <a:latin typeface="Times New Roman" charset="0"/>
              </a:rPr>
              <a:pPr eaLnBrk="1" hangingPunct="1"/>
              <a:t>154</a:t>
            </a:fld>
            <a:endParaRPr lang="en-US" sz="1200">
              <a:solidFill>
                <a:prstClr val="black"/>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659D156-1494-8840-9F99-0D4C062434BE}" type="slidenum">
              <a:rPr lang="en-US" sz="1200">
                <a:solidFill>
                  <a:srgbClr val="000000"/>
                </a:solidFill>
                <a:latin typeface="Times New Roman" charset="0"/>
              </a:rPr>
              <a:pPr eaLnBrk="1" hangingPunct="1"/>
              <a:t>48</a:t>
            </a:fld>
            <a:endParaRPr lang="en-US" sz="1200">
              <a:solidFill>
                <a:srgbClr val="000000"/>
              </a:solidFill>
              <a:latin typeface="Times New Roman"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Linux uses a bitmap priority array to figure which queues are populated.  X86 provides a find-first-set-bit instruction.</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That is the vaunted Linux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O(1)</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scheduler.</a:t>
            </a:r>
            <a:endParaRPr lang="en-US">
              <a:latin typeface="Times New Roman" charset="0"/>
              <a:ea typeface="ＭＳ Ｐゴシック" charset="0"/>
              <a:cs typeface="ＭＳ Ｐゴシック" charset="0"/>
            </a:endParaRPr>
          </a:p>
        </p:txBody>
      </p:sp>
      <p:sp>
        <p:nvSpPr>
          <p:cNvPr id="3789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E631CC5-571C-9342-BC91-5F4034AE7D6C}" type="slidenum">
              <a:rPr lang="en-US" sz="1200">
                <a:solidFill>
                  <a:prstClr val="black"/>
                </a:solidFill>
                <a:latin typeface="Times New Roman" charset="0"/>
              </a:rPr>
              <a:pPr eaLnBrk="1" hangingPunct="1"/>
              <a:t>164</a:t>
            </a:fld>
            <a:endParaRPr lang="en-US" sz="1200">
              <a:solidFill>
                <a:prstClr val="black"/>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4F8220D2-53EF-D548-8145-E90ACE338A60}" type="slidenum">
              <a:rPr lang="en-US" sz="1200">
                <a:solidFill>
                  <a:srgbClr val="000000"/>
                </a:solidFill>
                <a:latin typeface="Calibri" charset="0"/>
                <a:cs typeface="Arial" charset="0"/>
              </a:rPr>
              <a:pPr eaLnBrk="1" hangingPunct="1"/>
              <a:t>55</a:t>
            </a:fld>
            <a:endParaRPr lang="en-US" sz="1200">
              <a:solidFill>
                <a:srgbClr val="000000"/>
              </a:solidFill>
              <a:latin typeface="Calibri" charset="0"/>
              <a:cs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84E0A089-0131-A147-8946-93358D9A2957}" type="slidenum">
              <a:rPr lang="en-US" sz="1200">
                <a:solidFill>
                  <a:srgbClr val="000000"/>
                </a:solidFill>
                <a:latin typeface="Calibri" charset="0"/>
                <a:cs typeface="Arial" charset="0"/>
              </a:rPr>
              <a:pPr eaLnBrk="1" hangingPunct="1"/>
              <a:t>59</a:t>
            </a:fld>
            <a:endParaRPr lang="en-US" sz="1200">
              <a:solidFill>
                <a:srgbClr val="000000"/>
              </a:solidFill>
              <a:latin typeface="Calibri" charset="0"/>
              <a:cs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ED1ABE2-B307-944F-8D63-9AB041A77A5C}" type="slidenum">
              <a:rPr lang="en-US" sz="1200">
                <a:solidFill>
                  <a:srgbClr val="000000"/>
                </a:solidFill>
                <a:latin typeface="Times New Roman" charset="0"/>
              </a:rPr>
              <a:pPr eaLnBrk="1" hangingPunct="1"/>
              <a:t>61</a:t>
            </a:fld>
            <a:endParaRPr lang="en-US" sz="1200">
              <a:solidFill>
                <a:srgbClr val="000000"/>
              </a:solidFill>
              <a:latin typeface="Times New Roman"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896938" y="4354513"/>
            <a:ext cx="5083175" cy="73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8D78B3B2-36D3-E040-9C9A-C4B64225AB46}" type="slidenum">
              <a:rPr lang="en-US" sz="1200">
                <a:solidFill>
                  <a:srgbClr val="000000"/>
                </a:solidFill>
                <a:latin typeface="Calibri" charset="0"/>
                <a:cs typeface="Arial" charset="0"/>
              </a:rPr>
              <a:pPr eaLnBrk="1" hangingPunct="1"/>
              <a:t>92</a:t>
            </a:fld>
            <a:endParaRPr lang="en-US" sz="1200">
              <a:solidFill>
                <a:srgbClr val="000000"/>
              </a:solidFill>
              <a:latin typeface="Calibri" charset="0"/>
              <a:cs typeface="Arial"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D9E8B751-0E65-4C44-9F73-5661A977967E}" type="slidenum">
              <a:rPr lang="en-US" sz="1200">
                <a:solidFill>
                  <a:srgbClr val="000000"/>
                </a:solidFill>
                <a:latin typeface="Calibri" charset="0"/>
                <a:cs typeface="Arial" charset="0"/>
              </a:rPr>
              <a:pPr eaLnBrk="1" hangingPunct="1"/>
              <a:t>93</a:t>
            </a:fld>
            <a:endParaRPr lang="en-US" sz="1200">
              <a:solidFill>
                <a:srgbClr val="000000"/>
              </a:solidFill>
              <a:latin typeface="Calibri" charset="0"/>
              <a:cs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C7E50EE-6384-C342-9907-159C82F0F066}" type="slidenum">
              <a:rPr lang="en-US" sz="1200">
                <a:solidFill>
                  <a:srgbClr val="000000"/>
                </a:solidFill>
                <a:latin typeface="Calibri" charset="0"/>
                <a:cs typeface="Arial" charset="0"/>
              </a:rPr>
              <a:pPr eaLnBrk="1" hangingPunct="1"/>
              <a:t>94</a:t>
            </a:fld>
            <a:endParaRPr lang="en-US" sz="1200">
              <a:solidFill>
                <a:srgbClr val="000000"/>
              </a:solidFill>
              <a:latin typeface="Calibri" charset="0"/>
              <a:cs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42141CA6-04E3-E74C-8151-0809655957C7}" type="slidenum">
              <a:rPr lang="en-US" sz="1200">
                <a:solidFill>
                  <a:srgbClr val="000000"/>
                </a:solidFill>
                <a:latin typeface="Calibri" charset="0"/>
                <a:cs typeface="Arial" charset="0"/>
              </a:rPr>
              <a:pPr eaLnBrk="1" hangingPunct="1"/>
              <a:t>95</a:t>
            </a:fld>
            <a:endParaRPr lang="en-US" sz="1200">
              <a:solidFill>
                <a:srgbClr val="000000"/>
              </a:solidFill>
              <a:latin typeface="Calibri" charset="0"/>
              <a:cs typeface="Arial"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896938" y="4354513"/>
            <a:ext cx="508317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913" tIns="44956" rIns="89913" bIns="44956"/>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19.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themeOverride" Target="../theme/themeOverride1.xml"/><Relationship Id="rId2"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oleObject" Target="../embeddings/oleObject2.bin"/><Relationship Id="rId9"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9.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DB9E310-3D9E-3F45-AF8B-044398DE939B}" type="slidenum">
              <a:rPr lang="en-US"/>
              <a:pPr>
                <a:defRPr/>
              </a:pPr>
              <a:t>‹#›</a:t>
            </a:fld>
            <a:endParaRPr lang="en-US"/>
          </a:p>
        </p:txBody>
      </p:sp>
    </p:spTree>
    <p:extLst>
      <p:ext uri="{BB962C8B-B14F-4D97-AF65-F5344CB8AC3E}">
        <p14:creationId xmlns:p14="http://schemas.microsoft.com/office/powerpoint/2010/main" val="363218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768C598-8763-5548-A866-F73FC87F42C5}" type="slidenum">
              <a:rPr lang="en-US"/>
              <a:pPr>
                <a:defRPr/>
              </a:pPr>
              <a:t>‹#›</a:t>
            </a:fld>
            <a:endParaRPr lang="en-US"/>
          </a:p>
        </p:txBody>
      </p:sp>
    </p:spTree>
    <p:extLst>
      <p:ext uri="{BB962C8B-B14F-4D97-AF65-F5344CB8AC3E}">
        <p14:creationId xmlns:p14="http://schemas.microsoft.com/office/powerpoint/2010/main" val="2250434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8"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9"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FCF8AC74-7BF4-FC4C-B462-AC14C9DD48CF}" type="slidenum">
              <a:rPr lang="en-US"/>
              <a:pPr>
                <a:defRPr/>
              </a:pPr>
              <a:t>‹#›</a:t>
            </a:fld>
            <a:endParaRPr lang="en-US"/>
          </a:p>
        </p:txBody>
      </p:sp>
    </p:spTree>
    <p:extLst>
      <p:ext uri="{BB962C8B-B14F-4D97-AF65-F5344CB8AC3E}">
        <p14:creationId xmlns:p14="http://schemas.microsoft.com/office/powerpoint/2010/main" val="6737125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4"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5"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064D0EE3-E73C-7842-81B3-12B665478D4D}" type="slidenum">
              <a:rPr lang="en-US"/>
              <a:pPr>
                <a:defRPr/>
              </a:pPr>
              <a:t>‹#›</a:t>
            </a:fld>
            <a:endParaRPr lang="en-US"/>
          </a:p>
        </p:txBody>
      </p:sp>
    </p:spTree>
    <p:extLst>
      <p:ext uri="{BB962C8B-B14F-4D97-AF65-F5344CB8AC3E}">
        <p14:creationId xmlns:p14="http://schemas.microsoft.com/office/powerpoint/2010/main" val="27531938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3"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4"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2B63B896-6483-6344-9F29-A3B9AD40556D}" type="slidenum">
              <a:rPr lang="en-US"/>
              <a:pPr>
                <a:defRPr/>
              </a:pPr>
              <a:t>‹#›</a:t>
            </a:fld>
            <a:endParaRPr lang="en-US"/>
          </a:p>
        </p:txBody>
      </p:sp>
    </p:spTree>
    <p:extLst>
      <p:ext uri="{BB962C8B-B14F-4D97-AF65-F5344CB8AC3E}">
        <p14:creationId xmlns:p14="http://schemas.microsoft.com/office/powerpoint/2010/main" val="3678980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C83DDBCE-6250-E042-A31A-E7CD7BA8FB7A}" type="slidenum">
              <a:rPr lang="en-US"/>
              <a:pPr>
                <a:defRPr/>
              </a:pPr>
              <a:t>‹#›</a:t>
            </a:fld>
            <a:endParaRPr lang="en-US"/>
          </a:p>
        </p:txBody>
      </p:sp>
    </p:spTree>
    <p:extLst>
      <p:ext uri="{BB962C8B-B14F-4D97-AF65-F5344CB8AC3E}">
        <p14:creationId xmlns:p14="http://schemas.microsoft.com/office/powerpoint/2010/main" val="6058251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C4EEA341-54AF-2144-AFA6-AF61DBA9208B}" type="slidenum">
              <a:rPr lang="en-US"/>
              <a:pPr>
                <a:defRPr/>
              </a:pPr>
              <a:t>‹#›</a:t>
            </a:fld>
            <a:endParaRPr lang="en-US"/>
          </a:p>
        </p:txBody>
      </p:sp>
    </p:spTree>
    <p:extLst>
      <p:ext uri="{BB962C8B-B14F-4D97-AF65-F5344CB8AC3E}">
        <p14:creationId xmlns:p14="http://schemas.microsoft.com/office/powerpoint/2010/main" val="4184916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75436AF8-3641-B64F-A02D-457A2BCBFA63}" type="slidenum">
              <a:rPr lang="en-US"/>
              <a:pPr>
                <a:defRPr/>
              </a:pPr>
              <a:t>‹#›</a:t>
            </a:fld>
            <a:endParaRPr lang="en-US"/>
          </a:p>
        </p:txBody>
      </p:sp>
    </p:spTree>
    <p:extLst>
      <p:ext uri="{BB962C8B-B14F-4D97-AF65-F5344CB8AC3E}">
        <p14:creationId xmlns:p14="http://schemas.microsoft.com/office/powerpoint/2010/main" val="422921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36060A10-C17A-0447-B88E-3579EBBD35F9}" type="slidenum">
              <a:rPr lang="en-US"/>
              <a:pPr>
                <a:defRPr/>
              </a:pPr>
              <a:t>‹#›</a:t>
            </a:fld>
            <a:r>
              <a:rPr lang="en-US"/>
              <a:t> of 12</a:t>
            </a:r>
          </a:p>
        </p:txBody>
      </p:sp>
    </p:spTree>
    <p:extLst>
      <p:ext uri="{BB962C8B-B14F-4D97-AF65-F5344CB8AC3E}">
        <p14:creationId xmlns:p14="http://schemas.microsoft.com/office/powerpoint/2010/main" val="38880353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195BE155-5F7E-3846-AC99-79B75CA6D6AC}" type="slidenum">
              <a:rPr lang="en-US"/>
              <a:pPr>
                <a:defRPr/>
              </a:pPr>
              <a:t>‹#›</a:t>
            </a:fld>
            <a:endParaRPr lang="en-US"/>
          </a:p>
        </p:txBody>
      </p:sp>
    </p:spTree>
    <p:extLst>
      <p:ext uri="{BB962C8B-B14F-4D97-AF65-F5344CB8AC3E}">
        <p14:creationId xmlns:p14="http://schemas.microsoft.com/office/powerpoint/2010/main" val="2744897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solidFill>
                  <a:srgbClr val="37305A"/>
                </a:solidFill>
              </a:defRPr>
            </a:lvl1pPr>
          </a:lstStyle>
          <a:p>
            <a:pPr>
              <a:defRPr/>
            </a:pPr>
            <a:fld id="{769A523B-8A75-8647-99DA-6B2E0F0806E1}" type="slidenum">
              <a:rPr lang="en-US"/>
              <a:pPr>
                <a:defRPr/>
              </a:pPr>
              <a:t>‹#›</a:t>
            </a:fld>
            <a:endParaRPr lang="en-US"/>
          </a:p>
        </p:txBody>
      </p:sp>
    </p:spTree>
    <p:extLst>
      <p:ext uri="{BB962C8B-B14F-4D97-AF65-F5344CB8AC3E}">
        <p14:creationId xmlns:p14="http://schemas.microsoft.com/office/powerpoint/2010/main" val="3648211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solidFill>
                  <a:srgbClr val="37305A"/>
                </a:solidFill>
                <a:ea typeface="ＭＳ Ｐゴシック" charset="-128"/>
                <a:cs typeface="ＭＳ Ｐゴシック" charset="-128"/>
              </a:defRPr>
            </a:lvl1pPr>
          </a:lstStyle>
          <a:p>
            <a:pPr>
              <a:defRPr/>
            </a:pPr>
            <a:fld id="{02E90C1C-E6C8-794D-8061-EF6E3B2F79F9}" type="slidenum">
              <a:rPr lang="en-US"/>
              <a:pPr>
                <a:defRPr/>
              </a:pPr>
              <a:t>‹#›</a:t>
            </a:fld>
            <a:r>
              <a:rPr lang="en-US"/>
              <a:t> of 12</a:t>
            </a:r>
          </a:p>
        </p:txBody>
      </p:sp>
    </p:spTree>
    <p:extLst>
      <p:ext uri="{BB962C8B-B14F-4D97-AF65-F5344CB8AC3E}">
        <p14:creationId xmlns:p14="http://schemas.microsoft.com/office/powerpoint/2010/main" val="5758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8BE9067-5B39-5546-B182-CCAC813C82F2}" type="slidenum">
              <a:rPr lang="en-US"/>
              <a:pPr>
                <a:defRPr/>
              </a:pPr>
              <a:t>‹#›</a:t>
            </a:fld>
            <a:endParaRPr lang="en-US"/>
          </a:p>
        </p:txBody>
      </p:sp>
    </p:spTree>
    <p:extLst>
      <p:ext uri="{BB962C8B-B14F-4D97-AF65-F5344CB8AC3E}">
        <p14:creationId xmlns:p14="http://schemas.microsoft.com/office/powerpoint/2010/main" val="934697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4813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solidFill>
                  <a:srgbClr val="37305A"/>
                </a:solidFill>
              </a:defRPr>
            </a:lvl1pPr>
          </a:lstStyle>
          <a:p>
            <a:pPr>
              <a:defRPr/>
            </a:pPr>
            <a:fld id="{BFF87B22-80C8-704B-9C2B-7B726B599E6A}" type="slidenum">
              <a:rPr lang="en-US"/>
              <a:pPr>
                <a:defRPr/>
              </a:pPr>
              <a:t>‹#›</a:t>
            </a:fld>
            <a:endParaRPr lang="en-US"/>
          </a:p>
        </p:txBody>
      </p:sp>
    </p:spTree>
    <p:extLst>
      <p:ext uri="{BB962C8B-B14F-4D97-AF65-F5344CB8AC3E}">
        <p14:creationId xmlns:p14="http://schemas.microsoft.com/office/powerpoint/2010/main" val="1723565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solidFill>
                  <a:srgbClr val="37305A"/>
                </a:solidFill>
              </a:defRPr>
            </a:lvl1pPr>
          </a:lstStyle>
          <a:p>
            <a:pPr>
              <a:defRPr/>
            </a:pPr>
            <a:fld id="{507C4E4F-FE17-AD4A-A6C5-3DEF8A84508C}" type="slidenum">
              <a:rPr lang="en-US"/>
              <a:pPr>
                <a:defRPr/>
              </a:pPr>
              <a:t>‹#›</a:t>
            </a:fld>
            <a:endParaRPr lang="en-US"/>
          </a:p>
        </p:txBody>
      </p:sp>
    </p:spTree>
    <p:extLst>
      <p:ext uri="{BB962C8B-B14F-4D97-AF65-F5344CB8AC3E}">
        <p14:creationId xmlns:p14="http://schemas.microsoft.com/office/powerpoint/2010/main" val="30093444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solidFill>
                  <a:srgbClr val="37305A"/>
                </a:solidFill>
                <a:ea typeface="ＭＳ Ｐゴシック" charset="-128"/>
                <a:cs typeface="ＭＳ Ｐゴシック" charset="-128"/>
              </a:defRPr>
            </a:lvl1pPr>
          </a:lstStyle>
          <a:p>
            <a:pPr>
              <a:defRPr/>
            </a:pPr>
            <a:fld id="{D551F9AC-C986-F240-9FF9-9C438B5A2B25}" type="slidenum">
              <a:rPr lang="en-US"/>
              <a:pPr>
                <a:defRPr/>
              </a:pPr>
              <a:t>‹#›</a:t>
            </a:fld>
            <a:r>
              <a:rPr lang="en-US"/>
              <a:t> of 12</a:t>
            </a:r>
          </a:p>
        </p:txBody>
      </p:sp>
    </p:spTree>
    <p:extLst>
      <p:ext uri="{BB962C8B-B14F-4D97-AF65-F5344CB8AC3E}">
        <p14:creationId xmlns:p14="http://schemas.microsoft.com/office/powerpoint/2010/main" val="26587752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9505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solidFill>
                  <a:srgbClr val="37305A"/>
                </a:solidFill>
              </a:defRPr>
            </a:lvl1pPr>
          </a:lstStyle>
          <a:p>
            <a:pPr>
              <a:defRPr/>
            </a:pPr>
            <a:fld id="{8A331E40-5346-CD43-AEF1-07E3C6C45982}" type="slidenum">
              <a:rPr lang="en-US"/>
              <a:pPr>
                <a:defRPr/>
              </a:pPr>
              <a:t>‹#›</a:t>
            </a:fld>
            <a:endParaRPr lang="en-US"/>
          </a:p>
        </p:txBody>
      </p:sp>
    </p:spTree>
    <p:extLst>
      <p:ext uri="{BB962C8B-B14F-4D97-AF65-F5344CB8AC3E}">
        <p14:creationId xmlns:p14="http://schemas.microsoft.com/office/powerpoint/2010/main" val="22740410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9686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070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02DA73BF-B58E-0144-9C0C-7FCC9A598F04}" type="slidenum">
              <a:rPr lang="en-US"/>
              <a:pPr>
                <a:defRPr/>
              </a:pPr>
              <a:t>‹#›</a:t>
            </a:fld>
            <a:r>
              <a:rPr lang="en-US"/>
              <a:t> of 12</a:t>
            </a:r>
          </a:p>
        </p:txBody>
      </p:sp>
    </p:spTree>
    <p:extLst>
      <p:ext uri="{BB962C8B-B14F-4D97-AF65-F5344CB8AC3E}">
        <p14:creationId xmlns:p14="http://schemas.microsoft.com/office/powerpoint/2010/main" val="13598740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C5306436-B17F-7C41-B12E-1D42CC429F43}" type="slidenum">
              <a:rPr lang="en-US"/>
              <a:pPr>
                <a:defRPr/>
              </a:pPr>
              <a:t>‹#›</a:t>
            </a:fld>
            <a:endParaRPr lang="en-US"/>
          </a:p>
        </p:txBody>
      </p:sp>
    </p:spTree>
    <p:extLst>
      <p:ext uri="{BB962C8B-B14F-4D97-AF65-F5344CB8AC3E}">
        <p14:creationId xmlns:p14="http://schemas.microsoft.com/office/powerpoint/2010/main" val="264859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ENI-logo-fin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userDrawn="1"/>
        </p:nvSpPr>
        <p:spPr bwMode="auto">
          <a:xfrm>
            <a:off x="482600" y="6577013"/>
            <a:ext cx="330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pic>
        <p:nvPicPr>
          <p:cNvPr id="7" name="Picture 15" descr="nsf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a:t>Click to edit Master title style</a:t>
            </a:r>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a:t>Click to edit Master subtitle style</a:t>
            </a:r>
          </a:p>
        </p:txBody>
      </p:sp>
    </p:spTree>
    <p:extLst>
      <p:ext uri="{BB962C8B-B14F-4D97-AF65-F5344CB8AC3E}">
        <p14:creationId xmlns:p14="http://schemas.microsoft.com/office/powerpoint/2010/main" val="3551413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Rectangl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0"/>
            <a:ext cx="3733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381000" y="64770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6" name="Rectangle 11"/>
          <p:cNvSpPr>
            <a:spLocks noChangeArrowheads="1"/>
          </p:cNvSpPr>
          <p:nvPr/>
        </p:nvSpPr>
        <p:spPr bwMode="auto">
          <a:xfrm>
            <a:off x="457200" y="6076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5122" name="Title 5121"/>
          <p:cNvSpPr>
            <a:spLocks noGrp="1" noChangeArrowheads="1"/>
          </p:cNvSpPr>
          <p:nvPr>
            <p:ph type="ctrTitle"/>
          </p:nvPr>
        </p:nvSpPr>
        <p:spPr>
          <a:xfrm>
            <a:off x="685800" y="1730375"/>
            <a:ext cx="7772400" cy="1470025"/>
          </a:xfrm>
        </p:spPr>
        <p:txBody>
          <a:bodyPr anchor="ctr" anchorCtr="1"/>
          <a:lstStyle>
            <a:lvl1pPr algn="ctr">
              <a:defRPr/>
            </a:lvl1pPr>
          </a:lstStyle>
          <a:p>
            <a:r>
              <a:rPr lang="en-US"/>
              <a:t>Click to edit Master title style</a:t>
            </a:r>
          </a:p>
        </p:txBody>
      </p:sp>
      <p:sp>
        <p:nvSpPr>
          <p:cNvPr id="5123" name="Subtitle 5122"/>
          <p:cNvSpPr>
            <a:spLocks noGrp="1" noChangeArrowheads="1"/>
          </p:cNvSpPr>
          <p:nvPr>
            <p:ph type="subTitle" idx="1"/>
          </p:nvPr>
        </p:nvSpPr>
        <p:spPr>
          <a:xfrm>
            <a:off x="1371600" y="3733800"/>
            <a:ext cx="6400800" cy="1752600"/>
          </a:xfrm>
        </p:spPr>
        <p:txBody>
          <a:bodyPr anchor="ctr" anchorCtr="1"/>
          <a:lstStyle>
            <a:lvl1pPr marL="0" indent="0" algn="ctr">
              <a:buNone/>
              <a:defRPr/>
            </a:lvl1pPr>
          </a:lstStyle>
          <a:p>
            <a:r>
              <a:rPr lang="en-US"/>
              <a:t>Click to edit Master subtitle style</a:t>
            </a:r>
          </a:p>
        </p:txBody>
      </p:sp>
      <p:sp>
        <p:nvSpPr>
          <p:cNvPr id="7" name="Rectangle 6"/>
          <p:cNvSpPr>
            <a:spLocks noGrp="1" noChangeArrowheads="1"/>
          </p:cNvSpPr>
          <p:nvPr>
            <p:ph type="dt" sz="half" idx="10"/>
          </p:nvPr>
        </p:nvSpPr>
        <p:spPr/>
        <p:txBody>
          <a:bodyPr/>
          <a:lstStyle>
            <a:lvl1pPr defTabSz="457200" eaLnBrk="1" hangingPunct="1">
              <a:defRPr sz="1400">
                <a:cs typeface="Arial"/>
              </a:defRPr>
            </a:lvl1pPr>
          </a:lstStyle>
          <a:p>
            <a:pPr>
              <a:defRPr/>
            </a:pPr>
            <a:endParaRPr lang="en-US"/>
          </a:p>
        </p:txBody>
      </p:sp>
      <p:sp>
        <p:nvSpPr>
          <p:cNvPr id="8" name="Rectangle 7"/>
          <p:cNvSpPr>
            <a:spLocks noGrp="1" noChangeArrowheads="1"/>
          </p:cNvSpPr>
          <p:nvPr>
            <p:ph type="ftr" sz="quarter" idx="11"/>
          </p:nvPr>
        </p:nvSpPr>
        <p:spPr>
          <a:xfrm>
            <a:off x="3124200" y="6245225"/>
            <a:ext cx="2895600" cy="476250"/>
          </a:xfrm>
        </p:spPr>
        <p:txBody>
          <a:bodyPr/>
          <a:lstStyle>
            <a:lvl1pPr algn="ctr" defTabSz="457200" eaLnBrk="1" hangingPunct="1">
              <a:defRPr sz="1400">
                <a:cs typeface="Arial"/>
              </a:defRPr>
            </a:lvl1pPr>
          </a:lstStyle>
          <a:p>
            <a:pPr>
              <a:defRPr/>
            </a:pPr>
            <a:endParaRPr lang="en-US"/>
          </a:p>
        </p:txBody>
      </p:sp>
      <p:sp>
        <p:nvSpPr>
          <p:cNvPr id="9" name="Rectangle 8"/>
          <p:cNvSpPr>
            <a:spLocks noGrp="1" noChangeArrowheads="1"/>
          </p:cNvSpPr>
          <p:nvPr>
            <p:ph type="sldNum" sz="quarter" idx="12"/>
          </p:nvPr>
        </p:nvSpPr>
        <p:spPr>
          <a:xfrm>
            <a:off x="6553200" y="6245225"/>
            <a:ext cx="2133600" cy="476250"/>
          </a:xfrm>
        </p:spPr>
        <p:txBody>
          <a:bodyPr/>
          <a:lstStyle>
            <a:lvl1pPr defTabSz="457200">
              <a:defRPr>
                <a:cs typeface="ＭＳ Ｐゴシック" charset="0"/>
              </a:defRPr>
            </a:lvl1pPr>
          </a:lstStyle>
          <a:p>
            <a:pPr>
              <a:defRPr/>
            </a:pPr>
            <a:fld id="{9F1548AE-9BF4-7E45-BB9C-1B153B00A36E}" type="slidenum">
              <a:rPr lang="en-US"/>
              <a:pPr>
                <a:defRPr/>
              </a:pPr>
              <a:t>‹#›</a:t>
            </a:fld>
            <a:endParaRPr lang="en-US"/>
          </a:p>
        </p:txBody>
      </p:sp>
    </p:spTree>
    <p:extLst>
      <p:ext uri="{BB962C8B-B14F-4D97-AF65-F5344CB8AC3E}">
        <p14:creationId xmlns:p14="http://schemas.microsoft.com/office/powerpoint/2010/main" val="478185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7A1FA769-1657-5845-9FBE-9D90C907F05F}" type="slidenum">
              <a:rPr lang="en-US"/>
              <a:pPr>
                <a:defRPr/>
              </a:pPr>
              <a:t>‹#›</a:t>
            </a:fld>
            <a:endParaRPr lang="en-US"/>
          </a:p>
        </p:txBody>
      </p:sp>
    </p:spTree>
    <p:extLst>
      <p:ext uri="{BB962C8B-B14F-4D97-AF65-F5344CB8AC3E}">
        <p14:creationId xmlns:p14="http://schemas.microsoft.com/office/powerpoint/2010/main" val="34860900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6821913D-97E5-7248-8FE1-D19D758FB01F}" type="slidenum">
              <a:rPr lang="en-US"/>
              <a:pPr>
                <a:defRPr/>
              </a:pPr>
              <a:t>‹#›</a:t>
            </a:fld>
            <a:endParaRPr lang="en-US"/>
          </a:p>
        </p:txBody>
      </p:sp>
    </p:spTree>
    <p:extLst>
      <p:ext uri="{BB962C8B-B14F-4D97-AF65-F5344CB8AC3E}">
        <p14:creationId xmlns:p14="http://schemas.microsoft.com/office/powerpoint/2010/main" val="38312812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1F7F5E8C-DDB1-C44C-9BCC-726CB60F7456}" type="slidenum">
              <a:rPr lang="en-US"/>
              <a:pPr>
                <a:defRPr/>
              </a:pPr>
              <a:t>‹#›</a:t>
            </a:fld>
            <a:endParaRPr lang="en-US"/>
          </a:p>
        </p:txBody>
      </p:sp>
    </p:spTree>
    <p:extLst>
      <p:ext uri="{BB962C8B-B14F-4D97-AF65-F5344CB8AC3E}">
        <p14:creationId xmlns:p14="http://schemas.microsoft.com/office/powerpoint/2010/main" val="2586344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8"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9"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6E46AA9F-2207-D742-8231-6CCBD8F2053C}" type="slidenum">
              <a:rPr lang="en-US"/>
              <a:pPr>
                <a:defRPr/>
              </a:pPr>
              <a:t>‹#›</a:t>
            </a:fld>
            <a:endParaRPr lang="en-US"/>
          </a:p>
        </p:txBody>
      </p:sp>
    </p:spTree>
    <p:extLst>
      <p:ext uri="{BB962C8B-B14F-4D97-AF65-F5344CB8AC3E}">
        <p14:creationId xmlns:p14="http://schemas.microsoft.com/office/powerpoint/2010/main" val="25172120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4"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5"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CF908B62-D0E5-C84F-BDEB-8CFBA628AF76}" type="slidenum">
              <a:rPr lang="en-US"/>
              <a:pPr>
                <a:defRPr/>
              </a:pPr>
              <a:t>‹#›</a:t>
            </a:fld>
            <a:endParaRPr lang="en-US"/>
          </a:p>
        </p:txBody>
      </p:sp>
    </p:spTree>
    <p:extLst>
      <p:ext uri="{BB962C8B-B14F-4D97-AF65-F5344CB8AC3E}">
        <p14:creationId xmlns:p14="http://schemas.microsoft.com/office/powerpoint/2010/main" val="17172747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3"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4"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64817A91-914F-AA46-96A6-FB4A28D95336}" type="slidenum">
              <a:rPr lang="en-US"/>
              <a:pPr>
                <a:defRPr/>
              </a:pPr>
              <a:t>‹#›</a:t>
            </a:fld>
            <a:endParaRPr lang="en-US"/>
          </a:p>
        </p:txBody>
      </p:sp>
    </p:spTree>
    <p:extLst>
      <p:ext uri="{BB962C8B-B14F-4D97-AF65-F5344CB8AC3E}">
        <p14:creationId xmlns:p14="http://schemas.microsoft.com/office/powerpoint/2010/main" val="13998571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E8BB2A19-86D4-624C-B2A0-D0621CECF823}" type="slidenum">
              <a:rPr lang="en-US"/>
              <a:pPr>
                <a:defRPr/>
              </a:pPr>
              <a:t>‹#›</a:t>
            </a:fld>
            <a:endParaRPr lang="en-US"/>
          </a:p>
        </p:txBody>
      </p:sp>
    </p:spTree>
    <p:extLst>
      <p:ext uri="{BB962C8B-B14F-4D97-AF65-F5344CB8AC3E}">
        <p14:creationId xmlns:p14="http://schemas.microsoft.com/office/powerpoint/2010/main" val="12525645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50972254-3463-D843-ABBA-1A1048FA66CB}" type="slidenum">
              <a:rPr lang="en-US"/>
              <a:pPr>
                <a:defRPr/>
              </a:pPr>
              <a:t>‹#›</a:t>
            </a:fld>
            <a:endParaRPr lang="en-US"/>
          </a:p>
        </p:txBody>
      </p:sp>
    </p:spTree>
    <p:extLst>
      <p:ext uri="{BB962C8B-B14F-4D97-AF65-F5344CB8AC3E}">
        <p14:creationId xmlns:p14="http://schemas.microsoft.com/office/powerpoint/2010/main" val="16976715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C18343D7-29B5-8743-B6E6-096182B9787F}" type="slidenum">
              <a:rPr lang="en-US"/>
              <a:pPr>
                <a:defRPr/>
              </a:pPr>
              <a:t>‹#›</a:t>
            </a:fld>
            <a:endParaRPr lang="en-US"/>
          </a:p>
        </p:txBody>
      </p:sp>
    </p:spTree>
    <p:extLst>
      <p:ext uri="{BB962C8B-B14F-4D97-AF65-F5344CB8AC3E}">
        <p14:creationId xmlns:p14="http://schemas.microsoft.com/office/powerpoint/2010/main" val="385590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652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Rectangl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0"/>
            <a:ext cx="3733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381000" y="64770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6" name="Rectangle 11"/>
          <p:cNvSpPr>
            <a:spLocks noChangeArrowheads="1"/>
          </p:cNvSpPr>
          <p:nvPr/>
        </p:nvSpPr>
        <p:spPr bwMode="auto">
          <a:xfrm>
            <a:off x="457200" y="6076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5122" name="Title 5121"/>
          <p:cNvSpPr>
            <a:spLocks noGrp="1" noChangeArrowheads="1"/>
          </p:cNvSpPr>
          <p:nvPr>
            <p:ph type="ctrTitle"/>
          </p:nvPr>
        </p:nvSpPr>
        <p:spPr>
          <a:xfrm>
            <a:off x="685800" y="1730375"/>
            <a:ext cx="7772400" cy="1470025"/>
          </a:xfrm>
        </p:spPr>
        <p:txBody>
          <a:bodyPr anchor="ctr" anchorCtr="1"/>
          <a:lstStyle>
            <a:lvl1pPr algn="ctr">
              <a:defRPr/>
            </a:lvl1pPr>
          </a:lstStyle>
          <a:p>
            <a:r>
              <a:rPr lang="en-US"/>
              <a:t>Click to edit Master title style</a:t>
            </a:r>
          </a:p>
        </p:txBody>
      </p:sp>
      <p:sp>
        <p:nvSpPr>
          <p:cNvPr id="5123" name="Subtitle 5122"/>
          <p:cNvSpPr>
            <a:spLocks noGrp="1" noChangeArrowheads="1"/>
          </p:cNvSpPr>
          <p:nvPr>
            <p:ph type="subTitle" idx="1"/>
          </p:nvPr>
        </p:nvSpPr>
        <p:spPr>
          <a:xfrm>
            <a:off x="1371600" y="3733800"/>
            <a:ext cx="6400800" cy="1752600"/>
          </a:xfrm>
        </p:spPr>
        <p:txBody>
          <a:bodyPr anchor="ctr" anchorCtr="1"/>
          <a:lstStyle>
            <a:lvl1pPr marL="0" indent="0" algn="ctr">
              <a:buNone/>
              <a:defRPr/>
            </a:lvl1pPr>
          </a:lstStyle>
          <a:p>
            <a:r>
              <a:rPr lang="en-US"/>
              <a:t>Click to edit Master subtitle style</a:t>
            </a:r>
          </a:p>
        </p:txBody>
      </p:sp>
      <p:sp>
        <p:nvSpPr>
          <p:cNvPr id="7" name="Rectangle 6"/>
          <p:cNvSpPr>
            <a:spLocks noGrp="1" noChangeArrowheads="1"/>
          </p:cNvSpPr>
          <p:nvPr>
            <p:ph type="dt" sz="half" idx="10"/>
          </p:nvPr>
        </p:nvSpPr>
        <p:spPr/>
        <p:txBody>
          <a:bodyPr/>
          <a:lstStyle>
            <a:lvl1pPr defTabSz="457200" eaLnBrk="1" hangingPunct="1">
              <a:defRPr sz="1400">
                <a:cs typeface="Arial"/>
              </a:defRPr>
            </a:lvl1pPr>
          </a:lstStyle>
          <a:p>
            <a:pPr>
              <a:defRPr/>
            </a:pPr>
            <a:endParaRPr lang="en-US"/>
          </a:p>
        </p:txBody>
      </p:sp>
      <p:sp>
        <p:nvSpPr>
          <p:cNvPr id="8" name="Rectangle 7"/>
          <p:cNvSpPr>
            <a:spLocks noGrp="1" noChangeArrowheads="1"/>
          </p:cNvSpPr>
          <p:nvPr>
            <p:ph type="ftr" sz="quarter" idx="11"/>
          </p:nvPr>
        </p:nvSpPr>
        <p:spPr>
          <a:xfrm>
            <a:off x="3124200" y="6245225"/>
            <a:ext cx="2895600" cy="476250"/>
          </a:xfrm>
        </p:spPr>
        <p:txBody>
          <a:bodyPr/>
          <a:lstStyle>
            <a:lvl1pPr algn="ctr" defTabSz="457200" eaLnBrk="1" hangingPunct="1">
              <a:defRPr sz="1400">
                <a:cs typeface="Arial"/>
              </a:defRPr>
            </a:lvl1pPr>
          </a:lstStyle>
          <a:p>
            <a:pPr>
              <a:defRPr/>
            </a:pPr>
            <a:endParaRPr lang="en-US"/>
          </a:p>
        </p:txBody>
      </p:sp>
      <p:sp>
        <p:nvSpPr>
          <p:cNvPr id="9" name="Rectangle 8"/>
          <p:cNvSpPr>
            <a:spLocks noGrp="1" noChangeArrowheads="1"/>
          </p:cNvSpPr>
          <p:nvPr>
            <p:ph type="sldNum" sz="quarter" idx="12"/>
          </p:nvPr>
        </p:nvSpPr>
        <p:spPr>
          <a:xfrm>
            <a:off x="6553200" y="6245225"/>
            <a:ext cx="2133600" cy="476250"/>
          </a:xfrm>
        </p:spPr>
        <p:txBody>
          <a:bodyPr/>
          <a:lstStyle>
            <a:lvl1pPr defTabSz="457200">
              <a:defRPr>
                <a:cs typeface="ＭＳ Ｐゴシック" charset="0"/>
              </a:defRPr>
            </a:lvl1pPr>
          </a:lstStyle>
          <a:p>
            <a:pPr>
              <a:defRPr/>
            </a:pPr>
            <a:fld id="{16181302-F1A9-EC4F-8BA1-F68430141A6B}" type="slidenum">
              <a:rPr lang="en-US"/>
              <a:pPr>
                <a:defRPr/>
              </a:pPr>
              <a:t>‹#›</a:t>
            </a:fld>
            <a:endParaRPr lang="en-US"/>
          </a:p>
        </p:txBody>
      </p:sp>
    </p:spTree>
    <p:extLst>
      <p:ext uri="{BB962C8B-B14F-4D97-AF65-F5344CB8AC3E}">
        <p14:creationId xmlns:p14="http://schemas.microsoft.com/office/powerpoint/2010/main" val="66127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2A57D518-CA88-AE49-BB1F-D242356E5A17}" type="slidenum">
              <a:rPr lang="en-US"/>
              <a:pPr>
                <a:defRPr/>
              </a:pPr>
              <a:t>‹#›</a:t>
            </a:fld>
            <a:endParaRPr lang="en-US"/>
          </a:p>
        </p:txBody>
      </p:sp>
    </p:spTree>
    <p:extLst>
      <p:ext uri="{BB962C8B-B14F-4D97-AF65-F5344CB8AC3E}">
        <p14:creationId xmlns:p14="http://schemas.microsoft.com/office/powerpoint/2010/main" val="15068342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2F445B4B-CB72-6848-92C3-F2EDBE25ED79}" type="slidenum">
              <a:rPr lang="en-US"/>
              <a:pPr>
                <a:defRPr/>
              </a:pPr>
              <a:t>‹#›</a:t>
            </a:fld>
            <a:endParaRPr lang="en-US"/>
          </a:p>
        </p:txBody>
      </p:sp>
    </p:spTree>
    <p:extLst>
      <p:ext uri="{BB962C8B-B14F-4D97-AF65-F5344CB8AC3E}">
        <p14:creationId xmlns:p14="http://schemas.microsoft.com/office/powerpoint/2010/main" val="40420903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75F40700-A4AD-8841-89EB-23DDEE92E5A7}" type="slidenum">
              <a:rPr lang="en-US"/>
              <a:pPr>
                <a:defRPr/>
              </a:pPr>
              <a:t>‹#›</a:t>
            </a:fld>
            <a:endParaRPr lang="en-US"/>
          </a:p>
        </p:txBody>
      </p:sp>
    </p:spTree>
    <p:extLst>
      <p:ext uri="{BB962C8B-B14F-4D97-AF65-F5344CB8AC3E}">
        <p14:creationId xmlns:p14="http://schemas.microsoft.com/office/powerpoint/2010/main" val="25681553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8"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9"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743E3901-35E5-5046-8149-7145BC7EEA65}" type="slidenum">
              <a:rPr lang="en-US"/>
              <a:pPr>
                <a:defRPr/>
              </a:pPr>
              <a:t>‹#›</a:t>
            </a:fld>
            <a:endParaRPr lang="en-US"/>
          </a:p>
        </p:txBody>
      </p:sp>
    </p:spTree>
    <p:extLst>
      <p:ext uri="{BB962C8B-B14F-4D97-AF65-F5344CB8AC3E}">
        <p14:creationId xmlns:p14="http://schemas.microsoft.com/office/powerpoint/2010/main" val="38234577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4"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5"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39A10AD6-FA40-0A4F-82CF-781C184A663D}" type="slidenum">
              <a:rPr lang="en-US"/>
              <a:pPr>
                <a:defRPr/>
              </a:pPr>
              <a:t>‹#›</a:t>
            </a:fld>
            <a:endParaRPr lang="en-US"/>
          </a:p>
        </p:txBody>
      </p:sp>
    </p:spTree>
    <p:extLst>
      <p:ext uri="{BB962C8B-B14F-4D97-AF65-F5344CB8AC3E}">
        <p14:creationId xmlns:p14="http://schemas.microsoft.com/office/powerpoint/2010/main" val="7402374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3"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4"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892EBDB7-61C5-994F-ACEE-BE6F4FAFE350}" type="slidenum">
              <a:rPr lang="en-US"/>
              <a:pPr>
                <a:defRPr/>
              </a:pPr>
              <a:t>‹#›</a:t>
            </a:fld>
            <a:endParaRPr lang="en-US"/>
          </a:p>
        </p:txBody>
      </p:sp>
    </p:spTree>
    <p:extLst>
      <p:ext uri="{BB962C8B-B14F-4D97-AF65-F5344CB8AC3E}">
        <p14:creationId xmlns:p14="http://schemas.microsoft.com/office/powerpoint/2010/main" val="7322062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1AB8F856-A0C3-6C47-B9C4-2A007E1D2678}" type="slidenum">
              <a:rPr lang="en-US"/>
              <a:pPr>
                <a:defRPr/>
              </a:pPr>
              <a:t>‹#›</a:t>
            </a:fld>
            <a:endParaRPr lang="en-US"/>
          </a:p>
        </p:txBody>
      </p:sp>
    </p:spTree>
    <p:extLst>
      <p:ext uri="{BB962C8B-B14F-4D97-AF65-F5344CB8AC3E}">
        <p14:creationId xmlns:p14="http://schemas.microsoft.com/office/powerpoint/2010/main" val="17606765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80C1E0FD-45F8-8F4C-9B57-603CC963CB6D}" type="slidenum">
              <a:rPr lang="en-US"/>
              <a:pPr>
                <a:defRPr/>
              </a:pPr>
              <a:t>‹#›</a:t>
            </a:fld>
            <a:endParaRPr lang="en-US"/>
          </a:p>
        </p:txBody>
      </p:sp>
    </p:spTree>
    <p:extLst>
      <p:ext uri="{BB962C8B-B14F-4D97-AF65-F5344CB8AC3E}">
        <p14:creationId xmlns:p14="http://schemas.microsoft.com/office/powerpoint/2010/main" val="5191776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91DFB1F4-015B-4A41-A2CE-B90978E16ADD}" type="slidenum">
              <a:rPr lang="en-US"/>
              <a:pPr>
                <a:defRPr/>
              </a:pPr>
              <a:t>‹#›</a:t>
            </a:fld>
            <a:endParaRPr lang="en-US"/>
          </a:p>
        </p:txBody>
      </p:sp>
    </p:spTree>
    <p:extLst>
      <p:ext uri="{BB962C8B-B14F-4D97-AF65-F5344CB8AC3E}">
        <p14:creationId xmlns:p14="http://schemas.microsoft.com/office/powerpoint/2010/main" val="77605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19806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B57F8D67-39D2-594B-BD12-EE14DBE78570}" type="slidenum">
              <a:rPr lang="en-US"/>
              <a:pPr>
                <a:defRPr/>
              </a:pPr>
              <a:t>‹#›</a:t>
            </a:fld>
            <a:r>
              <a:rPr lang="en-US"/>
              <a:t> of 12</a:t>
            </a:r>
          </a:p>
        </p:txBody>
      </p:sp>
    </p:spTree>
    <p:extLst>
      <p:ext uri="{BB962C8B-B14F-4D97-AF65-F5344CB8AC3E}">
        <p14:creationId xmlns:p14="http://schemas.microsoft.com/office/powerpoint/2010/main" val="27066522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83963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4E9C3F5F-E69C-CB43-9689-9D533FFACD65}"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142142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DD3EDEF2-50ED-7542-BE14-B8469EA24057}"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17387918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77199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96D36BDA-BBEA-F54A-ADAD-6389411D1180}"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9361431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4E9C3F5F-E69C-CB43-9689-9D533FFACD65}"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708244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DD3EDEF2-50ED-7542-BE14-B8469EA24057}"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999485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88627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96D36BDA-BBEA-F54A-ADAD-6389411D1180}"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20490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4106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AE03459-9E55-9548-9624-77CC09F678E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9926261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0AC67F32-80B8-0341-B8BF-2D1316817DF6}"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5714311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79906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0124469-D9E0-1E40-A70D-240DD8DA21A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9486013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842D310-30DB-A44D-9AE0-C29406E64BFB}"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39770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D9B9F7A7-45DF-814B-BCB6-9C9B687CFCF4}"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1047915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84481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DF9BB3B-09DB-9C42-A43A-A89B6D3BCB29}"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4244248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3552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66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6164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1DFB35C-7917-734A-BEB8-F2442E3C7E61}" type="slidenum">
              <a:rPr lang="en-US"/>
              <a:pPr>
                <a:defRPr/>
              </a:pPr>
              <a:t>‹#›</a:t>
            </a:fld>
            <a:endParaRPr lang="en-US"/>
          </a:p>
        </p:txBody>
      </p:sp>
    </p:spTree>
    <p:extLst>
      <p:ext uri="{BB962C8B-B14F-4D97-AF65-F5344CB8AC3E}">
        <p14:creationId xmlns:p14="http://schemas.microsoft.com/office/powerpoint/2010/main" val="2046998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A531AB3E-E835-D641-A9D2-07DEBE8216C9}" type="slidenum">
              <a:rPr lang="en-US"/>
              <a:pPr>
                <a:defRPr/>
              </a:pPr>
              <a:t>‹#›</a:t>
            </a:fld>
            <a:r>
              <a:rPr lang="en-US"/>
              <a:t> of 12</a:t>
            </a:r>
          </a:p>
        </p:txBody>
      </p:sp>
    </p:spTree>
    <p:extLst>
      <p:ext uri="{BB962C8B-B14F-4D97-AF65-F5344CB8AC3E}">
        <p14:creationId xmlns:p14="http://schemas.microsoft.com/office/powerpoint/2010/main" val="41097251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8B1C7A3-F2AE-924C-B529-3EEA95A2B224}" type="slidenum">
              <a:rPr lang="en-US"/>
              <a:pPr>
                <a:defRPr/>
              </a:pPr>
              <a:t>‹#›</a:t>
            </a:fld>
            <a:endParaRPr lang="en-US"/>
          </a:p>
        </p:txBody>
      </p:sp>
    </p:spTree>
    <p:extLst>
      <p:ext uri="{BB962C8B-B14F-4D97-AF65-F5344CB8AC3E}">
        <p14:creationId xmlns:p14="http://schemas.microsoft.com/office/powerpoint/2010/main" val="18411571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1188D250-1F31-1E4B-BECA-483B5C3508A8}" type="slidenum">
              <a:rPr lang="en-US"/>
              <a:pPr>
                <a:defRPr/>
              </a:pPr>
              <a:t>‹#›</a:t>
            </a:fld>
            <a:endParaRPr lang="en-US"/>
          </a:p>
        </p:txBody>
      </p:sp>
    </p:spTree>
    <p:extLst>
      <p:ext uri="{BB962C8B-B14F-4D97-AF65-F5344CB8AC3E}">
        <p14:creationId xmlns:p14="http://schemas.microsoft.com/office/powerpoint/2010/main" val="28899970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36FD6D5B-0A7B-BE44-9241-445D70D50C87}" type="slidenum">
              <a:rPr lang="en-US"/>
              <a:pPr>
                <a:defRPr/>
              </a:pPr>
              <a:t>‹#›</a:t>
            </a:fld>
            <a:endParaRPr lang="en-US"/>
          </a:p>
        </p:txBody>
      </p:sp>
    </p:spTree>
    <p:extLst>
      <p:ext uri="{BB962C8B-B14F-4D97-AF65-F5344CB8AC3E}">
        <p14:creationId xmlns:p14="http://schemas.microsoft.com/office/powerpoint/2010/main" val="27241625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C572EF1-6F47-D640-B2E7-CE29AE316BB1}" type="slidenum">
              <a:rPr lang="en-US"/>
              <a:pPr>
                <a:defRPr/>
              </a:pPr>
              <a:t>‹#›</a:t>
            </a:fld>
            <a:endParaRPr lang="en-US"/>
          </a:p>
        </p:txBody>
      </p:sp>
    </p:spTree>
    <p:extLst>
      <p:ext uri="{BB962C8B-B14F-4D97-AF65-F5344CB8AC3E}">
        <p14:creationId xmlns:p14="http://schemas.microsoft.com/office/powerpoint/2010/main" val="8705500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C13943C-0B4E-7540-BE21-8AE447187EB6}" type="slidenum">
              <a:rPr lang="en-US"/>
              <a:pPr>
                <a:defRPr/>
              </a:pPr>
              <a:t>‹#›</a:t>
            </a:fld>
            <a:endParaRPr lang="en-US"/>
          </a:p>
        </p:txBody>
      </p:sp>
    </p:spTree>
    <p:extLst>
      <p:ext uri="{BB962C8B-B14F-4D97-AF65-F5344CB8AC3E}">
        <p14:creationId xmlns:p14="http://schemas.microsoft.com/office/powerpoint/2010/main" val="683161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2561F8E-40E6-F244-A197-61ABB368B4C8}" type="slidenum">
              <a:rPr lang="en-US"/>
              <a:pPr>
                <a:defRPr/>
              </a:pPr>
              <a:t>‹#›</a:t>
            </a:fld>
            <a:endParaRPr lang="en-US"/>
          </a:p>
        </p:txBody>
      </p:sp>
    </p:spTree>
    <p:extLst>
      <p:ext uri="{BB962C8B-B14F-4D97-AF65-F5344CB8AC3E}">
        <p14:creationId xmlns:p14="http://schemas.microsoft.com/office/powerpoint/2010/main" val="29223994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E39989D-2DF0-E04F-86F4-5E7523BBDE00}" type="slidenum">
              <a:rPr lang="en-US"/>
              <a:pPr>
                <a:defRPr/>
              </a:pPr>
              <a:t>‹#›</a:t>
            </a:fld>
            <a:endParaRPr lang="en-US"/>
          </a:p>
        </p:txBody>
      </p:sp>
    </p:spTree>
    <p:extLst>
      <p:ext uri="{BB962C8B-B14F-4D97-AF65-F5344CB8AC3E}">
        <p14:creationId xmlns:p14="http://schemas.microsoft.com/office/powerpoint/2010/main" val="29390199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59F66F0-ADC0-7944-ACE8-E10F2F605F9A}" type="slidenum">
              <a:rPr lang="en-US"/>
              <a:pPr>
                <a:defRPr/>
              </a:pPr>
              <a:t>‹#›</a:t>
            </a:fld>
            <a:endParaRPr lang="en-US"/>
          </a:p>
        </p:txBody>
      </p:sp>
    </p:spTree>
    <p:extLst>
      <p:ext uri="{BB962C8B-B14F-4D97-AF65-F5344CB8AC3E}">
        <p14:creationId xmlns:p14="http://schemas.microsoft.com/office/powerpoint/2010/main" val="33593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46643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036FE78-F78F-E340-8CB8-0DC3663E14F4}" type="slidenum">
              <a:rPr lang="en-US"/>
              <a:pPr>
                <a:defRPr/>
              </a:pPr>
              <a:t>‹#›</a:t>
            </a:fld>
            <a:endParaRPr lang="en-US"/>
          </a:p>
        </p:txBody>
      </p:sp>
    </p:spTree>
    <p:extLst>
      <p:ext uri="{BB962C8B-B14F-4D97-AF65-F5344CB8AC3E}">
        <p14:creationId xmlns:p14="http://schemas.microsoft.com/office/powerpoint/2010/main" val="40448296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28B9C33D-895D-2E41-A011-51E16DD4E4C7}" type="slidenum">
              <a:rPr lang="en-US"/>
              <a:pPr>
                <a:defRPr/>
              </a:pPr>
              <a:t>‹#›</a:t>
            </a:fld>
            <a:endParaRPr lang="en-US"/>
          </a:p>
        </p:txBody>
      </p:sp>
    </p:spTree>
    <p:extLst>
      <p:ext uri="{BB962C8B-B14F-4D97-AF65-F5344CB8AC3E}">
        <p14:creationId xmlns:p14="http://schemas.microsoft.com/office/powerpoint/2010/main" val="13592318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42AA761-8F8E-D446-AF93-7C15B707A36B}" type="slidenum">
              <a:rPr lang="en-US"/>
              <a:pPr>
                <a:defRPr/>
              </a:pPr>
              <a:t>‹#›</a:t>
            </a:fld>
            <a:endParaRPr lang="en-US"/>
          </a:p>
        </p:txBody>
      </p:sp>
    </p:spTree>
    <p:extLst>
      <p:ext uri="{BB962C8B-B14F-4D97-AF65-F5344CB8AC3E}">
        <p14:creationId xmlns:p14="http://schemas.microsoft.com/office/powerpoint/2010/main" val="42886121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lvl1pPr>
              <a:defRPr sz="2800"/>
            </a:lvl1pPr>
            <a:lvl2pPr>
              <a:defRPr sz="2800"/>
            </a:lvl2pPr>
            <a:lvl3pPr>
              <a:defRPr sz="2800"/>
            </a:lvl3pPr>
            <a:lvl4pPr>
              <a:defRPr sz="2800"/>
            </a:lvl4pPr>
            <a:lvl5pPr>
              <a:defRPr sz="2800"/>
            </a:lvl5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4" name="Slide Number Placeholder 704"/>
          <p:cNvSpPr>
            <a:spLocks noGrp="1" noChangeArrowheads="1"/>
          </p:cNvSpPr>
          <p:nvPr>
            <p:ph type="sldNum" sz="quarter" idx="10"/>
          </p:nvPr>
        </p:nvSpPr>
        <p:spPr/>
        <p:txBody>
          <a:bodyPr/>
          <a:lstStyle>
            <a:lvl1pPr>
              <a:defRPr/>
            </a:lvl1pPr>
          </a:lstStyle>
          <a:p>
            <a:pPr>
              <a:defRPr/>
            </a:pPr>
            <a:fld id="{0FE93563-4FAB-AE41-A46A-3C5A6444ACCA}" type="slidenum">
              <a:rPr lang="en-US"/>
              <a:pPr>
                <a:defRPr/>
              </a:pPr>
              <a:t>‹#›</a:t>
            </a:fld>
            <a:endParaRPr lang="en-US"/>
          </a:p>
        </p:txBody>
      </p:sp>
      <p:sp>
        <p:nvSpPr>
          <p:cNvPr id="5" name="Slide Number Placeholder 704"/>
          <p:cNvSpPr>
            <a:spLocks noGrp="1" noChangeArrowheads="1"/>
          </p:cNvSpPr>
          <p:nvPr>
            <p:ph type="sldNum" sz="quarter" idx="11"/>
          </p:nvPr>
        </p:nvSpPr>
        <p:spPr/>
        <p:txBody>
          <a:bodyPr/>
          <a:lstStyle>
            <a:lvl1pPr>
              <a:defRPr/>
            </a:lvl1pPr>
          </a:lstStyle>
          <a:p>
            <a:pPr>
              <a:defRPr/>
            </a:pPr>
            <a:fld id="{FC625779-8119-F54C-A481-A6CAA2720670}" type="slidenum">
              <a:rPr lang="en-US"/>
              <a:pPr>
                <a:defRPr/>
              </a:pPr>
              <a:t>‹#›</a:t>
            </a:fld>
            <a:endParaRPr lang="en-US"/>
          </a:p>
        </p:txBody>
      </p:sp>
      <p:sp>
        <p:nvSpPr>
          <p:cNvPr id="6" name="Date Placeholder 1028"/>
          <p:cNvSpPr>
            <a:spLocks noGrp="1" noChangeArrowheads="1"/>
          </p:cNvSpPr>
          <p:nvPr>
            <p:ph type="dt" sz="half" idx="12"/>
          </p:nvPr>
        </p:nvSpPr>
        <p:spPr>
          <a:xfrm>
            <a:off x="685800" y="626745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defRPr>
            </a:lvl1pPr>
          </a:lstStyle>
          <a:p>
            <a:pPr>
              <a:defRPr/>
            </a:pPr>
            <a:endParaRPr lang="en-US"/>
          </a:p>
        </p:txBody>
      </p:sp>
      <p:sp>
        <p:nvSpPr>
          <p:cNvPr id="7" name="Footer Placeholder 1029"/>
          <p:cNvSpPr>
            <a:spLocks noGrp="1" noChangeArrowheads="1"/>
          </p:cNvSpPr>
          <p:nvPr>
            <p:ph type="ftr" sz="quarter" idx="13"/>
          </p:nvPr>
        </p:nvSpPr>
        <p:spPr>
          <a:xfrm>
            <a:off x="3124200" y="6267450"/>
            <a:ext cx="28956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defRPr>
            </a:lvl1pPr>
          </a:lstStyle>
          <a:p>
            <a:pPr>
              <a:defRPr/>
            </a:pPr>
            <a:endParaRPr lang="en-US"/>
          </a:p>
        </p:txBody>
      </p:sp>
      <p:sp>
        <p:nvSpPr>
          <p:cNvPr id="8" name="Slide Number Placeholder 704"/>
          <p:cNvSpPr>
            <a:spLocks noGrp="1" noChangeArrowheads="1"/>
          </p:cNvSpPr>
          <p:nvPr>
            <p:ph type="sldNum" sz="quarter" idx="14"/>
          </p:nvPr>
        </p:nvSpPr>
        <p:spPr/>
        <p:txBody>
          <a:bodyPr/>
          <a:lstStyle>
            <a:lvl1pPr>
              <a:defRPr/>
            </a:lvl1pPr>
          </a:lstStyle>
          <a:p>
            <a:pPr>
              <a:defRPr/>
            </a:pPr>
            <a:fld id="{7CA1EF1D-4984-1046-9052-61BF7C581370}" type="slidenum">
              <a:rPr lang="en-US"/>
              <a:pPr>
                <a:defRPr/>
              </a:pPr>
              <a:t>‹#›</a:t>
            </a:fld>
            <a:endParaRPr lang="en-US"/>
          </a:p>
        </p:txBody>
      </p:sp>
      <p:sp>
        <p:nvSpPr>
          <p:cNvPr id="9" name="Slide Number Placeholder 492"/>
          <p:cNvSpPr>
            <a:spLocks noGrp="1" noChangeArrowheads="1"/>
          </p:cNvSpPr>
          <p:nvPr>
            <p:ph type="sldNum" sz="quarter" idx="15"/>
          </p:nvPr>
        </p:nvSpPr>
        <p:spPr/>
        <p:txBody>
          <a:bodyPr/>
          <a:lstStyle>
            <a:lvl1pPr>
              <a:defRPr/>
            </a:lvl1pPr>
          </a:lstStyle>
          <a:p>
            <a:pPr>
              <a:defRPr/>
            </a:pPr>
            <a:fld id="{062C988C-A77D-8B43-B163-6E50E3796606}" type="slidenum">
              <a:rPr lang="en-US"/>
              <a:pPr>
                <a:defRPr/>
              </a:pPr>
              <a:t>‹#›</a:t>
            </a:fld>
            <a:endParaRPr lang="en-US"/>
          </a:p>
        </p:txBody>
      </p:sp>
    </p:spTree>
    <p:extLst>
      <p:ext uri="{BB962C8B-B14F-4D97-AF65-F5344CB8AC3E}">
        <p14:creationId xmlns:p14="http://schemas.microsoft.com/office/powerpoint/2010/main" val="3603207390"/>
      </p:ext>
    </p:extLst>
  </p:cSld>
  <p:clrMapOvr>
    <a:masterClrMapping/>
  </p:clrMapOvr>
  <p:transition xmlns:p14="http://schemas.microsoft.com/office/powerpoint/2010/main" spd="slow" advClick="0" advTm="7000">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0F184D3-7C1A-4A44-80BB-2524932078D0}"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40609776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40965EF3-538C-5249-9734-8135ABBA32BF}"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0694580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2584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324259F3-B297-2841-A6FB-F66B0E0A76BF}"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6831106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9353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71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629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0F184D3-7C1A-4A44-80BB-2524932078D0}"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6179489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40965EF3-538C-5249-9734-8135ABBA32BF}"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29170857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10090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324259F3-B297-2841-A6FB-F66B0E0A76BF}"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5994943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11432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31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5DCCD64-736D-2141-9760-3F517FDD37E7}" type="slidenum">
              <a:rPr lang="en-US"/>
              <a:pPr>
                <a:defRPr/>
              </a:pPr>
              <a:t>‹#›</a:t>
            </a:fld>
            <a:endParaRPr lang="en-US"/>
          </a:p>
        </p:txBody>
      </p:sp>
    </p:spTree>
    <p:extLst>
      <p:ext uri="{BB962C8B-B14F-4D97-AF65-F5344CB8AC3E}">
        <p14:creationId xmlns:p14="http://schemas.microsoft.com/office/powerpoint/2010/main" val="425086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04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019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27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454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99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85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120" descr="title_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2125" y="0"/>
            <a:ext cx="357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8" descr="plush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49900" y="4087813"/>
            <a:ext cx="24860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1"/>
          <p:cNvGrpSpPr>
            <a:grpSpLocks/>
          </p:cNvGrpSpPr>
          <p:nvPr userDrawn="1"/>
        </p:nvGrpSpPr>
        <p:grpSpPr bwMode="auto">
          <a:xfrm>
            <a:off x="0" y="0"/>
            <a:ext cx="5524500" cy="4800600"/>
            <a:chOff x="0" y="0"/>
            <a:chExt cx="3480" cy="3024"/>
          </a:xfrm>
        </p:grpSpPr>
        <p:sp>
          <p:nvSpPr>
            <p:cNvPr id="7" name="Rectangle 105"/>
            <p:cNvSpPr>
              <a:spLocks noChangeArrowheads="1"/>
            </p:cNvSpPr>
            <p:nvPr userDrawn="1"/>
          </p:nvSpPr>
          <p:spPr bwMode="ltGray">
            <a:xfrm>
              <a:off x="0" y="0"/>
              <a:ext cx="3480" cy="3024"/>
            </a:xfrm>
            <a:prstGeom prst="rect">
              <a:avLst/>
            </a:prstGeom>
            <a:solidFill>
              <a:srgbClr val="007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 name="Picture 109" descr="logo_bluesmal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ltGray">
            <a:xfrm>
              <a:off x="127" y="165"/>
              <a:ext cx="4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117"/>
          <p:cNvSpPr txBox="1">
            <a:spLocks noChangeArrowheads="1"/>
          </p:cNvSpPr>
          <p:nvPr userDrawn="1"/>
        </p:nvSpPr>
        <p:spPr bwMode="auto">
          <a:xfrm>
            <a:off x="446088" y="6354763"/>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900">
                <a:solidFill>
                  <a:srgbClr val="000000"/>
                </a:solidFill>
              </a:rPr>
              <a:t>© 2004 Hewlett-Packard Development Company, L.P. </a:t>
            </a:r>
            <a:br>
              <a:rPr lang="en-US" sz="900">
                <a:solidFill>
                  <a:srgbClr val="000000"/>
                </a:solidFill>
              </a:rPr>
            </a:br>
            <a:r>
              <a:rPr lang="en-US" sz="900">
                <a:solidFill>
                  <a:srgbClr val="000000"/>
                </a:solidFill>
              </a:rPr>
              <a:t>The information contained herein is subject to change without notice </a:t>
            </a:r>
          </a:p>
        </p:txBody>
      </p:sp>
      <p:sp>
        <p:nvSpPr>
          <p:cNvPr id="5124" name="Rectangle 4"/>
          <p:cNvSpPr>
            <a:spLocks noGrp="1" noChangeArrowheads="1"/>
          </p:cNvSpPr>
          <p:nvPr>
            <p:ph type="subTitle" idx="1"/>
          </p:nvPr>
        </p:nvSpPr>
        <p:spPr>
          <a:xfrm>
            <a:off x="428625" y="5373688"/>
            <a:ext cx="4570413" cy="914400"/>
          </a:xfrm>
        </p:spPr>
        <p:txBody>
          <a:bodyPr/>
          <a:lstStyle>
            <a:lvl1pPr marL="0" indent="0">
              <a:spcBef>
                <a:spcPct val="10000"/>
              </a:spcBef>
              <a:buFontTx/>
              <a:buNone/>
              <a:defRPr sz="2000">
                <a:solidFill>
                  <a:srgbClr val="000000"/>
                </a:solidFill>
                <a:latin typeface="Futura Hv" pitchFamily="34" charset="0"/>
              </a:defRPr>
            </a:lvl1pPr>
          </a:lstStyle>
          <a:p>
            <a:r>
              <a:rPr lang="en-US"/>
              <a:t>Click to edit Master subtitle style</a:t>
            </a:r>
          </a:p>
        </p:txBody>
      </p:sp>
      <p:sp>
        <p:nvSpPr>
          <p:cNvPr id="5125" name="Rectangle 5"/>
          <p:cNvSpPr>
            <a:spLocks noGrp="1" noChangeArrowheads="1"/>
          </p:cNvSpPr>
          <p:nvPr>
            <p:ph type="ctrTitle"/>
          </p:nvPr>
        </p:nvSpPr>
        <p:spPr>
          <a:xfrm>
            <a:off x="428625" y="1143000"/>
            <a:ext cx="4829175" cy="2968625"/>
          </a:xfrm>
        </p:spPr>
        <p:txBody>
          <a:bodyPr/>
          <a:lstStyle>
            <a:lvl1pPr>
              <a:defRPr sz="4400">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4213047237"/>
      </p:ext>
    </p:extLst>
  </p:cSld>
  <p:clrMapOvr>
    <a:overrideClrMapping bg1="dk2" tx1="lt1" bg2="dk1"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E357E2BD-2DA5-A445-8F19-F2EA8A0FF227}" type="slidenum">
              <a:rPr lang="en-US"/>
              <a:pPr>
                <a:defRPr/>
              </a:pPr>
              <a:t>‹#›</a:t>
            </a:fld>
            <a:endParaRPr lang="en-US"/>
          </a:p>
        </p:txBody>
      </p:sp>
    </p:spTree>
    <p:extLst>
      <p:ext uri="{BB962C8B-B14F-4D97-AF65-F5344CB8AC3E}">
        <p14:creationId xmlns:p14="http://schemas.microsoft.com/office/powerpoint/2010/main" val="148679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0019738-FCA1-B644-91BF-AFB9F629EDF7}" type="slidenum">
              <a:rPr lang="en-US"/>
              <a:pPr>
                <a:defRPr/>
              </a:pPr>
              <a:t>‹#›</a:t>
            </a:fld>
            <a:endParaRPr lang="en-US"/>
          </a:p>
        </p:txBody>
      </p:sp>
    </p:spTree>
    <p:extLst>
      <p:ext uri="{BB962C8B-B14F-4D97-AF65-F5344CB8AC3E}">
        <p14:creationId xmlns:p14="http://schemas.microsoft.com/office/powerpoint/2010/main" val="2641787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447800"/>
            <a:ext cx="4151313"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447800"/>
            <a:ext cx="4151312"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F480915E-5202-E440-A279-0C713000F601}" type="slidenum">
              <a:rPr lang="en-US"/>
              <a:pPr>
                <a:defRPr/>
              </a:pPr>
              <a:t>‹#›</a:t>
            </a:fld>
            <a:endParaRPr lang="en-US"/>
          </a:p>
        </p:txBody>
      </p:sp>
    </p:spTree>
    <p:extLst>
      <p:ext uri="{BB962C8B-B14F-4D97-AF65-F5344CB8AC3E}">
        <p14:creationId xmlns:p14="http://schemas.microsoft.com/office/powerpoint/2010/main" val="37280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F0246E22-6C58-DF48-A15F-48D09CE400D9}" type="slidenum">
              <a:rPr lang="en-US"/>
              <a:pPr>
                <a:defRPr/>
              </a:pPr>
              <a:t>‹#›</a:t>
            </a:fld>
            <a:endParaRPr lang="en-US"/>
          </a:p>
        </p:txBody>
      </p:sp>
    </p:spTree>
    <p:extLst>
      <p:ext uri="{BB962C8B-B14F-4D97-AF65-F5344CB8AC3E}">
        <p14:creationId xmlns:p14="http://schemas.microsoft.com/office/powerpoint/2010/main" val="2056496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9" name="Rectangle 6"/>
          <p:cNvSpPr>
            <a:spLocks noGrp="1" noChangeArrowheads="1"/>
          </p:cNvSpPr>
          <p:nvPr>
            <p:ph type="sldNum" sz="quarter" idx="12"/>
          </p:nvPr>
        </p:nvSpPr>
        <p:spPr>
          <a:ln/>
        </p:spPr>
        <p:txBody>
          <a:bodyPr/>
          <a:lstStyle>
            <a:lvl1pPr>
              <a:defRPr/>
            </a:lvl1pPr>
          </a:lstStyle>
          <a:p>
            <a:pPr>
              <a:defRPr/>
            </a:pPr>
            <a:fld id="{DC39B3F2-1806-614D-BD13-B7560753B33B}" type="slidenum">
              <a:rPr lang="en-US"/>
              <a:pPr>
                <a:defRPr/>
              </a:pPr>
              <a:t>‹#›</a:t>
            </a:fld>
            <a:endParaRPr lang="en-US"/>
          </a:p>
        </p:txBody>
      </p:sp>
    </p:spTree>
    <p:extLst>
      <p:ext uri="{BB962C8B-B14F-4D97-AF65-F5344CB8AC3E}">
        <p14:creationId xmlns:p14="http://schemas.microsoft.com/office/powerpoint/2010/main" val="1574359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5" name="Rectangle 6"/>
          <p:cNvSpPr>
            <a:spLocks noGrp="1" noChangeArrowheads="1"/>
          </p:cNvSpPr>
          <p:nvPr>
            <p:ph type="sldNum" sz="quarter" idx="12"/>
          </p:nvPr>
        </p:nvSpPr>
        <p:spPr>
          <a:ln/>
        </p:spPr>
        <p:txBody>
          <a:bodyPr/>
          <a:lstStyle>
            <a:lvl1pPr>
              <a:defRPr/>
            </a:lvl1pPr>
          </a:lstStyle>
          <a:p>
            <a:pPr>
              <a:defRPr/>
            </a:pPr>
            <a:fld id="{121A9155-70BE-1340-A8AB-AF1687FCE835}" type="slidenum">
              <a:rPr lang="en-US"/>
              <a:pPr>
                <a:defRPr/>
              </a:pPr>
              <a:t>‹#›</a:t>
            </a:fld>
            <a:endParaRPr lang="en-US"/>
          </a:p>
        </p:txBody>
      </p:sp>
    </p:spTree>
    <p:extLst>
      <p:ext uri="{BB962C8B-B14F-4D97-AF65-F5344CB8AC3E}">
        <p14:creationId xmlns:p14="http://schemas.microsoft.com/office/powerpoint/2010/main" val="3699545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4" name="Rectangle 6"/>
          <p:cNvSpPr>
            <a:spLocks noGrp="1" noChangeArrowheads="1"/>
          </p:cNvSpPr>
          <p:nvPr>
            <p:ph type="sldNum" sz="quarter" idx="12"/>
          </p:nvPr>
        </p:nvSpPr>
        <p:spPr>
          <a:ln/>
        </p:spPr>
        <p:txBody>
          <a:bodyPr/>
          <a:lstStyle>
            <a:lvl1pPr>
              <a:defRPr/>
            </a:lvl1pPr>
          </a:lstStyle>
          <a:p>
            <a:pPr>
              <a:defRPr/>
            </a:pPr>
            <a:fld id="{15E3875B-3C75-F34B-A4BA-56FEBFBB6580}" type="slidenum">
              <a:rPr lang="en-US"/>
              <a:pPr>
                <a:defRPr/>
              </a:pPr>
              <a:t>‹#›</a:t>
            </a:fld>
            <a:endParaRPr lang="en-US"/>
          </a:p>
        </p:txBody>
      </p:sp>
    </p:spTree>
    <p:extLst>
      <p:ext uri="{BB962C8B-B14F-4D97-AF65-F5344CB8AC3E}">
        <p14:creationId xmlns:p14="http://schemas.microsoft.com/office/powerpoint/2010/main" val="338033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99AB58BA-5593-8942-BA9A-A10BC789DF27}" type="slidenum">
              <a:rPr lang="en-US"/>
              <a:pPr>
                <a:defRPr/>
              </a:pPr>
              <a:t>‹#›</a:t>
            </a:fld>
            <a:endParaRPr lang="en-US"/>
          </a:p>
        </p:txBody>
      </p:sp>
    </p:spTree>
    <p:extLst>
      <p:ext uri="{BB962C8B-B14F-4D97-AF65-F5344CB8AC3E}">
        <p14:creationId xmlns:p14="http://schemas.microsoft.com/office/powerpoint/2010/main" val="3168676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B3BC5340-EA04-2E45-9068-6E037DB11CF9}" type="slidenum">
              <a:rPr lang="en-US"/>
              <a:pPr>
                <a:defRPr/>
              </a:pPr>
              <a:t>‹#›</a:t>
            </a:fld>
            <a:endParaRPr lang="en-US"/>
          </a:p>
        </p:txBody>
      </p:sp>
    </p:spTree>
    <p:extLst>
      <p:ext uri="{BB962C8B-B14F-4D97-AF65-F5344CB8AC3E}">
        <p14:creationId xmlns:p14="http://schemas.microsoft.com/office/powerpoint/2010/main" val="3441231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7280CAC3-085E-6748-B252-8A03644E36C1}" type="slidenum">
              <a:rPr lang="en-US"/>
              <a:pPr>
                <a:defRPr/>
              </a:pPr>
              <a:t>‹#›</a:t>
            </a:fld>
            <a:endParaRPr lang="en-US"/>
          </a:p>
        </p:txBody>
      </p:sp>
    </p:spTree>
    <p:extLst>
      <p:ext uri="{BB962C8B-B14F-4D97-AF65-F5344CB8AC3E}">
        <p14:creationId xmlns:p14="http://schemas.microsoft.com/office/powerpoint/2010/main" val="3541727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114300"/>
            <a:ext cx="2112962" cy="6361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14300"/>
            <a:ext cx="6189663" cy="636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F04A4157-E1A8-1245-B7F8-D0F2DFCCE07D}" type="slidenum">
              <a:rPr lang="en-US"/>
              <a:pPr>
                <a:defRPr/>
              </a:pPr>
              <a:t>‹#›</a:t>
            </a:fld>
            <a:endParaRPr lang="en-US"/>
          </a:p>
        </p:txBody>
      </p:sp>
    </p:spTree>
    <p:extLst>
      <p:ext uri="{BB962C8B-B14F-4D97-AF65-F5344CB8AC3E}">
        <p14:creationId xmlns:p14="http://schemas.microsoft.com/office/powerpoint/2010/main" val="187772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5138" y="6376988"/>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solidFill>
                  <a:srgbClr val="FFFFFF"/>
                </a:solidFill>
              </a:rPr>
              <a:t>© 2006 Hewlett-Packard Development Company, L.P.</a:t>
            </a:r>
            <a:br>
              <a:rPr lang="en-US" sz="900">
                <a:solidFill>
                  <a:srgbClr val="FFFFFF"/>
                </a:solidFill>
              </a:rPr>
            </a:br>
            <a:r>
              <a:rPr lang="en-US" sz="900">
                <a:solidFill>
                  <a:srgbClr val="FFFFFF"/>
                </a:solidFill>
              </a:rPr>
              <a:t>The information contained herein is subject to change without notice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0" y="4838700"/>
            <a:ext cx="9151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42" name="Rectangle 2"/>
          <p:cNvSpPr>
            <a:spLocks noGrp="1" noChangeArrowheads="1"/>
          </p:cNvSpPr>
          <p:nvPr>
            <p:ph type="subTitle" idx="1"/>
          </p:nvPr>
        </p:nvSpPr>
        <p:spPr bwMode="invGray">
          <a:xfrm>
            <a:off x="433388" y="3741738"/>
            <a:ext cx="4570412" cy="914400"/>
          </a:xfrm>
        </p:spPr>
        <p:txBody>
          <a:bodyPr/>
          <a:lstStyle>
            <a:lvl1pPr marL="0" indent="0">
              <a:buFontTx/>
              <a:buNone/>
              <a:defRPr sz="2000">
                <a:solidFill>
                  <a:schemeClr val="bg1"/>
                </a:solidFill>
                <a:latin typeface="Futura Hv" pitchFamily="34" charset="0"/>
              </a:defRPr>
            </a:lvl1pPr>
          </a:lstStyle>
          <a:p>
            <a:r>
              <a:rPr lang="en-US"/>
              <a:t>Click to edit Master subtitle style</a:t>
            </a:r>
          </a:p>
        </p:txBody>
      </p:sp>
      <p:sp>
        <p:nvSpPr>
          <p:cNvPr id="10243" name="Rectangle 3"/>
          <p:cNvSpPr>
            <a:spLocks noGrp="1" noChangeArrowheads="1"/>
          </p:cNvSpPr>
          <p:nvPr>
            <p:ph type="ctrTitle"/>
          </p:nvPr>
        </p:nvSpPr>
        <p:spPr bwMode="invGray">
          <a:xfrm>
            <a:off x="441325" y="274638"/>
            <a:ext cx="4551363" cy="3059112"/>
          </a:xfrm>
        </p:spPr>
        <p:txBody>
          <a:bodyPr/>
          <a:lstStyle>
            <a:lvl1pPr>
              <a:defRPr sz="4400">
                <a:solidFill>
                  <a:schemeClr val="bg1"/>
                </a:solidFill>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3281884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1997EE2-B679-3F42-B4D8-6C460E8816BA}"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7253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D3C7ADD-9951-444C-9E60-F3901B6F3DB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113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idx="10"/>
          </p:nvPr>
        </p:nvSpPr>
        <p:spPr>
          <a:ln/>
        </p:spPr>
        <p:txBody>
          <a:bodyPr/>
          <a:lstStyle>
            <a:lvl1pPr>
              <a:defRPr/>
            </a:lvl1pPr>
          </a:lstStyle>
          <a:p>
            <a:pPr>
              <a:defRPr/>
            </a:pPr>
            <a:fld id="{66357BA3-5B78-BD41-AB5D-790D60F92008}" type="slidenum">
              <a:rPr lang="en-US"/>
              <a:pPr>
                <a:defRPr/>
              </a:pPr>
              <a:t>‹#›</a:t>
            </a:fld>
            <a:endParaRPr lang="en-US"/>
          </a:p>
        </p:txBody>
      </p:sp>
    </p:spTree>
    <p:extLst>
      <p:ext uri="{BB962C8B-B14F-4D97-AF65-F5344CB8AC3E}">
        <p14:creationId xmlns:p14="http://schemas.microsoft.com/office/powerpoint/2010/main" val="712053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D06BA63-8435-6C41-BA8B-633F39F5623B}"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2055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4524B29-22BA-1143-89B1-F871CBCA3882}"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endParaRPr lang="en-US"/>
          </a:p>
        </p:txBody>
      </p:sp>
      <p:sp>
        <p:nvSpPr>
          <p:cNvPr id="9"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4173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816F7A73-AD3B-7646-9D53-D11B28C63372}"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endParaRPr lang="en-US"/>
          </a:p>
        </p:txBody>
      </p:sp>
      <p:sp>
        <p:nvSpPr>
          <p:cNvPr id="5"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82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2C5573E-A00C-214C-B53C-6A8ED0BD0968}"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endParaRPr lang="en-US"/>
          </a:p>
        </p:txBody>
      </p:sp>
      <p:sp>
        <p:nvSpPr>
          <p:cNvPr id="4"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6021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ABE585CD-01CA-574E-9CC3-FE07481B13A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2955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2A883F4-D0DD-EE4A-938D-515FA94B6007}"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8978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AA602BC-BC7C-1043-B080-6C8FB2BBB60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1368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4B4E6DE-539C-8B47-A3BE-ADF8E0BD912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152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1688" y="1447800"/>
            <a:ext cx="4060825"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1688" y="3840163"/>
            <a:ext cx="4060825"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54FE684B-1579-C344-A323-084ECBFD060B}" type="slidenum">
              <a:rPr lang="en-US"/>
              <a:pPr>
                <a:defRPr/>
              </a:pPr>
              <a:t>‹#›</a:t>
            </a:fld>
            <a:endParaRPr lang="en-US"/>
          </a:p>
        </p:txBody>
      </p:sp>
      <p:sp>
        <p:nvSpPr>
          <p:cNvPr id="7" name="Rectangle 8"/>
          <p:cNvSpPr>
            <a:spLocks noGrp="1" noChangeArrowheads="1"/>
          </p:cNvSpPr>
          <p:nvPr>
            <p:ph type="dt" sz="half" idx="11"/>
          </p:nvPr>
        </p:nvSpPr>
        <p:spPr>
          <a:ln/>
        </p:spPr>
        <p:txBody>
          <a:bodyPr/>
          <a:lstStyle>
            <a:lvl1pPr>
              <a:defRPr/>
            </a:lvl1pPr>
          </a:lstStyle>
          <a:p>
            <a:pPr>
              <a:defRPr/>
            </a:pPr>
            <a:endParaRPr lang="en-US"/>
          </a:p>
        </p:txBody>
      </p:sp>
      <p:sp>
        <p:nvSpPr>
          <p:cNvPr id="8"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2350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4AE04DB-D4CF-DB4C-8789-C20A6DE121C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412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021C7B62-622D-5644-990A-CB4ED0599554}" type="slidenum">
              <a:rPr lang="en-US"/>
              <a:pPr>
                <a:defRPr/>
              </a:pPr>
              <a:t>‹#›</a:t>
            </a:fld>
            <a:endParaRPr lang="en-US"/>
          </a:p>
        </p:txBody>
      </p:sp>
    </p:spTree>
    <p:extLst>
      <p:ext uri="{BB962C8B-B14F-4D97-AF65-F5344CB8AC3E}">
        <p14:creationId xmlns:p14="http://schemas.microsoft.com/office/powerpoint/2010/main" val="1334775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po000003"/>
          <p:cNvPicPr>
            <a:picLocks noChangeArrowheads="1"/>
          </p:cNvPicPr>
          <p:nvPr/>
        </p:nvPicPr>
        <p:blipFill>
          <a:blip r:embed="rId3">
            <a:extLst>
              <a:ext uri="{28A0092B-C50C-407E-A947-70E740481C1C}">
                <a14:useLocalDpi xmlns:a14="http://schemas.microsoft.com/office/drawing/2010/main" val="0"/>
              </a:ext>
            </a:extLst>
          </a:blip>
          <a:srcRect l="156" b="542"/>
          <a:stretch>
            <a:fillRect/>
          </a:stretch>
        </p:blipFill>
        <p:spPr bwMode="auto">
          <a:xfrm>
            <a:off x="0" y="5149850"/>
            <a:ext cx="9144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po000007"/>
          <p:cNvPicPr>
            <a:picLocks noChangeAspect="1" noChangeArrowheads="1"/>
          </p:cNvPicPr>
          <p:nvPr/>
        </p:nvPicPr>
        <p:blipFill>
          <a:blip r:embed="rId4">
            <a:extLst>
              <a:ext uri="{28A0092B-C50C-407E-A947-70E740481C1C}">
                <a14:useLocalDpi xmlns:a14="http://schemas.microsoft.com/office/drawing/2010/main" val="0"/>
              </a:ext>
            </a:extLst>
          </a:blip>
          <a:srcRect l="121" r="-17"/>
          <a:stretch>
            <a:fillRect/>
          </a:stretch>
        </p:blipFill>
        <p:spPr bwMode="auto">
          <a:xfrm>
            <a:off x="0" y="-14288"/>
            <a:ext cx="9147175" cy="170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7705725" y="623888"/>
            <a:ext cx="1162050" cy="558800"/>
            <a:chOff x="4738" y="433"/>
            <a:chExt cx="732" cy="352"/>
          </a:xfrm>
        </p:grpSpPr>
        <p:pic>
          <p:nvPicPr>
            <p:cNvPr id="7" name="Picture 19" descr="ibm_white_logo_300dpi"/>
            <p:cNvPicPr>
              <a:picLocks noChangeAspect="1" noChangeArrowheads="1"/>
            </p:cNvPicPr>
            <p:nvPr/>
          </p:nvPicPr>
          <p:blipFill>
            <a:blip r:embed="rId5">
              <a:clrChange>
                <a:clrFrom>
                  <a:srgbClr val="7889FB"/>
                </a:clrFrom>
                <a:clrTo>
                  <a:srgbClr val="7889FB">
                    <a:alpha val="0"/>
                  </a:srgbClr>
                </a:clrTo>
              </a:clrChange>
              <a:extLst>
                <a:ext uri="{28A0092B-C50C-407E-A947-70E740481C1C}">
                  <a14:useLocalDpi xmlns:a14="http://schemas.microsoft.com/office/drawing/2010/main" val="0"/>
                </a:ext>
              </a:extLst>
            </a:blip>
            <a:srcRect r="6470"/>
            <a:stretch>
              <a:fillRect/>
            </a:stretch>
          </p:blipFill>
          <p:spPr bwMode="invGray">
            <a:xfrm>
              <a:off x="4738" y="433"/>
              <a:ext cx="6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a:spLocks noChangeArrowheads="1"/>
            </p:cNvSpPr>
            <p:nvPr/>
          </p:nvSpPr>
          <p:spPr bwMode="black">
            <a:xfrm>
              <a:off x="5325" y="61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600"/>
                <a:t>®</a:t>
              </a:r>
            </a:p>
            <a:p>
              <a:pPr algn="r"/>
              <a:endParaRPr lang="en-US" sz="600"/>
            </a:p>
          </p:txBody>
        </p:sp>
      </p:grpSp>
      <p:pic>
        <p:nvPicPr>
          <p:cNvPr id="9" name="Picture 21" descr="DB2_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4789488"/>
            <a:ext cx="9142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a:spLocks noChangeArrowheads="1"/>
          </p:cNvSpPr>
          <p:nvPr/>
        </p:nvSpPr>
        <p:spPr bwMode="black">
          <a:xfrm>
            <a:off x="7239000" y="6248400"/>
            <a:ext cx="1639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solidFill>
                  <a:srgbClr val="FFFFFF"/>
                </a:solidFill>
              </a:rPr>
              <a:t>© 2009 IBM Corporation</a:t>
            </a:r>
          </a:p>
        </p:txBody>
      </p:sp>
      <p:sp>
        <p:nvSpPr>
          <p:cNvPr id="11" name="Rectangle 21"/>
          <p:cNvSpPr>
            <a:spLocks noChangeArrowheads="1"/>
          </p:cNvSpPr>
          <p:nvPr/>
        </p:nvSpPr>
        <p:spPr bwMode="auto">
          <a:xfrm>
            <a:off x="258763" y="711200"/>
            <a:ext cx="1974850" cy="230188"/>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12" name="Picture 33" descr="Information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760413"/>
            <a:ext cx="1676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1"/>
          <p:cNvGraphicFramePr>
            <a:graphicFrameLocks noChangeAspect="1"/>
          </p:cNvGraphicFramePr>
          <p:nvPr/>
        </p:nvGraphicFramePr>
        <p:xfrm>
          <a:off x="8099425" y="4264025"/>
          <a:ext cx="768350" cy="373063"/>
        </p:xfrm>
        <a:graphic>
          <a:graphicData uri="http://schemas.openxmlformats.org/presentationml/2006/ole">
            <mc:AlternateContent xmlns:mc="http://schemas.openxmlformats.org/markup-compatibility/2006">
              <mc:Choice xmlns:v="urn:schemas-microsoft-com:vml" Requires="v">
                <p:oleObj spid="_x0000_s270521" name="Photo Editor Photo" r:id="rId8" imgW="628571" imgH="304923" progId="MSPhotoEd.3">
                  <p:embed/>
                </p:oleObj>
              </mc:Choice>
              <mc:Fallback>
                <p:oleObj name="Photo Editor Photo" r:id="rId8" imgW="628571" imgH="30492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9425" y="4264025"/>
                        <a:ext cx="768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49" name="Rectangle 2"/>
          <p:cNvSpPr>
            <a:spLocks noGrp="1" noChangeArrowheads="1"/>
          </p:cNvSpPr>
          <p:nvPr>
            <p:ph type="ctrTitle"/>
          </p:nvPr>
        </p:nvSpPr>
        <p:spPr>
          <a:xfrm>
            <a:off x="571500" y="1997075"/>
            <a:ext cx="8001000" cy="1223963"/>
          </a:xfrm>
        </p:spPr>
        <p:txBody>
          <a:bodyPr anchor="ctr"/>
          <a:lstStyle>
            <a:lvl1pPr>
              <a:defRPr smtClean="0"/>
            </a:lvl1pPr>
          </a:lstStyle>
          <a:p>
            <a:r>
              <a:rPr lang="en-US" smtClean="0"/>
              <a:t>Click to edit Master title style</a:t>
            </a:r>
          </a:p>
        </p:txBody>
      </p:sp>
      <p:sp>
        <p:nvSpPr>
          <p:cNvPr id="52250" name="Rectangle 3"/>
          <p:cNvSpPr>
            <a:spLocks noGrp="1" noChangeArrowheads="1"/>
          </p:cNvSpPr>
          <p:nvPr>
            <p:ph type="subTitle" idx="1"/>
          </p:nvPr>
        </p:nvSpPr>
        <p:spPr>
          <a:xfrm>
            <a:off x="571500" y="3332163"/>
            <a:ext cx="5286375" cy="1223962"/>
          </a:xfrm>
        </p:spPr>
        <p:txBody>
          <a:bodyPr/>
          <a:lstStyle>
            <a:lvl1pPr marL="0" indent="0">
              <a:buFont typeface="Wingdings" pitchFamily="2" charset="2"/>
              <a:buNone/>
              <a:defRPr b="1" smtClean="0">
                <a:solidFill>
                  <a:schemeClr val="accent1"/>
                </a:solidFill>
              </a:defRPr>
            </a:lvl1pPr>
          </a:lstStyle>
          <a:p>
            <a:r>
              <a:rPr lang="en-US" smtClean="0"/>
              <a:t>Click to edit Master subtitle style</a:t>
            </a:r>
          </a:p>
        </p:txBody>
      </p:sp>
    </p:spTree>
    <p:extLst>
      <p:ext uri="{BB962C8B-B14F-4D97-AF65-F5344CB8AC3E}">
        <p14:creationId xmlns:p14="http://schemas.microsoft.com/office/powerpoint/2010/main" val="2521408147"/>
      </p:ext>
    </p:extLst>
  </p:cSld>
  <p:clrMapOvr>
    <a:masterClrMapping/>
  </p:clrMapOvr>
  <p:transition xmlns:p14="http://schemas.microsoft.com/office/powerpoint/2010/main">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387627CB-A481-B04F-B6C5-55304C25AD73}" type="slidenum">
              <a:rPr lang="en-US"/>
              <a:pPr>
                <a:defRPr/>
              </a:pPr>
              <a:t>‹#›</a:t>
            </a:fld>
            <a:endParaRPr lang="en-US"/>
          </a:p>
        </p:txBody>
      </p:sp>
    </p:spTree>
    <p:extLst>
      <p:ext uri="{BB962C8B-B14F-4D97-AF65-F5344CB8AC3E}">
        <p14:creationId xmlns:p14="http://schemas.microsoft.com/office/powerpoint/2010/main" val="4010770637"/>
      </p:ext>
    </p:extLst>
  </p:cSld>
  <p:clrMapOvr>
    <a:masterClrMapping/>
  </p:clrMapOvr>
  <p:transition xmlns:p14="http://schemas.microsoft.com/office/powerpoint/2010/main">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2870FB6D-7FC3-4A4B-847E-ECD4668EAB9F}" type="slidenum">
              <a:rPr lang="en-US"/>
              <a:pPr>
                <a:defRPr/>
              </a:pPr>
              <a:t>‹#›</a:t>
            </a:fld>
            <a:endParaRPr lang="en-US"/>
          </a:p>
        </p:txBody>
      </p:sp>
    </p:spTree>
    <p:extLst>
      <p:ext uri="{BB962C8B-B14F-4D97-AF65-F5344CB8AC3E}">
        <p14:creationId xmlns:p14="http://schemas.microsoft.com/office/powerpoint/2010/main" val="611090985"/>
      </p:ext>
    </p:extLst>
  </p:cSld>
  <p:clrMapOvr>
    <a:masterClrMapping/>
  </p:clrMapOvr>
  <p:transition xmlns:p14="http://schemas.microsoft.com/office/powerpoint/2010/main">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2425" y="142716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316413" y="142716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5"/>
          <p:cNvSpPr>
            <a:spLocks noGrp="1" noChangeArrowheads="1"/>
          </p:cNvSpPr>
          <p:nvPr>
            <p:ph type="sldNum" sz="quarter" idx="10"/>
          </p:nvPr>
        </p:nvSpPr>
        <p:spPr>
          <a:ln/>
        </p:spPr>
        <p:txBody>
          <a:bodyPr/>
          <a:lstStyle>
            <a:lvl1pPr>
              <a:defRPr/>
            </a:lvl1pPr>
          </a:lstStyle>
          <a:p>
            <a:pPr>
              <a:defRPr/>
            </a:pPr>
            <a:fld id="{06A70815-37C0-DB4C-AE0C-92CB0EB6F268}" type="slidenum">
              <a:rPr lang="en-US"/>
              <a:pPr>
                <a:defRPr/>
              </a:pPr>
              <a:t>‹#›</a:t>
            </a:fld>
            <a:endParaRPr lang="en-US"/>
          </a:p>
        </p:txBody>
      </p:sp>
    </p:spTree>
    <p:extLst>
      <p:ext uri="{BB962C8B-B14F-4D97-AF65-F5344CB8AC3E}">
        <p14:creationId xmlns:p14="http://schemas.microsoft.com/office/powerpoint/2010/main" val="1061643865"/>
      </p:ext>
    </p:extLst>
  </p:cSld>
  <p:clrMapOvr>
    <a:masterClrMapping/>
  </p:clrMapOvr>
  <p:transition xmlns:p14="http://schemas.microsoft.com/office/powerpoint/2010/main">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5"/>
          <p:cNvSpPr>
            <a:spLocks noGrp="1" noChangeArrowheads="1"/>
          </p:cNvSpPr>
          <p:nvPr>
            <p:ph type="sldNum" sz="quarter" idx="10"/>
          </p:nvPr>
        </p:nvSpPr>
        <p:spPr>
          <a:ln/>
        </p:spPr>
        <p:txBody>
          <a:bodyPr/>
          <a:lstStyle>
            <a:lvl1pPr>
              <a:defRPr/>
            </a:lvl1pPr>
          </a:lstStyle>
          <a:p>
            <a:pPr>
              <a:defRPr/>
            </a:pPr>
            <a:fld id="{C27FAB7D-4E84-5A49-B464-2F780F2C3E47}" type="slidenum">
              <a:rPr lang="en-US"/>
              <a:pPr>
                <a:defRPr/>
              </a:pPr>
              <a:t>‹#›</a:t>
            </a:fld>
            <a:endParaRPr lang="en-US"/>
          </a:p>
        </p:txBody>
      </p:sp>
    </p:spTree>
    <p:extLst>
      <p:ext uri="{BB962C8B-B14F-4D97-AF65-F5344CB8AC3E}">
        <p14:creationId xmlns:p14="http://schemas.microsoft.com/office/powerpoint/2010/main" val="578702172"/>
      </p:ext>
    </p:extLst>
  </p:cSld>
  <p:clrMapOvr>
    <a:masterClrMapping/>
  </p:clrMapOvr>
  <p:transition xmlns:p14="http://schemas.microsoft.com/office/powerpoint/2010/main">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5"/>
          <p:cNvSpPr>
            <a:spLocks noGrp="1" noChangeArrowheads="1"/>
          </p:cNvSpPr>
          <p:nvPr>
            <p:ph type="sldNum" sz="quarter" idx="10"/>
          </p:nvPr>
        </p:nvSpPr>
        <p:spPr>
          <a:ln/>
        </p:spPr>
        <p:txBody>
          <a:bodyPr/>
          <a:lstStyle>
            <a:lvl1pPr>
              <a:defRPr/>
            </a:lvl1pPr>
          </a:lstStyle>
          <a:p>
            <a:pPr>
              <a:defRPr/>
            </a:pPr>
            <a:fld id="{D1EC1313-4128-7C43-BD01-FB0CA28F1853}" type="slidenum">
              <a:rPr lang="en-US"/>
              <a:pPr>
                <a:defRPr/>
              </a:pPr>
              <a:t>‹#›</a:t>
            </a:fld>
            <a:endParaRPr lang="en-US"/>
          </a:p>
        </p:txBody>
      </p:sp>
    </p:spTree>
    <p:extLst>
      <p:ext uri="{BB962C8B-B14F-4D97-AF65-F5344CB8AC3E}">
        <p14:creationId xmlns:p14="http://schemas.microsoft.com/office/powerpoint/2010/main" val="101951650"/>
      </p:ext>
    </p:extLst>
  </p:cSld>
  <p:clrMapOvr>
    <a:masterClrMapping/>
  </p:clrMapOvr>
  <p:transition xmlns:p14="http://schemas.microsoft.com/office/powerpoint/2010/main">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8E96A6E5-4036-F94A-9546-71BB14D9C21D}" type="slidenum">
              <a:rPr lang="en-US"/>
              <a:pPr>
                <a:defRPr/>
              </a:pPr>
              <a:t>‹#›</a:t>
            </a:fld>
            <a:endParaRPr lang="en-US"/>
          </a:p>
        </p:txBody>
      </p:sp>
    </p:spTree>
    <p:extLst>
      <p:ext uri="{BB962C8B-B14F-4D97-AF65-F5344CB8AC3E}">
        <p14:creationId xmlns:p14="http://schemas.microsoft.com/office/powerpoint/2010/main" val="3188973945"/>
      </p:ext>
    </p:extLst>
  </p:cSld>
  <p:clrMapOvr>
    <a:masterClrMapping/>
  </p:clrMapOvr>
  <p:transition xmlns:p14="http://schemas.microsoft.com/office/powerpoint/2010/main">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79736DC-3C83-F447-8244-0489E23E74BC}" type="slidenum">
              <a:rPr lang="en-US"/>
              <a:pPr>
                <a:defRPr/>
              </a:pPr>
              <a:t>‹#›</a:t>
            </a:fld>
            <a:endParaRPr lang="en-US"/>
          </a:p>
        </p:txBody>
      </p:sp>
    </p:spTree>
    <p:extLst>
      <p:ext uri="{BB962C8B-B14F-4D97-AF65-F5344CB8AC3E}">
        <p14:creationId xmlns:p14="http://schemas.microsoft.com/office/powerpoint/2010/main" val="3681436780"/>
      </p:ext>
    </p:extLst>
  </p:cSld>
  <p:clrMapOvr>
    <a:masterClrMapping/>
  </p:clrMapOvr>
  <p:transition xmlns:p14="http://schemas.microsoft.com/office/powerpoint/2010/main">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10B6382C-44C2-9C43-8360-06F6D399D9E4}" type="slidenum">
              <a:rPr lang="en-US"/>
              <a:pPr>
                <a:defRPr/>
              </a:pPr>
              <a:t>‹#›</a:t>
            </a:fld>
            <a:endParaRPr lang="en-US"/>
          </a:p>
        </p:txBody>
      </p:sp>
    </p:spTree>
    <p:extLst>
      <p:ext uri="{BB962C8B-B14F-4D97-AF65-F5344CB8AC3E}">
        <p14:creationId xmlns:p14="http://schemas.microsoft.com/office/powerpoint/2010/main" val="1837284170"/>
      </p:ext>
    </p:extLst>
  </p:cSld>
  <p:clrMapOvr>
    <a:masterClrMapping/>
  </p:clrMapOvr>
  <p:transition xmlns:p14="http://schemas.microsoft.com/office/powerpoint/2010/main">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02C79631-855C-CD4D-BFCF-FAEE64472F2C}" type="slidenum">
              <a:rPr lang="en-US"/>
              <a:pPr>
                <a:defRPr/>
              </a:pPr>
              <a:t>‹#›</a:t>
            </a:fld>
            <a:endParaRPr lang="en-US"/>
          </a:p>
        </p:txBody>
      </p:sp>
    </p:spTree>
    <p:extLst>
      <p:ext uri="{BB962C8B-B14F-4D97-AF65-F5344CB8AC3E}">
        <p14:creationId xmlns:p14="http://schemas.microsoft.com/office/powerpoint/2010/main" val="463187716"/>
      </p:ext>
    </p:extLst>
  </p:cSld>
  <p:clrMapOvr>
    <a:masterClrMapping/>
  </p:clrMapOvr>
  <p:transition xmlns:p14="http://schemas.microsoft.com/office/powerpoint/2010/mai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F84D7881-0A0B-2745-B2BD-4BAA26995326}" type="slidenum">
              <a:rPr lang="en-US"/>
              <a:pPr>
                <a:defRPr/>
              </a:pPr>
              <a:t>‹#›</a:t>
            </a:fld>
            <a:endParaRPr lang="en-US"/>
          </a:p>
        </p:txBody>
      </p:sp>
    </p:spTree>
    <p:extLst>
      <p:ext uri="{BB962C8B-B14F-4D97-AF65-F5344CB8AC3E}">
        <p14:creationId xmlns:p14="http://schemas.microsoft.com/office/powerpoint/2010/main" val="503676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8888" y="649288"/>
            <a:ext cx="2060575" cy="4679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3988" y="649288"/>
            <a:ext cx="60325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7D56574A-973E-EA45-A193-3FBAAE63F15B}" type="slidenum">
              <a:rPr lang="en-US"/>
              <a:pPr>
                <a:defRPr/>
              </a:pPr>
              <a:t>‹#›</a:t>
            </a:fld>
            <a:endParaRPr lang="en-US"/>
          </a:p>
        </p:txBody>
      </p:sp>
    </p:spTree>
    <p:extLst>
      <p:ext uri="{BB962C8B-B14F-4D97-AF65-F5344CB8AC3E}">
        <p14:creationId xmlns:p14="http://schemas.microsoft.com/office/powerpoint/2010/main" val="304036094"/>
      </p:ext>
    </p:extLst>
  </p:cSld>
  <p:clrMapOvr>
    <a:masterClrMapping/>
  </p:clrMapOvr>
  <p:transition xmlns:p14="http://schemas.microsoft.com/office/powerpoint/2010/main">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a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ea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cs typeface="ＭＳ Ｐゴシック" charset="0"/>
              </a:defRPr>
            </a:lvl1pPr>
          </a:lstStyle>
          <a:p>
            <a:pPr>
              <a:defRPr/>
            </a:pPr>
            <a:fld id="{7B07AEFF-8450-7D4E-955E-38F1FEED2AD1}" type="slidenum">
              <a:rPr lang="en-US"/>
              <a:pPr>
                <a:defRPr/>
              </a:pPr>
              <a:t>‹#›</a:t>
            </a:fld>
            <a:endParaRPr lang="en-US"/>
          </a:p>
        </p:txBody>
      </p:sp>
    </p:spTree>
    <p:extLst>
      <p:ext uri="{BB962C8B-B14F-4D97-AF65-F5344CB8AC3E}">
        <p14:creationId xmlns:p14="http://schemas.microsoft.com/office/powerpoint/2010/main" val="3022992836"/>
      </p:ext>
    </p:extLst>
  </p:cSld>
  <p:clrMapOvr>
    <a:masterClrMapping/>
  </p:clrMapOvr>
  <p:transition xmlns:p14="http://schemas.microsoft.com/office/powerpoint/2010/mai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a:solidFill>
                  <a:srgbClr val="000000"/>
                </a:solidFill>
                <a:ea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457200">
              <a:defRPr>
                <a:solidFill>
                  <a:srgbClr val="000000"/>
                </a:solidFill>
                <a:ea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defRPr>
                <a:solidFill>
                  <a:srgbClr val="000000"/>
                </a:solidFill>
                <a:cs typeface="ＭＳ Ｐゴシック" charset="0"/>
              </a:defRPr>
            </a:lvl1pPr>
          </a:lstStyle>
          <a:p>
            <a:pPr>
              <a:defRPr/>
            </a:pPr>
            <a:fld id="{13ADD3B5-F052-D641-AA9A-F111F46A68FE}" type="slidenum">
              <a:rPr lang="en-US"/>
              <a:pPr>
                <a:defRPr/>
              </a:pPr>
              <a:t>‹#›</a:t>
            </a:fld>
            <a:endParaRPr lang="en-US"/>
          </a:p>
        </p:txBody>
      </p:sp>
    </p:spTree>
    <p:extLst>
      <p:ext uri="{BB962C8B-B14F-4D97-AF65-F5344CB8AC3E}">
        <p14:creationId xmlns:p14="http://schemas.microsoft.com/office/powerpoint/2010/main" val="4061067171"/>
      </p:ext>
    </p:extLst>
  </p:cSld>
  <p:clrMapOvr>
    <a:masterClrMapping/>
  </p:clrMapOvr>
  <p:transition xmlns:p14="http://schemas.microsoft.com/office/powerpoint/2010/mai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ea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ea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cs typeface="ＭＳ Ｐゴシック" charset="0"/>
              </a:defRPr>
            </a:lvl1pPr>
          </a:lstStyle>
          <a:p>
            <a:pPr>
              <a:defRPr/>
            </a:pPr>
            <a:fld id="{39974AB9-C177-CF4A-8EA6-ACCB0E8BA2CE}" type="slidenum">
              <a:rPr lang="en-US"/>
              <a:pPr>
                <a:defRPr/>
              </a:pPr>
              <a:t>‹#›</a:t>
            </a:fld>
            <a:endParaRPr lang="en-US"/>
          </a:p>
        </p:txBody>
      </p:sp>
    </p:spTree>
    <p:extLst>
      <p:ext uri="{BB962C8B-B14F-4D97-AF65-F5344CB8AC3E}">
        <p14:creationId xmlns:p14="http://schemas.microsoft.com/office/powerpoint/2010/main" val="2323351854"/>
      </p:ext>
    </p:extLst>
  </p:cSld>
  <p:clrMapOvr>
    <a:masterClrMapping/>
  </p:clrMapOvr>
  <p:transition xmlns:p14="http://schemas.microsoft.com/office/powerpoint/2010/mai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ABBE9E9A-0989-7A48-A0B5-9D2F88C797DD}" type="slidenum">
              <a:rPr lang="en-US"/>
              <a:pPr>
                <a:defRPr/>
              </a:pPr>
              <a:t>‹#›</a:t>
            </a:fld>
            <a:endParaRPr lang="en-US"/>
          </a:p>
        </p:txBody>
      </p:sp>
    </p:spTree>
    <p:extLst>
      <p:ext uri="{BB962C8B-B14F-4D97-AF65-F5344CB8AC3E}">
        <p14:creationId xmlns:p14="http://schemas.microsoft.com/office/powerpoint/2010/main" val="3876328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685800" y="6248400"/>
            <a:ext cx="19050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3" name="Rectangle 4"/>
          <p:cNvSpPr>
            <a:spLocks noGrp="1" noChangeArrowheads="1"/>
          </p:cNvSpPr>
          <p:nvPr>
            <p:ph type="ftr" sz="quarter" idx="11"/>
          </p:nvPr>
        </p:nvSpPr>
        <p:spPr>
          <a:xfrm>
            <a:off x="3124200" y="6248400"/>
            <a:ext cx="28956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4" name="Rectangle 5"/>
          <p:cNvSpPr>
            <a:spLocks noGrp="1" noChangeArrowheads="1"/>
          </p:cNvSpPr>
          <p:nvPr>
            <p:ph type="sldNum" sz="quarter" idx="12"/>
          </p:nvPr>
        </p:nvSpPr>
        <p:spPr/>
        <p:txBody>
          <a:bodyPr/>
          <a:lstStyle>
            <a:lvl1pPr defTabSz="457200">
              <a:defRPr>
                <a:cs typeface="ＭＳ Ｐゴシック" charset="0"/>
              </a:defRPr>
            </a:lvl1pPr>
          </a:lstStyle>
          <a:p>
            <a:pPr>
              <a:defRPr/>
            </a:pPr>
            <a:fld id="{BE3CAAFF-6A0D-EE45-9EC8-04F5946DC47A}" type="slidenum">
              <a:rPr lang="en-US"/>
              <a:pPr>
                <a:defRPr/>
              </a:pPr>
              <a:t>‹#›</a:t>
            </a:fld>
            <a:endParaRPr lang="en-US"/>
          </a:p>
        </p:txBody>
      </p:sp>
    </p:spTree>
    <p:extLst>
      <p:ext uri="{BB962C8B-B14F-4D97-AF65-F5344CB8AC3E}">
        <p14:creationId xmlns:p14="http://schemas.microsoft.com/office/powerpoint/2010/main" val="2068403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B57F8D67-39D2-594B-BD12-EE14DBE78570}" type="slidenum">
              <a:rPr lang="en-US"/>
              <a:pPr>
                <a:defRPr/>
              </a:pPr>
              <a:t>‹#›</a:t>
            </a:fld>
            <a:r>
              <a:rPr lang="en-US"/>
              <a:t> of 12</a:t>
            </a:r>
          </a:p>
        </p:txBody>
      </p:sp>
    </p:spTree>
    <p:extLst>
      <p:ext uri="{BB962C8B-B14F-4D97-AF65-F5344CB8AC3E}">
        <p14:creationId xmlns:p14="http://schemas.microsoft.com/office/powerpoint/2010/main" val="2965547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Rectangl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0"/>
            <a:ext cx="3733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381000" y="64770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6" name="Rectangle 11"/>
          <p:cNvSpPr>
            <a:spLocks noChangeArrowheads="1"/>
          </p:cNvSpPr>
          <p:nvPr/>
        </p:nvSpPr>
        <p:spPr bwMode="auto">
          <a:xfrm>
            <a:off x="457200" y="6076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5122" name="Title 5121"/>
          <p:cNvSpPr>
            <a:spLocks noGrp="1" noChangeArrowheads="1"/>
          </p:cNvSpPr>
          <p:nvPr>
            <p:ph type="ctrTitle"/>
          </p:nvPr>
        </p:nvSpPr>
        <p:spPr>
          <a:xfrm>
            <a:off x="685800" y="1730375"/>
            <a:ext cx="7772400" cy="1470025"/>
          </a:xfrm>
        </p:spPr>
        <p:txBody>
          <a:bodyPr anchor="ctr" anchorCtr="1"/>
          <a:lstStyle>
            <a:lvl1pPr algn="ctr">
              <a:defRPr/>
            </a:lvl1pPr>
          </a:lstStyle>
          <a:p>
            <a:r>
              <a:rPr lang="en-US"/>
              <a:t>Click to edit Master title style</a:t>
            </a:r>
          </a:p>
        </p:txBody>
      </p:sp>
      <p:sp>
        <p:nvSpPr>
          <p:cNvPr id="5123" name="Subtitle 5122"/>
          <p:cNvSpPr>
            <a:spLocks noGrp="1" noChangeArrowheads="1"/>
          </p:cNvSpPr>
          <p:nvPr>
            <p:ph type="subTitle" idx="1"/>
          </p:nvPr>
        </p:nvSpPr>
        <p:spPr>
          <a:xfrm>
            <a:off x="1371600" y="3733800"/>
            <a:ext cx="6400800" cy="1752600"/>
          </a:xfrm>
        </p:spPr>
        <p:txBody>
          <a:bodyPr anchor="ctr" anchorCtr="1"/>
          <a:lstStyle>
            <a:lvl1pPr marL="0" indent="0" algn="ctr">
              <a:buNone/>
              <a:defRPr/>
            </a:lvl1pPr>
          </a:lstStyle>
          <a:p>
            <a:r>
              <a:rPr lang="en-US"/>
              <a:t>Click to edit Master subtitle style</a:t>
            </a:r>
          </a:p>
        </p:txBody>
      </p:sp>
      <p:sp>
        <p:nvSpPr>
          <p:cNvPr id="7" name="Rectangle 6"/>
          <p:cNvSpPr>
            <a:spLocks noGrp="1" noChangeArrowheads="1"/>
          </p:cNvSpPr>
          <p:nvPr>
            <p:ph type="dt" sz="half" idx="10"/>
          </p:nvPr>
        </p:nvSpPr>
        <p:spPr/>
        <p:txBody>
          <a:bodyPr/>
          <a:lstStyle>
            <a:lvl1pPr defTabSz="457200" eaLnBrk="1" hangingPunct="1">
              <a:defRPr sz="1400">
                <a:cs typeface="Arial"/>
              </a:defRPr>
            </a:lvl1pPr>
          </a:lstStyle>
          <a:p>
            <a:pPr>
              <a:defRPr/>
            </a:pPr>
            <a:endParaRPr lang="en-US"/>
          </a:p>
        </p:txBody>
      </p:sp>
      <p:sp>
        <p:nvSpPr>
          <p:cNvPr id="8" name="Rectangle 7"/>
          <p:cNvSpPr>
            <a:spLocks noGrp="1" noChangeArrowheads="1"/>
          </p:cNvSpPr>
          <p:nvPr>
            <p:ph type="ftr" sz="quarter" idx="11"/>
          </p:nvPr>
        </p:nvSpPr>
        <p:spPr>
          <a:xfrm>
            <a:off x="3124200" y="6245225"/>
            <a:ext cx="2895600" cy="476250"/>
          </a:xfrm>
        </p:spPr>
        <p:txBody>
          <a:bodyPr/>
          <a:lstStyle>
            <a:lvl1pPr algn="ctr" defTabSz="457200" eaLnBrk="1" hangingPunct="1">
              <a:defRPr sz="1400">
                <a:cs typeface="Arial"/>
              </a:defRPr>
            </a:lvl1pPr>
          </a:lstStyle>
          <a:p>
            <a:pPr>
              <a:defRPr/>
            </a:pPr>
            <a:endParaRPr lang="en-US"/>
          </a:p>
        </p:txBody>
      </p:sp>
      <p:sp>
        <p:nvSpPr>
          <p:cNvPr id="9" name="Rectangle 8"/>
          <p:cNvSpPr>
            <a:spLocks noGrp="1" noChangeArrowheads="1"/>
          </p:cNvSpPr>
          <p:nvPr>
            <p:ph type="sldNum" sz="quarter" idx="12"/>
          </p:nvPr>
        </p:nvSpPr>
        <p:spPr>
          <a:xfrm>
            <a:off x="6553200" y="6245225"/>
            <a:ext cx="2133600" cy="476250"/>
          </a:xfrm>
        </p:spPr>
        <p:txBody>
          <a:bodyPr/>
          <a:lstStyle>
            <a:lvl1pPr defTabSz="457200">
              <a:defRPr>
                <a:cs typeface="ＭＳ Ｐゴシック" charset="0"/>
              </a:defRPr>
            </a:lvl1pPr>
          </a:lstStyle>
          <a:p>
            <a:pPr>
              <a:defRPr/>
            </a:pPr>
            <a:fld id="{2B32BD4B-8AF7-C74E-A7CD-4F9A8CEFCDF8}" type="slidenum">
              <a:rPr lang="en-US"/>
              <a:pPr>
                <a:defRPr/>
              </a:pPr>
              <a:t>‹#›</a:t>
            </a:fld>
            <a:endParaRPr lang="en-US"/>
          </a:p>
        </p:txBody>
      </p:sp>
    </p:spTree>
    <p:extLst>
      <p:ext uri="{BB962C8B-B14F-4D97-AF65-F5344CB8AC3E}">
        <p14:creationId xmlns:p14="http://schemas.microsoft.com/office/powerpoint/2010/main" val="40024404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3E5B9A1A-D2D8-7D47-8C20-0D4D8652D7F5}" type="slidenum">
              <a:rPr lang="en-US"/>
              <a:pPr>
                <a:defRPr/>
              </a:pPr>
              <a:t>‹#›</a:t>
            </a:fld>
            <a:endParaRPr lang="en-US"/>
          </a:p>
        </p:txBody>
      </p:sp>
    </p:spTree>
    <p:extLst>
      <p:ext uri="{BB962C8B-B14F-4D97-AF65-F5344CB8AC3E}">
        <p14:creationId xmlns:p14="http://schemas.microsoft.com/office/powerpoint/2010/main" val="3636600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89D04354-FD1E-344C-8845-78057807EAB5}" type="slidenum">
              <a:rPr lang="en-US"/>
              <a:pPr>
                <a:defRPr/>
              </a:pPr>
              <a:t>‹#›</a:t>
            </a:fld>
            <a:endParaRPr lang="en-US"/>
          </a:p>
        </p:txBody>
      </p:sp>
    </p:spTree>
    <p:extLst>
      <p:ext uri="{BB962C8B-B14F-4D97-AF65-F5344CB8AC3E}">
        <p14:creationId xmlns:p14="http://schemas.microsoft.com/office/powerpoint/2010/main" val="5964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528EB8C8-95D8-1347-BE03-C372B9AA831A}" type="slidenum">
              <a:rPr lang="en-US"/>
              <a:pPr>
                <a:defRPr/>
              </a:pPr>
              <a:t>‹#›</a:t>
            </a:fld>
            <a:endParaRPr lang="en-US"/>
          </a:p>
        </p:txBody>
      </p:sp>
    </p:spTree>
    <p:extLst>
      <p:ext uri="{BB962C8B-B14F-4D97-AF65-F5344CB8AC3E}">
        <p14:creationId xmlns:p14="http://schemas.microsoft.com/office/powerpoint/2010/main" val="2233733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5DF4B3A9-7251-A44D-8B07-78EE09A6A759}" type="slidenum">
              <a:rPr lang="en-US"/>
              <a:pPr>
                <a:defRPr/>
              </a:pPr>
              <a:t>‹#›</a:t>
            </a:fld>
            <a:endParaRPr lang="en-US"/>
          </a:p>
        </p:txBody>
      </p:sp>
    </p:spTree>
    <p:extLst>
      <p:ext uri="{BB962C8B-B14F-4D97-AF65-F5344CB8AC3E}">
        <p14:creationId xmlns:p14="http://schemas.microsoft.com/office/powerpoint/2010/main" val="1900289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8"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9"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26EC4159-9A71-4645-B11E-3F7399FF10D5}" type="slidenum">
              <a:rPr lang="en-US"/>
              <a:pPr>
                <a:defRPr/>
              </a:pPr>
              <a:t>‹#›</a:t>
            </a:fld>
            <a:endParaRPr lang="en-US"/>
          </a:p>
        </p:txBody>
      </p:sp>
    </p:spTree>
    <p:extLst>
      <p:ext uri="{BB962C8B-B14F-4D97-AF65-F5344CB8AC3E}">
        <p14:creationId xmlns:p14="http://schemas.microsoft.com/office/powerpoint/2010/main" val="177023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4"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5"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E80502A8-C65C-1D49-BD7C-BCCACA32FFC6}" type="slidenum">
              <a:rPr lang="en-US"/>
              <a:pPr>
                <a:defRPr/>
              </a:pPr>
              <a:t>‹#›</a:t>
            </a:fld>
            <a:endParaRPr lang="en-US"/>
          </a:p>
        </p:txBody>
      </p:sp>
    </p:spTree>
    <p:extLst>
      <p:ext uri="{BB962C8B-B14F-4D97-AF65-F5344CB8AC3E}">
        <p14:creationId xmlns:p14="http://schemas.microsoft.com/office/powerpoint/2010/main" val="1312380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3"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4"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D295B32F-2CC2-454B-9650-D3B9720B5D9A}" type="slidenum">
              <a:rPr lang="en-US"/>
              <a:pPr>
                <a:defRPr/>
              </a:pPr>
              <a:t>‹#›</a:t>
            </a:fld>
            <a:endParaRPr lang="en-US"/>
          </a:p>
        </p:txBody>
      </p:sp>
    </p:spTree>
    <p:extLst>
      <p:ext uri="{BB962C8B-B14F-4D97-AF65-F5344CB8AC3E}">
        <p14:creationId xmlns:p14="http://schemas.microsoft.com/office/powerpoint/2010/main" val="3706012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0E65CB8E-C350-B04B-8212-C9D48B61FBC2}" type="slidenum">
              <a:rPr lang="en-US"/>
              <a:pPr>
                <a:defRPr/>
              </a:pPr>
              <a:t>‹#›</a:t>
            </a:fld>
            <a:endParaRPr lang="en-US"/>
          </a:p>
        </p:txBody>
      </p:sp>
    </p:spTree>
    <p:extLst>
      <p:ext uri="{BB962C8B-B14F-4D97-AF65-F5344CB8AC3E}">
        <p14:creationId xmlns:p14="http://schemas.microsoft.com/office/powerpoint/2010/main" val="934614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59E72608-FA9E-9146-952C-A79BD75FBB18}" type="slidenum">
              <a:rPr lang="en-US"/>
              <a:pPr>
                <a:defRPr/>
              </a:pPr>
              <a:t>‹#›</a:t>
            </a:fld>
            <a:endParaRPr lang="en-US"/>
          </a:p>
        </p:txBody>
      </p:sp>
    </p:spTree>
    <p:extLst>
      <p:ext uri="{BB962C8B-B14F-4D97-AF65-F5344CB8AC3E}">
        <p14:creationId xmlns:p14="http://schemas.microsoft.com/office/powerpoint/2010/main" val="2971233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99710B1B-5C5F-6C45-A534-25A520E6FA9E}" type="slidenum">
              <a:rPr lang="en-US"/>
              <a:pPr>
                <a:defRPr/>
              </a:pPr>
              <a:t>‹#›</a:t>
            </a:fld>
            <a:endParaRPr lang="en-US"/>
          </a:p>
        </p:txBody>
      </p:sp>
    </p:spTree>
    <p:extLst>
      <p:ext uri="{BB962C8B-B14F-4D97-AF65-F5344CB8AC3E}">
        <p14:creationId xmlns:p14="http://schemas.microsoft.com/office/powerpoint/2010/main" val="3568201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B57F8D67-39D2-594B-BD12-EE14DBE78570}" type="slidenum">
              <a:rPr lang="en-US"/>
              <a:pPr>
                <a:defRPr/>
              </a:pPr>
              <a:t>‹#›</a:t>
            </a:fld>
            <a:r>
              <a:rPr lang="en-US"/>
              <a:t> of 12</a:t>
            </a:r>
          </a:p>
        </p:txBody>
      </p:sp>
    </p:spTree>
    <p:extLst>
      <p:ext uri="{BB962C8B-B14F-4D97-AF65-F5344CB8AC3E}">
        <p14:creationId xmlns:p14="http://schemas.microsoft.com/office/powerpoint/2010/main" val="3191476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B82D3D27-8CCA-B547-8D50-7DE420F7BB14}" type="slidenum">
              <a:rPr lang="en-US"/>
              <a:pPr>
                <a:defRPr/>
              </a:pPr>
              <a:t>‹#›</a:t>
            </a:fld>
            <a:endParaRPr lang="en-US"/>
          </a:p>
        </p:txBody>
      </p:sp>
    </p:spTree>
    <p:extLst>
      <p:ext uri="{BB962C8B-B14F-4D97-AF65-F5344CB8AC3E}">
        <p14:creationId xmlns:p14="http://schemas.microsoft.com/office/powerpoint/2010/main" val="3762921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685800" y="6248400"/>
            <a:ext cx="19050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3" name="Rectangle 4"/>
          <p:cNvSpPr>
            <a:spLocks noGrp="1" noChangeArrowheads="1"/>
          </p:cNvSpPr>
          <p:nvPr>
            <p:ph type="ftr" sz="quarter" idx="11"/>
          </p:nvPr>
        </p:nvSpPr>
        <p:spPr>
          <a:xfrm>
            <a:off x="3124200" y="6248400"/>
            <a:ext cx="28956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4" name="Rectangle 5"/>
          <p:cNvSpPr>
            <a:spLocks noGrp="1" noChangeArrowheads="1"/>
          </p:cNvSpPr>
          <p:nvPr>
            <p:ph type="sldNum" sz="quarter" idx="12"/>
          </p:nvPr>
        </p:nvSpPr>
        <p:spPr/>
        <p:txBody>
          <a:bodyPr/>
          <a:lstStyle>
            <a:lvl1pPr defTabSz="457200">
              <a:defRPr>
                <a:cs typeface="ＭＳ Ｐゴシック" charset="0"/>
              </a:defRPr>
            </a:lvl1pPr>
          </a:lstStyle>
          <a:p>
            <a:pPr>
              <a:defRPr/>
            </a:pPr>
            <a:fld id="{B6ADFD23-3C26-8747-8AF5-294BC8BDC364}" type="slidenum">
              <a:rPr lang="en-US"/>
              <a:pPr>
                <a:defRPr/>
              </a:pPr>
              <a:t>‹#›</a:t>
            </a:fld>
            <a:endParaRPr lang="en-US"/>
          </a:p>
        </p:txBody>
      </p:sp>
    </p:spTree>
    <p:extLst>
      <p:ext uri="{BB962C8B-B14F-4D97-AF65-F5344CB8AC3E}">
        <p14:creationId xmlns:p14="http://schemas.microsoft.com/office/powerpoint/2010/main" val="344655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40163901-9650-464F-80F1-17CBAEDF93AC}" type="slidenum">
              <a:rPr lang="en-US"/>
              <a:pPr>
                <a:defRPr/>
              </a:pPr>
              <a:t>‹#›</a:t>
            </a:fld>
            <a:endParaRPr lang="en-US"/>
          </a:p>
        </p:txBody>
      </p:sp>
    </p:spTree>
    <p:extLst>
      <p:ext uri="{BB962C8B-B14F-4D97-AF65-F5344CB8AC3E}">
        <p14:creationId xmlns:p14="http://schemas.microsoft.com/office/powerpoint/2010/main" val="3180098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3D500DAB-7693-C34E-9135-6F7EA05BACDA}" type="slidenum">
              <a:rPr lang="en-US"/>
              <a:pPr>
                <a:defRPr/>
              </a:pPr>
              <a:t>‹#›</a:t>
            </a:fld>
            <a:endParaRPr lang="en-US"/>
          </a:p>
        </p:txBody>
      </p:sp>
    </p:spTree>
    <p:extLst>
      <p:ext uri="{BB962C8B-B14F-4D97-AF65-F5344CB8AC3E}">
        <p14:creationId xmlns:p14="http://schemas.microsoft.com/office/powerpoint/2010/main" val="12881146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685800" y="6248400"/>
            <a:ext cx="19050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3" name="Rectangle 4"/>
          <p:cNvSpPr>
            <a:spLocks noGrp="1" noChangeArrowheads="1"/>
          </p:cNvSpPr>
          <p:nvPr>
            <p:ph type="ftr" sz="quarter" idx="11"/>
          </p:nvPr>
        </p:nvSpPr>
        <p:spPr>
          <a:xfrm>
            <a:off x="3124200" y="6248400"/>
            <a:ext cx="2895600" cy="457200"/>
          </a:xfrm>
          <a:prstGeom prst="rect">
            <a:avLst/>
          </a:prstGeom>
        </p:spPr>
        <p:txBody>
          <a:bodyPr/>
          <a:lstStyle>
            <a:lvl1pPr defTabSz="914400">
              <a:defRPr sz="1800">
                <a:solidFill>
                  <a:srgbClr val="003367"/>
                </a:solidFill>
                <a:ea typeface="Arial" charset="0"/>
                <a:cs typeface="Arial" charset="0"/>
              </a:defRPr>
            </a:lvl1pPr>
          </a:lstStyle>
          <a:p>
            <a:pPr>
              <a:defRPr/>
            </a:pPr>
            <a:endParaRPr lang="en-US"/>
          </a:p>
        </p:txBody>
      </p:sp>
      <p:sp>
        <p:nvSpPr>
          <p:cNvPr id="4" name="Rectangle 5"/>
          <p:cNvSpPr>
            <a:spLocks noGrp="1" noChangeArrowheads="1"/>
          </p:cNvSpPr>
          <p:nvPr>
            <p:ph type="sldNum" sz="quarter" idx="12"/>
          </p:nvPr>
        </p:nvSpPr>
        <p:spPr/>
        <p:txBody>
          <a:bodyPr/>
          <a:lstStyle>
            <a:lvl1pPr defTabSz="457200">
              <a:defRPr>
                <a:cs typeface="ＭＳ Ｐゴシック" charset="0"/>
              </a:defRPr>
            </a:lvl1pPr>
          </a:lstStyle>
          <a:p>
            <a:pPr>
              <a:defRPr/>
            </a:pPr>
            <a:fld id="{C6690DD7-C966-BB4C-852A-DF2E06E32B69}" type="slidenum">
              <a:rPr lang="en-US"/>
              <a:pPr>
                <a:defRPr/>
              </a:pPr>
              <a:t>‹#›</a:t>
            </a:fld>
            <a:endParaRPr lang="en-US"/>
          </a:p>
        </p:txBody>
      </p:sp>
    </p:spTree>
    <p:extLst>
      <p:ext uri="{BB962C8B-B14F-4D97-AF65-F5344CB8AC3E}">
        <p14:creationId xmlns:p14="http://schemas.microsoft.com/office/powerpoint/2010/main" val="3012962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defTabSz="457200">
              <a:defRPr>
                <a:cs typeface="ＭＳ Ｐゴシック" charset="0"/>
              </a:defRPr>
            </a:lvl1pPr>
          </a:lstStyle>
          <a:p>
            <a:pPr>
              <a:defRPr/>
            </a:pPr>
            <a:fld id="{872DC228-8AF8-A54D-8643-96126D393590}" type="slidenum">
              <a:rPr lang="en-US"/>
              <a:pPr>
                <a:defRPr/>
              </a:pPr>
              <a:t>‹#›</a:t>
            </a:fld>
            <a:endParaRPr lang="en-US"/>
          </a:p>
        </p:txBody>
      </p:sp>
    </p:spTree>
    <p:extLst>
      <p:ext uri="{BB962C8B-B14F-4D97-AF65-F5344CB8AC3E}">
        <p14:creationId xmlns:p14="http://schemas.microsoft.com/office/powerpoint/2010/main" val="21422776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91F9366-4B51-9D40-AB59-77283875E551}" type="slidenum">
              <a:rPr lang="en-US"/>
              <a:pPr>
                <a:defRPr/>
              </a:pPr>
              <a:t>‹#›</a:t>
            </a:fld>
            <a:endParaRPr lang="en-US"/>
          </a:p>
        </p:txBody>
      </p:sp>
    </p:spTree>
    <p:extLst>
      <p:ext uri="{BB962C8B-B14F-4D97-AF65-F5344CB8AC3E}">
        <p14:creationId xmlns:p14="http://schemas.microsoft.com/office/powerpoint/2010/main" val="2657287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AA518005-5FF9-CA45-B619-0B08FEAD35EF}" type="slidenum">
              <a:rPr lang="en-US"/>
              <a:pPr>
                <a:defRPr/>
              </a:pPr>
              <a:t>‹#›</a:t>
            </a:fld>
            <a:r>
              <a:rPr lang="en-US"/>
              <a:t> of 12</a:t>
            </a:r>
          </a:p>
        </p:txBody>
      </p:sp>
    </p:spTree>
    <p:extLst>
      <p:ext uri="{BB962C8B-B14F-4D97-AF65-F5344CB8AC3E}">
        <p14:creationId xmlns:p14="http://schemas.microsoft.com/office/powerpoint/2010/main" val="3122940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91808E6-16AE-C242-B318-CD1947BC324A}" type="slidenum">
              <a:rPr lang="en-US"/>
              <a:pPr>
                <a:defRPr/>
              </a:pPr>
              <a:t>‹#›</a:t>
            </a:fld>
            <a:endParaRPr lang="en-US"/>
          </a:p>
        </p:txBody>
      </p:sp>
    </p:spTree>
    <p:extLst>
      <p:ext uri="{BB962C8B-B14F-4D97-AF65-F5344CB8AC3E}">
        <p14:creationId xmlns:p14="http://schemas.microsoft.com/office/powerpoint/2010/main" val="511105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7302C2A-700D-B94F-AB41-4A0E2B43721E}" type="slidenum">
              <a:rPr lang="en-US"/>
              <a:pPr>
                <a:defRPr/>
              </a:pPr>
              <a:t>‹#›</a:t>
            </a:fld>
            <a:endParaRPr lang="en-US"/>
          </a:p>
        </p:txBody>
      </p:sp>
    </p:spTree>
    <p:extLst>
      <p:ext uri="{BB962C8B-B14F-4D97-AF65-F5344CB8AC3E}">
        <p14:creationId xmlns:p14="http://schemas.microsoft.com/office/powerpoint/2010/main" val="1070203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0FD1E82C-3C6A-8749-91E0-78607E542123}" type="slidenum">
              <a:rPr lang="en-US"/>
              <a:pPr>
                <a:defRPr/>
              </a:pPr>
              <a:t>‹#›</a:t>
            </a:fld>
            <a:endParaRPr lang="en-US"/>
          </a:p>
        </p:txBody>
      </p:sp>
    </p:spTree>
    <p:extLst>
      <p:ext uri="{BB962C8B-B14F-4D97-AF65-F5344CB8AC3E}">
        <p14:creationId xmlns:p14="http://schemas.microsoft.com/office/powerpoint/2010/main" val="2344219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40065D6-7B43-4C41-9647-3668A226AC54}" type="slidenum">
              <a:rPr lang="en-US"/>
              <a:pPr>
                <a:defRPr/>
              </a:pPr>
              <a:t>‹#›</a:t>
            </a:fld>
            <a:endParaRPr lang="en-US"/>
          </a:p>
        </p:txBody>
      </p:sp>
    </p:spTree>
    <p:extLst>
      <p:ext uri="{BB962C8B-B14F-4D97-AF65-F5344CB8AC3E}">
        <p14:creationId xmlns:p14="http://schemas.microsoft.com/office/powerpoint/2010/main" val="310747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77AA711-EB98-E247-835E-E413C531EB79}" type="slidenum">
              <a:rPr lang="en-US"/>
              <a:pPr>
                <a:defRPr/>
              </a:pPr>
              <a:t>‹#›</a:t>
            </a:fld>
            <a:endParaRPr lang="en-US"/>
          </a:p>
        </p:txBody>
      </p:sp>
    </p:spTree>
    <p:extLst>
      <p:ext uri="{BB962C8B-B14F-4D97-AF65-F5344CB8AC3E}">
        <p14:creationId xmlns:p14="http://schemas.microsoft.com/office/powerpoint/2010/main" val="37766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D36C3651-B8DD-0D46-A54B-476D6597B758}" type="slidenum">
              <a:rPr lang="en-US"/>
              <a:pPr>
                <a:defRPr/>
              </a:pPr>
              <a:t>‹#›</a:t>
            </a:fld>
            <a:endParaRPr lang="en-US"/>
          </a:p>
        </p:txBody>
      </p:sp>
    </p:spTree>
    <p:extLst>
      <p:ext uri="{BB962C8B-B14F-4D97-AF65-F5344CB8AC3E}">
        <p14:creationId xmlns:p14="http://schemas.microsoft.com/office/powerpoint/2010/main" val="31566148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B96DC02-C6BA-2D43-8CB4-F541FC1E59F5}" type="slidenum">
              <a:rPr lang="en-US"/>
              <a:pPr>
                <a:defRPr/>
              </a:pPr>
              <a:t>‹#›</a:t>
            </a:fld>
            <a:endParaRPr lang="en-US"/>
          </a:p>
        </p:txBody>
      </p:sp>
    </p:spTree>
    <p:extLst>
      <p:ext uri="{BB962C8B-B14F-4D97-AF65-F5344CB8AC3E}">
        <p14:creationId xmlns:p14="http://schemas.microsoft.com/office/powerpoint/2010/main" val="15718601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5076D0-8C9A-7240-AADE-64D0D0C9F73B}" type="slidenum">
              <a:rPr lang="en-US"/>
              <a:pPr>
                <a:defRPr/>
              </a:pPr>
              <a:t>‹#›</a:t>
            </a:fld>
            <a:endParaRPr lang="en-US"/>
          </a:p>
        </p:txBody>
      </p:sp>
    </p:spTree>
    <p:extLst>
      <p:ext uri="{BB962C8B-B14F-4D97-AF65-F5344CB8AC3E}">
        <p14:creationId xmlns:p14="http://schemas.microsoft.com/office/powerpoint/2010/main" val="6630342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832F633-966E-CD47-86C7-E0533733236D}" type="slidenum">
              <a:rPr lang="en-US"/>
              <a:pPr>
                <a:defRPr/>
              </a:pPr>
              <a:t>‹#›</a:t>
            </a:fld>
            <a:endParaRPr lang="en-US"/>
          </a:p>
        </p:txBody>
      </p:sp>
    </p:spTree>
    <p:extLst>
      <p:ext uri="{BB962C8B-B14F-4D97-AF65-F5344CB8AC3E}">
        <p14:creationId xmlns:p14="http://schemas.microsoft.com/office/powerpoint/2010/main" val="33997119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89631EA-4EEA-8E4A-A906-44C68D76AF17}" type="slidenum">
              <a:rPr lang="en-US"/>
              <a:pPr>
                <a:defRPr/>
              </a:pPr>
              <a:t>‹#›</a:t>
            </a:fld>
            <a:endParaRPr lang="en-US"/>
          </a:p>
        </p:txBody>
      </p:sp>
    </p:spTree>
    <p:extLst>
      <p:ext uri="{BB962C8B-B14F-4D97-AF65-F5344CB8AC3E}">
        <p14:creationId xmlns:p14="http://schemas.microsoft.com/office/powerpoint/2010/main" val="27547482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AA8B9FB4-743C-1F4F-BB72-97161D08E9CC}" type="slidenum">
              <a:rPr lang="en-US"/>
              <a:pPr>
                <a:defRPr/>
              </a:pPr>
              <a:t>‹#›</a:t>
            </a:fld>
            <a:endParaRPr lang="en-US"/>
          </a:p>
        </p:txBody>
      </p:sp>
    </p:spTree>
    <p:extLst>
      <p:ext uri="{BB962C8B-B14F-4D97-AF65-F5344CB8AC3E}">
        <p14:creationId xmlns:p14="http://schemas.microsoft.com/office/powerpoint/2010/main" val="3376410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976D31A-165D-0A43-9413-D75356D1BE94}" type="slidenum">
              <a:rPr lang="en-US"/>
              <a:pPr>
                <a:defRPr/>
              </a:pPr>
              <a:t>‹#›</a:t>
            </a:fld>
            <a:endParaRPr lang="en-US"/>
          </a:p>
        </p:txBody>
      </p:sp>
    </p:spTree>
    <p:extLst>
      <p:ext uri="{BB962C8B-B14F-4D97-AF65-F5344CB8AC3E}">
        <p14:creationId xmlns:p14="http://schemas.microsoft.com/office/powerpoint/2010/main" val="2778516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Rectangl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0"/>
            <a:ext cx="3733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381000" y="64770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6" name="Rectangle 11"/>
          <p:cNvSpPr>
            <a:spLocks noChangeArrowheads="1"/>
          </p:cNvSpPr>
          <p:nvPr/>
        </p:nvSpPr>
        <p:spPr bwMode="auto">
          <a:xfrm>
            <a:off x="457200" y="6076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
        <p:nvSpPr>
          <p:cNvPr id="5122" name="Title 5121"/>
          <p:cNvSpPr>
            <a:spLocks noGrp="1" noChangeArrowheads="1"/>
          </p:cNvSpPr>
          <p:nvPr>
            <p:ph type="ctrTitle"/>
          </p:nvPr>
        </p:nvSpPr>
        <p:spPr>
          <a:xfrm>
            <a:off x="685800" y="1730375"/>
            <a:ext cx="7772400" cy="1470025"/>
          </a:xfrm>
        </p:spPr>
        <p:txBody>
          <a:bodyPr anchor="ctr" anchorCtr="1"/>
          <a:lstStyle>
            <a:lvl1pPr algn="ctr">
              <a:defRPr/>
            </a:lvl1pPr>
          </a:lstStyle>
          <a:p>
            <a:r>
              <a:rPr lang="en-US"/>
              <a:t>Click to edit Master title style</a:t>
            </a:r>
          </a:p>
        </p:txBody>
      </p:sp>
      <p:sp>
        <p:nvSpPr>
          <p:cNvPr id="5123" name="Subtitle 5122"/>
          <p:cNvSpPr>
            <a:spLocks noGrp="1" noChangeArrowheads="1"/>
          </p:cNvSpPr>
          <p:nvPr>
            <p:ph type="subTitle" idx="1"/>
          </p:nvPr>
        </p:nvSpPr>
        <p:spPr>
          <a:xfrm>
            <a:off x="1371600" y="3733800"/>
            <a:ext cx="6400800" cy="1752600"/>
          </a:xfrm>
        </p:spPr>
        <p:txBody>
          <a:bodyPr anchor="ctr" anchorCtr="1"/>
          <a:lstStyle>
            <a:lvl1pPr marL="0" indent="0" algn="ctr">
              <a:buNone/>
              <a:defRPr/>
            </a:lvl1pPr>
          </a:lstStyle>
          <a:p>
            <a:r>
              <a:rPr lang="en-US"/>
              <a:t>Click to edit Master subtitle style</a:t>
            </a:r>
          </a:p>
        </p:txBody>
      </p:sp>
      <p:sp>
        <p:nvSpPr>
          <p:cNvPr id="7" name="Rectangle 6"/>
          <p:cNvSpPr>
            <a:spLocks noGrp="1" noChangeArrowheads="1"/>
          </p:cNvSpPr>
          <p:nvPr>
            <p:ph type="dt" sz="half" idx="10"/>
          </p:nvPr>
        </p:nvSpPr>
        <p:spPr/>
        <p:txBody>
          <a:bodyPr/>
          <a:lstStyle>
            <a:lvl1pPr defTabSz="457200" eaLnBrk="1" hangingPunct="1">
              <a:defRPr sz="1400">
                <a:cs typeface="Arial"/>
              </a:defRPr>
            </a:lvl1pPr>
          </a:lstStyle>
          <a:p>
            <a:pPr>
              <a:defRPr/>
            </a:pPr>
            <a:endParaRPr lang="en-US"/>
          </a:p>
        </p:txBody>
      </p:sp>
      <p:sp>
        <p:nvSpPr>
          <p:cNvPr id="8" name="Rectangle 7"/>
          <p:cNvSpPr>
            <a:spLocks noGrp="1" noChangeArrowheads="1"/>
          </p:cNvSpPr>
          <p:nvPr>
            <p:ph type="ftr" sz="quarter" idx="11"/>
          </p:nvPr>
        </p:nvSpPr>
        <p:spPr>
          <a:xfrm>
            <a:off x="3124200" y="6245225"/>
            <a:ext cx="2895600" cy="476250"/>
          </a:xfrm>
        </p:spPr>
        <p:txBody>
          <a:bodyPr/>
          <a:lstStyle>
            <a:lvl1pPr algn="ctr" defTabSz="457200" eaLnBrk="1" hangingPunct="1">
              <a:defRPr sz="1400">
                <a:cs typeface="Arial"/>
              </a:defRPr>
            </a:lvl1pPr>
          </a:lstStyle>
          <a:p>
            <a:pPr>
              <a:defRPr/>
            </a:pPr>
            <a:endParaRPr lang="en-US"/>
          </a:p>
        </p:txBody>
      </p:sp>
      <p:sp>
        <p:nvSpPr>
          <p:cNvPr id="9" name="Rectangle 8"/>
          <p:cNvSpPr>
            <a:spLocks noGrp="1" noChangeArrowheads="1"/>
          </p:cNvSpPr>
          <p:nvPr>
            <p:ph type="sldNum" sz="quarter" idx="12"/>
          </p:nvPr>
        </p:nvSpPr>
        <p:spPr>
          <a:xfrm>
            <a:off x="6553200" y="6245225"/>
            <a:ext cx="2133600" cy="476250"/>
          </a:xfrm>
        </p:spPr>
        <p:txBody>
          <a:bodyPr/>
          <a:lstStyle>
            <a:lvl1pPr defTabSz="457200">
              <a:defRPr>
                <a:cs typeface="ＭＳ Ｐゴシック" charset="0"/>
              </a:defRPr>
            </a:lvl1pPr>
          </a:lstStyle>
          <a:p>
            <a:pPr>
              <a:defRPr/>
            </a:pPr>
            <a:fld id="{315EBF4E-34EC-BD4F-A1C9-E328D1CCEDE0}" type="slidenum">
              <a:rPr lang="en-US"/>
              <a:pPr>
                <a:defRPr/>
              </a:pPr>
              <a:t>‹#›</a:t>
            </a:fld>
            <a:endParaRPr lang="en-US"/>
          </a:p>
        </p:txBody>
      </p:sp>
    </p:spTree>
    <p:extLst>
      <p:ext uri="{BB962C8B-B14F-4D97-AF65-F5344CB8AC3E}">
        <p14:creationId xmlns:p14="http://schemas.microsoft.com/office/powerpoint/2010/main" val="2324940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26D478AA-76A7-9E42-A8DE-229A5D82E560}" type="slidenum">
              <a:rPr lang="en-US"/>
              <a:pPr>
                <a:defRPr/>
              </a:pPr>
              <a:t>‹#›</a:t>
            </a:fld>
            <a:endParaRPr lang="en-US"/>
          </a:p>
        </p:txBody>
      </p:sp>
    </p:spTree>
    <p:extLst>
      <p:ext uri="{BB962C8B-B14F-4D97-AF65-F5344CB8AC3E}">
        <p14:creationId xmlns:p14="http://schemas.microsoft.com/office/powerpoint/2010/main" val="29637137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5"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6"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8AB8CC6B-E21C-4545-89B0-E109C1A6A042}" type="slidenum">
              <a:rPr lang="en-US"/>
              <a:pPr>
                <a:defRPr/>
              </a:pPr>
              <a:t>‹#›</a:t>
            </a:fld>
            <a:endParaRPr lang="en-US"/>
          </a:p>
        </p:txBody>
      </p:sp>
    </p:spTree>
    <p:extLst>
      <p:ext uri="{BB962C8B-B14F-4D97-AF65-F5344CB8AC3E}">
        <p14:creationId xmlns:p14="http://schemas.microsoft.com/office/powerpoint/2010/main" val="26929320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27"/>
          <p:cNvSpPr>
            <a:spLocks noGrp="1" noChangeArrowheads="1"/>
          </p:cNvSpPr>
          <p:nvPr>
            <p:ph type="dt" sz="half" idx="10"/>
          </p:nvPr>
        </p:nvSpPr>
        <p:spPr/>
        <p:txBody>
          <a:bodyPr/>
          <a:lstStyle>
            <a:lvl1pPr defTabSz="457200">
              <a:defRPr/>
            </a:lvl1pPr>
          </a:lstStyle>
          <a:p>
            <a:pPr>
              <a:defRPr/>
            </a:pPr>
            <a:endParaRPr lang="en-US"/>
          </a:p>
        </p:txBody>
      </p:sp>
      <p:sp>
        <p:nvSpPr>
          <p:cNvPr id="6" name="Footer Placeholder 1028"/>
          <p:cNvSpPr>
            <a:spLocks noGrp="1" noChangeArrowheads="1"/>
          </p:cNvSpPr>
          <p:nvPr>
            <p:ph type="ftr" sz="quarter" idx="11"/>
          </p:nvPr>
        </p:nvSpPr>
        <p:spPr/>
        <p:txBody>
          <a:bodyPr/>
          <a:lstStyle>
            <a:lvl1pPr defTabSz="457200">
              <a:defRPr/>
            </a:lvl1pPr>
          </a:lstStyle>
          <a:p>
            <a:pPr>
              <a:defRPr/>
            </a:pPr>
            <a:endParaRPr lang="en-US"/>
          </a:p>
        </p:txBody>
      </p:sp>
      <p:sp>
        <p:nvSpPr>
          <p:cNvPr id="7" name="Slide Number Placeholder 4101"/>
          <p:cNvSpPr>
            <a:spLocks noGrp="1" noChangeArrowheads="1"/>
          </p:cNvSpPr>
          <p:nvPr>
            <p:ph type="sldNum" sz="quarter" idx="12"/>
          </p:nvPr>
        </p:nvSpPr>
        <p:spPr/>
        <p:txBody>
          <a:bodyPr/>
          <a:lstStyle>
            <a:lvl1pPr defTabSz="457200">
              <a:defRPr>
                <a:cs typeface="ＭＳ Ｐゴシック" charset="0"/>
              </a:defRPr>
            </a:lvl1pPr>
          </a:lstStyle>
          <a:p>
            <a:pPr>
              <a:defRPr/>
            </a:pPr>
            <a:fld id="{0960E80A-AA9B-474E-98BC-81FE7897E853}" type="slidenum">
              <a:rPr lang="en-US"/>
              <a:pPr>
                <a:defRPr/>
              </a:pPr>
              <a:t>‹#›</a:t>
            </a:fld>
            <a:endParaRPr lang="en-US"/>
          </a:p>
        </p:txBody>
      </p:sp>
    </p:spTree>
    <p:extLst>
      <p:ext uri="{BB962C8B-B14F-4D97-AF65-F5344CB8AC3E}">
        <p14:creationId xmlns:p14="http://schemas.microsoft.com/office/powerpoint/2010/main" val="2075616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theme" Target="../theme/theme10.xml"/><Relationship Id="rId12" Type="http://schemas.openxmlformats.org/officeDocument/2006/relationships/image" Target="../media/image19.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9.xml"/><Relationship Id="rId4" Type="http://schemas.openxmlformats.org/officeDocument/2006/relationships/theme" Target="../theme/theme11.xml"/><Relationship Id="rId1" Type="http://schemas.openxmlformats.org/officeDocument/2006/relationships/slideLayout" Target="../slideLayouts/slideLayout77.xml"/><Relationship Id="rId2"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theme" Target="../theme/theme14.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15.xml.rels><?xml version="1.0" encoding="UTF-8" standalone="yes"?>
<Relationships xmlns="http://schemas.openxmlformats.org/package/2006/relationships"><Relationship Id="rId11" Type="http://schemas.openxmlformats.org/officeDocument/2006/relationships/theme" Target="../theme/theme15.xml"/><Relationship Id="rId12" Type="http://schemas.openxmlformats.org/officeDocument/2006/relationships/image" Target="../media/image19.pn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theme" Target="../theme/theme17.xml"/><Relationship Id="rId1" Type="http://schemas.openxmlformats.org/officeDocument/2006/relationships/slideLayout" Target="../slideLayouts/slideLayout108.xml"/><Relationship Id="rId2" Type="http://schemas.openxmlformats.org/officeDocument/2006/relationships/slideLayout" Target="../slideLayouts/slideLayout109.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theme" Target="../theme/theme18.xml"/><Relationship Id="rId1" Type="http://schemas.openxmlformats.org/officeDocument/2006/relationships/slideLayout" Target="../slideLayouts/slideLayout112.xml"/><Relationship Id="rId2" Type="http://schemas.openxmlformats.org/officeDocument/2006/relationships/slideLayout" Target="../slideLayouts/slideLayout113.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2.jpeg"/><Relationship Id="rId17" Type="http://schemas.openxmlformats.org/officeDocument/2006/relationships/image" Target="../media/image3.jpe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theme" Target="../theme/theme20.xml"/><Relationship Id="rId12" Type="http://schemas.openxmlformats.org/officeDocument/2006/relationships/image" Target="../media/image19.png"/><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21.xml.rels><?xml version="1.0" encoding="UTF-8" standalone="yes"?>
<Relationships xmlns="http://schemas.openxmlformats.org/package/2006/relationships"><Relationship Id="rId11" Type="http://schemas.openxmlformats.org/officeDocument/2006/relationships/theme" Target="../theme/theme21.xml"/><Relationship Id="rId12" Type="http://schemas.openxmlformats.org/officeDocument/2006/relationships/image" Target="../media/image19.png"/><Relationship Id="rId1" Type="http://schemas.openxmlformats.org/officeDocument/2006/relationships/slideLayout" Target="../slideLayouts/slideLayout130.xml"/><Relationship Id="rId2" Type="http://schemas.openxmlformats.org/officeDocument/2006/relationships/slideLayout" Target="../slideLayouts/slideLayout131.xml"/><Relationship Id="rId3" Type="http://schemas.openxmlformats.org/officeDocument/2006/relationships/slideLayout" Target="../slideLayouts/slideLayout132.xml"/><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44.xml"/><Relationship Id="rId4" Type="http://schemas.openxmlformats.org/officeDocument/2006/relationships/slideLayout" Target="../slideLayouts/slideLayout145.xml"/><Relationship Id="rId5" Type="http://schemas.openxmlformats.org/officeDocument/2006/relationships/theme" Target="../theme/theme23.xml"/><Relationship Id="rId1" Type="http://schemas.openxmlformats.org/officeDocument/2006/relationships/slideLayout" Target="../slideLayouts/slideLayout142.xml"/><Relationship Id="rId2" Type="http://schemas.openxmlformats.org/officeDocument/2006/relationships/slideLayout" Target="../slideLayouts/slideLayout14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theme" Target="../theme/theme24.xml"/><Relationship Id="rId1" Type="http://schemas.openxmlformats.org/officeDocument/2006/relationships/slideLayout" Target="../slideLayouts/slideLayout146.xml"/><Relationship Id="rId2" Type="http://schemas.openxmlformats.org/officeDocument/2006/relationships/slideLayout" Target="../slideLayouts/slideLayout14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theme" Target="../theme/theme25.xml"/><Relationship Id="rId1" Type="http://schemas.openxmlformats.org/officeDocument/2006/relationships/slideLayout" Target="../slideLayouts/slideLayout150.xml"/><Relationship Id="rId2" Type="http://schemas.openxmlformats.org/officeDocument/2006/relationships/slideLayout" Target="../slideLayouts/slideLayout151.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56.xml"/><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theme" Target="../theme/theme26.xml"/><Relationship Id="rId1" Type="http://schemas.openxmlformats.org/officeDocument/2006/relationships/slideLayout" Target="../slideLayouts/slideLayout154.xml"/><Relationship Id="rId2" Type="http://schemas.openxmlformats.org/officeDocument/2006/relationships/slideLayout" Target="../slideLayouts/slideLayout15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slideLayout" Target="../slideLayouts/slideLayout171.xml"/><Relationship Id="rId13" Type="http://schemas.openxmlformats.org/officeDocument/2006/relationships/slideLayout" Target="../slideLayouts/slideLayout172.xml"/><Relationship Id="rId14" Type="http://schemas.openxmlformats.org/officeDocument/2006/relationships/slideLayout" Target="../slideLayouts/slideLayout173.xml"/><Relationship Id="rId15" Type="http://schemas.openxmlformats.org/officeDocument/2006/relationships/theme" Target="../theme/theme27.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76.xml"/><Relationship Id="rId4" Type="http://schemas.openxmlformats.org/officeDocument/2006/relationships/slideLayout" Target="../slideLayouts/slideLayout177.xml"/><Relationship Id="rId5" Type="http://schemas.openxmlformats.org/officeDocument/2006/relationships/slideLayout" Target="../slideLayouts/slideLayout178.xml"/><Relationship Id="rId6" Type="http://schemas.openxmlformats.org/officeDocument/2006/relationships/slideLayout" Target="../slideLayouts/slideLayout179.xml"/><Relationship Id="rId7" Type="http://schemas.openxmlformats.org/officeDocument/2006/relationships/theme" Target="../theme/theme28.xml"/><Relationship Id="rId1" Type="http://schemas.openxmlformats.org/officeDocument/2006/relationships/slideLayout" Target="../slideLayouts/slideLayout174.xml"/><Relationship Id="rId2" Type="http://schemas.openxmlformats.org/officeDocument/2006/relationships/slideLayout" Target="../slideLayouts/slideLayout175.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theme" Target="../theme/theme29.xml"/><Relationship Id="rId1" Type="http://schemas.openxmlformats.org/officeDocument/2006/relationships/slideLayout" Target="../slideLayouts/slideLayout180.xml"/><Relationship Id="rId2" Type="http://schemas.openxmlformats.org/officeDocument/2006/relationships/slideLayout" Target="../slideLayouts/slideLayout18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5.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9.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3" Type="http://schemas.openxmlformats.org/officeDocument/2006/relationships/vmlDrawing" Target="../drawings/vmlDrawing1.vml"/><Relationship Id="rId14" Type="http://schemas.openxmlformats.org/officeDocument/2006/relationships/image" Target="../media/image12.png"/><Relationship Id="rId15" Type="http://schemas.openxmlformats.org/officeDocument/2006/relationships/image" Target="../media/image13.jpe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oleObject" Target="../embeddings/oleObject1.bin"/><Relationship Id="rId19" Type="http://schemas.openxmlformats.org/officeDocument/2006/relationships/image" Target="../media/image1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2192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pic>
        <p:nvPicPr>
          <p:cNvPr id="153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55563"/>
            <a:ext cx="4635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Rectangle 3"/>
          <p:cNvSpPr>
            <a:spLocks noChangeArrowheads="1"/>
          </p:cNvSpPr>
          <p:nvPr/>
        </p:nvSpPr>
        <p:spPr bwMode="auto">
          <a:xfrm>
            <a:off x="381000" y="742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5" name="Text Box 4"/>
          <p:cNvSpPr txBox="1">
            <a:spLocks noChangeArrowheads="1"/>
          </p:cNvSpPr>
          <p:nvPr/>
        </p:nvSpPr>
        <p:spPr bwMode="auto">
          <a:xfrm>
            <a:off x="3117850" y="762000"/>
            <a:ext cx="280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defRPr/>
            </a:pPr>
            <a:r>
              <a:rPr lang="en-US" sz="1800" b="1" smtClean="0">
                <a:solidFill>
                  <a:srgbClr val="FFFFFF"/>
                </a:solidFill>
                <a:latin typeface="Lucida Sans Unicode" charset="0"/>
                <a:cs typeface="Arial" charset="0"/>
              </a:rPr>
              <a:t>D u k e  S y s t e m s</a:t>
            </a:r>
          </a:p>
        </p:txBody>
      </p:sp>
      <p:sp>
        <p:nvSpPr>
          <p:cNvPr id="15366" name="Rectangle 5"/>
          <p:cNvSpPr>
            <a:spLocks noChangeArrowheads="1"/>
          </p:cNvSpPr>
          <p:nvPr/>
        </p:nvSpPr>
        <p:spPr bwMode="auto">
          <a:xfrm>
            <a:off x="0" y="5867400"/>
            <a:ext cx="9144000" cy="9906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7" name="Rectangle 6"/>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5368" name="Rectangle 7"/>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5369" name="Text Box 8"/>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70" name="Text Box 9"/>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058" name="Rectangle 10"/>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cs typeface="Arial" charset="0"/>
              </a:defRPr>
            </a:lvl1pPr>
          </a:lstStyle>
          <a:p>
            <a:pPr>
              <a:defRPr/>
            </a:pPr>
            <a:fld id="{354154DC-B2C5-3143-9216-6828CD8302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mj-lt"/>
          <a:ea typeface="ＭＳ Ｐゴシック" charset="-128"/>
          <a:cs typeface="+mj-cs"/>
        </a:defRPr>
      </a:lvl1pPr>
      <a:lvl2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3600" b="1">
          <a:solidFill>
            <a:srgbClr val="161645"/>
          </a:solidFill>
          <a:latin typeface="+mn-lt"/>
          <a:ea typeface="ＭＳ Ｐゴシック" charset="-128"/>
          <a:cs typeface="+mn-cs"/>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3200" b="1">
          <a:solidFill>
            <a:srgbClr val="6B6BCF"/>
          </a:solidFill>
          <a:latin typeface="+mn-lt"/>
          <a:ea typeface="ＭＳ Ｐゴシック" charset="-128"/>
          <a:cs typeface="+mn-cs"/>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800" b="1">
          <a:solidFill>
            <a:srgbClr val="6B6BCF"/>
          </a:solidFill>
          <a:latin typeface="+mn-lt"/>
          <a:ea typeface="ＭＳ Ｐゴシック" charset="-128"/>
          <a:cs typeface="+mn-cs"/>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89090" name="Title Placeholder 1025"/>
          <p:cNvSpPr>
            <a:spLocks noGrp="1" noChangeArrowheads="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091" name="Text Placeholder 1026"/>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Date Placeholder 1027"/>
          <p:cNvSpPr>
            <a:spLocks noGrp="1" noChangeArrowheads="1"/>
          </p:cNvSpPr>
          <p:nvPr>
            <p:ph type="dt" sz="half" idx="2"/>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1029" name="Footer Placeholder 1028"/>
          <p:cNvSpPr>
            <a:spLocks noGrp="1" noChangeArrowheads="1"/>
          </p:cNvSpPr>
          <p:nvPr>
            <p:ph type="ftr" sz="quarter" idx="3"/>
          </p:nvPr>
        </p:nvSpPr>
        <p:spPr bwMode="auto">
          <a:xfrm>
            <a:off x="5791200" y="6245225"/>
            <a:ext cx="2895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ct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4102" name="Slide Number Placeholder 4101"/>
          <p:cNvSpPr>
            <a:spLocks noGrp="1" noChangeArrowheads="1"/>
          </p:cNvSpPr>
          <p:nvPr>
            <p:ph type="sldNum" sz="quarter" idx="4"/>
          </p:nvPr>
        </p:nvSpPr>
        <p:spPr bwMode="auto">
          <a:xfrm>
            <a:off x="3124200" y="6229350"/>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C3063237-31A7-4A49-992A-F5C2DC360EA1}" type="slidenum">
              <a:rPr lang="en-US"/>
              <a:pPr>
                <a:defRPr/>
              </a:pPr>
              <a:t>‹#›</a:t>
            </a:fld>
            <a:endParaRPr lang="en-US"/>
          </a:p>
        </p:txBody>
      </p:sp>
      <p:sp>
        <p:nvSpPr>
          <p:cNvPr id="89095" name="Rectangle 1030"/>
          <p:cNvSpPr>
            <a:spLocks noChangeArrowheads="1"/>
          </p:cNvSpPr>
          <p:nvPr/>
        </p:nvSpPr>
        <p:spPr bwMode="auto">
          <a:xfrm>
            <a:off x="457200" y="6457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pic>
        <p:nvPicPr>
          <p:cNvPr id="89096" name="Rectangle 10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6019800"/>
            <a:ext cx="2590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Rectangle 1032"/>
          <p:cNvSpPr>
            <a:spLocks noChangeArrowheads="1"/>
          </p:cNvSpPr>
          <p:nvPr/>
        </p:nvSpPr>
        <p:spPr bwMode="auto">
          <a:xfrm>
            <a:off x="3886200" y="5715000"/>
            <a:ext cx="2362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3800418867"/>
      </p:ext>
    </p:extLst>
  </p:cSld>
  <p:clrMap bg1="lt1" tx1="dk1" bg2="lt2" tx2="dk2" accent1="accent1" accent2="accent2" accent3="accent3" accent4="accent4" accent5="accent5" accent6="accent6" hlink="hlink" folHlink="folHlink"/>
  <p:sldLayoutIdLst>
    <p:sldLayoutId id="2147486633" r:id="rId1"/>
    <p:sldLayoutId id="2147486634" r:id="rId2"/>
    <p:sldLayoutId id="2147486635" r:id="rId3"/>
    <p:sldLayoutId id="2147486636" r:id="rId4"/>
    <p:sldLayoutId id="2147486637" r:id="rId5"/>
    <p:sldLayoutId id="2147486638" r:id="rId6"/>
    <p:sldLayoutId id="2147486639" r:id="rId7"/>
    <p:sldLayoutId id="2147486640" r:id="rId8"/>
    <p:sldLayoutId id="2147486641" r:id="rId9"/>
    <p:sldLayoutId id="2147486642" r:id="rId10"/>
  </p:sldLayoutIdLst>
  <p:timing>
    <p:tnLst>
      <p:par>
        <p:cTn xmlns:p14="http://schemas.microsoft.com/office/powerpoint/2010/main" id="1" dur="indefinite" restart="never" nodeType="tmRoot"/>
      </p:par>
    </p:tnLst>
  </p:timing>
  <p:txStyles>
    <p:titleStyle>
      <a:lvl1pPr marL="342900" indent="-342900" algn="l" defTabSz="-13873163" rtl="0" eaLnBrk="0" fontAlgn="base" hangingPunct="0">
        <a:spcBef>
          <a:spcPct val="0"/>
        </a:spcBef>
        <a:spcAft>
          <a:spcPct val="0"/>
        </a:spcAft>
        <a:defRPr sz="4800">
          <a:solidFill>
            <a:srgbClr val="EED7B8"/>
          </a:solidFill>
          <a:latin typeface="+mj-lt"/>
          <a:ea typeface="ＭＳ Ｐゴシック" charset="0"/>
          <a:cs typeface="+mj-cs"/>
        </a:defRPr>
      </a:lvl1pPr>
      <a:lvl2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2pPr>
      <a:lvl3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3pPr>
      <a:lvl4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4pPr>
      <a:lvl5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5pPr>
      <a:lvl6pPr marL="457200" algn="l" fontAlgn="base">
        <a:spcBef>
          <a:spcPct val="0"/>
        </a:spcBef>
        <a:spcAft>
          <a:spcPct val="0"/>
        </a:spcAft>
        <a:defRPr sz="4800">
          <a:solidFill>
            <a:srgbClr val="EED7B8">
              <a:alpha val="100000"/>
            </a:srgbClr>
          </a:solidFill>
          <a:latin typeface="Gill Sans MT"/>
          <a:cs typeface="Arial"/>
        </a:defRPr>
      </a:lvl6pPr>
      <a:lvl7pPr marL="914400" algn="l" fontAlgn="base">
        <a:spcBef>
          <a:spcPct val="0"/>
        </a:spcBef>
        <a:spcAft>
          <a:spcPct val="0"/>
        </a:spcAft>
        <a:defRPr sz="4800">
          <a:solidFill>
            <a:srgbClr val="EED7B8">
              <a:alpha val="100000"/>
            </a:srgbClr>
          </a:solidFill>
          <a:latin typeface="Gill Sans MT"/>
          <a:cs typeface="Arial"/>
        </a:defRPr>
      </a:lvl7pPr>
      <a:lvl8pPr marL="1371600" algn="l" fontAlgn="base">
        <a:spcBef>
          <a:spcPct val="0"/>
        </a:spcBef>
        <a:spcAft>
          <a:spcPct val="0"/>
        </a:spcAft>
        <a:defRPr sz="4800">
          <a:solidFill>
            <a:srgbClr val="EED7B8">
              <a:alpha val="100000"/>
            </a:srgbClr>
          </a:solidFill>
          <a:latin typeface="Gill Sans MT"/>
          <a:cs typeface="Arial"/>
        </a:defRPr>
      </a:lvl8pPr>
      <a:lvl9pPr marL="1828800" algn="l" fontAlgn="base">
        <a:spcBef>
          <a:spcPct val="0"/>
        </a:spcBef>
        <a:spcAft>
          <a:spcPct val="0"/>
        </a:spcAft>
        <a:defRPr sz="4800">
          <a:solidFill>
            <a:srgbClr val="EED7B8">
              <a:alpha val="100000"/>
            </a:srgbClr>
          </a:solidFill>
          <a:latin typeface="Gill Sans MT"/>
          <a:cs typeface="Arial"/>
        </a:defRPr>
      </a:lvl9pPr>
    </p:titleStyle>
    <p:bodyStyle>
      <a:lvl1pPr marL="342900" indent="-342900" algn="l" defTabSz="-13873163" rtl="0" eaLnBrk="0" fontAlgn="base" hangingPunct="0">
        <a:spcBef>
          <a:spcPct val="20000"/>
        </a:spcBef>
        <a:spcAft>
          <a:spcPct val="0"/>
        </a:spcAft>
        <a:buClr>
          <a:srgbClr val="EED7B8"/>
        </a:buClr>
        <a:buFont typeface="Wingdings 3" charset="0"/>
        <a:buChar char="ê"/>
        <a:defRPr sz="3600">
          <a:solidFill>
            <a:schemeClr val="bg1"/>
          </a:solidFill>
          <a:latin typeface="+mn-lt"/>
          <a:ea typeface="ＭＳ Ｐゴシック" charset="0"/>
          <a:cs typeface="+mn-cs"/>
        </a:defRPr>
      </a:lvl1pPr>
      <a:lvl2pPr marL="742950" indent="-285750" algn="l" defTabSz="-13873163" rtl="0" eaLnBrk="0" fontAlgn="base" hangingPunct="0">
        <a:spcBef>
          <a:spcPct val="20000"/>
        </a:spcBef>
        <a:spcAft>
          <a:spcPct val="0"/>
        </a:spcAft>
        <a:buClr>
          <a:srgbClr val="EED7B8"/>
        </a:buClr>
        <a:buFont typeface="Wingdings 3" charset="0"/>
        <a:buChar char="ê"/>
        <a:defRPr sz="3200">
          <a:solidFill>
            <a:schemeClr val="bg1"/>
          </a:solidFill>
          <a:latin typeface="+mn-lt"/>
          <a:ea typeface="Arial" charset="0"/>
          <a:cs typeface="+mn-cs"/>
        </a:defRPr>
      </a:lvl2pPr>
      <a:lvl3pPr marL="1143000" indent="-228600" algn="l" defTabSz="-13873163" rtl="0" eaLnBrk="0" fontAlgn="base" hangingPunct="0">
        <a:spcBef>
          <a:spcPct val="20000"/>
        </a:spcBef>
        <a:spcAft>
          <a:spcPct val="0"/>
        </a:spcAft>
        <a:buClr>
          <a:srgbClr val="EED7B8"/>
        </a:buClr>
        <a:buFont typeface="Wingdings 3" charset="0"/>
        <a:buChar char="ê"/>
        <a:defRPr sz="2800">
          <a:solidFill>
            <a:schemeClr val="bg1"/>
          </a:solidFill>
          <a:latin typeface="+mn-lt"/>
          <a:ea typeface="Arial" charset="0"/>
          <a:cs typeface="+mn-cs"/>
        </a:defRPr>
      </a:lvl3pPr>
      <a:lvl4pPr marL="16002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4pPr>
      <a:lvl5pPr marL="20574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5pPr>
      <a:lvl6pPr marL="25146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6pPr>
      <a:lvl7pPr marL="29718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7pPr>
      <a:lvl8pPr marL="34290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8pPr>
      <a:lvl9pPr marL="38862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4755"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4756"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74757"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376242A6-7375-F246-817C-127C150C2077}" type="slidenum">
              <a:rPr lang="en-US"/>
              <a:pPr>
                <a:defRPr/>
              </a:pPr>
              <a:t>‹#›</a:t>
            </a:fld>
            <a:endParaRPr lang="en-US"/>
          </a:p>
        </p:txBody>
      </p:sp>
    </p:spTree>
    <p:extLst>
      <p:ext uri="{BB962C8B-B14F-4D97-AF65-F5344CB8AC3E}">
        <p14:creationId xmlns:p14="http://schemas.microsoft.com/office/powerpoint/2010/main" val="601667381"/>
      </p:ext>
    </p:extLst>
  </p:cSld>
  <p:clrMap bg1="lt1" tx1="dk1" bg2="lt2" tx2="dk2" accent1="accent1" accent2="accent2" accent3="accent3" accent4="accent4" accent5="accent5" accent6="accent6" hlink="hlink" folHlink="folHlink"/>
  <p:sldLayoutIdLst>
    <p:sldLayoutId id="2147486645" r:id="rId1"/>
    <p:sldLayoutId id="2147486646" r:id="rId2"/>
    <p:sldLayoutId id="2147486647" r:id="rId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9331"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9332"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99333"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943D468C-59FA-3E4F-932C-4D5E41510D6C}" type="slidenum">
              <a:rPr lang="en-US"/>
              <a:pPr>
                <a:defRPr/>
              </a:pPr>
              <a:t>‹#›</a:t>
            </a:fld>
            <a:endParaRPr lang="en-US"/>
          </a:p>
        </p:txBody>
      </p:sp>
    </p:spTree>
    <p:extLst>
      <p:ext uri="{BB962C8B-B14F-4D97-AF65-F5344CB8AC3E}">
        <p14:creationId xmlns:p14="http://schemas.microsoft.com/office/powerpoint/2010/main" val="2228355167"/>
      </p:ext>
    </p:extLst>
  </p:cSld>
  <p:clrMap bg1="lt1" tx1="dk1" bg2="lt2" tx2="dk2" accent1="accent1" accent2="accent2" accent3="accent3" accent4="accent4" accent5="accent5" accent6="accent6" hlink="hlink" folHlink="folHlink"/>
  <p:sldLayoutIdLst>
    <p:sldLayoutId id="2147486668" r:id="rId1"/>
    <p:sldLayoutId id="2147486669"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68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68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7168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D246C74-A263-CB42-B3A0-757BD83D1E50}" type="slidenum">
              <a:rPr lang="en-US"/>
              <a:pPr>
                <a:defRPr/>
              </a:pPr>
              <a:t>‹#›</a:t>
            </a:fld>
            <a:endParaRPr lang="en-US"/>
          </a:p>
        </p:txBody>
      </p:sp>
    </p:spTree>
    <p:extLst>
      <p:ext uri="{BB962C8B-B14F-4D97-AF65-F5344CB8AC3E}">
        <p14:creationId xmlns:p14="http://schemas.microsoft.com/office/powerpoint/2010/main" val="4079219790"/>
      </p:ext>
    </p:extLst>
  </p:cSld>
  <p:clrMap bg1="lt1" tx1="dk1" bg2="lt2" tx2="dk2" accent1="accent1" accent2="accent2" accent3="accent3" accent4="accent4" accent5="accent5" accent6="accent6" hlink="hlink" folHlink="folHlink"/>
  <p:sldLayoutIdLst>
    <p:sldLayoutId id="2147486671" r:id="rId1"/>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0C70AB5F-A7EF-4A49-8C32-0D19750F23CB}" type="slidenum">
              <a:rPr lang="en-US"/>
              <a:pPr>
                <a:defRPr/>
              </a:pPr>
              <a:t>‹#›</a:t>
            </a:fld>
            <a:endParaRPr lang="en-US"/>
          </a:p>
        </p:txBody>
      </p:sp>
    </p:spTree>
    <p:extLst>
      <p:ext uri="{BB962C8B-B14F-4D97-AF65-F5344CB8AC3E}">
        <p14:creationId xmlns:p14="http://schemas.microsoft.com/office/powerpoint/2010/main" val="491950589"/>
      </p:ext>
    </p:extLst>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88066" name="Title Placeholder 1025"/>
          <p:cNvSpPr>
            <a:spLocks noGrp="1" noChangeArrowheads="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8067" name="Text Placeholder 1026"/>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Date Placeholder 1027"/>
          <p:cNvSpPr>
            <a:spLocks noGrp="1" noChangeArrowheads="1"/>
          </p:cNvSpPr>
          <p:nvPr>
            <p:ph type="dt" sz="half" idx="2"/>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1029" name="Footer Placeholder 1028"/>
          <p:cNvSpPr>
            <a:spLocks noGrp="1" noChangeArrowheads="1"/>
          </p:cNvSpPr>
          <p:nvPr>
            <p:ph type="ftr" sz="quarter" idx="3"/>
          </p:nvPr>
        </p:nvSpPr>
        <p:spPr bwMode="auto">
          <a:xfrm>
            <a:off x="5791200" y="6245225"/>
            <a:ext cx="2895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ct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4102" name="Slide Number Placeholder 4101"/>
          <p:cNvSpPr>
            <a:spLocks noGrp="1" noChangeArrowheads="1"/>
          </p:cNvSpPr>
          <p:nvPr>
            <p:ph type="sldNum" sz="quarter" idx="4"/>
          </p:nvPr>
        </p:nvSpPr>
        <p:spPr bwMode="auto">
          <a:xfrm>
            <a:off x="3124200" y="6229350"/>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65FD7126-D8B3-0E4C-A167-D0F4517BE4E5}" type="slidenum">
              <a:rPr lang="en-US"/>
              <a:pPr>
                <a:defRPr/>
              </a:pPr>
              <a:t>‹#›</a:t>
            </a:fld>
            <a:endParaRPr lang="en-US"/>
          </a:p>
        </p:txBody>
      </p:sp>
      <p:sp>
        <p:nvSpPr>
          <p:cNvPr id="88071" name="Rectangle 1030"/>
          <p:cNvSpPr>
            <a:spLocks noChangeArrowheads="1"/>
          </p:cNvSpPr>
          <p:nvPr/>
        </p:nvSpPr>
        <p:spPr bwMode="auto">
          <a:xfrm>
            <a:off x="457200" y="6457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pic>
        <p:nvPicPr>
          <p:cNvPr id="88072" name="Rectangle 10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6019800"/>
            <a:ext cx="2590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Rectangle 1032"/>
          <p:cNvSpPr>
            <a:spLocks noChangeArrowheads="1"/>
          </p:cNvSpPr>
          <p:nvPr/>
        </p:nvSpPr>
        <p:spPr bwMode="auto">
          <a:xfrm>
            <a:off x="3886200" y="5715000"/>
            <a:ext cx="2362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2384785286"/>
      </p:ext>
    </p:extLst>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Lst>
  <p:timing>
    <p:tnLst>
      <p:par>
        <p:cTn xmlns:p14="http://schemas.microsoft.com/office/powerpoint/2010/main" id="1" dur="indefinite" restart="never" nodeType="tmRoot"/>
      </p:par>
    </p:tnLst>
  </p:timing>
  <p:txStyles>
    <p:titleStyle>
      <a:lvl1pPr marL="342900" indent="-342900" algn="l" defTabSz="-13873163" rtl="0" eaLnBrk="0" fontAlgn="base" hangingPunct="0">
        <a:spcBef>
          <a:spcPct val="0"/>
        </a:spcBef>
        <a:spcAft>
          <a:spcPct val="0"/>
        </a:spcAft>
        <a:defRPr sz="4800">
          <a:solidFill>
            <a:srgbClr val="EED7B8"/>
          </a:solidFill>
          <a:latin typeface="+mj-lt"/>
          <a:ea typeface="ＭＳ Ｐゴシック" charset="0"/>
          <a:cs typeface="+mj-cs"/>
        </a:defRPr>
      </a:lvl1pPr>
      <a:lvl2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2pPr>
      <a:lvl3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3pPr>
      <a:lvl4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4pPr>
      <a:lvl5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5pPr>
      <a:lvl6pPr marL="457200" algn="l" fontAlgn="base">
        <a:spcBef>
          <a:spcPct val="0"/>
        </a:spcBef>
        <a:spcAft>
          <a:spcPct val="0"/>
        </a:spcAft>
        <a:defRPr sz="4800">
          <a:solidFill>
            <a:srgbClr val="EED7B8">
              <a:alpha val="100000"/>
            </a:srgbClr>
          </a:solidFill>
          <a:latin typeface="Gill Sans MT"/>
          <a:cs typeface="Arial"/>
        </a:defRPr>
      </a:lvl6pPr>
      <a:lvl7pPr marL="914400" algn="l" fontAlgn="base">
        <a:spcBef>
          <a:spcPct val="0"/>
        </a:spcBef>
        <a:spcAft>
          <a:spcPct val="0"/>
        </a:spcAft>
        <a:defRPr sz="4800">
          <a:solidFill>
            <a:srgbClr val="EED7B8">
              <a:alpha val="100000"/>
            </a:srgbClr>
          </a:solidFill>
          <a:latin typeface="Gill Sans MT"/>
          <a:cs typeface="Arial"/>
        </a:defRPr>
      </a:lvl7pPr>
      <a:lvl8pPr marL="1371600" algn="l" fontAlgn="base">
        <a:spcBef>
          <a:spcPct val="0"/>
        </a:spcBef>
        <a:spcAft>
          <a:spcPct val="0"/>
        </a:spcAft>
        <a:defRPr sz="4800">
          <a:solidFill>
            <a:srgbClr val="EED7B8">
              <a:alpha val="100000"/>
            </a:srgbClr>
          </a:solidFill>
          <a:latin typeface="Gill Sans MT"/>
          <a:cs typeface="Arial"/>
        </a:defRPr>
      </a:lvl8pPr>
      <a:lvl9pPr marL="1828800" algn="l" fontAlgn="base">
        <a:spcBef>
          <a:spcPct val="0"/>
        </a:spcBef>
        <a:spcAft>
          <a:spcPct val="0"/>
        </a:spcAft>
        <a:defRPr sz="4800">
          <a:solidFill>
            <a:srgbClr val="EED7B8">
              <a:alpha val="100000"/>
            </a:srgbClr>
          </a:solidFill>
          <a:latin typeface="Gill Sans MT"/>
          <a:cs typeface="Arial"/>
        </a:defRPr>
      </a:lvl9pPr>
    </p:titleStyle>
    <p:bodyStyle>
      <a:lvl1pPr marL="342900" indent="-342900" algn="l" defTabSz="-13873163" rtl="0" eaLnBrk="0" fontAlgn="base" hangingPunct="0">
        <a:spcBef>
          <a:spcPct val="20000"/>
        </a:spcBef>
        <a:spcAft>
          <a:spcPct val="0"/>
        </a:spcAft>
        <a:buClr>
          <a:srgbClr val="EED7B8"/>
        </a:buClr>
        <a:buFont typeface="Wingdings 3" charset="0"/>
        <a:buChar char="ê"/>
        <a:defRPr sz="3600">
          <a:solidFill>
            <a:schemeClr val="bg1"/>
          </a:solidFill>
          <a:latin typeface="+mn-lt"/>
          <a:ea typeface="ＭＳ Ｐゴシック" charset="0"/>
          <a:cs typeface="+mn-cs"/>
        </a:defRPr>
      </a:lvl1pPr>
      <a:lvl2pPr marL="742950" indent="-285750" algn="l" defTabSz="-13873163" rtl="0" eaLnBrk="0" fontAlgn="base" hangingPunct="0">
        <a:spcBef>
          <a:spcPct val="20000"/>
        </a:spcBef>
        <a:spcAft>
          <a:spcPct val="0"/>
        </a:spcAft>
        <a:buClr>
          <a:srgbClr val="EED7B8"/>
        </a:buClr>
        <a:buFont typeface="Wingdings 3" charset="0"/>
        <a:buChar char="ê"/>
        <a:defRPr sz="3200">
          <a:solidFill>
            <a:schemeClr val="bg1"/>
          </a:solidFill>
          <a:latin typeface="+mn-lt"/>
          <a:ea typeface="Arial" charset="0"/>
          <a:cs typeface="+mn-cs"/>
        </a:defRPr>
      </a:lvl2pPr>
      <a:lvl3pPr marL="1143000" indent="-228600" algn="l" defTabSz="-13873163" rtl="0" eaLnBrk="0" fontAlgn="base" hangingPunct="0">
        <a:spcBef>
          <a:spcPct val="20000"/>
        </a:spcBef>
        <a:spcAft>
          <a:spcPct val="0"/>
        </a:spcAft>
        <a:buClr>
          <a:srgbClr val="EED7B8"/>
        </a:buClr>
        <a:buFont typeface="Wingdings 3" charset="0"/>
        <a:buChar char="ê"/>
        <a:defRPr sz="2800">
          <a:solidFill>
            <a:schemeClr val="bg1"/>
          </a:solidFill>
          <a:latin typeface="+mn-lt"/>
          <a:ea typeface="Arial" charset="0"/>
          <a:cs typeface="+mn-cs"/>
        </a:defRPr>
      </a:lvl3pPr>
      <a:lvl4pPr marL="16002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4pPr>
      <a:lvl5pPr marL="20574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5pPr>
      <a:lvl6pPr marL="25146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6pPr>
      <a:lvl7pPr marL="29718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7pPr>
      <a:lvl8pPr marL="34290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8pPr>
      <a:lvl9pPr marL="38862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3731"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3732"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73733"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B06CFBC-E1BD-0F44-A8F5-1B43084CD433}" type="slidenum">
              <a:rPr lang="en-US"/>
              <a:pPr>
                <a:defRPr/>
              </a:pPr>
              <a:t>‹#›</a:t>
            </a:fld>
            <a:endParaRPr lang="en-US"/>
          </a:p>
        </p:txBody>
      </p:sp>
    </p:spTree>
    <p:extLst>
      <p:ext uri="{BB962C8B-B14F-4D97-AF65-F5344CB8AC3E}">
        <p14:creationId xmlns:p14="http://schemas.microsoft.com/office/powerpoint/2010/main" val="3433885483"/>
      </p:ext>
    </p:extLst>
  </p:cSld>
  <p:clrMap bg1="lt1" tx1="dk1" bg2="lt2" tx2="dk2" accent1="accent1" accent2="accent2" accent3="accent3" accent4="accent4" accent5="accent5" accent6="accent6" hlink="hlink" folHlink="folHlink"/>
  <p:sldLayoutIdLst>
    <p:sldLayoutId id="2147486709" r:id="rId1"/>
    <p:sldLayoutId id="2147486710"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34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34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34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991225638"/>
      </p:ext>
    </p:extLst>
  </p:cSld>
  <p:clrMap bg1="lt1" tx1="dk1" bg2="lt2" tx2="dk2" accent1="accent1" accent2="accent2" accent3="accent3" accent4="accent4" accent5="accent5" accent6="accent6" hlink="hlink" folHlink="folHlink"/>
  <p:sldLayoutIdLst>
    <p:sldLayoutId id="2147486712" r:id="rId1"/>
    <p:sldLayoutId id="2147486713" r:id="rId2"/>
    <p:sldLayoutId id="2147486714" r:id="rId3"/>
    <p:sldLayoutId id="2147486715"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9091"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89092"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89093"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2186060239"/>
      </p:ext>
    </p:extLst>
  </p:cSld>
  <p:clrMap bg1="lt1" tx1="dk1" bg2="lt2" tx2="dk2" accent1="accent1" accent2="accent2" accent3="accent3" accent4="accent4" accent5="accent5" accent6="accent6" hlink="hlink" folHlink="folHlink"/>
  <p:sldLayoutIdLst>
    <p:sldLayoutId id="2147486717" r:id="rId1"/>
    <p:sldLayoutId id="2147486718" r:id="rId2"/>
    <p:sldLayoutId id="2147486719" r:id="rId3"/>
    <p:sldLayoutId id="2147486720" r:id="rId4"/>
    <p:sldLayoutId id="2147486721" r:id="rId5"/>
    <p:sldLayoutId id="2147486722"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4755"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4756"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74757"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39A6672B-1749-024B-B976-BA4A4F9D5DB6}" type="slidenum">
              <a:rPr lang="en-US"/>
              <a:pPr>
                <a:defRPr/>
              </a:pPr>
              <a:t>‹#›</a:t>
            </a:fld>
            <a:endParaRPr lang="en-US"/>
          </a:p>
        </p:txBody>
      </p:sp>
    </p:spTree>
    <p:extLst>
      <p:ext uri="{BB962C8B-B14F-4D97-AF65-F5344CB8AC3E}">
        <p14:creationId xmlns:p14="http://schemas.microsoft.com/office/powerpoint/2010/main" val="657179688"/>
      </p:ext>
    </p:extLst>
  </p:cSld>
  <p:clrMap bg1="lt1" tx1="dk1" bg2="lt2" tx2="dk2" accent1="accent1" accent2="accent2" accent3="accent3" accent4="accent4" accent5="accent5" accent6="accent6" hlink="hlink" folHlink="folHlink"/>
  <p:sldLayoutIdLst>
    <p:sldLayoutId id="2147486724" r:id="rId1"/>
    <p:sldLayoutId id="2147486725"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21" descr="P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GENI-logo-fina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p:cNvSpPr>
            <a:spLocks noChangeArrowheads="1"/>
          </p:cNvSpPr>
          <p:nvPr userDrawn="1"/>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sp>
        <p:nvSpPr>
          <p:cNvPr id="27653" name="Rectangle 10"/>
          <p:cNvSpPr>
            <a:spLocks noChangeArrowheads="1"/>
          </p:cNvSpPr>
          <p:nvPr userDrawn="1"/>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charset="0"/>
              <a:buNone/>
            </a:pPr>
            <a:fld id="{EA30B0CC-CAE6-1840-8EE7-7177B4DD482D}" type="slidenum">
              <a:rPr lang="en-US" sz="1000">
                <a:solidFill>
                  <a:schemeClr val="bg2"/>
                </a:solidFill>
                <a:ea typeface="Kozuka Gothic Pro L" charset="0"/>
                <a:cs typeface="Kozuka Gothic Pro L" charset="0"/>
              </a:rPr>
              <a:pPr algn="r">
                <a:buClr>
                  <a:srgbClr val="000000"/>
                </a:buClr>
                <a:buSzPct val="100000"/>
                <a:buFont typeface="Times New Roman" charset="0"/>
                <a:buNone/>
              </a:pPr>
              <a:t>‹#›</a:t>
            </a:fld>
            <a:endParaRPr lang="en-US" sz="1000">
              <a:solidFill>
                <a:schemeClr val="bg2"/>
              </a:solidFill>
              <a:ea typeface="Kozuka Gothic Pro L" charset="0"/>
              <a:cs typeface="Kozuka Gothic Pro L" charset="0"/>
            </a:endParaRPr>
          </a:p>
        </p:txBody>
      </p:sp>
      <p:sp>
        <p:nvSpPr>
          <p:cNvPr id="27654"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27655"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20"/>
          <p:cNvSpPr>
            <a:spLocks noChangeArrowheads="1"/>
          </p:cNvSpPr>
          <p:nvPr userDrawn="1"/>
        </p:nvSpPr>
        <p:spPr bwMode="auto">
          <a:xfrm>
            <a:off x="3771900" y="6600825"/>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1000">
                <a:solidFill>
                  <a:schemeClr val="bg2"/>
                </a:solidFill>
                <a:ea typeface="Kozuka Gothic Pro L" charset="0"/>
                <a:cs typeface="Kozuka Gothic Pro L" charset="0"/>
              </a:rPr>
              <a:t>April 1, 2009</a:t>
            </a:r>
          </a:p>
        </p:txBody>
      </p:sp>
      <p:pic>
        <p:nvPicPr>
          <p:cNvPr id="27657" name="Picture 22" descr="nsf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3"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546" r:id="rId12"/>
    <p:sldLayoutId id="2147486547" r:id="rId13"/>
    <p:sldLayoutId id="2147486548" r:id="rId14"/>
  </p:sldLayoutIdLst>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200" algn="r" rtl="0" fontAlgn="base">
        <a:spcBef>
          <a:spcPct val="0"/>
        </a:spcBef>
        <a:spcAft>
          <a:spcPct val="0"/>
        </a:spcAft>
        <a:defRPr sz="2500">
          <a:solidFill>
            <a:srgbClr val="333333"/>
          </a:solidFill>
          <a:latin typeface="Franklin Gothic Medium" charset="0"/>
        </a:defRPr>
      </a:lvl6pPr>
      <a:lvl7pPr marL="914400" algn="r" rtl="0" fontAlgn="base">
        <a:spcBef>
          <a:spcPct val="0"/>
        </a:spcBef>
        <a:spcAft>
          <a:spcPct val="0"/>
        </a:spcAft>
        <a:defRPr sz="2500">
          <a:solidFill>
            <a:srgbClr val="333333"/>
          </a:solidFill>
          <a:latin typeface="Franklin Gothic Medium" charset="0"/>
        </a:defRPr>
      </a:lvl7pPr>
      <a:lvl8pPr marL="1371600" algn="r" rtl="0" fontAlgn="base">
        <a:spcBef>
          <a:spcPct val="0"/>
        </a:spcBef>
        <a:spcAft>
          <a:spcPct val="0"/>
        </a:spcAft>
        <a:defRPr sz="2500">
          <a:solidFill>
            <a:srgbClr val="333333"/>
          </a:solidFill>
          <a:latin typeface="Franklin Gothic Medium" charset="0"/>
        </a:defRPr>
      </a:lvl8pPr>
      <a:lvl9pPr marL="1828800" algn="r" rtl="0" fontAlgn="base">
        <a:spcBef>
          <a:spcPct val="0"/>
        </a:spcBef>
        <a:spcAft>
          <a:spcPct val="0"/>
        </a:spcAft>
        <a:defRPr sz="2500">
          <a:solidFill>
            <a:srgbClr val="333333"/>
          </a:solidFill>
          <a:latin typeface="Franklin Gothic Medium" charset="0"/>
        </a:defRPr>
      </a:lvl9pPr>
    </p:titleStyle>
    <p:bodyStyle>
      <a:lvl1pPr marL="342900" indent="-342900" algn="l" rtl="0" eaLnBrk="0" fontAlgn="base" hangingPunct="0">
        <a:spcBef>
          <a:spcPct val="20000"/>
        </a:spcBef>
        <a:spcAft>
          <a:spcPct val="0"/>
        </a:spcAft>
        <a:buChar char="•"/>
        <a:defRPr sz="32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800">
          <a:solidFill>
            <a:srgbClr val="080808"/>
          </a:solidFill>
          <a:latin typeface="+mn-lt"/>
          <a:ea typeface="+mn-ea"/>
          <a:cs typeface="+mn-cs"/>
        </a:defRPr>
      </a:lvl2pPr>
      <a:lvl3pPr marL="1143000" indent="-228600" algn="l" rtl="0" eaLnBrk="0" fontAlgn="base" hangingPunct="0">
        <a:spcBef>
          <a:spcPct val="20000"/>
        </a:spcBef>
        <a:spcAft>
          <a:spcPct val="0"/>
        </a:spcAft>
        <a:buChar char="•"/>
        <a:defRPr sz="2400">
          <a:solidFill>
            <a:srgbClr val="080808"/>
          </a:solidFill>
          <a:latin typeface="+mn-lt"/>
          <a:ea typeface="+mn-ea"/>
          <a:cs typeface="+mn-cs"/>
        </a:defRPr>
      </a:lvl3pPr>
      <a:lvl4pPr marL="1600200" indent="-228600" algn="l" rtl="0" eaLnBrk="0" fontAlgn="base" hangingPunct="0">
        <a:spcBef>
          <a:spcPct val="20000"/>
        </a:spcBef>
        <a:spcAft>
          <a:spcPct val="0"/>
        </a:spcAft>
        <a:buChar char="–"/>
        <a:defRPr sz="2000">
          <a:solidFill>
            <a:srgbClr val="080808"/>
          </a:solidFill>
          <a:latin typeface="+mn-lt"/>
          <a:ea typeface="+mn-ea"/>
          <a:cs typeface="+mn-cs"/>
        </a:defRPr>
      </a:lvl4pPr>
      <a:lvl5pPr marL="2057400" indent="-228600" algn="l" rtl="0" eaLnBrk="0" fontAlgn="base" hangingPunct="0">
        <a:spcBef>
          <a:spcPct val="20000"/>
        </a:spcBef>
        <a:spcAft>
          <a:spcPct val="0"/>
        </a:spcAft>
        <a:buChar char="»"/>
        <a:defRPr sz="2000">
          <a:solidFill>
            <a:srgbClr val="080808"/>
          </a:solidFill>
          <a:latin typeface="+mn-lt"/>
          <a:ea typeface="+mn-ea"/>
          <a:cs typeface="+mn-cs"/>
        </a:defRPr>
      </a:lvl5pPr>
      <a:lvl6pPr marL="2514600" indent="-228600" algn="l" rtl="0" fontAlgn="base">
        <a:spcBef>
          <a:spcPct val="20000"/>
        </a:spcBef>
        <a:spcAft>
          <a:spcPct val="0"/>
        </a:spcAft>
        <a:buChar char="»"/>
        <a:defRPr sz="2000">
          <a:solidFill>
            <a:srgbClr val="080808"/>
          </a:solidFill>
          <a:latin typeface="+mn-lt"/>
          <a:ea typeface="+mn-ea"/>
          <a:cs typeface="+mn-cs"/>
        </a:defRPr>
      </a:lvl6pPr>
      <a:lvl7pPr marL="2971800" indent="-228600" algn="l" rtl="0" fontAlgn="base">
        <a:spcBef>
          <a:spcPct val="20000"/>
        </a:spcBef>
        <a:spcAft>
          <a:spcPct val="0"/>
        </a:spcAft>
        <a:buChar char="»"/>
        <a:defRPr sz="2000">
          <a:solidFill>
            <a:srgbClr val="080808"/>
          </a:solidFill>
          <a:latin typeface="+mn-lt"/>
          <a:ea typeface="+mn-ea"/>
          <a:cs typeface="+mn-cs"/>
        </a:defRPr>
      </a:lvl7pPr>
      <a:lvl8pPr marL="3429000" indent="-228600" algn="l" rtl="0" fontAlgn="base">
        <a:spcBef>
          <a:spcPct val="20000"/>
        </a:spcBef>
        <a:spcAft>
          <a:spcPct val="0"/>
        </a:spcAft>
        <a:buChar char="»"/>
        <a:defRPr sz="2000">
          <a:solidFill>
            <a:srgbClr val="080808"/>
          </a:solidFill>
          <a:latin typeface="+mn-lt"/>
          <a:ea typeface="+mn-ea"/>
          <a:cs typeface="+mn-cs"/>
        </a:defRPr>
      </a:lvl8pPr>
      <a:lvl9pPr marL="3886200" indent="-228600"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93186" name="Title Placeholder 1025"/>
          <p:cNvSpPr>
            <a:spLocks noGrp="1" noChangeArrowheads="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3187" name="Text Placeholder 1026"/>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Date Placeholder 1027"/>
          <p:cNvSpPr>
            <a:spLocks noGrp="1" noChangeArrowheads="1"/>
          </p:cNvSpPr>
          <p:nvPr>
            <p:ph type="dt" sz="half" idx="2"/>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1029" name="Footer Placeholder 1028"/>
          <p:cNvSpPr>
            <a:spLocks noGrp="1" noChangeArrowheads="1"/>
          </p:cNvSpPr>
          <p:nvPr>
            <p:ph type="ftr" sz="quarter" idx="3"/>
          </p:nvPr>
        </p:nvSpPr>
        <p:spPr bwMode="auto">
          <a:xfrm>
            <a:off x="5791200" y="6245225"/>
            <a:ext cx="2895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ct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4102" name="Slide Number Placeholder 4101"/>
          <p:cNvSpPr>
            <a:spLocks noGrp="1" noChangeArrowheads="1"/>
          </p:cNvSpPr>
          <p:nvPr>
            <p:ph type="sldNum" sz="quarter" idx="4"/>
          </p:nvPr>
        </p:nvSpPr>
        <p:spPr bwMode="auto">
          <a:xfrm>
            <a:off x="3124200" y="6229350"/>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29CFC1EF-96E1-7B4F-8DBE-CB9E4FDAF9BC}" type="slidenum">
              <a:rPr lang="en-US"/>
              <a:pPr>
                <a:defRPr/>
              </a:pPr>
              <a:t>‹#›</a:t>
            </a:fld>
            <a:endParaRPr lang="en-US"/>
          </a:p>
        </p:txBody>
      </p:sp>
      <p:sp>
        <p:nvSpPr>
          <p:cNvPr id="93191" name="Rectangle 1030"/>
          <p:cNvSpPr>
            <a:spLocks noChangeArrowheads="1"/>
          </p:cNvSpPr>
          <p:nvPr/>
        </p:nvSpPr>
        <p:spPr bwMode="auto">
          <a:xfrm>
            <a:off x="457200" y="6457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pic>
        <p:nvPicPr>
          <p:cNvPr id="93192" name="Rectangle 10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6019800"/>
            <a:ext cx="2590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Rectangle 1032"/>
          <p:cNvSpPr>
            <a:spLocks noChangeArrowheads="1"/>
          </p:cNvSpPr>
          <p:nvPr/>
        </p:nvSpPr>
        <p:spPr bwMode="auto">
          <a:xfrm>
            <a:off x="3886200" y="5715000"/>
            <a:ext cx="2362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3594121838"/>
      </p:ext>
    </p:extLst>
  </p:cSld>
  <p:clrMap bg1="lt1" tx1="dk1" bg2="lt2" tx2="dk2" accent1="accent1" accent2="accent2" accent3="accent3" accent4="accent4" accent5="accent5" accent6="accent6" hlink="hlink" folHlink="folHlink"/>
  <p:sldLayoutIdLst>
    <p:sldLayoutId id="2147486727" r:id="rId1"/>
    <p:sldLayoutId id="2147486728" r:id="rId2"/>
    <p:sldLayoutId id="2147486729" r:id="rId3"/>
    <p:sldLayoutId id="2147486730" r:id="rId4"/>
    <p:sldLayoutId id="2147486731" r:id="rId5"/>
    <p:sldLayoutId id="2147486732" r:id="rId6"/>
    <p:sldLayoutId id="2147486733" r:id="rId7"/>
    <p:sldLayoutId id="2147486734" r:id="rId8"/>
    <p:sldLayoutId id="2147486735" r:id="rId9"/>
    <p:sldLayoutId id="2147486736" r:id="rId10"/>
  </p:sldLayoutIdLst>
  <p:timing>
    <p:tnLst>
      <p:par>
        <p:cTn xmlns:p14="http://schemas.microsoft.com/office/powerpoint/2010/main" id="1" dur="indefinite" restart="never" nodeType="tmRoot"/>
      </p:par>
    </p:tnLst>
  </p:timing>
  <p:txStyles>
    <p:titleStyle>
      <a:lvl1pPr marL="342900" indent="-342900" algn="l" defTabSz="-13873163" rtl="0" eaLnBrk="0" fontAlgn="base" hangingPunct="0">
        <a:spcBef>
          <a:spcPct val="0"/>
        </a:spcBef>
        <a:spcAft>
          <a:spcPct val="0"/>
        </a:spcAft>
        <a:defRPr sz="4800">
          <a:solidFill>
            <a:srgbClr val="EED7B8"/>
          </a:solidFill>
          <a:latin typeface="+mj-lt"/>
          <a:ea typeface="ＭＳ Ｐゴシック" charset="0"/>
          <a:cs typeface="+mj-cs"/>
        </a:defRPr>
      </a:lvl1pPr>
      <a:lvl2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2pPr>
      <a:lvl3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3pPr>
      <a:lvl4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4pPr>
      <a:lvl5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5pPr>
      <a:lvl6pPr marL="457200" algn="l" fontAlgn="base">
        <a:spcBef>
          <a:spcPct val="0"/>
        </a:spcBef>
        <a:spcAft>
          <a:spcPct val="0"/>
        </a:spcAft>
        <a:defRPr sz="4800">
          <a:solidFill>
            <a:srgbClr val="EED7B8">
              <a:alpha val="100000"/>
            </a:srgbClr>
          </a:solidFill>
          <a:latin typeface="Gill Sans MT"/>
          <a:cs typeface="Arial"/>
        </a:defRPr>
      </a:lvl6pPr>
      <a:lvl7pPr marL="914400" algn="l" fontAlgn="base">
        <a:spcBef>
          <a:spcPct val="0"/>
        </a:spcBef>
        <a:spcAft>
          <a:spcPct val="0"/>
        </a:spcAft>
        <a:defRPr sz="4800">
          <a:solidFill>
            <a:srgbClr val="EED7B8">
              <a:alpha val="100000"/>
            </a:srgbClr>
          </a:solidFill>
          <a:latin typeface="Gill Sans MT"/>
          <a:cs typeface="Arial"/>
        </a:defRPr>
      </a:lvl7pPr>
      <a:lvl8pPr marL="1371600" algn="l" fontAlgn="base">
        <a:spcBef>
          <a:spcPct val="0"/>
        </a:spcBef>
        <a:spcAft>
          <a:spcPct val="0"/>
        </a:spcAft>
        <a:defRPr sz="4800">
          <a:solidFill>
            <a:srgbClr val="EED7B8">
              <a:alpha val="100000"/>
            </a:srgbClr>
          </a:solidFill>
          <a:latin typeface="Gill Sans MT"/>
          <a:cs typeface="Arial"/>
        </a:defRPr>
      </a:lvl8pPr>
      <a:lvl9pPr marL="1828800" algn="l" fontAlgn="base">
        <a:spcBef>
          <a:spcPct val="0"/>
        </a:spcBef>
        <a:spcAft>
          <a:spcPct val="0"/>
        </a:spcAft>
        <a:defRPr sz="4800">
          <a:solidFill>
            <a:srgbClr val="EED7B8">
              <a:alpha val="100000"/>
            </a:srgbClr>
          </a:solidFill>
          <a:latin typeface="Gill Sans MT"/>
          <a:cs typeface="Arial"/>
        </a:defRPr>
      </a:lvl9pPr>
    </p:titleStyle>
    <p:bodyStyle>
      <a:lvl1pPr marL="342900" indent="-342900" algn="l" defTabSz="-13873163" rtl="0" eaLnBrk="0" fontAlgn="base" hangingPunct="0">
        <a:spcBef>
          <a:spcPct val="20000"/>
        </a:spcBef>
        <a:spcAft>
          <a:spcPct val="0"/>
        </a:spcAft>
        <a:buClr>
          <a:srgbClr val="EED7B8"/>
        </a:buClr>
        <a:buFont typeface="Wingdings 3" charset="0"/>
        <a:buChar char="ê"/>
        <a:defRPr sz="3600">
          <a:solidFill>
            <a:schemeClr val="bg1"/>
          </a:solidFill>
          <a:latin typeface="+mn-lt"/>
          <a:ea typeface="ＭＳ Ｐゴシック" charset="0"/>
          <a:cs typeface="+mn-cs"/>
        </a:defRPr>
      </a:lvl1pPr>
      <a:lvl2pPr marL="742950" indent="-285750" algn="l" defTabSz="-13873163" rtl="0" eaLnBrk="0" fontAlgn="base" hangingPunct="0">
        <a:spcBef>
          <a:spcPct val="20000"/>
        </a:spcBef>
        <a:spcAft>
          <a:spcPct val="0"/>
        </a:spcAft>
        <a:buClr>
          <a:srgbClr val="EED7B8"/>
        </a:buClr>
        <a:buFont typeface="Wingdings 3" charset="0"/>
        <a:buChar char="ê"/>
        <a:defRPr sz="3200">
          <a:solidFill>
            <a:schemeClr val="bg1"/>
          </a:solidFill>
          <a:latin typeface="+mn-lt"/>
          <a:ea typeface="Arial" charset="0"/>
          <a:cs typeface="+mn-cs"/>
        </a:defRPr>
      </a:lvl2pPr>
      <a:lvl3pPr marL="1143000" indent="-228600" algn="l" defTabSz="-13873163" rtl="0" eaLnBrk="0" fontAlgn="base" hangingPunct="0">
        <a:spcBef>
          <a:spcPct val="20000"/>
        </a:spcBef>
        <a:spcAft>
          <a:spcPct val="0"/>
        </a:spcAft>
        <a:buClr>
          <a:srgbClr val="EED7B8"/>
        </a:buClr>
        <a:buFont typeface="Wingdings 3" charset="0"/>
        <a:buChar char="ê"/>
        <a:defRPr sz="2800">
          <a:solidFill>
            <a:schemeClr val="bg1"/>
          </a:solidFill>
          <a:latin typeface="+mn-lt"/>
          <a:ea typeface="Arial" charset="0"/>
          <a:cs typeface="+mn-cs"/>
        </a:defRPr>
      </a:lvl3pPr>
      <a:lvl4pPr marL="16002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4pPr>
      <a:lvl5pPr marL="20574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5pPr>
      <a:lvl6pPr marL="25146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6pPr>
      <a:lvl7pPr marL="29718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7pPr>
      <a:lvl8pPr marL="34290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8pPr>
      <a:lvl9pPr marL="38862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77826" name="Title Placeholder 1025"/>
          <p:cNvSpPr>
            <a:spLocks noGrp="1" noChangeArrowheads="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7827" name="Text Placeholder 1026"/>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Date Placeholder 1027"/>
          <p:cNvSpPr>
            <a:spLocks noGrp="1" noChangeArrowheads="1"/>
          </p:cNvSpPr>
          <p:nvPr>
            <p:ph type="dt" sz="half" idx="2"/>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1029" name="Footer Placeholder 1028"/>
          <p:cNvSpPr>
            <a:spLocks noGrp="1" noChangeArrowheads="1"/>
          </p:cNvSpPr>
          <p:nvPr>
            <p:ph type="ftr" sz="quarter" idx="3"/>
          </p:nvPr>
        </p:nvSpPr>
        <p:spPr bwMode="auto">
          <a:xfrm>
            <a:off x="5791200" y="6245225"/>
            <a:ext cx="2895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ctr" defTabSz="914400" eaLnBrk="1" fontAlgn="auto" hangingPunct="1">
              <a:spcBef>
                <a:spcPts val="0"/>
              </a:spcBef>
              <a:spcAft>
                <a:spcPts val="0"/>
              </a:spcAft>
              <a:defRPr sz="1400">
                <a:solidFill>
                  <a:srgbClr val="000000"/>
                </a:solidFill>
                <a:latin typeface="Gill Sans MT"/>
                <a:ea typeface="+mn-ea"/>
                <a:cs typeface="Arial"/>
              </a:defRPr>
            </a:lvl1pPr>
          </a:lstStyle>
          <a:p>
            <a:pPr>
              <a:defRPr/>
            </a:pPr>
            <a:endParaRPr lang="en-US"/>
          </a:p>
        </p:txBody>
      </p:sp>
      <p:sp>
        <p:nvSpPr>
          <p:cNvPr id="4102" name="Slide Number Placeholder 4101"/>
          <p:cNvSpPr>
            <a:spLocks noGrp="1" noChangeArrowheads="1"/>
          </p:cNvSpPr>
          <p:nvPr>
            <p:ph type="sldNum" sz="quarter" idx="4"/>
          </p:nvPr>
        </p:nvSpPr>
        <p:spPr bwMode="auto">
          <a:xfrm>
            <a:off x="3124200" y="6229350"/>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7D962474-EC80-ED43-9094-8448732EC046}" type="slidenum">
              <a:rPr lang="en-US"/>
              <a:pPr>
                <a:defRPr/>
              </a:pPr>
              <a:t>‹#›</a:t>
            </a:fld>
            <a:endParaRPr lang="en-US"/>
          </a:p>
        </p:txBody>
      </p:sp>
      <p:sp>
        <p:nvSpPr>
          <p:cNvPr id="77831" name="Rectangle 1030"/>
          <p:cNvSpPr>
            <a:spLocks noChangeArrowheads="1"/>
          </p:cNvSpPr>
          <p:nvPr/>
        </p:nvSpPr>
        <p:spPr bwMode="auto">
          <a:xfrm>
            <a:off x="457200" y="6457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pic>
        <p:nvPicPr>
          <p:cNvPr id="77832" name="Rectangle 10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6019800"/>
            <a:ext cx="2590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Rectangle 1032"/>
          <p:cNvSpPr>
            <a:spLocks noChangeArrowheads="1"/>
          </p:cNvSpPr>
          <p:nvPr/>
        </p:nvSpPr>
        <p:spPr bwMode="auto">
          <a:xfrm>
            <a:off x="3886200" y="5715000"/>
            <a:ext cx="2362200" cy="304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130543484"/>
      </p:ext>
    </p:extLst>
  </p:cSld>
  <p:clrMap bg1="lt1" tx1="dk1" bg2="lt2" tx2="dk2" accent1="accent1" accent2="accent2" accent3="accent3" accent4="accent4" accent5="accent5" accent6="accent6" hlink="hlink" folHlink="folHlink"/>
  <p:sldLayoutIdLst>
    <p:sldLayoutId id="2147486738" r:id="rId1"/>
    <p:sldLayoutId id="2147486739" r:id="rId2"/>
    <p:sldLayoutId id="2147486740" r:id="rId3"/>
    <p:sldLayoutId id="2147486741" r:id="rId4"/>
    <p:sldLayoutId id="2147486742" r:id="rId5"/>
    <p:sldLayoutId id="2147486743" r:id="rId6"/>
    <p:sldLayoutId id="2147486744" r:id="rId7"/>
    <p:sldLayoutId id="2147486745" r:id="rId8"/>
    <p:sldLayoutId id="2147486746" r:id="rId9"/>
    <p:sldLayoutId id="2147486747" r:id="rId10"/>
  </p:sldLayoutIdLst>
  <p:timing>
    <p:tnLst>
      <p:par>
        <p:cTn xmlns:p14="http://schemas.microsoft.com/office/powerpoint/2010/main" id="1" dur="indefinite" restart="never" nodeType="tmRoot"/>
      </p:par>
    </p:tnLst>
  </p:timing>
  <p:txStyles>
    <p:titleStyle>
      <a:lvl1pPr marL="342900" indent="-342900" algn="l" defTabSz="-13873163" rtl="0" eaLnBrk="0" fontAlgn="base" hangingPunct="0">
        <a:spcBef>
          <a:spcPct val="0"/>
        </a:spcBef>
        <a:spcAft>
          <a:spcPct val="0"/>
        </a:spcAft>
        <a:defRPr sz="4800">
          <a:solidFill>
            <a:srgbClr val="EED7B8"/>
          </a:solidFill>
          <a:latin typeface="+mj-lt"/>
          <a:ea typeface="ＭＳ Ｐゴシック" charset="0"/>
          <a:cs typeface="+mj-cs"/>
        </a:defRPr>
      </a:lvl1pPr>
      <a:lvl2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2pPr>
      <a:lvl3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3pPr>
      <a:lvl4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4pPr>
      <a:lvl5pPr marL="342900" indent="-342900" algn="l" defTabSz="-13873163" rtl="0" eaLnBrk="0" fontAlgn="base" hangingPunct="0">
        <a:spcBef>
          <a:spcPct val="0"/>
        </a:spcBef>
        <a:spcAft>
          <a:spcPct val="0"/>
        </a:spcAft>
        <a:defRPr sz="4800">
          <a:solidFill>
            <a:srgbClr val="EED7B8"/>
          </a:solidFill>
          <a:latin typeface="Gill Sans MT"/>
          <a:ea typeface="ＭＳ Ｐゴシック" charset="0"/>
          <a:cs typeface="Arial"/>
        </a:defRPr>
      </a:lvl5pPr>
      <a:lvl6pPr marL="457200" algn="l" fontAlgn="base">
        <a:spcBef>
          <a:spcPct val="0"/>
        </a:spcBef>
        <a:spcAft>
          <a:spcPct val="0"/>
        </a:spcAft>
        <a:defRPr sz="4800">
          <a:solidFill>
            <a:srgbClr val="EED7B8">
              <a:alpha val="100000"/>
            </a:srgbClr>
          </a:solidFill>
          <a:latin typeface="Gill Sans MT"/>
          <a:cs typeface="Arial"/>
        </a:defRPr>
      </a:lvl6pPr>
      <a:lvl7pPr marL="914400" algn="l" fontAlgn="base">
        <a:spcBef>
          <a:spcPct val="0"/>
        </a:spcBef>
        <a:spcAft>
          <a:spcPct val="0"/>
        </a:spcAft>
        <a:defRPr sz="4800">
          <a:solidFill>
            <a:srgbClr val="EED7B8">
              <a:alpha val="100000"/>
            </a:srgbClr>
          </a:solidFill>
          <a:latin typeface="Gill Sans MT"/>
          <a:cs typeface="Arial"/>
        </a:defRPr>
      </a:lvl7pPr>
      <a:lvl8pPr marL="1371600" algn="l" fontAlgn="base">
        <a:spcBef>
          <a:spcPct val="0"/>
        </a:spcBef>
        <a:spcAft>
          <a:spcPct val="0"/>
        </a:spcAft>
        <a:defRPr sz="4800">
          <a:solidFill>
            <a:srgbClr val="EED7B8">
              <a:alpha val="100000"/>
            </a:srgbClr>
          </a:solidFill>
          <a:latin typeface="Gill Sans MT"/>
          <a:cs typeface="Arial"/>
        </a:defRPr>
      </a:lvl8pPr>
      <a:lvl9pPr marL="1828800" algn="l" fontAlgn="base">
        <a:spcBef>
          <a:spcPct val="0"/>
        </a:spcBef>
        <a:spcAft>
          <a:spcPct val="0"/>
        </a:spcAft>
        <a:defRPr sz="4800">
          <a:solidFill>
            <a:srgbClr val="EED7B8">
              <a:alpha val="100000"/>
            </a:srgbClr>
          </a:solidFill>
          <a:latin typeface="Gill Sans MT"/>
          <a:cs typeface="Arial"/>
        </a:defRPr>
      </a:lvl9pPr>
    </p:titleStyle>
    <p:bodyStyle>
      <a:lvl1pPr marL="342900" indent="-342900" algn="l" defTabSz="-13873163" rtl="0" eaLnBrk="0" fontAlgn="base" hangingPunct="0">
        <a:spcBef>
          <a:spcPct val="20000"/>
        </a:spcBef>
        <a:spcAft>
          <a:spcPct val="0"/>
        </a:spcAft>
        <a:buClr>
          <a:srgbClr val="EED7B8"/>
        </a:buClr>
        <a:buFont typeface="Wingdings 3" charset="0"/>
        <a:buChar char="ê"/>
        <a:defRPr sz="3600">
          <a:solidFill>
            <a:schemeClr val="bg1"/>
          </a:solidFill>
          <a:latin typeface="+mn-lt"/>
          <a:ea typeface="ＭＳ Ｐゴシック" charset="0"/>
          <a:cs typeface="+mn-cs"/>
        </a:defRPr>
      </a:lvl1pPr>
      <a:lvl2pPr marL="742950" indent="-285750" algn="l" defTabSz="-13873163" rtl="0" eaLnBrk="0" fontAlgn="base" hangingPunct="0">
        <a:spcBef>
          <a:spcPct val="20000"/>
        </a:spcBef>
        <a:spcAft>
          <a:spcPct val="0"/>
        </a:spcAft>
        <a:buClr>
          <a:srgbClr val="EED7B8"/>
        </a:buClr>
        <a:buFont typeface="Wingdings 3" charset="0"/>
        <a:buChar char="ê"/>
        <a:defRPr sz="3200">
          <a:solidFill>
            <a:schemeClr val="bg1"/>
          </a:solidFill>
          <a:latin typeface="+mn-lt"/>
          <a:ea typeface="Arial" charset="0"/>
          <a:cs typeface="+mn-cs"/>
        </a:defRPr>
      </a:lvl2pPr>
      <a:lvl3pPr marL="1143000" indent="-228600" algn="l" defTabSz="-13873163" rtl="0" eaLnBrk="0" fontAlgn="base" hangingPunct="0">
        <a:spcBef>
          <a:spcPct val="20000"/>
        </a:spcBef>
        <a:spcAft>
          <a:spcPct val="0"/>
        </a:spcAft>
        <a:buClr>
          <a:srgbClr val="EED7B8"/>
        </a:buClr>
        <a:buFont typeface="Wingdings 3" charset="0"/>
        <a:buChar char="ê"/>
        <a:defRPr sz="2800">
          <a:solidFill>
            <a:schemeClr val="bg1"/>
          </a:solidFill>
          <a:latin typeface="+mn-lt"/>
          <a:ea typeface="Arial" charset="0"/>
          <a:cs typeface="+mn-cs"/>
        </a:defRPr>
      </a:lvl3pPr>
      <a:lvl4pPr marL="16002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4pPr>
      <a:lvl5pPr marL="2057400" indent="-228600" algn="l" defTabSz="-13873163" rtl="0" eaLnBrk="0" fontAlgn="base" hangingPunct="0">
        <a:spcBef>
          <a:spcPct val="20000"/>
        </a:spcBef>
        <a:spcAft>
          <a:spcPct val="0"/>
        </a:spcAft>
        <a:buClr>
          <a:srgbClr val="EED7B8"/>
        </a:buClr>
        <a:buFont typeface="Wingdings 3" charset="0"/>
        <a:buChar char="ê"/>
        <a:defRPr sz="2400">
          <a:solidFill>
            <a:schemeClr val="bg1"/>
          </a:solidFill>
          <a:latin typeface="+mn-lt"/>
          <a:ea typeface="Arial" charset="0"/>
          <a:cs typeface="+mn-cs"/>
        </a:defRPr>
      </a:lvl5pPr>
      <a:lvl6pPr marL="25146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6pPr>
      <a:lvl7pPr marL="29718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7pPr>
      <a:lvl8pPr marL="34290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8pPr>
      <a:lvl9pPr marL="3886200" indent="-228600" algn="l" fontAlgn="base">
        <a:spcBef>
          <a:spcPct val="20000"/>
        </a:spcBef>
        <a:spcAft>
          <a:spcPct val="0"/>
        </a:spcAft>
        <a:buClr>
          <a:srgbClr val="EED7B8">
            <a:alpha val="100000"/>
          </a:srgbClr>
        </a:buClr>
        <a:buFont typeface="Wingdings 3"/>
        <a:buChar char="ê"/>
        <a:defRPr sz="2400">
          <a:solidFill>
            <a:schemeClr val="bg1">
              <a:alpha val="100000"/>
            </a:schemeClr>
          </a:solidFill>
          <a:latin typeface="+mn-lt"/>
          <a:cs typeface="+mn-cs"/>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29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29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829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1200FED1-7F02-1D4E-A12E-3CB093534AC4}" type="slidenum">
              <a:rPr lang="en-US"/>
              <a:pPr>
                <a:defRPr/>
              </a:pPr>
              <a:t>‹#›</a:t>
            </a:fld>
            <a:endParaRPr lang="en-US"/>
          </a:p>
        </p:txBody>
      </p:sp>
    </p:spTree>
    <p:extLst>
      <p:ext uri="{BB962C8B-B14F-4D97-AF65-F5344CB8AC3E}">
        <p14:creationId xmlns:p14="http://schemas.microsoft.com/office/powerpoint/2010/main" val="2227987482"/>
      </p:ext>
    </p:extLst>
  </p:cSld>
  <p:clrMap bg1="lt1" tx1="dk1" bg2="lt2" tx2="dk2" accent1="accent1" accent2="accent2" accent3="accent3" accent4="accent4" accent5="accent5" accent6="accent6" hlink="hlink" folHlink="folHlink"/>
  <p:sldLayoutIdLst>
    <p:sldLayoutId id="2147486749" r:id="rId1"/>
    <p:sldLayoutId id="2147486750"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3146777609"/>
      </p:ext>
    </p:extLst>
  </p:cSld>
  <p:clrMap bg1="lt1" tx1="dk1" bg2="lt2" tx2="dk2" accent1="accent1" accent2="accent2" accent3="accent3" accent4="accent4" accent5="accent5" accent6="accent6" hlink="hlink" folHlink="folHlink"/>
  <p:sldLayoutIdLst>
    <p:sldLayoutId id="2147486752" r:id="rId1"/>
    <p:sldLayoutId id="2147486753" r:id="rId2"/>
    <p:sldLayoutId id="2147486754" r:id="rId3"/>
    <p:sldLayoutId id="2147486755"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2248590704"/>
      </p:ext>
    </p:extLst>
  </p:cSld>
  <p:clrMap bg1="lt1" tx1="dk1" bg2="lt2" tx2="dk2" accent1="accent1" accent2="accent2" accent3="accent3" accent4="accent4" accent5="accent5" accent6="accent6" hlink="hlink" folHlink="folHlink"/>
  <p:sldLayoutIdLst>
    <p:sldLayoutId id="2147486757" r:id="rId1"/>
    <p:sldLayoutId id="2147486758" r:id="rId2"/>
    <p:sldLayoutId id="2147486759" r:id="rId3"/>
    <p:sldLayoutId id="2147486760"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3245935827"/>
      </p:ext>
    </p:extLst>
  </p:cSld>
  <p:clrMap bg1="lt1" tx1="dk1" bg2="lt2" tx2="dk2" accent1="accent1" accent2="accent2" accent3="accent3" accent4="accent4" accent5="accent5" accent6="accent6" hlink="hlink" folHlink="folHlink"/>
  <p:sldLayoutIdLst>
    <p:sldLayoutId id="2147486762" r:id="rId1"/>
    <p:sldLayoutId id="2147486763" r:id="rId2"/>
    <p:sldLayoutId id="2147486764" r:id="rId3"/>
    <p:sldLayoutId id="2147486765"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157558926"/>
      </p:ext>
    </p:extLst>
  </p:cSld>
  <p:clrMap bg1="lt1" tx1="dk1" bg2="lt2" tx2="dk2" accent1="accent1" accent2="accent2" accent3="accent3" accent4="accent4" accent5="accent5" accent6="accent6" hlink="hlink" folHlink="folHlink"/>
  <p:sldLayoutIdLst>
    <p:sldLayoutId id="2147486767" r:id="rId1"/>
    <p:sldLayoutId id="2147486768" r:id="rId2"/>
    <p:sldLayoutId id="2147486769" r:id="rId3"/>
    <p:sldLayoutId id="2147486770" r:id="rId4"/>
    <p:sldLayoutId id="2147486805" r:id="rId5"/>
    <p:sldLayoutId id="2147486806"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512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2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512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033DE0C7-245D-944A-922F-0D8B851A68A3}" type="slidenum">
              <a:rPr lang="en-US"/>
              <a:pPr>
                <a:defRPr/>
              </a:pPr>
              <a:t>‹#›</a:t>
            </a:fld>
            <a:endParaRPr lang="en-US"/>
          </a:p>
        </p:txBody>
      </p:sp>
    </p:spTree>
    <p:extLst>
      <p:ext uri="{BB962C8B-B14F-4D97-AF65-F5344CB8AC3E}">
        <p14:creationId xmlns:p14="http://schemas.microsoft.com/office/powerpoint/2010/main" val="1269110520"/>
      </p:ext>
    </p:extLst>
  </p:cSld>
  <p:clrMap bg1="lt1" tx1="dk1" bg2="lt2" tx2="dk2" accent1="accent1" accent2="accent2" accent3="accent3" accent4="accent4" accent5="accent5" accent6="accent6" hlink="hlink" folHlink="folHlink"/>
  <p:sldLayoutIdLst>
    <p:sldLayoutId id="2147486772" r:id="rId1"/>
    <p:sldLayoutId id="2147486773" r:id="rId2"/>
    <p:sldLayoutId id="2147486774" r:id="rId3"/>
    <p:sldLayoutId id="2147486775" r:id="rId4"/>
    <p:sldLayoutId id="2147486776" r:id="rId5"/>
    <p:sldLayoutId id="2147486777" r:id="rId6"/>
    <p:sldLayoutId id="2147486778" r:id="rId7"/>
    <p:sldLayoutId id="2147486779" r:id="rId8"/>
    <p:sldLayoutId id="2147486780" r:id="rId9"/>
    <p:sldLayoutId id="2147486781" r:id="rId10"/>
    <p:sldLayoutId id="2147486782" r:id="rId11"/>
    <p:sldLayoutId id="2147486783" r:id="rId12"/>
    <p:sldLayoutId id="2147486784" r:id="rId13"/>
    <p:sldLayoutId id="2147486785" r:id="rId1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3458267251"/>
      </p:ext>
    </p:extLst>
  </p:cSld>
  <p:clrMap bg1="lt1" tx1="dk1" bg2="lt2" tx2="dk2" accent1="accent1" accent2="accent2" accent3="accent3" accent4="accent4" accent5="accent5" accent6="accent6" hlink="hlink" folHlink="folHlink"/>
  <p:sldLayoutIdLst>
    <p:sldLayoutId id="2147486792" r:id="rId1"/>
    <p:sldLayoutId id="2147486793" r:id="rId2"/>
    <p:sldLayoutId id="2147486794" r:id="rId3"/>
    <p:sldLayoutId id="2147486795" r:id="rId4"/>
    <p:sldLayoutId id="2147486796" r:id="rId5"/>
    <p:sldLayoutId id="2147486797"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854501492"/>
      </p:ext>
    </p:extLst>
  </p:cSld>
  <p:clrMap bg1="lt1" tx1="dk1" bg2="lt2" tx2="dk2" accent1="accent1" accent2="accent2" accent3="accent3" accent4="accent4" accent5="accent5" accent6="accent6" hlink="hlink" folHlink="folHlink"/>
  <p:sldLayoutIdLst>
    <p:sldLayoutId id="2147486799" r:id="rId1"/>
    <p:sldLayoutId id="2147486800" r:id="rId2"/>
    <p:sldLayoutId id="2147486801" r:id="rId3"/>
    <p:sldLayoutId id="2147486802" r:id="rId4"/>
    <p:sldLayoutId id="2147486803" r:id="rId5"/>
    <p:sldLayoutId id="2147486804"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28625" y="114300"/>
            <a:ext cx="7629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19100" y="1447800"/>
            <a:ext cx="84550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590550" y="6629400"/>
            <a:ext cx="14668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r>
              <a:rPr lang="en-US"/>
              <a:t>April 2006</a:t>
            </a:r>
          </a:p>
        </p:txBody>
      </p:sp>
      <p:sp>
        <p:nvSpPr>
          <p:cNvPr id="4101" name="Rectangle 5"/>
          <p:cNvSpPr>
            <a:spLocks noGrp="1" noChangeArrowheads="1"/>
          </p:cNvSpPr>
          <p:nvPr>
            <p:ph type="ftr" sz="quarter" idx="3"/>
          </p:nvPr>
        </p:nvSpPr>
        <p:spPr bwMode="auto">
          <a:xfrm>
            <a:off x="2133600" y="6629400"/>
            <a:ext cx="44577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ea typeface="ＭＳ Ｐゴシック" charset="-128"/>
                <a:cs typeface="ＭＳ Ｐゴシック" charset="-128"/>
              </a:defRPr>
            </a:lvl1pPr>
          </a:lstStyle>
          <a:p>
            <a:pPr>
              <a:defRPr/>
            </a:pPr>
            <a:r>
              <a:rPr lang="en-US"/>
              <a:t>Emergent (Mis)behavior vs. Complex Software Systems</a:t>
            </a:r>
          </a:p>
        </p:txBody>
      </p:sp>
      <p:sp>
        <p:nvSpPr>
          <p:cNvPr id="29702" name="Rectangle 8"/>
          <p:cNvSpPr>
            <a:spLocks noChangeArrowheads="1"/>
          </p:cNvSpPr>
          <p:nvPr userDrawn="1"/>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2" name="Rectangle 6"/>
          <p:cNvSpPr>
            <a:spLocks noGrp="1" noChangeArrowheads="1"/>
          </p:cNvSpPr>
          <p:nvPr>
            <p:ph type="sldNum" sz="quarter" idx="4"/>
          </p:nvPr>
        </p:nvSpPr>
        <p:spPr bwMode="auto">
          <a:xfrm>
            <a:off x="8226425" y="6629400"/>
            <a:ext cx="7588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defRPr>
            </a:lvl1pPr>
          </a:lstStyle>
          <a:p>
            <a:pPr>
              <a:defRPr/>
            </a:pPr>
            <a:fld id="{72A33712-F06A-A94A-8A30-A6C59C9694C0}" type="slidenum">
              <a:rPr lang="en-US"/>
              <a:pPr>
                <a:defRPr/>
              </a:pPr>
              <a:t>‹#›</a:t>
            </a:fld>
            <a:endParaRPr lang="en-US"/>
          </a:p>
        </p:txBody>
      </p:sp>
      <p:sp>
        <p:nvSpPr>
          <p:cNvPr id="29704" name="Rectangle 206"/>
          <p:cNvSpPr>
            <a:spLocks noChangeArrowheads="1"/>
          </p:cNvSpPr>
          <p:nvPr userDrawn="1"/>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9705" name="Picture 479" descr="logo_black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8221663" y="261938"/>
            <a:ext cx="7762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4"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Lst>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10000"/>
        </a:spcBef>
        <a:spcAft>
          <a:spcPct val="10000"/>
        </a:spcAft>
        <a:buClr>
          <a:srgbClr val="B2B3B5"/>
        </a:buClr>
        <a:buFont typeface="Arial"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10000"/>
        </a:spcBef>
        <a:spcAft>
          <a:spcPct val="10000"/>
        </a:spcAft>
        <a:buClr>
          <a:srgbClr val="B2B3B5"/>
        </a:buClr>
        <a:buFont typeface="Arial"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28625" y="114300"/>
            <a:ext cx="824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400050" y="1447800"/>
            <a:ext cx="82724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ChangeArrowheads="1"/>
          </p:cNvSpPr>
          <p:nvPr/>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199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0250" y="6261100"/>
            <a:ext cx="555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defRPr>
            </a:lvl1pPr>
          </a:lstStyle>
          <a:p>
            <a:pPr>
              <a:defRPr/>
            </a:pPr>
            <a:fld id="{79F24772-166F-7C4F-AA25-C1606D74AD84}" type="slidenum">
              <a:rPr lang="en-US"/>
              <a:pPr>
                <a:defRPr/>
              </a:pPr>
              <a:t>‹#›</a:t>
            </a:fld>
            <a:endParaRPr lang="en-US"/>
          </a:p>
        </p:txBody>
      </p:sp>
      <p:sp>
        <p:nvSpPr>
          <p:cNvPr id="9224" name="Rectangle 8"/>
          <p:cNvSpPr>
            <a:spLocks noGrp="1" noChangeArrowheads="1"/>
          </p:cNvSpPr>
          <p:nvPr>
            <p:ph type="dt" sz="half" idx="2"/>
          </p:nvPr>
        </p:nvSpPr>
        <p:spPr bwMode="auto">
          <a:xfrm>
            <a:off x="836613" y="6550025"/>
            <a:ext cx="11144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
        <p:nvSpPr>
          <p:cNvPr id="9225" name="Rectangle 9"/>
          <p:cNvSpPr>
            <a:spLocks noGrp="1" noChangeArrowheads="1"/>
          </p:cNvSpPr>
          <p:nvPr>
            <p:ph type="ftr" sz="quarter" idx="3"/>
          </p:nvPr>
        </p:nvSpPr>
        <p:spPr bwMode="auto">
          <a:xfrm>
            <a:off x="1997075"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595" r:id="rId1"/>
    <p:sldLayoutId id="2147486559" r:id="rId2"/>
    <p:sldLayoutId id="2147486560" r:id="rId3"/>
    <p:sldLayoutId id="2147486561" r:id="rId4"/>
    <p:sldLayoutId id="2147486562" r:id="rId5"/>
    <p:sldLayoutId id="2147486563" r:id="rId6"/>
    <p:sldLayoutId id="2147486564" r:id="rId7"/>
    <p:sldLayoutId id="2147486565" r:id="rId8"/>
    <p:sldLayoutId id="2147486566" r:id="rId9"/>
    <p:sldLayoutId id="2147486567" r:id="rId10"/>
    <p:sldLayoutId id="2147486568" r:id="rId11"/>
    <p:sldLayoutId id="2147486569" r:id="rId12"/>
    <p:sldLayoutId id="2147486570" r:id="rId13"/>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2500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25000"/>
        </a:spcBef>
        <a:spcAft>
          <a:spcPct val="10000"/>
        </a:spcAft>
        <a:buClr>
          <a:srgbClr val="ABA69F"/>
        </a:buClr>
        <a:buFont typeface="Futura Bk"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25000"/>
        </a:spcBef>
        <a:spcAft>
          <a:spcPct val="10000"/>
        </a:spcAft>
        <a:buClr>
          <a:srgbClr val="ABA69F"/>
        </a:buClr>
        <a:buFont typeface="Futura Bk"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7" descr="npo000007"/>
          <p:cNvPicPr>
            <a:picLocks noChangeAspect="1" noChangeArrowheads="1"/>
          </p:cNvPicPr>
          <p:nvPr/>
        </p:nvPicPr>
        <p:blipFill>
          <a:blip r:embed="rId14">
            <a:extLst>
              <a:ext uri="{28A0092B-C50C-407E-A947-70E740481C1C}">
                <a14:useLocalDpi xmlns:a14="http://schemas.microsoft.com/office/drawing/2010/main" val="0"/>
              </a:ext>
            </a:extLst>
          </a:blip>
          <a:srcRect l="156" t="838" b="72537"/>
          <a:stretch>
            <a:fillRect/>
          </a:stretch>
        </p:blipFill>
        <p:spPr bwMode="auto">
          <a:xfrm>
            <a:off x="0" y="0"/>
            <a:ext cx="91424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ibm_light_gray_logo_300dpi"/>
          <p:cNvPicPr>
            <a:picLocks noChangeAspect="1" noChangeArrowheads="1"/>
          </p:cNvPicPr>
          <p:nvPr/>
        </p:nvPicPr>
        <p:blipFill>
          <a:blip r:embed="rId15">
            <a:clrChange>
              <a:clrFrom>
                <a:srgbClr val="7889FB"/>
              </a:clrFrom>
              <a:clrTo>
                <a:srgbClr val="7889FB">
                  <a:alpha val="0"/>
                </a:srgbClr>
              </a:clrTo>
            </a:clrChange>
            <a:extLst>
              <a:ext uri="{28A0092B-C50C-407E-A947-70E740481C1C}">
                <a14:useLocalDpi xmlns:a14="http://schemas.microsoft.com/office/drawing/2010/main" val="0"/>
              </a:ext>
            </a:extLst>
          </a:blip>
          <a:srcRect r="6667"/>
          <a:stretch>
            <a:fillRect/>
          </a:stretch>
        </p:blipFill>
        <p:spPr bwMode="invGray">
          <a:xfrm>
            <a:off x="8347075" y="104775"/>
            <a:ext cx="622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p:cNvSpPr txBox="1">
            <a:spLocks noChangeArrowheads="1"/>
          </p:cNvSpPr>
          <p:nvPr/>
        </p:nvSpPr>
        <p:spPr bwMode="auto">
          <a:xfrm>
            <a:off x="4784725" y="6465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buClr>
                <a:schemeClr val="accent2"/>
              </a:buClr>
              <a:buFont typeface="Wingdings" charset="0"/>
              <a:buNone/>
            </a:pPr>
            <a:endParaRPr lang="en-US" sz="2800"/>
          </a:p>
        </p:txBody>
      </p:sp>
      <p:sp>
        <p:nvSpPr>
          <p:cNvPr id="56325" name="Rectangle 8"/>
          <p:cNvSpPr>
            <a:spLocks noChangeArrowheads="1"/>
          </p:cNvSpPr>
          <p:nvPr/>
        </p:nvSpPr>
        <p:spPr bwMode="blackWhite">
          <a:xfrm>
            <a:off x="0" y="6775450"/>
            <a:ext cx="9144000" cy="82550"/>
          </a:xfrm>
          <a:prstGeom prst="rect">
            <a:avLst/>
          </a:prstGeom>
          <a:solidFill>
            <a:schemeClr val="accent1"/>
          </a:solidFill>
          <a:ln w="3175">
            <a:solidFill>
              <a:schemeClr val="accent1"/>
            </a:solidFill>
            <a:miter lim="800000"/>
            <a:headEnd/>
            <a:tailEnd/>
          </a:ln>
        </p:spPr>
        <p:txBody>
          <a:bodyPr wrap="none" anchor="ctr"/>
          <a:lstStyle/>
          <a:p>
            <a:endParaRPr lang="en-CA"/>
          </a:p>
        </p:txBody>
      </p:sp>
      <p:pic>
        <p:nvPicPr>
          <p:cNvPr id="56326" name="Picture 19" descr="DB2_tex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557963"/>
            <a:ext cx="91455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5855" name="Rectangle 15"/>
          <p:cNvSpPr>
            <a:spLocks noGrp="1" noChangeArrowheads="1"/>
          </p:cNvSpPr>
          <p:nvPr>
            <p:ph type="sldNum" sz="quarter" idx="4"/>
          </p:nvPr>
        </p:nvSpPr>
        <p:spPr bwMode="black">
          <a:xfrm>
            <a:off x="8328025" y="6624638"/>
            <a:ext cx="673100" cy="1524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r">
              <a:spcBef>
                <a:spcPct val="50000"/>
              </a:spcBef>
              <a:defRPr sz="1000">
                <a:solidFill>
                  <a:srgbClr val="000000"/>
                </a:solidFill>
              </a:defRPr>
            </a:lvl1pPr>
          </a:lstStyle>
          <a:p>
            <a:pPr>
              <a:defRPr/>
            </a:pPr>
            <a:fld id="{541325F3-B234-AF4D-9B09-961FCCF8132E}" type="slidenum">
              <a:rPr lang="en-US"/>
              <a:pPr>
                <a:defRPr/>
              </a:pPr>
              <a:t>‹#›</a:t>
            </a:fld>
            <a:endParaRPr lang="en-US"/>
          </a:p>
        </p:txBody>
      </p:sp>
      <p:sp>
        <p:nvSpPr>
          <p:cNvPr id="56328" name="Rectangle 2"/>
          <p:cNvSpPr>
            <a:spLocks noGrp="1" noChangeArrowheads="1"/>
          </p:cNvSpPr>
          <p:nvPr>
            <p:ph type="title"/>
          </p:nvPr>
        </p:nvSpPr>
        <p:spPr bwMode="auto">
          <a:xfrm>
            <a:off x="153988" y="635000"/>
            <a:ext cx="6173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6329" name="Rectangle 3"/>
          <p:cNvSpPr>
            <a:spLocks noGrp="1" noChangeArrowheads="1"/>
          </p:cNvSpPr>
          <p:nvPr>
            <p:ph type="body" idx="1"/>
          </p:nvPr>
        </p:nvSpPr>
        <p:spPr bwMode="auto">
          <a:xfrm>
            <a:off x="352425" y="1455738"/>
            <a:ext cx="57578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6330" name="Group 24"/>
          <p:cNvGrpSpPr>
            <a:grpSpLocks/>
          </p:cNvGrpSpPr>
          <p:nvPr/>
        </p:nvGrpSpPr>
        <p:grpSpPr bwMode="auto">
          <a:xfrm>
            <a:off x="104775" y="144463"/>
            <a:ext cx="1438275" cy="168275"/>
            <a:chOff x="56" y="97"/>
            <a:chExt cx="807" cy="94"/>
          </a:xfrm>
        </p:grpSpPr>
        <p:sp>
          <p:nvSpPr>
            <p:cNvPr id="56332" name="Rectangle 15"/>
            <p:cNvSpPr>
              <a:spLocks noChangeArrowheads="1"/>
            </p:cNvSpPr>
            <p:nvPr userDrawn="1"/>
          </p:nvSpPr>
          <p:spPr bwMode="auto">
            <a:xfrm>
              <a:off x="56" y="97"/>
              <a:ext cx="807" cy="94"/>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56333" name="Picture 21" descr="Information Managemen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5" y="117"/>
              <a:ext cx="68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6331" name="Object 29"/>
          <p:cNvGraphicFramePr>
            <a:graphicFrameLocks noChangeAspect="1"/>
          </p:cNvGraphicFramePr>
          <p:nvPr/>
        </p:nvGraphicFramePr>
        <p:xfrm>
          <a:off x="8340725" y="6107113"/>
          <a:ext cx="628650" cy="304800"/>
        </p:xfrm>
        <a:graphic>
          <a:graphicData uri="http://schemas.openxmlformats.org/presentationml/2006/ole">
            <mc:AlternateContent xmlns:mc="http://schemas.openxmlformats.org/markup-compatibility/2006">
              <mc:Choice xmlns:v="urn:schemas-microsoft-com:vml" Requires="v">
                <p:oleObj spid="_x0000_s56518" name="Photo Editor Photo" r:id="rId18" imgW="628571" imgH="304923" progId="MSPhotoEd.3">
                  <p:embed/>
                </p:oleObj>
              </mc:Choice>
              <mc:Fallback>
                <p:oleObj name="Photo Editor Photo" r:id="rId18" imgW="628571" imgH="304923" progId="MSPhotoEd.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40725" y="6107113"/>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596" r:id="rId1"/>
    <p:sldLayoutId id="2147486571" r:id="rId2"/>
    <p:sldLayoutId id="2147486572" r:id="rId3"/>
    <p:sldLayoutId id="2147486573" r:id="rId4"/>
    <p:sldLayoutId id="2147486574" r:id="rId5"/>
    <p:sldLayoutId id="2147486575" r:id="rId6"/>
    <p:sldLayoutId id="2147486576" r:id="rId7"/>
    <p:sldLayoutId id="2147486577" r:id="rId8"/>
    <p:sldLayoutId id="2147486578" r:id="rId9"/>
    <p:sldLayoutId id="2147486579" r:id="rId10"/>
    <p:sldLayoutId id="2147486580" r:id="rId11"/>
  </p:sldLayoutIdLst>
  <p:transition xmlns:p14="http://schemas.microsoft.com/office/powerpoint/2010/main">
    <p:zoom dir="in"/>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2400" b="1" i="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5pPr>
      <a:lvl6pPr marL="457200" algn="l" rtl="0" eaLnBrk="1" fontAlgn="base" hangingPunct="1">
        <a:lnSpc>
          <a:spcPct val="90000"/>
        </a:lnSpc>
        <a:spcBef>
          <a:spcPct val="0"/>
        </a:spcBef>
        <a:spcAft>
          <a:spcPct val="0"/>
        </a:spcAft>
        <a:defRPr sz="2400" b="1" i="1">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b="1" i="1">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b="1" i="1">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b="1" i="1">
          <a:solidFill>
            <a:schemeClr val="tx1"/>
          </a:solidFill>
          <a:latin typeface="Arial" charset="0"/>
          <a:cs typeface="Arial" charset="0"/>
        </a:defRPr>
      </a:lvl9pPr>
    </p:titleStyle>
    <p:bodyStyle>
      <a:lvl1pPr marL="228600" indent="-228600" algn="l" rtl="0" eaLnBrk="0" fontAlgn="base" hangingPunct="0">
        <a:lnSpc>
          <a:spcPct val="95000"/>
        </a:lnSpc>
        <a:spcBef>
          <a:spcPct val="50000"/>
        </a:spcBef>
        <a:spcAft>
          <a:spcPct val="0"/>
        </a:spcAft>
        <a:buClr>
          <a:schemeClr val="tx2"/>
        </a:buClr>
        <a:buFont typeface="Wingdings" charset="0"/>
        <a:buChar char="§"/>
        <a:defRPr sz="2000">
          <a:solidFill>
            <a:schemeClr val="tx1"/>
          </a:solidFill>
          <a:latin typeface="+mn-lt"/>
          <a:ea typeface="ＭＳ Ｐゴシック" charset="0"/>
          <a:cs typeface="+mn-cs"/>
        </a:defRPr>
      </a:lvl1pPr>
      <a:lvl2pPr marL="457200" indent="-227013" algn="l" rtl="0" eaLnBrk="0" fontAlgn="base" hangingPunct="0">
        <a:lnSpc>
          <a:spcPct val="95000"/>
        </a:lnSpc>
        <a:spcBef>
          <a:spcPct val="40000"/>
        </a:spcBef>
        <a:spcAft>
          <a:spcPct val="0"/>
        </a:spcAft>
        <a:buClr>
          <a:schemeClr val="tx2"/>
        </a:buClr>
        <a:buFont typeface="Arial" charset="0"/>
        <a:buChar char="–"/>
        <a:defRPr sz="2000">
          <a:solidFill>
            <a:schemeClr val="tx1"/>
          </a:solidFill>
          <a:latin typeface="+mn-lt"/>
          <a:ea typeface="Arial" charset="0"/>
          <a:cs typeface="+mn-cs"/>
        </a:defRPr>
      </a:lvl2pPr>
      <a:lvl3pPr marL="682625" indent="-223838" algn="l" rtl="0" eaLnBrk="0" fontAlgn="base" hangingPunct="0">
        <a:lnSpc>
          <a:spcPct val="95000"/>
        </a:lnSpc>
        <a:spcBef>
          <a:spcPct val="30000"/>
        </a:spcBef>
        <a:spcAft>
          <a:spcPct val="0"/>
        </a:spcAft>
        <a:buClr>
          <a:schemeClr val="tx2"/>
        </a:buClr>
        <a:buChar char="•"/>
        <a:defRPr sz="2400">
          <a:solidFill>
            <a:schemeClr val="tx1"/>
          </a:solidFill>
          <a:latin typeface="+mn-lt"/>
          <a:ea typeface="Arial" charset="0"/>
          <a:cs typeface="+mn-cs"/>
        </a:defRPr>
      </a:lvl3pPr>
      <a:lvl4pPr marL="912813" indent="-228600" algn="l" rtl="0" eaLnBrk="0" fontAlgn="base" hangingPunct="0">
        <a:lnSpc>
          <a:spcPct val="95000"/>
        </a:lnSpc>
        <a:spcBef>
          <a:spcPct val="20000"/>
        </a:spcBef>
        <a:spcAft>
          <a:spcPct val="0"/>
        </a:spcAft>
        <a:buClr>
          <a:schemeClr val="tx2"/>
        </a:buClr>
        <a:buFont typeface="Arial" charset="0"/>
        <a:buChar char="–"/>
        <a:defRPr sz="1600">
          <a:solidFill>
            <a:schemeClr val="tx1"/>
          </a:solidFill>
          <a:latin typeface="+mn-lt"/>
          <a:ea typeface="Arial" charset="0"/>
          <a:cs typeface="+mn-cs"/>
        </a:defRPr>
      </a:lvl4pPr>
      <a:lvl5pPr marL="1143000" indent="-228600" algn="l" rtl="0" eaLnBrk="0" fontAlgn="base" hangingPunct="0">
        <a:lnSpc>
          <a:spcPct val="95000"/>
        </a:lnSpc>
        <a:spcBef>
          <a:spcPct val="20000"/>
        </a:spcBef>
        <a:spcAft>
          <a:spcPct val="0"/>
        </a:spcAft>
        <a:buClr>
          <a:schemeClr val="tx2"/>
        </a:buClr>
        <a:buFont typeface="Arial" charset="0"/>
        <a:buChar char="&gt;"/>
        <a:defRPr sz="1600">
          <a:solidFill>
            <a:schemeClr val="tx1"/>
          </a:solidFill>
          <a:latin typeface="+mn-lt"/>
          <a:ea typeface="Arial" charset="0"/>
          <a:cs typeface="+mn-cs"/>
        </a:defRPr>
      </a:lvl5pPr>
      <a:lvl6pPr marL="16002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6pPr>
      <a:lvl7pPr marL="20574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7pPr>
      <a:lvl8pPr marL="25146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8pPr>
      <a:lvl9pPr marL="29718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D1AB93B5-E55D-484A-B01C-E5FA5536DD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97" r:id="rId1"/>
    <p:sldLayoutId id="2147486598" r:id="rId2"/>
  </p:sldLayoutIdLst>
  <p:transition xmlns:p14="http://schemas.microsoft.com/office/powerpoint/2010/main" advClick="0"/>
  <p:txStyles>
    <p:titleStyle>
      <a:lvl1pPr algn="ctr" rtl="0" eaLnBrk="0" fontAlgn="base" hangingPunct="0">
        <a:spcBef>
          <a:spcPct val="0"/>
        </a:spcBef>
        <a:spcAft>
          <a:spcPct val="0"/>
        </a:spcAft>
        <a:defRPr sz="4400">
          <a:solidFill>
            <a:srgbClr val="0066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2pPr>
      <a:lvl3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3pPr>
      <a:lvl4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4pPr>
      <a:lvl5pPr algn="ctr" rtl="0" eaLnBrk="0" fontAlgn="base" hangingPunct="0">
        <a:spcBef>
          <a:spcPct val="0"/>
        </a:spcBef>
        <a:spcAft>
          <a:spcPct val="0"/>
        </a:spcAft>
        <a:defRPr sz="4400">
          <a:solidFill>
            <a:srgbClr val="0066FF"/>
          </a:solidFill>
          <a:latin typeface="Comic Sans MS" charset="0"/>
          <a:ea typeface="ＭＳ Ｐゴシック" charset="0"/>
          <a:cs typeface="ＭＳ Ｐゴシック" charset="0"/>
        </a:defRPr>
      </a:lvl5pPr>
      <a:lvl6pPr marL="457200" algn="ctr" rtl="0" fontAlgn="base">
        <a:spcBef>
          <a:spcPct val="0"/>
        </a:spcBef>
        <a:spcAft>
          <a:spcPct val="0"/>
        </a:spcAft>
        <a:defRPr sz="4400">
          <a:solidFill>
            <a:srgbClr val="0066FF"/>
          </a:solidFill>
          <a:latin typeface="Comic Sans MS" charset="0"/>
        </a:defRPr>
      </a:lvl6pPr>
      <a:lvl7pPr marL="914400" algn="ctr" rtl="0" fontAlgn="base">
        <a:spcBef>
          <a:spcPct val="0"/>
        </a:spcBef>
        <a:spcAft>
          <a:spcPct val="0"/>
        </a:spcAft>
        <a:defRPr sz="4400">
          <a:solidFill>
            <a:srgbClr val="0066FF"/>
          </a:solidFill>
          <a:latin typeface="Comic Sans MS" charset="0"/>
        </a:defRPr>
      </a:lvl7pPr>
      <a:lvl8pPr marL="1371600" algn="ctr" rtl="0" fontAlgn="base">
        <a:spcBef>
          <a:spcPct val="0"/>
        </a:spcBef>
        <a:spcAft>
          <a:spcPct val="0"/>
        </a:spcAft>
        <a:defRPr sz="4400">
          <a:solidFill>
            <a:srgbClr val="0066FF"/>
          </a:solidFill>
          <a:latin typeface="Comic Sans MS" charset="0"/>
        </a:defRPr>
      </a:lvl8pPr>
      <a:lvl9pPr marL="1828800" algn="ctr" rtl="0" fontAlgn="base">
        <a:spcBef>
          <a:spcPct val="0"/>
        </a:spcBef>
        <a:spcAft>
          <a:spcPct val="0"/>
        </a:spcAft>
        <a:defRPr sz="4400">
          <a:solidFill>
            <a:srgbClr val="0066FF"/>
          </a:solidFill>
          <a:latin typeface="Comic Sans M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6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Arial" charset="0"/>
              </a:defRPr>
            </a:lvl1pPr>
          </a:lstStyle>
          <a:p>
            <a:pPr>
              <a:defRPr/>
            </a:pPr>
            <a:fld id="{32A08901-86B0-BB4B-8F00-57C0A2484C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99" r:id="rId1"/>
  </p:sldLayoutIdLst>
  <p:transition xmlns:p14="http://schemas.microsoft.com/office/powerpoint/2010/main" advClick="0"/>
  <p:txStyles>
    <p:titleStyle>
      <a:lvl1pPr algn="ctr" rtl="0" eaLnBrk="0" fontAlgn="base" hangingPunct="0">
        <a:spcBef>
          <a:spcPct val="0"/>
        </a:spcBef>
        <a:spcAft>
          <a:spcPct val="0"/>
        </a:spcAft>
        <a:defRPr sz="4400">
          <a:solidFill>
            <a:srgbClr val="0066FF"/>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rgbClr val="0066FF"/>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rgbClr val="0066FF"/>
          </a:solidFill>
          <a:latin typeface="Comic Sans MS" charset="0"/>
        </a:defRPr>
      </a:lvl6pPr>
      <a:lvl7pPr marL="914400" algn="ctr" rtl="0" fontAlgn="base">
        <a:spcBef>
          <a:spcPct val="0"/>
        </a:spcBef>
        <a:spcAft>
          <a:spcPct val="0"/>
        </a:spcAft>
        <a:defRPr sz="4400">
          <a:solidFill>
            <a:srgbClr val="0066FF"/>
          </a:solidFill>
          <a:latin typeface="Comic Sans MS" charset="0"/>
        </a:defRPr>
      </a:lvl7pPr>
      <a:lvl8pPr marL="1371600" algn="ctr" rtl="0" fontAlgn="base">
        <a:spcBef>
          <a:spcPct val="0"/>
        </a:spcBef>
        <a:spcAft>
          <a:spcPct val="0"/>
        </a:spcAft>
        <a:defRPr sz="4400">
          <a:solidFill>
            <a:srgbClr val="0066FF"/>
          </a:solidFill>
          <a:latin typeface="Comic Sans MS" charset="0"/>
        </a:defRPr>
      </a:lvl8pPr>
      <a:lvl9pPr marL="1828800" algn="ctr" rtl="0" fontAlgn="base">
        <a:spcBef>
          <a:spcPct val="0"/>
        </a:spcBef>
        <a:spcAft>
          <a:spcPct val="0"/>
        </a:spcAft>
        <a:defRPr sz="4400">
          <a:solidFill>
            <a:srgbClr val="0066FF"/>
          </a:solidFill>
          <a:latin typeface="Comic Sans M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4995"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4996"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84997"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B6C4D82-9909-9D4C-BA7B-1DC33D9BB8B8}" type="slidenum">
              <a:rPr lang="en-US"/>
              <a:pPr>
                <a:defRPr/>
              </a:pPr>
              <a:t>‹#›</a:t>
            </a:fld>
            <a:endParaRPr lang="en-US"/>
          </a:p>
        </p:txBody>
      </p:sp>
    </p:spTree>
    <p:extLst>
      <p:ext uri="{BB962C8B-B14F-4D97-AF65-F5344CB8AC3E}">
        <p14:creationId xmlns:p14="http://schemas.microsoft.com/office/powerpoint/2010/main" val="3817835955"/>
      </p:ext>
    </p:extLst>
  </p:cSld>
  <p:clrMap bg1="lt1" tx1="dk1" bg2="lt2" tx2="dk2" accent1="accent1" accent2="accent2" accent3="accent3" accent4="accent4" accent5="accent5" accent6="accent6" hlink="hlink" folHlink="folHlink"/>
  <p:sldLayoutIdLst>
    <p:sldLayoutId id="2147486617" r:id="rId1"/>
    <p:sldLayoutId id="2147486618"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29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29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829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1200FED1-7F02-1D4E-A12E-3CB093534AC4}" type="slidenum">
              <a:rPr lang="en-US"/>
              <a:pPr>
                <a:defRPr/>
              </a:pPr>
              <a:t>‹#›</a:t>
            </a:fld>
            <a:endParaRPr lang="en-US"/>
          </a:p>
        </p:txBody>
      </p:sp>
    </p:spTree>
    <p:extLst>
      <p:ext uri="{BB962C8B-B14F-4D97-AF65-F5344CB8AC3E}">
        <p14:creationId xmlns:p14="http://schemas.microsoft.com/office/powerpoint/2010/main" val="4055865304"/>
      </p:ext>
    </p:extLst>
  </p:cSld>
  <p:clrMap bg1="lt1" tx1="dk1" bg2="lt2" tx2="dk2" accent1="accent1" accent2="accent2" accent3="accent3" accent4="accent4" accent5="accent5" accent6="accent6" hlink="hlink" folHlink="folHlink"/>
  <p:sldLayoutIdLst>
    <p:sldLayoutId id="2147486643" r:id="rId1"/>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image" Target="../media/image4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image" Target="../media/image4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notesSlide" Target="../notesSlides/notesSlide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image" Target="../media/image4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43.png"/><Relationship Id="rId3" Type="http://schemas.openxmlformats.org/officeDocument/2006/relationships/image" Target="../media/image4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3.xml"/><Relationship Id="rId2" Type="http://schemas.openxmlformats.org/officeDocument/2006/relationships/image" Target="../media/image45.png"/><Relationship Id="rId3" Type="http://schemas.openxmlformats.org/officeDocument/2006/relationships/image" Target="../media/image4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image" Target="../media/image4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5.xml"/><Relationship Id="rId2" Type="http://schemas.openxmlformats.org/officeDocument/2006/relationships/notesSlide" Target="../notesSlides/notesSlide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2.xml"/><Relationship Id="rId2" Type="http://schemas.openxmlformats.org/officeDocument/2006/relationships/image" Target="../media/image48.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image" Target="../media/image47.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image" Target="../media/image4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image" Target="../media/image50.jpeg"/><Relationship Id="rId3" Type="http://schemas.openxmlformats.org/officeDocument/2006/relationships/image" Target="../media/image51.jpeg"/></Relationships>
</file>

<file path=ppt/slides/_rels/slide16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159.xml"/><Relationship Id="rId2" Type="http://schemas.openxmlformats.org/officeDocument/2006/relationships/image" Target="../media/image52.jpe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22.png"/><Relationship Id="rId3" Type="http://schemas.openxmlformats.org/officeDocument/2006/relationships/image" Target="../media/image2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97.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23.png"/><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8.xml"/><Relationship Id="rId2"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5.xml"/><Relationship Id="rId2"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121.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31.xml"/><Relationship Id="rId2" Type="http://schemas.openxmlformats.org/officeDocument/2006/relationships/image" Target="../media/image3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image" Target="../media/image3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image" Target="../media/image3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22.png"/><Relationship Id="rId3" Type="http://schemas.openxmlformats.org/officeDocument/2006/relationships/image" Target="../media/image2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endParaRPr lang="en-US" sz="3200" b="1" dirty="0" smtClean="0">
              <a:solidFill>
                <a:srgbClr val="161645"/>
              </a:solidFill>
              <a:latin typeface="Calibri" charset="0"/>
            </a:endParaRPr>
          </a:p>
          <a:p>
            <a:pPr algn="ctr" eaLnBrk="1" hangingPunct="1">
              <a:buClr>
                <a:srgbClr val="000000"/>
              </a:buClr>
              <a:buSzPct val="100000"/>
              <a:buFont typeface="Times New Roman" charset="0"/>
              <a:buNone/>
            </a:pPr>
            <a:r>
              <a:rPr lang="en-US" sz="3200" b="1" dirty="0" smtClean="0">
                <a:solidFill>
                  <a:srgbClr val="161645"/>
                </a:solidFill>
                <a:latin typeface="Calibri" charset="0"/>
              </a:rPr>
              <a:t>Synchronization</a:t>
            </a:r>
            <a:endParaRPr lang="en-US" sz="3200" b="1" dirty="0">
              <a:solidFill>
                <a:srgbClr val="161645"/>
              </a:solidFill>
              <a:latin typeface="Calibri" charset="0"/>
            </a:endParaRPr>
          </a:p>
        </p:txBody>
      </p:sp>
      <p:sp>
        <p:nvSpPr>
          <p:cNvPr id="90114"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8"/>
          <p:cNvSpPr>
            <a:spLocks noChangeArrowheads="1"/>
          </p:cNvSpPr>
          <p:nvPr/>
        </p:nvSpPr>
        <p:spPr bwMode="auto">
          <a:xfrm>
            <a:off x="1038225" y="3651250"/>
            <a:ext cx="4876801" cy="2743199"/>
          </a:xfrm>
          <a:prstGeom prst="flowChartProcess">
            <a:avLst/>
          </a:prstGeom>
          <a:solidFill>
            <a:srgbClr val="99CCFF"/>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endParaRPr>
          </a:p>
        </p:txBody>
      </p:sp>
      <p:sp>
        <p:nvSpPr>
          <p:cNvPr id="29697" name="Title 1"/>
          <p:cNvSpPr>
            <a:spLocks noGrp="1"/>
          </p:cNvSpPr>
          <p:nvPr>
            <p:ph type="title"/>
          </p:nvPr>
        </p:nvSpPr>
        <p:spPr>
          <a:xfrm>
            <a:off x="457200" y="-304800"/>
            <a:ext cx="8226425" cy="1554163"/>
          </a:xfrm>
        </p:spPr>
        <p:txBody>
          <a:bodyPr/>
          <a:lstStyle/>
          <a:p>
            <a:r>
              <a:rPr lang="en-US" dirty="0" smtClean="0">
                <a:latin typeface="Arial" charset="0"/>
                <a:ea typeface="ＭＳ Ｐゴシック" charset="0"/>
                <a:cs typeface="Arial" charset="0"/>
              </a:rPr>
              <a:t>Locking and blocking</a:t>
            </a:r>
            <a:endParaRPr lang="en-US" dirty="0">
              <a:latin typeface="Arial" charset="0"/>
              <a:ea typeface="ＭＳ Ｐゴシック" charset="0"/>
              <a:cs typeface="Arial" charset="0"/>
            </a:endParaRPr>
          </a:p>
        </p:txBody>
      </p:sp>
      <p:sp>
        <p:nvSpPr>
          <p:cNvPr id="15" name="Oval 3"/>
          <p:cNvSpPr>
            <a:spLocks noChangeArrowheads="1"/>
          </p:cNvSpPr>
          <p:nvPr/>
        </p:nvSpPr>
        <p:spPr bwMode="auto">
          <a:xfrm>
            <a:off x="2919413" y="3186113"/>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a:solidFill>
                  <a:sysClr val="windowText" lastClr="000000"/>
                </a:solidFill>
                <a:ea typeface="Arial" charset="0"/>
              </a:rPr>
              <a:t>running</a:t>
            </a:r>
          </a:p>
        </p:txBody>
      </p:sp>
      <p:sp>
        <p:nvSpPr>
          <p:cNvPr id="16" name="Oval 4"/>
          <p:cNvSpPr>
            <a:spLocks noChangeArrowheads="1"/>
          </p:cNvSpPr>
          <p:nvPr/>
        </p:nvSpPr>
        <p:spPr bwMode="auto">
          <a:xfrm>
            <a:off x="4672013" y="521335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ready</a:t>
            </a:r>
          </a:p>
        </p:txBody>
      </p:sp>
      <p:sp>
        <p:nvSpPr>
          <p:cNvPr id="17" name="Oval 5"/>
          <p:cNvSpPr>
            <a:spLocks noChangeArrowheads="1"/>
          </p:cNvSpPr>
          <p:nvPr/>
        </p:nvSpPr>
        <p:spPr bwMode="auto">
          <a:xfrm>
            <a:off x="1166813" y="521335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a:solidFill>
                  <a:sysClr val="windowText" lastClr="000000"/>
                </a:solidFill>
                <a:ea typeface="Arial" charset="0"/>
              </a:rPr>
              <a:t>blocked</a:t>
            </a:r>
          </a:p>
        </p:txBody>
      </p:sp>
      <p:cxnSp>
        <p:nvCxnSpPr>
          <p:cNvPr id="29701" name="AutoShape 6"/>
          <p:cNvCxnSpPr>
            <a:cxnSpLocks noChangeShapeType="1"/>
          </p:cNvCxnSpPr>
          <p:nvPr/>
        </p:nvCxnSpPr>
        <p:spPr bwMode="auto">
          <a:xfrm flipH="1">
            <a:off x="2022475" y="4056063"/>
            <a:ext cx="996950" cy="1271587"/>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29702" name="AutoShape 7"/>
          <p:cNvCxnSpPr>
            <a:cxnSpLocks noChangeShapeType="1"/>
            <a:stCxn id="17" idx="6"/>
            <a:endCxn id="16" idx="2"/>
          </p:cNvCxnSpPr>
          <p:nvPr/>
        </p:nvCxnSpPr>
        <p:spPr bwMode="auto">
          <a:xfrm>
            <a:off x="2233613" y="5746750"/>
            <a:ext cx="2438400" cy="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29703" name="AutoShape 11"/>
          <p:cNvCxnSpPr>
            <a:cxnSpLocks noChangeShapeType="1"/>
            <a:stCxn id="15" idx="6"/>
            <a:endCxn id="16" idx="0"/>
          </p:cNvCxnSpPr>
          <p:nvPr/>
        </p:nvCxnSpPr>
        <p:spPr bwMode="auto">
          <a:xfrm>
            <a:off x="3986213" y="3719513"/>
            <a:ext cx="1219200" cy="1493837"/>
          </a:xfrm>
          <a:prstGeom prst="curvedConnector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4" name="Text Box 12"/>
          <p:cNvSpPr txBox="1">
            <a:spLocks noChangeArrowheads="1"/>
          </p:cNvSpPr>
          <p:nvPr/>
        </p:nvSpPr>
        <p:spPr bwMode="auto">
          <a:xfrm>
            <a:off x="4945063" y="3863975"/>
            <a:ext cx="184150"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endParaRPr lang="en-US" sz="1600" i="1" kern="0">
              <a:solidFill>
                <a:sysClr val="windowText" lastClr="000000"/>
              </a:solidFill>
              <a:ea typeface="Arial" charset="0"/>
            </a:endParaRPr>
          </a:p>
        </p:txBody>
      </p:sp>
      <p:cxnSp>
        <p:nvCxnSpPr>
          <p:cNvPr id="29705" name="AutoShape 13"/>
          <p:cNvCxnSpPr>
            <a:cxnSpLocks noChangeShapeType="1"/>
            <a:stCxn id="16" idx="1"/>
            <a:endCxn id="15" idx="5"/>
          </p:cNvCxnSpPr>
          <p:nvPr/>
        </p:nvCxnSpPr>
        <p:spPr bwMode="auto">
          <a:xfrm flipH="1" flipV="1">
            <a:off x="3830638" y="4097338"/>
            <a:ext cx="996950" cy="1271587"/>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9708" name="Rectangle 58"/>
          <p:cNvSpPr>
            <a:spLocks noChangeArrowheads="1"/>
          </p:cNvSpPr>
          <p:nvPr/>
        </p:nvSpPr>
        <p:spPr bwMode="auto">
          <a:xfrm>
            <a:off x="2035175" y="4459565"/>
            <a:ext cx="1136650" cy="369332"/>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2000" b="1" dirty="0">
                <a:solidFill>
                  <a:srgbClr val="000000"/>
                </a:solidFill>
              </a:rPr>
              <a:t>sleep</a:t>
            </a:r>
            <a:endParaRPr lang="en-US" sz="1800" b="1" dirty="0">
              <a:solidFill>
                <a:srgbClr val="000000"/>
              </a:solidFill>
            </a:endParaRPr>
          </a:p>
        </p:txBody>
      </p:sp>
      <p:grpSp>
        <p:nvGrpSpPr>
          <p:cNvPr id="29709" name="Group 56"/>
          <p:cNvGrpSpPr>
            <a:grpSpLocks/>
          </p:cNvGrpSpPr>
          <p:nvPr/>
        </p:nvGrpSpPr>
        <p:grpSpPr bwMode="auto">
          <a:xfrm>
            <a:off x="609600" y="6089650"/>
            <a:ext cx="809625" cy="692150"/>
            <a:chOff x="7696200" y="2812458"/>
            <a:chExt cx="808973" cy="692742"/>
          </a:xfrm>
        </p:grpSpPr>
        <p:sp>
          <p:nvSpPr>
            <p:cNvPr id="29718" name="Octagon 57"/>
            <p:cNvSpPr>
              <a:spLocks noChangeArrowheads="1"/>
            </p:cNvSpPr>
            <p:nvPr/>
          </p:nvSpPr>
          <p:spPr bwMode="auto">
            <a:xfrm>
              <a:off x="7754315" y="2812458"/>
              <a:ext cx="692742" cy="692742"/>
            </a:xfrm>
            <a:prstGeom prst="octagon">
              <a:avLst>
                <a:gd name="adj" fmla="val 29287"/>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29719" name="Text Box 23"/>
            <p:cNvSpPr txBox="1">
              <a:spLocks noChangeArrowheads="1"/>
            </p:cNvSpPr>
            <p:nvPr/>
          </p:nvSpPr>
          <p:spPr bwMode="auto">
            <a:xfrm>
              <a:off x="7696200" y="2974163"/>
              <a:ext cx="80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cs typeface="Arial" charset="0"/>
                </a:rPr>
                <a:t>STOP</a:t>
              </a:r>
              <a:endParaRPr lang="en-US" sz="1400" dirty="0">
                <a:cs typeface="Arial" charset="0"/>
              </a:endParaRPr>
            </a:p>
          </p:txBody>
        </p:sp>
      </p:grpSp>
      <p:grpSp>
        <p:nvGrpSpPr>
          <p:cNvPr id="29710" name="Group 113"/>
          <p:cNvGrpSpPr>
            <a:grpSpLocks/>
          </p:cNvGrpSpPr>
          <p:nvPr/>
        </p:nvGrpSpPr>
        <p:grpSpPr bwMode="auto">
          <a:xfrm>
            <a:off x="1922463" y="6089650"/>
            <a:ext cx="792162" cy="639762"/>
            <a:chOff x="1905000" y="2895599"/>
            <a:chExt cx="792162" cy="639765"/>
          </a:xfrm>
        </p:grpSpPr>
        <p:sp>
          <p:nvSpPr>
            <p:cNvPr id="29716"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29717"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wait</a:t>
              </a:r>
              <a:endParaRPr lang="en-US" sz="1400">
                <a:solidFill>
                  <a:srgbClr val="000000"/>
                </a:solidFill>
                <a:cs typeface="Arial" charset="0"/>
              </a:endParaRPr>
            </a:p>
          </p:txBody>
        </p:sp>
      </p:grpSp>
      <p:sp>
        <p:nvSpPr>
          <p:cNvPr id="29711" name="Oval 67"/>
          <p:cNvSpPr>
            <a:spLocks noChangeArrowheads="1"/>
          </p:cNvSpPr>
          <p:nvPr/>
        </p:nvSpPr>
        <p:spPr bwMode="auto">
          <a:xfrm>
            <a:off x="2638425" y="43370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29712" name="Oval 54"/>
          <p:cNvSpPr>
            <a:spLocks noChangeArrowheads="1"/>
          </p:cNvSpPr>
          <p:nvPr/>
        </p:nvSpPr>
        <p:spPr bwMode="auto">
          <a:xfrm>
            <a:off x="3705225" y="555625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29713" name="Rectangle 58"/>
          <p:cNvSpPr>
            <a:spLocks noChangeArrowheads="1"/>
          </p:cNvSpPr>
          <p:nvPr/>
        </p:nvSpPr>
        <p:spPr bwMode="auto">
          <a:xfrm>
            <a:off x="2333625" y="5353814"/>
            <a:ext cx="167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dirty="0">
                <a:solidFill>
                  <a:srgbClr val="000000"/>
                </a:solidFill>
                <a:cs typeface="Arial" charset="0"/>
              </a:rPr>
              <a:t>wakeup</a:t>
            </a:r>
            <a:endParaRPr lang="en-US" b="1" dirty="0">
              <a:solidFill>
                <a:srgbClr val="000000"/>
              </a:solidFill>
              <a:cs typeface="Arial" charset="0"/>
            </a:endParaRPr>
          </a:p>
        </p:txBody>
      </p:sp>
      <p:sp>
        <p:nvSpPr>
          <p:cNvPr id="29" name="Rectangle 58"/>
          <p:cNvSpPr>
            <a:spLocks noChangeArrowheads="1"/>
          </p:cNvSpPr>
          <p:nvPr/>
        </p:nvSpPr>
        <p:spPr bwMode="auto">
          <a:xfrm>
            <a:off x="3629025" y="4622740"/>
            <a:ext cx="1295400" cy="400110"/>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2000" b="1" dirty="0">
                <a:solidFill>
                  <a:srgbClr val="000000"/>
                </a:solidFill>
              </a:rPr>
              <a:t>dispatch</a:t>
            </a:r>
          </a:p>
        </p:txBody>
      </p:sp>
      <p:sp>
        <p:nvSpPr>
          <p:cNvPr id="30" name="Text Box 49"/>
          <p:cNvSpPr txBox="1">
            <a:spLocks noChangeArrowheads="1"/>
          </p:cNvSpPr>
          <p:nvPr/>
        </p:nvSpPr>
        <p:spPr bwMode="auto">
          <a:xfrm>
            <a:off x="457200" y="1447800"/>
            <a:ext cx="6172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dirty="0" smtClean="0">
                <a:solidFill>
                  <a:srgbClr val="000000"/>
                </a:solidFill>
                <a:cs typeface="Arial" charset="0"/>
              </a:rPr>
              <a:t>If thread </a:t>
            </a:r>
            <a:r>
              <a:rPr lang="en-US" sz="2000" b="1" dirty="0" smtClean="0">
                <a:solidFill>
                  <a:srgbClr val="000000"/>
                </a:solidFill>
                <a:cs typeface="Arial" charset="0"/>
              </a:rPr>
              <a:t>T</a:t>
            </a:r>
            <a:r>
              <a:rPr lang="en-US" sz="2000" dirty="0" smtClean="0">
                <a:solidFill>
                  <a:srgbClr val="000000"/>
                </a:solidFill>
                <a:cs typeface="Arial" charset="0"/>
              </a:rPr>
              <a:t> attempts to acquire a lock that is busy (held),  </a:t>
            </a:r>
            <a:r>
              <a:rPr lang="en-US" sz="2000" b="1" dirty="0" smtClean="0">
                <a:solidFill>
                  <a:srgbClr val="000000"/>
                </a:solidFill>
                <a:cs typeface="Arial" charset="0"/>
              </a:rPr>
              <a:t>T</a:t>
            </a:r>
            <a:r>
              <a:rPr lang="en-US" sz="2000" dirty="0" smtClean="0">
                <a:solidFill>
                  <a:srgbClr val="000000"/>
                </a:solidFill>
                <a:cs typeface="Arial" charset="0"/>
              </a:rPr>
              <a:t> must spin and/or block until the lock is free.  </a:t>
            </a:r>
            <a:r>
              <a:rPr lang="en-US" sz="2000" b="1" dirty="0" smtClean="0">
                <a:solidFill>
                  <a:srgbClr val="000000"/>
                </a:solidFill>
                <a:cs typeface="Arial" charset="0"/>
              </a:rPr>
              <a:t>T</a:t>
            </a:r>
            <a:r>
              <a:rPr lang="en-US" sz="2000" dirty="0" smtClean="0">
                <a:solidFill>
                  <a:srgbClr val="000000"/>
                </a:solidFill>
                <a:cs typeface="Arial" charset="0"/>
              </a:rPr>
              <a:t> enters the kernel (via </a:t>
            </a:r>
            <a:r>
              <a:rPr lang="en-US" sz="2000" dirty="0" err="1" smtClean="0">
                <a:solidFill>
                  <a:srgbClr val="000000"/>
                </a:solidFill>
                <a:cs typeface="Arial" charset="0"/>
              </a:rPr>
              <a:t>syscall</a:t>
            </a:r>
            <a:r>
              <a:rPr lang="en-US" sz="2000" dirty="0" smtClean="0">
                <a:solidFill>
                  <a:srgbClr val="000000"/>
                </a:solidFill>
                <a:cs typeface="Arial" charset="0"/>
              </a:rPr>
              <a:t>) to block.  When the lock holder </a:t>
            </a:r>
            <a:r>
              <a:rPr lang="en-US" sz="2000" b="1" dirty="0" smtClean="0">
                <a:solidFill>
                  <a:srgbClr val="000000"/>
                </a:solidFill>
                <a:cs typeface="Arial" charset="0"/>
              </a:rPr>
              <a:t>H</a:t>
            </a:r>
            <a:r>
              <a:rPr lang="en-US" sz="2000" dirty="0" smtClean="0">
                <a:solidFill>
                  <a:srgbClr val="000000"/>
                </a:solidFill>
                <a:cs typeface="Arial" charset="0"/>
              </a:rPr>
              <a:t> releases, </a:t>
            </a:r>
            <a:r>
              <a:rPr lang="en-US" sz="2000" b="1" dirty="0" smtClean="0">
                <a:solidFill>
                  <a:srgbClr val="000000"/>
                </a:solidFill>
                <a:cs typeface="Arial" charset="0"/>
              </a:rPr>
              <a:t>H</a:t>
            </a:r>
            <a:r>
              <a:rPr lang="en-US" sz="2000" dirty="0" smtClean="0">
                <a:solidFill>
                  <a:srgbClr val="000000"/>
                </a:solidFill>
                <a:cs typeface="Arial" charset="0"/>
              </a:rPr>
              <a:t> enters the kernel (via </a:t>
            </a:r>
            <a:r>
              <a:rPr lang="en-US" sz="2000" dirty="0" err="1" smtClean="0">
                <a:solidFill>
                  <a:srgbClr val="000000"/>
                </a:solidFill>
                <a:cs typeface="Arial" charset="0"/>
              </a:rPr>
              <a:t>syscall</a:t>
            </a:r>
            <a:r>
              <a:rPr lang="en-US" sz="2000" dirty="0" smtClean="0">
                <a:solidFill>
                  <a:srgbClr val="000000"/>
                </a:solidFill>
                <a:cs typeface="Arial" charset="0"/>
              </a:rPr>
              <a:t>) to wakeup a waiting thread (e.g., </a:t>
            </a:r>
            <a:r>
              <a:rPr lang="en-US" sz="2000" b="1" dirty="0" smtClean="0">
                <a:solidFill>
                  <a:srgbClr val="000000"/>
                </a:solidFill>
                <a:cs typeface="Arial" charset="0"/>
              </a:rPr>
              <a:t>T</a:t>
            </a:r>
            <a:r>
              <a:rPr lang="en-US" sz="2000" dirty="0" smtClean="0">
                <a:solidFill>
                  <a:srgbClr val="000000"/>
                </a:solidFill>
                <a:cs typeface="Arial" charset="0"/>
              </a:rPr>
              <a:t>).</a:t>
            </a:r>
            <a:endParaRPr lang="en-US" sz="2000" dirty="0">
              <a:solidFill>
                <a:srgbClr val="800080"/>
              </a:solidFill>
              <a:cs typeface="Arial" charset="0"/>
            </a:endParaRPr>
          </a:p>
        </p:txBody>
      </p:sp>
      <p:sp>
        <p:nvSpPr>
          <p:cNvPr id="34" name="Text Box 49"/>
          <p:cNvSpPr txBox="1">
            <a:spLocks noChangeArrowheads="1"/>
          </p:cNvSpPr>
          <p:nvPr/>
        </p:nvSpPr>
        <p:spPr bwMode="auto">
          <a:xfrm>
            <a:off x="6324600" y="4281101"/>
            <a:ext cx="2667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smtClean="0">
                <a:solidFill>
                  <a:srgbClr val="000000"/>
                </a:solidFill>
                <a:cs typeface="Arial" charset="0"/>
              </a:rPr>
              <a:t>Note</a:t>
            </a:r>
            <a:r>
              <a:rPr lang="en-US" sz="1800" dirty="0" smtClean="0">
                <a:solidFill>
                  <a:srgbClr val="000000"/>
                </a:solidFill>
                <a:cs typeface="Arial" charset="0"/>
              </a:rPr>
              <a:t>: </a:t>
            </a:r>
            <a:r>
              <a:rPr lang="en-US" sz="1800" b="1" dirty="0" smtClean="0">
                <a:solidFill>
                  <a:srgbClr val="000000"/>
                </a:solidFill>
                <a:cs typeface="Arial" charset="0"/>
              </a:rPr>
              <a:t>H</a:t>
            </a:r>
            <a:r>
              <a:rPr lang="en-US" sz="1800" dirty="0" smtClean="0">
                <a:solidFill>
                  <a:srgbClr val="000000"/>
                </a:solidFill>
                <a:cs typeface="Arial" charset="0"/>
              </a:rPr>
              <a:t> can block too, perhaps for some other resource!   </a:t>
            </a:r>
            <a:r>
              <a:rPr lang="en-US" sz="1800" b="1" dirty="0" smtClean="0">
                <a:solidFill>
                  <a:srgbClr val="000000"/>
                </a:solidFill>
                <a:cs typeface="Arial" charset="0"/>
              </a:rPr>
              <a:t>H</a:t>
            </a:r>
            <a:r>
              <a:rPr lang="en-US" sz="1800" dirty="0" smtClean="0">
                <a:solidFill>
                  <a:srgbClr val="000000"/>
                </a:solidFill>
                <a:cs typeface="Arial" charset="0"/>
              </a:rPr>
              <a:t> doesn’t implicitly release the lock </a:t>
            </a:r>
            <a:r>
              <a:rPr lang="en-US" sz="1800" dirty="0" smtClean="0">
                <a:solidFill>
                  <a:srgbClr val="000000"/>
                </a:solidFill>
                <a:cs typeface="Arial" charset="0"/>
              </a:rPr>
              <a:t>just because it blocks.  </a:t>
            </a:r>
            <a:r>
              <a:rPr lang="en-US" sz="1800" dirty="0" smtClean="0">
                <a:solidFill>
                  <a:srgbClr val="000000"/>
                </a:solidFill>
                <a:cs typeface="Arial" charset="0"/>
              </a:rPr>
              <a:t>Many students get that idea somehow</a:t>
            </a:r>
            <a:r>
              <a:rPr lang="en-US" sz="1800" dirty="0" smtClean="0">
                <a:solidFill>
                  <a:srgbClr val="000000"/>
                </a:solidFill>
                <a:cs typeface="Arial" charset="0"/>
              </a:rPr>
              <a:t>.  </a:t>
            </a:r>
            <a:r>
              <a:rPr lang="en-US" sz="1800" dirty="0">
                <a:solidFill>
                  <a:srgbClr val="000000"/>
                </a:solidFill>
                <a:cs typeface="Arial" charset="0"/>
              </a:rPr>
              <a:t> </a:t>
            </a:r>
            <a:endParaRPr lang="en-US" sz="1800" dirty="0">
              <a:solidFill>
                <a:srgbClr val="000000"/>
              </a:solidFill>
              <a:cs typeface="Arial" charset="0"/>
            </a:endParaRPr>
          </a:p>
        </p:txBody>
      </p:sp>
      <p:sp>
        <p:nvSpPr>
          <p:cNvPr id="39" name="Rectangle 58"/>
          <p:cNvSpPr>
            <a:spLocks noChangeArrowheads="1"/>
          </p:cNvSpPr>
          <p:nvPr/>
        </p:nvSpPr>
        <p:spPr bwMode="auto">
          <a:xfrm>
            <a:off x="4244975" y="3821668"/>
            <a:ext cx="1136650" cy="674132"/>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2000" b="1" dirty="0">
                <a:solidFill>
                  <a:srgbClr val="000000"/>
                </a:solidFill>
              </a:rPr>
              <a:t>y</a:t>
            </a:r>
            <a:r>
              <a:rPr lang="en-US" sz="2000" b="1" dirty="0" smtClean="0">
                <a:solidFill>
                  <a:srgbClr val="000000"/>
                </a:solidFill>
              </a:rPr>
              <a:t>ield</a:t>
            </a:r>
            <a:endParaRPr lang="en-US" sz="2000" b="1" dirty="0">
              <a:solidFill>
                <a:srgbClr val="000000"/>
              </a:solidFill>
            </a:endParaRPr>
          </a:p>
          <a:p>
            <a:pPr algn="ctr" defTabSz="914400"/>
            <a:r>
              <a:rPr lang="en-US" sz="2000" b="1" dirty="0" smtClean="0">
                <a:solidFill>
                  <a:srgbClr val="000000"/>
                </a:solidFill>
              </a:rPr>
              <a:t>preempt</a:t>
            </a:r>
            <a:endParaRPr lang="en-US" sz="1800" b="1" dirty="0">
              <a:solidFill>
                <a:srgbClr val="000000"/>
              </a:solidFill>
            </a:endParaRPr>
          </a:p>
        </p:txBody>
      </p:sp>
      <p:grpSp>
        <p:nvGrpSpPr>
          <p:cNvPr id="28" name="Group 4"/>
          <p:cNvGrpSpPr>
            <a:grpSpLocks/>
          </p:cNvGrpSpPr>
          <p:nvPr/>
        </p:nvGrpSpPr>
        <p:grpSpPr bwMode="auto">
          <a:xfrm>
            <a:off x="7315200" y="1219200"/>
            <a:ext cx="439543" cy="430213"/>
            <a:chOff x="3689" y="1658"/>
            <a:chExt cx="576" cy="576"/>
          </a:xfrm>
        </p:grpSpPr>
        <p:grpSp>
          <p:nvGrpSpPr>
            <p:cNvPr id="32" name="Group 5"/>
            <p:cNvGrpSpPr>
              <a:grpSpLocks/>
            </p:cNvGrpSpPr>
            <p:nvPr/>
          </p:nvGrpSpPr>
          <p:grpSpPr bwMode="auto">
            <a:xfrm>
              <a:off x="3689" y="1658"/>
              <a:ext cx="576" cy="576"/>
              <a:chOff x="4269" y="2781"/>
              <a:chExt cx="576" cy="576"/>
            </a:xfrm>
          </p:grpSpPr>
          <p:sp>
            <p:nvSpPr>
              <p:cNvPr id="37"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8"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35"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40" name="Group 9"/>
          <p:cNvGrpSpPr>
            <a:grpSpLocks/>
          </p:cNvGrpSpPr>
          <p:nvPr/>
        </p:nvGrpSpPr>
        <p:grpSpPr bwMode="auto">
          <a:xfrm>
            <a:off x="7848600" y="1219200"/>
            <a:ext cx="439543" cy="430213"/>
            <a:chOff x="2146" y="1704"/>
            <a:chExt cx="415" cy="415"/>
          </a:xfrm>
        </p:grpSpPr>
        <p:sp>
          <p:nvSpPr>
            <p:cNvPr id="41"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42"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43"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44" name="Rectangle 4"/>
          <p:cNvSpPr>
            <a:spLocks noChangeArrowheads="1"/>
          </p:cNvSpPr>
          <p:nvPr/>
        </p:nvSpPr>
        <p:spPr bwMode="auto">
          <a:xfrm rot="5400000">
            <a:off x="6787356" y="1986756"/>
            <a:ext cx="1981200" cy="1512888"/>
          </a:xfrm>
          <a:prstGeom prst="rect">
            <a:avLst/>
          </a:prstGeom>
          <a:solidFill>
            <a:srgbClr val="FFFFFF"/>
          </a:solidFill>
          <a:ln w="12700">
            <a:solidFill>
              <a:srgbClr val="333399"/>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5" name="Rectangle 5"/>
          <p:cNvSpPr>
            <a:spLocks noChangeArrowheads="1"/>
          </p:cNvSpPr>
          <p:nvPr/>
        </p:nvSpPr>
        <p:spPr bwMode="auto">
          <a:xfrm rot="5400000">
            <a:off x="6946106" y="2397919"/>
            <a:ext cx="1238250" cy="166688"/>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6" name="Rectangle 6"/>
          <p:cNvSpPr>
            <a:spLocks noChangeArrowheads="1"/>
          </p:cNvSpPr>
          <p:nvPr/>
        </p:nvSpPr>
        <p:spPr bwMode="auto">
          <a:xfrm rot="5400000">
            <a:off x="7258844" y="2380456"/>
            <a:ext cx="635000" cy="309563"/>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7" name="Line 7"/>
          <p:cNvSpPr>
            <a:spLocks noChangeShapeType="1"/>
          </p:cNvSpPr>
          <p:nvPr/>
        </p:nvSpPr>
        <p:spPr bwMode="auto">
          <a:xfrm rot="5400000">
            <a:off x="7799387" y="2354263"/>
            <a:ext cx="0" cy="984250"/>
          </a:xfrm>
          <a:prstGeom prst="line">
            <a:avLst/>
          </a:prstGeom>
          <a:noFill/>
          <a:ln w="9525" cap="rnd">
            <a:solidFill>
              <a:srgbClr val="000000"/>
            </a:solidFill>
            <a:prstDash val="sysDot"/>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nvGrpSpPr>
          <p:cNvPr id="48" name="Group 8"/>
          <p:cNvGrpSpPr>
            <a:grpSpLocks/>
          </p:cNvGrpSpPr>
          <p:nvPr/>
        </p:nvGrpSpPr>
        <p:grpSpPr bwMode="auto">
          <a:xfrm>
            <a:off x="7872412" y="1855788"/>
            <a:ext cx="309563" cy="1817687"/>
            <a:chOff x="4511" y="1543"/>
            <a:chExt cx="195" cy="1145"/>
          </a:xfrm>
        </p:grpSpPr>
        <p:sp>
          <p:nvSpPr>
            <p:cNvPr id="49" name="Rectangle 9"/>
            <p:cNvSpPr>
              <a:spLocks noChangeArrowheads="1"/>
            </p:cNvSpPr>
            <p:nvPr/>
          </p:nvSpPr>
          <p:spPr bwMode="auto">
            <a:xfrm rot="5400000">
              <a:off x="4437" y="1659"/>
              <a:ext cx="337"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0" name="Rectangle 10"/>
            <p:cNvSpPr>
              <a:spLocks noChangeArrowheads="1"/>
            </p:cNvSpPr>
            <p:nvPr/>
          </p:nvSpPr>
          <p:spPr bwMode="auto">
            <a:xfrm rot="5400000">
              <a:off x="4409" y="2279"/>
              <a:ext cx="400" cy="195"/>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1" name="Rectangle 11"/>
            <p:cNvSpPr>
              <a:spLocks noChangeArrowheads="1"/>
            </p:cNvSpPr>
            <p:nvPr/>
          </p:nvSpPr>
          <p:spPr bwMode="auto">
            <a:xfrm rot="5400000">
              <a:off x="4347" y="2377"/>
              <a:ext cx="516"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2" name="Rectangle 12"/>
            <p:cNvSpPr>
              <a:spLocks noChangeArrowheads="1"/>
            </p:cNvSpPr>
            <p:nvPr/>
          </p:nvSpPr>
          <p:spPr bwMode="auto">
            <a:xfrm rot="5400000">
              <a:off x="4457" y="1971"/>
              <a:ext cx="296" cy="105"/>
            </a:xfrm>
            <a:prstGeom prst="rect">
              <a:avLst/>
            </a:prstGeom>
            <a:noFill/>
            <a:ln w="12700">
              <a:solidFill>
                <a:srgbClr val="800080"/>
              </a:solidFill>
              <a:prstDash val="dash"/>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sp>
        <p:nvSpPr>
          <p:cNvPr id="53" name="Text Box 13"/>
          <p:cNvSpPr txBox="1">
            <a:spLocks noChangeArrowheads="1"/>
          </p:cNvSpPr>
          <p:nvPr/>
        </p:nvSpPr>
        <p:spPr bwMode="auto">
          <a:xfrm>
            <a:off x="7131050" y="205740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54" name="Text Box 14"/>
          <p:cNvSpPr txBox="1">
            <a:spLocks noChangeArrowheads="1"/>
          </p:cNvSpPr>
          <p:nvPr/>
        </p:nvSpPr>
        <p:spPr bwMode="auto">
          <a:xfrm>
            <a:off x="8135937" y="2187575"/>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55" name="Text Box 15"/>
          <p:cNvSpPr txBox="1">
            <a:spLocks noChangeArrowheads="1"/>
          </p:cNvSpPr>
          <p:nvPr/>
        </p:nvSpPr>
        <p:spPr bwMode="auto">
          <a:xfrm>
            <a:off x="7131050" y="263525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56" name="Text Box 16"/>
          <p:cNvSpPr txBox="1">
            <a:spLocks noChangeArrowheads="1"/>
          </p:cNvSpPr>
          <p:nvPr/>
        </p:nvSpPr>
        <p:spPr bwMode="auto">
          <a:xfrm>
            <a:off x="8135937" y="3316288"/>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2" name="Rectangle 1"/>
          <p:cNvSpPr/>
          <p:nvPr/>
        </p:nvSpPr>
        <p:spPr>
          <a:xfrm>
            <a:off x="7391400" y="762000"/>
            <a:ext cx="369888" cy="400110"/>
          </a:xfrm>
          <a:prstGeom prst="rect">
            <a:avLst/>
          </a:prstGeom>
        </p:spPr>
        <p:txBody>
          <a:bodyPr wrap="none">
            <a:spAutoFit/>
          </a:bodyPr>
          <a:lstStyle/>
          <a:p>
            <a:r>
              <a:rPr lang="en-US" sz="2000" b="1" dirty="0">
                <a:solidFill>
                  <a:srgbClr val="000000"/>
                </a:solidFill>
                <a:cs typeface="Arial" charset="0"/>
              </a:rPr>
              <a:t>H</a:t>
            </a:r>
            <a:r>
              <a:rPr lang="en-US" sz="2000" dirty="0">
                <a:solidFill>
                  <a:srgbClr val="000000"/>
                </a:solidFill>
                <a:cs typeface="Arial" charset="0"/>
              </a:rPr>
              <a:t> </a:t>
            </a:r>
            <a:endParaRPr lang="en-US" dirty="0"/>
          </a:p>
        </p:txBody>
      </p:sp>
      <p:sp>
        <p:nvSpPr>
          <p:cNvPr id="57" name="Rectangle 56"/>
          <p:cNvSpPr/>
          <p:nvPr/>
        </p:nvSpPr>
        <p:spPr>
          <a:xfrm>
            <a:off x="7859712" y="762000"/>
            <a:ext cx="341334" cy="400110"/>
          </a:xfrm>
          <a:prstGeom prst="rect">
            <a:avLst/>
          </a:prstGeom>
        </p:spPr>
        <p:txBody>
          <a:bodyPr wrap="none">
            <a:spAutoFit/>
          </a:bodyPr>
          <a:lstStyle/>
          <a:p>
            <a:r>
              <a:rPr lang="en-US" sz="2000" b="1" dirty="0" smtClean="0">
                <a:solidFill>
                  <a:srgbClr val="000000"/>
                </a:solidFill>
                <a:cs typeface="Arial" charset="0"/>
              </a:rPr>
              <a:t>T</a:t>
            </a:r>
            <a:endParaRPr lang="en-US" dirty="0"/>
          </a:p>
        </p:txBody>
      </p:sp>
    </p:spTree>
    <p:extLst>
      <p:ext uri="{BB962C8B-B14F-4D97-AF65-F5344CB8AC3E}">
        <p14:creationId xmlns:p14="http://schemas.microsoft.com/office/powerpoint/2010/main" val="82157862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r>
              <a:rPr lang="en-US">
                <a:latin typeface="Arial" charset="0"/>
                <a:ea typeface="ＭＳ Ｐゴシック" charset="0"/>
                <a:cs typeface="Arial" charset="0"/>
              </a:rPr>
              <a:t>Starvation</a:t>
            </a:r>
          </a:p>
        </p:txBody>
      </p:sp>
      <p:sp>
        <p:nvSpPr>
          <p:cNvPr id="159746" name="Rectangle 3"/>
          <p:cNvSpPr>
            <a:spLocks noGrp="1" noChangeArrowheads="1"/>
          </p:cNvSpPr>
          <p:nvPr>
            <p:ph idx="1"/>
          </p:nvPr>
        </p:nvSpPr>
        <p:spPr/>
        <p:txBody>
          <a:bodyPr/>
          <a:lstStyle/>
          <a:p>
            <a:r>
              <a:rPr lang="en-US" sz="2000">
                <a:latin typeface="Arial" charset="0"/>
                <a:ea typeface="ＭＳ Ｐゴシック" charset="0"/>
                <a:cs typeface="Arial" charset="0"/>
              </a:rPr>
              <a:t>The reader/writer lock example illustrates </a:t>
            </a:r>
            <a:r>
              <a:rPr lang="en-US" sz="2000">
                <a:solidFill>
                  <a:srgbClr val="800000"/>
                </a:solidFill>
                <a:latin typeface="Arial" charset="0"/>
                <a:ea typeface="ＭＳ Ｐゴシック" charset="0"/>
                <a:cs typeface="Arial" charset="0"/>
              </a:rPr>
              <a:t>starvation</a:t>
            </a:r>
            <a:r>
              <a:rPr lang="en-US" sz="2000">
                <a:latin typeface="Arial" charset="0"/>
                <a:ea typeface="ＭＳ Ｐゴシック" charset="0"/>
                <a:cs typeface="Arial" charset="0"/>
              </a:rPr>
              <a:t>: under load, a writer might be stalled forever by a stream of readers.</a:t>
            </a:r>
          </a:p>
          <a:p>
            <a:r>
              <a:rPr lang="en-US" sz="2000">
                <a:latin typeface="Arial" charset="0"/>
                <a:ea typeface="ＭＳ Ｐゴシック" charset="0"/>
                <a:cs typeface="Arial" charset="0"/>
              </a:rPr>
              <a:t>Example: </a:t>
            </a:r>
            <a:r>
              <a:rPr lang="en-US" sz="2000" b="0">
                <a:latin typeface="Arial" charset="0"/>
                <a:ea typeface="ＭＳ Ｐゴシック" charset="0"/>
                <a:cs typeface="Arial" charset="0"/>
              </a:rPr>
              <a:t>a one-lane bridge or tunnel.</a:t>
            </a:r>
          </a:p>
          <a:p>
            <a:pPr lvl="1"/>
            <a:r>
              <a:rPr lang="en-US" sz="2000">
                <a:latin typeface="Arial" charset="0"/>
                <a:ea typeface="ＭＳ Ｐゴシック" charset="0"/>
                <a:cs typeface="Arial" charset="0"/>
              </a:rPr>
              <a:t>Wait</a:t>
            </a:r>
            <a:r>
              <a:rPr lang="en-US" sz="2000" b="0">
                <a:latin typeface="Arial" charset="0"/>
                <a:ea typeface="ＭＳ Ｐゴシック" charset="0"/>
                <a:cs typeface="Arial" charset="0"/>
              </a:rPr>
              <a:t> for oncoming car to exit the bridge before entering.</a:t>
            </a:r>
          </a:p>
          <a:p>
            <a:pPr lvl="1"/>
            <a:r>
              <a:rPr lang="en-US" sz="2000" b="0">
                <a:latin typeface="Arial" charset="0"/>
                <a:ea typeface="ＭＳ Ｐゴシック" charset="0"/>
                <a:cs typeface="Arial" charset="0"/>
              </a:rPr>
              <a:t>Repeat as necessary…</a:t>
            </a:r>
          </a:p>
          <a:p>
            <a:r>
              <a:rPr lang="en-US" sz="2000">
                <a:latin typeface="Arial" charset="0"/>
                <a:ea typeface="ＭＳ Ｐゴシック" charset="0"/>
                <a:cs typeface="Arial" charset="0"/>
              </a:rPr>
              <a:t>Solution: </a:t>
            </a:r>
            <a:r>
              <a:rPr lang="en-US" sz="2000" b="0">
                <a:latin typeface="Arial" charset="0"/>
                <a:ea typeface="ＭＳ Ｐゴシック" charset="0"/>
                <a:cs typeface="Arial" charset="0"/>
              </a:rPr>
              <a:t>some reader must politely stop before entering, even though it is not forced to wait by oncoming traffic.</a:t>
            </a:r>
          </a:p>
          <a:p>
            <a:pPr lvl="1"/>
            <a:r>
              <a:rPr lang="en-US" sz="2000" b="0">
                <a:latin typeface="Arial" charset="0"/>
                <a:ea typeface="ＭＳ Ｐゴシック" charset="0"/>
                <a:cs typeface="Arial" charset="0"/>
              </a:rPr>
              <a:t>More code…</a:t>
            </a:r>
          </a:p>
          <a:p>
            <a:pPr lvl="1"/>
            <a:r>
              <a:rPr lang="en-US" sz="2000" b="0">
                <a:latin typeface="Arial" charset="0"/>
                <a:ea typeface="ＭＳ Ｐゴシック" charset="0"/>
                <a:cs typeface="Arial" charset="0"/>
              </a:rPr>
              <a:t>More complexity…</a:t>
            </a:r>
          </a:p>
        </p:txBody>
      </p:sp>
      <p:pic>
        <p:nvPicPr>
          <p:cNvPr id="159747" name="Picture 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9580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9932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atin typeface="Arial" charset="0"/>
                <a:ea typeface="ＭＳ Ｐゴシック" charset="0"/>
                <a:cs typeface="Arial" charset="0"/>
              </a:rPr>
              <a:t>Fair?</a:t>
            </a:r>
          </a:p>
        </p:txBody>
      </p:sp>
      <p:sp>
        <p:nvSpPr>
          <p:cNvPr id="141314" name="Text Box 3"/>
          <p:cNvSpPr txBox="1">
            <a:spLocks noChangeArrowheads="1"/>
          </p:cNvSpPr>
          <p:nvPr/>
        </p:nvSpPr>
        <p:spPr bwMode="auto">
          <a:xfrm>
            <a:off x="457200" y="1865313"/>
            <a:ext cx="45847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cs typeface="Arial" charset="0"/>
              </a:rPr>
              <a:t>synchronized void </a:t>
            </a:r>
            <a:r>
              <a:rPr lang="en-US" b="1" smtClean="0">
                <a:solidFill>
                  <a:srgbClr val="003367"/>
                </a:solidFill>
                <a:cs typeface="Arial" charset="0"/>
              </a:rPr>
              <a:t>P</a:t>
            </a:r>
            <a:r>
              <a:rPr lang="en-US" smtClean="0">
                <a:solidFill>
                  <a:srgbClr val="003367"/>
                </a:solidFill>
                <a:cs typeface="Arial" charset="0"/>
              </a:rPr>
              <a:t>() {</a:t>
            </a:r>
          </a:p>
          <a:p>
            <a:r>
              <a:rPr lang="en-US" smtClean="0">
                <a:solidFill>
                  <a:srgbClr val="003367"/>
                </a:solidFill>
                <a:cs typeface="Arial" charset="0"/>
              </a:rPr>
              <a:t>	</a:t>
            </a:r>
            <a:r>
              <a:rPr lang="en-US" b="1" smtClean="0">
                <a:solidFill>
                  <a:srgbClr val="003367"/>
                </a:solidFill>
                <a:cs typeface="Arial" charset="0"/>
              </a:rPr>
              <a:t>while</a:t>
            </a:r>
            <a:r>
              <a:rPr lang="en-US" smtClean="0">
                <a:solidFill>
                  <a:srgbClr val="003367"/>
                </a:solidFill>
                <a:cs typeface="Arial" charset="0"/>
              </a:rPr>
              <a:t> (s == 0)		</a:t>
            </a:r>
          </a:p>
          <a:p>
            <a:r>
              <a:rPr lang="en-US" smtClean="0">
                <a:solidFill>
                  <a:srgbClr val="003367"/>
                </a:solidFill>
                <a:cs typeface="Arial" charset="0"/>
              </a:rPr>
              <a:t>		</a:t>
            </a:r>
            <a:r>
              <a:rPr lang="en-US" b="1" smtClean="0">
                <a:solidFill>
                  <a:srgbClr val="003367"/>
                </a:solidFill>
                <a:cs typeface="Arial" charset="0"/>
              </a:rPr>
              <a:t>wait</a:t>
            </a:r>
            <a:r>
              <a:rPr lang="en-US" smtClean="0">
                <a:solidFill>
                  <a:srgbClr val="003367"/>
                </a:solidFill>
                <a:cs typeface="Arial" charset="0"/>
              </a:rPr>
              <a:t>();</a:t>
            </a:r>
          </a:p>
          <a:p>
            <a:r>
              <a:rPr lang="en-US" smtClean="0">
                <a:solidFill>
                  <a:srgbClr val="003367"/>
                </a:solidFill>
                <a:cs typeface="Arial" charset="0"/>
              </a:rPr>
              <a:t>	s = s - 1;</a:t>
            </a:r>
          </a:p>
          <a:p>
            <a:r>
              <a:rPr lang="en-US" smtClean="0">
                <a:solidFill>
                  <a:srgbClr val="003367"/>
                </a:solidFill>
                <a:cs typeface="Arial" charset="0"/>
              </a:rPr>
              <a:t>}</a:t>
            </a:r>
          </a:p>
          <a:p>
            <a:endParaRPr lang="en-US" smtClean="0">
              <a:solidFill>
                <a:srgbClr val="003367"/>
              </a:solidFill>
              <a:cs typeface="Arial" charset="0"/>
            </a:endParaRPr>
          </a:p>
          <a:p>
            <a:r>
              <a:rPr lang="en-US" smtClean="0">
                <a:solidFill>
                  <a:srgbClr val="003367"/>
                </a:solidFill>
                <a:cs typeface="Arial" charset="0"/>
              </a:rPr>
              <a:t>synchronized void </a:t>
            </a:r>
            <a:r>
              <a:rPr lang="en-US" b="1" smtClean="0">
                <a:solidFill>
                  <a:srgbClr val="003367"/>
                </a:solidFill>
                <a:cs typeface="Arial" charset="0"/>
              </a:rPr>
              <a:t>V</a:t>
            </a:r>
            <a:r>
              <a:rPr lang="en-US" smtClean="0">
                <a:solidFill>
                  <a:srgbClr val="003367"/>
                </a:solidFill>
                <a:cs typeface="Arial" charset="0"/>
              </a:rPr>
              <a:t>() {</a:t>
            </a:r>
          </a:p>
          <a:p>
            <a:r>
              <a:rPr lang="en-US" smtClean="0">
                <a:solidFill>
                  <a:srgbClr val="003367"/>
                </a:solidFill>
                <a:cs typeface="Arial" charset="0"/>
              </a:rPr>
              <a:t>	s = s + 1;</a:t>
            </a:r>
          </a:p>
          <a:p>
            <a:r>
              <a:rPr lang="en-US" smtClean="0">
                <a:solidFill>
                  <a:srgbClr val="003367"/>
                </a:solidFill>
                <a:cs typeface="Arial" charset="0"/>
              </a:rPr>
              <a:t>	</a:t>
            </a:r>
            <a:r>
              <a:rPr lang="en-US" b="1" smtClean="0">
                <a:solidFill>
                  <a:srgbClr val="003367"/>
                </a:solidFill>
                <a:cs typeface="Arial" charset="0"/>
              </a:rPr>
              <a:t>signal</a:t>
            </a:r>
            <a:r>
              <a:rPr lang="en-US" smtClean="0">
                <a:solidFill>
                  <a:srgbClr val="003367"/>
                </a:solidFill>
                <a:cs typeface="Arial" charset="0"/>
              </a:rPr>
              <a:t>();</a:t>
            </a:r>
          </a:p>
          <a:p>
            <a:r>
              <a:rPr lang="en-US" smtClean="0">
                <a:solidFill>
                  <a:srgbClr val="003367"/>
                </a:solidFill>
                <a:cs typeface="Arial" charset="0"/>
              </a:rPr>
              <a:t>}</a:t>
            </a:r>
          </a:p>
        </p:txBody>
      </p:sp>
      <p:sp>
        <p:nvSpPr>
          <p:cNvPr id="141315" name="Rectangle 4"/>
          <p:cNvSpPr>
            <a:spLocks noChangeArrowheads="1"/>
          </p:cNvSpPr>
          <p:nvPr/>
        </p:nvSpPr>
        <p:spPr bwMode="auto">
          <a:xfrm>
            <a:off x="5029200" y="1447800"/>
            <a:ext cx="373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001934"/>
                </a:solidFill>
              </a:rPr>
              <a:t>Loop before you leap!</a:t>
            </a:r>
          </a:p>
          <a:p>
            <a:r>
              <a:rPr lang="en-US" sz="2000" smtClean="0">
                <a:solidFill>
                  <a:srgbClr val="001934"/>
                </a:solidFill>
              </a:rPr>
              <a:t>But can a waiter be sure to eventually break out of this loop and consume a count?</a:t>
            </a:r>
          </a:p>
        </p:txBody>
      </p:sp>
      <p:cxnSp>
        <p:nvCxnSpPr>
          <p:cNvPr id="141316" name="Straight Connector 5"/>
          <p:cNvCxnSpPr>
            <a:cxnSpLocks noChangeShapeType="1"/>
            <a:stCxn id="141315" idx="1"/>
          </p:cNvCxnSpPr>
          <p:nvPr/>
        </p:nvCxnSpPr>
        <p:spPr bwMode="auto">
          <a:xfrm flipH="1">
            <a:off x="3276600" y="2109788"/>
            <a:ext cx="1752600" cy="481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1317" name="Rectangle 4"/>
          <p:cNvSpPr>
            <a:spLocks noChangeArrowheads="1"/>
          </p:cNvSpPr>
          <p:nvPr/>
        </p:nvSpPr>
        <p:spPr bwMode="auto">
          <a:xfrm>
            <a:off x="4648200" y="3048000"/>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001934"/>
                </a:solidFill>
              </a:rPr>
              <a:t>What if some other thread beats me to the lock (monitor) and completes a P before I wake up</a:t>
            </a:r>
            <a:r>
              <a:rPr lang="en-US" sz="2000" smtClean="0">
                <a:solidFill>
                  <a:srgbClr val="001934"/>
                </a:solidFill>
              </a:rPr>
              <a:t>?</a:t>
            </a:r>
          </a:p>
        </p:txBody>
      </p:sp>
      <p:grpSp>
        <p:nvGrpSpPr>
          <p:cNvPr id="141318" name="Group 12"/>
          <p:cNvGrpSpPr>
            <a:grpSpLocks/>
          </p:cNvGrpSpPr>
          <p:nvPr/>
        </p:nvGrpSpPr>
        <p:grpSpPr bwMode="auto">
          <a:xfrm>
            <a:off x="5391150" y="4652963"/>
            <a:ext cx="2305050" cy="681037"/>
            <a:chOff x="2250" y="2764"/>
            <a:chExt cx="1452" cy="429"/>
          </a:xfrm>
        </p:grpSpPr>
        <p:sp>
          <p:nvSpPr>
            <p:cNvPr id="10" name="Rectangle 13"/>
            <p:cNvSpPr>
              <a:spLocks noChangeArrowheads="1"/>
            </p:cNvSpPr>
            <p:nvPr/>
          </p:nvSpPr>
          <p:spPr bwMode="auto">
            <a:xfrm>
              <a:off x="2250" y="2764"/>
              <a:ext cx="423" cy="429"/>
            </a:xfrm>
            <a:prstGeom prst="rect">
              <a:avLst/>
            </a:prstGeom>
            <a:solidFill>
              <a:srgbClr val="919191"/>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 name="Rectangle 14"/>
            <p:cNvSpPr>
              <a:spLocks noChangeArrowheads="1"/>
            </p:cNvSpPr>
            <p:nvPr/>
          </p:nvSpPr>
          <p:spPr bwMode="auto">
            <a:xfrm>
              <a:off x="2764" y="2764"/>
              <a:ext cx="423" cy="429"/>
            </a:xfrm>
            <a:prstGeom prst="rect">
              <a:avLst/>
            </a:prstGeom>
            <a:solidFill>
              <a:srgbClr val="919191"/>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2" name="Rectangle 15"/>
            <p:cNvSpPr>
              <a:spLocks noChangeArrowheads="1"/>
            </p:cNvSpPr>
            <p:nvPr/>
          </p:nvSpPr>
          <p:spPr bwMode="auto">
            <a:xfrm>
              <a:off x="3279" y="2764"/>
              <a:ext cx="423" cy="429"/>
            </a:xfrm>
            <a:prstGeom prst="rect">
              <a:avLst/>
            </a:prstGeom>
            <a:solidFill>
              <a:srgbClr val="919191"/>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cxnSp>
        <p:nvCxnSpPr>
          <p:cNvPr id="141319" name="Straight Connector 40"/>
          <p:cNvCxnSpPr>
            <a:cxnSpLocks noChangeShapeType="1"/>
          </p:cNvCxnSpPr>
          <p:nvPr/>
        </p:nvCxnSpPr>
        <p:spPr bwMode="auto">
          <a:xfrm>
            <a:off x="5181600" y="5638800"/>
            <a:ext cx="2743200" cy="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cxnSp>
        <p:nvCxnSpPr>
          <p:cNvPr id="141320" name="Straight Connector 2"/>
          <p:cNvCxnSpPr>
            <a:cxnSpLocks noChangeShapeType="1"/>
          </p:cNvCxnSpPr>
          <p:nvPr/>
        </p:nvCxnSpPr>
        <p:spPr bwMode="auto">
          <a:xfrm flipV="1">
            <a:off x="5486400" y="5334000"/>
            <a:ext cx="0" cy="2286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41321" name="Straight Connector 2"/>
          <p:cNvCxnSpPr>
            <a:cxnSpLocks noChangeShapeType="1"/>
          </p:cNvCxnSpPr>
          <p:nvPr/>
        </p:nvCxnSpPr>
        <p:spPr bwMode="auto">
          <a:xfrm flipV="1">
            <a:off x="6324600" y="5334000"/>
            <a:ext cx="0" cy="2286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41322" name="Straight Connector 2"/>
          <p:cNvCxnSpPr>
            <a:cxnSpLocks noChangeShapeType="1"/>
          </p:cNvCxnSpPr>
          <p:nvPr/>
        </p:nvCxnSpPr>
        <p:spPr bwMode="auto">
          <a:xfrm flipV="1">
            <a:off x="7162800" y="5334000"/>
            <a:ext cx="0" cy="2286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5075238" y="4506913"/>
            <a:ext cx="411162" cy="369887"/>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sp>
        <p:nvSpPr>
          <p:cNvPr id="20" name="Rectangle 19"/>
          <p:cNvSpPr>
            <a:spLocks noChangeArrowheads="1"/>
          </p:cNvSpPr>
          <p:nvPr/>
        </p:nvSpPr>
        <p:spPr bwMode="auto">
          <a:xfrm>
            <a:off x="5105400" y="5105400"/>
            <a:ext cx="411163"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21" name="Rectangle 20"/>
          <p:cNvSpPr>
            <a:spLocks noChangeArrowheads="1"/>
          </p:cNvSpPr>
          <p:nvPr/>
        </p:nvSpPr>
        <p:spPr bwMode="auto">
          <a:xfrm>
            <a:off x="5837238" y="4343400"/>
            <a:ext cx="411162"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sp>
        <p:nvSpPr>
          <p:cNvPr id="22" name="Rectangle 21"/>
          <p:cNvSpPr>
            <a:spLocks noChangeArrowheads="1"/>
          </p:cNvSpPr>
          <p:nvPr/>
        </p:nvSpPr>
        <p:spPr bwMode="auto">
          <a:xfrm>
            <a:off x="6629400" y="4343400"/>
            <a:ext cx="411163"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sp>
        <p:nvSpPr>
          <p:cNvPr id="23" name="Rectangle 22"/>
          <p:cNvSpPr>
            <a:spLocks noChangeArrowheads="1"/>
          </p:cNvSpPr>
          <p:nvPr/>
        </p:nvSpPr>
        <p:spPr bwMode="auto">
          <a:xfrm>
            <a:off x="7437438" y="4343400"/>
            <a:ext cx="411162"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sp>
        <p:nvSpPr>
          <p:cNvPr id="24" name="Rectangle 23"/>
          <p:cNvSpPr>
            <a:spLocks noChangeArrowheads="1"/>
          </p:cNvSpPr>
          <p:nvPr/>
        </p:nvSpPr>
        <p:spPr bwMode="auto">
          <a:xfrm>
            <a:off x="5257800" y="4343400"/>
            <a:ext cx="411163"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25" name="Rectangle 24"/>
          <p:cNvSpPr>
            <a:spLocks noChangeArrowheads="1"/>
          </p:cNvSpPr>
          <p:nvPr/>
        </p:nvSpPr>
        <p:spPr bwMode="auto">
          <a:xfrm>
            <a:off x="6065838" y="4343400"/>
            <a:ext cx="411162"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26" name="Rectangle 25"/>
          <p:cNvSpPr>
            <a:spLocks noChangeArrowheads="1"/>
          </p:cNvSpPr>
          <p:nvPr/>
        </p:nvSpPr>
        <p:spPr bwMode="auto">
          <a:xfrm>
            <a:off x="6904038" y="4343400"/>
            <a:ext cx="411162"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141331" name="Rectangle 4"/>
          <p:cNvSpPr>
            <a:spLocks noChangeArrowheads="1"/>
          </p:cNvSpPr>
          <p:nvPr/>
        </p:nvSpPr>
        <p:spPr bwMode="auto">
          <a:xfrm>
            <a:off x="2971800" y="601980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001934"/>
                </a:solidFill>
              </a:rPr>
              <a:t>Mesa semantics do not guarantee fairness.</a:t>
            </a:r>
            <a:endParaRPr lang="en-US" sz="2000" smtClean="0">
              <a:solidFill>
                <a:srgbClr val="001934"/>
              </a:solidFill>
            </a:endParaRPr>
          </a:p>
        </p:txBody>
      </p:sp>
    </p:spTree>
    <p:extLst>
      <p:ext uri="{BB962C8B-B14F-4D97-AF65-F5344CB8AC3E}">
        <p14:creationId xmlns:p14="http://schemas.microsoft.com/office/powerpoint/2010/main" val="34732570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r>
              <a:rPr lang="en-US">
                <a:latin typeface="Arial" charset="0"/>
                <a:ea typeface="ＭＳ Ｐゴシック" charset="0"/>
                <a:cs typeface="Arial" charset="0"/>
              </a:rPr>
              <a:t>Reader/Writer with Semaphores</a:t>
            </a:r>
          </a:p>
        </p:txBody>
      </p:sp>
      <p:sp>
        <p:nvSpPr>
          <p:cNvPr id="160770" name="Text Box 3"/>
          <p:cNvSpPr txBox="1">
            <a:spLocks noChangeArrowheads="1"/>
          </p:cNvSpPr>
          <p:nvPr/>
        </p:nvSpPr>
        <p:spPr bwMode="auto">
          <a:xfrm>
            <a:off x="685800" y="1593850"/>
            <a:ext cx="36210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rmx.P();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first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        rmx.V();</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rmx.P();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last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       rmx.V();</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60771" name="Text Box 4"/>
          <p:cNvSpPr txBox="1">
            <a:spLocks noChangeArrowheads="1"/>
          </p:cNvSpPr>
          <p:nvPr/>
        </p:nvSpPr>
        <p:spPr bwMode="auto">
          <a:xfrm>
            <a:off x="4979988" y="1593850"/>
            <a:ext cx="363061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SharedLock::</a:t>
            </a:r>
            <a:r>
              <a:rPr lang="en-US" sz="2000" b="1" smtClean="0">
                <a:solidFill>
                  <a:srgbClr val="003367"/>
                </a:solidFill>
                <a:cs typeface="Arial" charset="0"/>
              </a:rPr>
              <a:t>AcquireWrite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endParaRPr lang="en-US" sz="2000" smtClean="0">
              <a:solidFill>
                <a:srgbClr val="003367"/>
              </a:solidFill>
              <a:cs typeface="Arial" charset="0"/>
            </a:endParaRPr>
          </a:p>
          <a:p>
            <a:pPr defTabSz="914400" eaLnBrk="1" hangingPunct="1"/>
            <a:r>
              <a:rPr lang="en-US" sz="2000" smtClean="0">
                <a:solidFill>
                  <a:srgbClr val="003367"/>
                </a:solidFill>
                <a:cs typeface="Arial" charset="0"/>
              </a:rPr>
              <a:t>SharedLock::</a:t>
            </a:r>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a:t>
            </a:r>
            <a:endParaRPr lang="en-US" sz="3600" smtClean="0">
              <a:solidFill>
                <a:srgbClr val="003367"/>
              </a:solidFill>
              <a:cs typeface="Arial" charset="0"/>
            </a:endParaRPr>
          </a:p>
        </p:txBody>
      </p:sp>
      <p:sp>
        <p:nvSpPr>
          <p:cNvPr id="160772" name="Rectangle 5"/>
          <p:cNvSpPr>
            <a:spLocks noChangeArrowheads="1"/>
          </p:cNvSpPr>
          <p:nvPr/>
        </p:nvSpPr>
        <p:spPr bwMode="auto">
          <a:xfrm>
            <a:off x="1219200" y="22860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
        <p:nvSpPr>
          <p:cNvPr id="160773" name="Rectangle 5"/>
          <p:cNvSpPr>
            <a:spLocks noChangeArrowheads="1"/>
          </p:cNvSpPr>
          <p:nvPr/>
        </p:nvSpPr>
        <p:spPr bwMode="auto">
          <a:xfrm>
            <a:off x="1219200" y="46482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Tree>
    <p:extLst>
      <p:ext uri="{BB962C8B-B14F-4D97-AF65-F5344CB8AC3E}">
        <p14:creationId xmlns:p14="http://schemas.microsoft.com/office/powerpoint/2010/main" val="326595569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r>
              <a:rPr lang="en-US" sz="2800">
                <a:latin typeface="Arial" charset="0"/>
                <a:ea typeface="ＭＳ Ｐゴシック" charset="0"/>
                <a:cs typeface="Arial" charset="0"/>
              </a:rPr>
              <a:t>SharedLock with Semaphores: Take 2 (outline)</a:t>
            </a:r>
          </a:p>
        </p:txBody>
      </p:sp>
      <p:sp>
        <p:nvSpPr>
          <p:cNvPr id="162818" name="Text Box 3"/>
          <p:cNvSpPr txBox="1">
            <a:spLocks noChangeArrowheads="1"/>
          </p:cNvSpPr>
          <p:nvPr/>
        </p:nvSpPr>
        <p:spPr bwMode="auto">
          <a:xfrm>
            <a:off x="609600" y="1593850"/>
            <a:ext cx="369252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a:t>
            </a:r>
            <a:r>
              <a:rPr lang="en-US" sz="2000" smtClean="0">
                <a:solidFill>
                  <a:srgbClr val="0036A6"/>
                </a:solidFill>
                <a:cs typeface="Arial" charset="0"/>
              </a:rPr>
              <a:t>rblock</a:t>
            </a:r>
            <a:r>
              <a:rPr lang="en-US" sz="2000" smtClean="0">
                <a:solidFill>
                  <a:srgbClr val="003367"/>
                </a:solidFill>
                <a:cs typeface="Arial" charset="0"/>
              </a:rPr>
              <a:t>.P();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first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        </a:t>
            </a:r>
            <a:r>
              <a:rPr lang="en-US" sz="2000" smtClean="0">
                <a:solidFill>
                  <a:srgbClr val="0036A6"/>
                </a:solidFill>
                <a:cs typeface="Arial" charset="0"/>
              </a:rPr>
              <a:t>rblock</a:t>
            </a:r>
            <a:r>
              <a:rPr lang="en-US" sz="2000" smtClean="0">
                <a:solidFill>
                  <a:srgbClr val="003367"/>
                </a:solidFill>
                <a:cs typeface="Arial" charset="0"/>
              </a:rPr>
              <a:t>.V();</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last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62819" name="Text Box 4"/>
          <p:cNvSpPr txBox="1">
            <a:spLocks noChangeArrowheads="1"/>
          </p:cNvSpPr>
          <p:nvPr/>
        </p:nvSpPr>
        <p:spPr bwMode="auto">
          <a:xfrm>
            <a:off x="4979988" y="1593850"/>
            <a:ext cx="3630612"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SharedLock::</a:t>
            </a:r>
            <a:r>
              <a:rPr lang="en-US" sz="2000" b="1" smtClean="0">
                <a:solidFill>
                  <a:srgbClr val="003367"/>
                </a:solidFill>
                <a:cs typeface="Arial" charset="0"/>
              </a:rPr>
              <a:t>AcquireWrite</a:t>
            </a:r>
            <a:r>
              <a:rPr lang="en-US" sz="2000" smtClean="0">
                <a:solidFill>
                  <a:srgbClr val="003367"/>
                </a:solidFill>
                <a:cs typeface="Arial" charset="0"/>
              </a:rPr>
              <a:t>() {</a:t>
            </a:r>
          </a:p>
          <a:p>
            <a:pPr defTabSz="914400" eaLnBrk="1" hangingPunct="1"/>
            <a:r>
              <a:rPr lang="en-US" sz="2000" smtClean="0">
                <a:solidFill>
                  <a:srgbClr val="003367"/>
                </a:solidFill>
                <a:cs typeface="Arial" charset="0"/>
              </a:rPr>
              <a:t>        if (</a:t>
            </a:r>
            <a:r>
              <a:rPr lang="en-US" sz="2000" i="1" smtClean="0">
                <a:solidFill>
                  <a:srgbClr val="003367"/>
                </a:solidFill>
                <a:cs typeface="Arial" charset="0"/>
              </a:rPr>
              <a:t>first writer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a:t>
            </a:r>
            <a:r>
              <a:rPr lang="en-US" sz="2000" smtClean="0">
                <a:solidFill>
                  <a:srgbClr val="0036A6"/>
                </a:solidFill>
                <a:cs typeface="Arial" charset="0"/>
              </a:rPr>
              <a:t>rblock</a:t>
            </a:r>
            <a:r>
              <a:rPr lang="en-US" sz="2000" smtClean="0">
                <a:solidFill>
                  <a:srgbClr val="003367"/>
                </a:solidFill>
                <a:cs typeface="Arial" charset="0"/>
              </a:rPr>
              <a:t>.P();</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last writer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a:t>
            </a:r>
            <a:r>
              <a:rPr lang="en-US" sz="2000" smtClean="0">
                <a:solidFill>
                  <a:srgbClr val="0036A6"/>
                </a:solidFill>
                <a:cs typeface="Arial" charset="0"/>
              </a:rPr>
              <a:t>rblock</a:t>
            </a:r>
            <a:r>
              <a:rPr lang="en-US" sz="2000" smtClean="0">
                <a:solidFill>
                  <a:srgbClr val="003367"/>
                </a:solidFill>
                <a:cs typeface="Arial" charset="0"/>
              </a:rPr>
              <a:t>.V();</a:t>
            </a:r>
          </a:p>
          <a:p>
            <a:pPr defTabSz="914400" eaLnBrk="1" hangingPunct="1">
              <a:spcAft>
                <a:spcPts val="200"/>
              </a:spcAft>
            </a:pPr>
            <a:r>
              <a:rPr lang="en-US" sz="2000" smtClean="0">
                <a:solidFill>
                  <a:srgbClr val="003367"/>
                </a:solidFill>
                <a:cs typeface="Arial" charset="0"/>
              </a:rPr>
              <a:t>}</a:t>
            </a:r>
          </a:p>
        </p:txBody>
      </p:sp>
      <p:sp>
        <p:nvSpPr>
          <p:cNvPr id="162820" name="Rectangle 9"/>
          <p:cNvSpPr>
            <a:spLocks noChangeArrowheads="1"/>
          </p:cNvSpPr>
          <p:nvPr/>
        </p:nvSpPr>
        <p:spPr bwMode="auto">
          <a:xfrm>
            <a:off x="328613" y="5689600"/>
            <a:ext cx="8453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defTabSz="914400"/>
            <a:r>
              <a:rPr lang="en-US" sz="2000" b="1" smtClean="0">
                <a:solidFill>
                  <a:srgbClr val="0033CC"/>
                </a:solidFill>
                <a:cs typeface="Arial" charset="0"/>
              </a:rPr>
              <a:t>The </a:t>
            </a:r>
            <a:r>
              <a:rPr lang="en-US" sz="2000" b="1" smtClean="0">
                <a:solidFill>
                  <a:srgbClr val="0036A6"/>
                </a:solidFill>
                <a:cs typeface="Arial" charset="0"/>
              </a:rPr>
              <a:t>rblock</a:t>
            </a:r>
            <a:r>
              <a:rPr lang="en-US" sz="2000" b="1" smtClean="0">
                <a:solidFill>
                  <a:srgbClr val="0033CC"/>
                </a:solidFill>
                <a:cs typeface="Arial" charset="0"/>
              </a:rPr>
              <a:t> prevents readers from entering while writers are waiting.</a:t>
            </a:r>
          </a:p>
          <a:p>
            <a:pPr algn="ctr" defTabSz="914400"/>
            <a:r>
              <a:rPr lang="en-US" sz="2000" b="1" smtClean="0">
                <a:solidFill>
                  <a:srgbClr val="0033CC"/>
                </a:solidFill>
                <a:cs typeface="Arial" charset="0"/>
              </a:rPr>
              <a:t>Note</a:t>
            </a:r>
            <a:r>
              <a:rPr lang="en-US" sz="2000" smtClean="0">
                <a:solidFill>
                  <a:srgbClr val="0033CC"/>
                </a:solidFill>
                <a:cs typeface="Arial" charset="0"/>
              </a:rPr>
              <a:t>: the marked critical systems must be locked down with mutexes.</a:t>
            </a:r>
          </a:p>
          <a:p>
            <a:pPr algn="ctr" defTabSz="914400"/>
            <a:r>
              <a:rPr lang="en-US" sz="2000" smtClean="0">
                <a:solidFill>
                  <a:srgbClr val="0033CC"/>
                </a:solidFill>
                <a:cs typeface="Arial" charset="0"/>
              </a:rPr>
              <a:t>Note also: semaphore “wakeup chain” replaces </a:t>
            </a:r>
            <a:r>
              <a:rPr lang="en-US" sz="2000" b="1" smtClean="0">
                <a:solidFill>
                  <a:srgbClr val="0033CC"/>
                </a:solidFill>
                <a:cs typeface="Arial" charset="0"/>
              </a:rPr>
              <a:t>broadcast</a:t>
            </a:r>
            <a:r>
              <a:rPr lang="en-US" sz="2000" smtClean="0">
                <a:solidFill>
                  <a:srgbClr val="0033CC"/>
                </a:solidFill>
                <a:cs typeface="Arial" charset="0"/>
              </a:rPr>
              <a:t> or </a:t>
            </a:r>
            <a:r>
              <a:rPr lang="en-US" sz="2000" b="1" smtClean="0">
                <a:solidFill>
                  <a:srgbClr val="0033CC"/>
                </a:solidFill>
                <a:cs typeface="Arial" charset="0"/>
              </a:rPr>
              <a:t>notifyAll</a:t>
            </a:r>
            <a:r>
              <a:rPr lang="en-US" sz="2000" smtClean="0">
                <a:solidFill>
                  <a:srgbClr val="0033CC"/>
                </a:solidFill>
                <a:cs typeface="Arial" charset="0"/>
              </a:rPr>
              <a:t>.</a:t>
            </a:r>
          </a:p>
        </p:txBody>
      </p:sp>
      <p:sp>
        <p:nvSpPr>
          <p:cNvPr id="162821" name="Rectangle 5"/>
          <p:cNvSpPr>
            <a:spLocks noChangeArrowheads="1"/>
          </p:cNvSpPr>
          <p:nvPr/>
        </p:nvSpPr>
        <p:spPr bwMode="auto">
          <a:xfrm>
            <a:off x="1219200" y="22860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
        <p:nvSpPr>
          <p:cNvPr id="162822" name="Rectangle 6"/>
          <p:cNvSpPr>
            <a:spLocks noChangeArrowheads="1"/>
          </p:cNvSpPr>
          <p:nvPr/>
        </p:nvSpPr>
        <p:spPr bwMode="auto">
          <a:xfrm>
            <a:off x="1219200" y="42672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
        <p:nvSpPr>
          <p:cNvPr id="162823" name="Rectangle 7"/>
          <p:cNvSpPr>
            <a:spLocks noChangeArrowheads="1"/>
          </p:cNvSpPr>
          <p:nvPr/>
        </p:nvSpPr>
        <p:spPr bwMode="auto">
          <a:xfrm>
            <a:off x="5410200" y="45720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
        <p:nvSpPr>
          <p:cNvPr id="162824" name="Rectangle 8"/>
          <p:cNvSpPr>
            <a:spLocks noChangeArrowheads="1"/>
          </p:cNvSpPr>
          <p:nvPr/>
        </p:nvSpPr>
        <p:spPr bwMode="auto">
          <a:xfrm>
            <a:off x="5410200" y="1981200"/>
            <a:ext cx="1981200" cy="685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914400"/>
            <a:endParaRPr lang="en-US" sz="1800" smtClean="0">
              <a:solidFill>
                <a:srgbClr val="003367"/>
              </a:solidFill>
              <a:cs typeface="Arial" charset="0"/>
            </a:endParaRPr>
          </a:p>
        </p:txBody>
      </p:sp>
    </p:spTree>
    <p:extLst>
      <p:ext uri="{BB962C8B-B14F-4D97-AF65-F5344CB8AC3E}">
        <p14:creationId xmlns:p14="http://schemas.microsoft.com/office/powerpoint/2010/main" val="113816726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r>
              <a:rPr lang="en-US" sz="3200">
                <a:latin typeface="Arial" charset="0"/>
                <a:ea typeface="ＭＳ Ｐゴシック" charset="0"/>
                <a:cs typeface="Arial" charset="0"/>
              </a:rPr>
              <a:t>SharedLock with Semaphores: Take 2</a:t>
            </a:r>
          </a:p>
        </p:txBody>
      </p:sp>
      <p:sp>
        <p:nvSpPr>
          <p:cNvPr id="164866" name="Text Box 3"/>
          <p:cNvSpPr txBox="1">
            <a:spLocks noChangeArrowheads="1"/>
          </p:cNvSpPr>
          <p:nvPr/>
        </p:nvSpPr>
        <p:spPr bwMode="auto">
          <a:xfrm>
            <a:off x="609600" y="1371600"/>
            <a:ext cx="3621088"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rblock.P();</a:t>
            </a:r>
          </a:p>
          <a:p>
            <a:pPr defTabSz="914400" eaLnBrk="1" hangingPunct="1">
              <a:spcAft>
                <a:spcPts val="200"/>
              </a:spcAft>
            </a:pPr>
            <a:r>
              <a:rPr lang="en-US" sz="2000" smtClean="0">
                <a:solidFill>
                  <a:srgbClr val="003367"/>
                </a:solidFill>
                <a:cs typeface="Arial" charset="0"/>
              </a:rPr>
              <a:t>        rmx.P();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first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        rmx.V();</a:t>
            </a:r>
          </a:p>
          <a:p>
            <a:pPr defTabSz="914400" eaLnBrk="1" hangingPunct="1">
              <a:spcAft>
                <a:spcPts val="200"/>
              </a:spcAft>
            </a:pPr>
            <a:r>
              <a:rPr lang="en-US" sz="2000" smtClean="0">
                <a:solidFill>
                  <a:srgbClr val="003367"/>
                </a:solidFill>
                <a:cs typeface="Arial" charset="0"/>
              </a:rPr>
              <a:t>        rblock.V();</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rmx.P();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last reader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       rmx.V();</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64867" name="Text Box 4"/>
          <p:cNvSpPr txBox="1">
            <a:spLocks noChangeArrowheads="1"/>
          </p:cNvSpPr>
          <p:nvPr/>
        </p:nvSpPr>
        <p:spPr bwMode="auto">
          <a:xfrm>
            <a:off x="4903788" y="1371600"/>
            <a:ext cx="3630612"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SharedLock::</a:t>
            </a:r>
            <a:r>
              <a:rPr lang="en-US" sz="2000" b="1" smtClean="0">
                <a:solidFill>
                  <a:srgbClr val="003367"/>
                </a:solidFill>
                <a:cs typeface="Arial" charset="0"/>
              </a:rPr>
              <a:t>AcquireWrite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first writer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rblock.P();</a:t>
            </a:r>
          </a:p>
          <a:p>
            <a:pPr defTabSz="914400" eaLnBrk="1" hangingPunct="1">
              <a:spcAft>
                <a:spcPts val="200"/>
              </a:spcAft>
            </a:pPr>
            <a:r>
              <a:rPr lang="en-US" sz="2000" smtClean="0">
                <a:solidFill>
                  <a:srgbClr val="003367"/>
                </a:solidFill>
                <a:cs typeface="Arial" charset="0"/>
              </a:rPr>
              <a:t>        wmx.V();</a:t>
            </a:r>
          </a:p>
          <a:p>
            <a:pPr defTabSz="914400" eaLnBrk="1" hangingPunct="1">
              <a:spcAft>
                <a:spcPts val="200"/>
              </a:spcAft>
            </a:pPr>
            <a:r>
              <a:rPr lang="en-US" sz="2000" smtClean="0">
                <a:solidFill>
                  <a:srgbClr val="003367"/>
                </a:solidFill>
                <a:cs typeface="Arial" charset="0"/>
              </a:rPr>
              <a:t>        wsem.P();</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SharedLock::</a:t>
            </a:r>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wsem.V();</a:t>
            </a:r>
          </a:p>
          <a:p>
            <a:pPr defTabSz="914400" eaLnBrk="1" hangingPunct="1">
              <a:spcAft>
                <a:spcPts val="200"/>
              </a:spcAft>
            </a:pPr>
            <a:r>
              <a:rPr lang="en-US" sz="2000" smtClean="0">
                <a:solidFill>
                  <a:srgbClr val="003367"/>
                </a:solidFill>
                <a:cs typeface="Arial" charset="0"/>
              </a:rPr>
              <a:t>      wmx.P();</a:t>
            </a:r>
          </a:p>
          <a:p>
            <a:pPr defTabSz="914400" eaLnBrk="1" hangingPunct="1">
              <a:spcAft>
                <a:spcPts val="200"/>
              </a:spcAft>
            </a:pPr>
            <a:r>
              <a:rPr lang="en-US" sz="2000" smtClean="0">
                <a:solidFill>
                  <a:srgbClr val="003367"/>
                </a:solidFill>
                <a:cs typeface="Arial" charset="0"/>
              </a:rPr>
              <a:t>      if (</a:t>
            </a:r>
            <a:r>
              <a:rPr lang="en-US" sz="2000" i="1" smtClean="0">
                <a:solidFill>
                  <a:srgbClr val="003367"/>
                </a:solidFill>
                <a:cs typeface="Arial" charset="0"/>
              </a:rPr>
              <a:t>last writer</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rblock.V();</a:t>
            </a:r>
          </a:p>
          <a:p>
            <a:pPr defTabSz="914400" eaLnBrk="1" hangingPunct="1">
              <a:spcAft>
                <a:spcPts val="200"/>
              </a:spcAft>
            </a:pPr>
            <a:r>
              <a:rPr lang="en-US" sz="2000" smtClean="0">
                <a:solidFill>
                  <a:srgbClr val="003367"/>
                </a:solidFill>
                <a:cs typeface="Arial" charset="0"/>
              </a:rPr>
              <a:t>      wmx.V();</a:t>
            </a:r>
          </a:p>
          <a:p>
            <a:pPr defTabSz="914400" eaLnBrk="1" hangingPunct="1">
              <a:spcAft>
                <a:spcPts val="200"/>
              </a:spcAft>
            </a:pPr>
            <a:r>
              <a:rPr lang="en-US" sz="2000" smtClean="0">
                <a:solidFill>
                  <a:srgbClr val="003367"/>
                </a:solidFill>
                <a:cs typeface="Arial" charset="0"/>
              </a:rPr>
              <a:t>}</a:t>
            </a:r>
          </a:p>
        </p:txBody>
      </p:sp>
      <p:sp>
        <p:nvSpPr>
          <p:cNvPr id="164868" name="Rectangle 9"/>
          <p:cNvSpPr>
            <a:spLocks noChangeArrowheads="1"/>
          </p:cNvSpPr>
          <p:nvPr/>
        </p:nvSpPr>
        <p:spPr bwMode="auto">
          <a:xfrm>
            <a:off x="1066800" y="6248400"/>
            <a:ext cx="324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defTabSz="914400"/>
            <a:r>
              <a:rPr lang="en-US" sz="2000" b="1" smtClean="0">
                <a:solidFill>
                  <a:srgbClr val="0033CC"/>
                </a:solidFill>
                <a:cs typeface="Arial" charset="0"/>
              </a:rPr>
              <a:t>Added for completeness</a:t>
            </a:r>
            <a:r>
              <a:rPr lang="en-US" sz="2000" smtClean="0">
                <a:solidFill>
                  <a:srgbClr val="0033CC"/>
                </a:solidFill>
                <a:cs typeface="Arial" charset="0"/>
              </a:rPr>
              <a:t>.</a:t>
            </a:r>
          </a:p>
        </p:txBody>
      </p:sp>
    </p:spTree>
    <p:extLst>
      <p:ext uri="{BB962C8B-B14F-4D97-AF65-F5344CB8AC3E}">
        <p14:creationId xmlns:p14="http://schemas.microsoft.com/office/powerpoint/2010/main" val="36997262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054"/>
          <p:cNvPicPr>
            <a:picLocks noChangeAspect="1" noChangeArrowheads="1"/>
          </p:cNvPicPr>
          <p:nvPr/>
        </p:nvPicPr>
        <p:blipFill>
          <a:blip r:embed="rId2"/>
          <a:srcRect/>
          <a:stretch>
            <a:fillRect/>
          </a:stretch>
        </p:blipFill>
        <p:spPr bwMode="auto">
          <a:xfrm>
            <a:off x="5257800" y="1371600"/>
            <a:ext cx="2668587"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4" name="Rectangle 3"/>
          <p:cNvSpPr>
            <a:spLocks noChangeArrowheads="1"/>
          </p:cNvSpPr>
          <p:nvPr/>
        </p:nvSpPr>
        <p:spPr bwMode="auto">
          <a:xfrm rot="5400000">
            <a:off x="519112" y="1754188"/>
            <a:ext cx="4073525" cy="3581400"/>
          </a:xfrm>
          <a:prstGeom prst="rect">
            <a:avLst/>
          </a:prstGeom>
          <a:solidFill>
            <a:srgbClr val="FFFFFF"/>
          </a:solidFill>
          <a:ln w="12700">
            <a:solidFill>
              <a:srgbClr val="333399"/>
            </a:solidFill>
            <a:miter lim="800000"/>
            <a:headEnd type="none" w="sm" len="sm"/>
            <a:tailEnd type="none" w="sm" len="sm"/>
          </a:ln>
        </p:spPr>
        <p:txBody>
          <a:bodyPr anchor="ctr">
            <a:spAutoFit/>
          </a:bodyPr>
          <a:lstStyle/>
          <a:p>
            <a:pPr defTabSz="914400"/>
            <a:endParaRPr lang="en-US" sz="1800" smtClean="0">
              <a:solidFill>
                <a:srgbClr val="003367"/>
              </a:solidFill>
              <a:cs typeface="Arial" charset="0"/>
            </a:endParaRPr>
          </a:p>
        </p:txBody>
      </p:sp>
      <p:sp>
        <p:nvSpPr>
          <p:cNvPr id="5" name="Rectangle 4"/>
          <p:cNvSpPr>
            <a:spLocks noChangeArrowheads="1"/>
          </p:cNvSpPr>
          <p:nvPr/>
        </p:nvSpPr>
        <p:spPr bwMode="auto">
          <a:xfrm rot="5400000">
            <a:off x="1531938" y="2890837"/>
            <a:ext cx="1866900"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6" name="Rectangle 5"/>
          <p:cNvSpPr>
            <a:spLocks noChangeArrowheads="1"/>
          </p:cNvSpPr>
          <p:nvPr/>
        </p:nvSpPr>
        <p:spPr bwMode="auto">
          <a:xfrm rot="5400000">
            <a:off x="2004220" y="2863056"/>
            <a:ext cx="957262"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7" name="Line 6"/>
          <p:cNvSpPr>
            <a:spLocks noChangeShapeType="1"/>
          </p:cNvSpPr>
          <p:nvPr/>
        </p:nvSpPr>
        <p:spPr bwMode="auto">
          <a:xfrm rot="5400000">
            <a:off x="2658269" y="2824956"/>
            <a:ext cx="3175" cy="1484313"/>
          </a:xfrm>
          <a:prstGeom prst="line">
            <a:avLst/>
          </a:prstGeom>
          <a:noFill/>
          <a:ln w="95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8" name="Rectangle 7"/>
          <p:cNvSpPr>
            <a:spLocks noChangeArrowheads="1"/>
          </p:cNvSpPr>
          <p:nvPr/>
        </p:nvSpPr>
        <p:spPr bwMode="auto">
          <a:xfrm rot="5400000">
            <a:off x="2997994" y="2350294"/>
            <a:ext cx="806450" cy="252412"/>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9" name="Rectangle 8"/>
          <p:cNvSpPr>
            <a:spLocks noChangeArrowheads="1"/>
          </p:cNvSpPr>
          <p:nvPr/>
        </p:nvSpPr>
        <p:spPr bwMode="auto">
          <a:xfrm rot="5400000">
            <a:off x="2929731" y="3836194"/>
            <a:ext cx="957263"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pPr defTabSz="914400"/>
            <a:endParaRPr lang="en-US" sz="1800" smtClean="0">
              <a:solidFill>
                <a:srgbClr val="003367"/>
              </a:solidFill>
              <a:cs typeface="Arial" charset="0"/>
            </a:endParaRPr>
          </a:p>
        </p:txBody>
      </p:sp>
      <p:sp>
        <p:nvSpPr>
          <p:cNvPr id="10" name="Rectangle 9"/>
          <p:cNvSpPr>
            <a:spLocks noChangeArrowheads="1"/>
          </p:cNvSpPr>
          <p:nvPr/>
        </p:nvSpPr>
        <p:spPr bwMode="auto">
          <a:xfrm rot="5400000">
            <a:off x="2783681" y="4069557"/>
            <a:ext cx="1235075" cy="252412"/>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1" name="Rectangle 10"/>
          <p:cNvSpPr>
            <a:spLocks noChangeArrowheads="1"/>
          </p:cNvSpPr>
          <p:nvPr/>
        </p:nvSpPr>
        <p:spPr bwMode="auto">
          <a:xfrm rot="5400000">
            <a:off x="3046412" y="3095626"/>
            <a:ext cx="709613" cy="252412"/>
          </a:xfrm>
          <a:prstGeom prst="rect">
            <a:avLst/>
          </a:prstGeom>
          <a:noFill/>
          <a:ln w="12700">
            <a:solidFill>
              <a:srgbClr val="800080"/>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2" name="Rectangle 11"/>
          <p:cNvSpPr>
            <a:spLocks noChangeArrowheads="1"/>
          </p:cNvSpPr>
          <p:nvPr/>
        </p:nvSpPr>
        <p:spPr bwMode="auto">
          <a:xfrm rot="5400000">
            <a:off x="398463" y="2725737"/>
            <a:ext cx="186690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3" name="Rectangle 12"/>
          <p:cNvSpPr>
            <a:spLocks noChangeArrowheads="1"/>
          </p:cNvSpPr>
          <p:nvPr/>
        </p:nvSpPr>
        <p:spPr bwMode="auto">
          <a:xfrm rot="5400000">
            <a:off x="854870" y="2697956"/>
            <a:ext cx="957262"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4" name="Text Box 13"/>
          <p:cNvSpPr txBox="1">
            <a:spLocks noChangeArrowheads="1"/>
          </p:cNvSpPr>
          <p:nvPr/>
        </p:nvSpPr>
        <p:spPr bwMode="auto">
          <a:xfrm>
            <a:off x="685800" y="2211388"/>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 name="Text Box 14"/>
          <p:cNvSpPr txBox="1">
            <a:spLocks noChangeArrowheads="1"/>
          </p:cNvSpPr>
          <p:nvPr/>
        </p:nvSpPr>
        <p:spPr bwMode="auto">
          <a:xfrm>
            <a:off x="1846263" y="2405063"/>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6" name="Text Box 15"/>
          <p:cNvSpPr txBox="1">
            <a:spLocks noChangeArrowheads="1"/>
          </p:cNvSpPr>
          <p:nvPr/>
        </p:nvSpPr>
        <p:spPr bwMode="auto">
          <a:xfrm>
            <a:off x="711200" y="3152775"/>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7" name="Text Box 16"/>
          <p:cNvSpPr txBox="1">
            <a:spLocks noChangeArrowheads="1"/>
          </p:cNvSpPr>
          <p:nvPr/>
        </p:nvSpPr>
        <p:spPr bwMode="auto">
          <a:xfrm>
            <a:off x="1870075" y="3268663"/>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8" name="Text Box 17"/>
          <p:cNvSpPr txBox="1">
            <a:spLocks noChangeArrowheads="1"/>
          </p:cNvSpPr>
          <p:nvPr/>
        </p:nvSpPr>
        <p:spPr bwMode="auto">
          <a:xfrm>
            <a:off x="3689350" y="4344988"/>
            <a:ext cx="722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19" name="Rectangle 18"/>
          <p:cNvSpPr>
            <a:spLocks noChangeArrowheads="1"/>
          </p:cNvSpPr>
          <p:nvPr/>
        </p:nvSpPr>
        <p:spPr bwMode="auto">
          <a:xfrm rot="5400000">
            <a:off x="2186782" y="4715668"/>
            <a:ext cx="565150" cy="252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20" name="Rectangle 19"/>
          <p:cNvSpPr>
            <a:spLocks noChangeArrowheads="1"/>
          </p:cNvSpPr>
          <p:nvPr/>
        </p:nvSpPr>
        <p:spPr bwMode="auto">
          <a:xfrm rot="5400000">
            <a:off x="2159794" y="4131469"/>
            <a:ext cx="619125" cy="252413"/>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21" name="Line 20"/>
          <p:cNvSpPr>
            <a:spLocks noChangeShapeType="1"/>
          </p:cNvSpPr>
          <p:nvPr/>
        </p:nvSpPr>
        <p:spPr bwMode="auto">
          <a:xfrm rot="5400000">
            <a:off x="2726531" y="3807620"/>
            <a:ext cx="3175" cy="1484312"/>
          </a:xfrm>
          <a:prstGeom prst="line">
            <a:avLst/>
          </a:prstGeom>
          <a:noFill/>
          <a:ln w="95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22" name="Text Box 21"/>
          <p:cNvSpPr txBox="1">
            <a:spLocks noChangeArrowheads="1"/>
          </p:cNvSpPr>
          <p:nvPr/>
        </p:nvSpPr>
        <p:spPr bwMode="auto">
          <a:xfrm>
            <a:off x="1851025" y="3776663"/>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23" name="Text Box 22"/>
          <p:cNvSpPr txBox="1">
            <a:spLocks noChangeArrowheads="1"/>
          </p:cNvSpPr>
          <p:nvPr/>
        </p:nvSpPr>
        <p:spPr bwMode="auto">
          <a:xfrm>
            <a:off x="3670300" y="2689225"/>
            <a:ext cx="722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24" name="Text Box 23"/>
          <p:cNvSpPr txBox="1">
            <a:spLocks noChangeArrowheads="1"/>
          </p:cNvSpPr>
          <p:nvPr/>
        </p:nvSpPr>
        <p:spPr bwMode="auto">
          <a:xfrm>
            <a:off x="1835150" y="4876800"/>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25" name="Rectangle 24"/>
          <p:cNvSpPr>
            <a:spLocks noChangeArrowheads="1"/>
          </p:cNvSpPr>
          <p:nvPr/>
        </p:nvSpPr>
        <p:spPr bwMode="auto">
          <a:xfrm rot="5400000">
            <a:off x="1301750" y="214630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26" name="Rectangle 25"/>
          <p:cNvSpPr>
            <a:spLocks noChangeArrowheads="1"/>
          </p:cNvSpPr>
          <p:nvPr/>
        </p:nvSpPr>
        <p:spPr bwMode="auto">
          <a:xfrm rot="5400000">
            <a:off x="1301750" y="3114675"/>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27" name="Rectangle 26"/>
          <p:cNvSpPr>
            <a:spLocks noChangeArrowheads="1"/>
          </p:cNvSpPr>
          <p:nvPr/>
        </p:nvSpPr>
        <p:spPr bwMode="auto">
          <a:xfrm rot="5400000">
            <a:off x="2424113" y="23288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28" name="Rectangle 27"/>
          <p:cNvSpPr>
            <a:spLocks noChangeArrowheads="1"/>
          </p:cNvSpPr>
          <p:nvPr/>
        </p:nvSpPr>
        <p:spPr bwMode="auto">
          <a:xfrm rot="5400000">
            <a:off x="2454275" y="32813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29" name="Rectangle 28"/>
          <p:cNvSpPr>
            <a:spLocks noChangeArrowheads="1"/>
          </p:cNvSpPr>
          <p:nvPr/>
        </p:nvSpPr>
        <p:spPr bwMode="auto">
          <a:xfrm rot="5400000">
            <a:off x="2416175" y="3654425"/>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0" name="Rectangle 29"/>
          <p:cNvSpPr>
            <a:spLocks noChangeArrowheads="1"/>
          </p:cNvSpPr>
          <p:nvPr/>
        </p:nvSpPr>
        <p:spPr bwMode="auto">
          <a:xfrm rot="5400000">
            <a:off x="2406650" y="4249738"/>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1" name="Rectangle 30"/>
          <p:cNvSpPr>
            <a:spLocks noChangeArrowheads="1"/>
          </p:cNvSpPr>
          <p:nvPr/>
        </p:nvSpPr>
        <p:spPr bwMode="auto">
          <a:xfrm rot="5400000">
            <a:off x="2432050" y="480695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2" name="Rectangle 31"/>
          <p:cNvSpPr>
            <a:spLocks noChangeArrowheads="1"/>
          </p:cNvSpPr>
          <p:nvPr/>
        </p:nvSpPr>
        <p:spPr bwMode="auto">
          <a:xfrm rot="5400000">
            <a:off x="2201863" y="4598987"/>
            <a:ext cx="546100"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3" name="Rectangle 32"/>
          <p:cNvSpPr>
            <a:spLocks noChangeArrowheads="1"/>
          </p:cNvSpPr>
          <p:nvPr/>
        </p:nvSpPr>
        <p:spPr bwMode="auto">
          <a:xfrm rot="5400000">
            <a:off x="3330575" y="257175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4" name="Rectangle 33"/>
          <p:cNvSpPr>
            <a:spLocks noChangeArrowheads="1"/>
          </p:cNvSpPr>
          <p:nvPr/>
        </p:nvSpPr>
        <p:spPr bwMode="auto">
          <a:xfrm rot="5400000">
            <a:off x="3368675" y="32813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35" name="Rectangle 34"/>
          <p:cNvSpPr>
            <a:spLocks noChangeArrowheads="1"/>
          </p:cNvSpPr>
          <p:nvPr/>
        </p:nvSpPr>
        <p:spPr bwMode="auto">
          <a:xfrm rot="5400000">
            <a:off x="3368675" y="4249738"/>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Tree>
    <p:extLst>
      <p:ext uri="{BB962C8B-B14F-4D97-AF65-F5344CB8AC3E}">
        <p14:creationId xmlns:p14="http://schemas.microsoft.com/office/powerpoint/2010/main" val="218473177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atin typeface="Arial" charset="0"/>
                <a:ea typeface="ＭＳ Ｐゴシック" charset="0"/>
                <a:cs typeface="Arial" charset="0"/>
              </a:rPr>
              <a:t>EventBarrier</a:t>
            </a:r>
          </a:p>
        </p:txBody>
      </p:sp>
      <p:sp>
        <p:nvSpPr>
          <p:cNvPr id="141314" name="Rectangle 2"/>
          <p:cNvSpPr>
            <a:spLocks noChangeArrowheads="1"/>
          </p:cNvSpPr>
          <p:nvPr/>
        </p:nvSpPr>
        <p:spPr bwMode="auto">
          <a:xfrm>
            <a:off x="2057400" y="3124200"/>
            <a:ext cx="5257800" cy="1905000"/>
          </a:xfrm>
          <a:prstGeom prst="rect">
            <a:avLst/>
          </a:prstGeom>
          <a:solidFill>
            <a:schemeClr val="tx2"/>
          </a:solidFill>
          <a:ln w="38100">
            <a:solidFill>
              <a:schemeClr val="tx1"/>
            </a:solidFill>
            <a:round/>
            <a:headEnd/>
            <a:tailEnd/>
          </a:ln>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41315" name="Line 40"/>
          <p:cNvSpPr>
            <a:spLocks noChangeShapeType="1"/>
          </p:cNvSpPr>
          <p:nvPr/>
        </p:nvSpPr>
        <p:spPr bwMode="auto">
          <a:xfrm flipH="1">
            <a:off x="2438400"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16" name="Line 40"/>
          <p:cNvSpPr>
            <a:spLocks noChangeShapeType="1"/>
          </p:cNvSpPr>
          <p:nvPr/>
        </p:nvSpPr>
        <p:spPr bwMode="auto">
          <a:xfrm flipH="1">
            <a:off x="3090863"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17" name="Line 40"/>
          <p:cNvSpPr>
            <a:spLocks noChangeShapeType="1"/>
          </p:cNvSpPr>
          <p:nvPr/>
        </p:nvSpPr>
        <p:spPr bwMode="auto">
          <a:xfrm flipH="1">
            <a:off x="6357938" y="19812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18" name="Line 40"/>
          <p:cNvSpPr>
            <a:spLocks noChangeShapeType="1"/>
          </p:cNvSpPr>
          <p:nvPr/>
        </p:nvSpPr>
        <p:spPr bwMode="auto">
          <a:xfrm flipH="1">
            <a:off x="7010400"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19" name="Line 40"/>
          <p:cNvSpPr>
            <a:spLocks noChangeShapeType="1"/>
          </p:cNvSpPr>
          <p:nvPr/>
        </p:nvSpPr>
        <p:spPr bwMode="auto">
          <a:xfrm flipH="1">
            <a:off x="3744913"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0" name="Line 40"/>
          <p:cNvSpPr>
            <a:spLocks noChangeShapeType="1"/>
          </p:cNvSpPr>
          <p:nvPr/>
        </p:nvSpPr>
        <p:spPr bwMode="auto">
          <a:xfrm flipH="1">
            <a:off x="4397375"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1" name="Line 40"/>
          <p:cNvSpPr>
            <a:spLocks noChangeShapeType="1"/>
          </p:cNvSpPr>
          <p:nvPr/>
        </p:nvSpPr>
        <p:spPr bwMode="auto">
          <a:xfrm flipH="1">
            <a:off x="5051425" y="2209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2" name="Line 40"/>
          <p:cNvSpPr>
            <a:spLocks noChangeShapeType="1"/>
          </p:cNvSpPr>
          <p:nvPr/>
        </p:nvSpPr>
        <p:spPr bwMode="auto">
          <a:xfrm flipH="1">
            <a:off x="5703888" y="19812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3" name="Line 40"/>
          <p:cNvSpPr>
            <a:spLocks noChangeShapeType="1"/>
          </p:cNvSpPr>
          <p:nvPr/>
        </p:nvSpPr>
        <p:spPr bwMode="auto">
          <a:xfrm flipH="1">
            <a:off x="2438400"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4" name="Line 40"/>
          <p:cNvSpPr>
            <a:spLocks noChangeShapeType="1"/>
          </p:cNvSpPr>
          <p:nvPr/>
        </p:nvSpPr>
        <p:spPr bwMode="auto">
          <a:xfrm flipH="1">
            <a:off x="3090863"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5" name="Line 40"/>
          <p:cNvSpPr>
            <a:spLocks noChangeShapeType="1"/>
          </p:cNvSpPr>
          <p:nvPr/>
        </p:nvSpPr>
        <p:spPr bwMode="auto">
          <a:xfrm flipH="1">
            <a:off x="6357938" y="38862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6" name="Line 40"/>
          <p:cNvSpPr>
            <a:spLocks noChangeShapeType="1"/>
          </p:cNvSpPr>
          <p:nvPr/>
        </p:nvSpPr>
        <p:spPr bwMode="auto">
          <a:xfrm flipH="1">
            <a:off x="7010400"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7" name="Line 40"/>
          <p:cNvSpPr>
            <a:spLocks noChangeShapeType="1"/>
          </p:cNvSpPr>
          <p:nvPr/>
        </p:nvSpPr>
        <p:spPr bwMode="auto">
          <a:xfrm flipH="1">
            <a:off x="3744913"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8" name="Line 40"/>
          <p:cNvSpPr>
            <a:spLocks noChangeShapeType="1"/>
          </p:cNvSpPr>
          <p:nvPr/>
        </p:nvSpPr>
        <p:spPr bwMode="auto">
          <a:xfrm flipH="1">
            <a:off x="4397375"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29" name="Line 40"/>
          <p:cNvSpPr>
            <a:spLocks noChangeShapeType="1"/>
          </p:cNvSpPr>
          <p:nvPr/>
        </p:nvSpPr>
        <p:spPr bwMode="auto">
          <a:xfrm flipH="1">
            <a:off x="5051425" y="41148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0" name="Line 40"/>
          <p:cNvSpPr>
            <a:spLocks noChangeShapeType="1"/>
          </p:cNvSpPr>
          <p:nvPr/>
        </p:nvSpPr>
        <p:spPr bwMode="auto">
          <a:xfrm flipH="1">
            <a:off x="5703888" y="38862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1" name="Line 40"/>
          <p:cNvSpPr>
            <a:spLocks noChangeShapeType="1"/>
          </p:cNvSpPr>
          <p:nvPr/>
        </p:nvSpPr>
        <p:spPr bwMode="auto">
          <a:xfrm flipH="1">
            <a:off x="2438400"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2" name="Line 40"/>
          <p:cNvSpPr>
            <a:spLocks noChangeShapeType="1"/>
          </p:cNvSpPr>
          <p:nvPr/>
        </p:nvSpPr>
        <p:spPr bwMode="auto">
          <a:xfrm flipH="1">
            <a:off x="3090863"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3" name="Line 40"/>
          <p:cNvSpPr>
            <a:spLocks noChangeShapeType="1"/>
          </p:cNvSpPr>
          <p:nvPr/>
        </p:nvSpPr>
        <p:spPr bwMode="auto">
          <a:xfrm flipH="1">
            <a:off x="6357938" y="51816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4" name="Line 40"/>
          <p:cNvSpPr>
            <a:spLocks noChangeShapeType="1"/>
          </p:cNvSpPr>
          <p:nvPr/>
        </p:nvSpPr>
        <p:spPr bwMode="auto">
          <a:xfrm flipH="1">
            <a:off x="7010400"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5" name="Line 40"/>
          <p:cNvSpPr>
            <a:spLocks noChangeShapeType="1"/>
          </p:cNvSpPr>
          <p:nvPr/>
        </p:nvSpPr>
        <p:spPr bwMode="auto">
          <a:xfrm flipH="1">
            <a:off x="3744913"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6" name="Line 40"/>
          <p:cNvSpPr>
            <a:spLocks noChangeShapeType="1"/>
          </p:cNvSpPr>
          <p:nvPr/>
        </p:nvSpPr>
        <p:spPr bwMode="auto">
          <a:xfrm flipH="1">
            <a:off x="4397375"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7" name="Line 40"/>
          <p:cNvSpPr>
            <a:spLocks noChangeShapeType="1"/>
          </p:cNvSpPr>
          <p:nvPr/>
        </p:nvSpPr>
        <p:spPr bwMode="auto">
          <a:xfrm flipH="1">
            <a:off x="5051425" y="51054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8" name="Line 40"/>
          <p:cNvSpPr>
            <a:spLocks noChangeShapeType="1"/>
          </p:cNvSpPr>
          <p:nvPr/>
        </p:nvSpPr>
        <p:spPr bwMode="auto">
          <a:xfrm flipH="1">
            <a:off x="5703888" y="51816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41339" name="Rectangle 58"/>
          <p:cNvSpPr>
            <a:spLocks noChangeArrowheads="1"/>
          </p:cNvSpPr>
          <p:nvPr/>
        </p:nvSpPr>
        <p:spPr bwMode="auto">
          <a:xfrm>
            <a:off x="7010400" y="2925763"/>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dirty="0" smtClean="0">
                <a:solidFill>
                  <a:srgbClr val="000000"/>
                </a:solidFill>
                <a:cs typeface="Arial" charset="0"/>
              </a:rPr>
              <a:t>arrive()</a:t>
            </a:r>
            <a:endParaRPr lang="en-US" sz="2000" dirty="0" smtClean="0">
              <a:solidFill>
                <a:srgbClr val="000000"/>
              </a:solidFill>
              <a:cs typeface="Arial" charset="0"/>
            </a:endParaRPr>
          </a:p>
        </p:txBody>
      </p:sp>
      <p:sp>
        <p:nvSpPr>
          <p:cNvPr id="141340" name="Rectangle 58"/>
          <p:cNvSpPr>
            <a:spLocks noChangeArrowheads="1"/>
          </p:cNvSpPr>
          <p:nvPr/>
        </p:nvSpPr>
        <p:spPr bwMode="auto">
          <a:xfrm>
            <a:off x="7391400" y="4751388"/>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b="1" dirty="0">
                <a:solidFill>
                  <a:srgbClr val="000000"/>
                </a:solidFill>
                <a:cs typeface="Arial" charset="0"/>
              </a:rPr>
              <a:t>c</a:t>
            </a:r>
            <a:r>
              <a:rPr lang="en-US" sz="2000" b="1" dirty="0" smtClean="0">
                <a:solidFill>
                  <a:srgbClr val="000000"/>
                </a:solidFill>
                <a:cs typeface="Arial" charset="0"/>
              </a:rPr>
              <a:t>omplete()</a:t>
            </a:r>
            <a:endParaRPr lang="en-US" sz="2000" dirty="0" smtClean="0">
              <a:solidFill>
                <a:srgbClr val="000000"/>
              </a:solidFill>
              <a:cs typeface="Arial" charset="0"/>
            </a:endParaRPr>
          </a:p>
        </p:txBody>
      </p:sp>
      <p:sp>
        <p:nvSpPr>
          <p:cNvPr id="141341" name="Rectangle 58"/>
          <p:cNvSpPr>
            <a:spLocks noChangeArrowheads="1"/>
          </p:cNvSpPr>
          <p:nvPr/>
        </p:nvSpPr>
        <p:spPr bwMode="auto">
          <a:xfrm>
            <a:off x="152400" y="2971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dirty="0" smtClean="0">
                <a:solidFill>
                  <a:srgbClr val="000000"/>
                </a:solidFill>
                <a:cs typeface="Arial" charset="0"/>
              </a:rPr>
              <a:t>raise()</a:t>
            </a:r>
            <a:endParaRPr lang="en-US" sz="2000" dirty="0" smtClean="0">
              <a:solidFill>
                <a:srgbClr val="000000"/>
              </a:solidFill>
              <a:cs typeface="Arial" charset="0"/>
            </a:endParaRPr>
          </a:p>
        </p:txBody>
      </p:sp>
      <p:grpSp>
        <p:nvGrpSpPr>
          <p:cNvPr id="141342" name="Group 11"/>
          <p:cNvGrpSpPr>
            <a:grpSpLocks/>
          </p:cNvGrpSpPr>
          <p:nvPr/>
        </p:nvGrpSpPr>
        <p:grpSpPr bwMode="auto">
          <a:xfrm>
            <a:off x="914400" y="1981200"/>
            <a:ext cx="685800" cy="893763"/>
            <a:chOff x="1970088" y="3170238"/>
            <a:chExt cx="1152525" cy="2058987"/>
          </a:xfrm>
        </p:grpSpPr>
        <p:sp>
          <p:nvSpPr>
            <p:cNvPr id="32" name="Line 2"/>
            <p:cNvSpPr>
              <a:spLocks noChangeShapeType="1"/>
            </p:cNvSpPr>
            <p:nvPr/>
          </p:nvSpPr>
          <p:spPr bwMode="auto">
            <a:xfrm>
              <a:off x="2426297" y="3627385"/>
              <a:ext cx="2667" cy="914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37305A"/>
                </a:solidFill>
              </a:endParaRPr>
            </a:p>
          </p:txBody>
        </p:sp>
        <p:sp>
          <p:nvSpPr>
            <p:cNvPr id="33" name="Line 3"/>
            <p:cNvSpPr>
              <a:spLocks noChangeShapeType="1"/>
            </p:cNvSpPr>
            <p:nvPr/>
          </p:nvSpPr>
          <p:spPr bwMode="auto">
            <a:xfrm flipV="1">
              <a:off x="2199526" y="4541677"/>
              <a:ext cx="226771"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37305A"/>
                </a:solidFill>
              </a:endParaRPr>
            </a:p>
          </p:txBody>
        </p:sp>
        <p:sp>
          <p:nvSpPr>
            <p:cNvPr id="34" name="Line 4"/>
            <p:cNvSpPr>
              <a:spLocks noChangeShapeType="1"/>
            </p:cNvSpPr>
            <p:nvPr/>
          </p:nvSpPr>
          <p:spPr bwMode="auto">
            <a:xfrm flipH="1" flipV="1">
              <a:off x="2426297" y="4541677"/>
              <a:ext cx="232105" cy="6875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37305A"/>
                </a:solidFill>
              </a:endParaRPr>
            </a:p>
          </p:txBody>
        </p:sp>
        <p:sp>
          <p:nvSpPr>
            <p:cNvPr id="35" name="Line 5"/>
            <p:cNvSpPr>
              <a:spLocks noChangeShapeType="1"/>
            </p:cNvSpPr>
            <p:nvPr/>
          </p:nvSpPr>
          <p:spPr bwMode="auto">
            <a:xfrm flipH="1">
              <a:off x="2423628" y="3737100"/>
              <a:ext cx="629620" cy="1206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37305A"/>
                </a:solidFill>
              </a:endParaRPr>
            </a:p>
          </p:txBody>
        </p:sp>
        <p:sp>
          <p:nvSpPr>
            <p:cNvPr id="36" name="Line 6"/>
            <p:cNvSpPr>
              <a:spLocks noChangeShapeType="1"/>
            </p:cNvSpPr>
            <p:nvPr/>
          </p:nvSpPr>
          <p:spPr bwMode="auto">
            <a:xfrm flipV="1">
              <a:off x="1970088" y="3854130"/>
              <a:ext cx="456209" cy="4608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37305A"/>
                </a:solidFill>
              </a:endParaRPr>
            </a:p>
          </p:txBody>
        </p:sp>
        <p:sp>
          <p:nvSpPr>
            <p:cNvPr id="37" name="Oval 7"/>
            <p:cNvSpPr>
              <a:spLocks noChangeArrowheads="1"/>
            </p:cNvSpPr>
            <p:nvPr/>
          </p:nvSpPr>
          <p:spPr bwMode="auto">
            <a:xfrm>
              <a:off x="2199526" y="3170238"/>
              <a:ext cx="456209" cy="457147"/>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37305A"/>
                </a:solidFill>
              </a:endParaRPr>
            </a:p>
          </p:txBody>
        </p:sp>
        <p:sp>
          <p:nvSpPr>
            <p:cNvPr id="38" name="Rectangle 13"/>
            <p:cNvSpPr>
              <a:spLocks noChangeArrowheads="1"/>
            </p:cNvSpPr>
            <p:nvPr/>
          </p:nvSpPr>
          <p:spPr bwMode="auto">
            <a:xfrm>
              <a:off x="2893175" y="3612757"/>
              <a:ext cx="229438" cy="226744"/>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37305A"/>
                </a:solidFill>
              </a:endParaRPr>
            </a:p>
          </p:txBody>
        </p:sp>
        <p:sp>
          <p:nvSpPr>
            <p:cNvPr id="39" name="Rectangle 25"/>
            <p:cNvSpPr>
              <a:spLocks noChangeArrowheads="1"/>
            </p:cNvSpPr>
            <p:nvPr/>
          </p:nvSpPr>
          <p:spPr bwMode="auto">
            <a:xfrm>
              <a:off x="2431632" y="3839501"/>
              <a:ext cx="136061" cy="138972"/>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37305A"/>
                </a:solidFill>
              </a:endParaRPr>
            </a:p>
          </p:txBody>
        </p:sp>
      </p:grpSp>
      <p:sp>
        <p:nvSpPr>
          <p:cNvPr id="141343" name="Rectangle 58"/>
          <p:cNvSpPr>
            <a:spLocks noChangeArrowheads="1"/>
          </p:cNvSpPr>
          <p:nvPr/>
        </p:nvSpPr>
        <p:spPr bwMode="auto">
          <a:xfrm>
            <a:off x="152400" y="1447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controller</a:t>
            </a:r>
            <a:endParaRPr lang="en-US" sz="2000" smtClean="0">
              <a:solidFill>
                <a:srgbClr val="000000"/>
              </a:solidFill>
              <a:cs typeface="Arial" charset="0"/>
            </a:endParaRPr>
          </a:p>
        </p:txBody>
      </p:sp>
      <p:sp>
        <p:nvSpPr>
          <p:cNvPr id="141344" name="Rectangle 58"/>
          <p:cNvSpPr>
            <a:spLocks noChangeArrowheads="1"/>
          </p:cNvSpPr>
          <p:nvPr/>
        </p:nvSpPr>
        <p:spPr bwMode="auto">
          <a:xfrm>
            <a:off x="6629400" y="355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dirty="0" err="1" smtClean="0">
                <a:solidFill>
                  <a:srgbClr val="000000"/>
                </a:solidFill>
                <a:cs typeface="Arial" charset="0"/>
              </a:rPr>
              <a:t>eb.arrive</a:t>
            </a:r>
            <a:r>
              <a:rPr lang="en-US" sz="2000" dirty="0" smtClean="0">
                <a:solidFill>
                  <a:srgbClr val="000000"/>
                </a:solidFill>
                <a:cs typeface="Arial" charset="0"/>
              </a:rPr>
              <a:t>();</a:t>
            </a:r>
          </a:p>
          <a:p>
            <a:pPr defTabSz="914400"/>
            <a:r>
              <a:rPr lang="en-US" sz="2000" dirty="0" err="1" smtClean="0">
                <a:solidFill>
                  <a:srgbClr val="000000"/>
                </a:solidFill>
                <a:cs typeface="Arial" charset="0"/>
              </a:rPr>
              <a:t>crossBridge</a:t>
            </a:r>
            <a:r>
              <a:rPr lang="en-US" sz="2000" dirty="0" smtClean="0">
                <a:solidFill>
                  <a:srgbClr val="000000"/>
                </a:solidFill>
                <a:cs typeface="Arial" charset="0"/>
              </a:rPr>
              <a:t>();</a:t>
            </a:r>
          </a:p>
          <a:p>
            <a:pPr defTabSz="914400"/>
            <a:r>
              <a:rPr lang="en-US" sz="2000" dirty="0" err="1">
                <a:solidFill>
                  <a:srgbClr val="000000"/>
                </a:solidFill>
                <a:cs typeface="Arial" charset="0"/>
              </a:rPr>
              <a:t>e</a:t>
            </a:r>
            <a:r>
              <a:rPr lang="en-US" sz="2000" dirty="0" err="1" smtClean="0">
                <a:solidFill>
                  <a:srgbClr val="000000"/>
                </a:solidFill>
                <a:cs typeface="Arial" charset="0"/>
              </a:rPr>
              <a:t>b.complete</a:t>
            </a:r>
            <a:r>
              <a:rPr lang="en-US" sz="2000" dirty="0" smtClean="0">
                <a:solidFill>
                  <a:srgbClr val="000000"/>
                </a:solidFill>
                <a:cs typeface="Arial" charset="0"/>
              </a:rPr>
              <a:t>();</a:t>
            </a:r>
          </a:p>
        </p:txBody>
      </p:sp>
      <p:sp>
        <p:nvSpPr>
          <p:cNvPr id="141345" name="Rectangle 58"/>
          <p:cNvSpPr>
            <a:spLocks noChangeArrowheads="1"/>
          </p:cNvSpPr>
          <p:nvPr/>
        </p:nvSpPr>
        <p:spPr bwMode="auto">
          <a:xfrm>
            <a:off x="152400" y="42672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dirty="0" smtClean="0">
                <a:solidFill>
                  <a:srgbClr val="000000"/>
                </a:solidFill>
                <a:cs typeface="Arial" charset="0"/>
              </a:rPr>
              <a:t>….</a:t>
            </a:r>
          </a:p>
          <a:p>
            <a:pPr defTabSz="914400"/>
            <a:r>
              <a:rPr lang="en-US" sz="2000" dirty="0" err="1" smtClean="0">
                <a:solidFill>
                  <a:srgbClr val="000000"/>
                </a:solidFill>
                <a:cs typeface="Arial" charset="0"/>
              </a:rPr>
              <a:t>eb.raise</a:t>
            </a:r>
            <a:r>
              <a:rPr lang="en-US" sz="2000" dirty="0" smtClean="0">
                <a:solidFill>
                  <a:srgbClr val="000000"/>
                </a:solidFill>
                <a:cs typeface="Arial" charset="0"/>
              </a:rPr>
              <a:t>();</a:t>
            </a:r>
          </a:p>
          <a:p>
            <a:pPr defTabSz="914400"/>
            <a:r>
              <a:rPr lang="en-US" sz="2000" dirty="0" smtClean="0">
                <a:solidFill>
                  <a:srgbClr val="000000"/>
                </a:solidFill>
                <a:cs typeface="Arial" charset="0"/>
              </a:rPr>
              <a:t>…</a:t>
            </a:r>
          </a:p>
        </p:txBody>
      </p:sp>
    </p:spTree>
    <p:extLst>
      <p:ext uri="{BB962C8B-B14F-4D97-AF65-F5344CB8AC3E}">
        <p14:creationId xmlns:p14="http://schemas.microsoft.com/office/powerpoint/2010/main" val="25654983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24100" y="0"/>
            <a:ext cx="4489770" cy="6858000"/>
          </a:xfrm>
          <a:prstGeom prst="rect">
            <a:avLst/>
          </a:prstGeom>
        </p:spPr>
      </p:pic>
    </p:spTree>
    <p:extLst>
      <p:ext uri="{BB962C8B-B14F-4D97-AF65-F5344CB8AC3E}">
        <p14:creationId xmlns:p14="http://schemas.microsoft.com/office/powerpoint/2010/main" val="307448007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Grp="1"/>
          </p:cNvSpPr>
          <p:nvPr>
            <p:ph type="title"/>
          </p:nvPr>
        </p:nvSpPr>
        <p:spPr/>
        <p:txBody>
          <a:bodyPr/>
          <a:lstStyle/>
          <a:p>
            <a:r>
              <a:rPr lang="en-US">
                <a:latin typeface="Gill Sans MT" charset="0"/>
                <a:cs typeface="Arial" charset="0"/>
              </a:rPr>
              <a:t>Debugging non-determinism</a:t>
            </a:r>
          </a:p>
        </p:txBody>
      </p:sp>
      <p:sp>
        <p:nvSpPr>
          <p:cNvPr id="155650" name="Rectangle 2"/>
          <p:cNvSpPr>
            <a:spLocks noGrp="1"/>
          </p:cNvSpPr>
          <p:nvPr>
            <p:ph idx="1"/>
          </p:nvPr>
        </p:nvSpPr>
        <p:spPr/>
        <p:txBody>
          <a:bodyPr/>
          <a:lstStyle/>
          <a:p>
            <a:r>
              <a:rPr lang="en-US" sz="3200">
                <a:latin typeface="Gill Sans MT" charset="0"/>
                <a:cs typeface="Arial" charset="0"/>
              </a:rPr>
              <a:t>Requires </a:t>
            </a:r>
            <a:r>
              <a:rPr lang="en-US" sz="3200" b="1">
                <a:solidFill>
                  <a:srgbClr val="CECEEF"/>
                </a:solidFill>
                <a:latin typeface="Gill Sans MT" charset="0"/>
                <a:cs typeface="Arial" charset="0"/>
              </a:rPr>
              <a:t>worst-case</a:t>
            </a:r>
            <a:r>
              <a:rPr lang="en-US" sz="3200">
                <a:latin typeface="Gill Sans MT" charset="0"/>
                <a:cs typeface="Arial" charset="0"/>
              </a:rPr>
              <a:t> reasoning	</a:t>
            </a:r>
            <a:endParaRPr lang="en-US">
              <a:latin typeface="Gill Sans MT" charset="0"/>
              <a:cs typeface="Arial" charset="0"/>
            </a:endParaRPr>
          </a:p>
          <a:p>
            <a:pPr lvl="1"/>
            <a:r>
              <a:rPr lang="en-US" sz="2800">
                <a:latin typeface="Gill Sans MT" charset="0"/>
                <a:cs typeface="Arial" charset="0"/>
              </a:rPr>
              <a:t>Eliminate </a:t>
            </a:r>
            <a:r>
              <a:rPr lang="en-US" sz="2800" b="1">
                <a:solidFill>
                  <a:srgbClr val="CECEEF"/>
                </a:solidFill>
                <a:latin typeface="Gill Sans MT" charset="0"/>
                <a:cs typeface="Arial" charset="0"/>
              </a:rPr>
              <a:t>all</a:t>
            </a:r>
            <a:r>
              <a:rPr lang="en-US" sz="2800">
                <a:latin typeface="Gill Sans MT" charset="0"/>
                <a:cs typeface="Arial" charset="0"/>
              </a:rPr>
              <a:t> ways for program to break</a:t>
            </a:r>
          </a:p>
          <a:p>
            <a:r>
              <a:rPr lang="en-US" sz="3200">
                <a:latin typeface="Gill Sans MT" charset="0"/>
                <a:cs typeface="Arial" charset="0"/>
              </a:rPr>
              <a:t>Debugging is hard</a:t>
            </a:r>
          </a:p>
          <a:p>
            <a:pPr lvl="1"/>
            <a:r>
              <a:rPr lang="en-US" sz="2800">
                <a:latin typeface="Gill Sans MT" charset="0"/>
                <a:cs typeface="Arial" charset="0"/>
              </a:rPr>
              <a:t>Can</a:t>
            </a:r>
            <a:r>
              <a:rPr lang="ja-JP" altLang="en-US" sz="2800">
                <a:latin typeface="Gill Sans MT" charset="0"/>
                <a:cs typeface="Arial" charset="0"/>
              </a:rPr>
              <a:t>’</a:t>
            </a:r>
            <a:r>
              <a:rPr lang="en-US" altLang="ja-JP" sz="2800">
                <a:latin typeface="Gill Sans MT" charset="0"/>
                <a:cs typeface="Arial" charset="0"/>
              </a:rPr>
              <a:t>t test all possible interleavings</a:t>
            </a:r>
          </a:p>
          <a:p>
            <a:pPr lvl="1"/>
            <a:r>
              <a:rPr lang="en-US" sz="2800">
                <a:latin typeface="Gill Sans MT" charset="0"/>
                <a:cs typeface="Arial" charset="0"/>
              </a:rPr>
              <a:t>Bugs may only happen sometimes</a:t>
            </a:r>
          </a:p>
          <a:p>
            <a:r>
              <a:rPr lang="en-US" sz="3200" b="1">
                <a:solidFill>
                  <a:schemeClr val="accent1"/>
                </a:solidFill>
                <a:latin typeface="Gill Sans MT" charset="0"/>
                <a:cs typeface="Arial" charset="0"/>
              </a:rPr>
              <a:t>Heisenbug</a:t>
            </a:r>
          </a:p>
          <a:p>
            <a:pPr lvl="1"/>
            <a:r>
              <a:rPr lang="en-US" sz="2800">
                <a:latin typeface="Gill Sans MT" charset="0"/>
                <a:cs typeface="Arial" charset="0"/>
              </a:rPr>
              <a:t>Re-running program may make the bug disappear</a:t>
            </a:r>
          </a:p>
          <a:p>
            <a:pPr lvl="1"/>
            <a:r>
              <a:rPr lang="en-US" sz="2800">
                <a:latin typeface="Gill Sans MT" charset="0"/>
                <a:cs typeface="Arial" charset="0"/>
              </a:rPr>
              <a:t>Doesn</a:t>
            </a:r>
            <a:r>
              <a:rPr lang="ja-JP" altLang="en-US" sz="2800">
                <a:latin typeface="Gill Sans MT" charset="0"/>
                <a:cs typeface="Arial" charset="0"/>
              </a:rPr>
              <a:t>’</a:t>
            </a:r>
            <a:r>
              <a:rPr lang="en-US" altLang="ja-JP" sz="2800">
                <a:latin typeface="Gill Sans MT" charset="0"/>
                <a:cs typeface="Arial" charset="0"/>
              </a:rPr>
              <a:t>t mean it isn</a:t>
            </a:r>
            <a:r>
              <a:rPr lang="ja-JP" altLang="en-US" sz="2800">
                <a:latin typeface="Gill Sans MT" charset="0"/>
                <a:cs typeface="Arial" charset="0"/>
              </a:rPr>
              <a:t>’</a:t>
            </a:r>
            <a:r>
              <a:rPr lang="en-US" altLang="ja-JP" sz="2800">
                <a:latin typeface="Gill Sans MT" charset="0"/>
                <a:cs typeface="Arial" charset="0"/>
              </a:rPr>
              <a:t>t still there!</a:t>
            </a:r>
            <a:endParaRPr lang="en-US" sz="2800">
              <a:latin typeface="Gill Sans MT" charset="0"/>
              <a:cs typeface="Arial" charset="0"/>
            </a:endParaRPr>
          </a:p>
        </p:txBody>
      </p:sp>
    </p:spTree>
    <p:extLst>
      <p:ext uri="{BB962C8B-B14F-4D97-AF65-F5344CB8AC3E}">
        <p14:creationId xmlns:p14="http://schemas.microsoft.com/office/powerpoint/2010/main" val="97897238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sz="3200" dirty="0" smtClean="0"/>
              <a:t>Guidelines for Lock Granularity</a:t>
            </a:r>
            <a:endParaRPr lang="en-US" sz="3200" dirty="0"/>
          </a:p>
        </p:txBody>
      </p:sp>
      <p:sp>
        <p:nvSpPr>
          <p:cNvPr id="139267" name="Rectangle 3"/>
          <p:cNvSpPr>
            <a:spLocks noGrp="1" noChangeArrowheads="1"/>
          </p:cNvSpPr>
          <p:nvPr>
            <p:ph type="body" idx="1"/>
          </p:nvPr>
        </p:nvSpPr>
        <p:spPr/>
        <p:txBody>
          <a:bodyPr/>
          <a:lstStyle/>
          <a:p>
            <a:pPr marL="0" indent="0">
              <a:buNone/>
            </a:pPr>
            <a:r>
              <a:rPr lang="en-US" sz="2400" dirty="0" smtClean="0"/>
              <a:t>1. Keep critical sections short.  </a:t>
            </a:r>
            <a:r>
              <a:rPr lang="en-US" sz="2400" b="0" dirty="0" smtClean="0"/>
              <a:t>Push </a:t>
            </a:r>
            <a:r>
              <a:rPr lang="ja-JP" altLang="en-US" sz="2400" b="0" dirty="0" smtClean="0"/>
              <a:t>“</a:t>
            </a:r>
            <a:r>
              <a:rPr lang="en-US" sz="2400" b="0" dirty="0" smtClean="0"/>
              <a:t>noncritical</a:t>
            </a:r>
            <a:r>
              <a:rPr lang="ja-JP" altLang="en-US" sz="2400" b="0" dirty="0" smtClean="0"/>
              <a:t>”</a:t>
            </a:r>
            <a:r>
              <a:rPr lang="en-US" sz="2400" b="0" dirty="0" smtClean="0"/>
              <a:t> statements outside to reduce contention.</a:t>
            </a:r>
          </a:p>
          <a:p>
            <a:pPr marL="0" indent="0">
              <a:buNone/>
            </a:pPr>
            <a:r>
              <a:rPr lang="en-US" sz="2400" dirty="0" smtClean="0"/>
              <a:t>2. Limit lock overhead.  </a:t>
            </a:r>
            <a:r>
              <a:rPr lang="en-US" sz="2400" b="0" dirty="0" smtClean="0"/>
              <a:t>Keep to a minimum the number of times </a:t>
            </a:r>
            <a:r>
              <a:rPr lang="en-US" sz="2400" b="0" dirty="0" err="1" smtClean="0"/>
              <a:t>mutexes</a:t>
            </a:r>
            <a:r>
              <a:rPr lang="en-US" sz="2400" b="0" dirty="0" smtClean="0"/>
              <a:t> are acquired and released.</a:t>
            </a:r>
          </a:p>
          <a:p>
            <a:pPr lvl="1"/>
            <a:r>
              <a:rPr lang="en-US" sz="2000" b="0" dirty="0" smtClean="0"/>
              <a:t>Note tradeoff between contention and lock overhead.</a:t>
            </a:r>
          </a:p>
          <a:p>
            <a:pPr marL="0" indent="0">
              <a:buNone/>
            </a:pPr>
            <a:r>
              <a:rPr lang="en-US" sz="2400" dirty="0" smtClean="0"/>
              <a:t>3. Use as few </a:t>
            </a:r>
            <a:r>
              <a:rPr lang="en-US" sz="2400" dirty="0" err="1" smtClean="0"/>
              <a:t>mutexes</a:t>
            </a:r>
            <a:r>
              <a:rPr lang="en-US" sz="2400" dirty="0" smtClean="0"/>
              <a:t> as possible, but no fewer.</a:t>
            </a:r>
          </a:p>
          <a:p>
            <a:pPr lvl="1"/>
            <a:r>
              <a:rPr lang="en-US" sz="2000" b="0" dirty="0" smtClean="0"/>
              <a:t>Choose lock scope carefully: if the operations on two different data structures can be separated, it may be more efficient to synchronize those structures with separate locks.</a:t>
            </a:r>
          </a:p>
          <a:p>
            <a:pPr lvl="1"/>
            <a:r>
              <a:rPr lang="en-US" sz="2000" b="0" dirty="0" smtClean="0"/>
              <a:t>Add new locks only as needed to reduce contention. </a:t>
            </a:r>
            <a:r>
              <a:rPr lang="ja-JP" altLang="en-US" sz="2000" b="0" dirty="0" smtClean="0"/>
              <a:t>“</a:t>
            </a:r>
            <a:r>
              <a:rPr lang="en-US" sz="2000" b="0" dirty="0" smtClean="0"/>
              <a:t>Correctness first, performance second!</a:t>
            </a:r>
            <a:r>
              <a:rPr lang="ja-JP" altLang="en-US" sz="2000" b="0" dirty="0" smtClean="0"/>
              <a:t>”</a:t>
            </a:r>
            <a:endParaRPr lang="en-US" sz="2000" b="0" dirty="0"/>
          </a:p>
        </p:txBody>
      </p:sp>
    </p:spTree>
    <p:extLst>
      <p:ext uri="{BB962C8B-B14F-4D97-AF65-F5344CB8AC3E}">
        <p14:creationId xmlns:p14="http://schemas.microsoft.com/office/powerpoint/2010/main" val="8032040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Arial" charset="0"/>
                <a:ea typeface="ＭＳ Ｐゴシック" charset="0"/>
              </a:rPr>
              <a:t>The kernel</a:t>
            </a:r>
            <a:endParaRPr lang="en-US" sz="4800">
              <a:latin typeface="Arial" charset="0"/>
              <a:ea typeface="ＭＳ Ｐゴシック" charset="0"/>
            </a:endParaRPr>
          </a:p>
        </p:txBody>
      </p:sp>
      <p:sp>
        <p:nvSpPr>
          <p:cNvPr id="17410" name="AutoShape 10"/>
          <p:cNvSpPr>
            <a:spLocks noChangeArrowheads="1"/>
          </p:cNvSpPr>
          <p:nvPr/>
        </p:nvSpPr>
        <p:spPr bwMode="auto">
          <a:xfrm>
            <a:off x="533400" y="2362200"/>
            <a:ext cx="8153400" cy="3886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srgbClr val="FFFFFF"/>
              </a:solidFill>
            </a:endParaRPr>
          </a:p>
        </p:txBody>
      </p:sp>
      <p:cxnSp>
        <p:nvCxnSpPr>
          <p:cNvPr id="9" name="Straight Connector 8"/>
          <p:cNvCxnSpPr>
            <a:cxnSpLocks noChangeShapeType="1"/>
          </p:cNvCxnSpPr>
          <p:nvPr/>
        </p:nvCxnSpPr>
        <p:spPr bwMode="auto">
          <a:xfrm>
            <a:off x="533400" y="5827713"/>
            <a:ext cx="8153400" cy="0"/>
          </a:xfrm>
          <a:prstGeom prst="line">
            <a:avLst/>
          </a:prstGeom>
          <a:noFill/>
          <a:ln w="38100" cmpd="sng">
            <a:solidFill>
              <a:schemeClr val="accent6">
                <a:lumMod val="50000"/>
              </a:schemeClr>
            </a:solidFill>
            <a:prstDash val="solid"/>
            <a:round/>
            <a:headEnd/>
            <a:tailEnd/>
          </a:ln>
          <a:extLst>
            <a:ext uri="{909E8E84-426E-40dd-AFC4-6F175D3DCCD1}">
              <a14:hiddenFill xmlns:a14="http://schemas.microsoft.com/office/drawing/2010/main">
                <a:noFill/>
              </a14:hiddenFill>
            </a:ext>
          </a:extLst>
        </p:spPr>
      </p:cxnSp>
      <p:grpSp>
        <p:nvGrpSpPr>
          <p:cNvPr id="17412" name="Group 5"/>
          <p:cNvGrpSpPr>
            <a:grpSpLocks/>
          </p:cNvGrpSpPr>
          <p:nvPr/>
        </p:nvGrpSpPr>
        <p:grpSpPr bwMode="auto">
          <a:xfrm>
            <a:off x="4432300" y="6248400"/>
            <a:ext cx="473075" cy="381000"/>
            <a:chOff x="4432300" y="5029200"/>
            <a:chExt cx="473075" cy="622300"/>
          </a:xfrm>
        </p:grpSpPr>
        <p:sp>
          <p:nvSpPr>
            <p:cNvPr id="17465"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66"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grpSp>
        <p:nvGrpSpPr>
          <p:cNvPr id="17413" name="Group 2"/>
          <p:cNvGrpSpPr>
            <a:grpSpLocks/>
          </p:cNvGrpSpPr>
          <p:nvPr/>
        </p:nvGrpSpPr>
        <p:grpSpPr bwMode="auto">
          <a:xfrm>
            <a:off x="2286000" y="1866900"/>
            <a:ext cx="4522788" cy="457200"/>
            <a:chOff x="1981200" y="2060575"/>
            <a:chExt cx="4522788" cy="835025"/>
          </a:xfrm>
        </p:grpSpPr>
        <p:sp>
          <p:nvSpPr>
            <p:cNvPr id="17461" name="AutoShape 17"/>
            <p:cNvSpPr>
              <a:spLocks noChangeArrowheads="1"/>
            </p:cNvSpPr>
            <p:nvPr/>
          </p:nvSpPr>
          <p:spPr bwMode="auto">
            <a:xfrm flipV="1">
              <a:off x="19812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62" name="AutoShape 16"/>
            <p:cNvSpPr>
              <a:spLocks noChangeArrowheads="1"/>
            </p:cNvSpPr>
            <p:nvPr/>
          </p:nvSpPr>
          <p:spPr bwMode="auto">
            <a:xfrm>
              <a:off x="3073400" y="2062162"/>
              <a:ext cx="203200" cy="833438"/>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63" name="AutoShape 17"/>
            <p:cNvSpPr>
              <a:spLocks noChangeArrowheads="1"/>
            </p:cNvSpPr>
            <p:nvPr/>
          </p:nvSpPr>
          <p:spPr bwMode="auto">
            <a:xfrm flipV="1">
              <a:off x="52578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7464" name="AutoShape 16"/>
            <p:cNvSpPr>
              <a:spLocks noChangeArrowheads="1"/>
            </p:cNvSpPr>
            <p:nvPr/>
          </p:nvSpPr>
          <p:spPr bwMode="auto">
            <a:xfrm>
              <a:off x="6299200" y="2062162"/>
              <a:ext cx="204788" cy="833438"/>
            </a:xfrm>
            <a:prstGeom prst="upArrow">
              <a:avLst>
                <a:gd name="adj1" fmla="val 50000"/>
                <a:gd name="adj2" fmla="val 74537"/>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sp>
        <p:nvSpPr>
          <p:cNvPr id="17414" name="Text Box 93"/>
          <p:cNvSpPr txBox="1">
            <a:spLocks noChangeArrowheads="1"/>
          </p:cNvSpPr>
          <p:nvPr/>
        </p:nvSpPr>
        <p:spPr bwMode="auto">
          <a:xfrm>
            <a:off x="1752600" y="2371725"/>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syscall trap/return</a:t>
            </a:r>
          </a:p>
        </p:txBody>
      </p:sp>
      <p:sp>
        <p:nvSpPr>
          <p:cNvPr id="17415" name="Text Box 93"/>
          <p:cNvSpPr txBox="1">
            <a:spLocks noChangeArrowheads="1"/>
          </p:cNvSpPr>
          <p:nvPr/>
        </p:nvSpPr>
        <p:spPr bwMode="auto">
          <a:xfrm>
            <a:off x="5334000" y="2371725"/>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fault/return</a:t>
            </a:r>
          </a:p>
        </p:txBody>
      </p:sp>
      <p:sp>
        <p:nvSpPr>
          <p:cNvPr id="17416" name="Text Box 93"/>
          <p:cNvSpPr txBox="1">
            <a:spLocks noChangeArrowheads="1"/>
          </p:cNvSpPr>
          <p:nvPr/>
        </p:nvSpPr>
        <p:spPr bwMode="auto">
          <a:xfrm>
            <a:off x="3708400" y="5876925"/>
            <a:ext cx="200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interrupt/return</a:t>
            </a:r>
          </a:p>
        </p:txBody>
      </p:sp>
      <p:sp>
        <p:nvSpPr>
          <p:cNvPr id="17417" name="Oval 67"/>
          <p:cNvSpPr>
            <a:spLocks noChangeArrowheads="1"/>
          </p:cNvSpPr>
          <p:nvPr/>
        </p:nvSpPr>
        <p:spPr bwMode="auto">
          <a:xfrm>
            <a:off x="5638800" y="-129540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7418" name="Oval 54"/>
          <p:cNvSpPr>
            <a:spLocks noChangeArrowheads="1"/>
          </p:cNvSpPr>
          <p:nvPr/>
        </p:nvSpPr>
        <p:spPr bwMode="auto">
          <a:xfrm>
            <a:off x="7620000" y="-12954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grpSp>
        <p:nvGrpSpPr>
          <p:cNvPr id="17419" name="Group 13"/>
          <p:cNvGrpSpPr>
            <a:grpSpLocks/>
          </p:cNvGrpSpPr>
          <p:nvPr/>
        </p:nvGrpSpPr>
        <p:grpSpPr bwMode="auto">
          <a:xfrm>
            <a:off x="2790825" y="1890713"/>
            <a:ext cx="357188" cy="357187"/>
            <a:chOff x="4784" y="2819"/>
            <a:chExt cx="255" cy="255"/>
          </a:xfrm>
        </p:grpSpPr>
        <p:sp>
          <p:nvSpPr>
            <p:cNvPr id="17458"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7459"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60"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7420" name="Group 78"/>
          <p:cNvGrpSpPr>
            <a:grpSpLocks/>
          </p:cNvGrpSpPr>
          <p:nvPr/>
        </p:nvGrpSpPr>
        <p:grpSpPr bwMode="auto">
          <a:xfrm>
            <a:off x="6016625" y="1866900"/>
            <a:ext cx="355600" cy="347663"/>
            <a:chOff x="5799138" y="3614737"/>
            <a:chExt cx="355600" cy="347663"/>
          </a:xfrm>
        </p:grpSpPr>
        <p:sp>
          <p:nvSpPr>
            <p:cNvPr id="17455"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7456"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57"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7421" name="Text Box 93"/>
          <p:cNvSpPr txBox="1">
            <a:spLocks noChangeArrowheads="1"/>
          </p:cNvSpPr>
          <p:nvPr/>
        </p:nvSpPr>
        <p:spPr bwMode="auto">
          <a:xfrm>
            <a:off x="1219200" y="2895600"/>
            <a:ext cx="7010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system call layer</a:t>
            </a:r>
            <a:r>
              <a:rPr lang="en-US" sz="2000">
                <a:solidFill>
                  <a:srgbClr val="000000"/>
                </a:solidFill>
              </a:rPr>
              <a:t>: files, processes, IPC, thread syscalls</a:t>
            </a:r>
          </a:p>
          <a:p>
            <a:pPr defTabSz="914400" eaLnBrk="1" hangingPunct="1"/>
            <a:r>
              <a:rPr lang="en-US" sz="2000" b="1">
                <a:solidFill>
                  <a:srgbClr val="000000"/>
                </a:solidFill>
              </a:rPr>
              <a:t>fault entry</a:t>
            </a:r>
            <a:r>
              <a:rPr lang="en-US" sz="2000">
                <a:solidFill>
                  <a:srgbClr val="000000"/>
                </a:solidFill>
              </a:rPr>
              <a:t>: VM page faults, signals, etc.</a:t>
            </a:r>
            <a:endParaRPr lang="en-US" sz="1800">
              <a:solidFill>
                <a:srgbClr val="000000"/>
              </a:solidFill>
            </a:endParaRPr>
          </a:p>
        </p:txBody>
      </p:sp>
      <p:sp>
        <p:nvSpPr>
          <p:cNvPr id="17422" name="Text Box 93"/>
          <p:cNvSpPr txBox="1">
            <a:spLocks noChangeArrowheads="1"/>
          </p:cNvSpPr>
          <p:nvPr/>
        </p:nvSpPr>
        <p:spPr bwMode="auto">
          <a:xfrm>
            <a:off x="838200" y="5867400"/>
            <a:ext cx="3200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0000"/>
                </a:solidFill>
              </a:rPr>
              <a:t>I/O completions</a:t>
            </a:r>
          </a:p>
        </p:txBody>
      </p:sp>
      <p:sp>
        <p:nvSpPr>
          <p:cNvPr id="17423" name="Text Box 93"/>
          <p:cNvSpPr txBox="1">
            <a:spLocks noChangeArrowheads="1"/>
          </p:cNvSpPr>
          <p:nvPr/>
        </p:nvSpPr>
        <p:spPr bwMode="auto">
          <a:xfrm>
            <a:off x="5181600" y="5867400"/>
            <a:ext cx="3200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0000"/>
                </a:solidFill>
              </a:rPr>
              <a:t>timer ticks</a:t>
            </a:r>
          </a:p>
        </p:txBody>
      </p:sp>
      <p:cxnSp>
        <p:nvCxnSpPr>
          <p:cNvPr id="33" name="Straight Connector 32"/>
          <p:cNvCxnSpPr>
            <a:cxnSpLocks noChangeShapeType="1"/>
          </p:cNvCxnSpPr>
          <p:nvPr/>
        </p:nvCxnSpPr>
        <p:spPr bwMode="auto">
          <a:xfrm>
            <a:off x="533400" y="28194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33400" y="37338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sp>
        <p:nvSpPr>
          <p:cNvPr id="17426" name="Text Box 93"/>
          <p:cNvSpPr txBox="1">
            <a:spLocks noChangeArrowheads="1"/>
          </p:cNvSpPr>
          <p:nvPr/>
        </p:nvSpPr>
        <p:spPr bwMode="auto">
          <a:xfrm>
            <a:off x="1219200" y="3810000"/>
            <a:ext cx="7010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dirty="0">
                <a:solidFill>
                  <a:srgbClr val="000000"/>
                </a:solidFill>
              </a:rPr>
              <a:t>thread/CPU/core management</a:t>
            </a:r>
            <a:r>
              <a:rPr lang="en-US" sz="2000" dirty="0">
                <a:solidFill>
                  <a:srgbClr val="000000"/>
                </a:solidFill>
              </a:rPr>
              <a:t>: sleep and ready queues</a:t>
            </a:r>
          </a:p>
          <a:p>
            <a:pPr defTabSz="914400" eaLnBrk="1" hangingPunct="1"/>
            <a:r>
              <a:rPr lang="en-US" sz="2000" b="1" dirty="0">
                <a:solidFill>
                  <a:srgbClr val="000000"/>
                </a:solidFill>
              </a:rPr>
              <a:t>memory management</a:t>
            </a:r>
            <a:r>
              <a:rPr lang="en-US" sz="2000" dirty="0">
                <a:solidFill>
                  <a:srgbClr val="000000"/>
                </a:solidFill>
              </a:rPr>
              <a:t>: block/page </a:t>
            </a:r>
            <a:r>
              <a:rPr lang="en-US" sz="2000" dirty="0" smtClean="0">
                <a:solidFill>
                  <a:srgbClr val="000000"/>
                </a:solidFill>
              </a:rPr>
              <a:t>cache, VM maps</a:t>
            </a:r>
            <a:endParaRPr lang="en-US" sz="1800" dirty="0">
              <a:solidFill>
                <a:srgbClr val="000000"/>
              </a:solidFill>
            </a:endParaRPr>
          </a:p>
        </p:txBody>
      </p:sp>
      <p:grpSp>
        <p:nvGrpSpPr>
          <p:cNvPr id="17427" name="Group 4"/>
          <p:cNvGrpSpPr>
            <a:grpSpLocks/>
          </p:cNvGrpSpPr>
          <p:nvPr/>
        </p:nvGrpSpPr>
        <p:grpSpPr bwMode="auto">
          <a:xfrm>
            <a:off x="2536825" y="4740275"/>
            <a:ext cx="355600" cy="347663"/>
            <a:chOff x="3689" y="1658"/>
            <a:chExt cx="576" cy="576"/>
          </a:xfrm>
        </p:grpSpPr>
        <p:grpSp>
          <p:nvGrpSpPr>
            <p:cNvPr id="17451" name="Group 5"/>
            <p:cNvGrpSpPr>
              <a:grpSpLocks/>
            </p:cNvGrpSpPr>
            <p:nvPr/>
          </p:nvGrpSpPr>
          <p:grpSpPr bwMode="auto">
            <a:xfrm>
              <a:off x="3689" y="1658"/>
              <a:ext cx="576" cy="576"/>
              <a:chOff x="4269" y="2781"/>
              <a:chExt cx="576" cy="576"/>
            </a:xfrm>
          </p:grpSpPr>
          <p:sp>
            <p:nvSpPr>
              <p:cNvPr id="17453"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7454"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7452"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7428" name="Oval 10"/>
          <p:cNvSpPr>
            <a:spLocks noChangeArrowheads="1"/>
          </p:cNvSpPr>
          <p:nvPr/>
        </p:nvSpPr>
        <p:spPr bwMode="auto">
          <a:xfrm>
            <a:off x="3055938" y="47466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a:p>
        </p:txBody>
      </p:sp>
      <p:sp>
        <p:nvSpPr>
          <p:cNvPr id="17429" name="AutoShape 11"/>
          <p:cNvSpPr>
            <a:spLocks noChangeArrowheads="1"/>
          </p:cNvSpPr>
          <p:nvPr/>
        </p:nvSpPr>
        <p:spPr bwMode="auto">
          <a:xfrm flipH="1">
            <a:off x="3179763" y="4824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30" name="AutoShape 12"/>
          <p:cNvSpPr>
            <a:spLocks noChangeArrowheads="1"/>
          </p:cNvSpPr>
          <p:nvPr/>
        </p:nvSpPr>
        <p:spPr bwMode="auto">
          <a:xfrm rot="-8460389">
            <a:off x="3071813" y="4792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17431" name="Group 13"/>
          <p:cNvGrpSpPr>
            <a:grpSpLocks/>
          </p:cNvGrpSpPr>
          <p:nvPr/>
        </p:nvGrpSpPr>
        <p:grpSpPr bwMode="auto">
          <a:xfrm>
            <a:off x="3605213" y="4748213"/>
            <a:ext cx="357187" cy="357187"/>
            <a:chOff x="4784" y="2819"/>
            <a:chExt cx="255" cy="255"/>
          </a:xfrm>
        </p:grpSpPr>
        <p:sp>
          <p:nvSpPr>
            <p:cNvPr id="17448"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7449"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50"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7432" name="Rectangle 74"/>
          <p:cNvSpPr>
            <a:spLocks noChangeArrowheads="1"/>
          </p:cNvSpPr>
          <p:nvPr/>
        </p:nvSpPr>
        <p:spPr bwMode="auto">
          <a:xfrm>
            <a:off x="2362200" y="4648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7433" name="Rectangle 58"/>
          <p:cNvSpPr>
            <a:spLocks noChangeArrowheads="1"/>
          </p:cNvSpPr>
          <p:nvPr/>
        </p:nvSpPr>
        <p:spPr bwMode="auto">
          <a:xfrm>
            <a:off x="2209800" y="5181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sleep queue</a:t>
            </a:r>
            <a:endParaRPr lang="en-US" sz="1800">
              <a:solidFill>
                <a:srgbClr val="000000"/>
              </a:solidFill>
              <a:cs typeface="Arial" charset="0"/>
            </a:endParaRPr>
          </a:p>
        </p:txBody>
      </p:sp>
      <p:grpSp>
        <p:nvGrpSpPr>
          <p:cNvPr id="17434" name="Group 5"/>
          <p:cNvGrpSpPr>
            <a:grpSpLocks/>
          </p:cNvGrpSpPr>
          <p:nvPr/>
        </p:nvGrpSpPr>
        <p:grpSpPr bwMode="auto">
          <a:xfrm>
            <a:off x="4899025" y="4740275"/>
            <a:ext cx="355600" cy="347663"/>
            <a:chOff x="4269" y="2781"/>
            <a:chExt cx="576" cy="576"/>
          </a:xfrm>
        </p:grpSpPr>
        <p:sp>
          <p:nvSpPr>
            <p:cNvPr id="17446"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7447"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7435" name="AutoShape 8"/>
          <p:cNvSpPr>
            <a:spLocks noChangeArrowheads="1"/>
          </p:cNvSpPr>
          <p:nvPr/>
        </p:nvSpPr>
        <p:spPr bwMode="auto">
          <a:xfrm rot="-8460389">
            <a:off x="4914900" y="47863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17436" name="Group 4"/>
          <p:cNvGrpSpPr>
            <a:grpSpLocks/>
          </p:cNvGrpSpPr>
          <p:nvPr/>
        </p:nvGrpSpPr>
        <p:grpSpPr bwMode="auto">
          <a:xfrm>
            <a:off x="5418138" y="4746625"/>
            <a:ext cx="355600" cy="347663"/>
            <a:chOff x="5799138" y="3614737"/>
            <a:chExt cx="355600" cy="347663"/>
          </a:xfrm>
        </p:grpSpPr>
        <p:sp>
          <p:nvSpPr>
            <p:cNvPr id="17443"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7444"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45"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58" name="Oval 14"/>
          <p:cNvSpPr>
            <a:spLocks noChangeArrowheads="1"/>
          </p:cNvSpPr>
          <p:nvPr/>
        </p:nvSpPr>
        <p:spPr bwMode="auto">
          <a:xfrm>
            <a:off x="5967413" y="47482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17438" name="AutoShape 15"/>
          <p:cNvSpPr>
            <a:spLocks noChangeArrowheads="1"/>
          </p:cNvSpPr>
          <p:nvPr/>
        </p:nvSpPr>
        <p:spPr bwMode="auto">
          <a:xfrm flipH="1">
            <a:off x="6092825" y="48260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7439" name="AutoShape 16"/>
          <p:cNvSpPr>
            <a:spLocks noChangeArrowheads="1"/>
          </p:cNvSpPr>
          <p:nvPr/>
        </p:nvSpPr>
        <p:spPr bwMode="auto">
          <a:xfrm rot="-8460389">
            <a:off x="5983288" y="47958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7440" name="Rectangle 74"/>
          <p:cNvSpPr>
            <a:spLocks noChangeArrowheads="1"/>
          </p:cNvSpPr>
          <p:nvPr/>
        </p:nvSpPr>
        <p:spPr bwMode="auto">
          <a:xfrm>
            <a:off x="4724400" y="4648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7441" name="Rectangle 58"/>
          <p:cNvSpPr>
            <a:spLocks noChangeArrowheads="1"/>
          </p:cNvSpPr>
          <p:nvPr/>
        </p:nvSpPr>
        <p:spPr bwMode="auto">
          <a:xfrm>
            <a:off x="4648200" y="5181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ready queue</a:t>
            </a:r>
            <a:endParaRPr lang="en-US" sz="1800">
              <a:solidFill>
                <a:srgbClr val="000000"/>
              </a:solidFill>
              <a:cs typeface="Arial" charset="0"/>
            </a:endParaRPr>
          </a:p>
        </p:txBody>
      </p:sp>
      <p:sp>
        <p:nvSpPr>
          <p:cNvPr id="17442" name="Line 40"/>
          <p:cNvSpPr>
            <a:spLocks noChangeShapeType="1"/>
          </p:cNvSpPr>
          <p:nvPr/>
        </p:nvSpPr>
        <p:spPr bwMode="auto">
          <a:xfrm rot="16200000" flipH="1">
            <a:off x="4419600" y="4648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Tree>
    <p:extLst>
      <p:ext uri="{BB962C8B-B14F-4D97-AF65-F5344CB8AC3E}">
        <p14:creationId xmlns:p14="http://schemas.microsoft.com/office/powerpoint/2010/main" val="391017454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r>
              <a:rPr lang="en-US" smtClean="0"/>
              <a:t>More Locking Guidelines</a:t>
            </a:r>
            <a:endParaRPr lang="en-US"/>
          </a:p>
        </p:txBody>
      </p:sp>
      <p:sp>
        <p:nvSpPr>
          <p:cNvPr id="140291" name="Rectangle 3"/>
          <p:cNvSpPr>
            <a:spLocks noGrp="1" noChangeArrowheads="1"/>
          </p:cNvSpPr>
          <p:nvPr>
            <p:ph type="body" idx="1"/>
          </p:nvPr>
        </p:nvSpPr>
        <p:spPr/>
        <p:txBody>
          <a:bodyPr/>
          <a:lstStyle/>
          <a:p>
            <a:pPr marL="0" indent="0">
              <a:buNone/>
            </a:pPr>
            <a:r>
              <a:rPr lang="en-US" dirty="0" smtClean="0"/>
              <a:t>1. </a:t>
            </a:r>
            <a:r>
              <a:rPr lang="en-US" sz="2400" dirty="0" smtClean="0"/>
              <a:t>Write code whose correctness is obvious.</a:t>
            </a:r>
          </a:p>
          <a:p>
            <a:pPr marL="0" indent="0">
              <a:buNone/>
            </a:pPr>
            <a:r>
              <a:rPr lang="en-US" sz="2400" dirty="0" smtClean="0">
                <a:solidFill>
                  <a:srgbClr val="A6A6A6"/>
                </a:solidFill>
              </a:rPr>
              <a:t>2.</a:t>
            </a:r>
            <a:r>
              <a:rPr lang="en-US" sz="2400" dirty="0" smtClean="0"/>
              <a:t> </a:t>
            </a:r>
            <a:r>
              <a:rPr lang="en-US" sz="2400" dirty="0" smtClean="0">
                <a:solidFill>
                  <a:schemeClr val="bg1">
                    <a:lumMod val="65000"/>
                  </a:schemeClr>
                </a:solidFill>
              </a:rPr>
              <a:t>Strive for symmetry.</a:t>
            </a:r>
          </a:p>
          <a:p>
            <a:pPr lvl="1">
              <a:buFont typeface="Wingdings" charset="2"/>
              <a:buChar char="§"/>
            </a:pPr>
            <a:r>
              <a:rPr lang="en-US" sz="2000" b="0" dirty="0" smtClean="0">
                <a:solidFill>
                  <a:schemeClr val="bg1">
                    <a:lumMod val="65000"/>
                  </a:schemeClr>
                </a:solidFill>
              </a:rPr>
              <a:t>Show the Acquire/Release pairs.</a:t>
            </a:r>
          </a:p>
          <a:p>
            <a:pPr lvl="1">
              <a:buFont typeface="Wingdings" charset="2"/>
              <a:buChar char="§"/>
            </a:pPr>
            <a:r>
              <a:rPr lang="en-US" sz="2000" b="0" dirty="0" smtClean="0">
                <a:solidFill>
                  <a:schemeClr val="bg1">
                    <a:lumMod val="65000"/>
                  </a:schemeClr>
                </a:solidFill>
              </a:rPr>
              <a:t>Factor locking out of interfaces.</a:t>
            </a:r>
          </a:p>
          <a:p>
            <a:pPr lvl="1">
              <a:buFont typeface="Wingdings" charset="2"/>
              <a:buChar char="§"/>
            </a:pPr>
            <a:r>
              <a:rPr lang="en-US" sz="2000" b="0" dirty="0" smtClean="0">
                <a:solidFill>
                  <a:schemeClr val="bg1">
                    <a:lumMod val="65000"/>
                  </a:schemeClr>
                </a:solidFill>
              </a:rPr>
              <a:t>Acquire and Release at the same layer in your </a:t>
            </a:r>
            <a:r>
              <a:rPr lang="ja-JP" altLang="en-US" sz="2000" b="0" dirty="0" smtClean="0">
                <a:solidFill>
                  <a:schemeClr val="bg1">
                    <a:lumMod val="65000"/>
                  </a:schemeClr>
                </a:solidFill>
              </a:rPr>
              <a:t>“</a:t>
            </a:r>
            <a:r>
              <a:rPr lang="en-US" sz="2000" b="0" dirty="0" smtClean="0">
                <a:solidFill>
                  <a:schemeClr val="bg1">
                    <a:lumMod val="65000"/>
                  </a:schemeClr>
                </a:solidFill>
              </a:rPr>
              <a:t>layer cake</a:t>
            </a:r>
            <a:r>
              <a:rPr lang="ja-JP" altLang="en-US" sz="2000" b="0" dirty="0" smtClean="0">
                <a:solidFill>
                  <a:schemeClr val="bg1">
                    <a:lumMod val="65000"/>
                  </a:schemeClr>
                </a:solidFill>
              </a:rPr>
              <a:t>”</a:t>
            </a:r>
            <a:r>
              <a:rPr lang="en-US" sz="2000" b="0" dirty="0" smtClean="0">
                <a:solidFill>
                  <a:schemeClr val="bg1">
                    <a:lumMod val="65000"/>
                  </a:schemeClr>
                </a:solidFill>
              </a:rPr>
              <a:t> of abstractions and functions.</a:t>
            </a:r>
          </a:p>
          <a:p>
            <a:pPr marL="0" indent="0">
              <a:buNone/>
            </a:pPr>
            <a:r>
              <a:rPr lang="en-US" sz="2400" dirty="0" smtClean="0">
                <a:solidFill>
                  <a:schemeClr val="bg1">
                    <a:lumMod val="65000"/>
                  </a:schemeClr>
                </a:solidFill>
              </a:rPr>
              <a:t>3. Hide locks behind interfaces.</a:t>
            </a:r>
          </a:p>
          <a:p>
            <a:pPr marL="0" indent="0">
              <a:buNone/>
            </a:pPr>
            <a:r>
              <a:rPr lang="en-US" sz="2400" dirty="0" smtClean="0"/>
              <a:t>4. Avoid nested locks.</a:t>
            </a:r>
          </a:p>
          <a:p>
            <a:pPr lvl="1"/>
            <a:r>
              <a:rPr lang="en-US" sz="2000" b="0" dirty="0" smtClean="0"/>
              <a:t>If you must have them, try to impose a strict order.</a:t>
            </a:r>
          </a:p>
          <a:p>
            <a:pPr marL="0" indent="0">
              <a:buNone/>
            </a:pPr>
            <a:r>
              <a:rPr lang="en-US" sz="2400" dirty="0" smtClean="0"/>
              <a:t>5. Sleep high; lock low.</a:t>
            </a:r>
          </a:p>
          <a:p>
            <a:pPr lvl="1"/>
            <a:r>
              <a:rPr lang="en-US" sz="2000" b="0" dirty="0" smtClean="0"/>
              <a:t>Where in the layer cake should you put your locks?</a:t>
            </a:r>
            <a:endParaRPr lang="en-US" sz="2000" b="0" dirty="0"/>
          </a:p>
        </p:txBody>
      </p:sp>
    </p:spTree>
    <p:extLst>
      <p:ext uri="{BB962C8B-B14F-4D97-AF65-F5344CB8AC3E}">
        <p14:creationId xmlns:p14="http://schemas.microsoft.com/office/powerpoint/2010/main" val="43260372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r>
              <a:rPr lang="en-US" sz="3600" dirty="0" smtClean="0"/>
              <a:t>Guidelines for Condition Variables</a:t>
            </a:r>
            <a:endParaRPr lang="en-US" sz="3600" dirty="0"/>
          </a:p>
        </p:txBody>
      </p:sp>
      <p:sp>
        <p:nvSpPr>
          <p:cNvPr id="141315" name="Rectangle 3"/>
          <p:cNvSpPr>
            <a:spLocks noGrp="1" noChangeArrowheads="1"/>
          </p:cNvSpPr>
          <p:nvPr>
            <p:ph type="body" idx="1"/>
          </p:nvPr>
        </p:nvSpPr>
        <p:spPr/>
        <p:txBody>
          <a:bodyPr/>
          <a:lstStyle/>
          <a:p>
            <a:pPr marL="0" indent="0">
              <a:buNone/>
            </a:pPr>
            <a:r>
              <a:rPr lang="en-US" sz="2400" dirty="0" smtClean="0"/>
              <a:t>1. Document the condition(s) associated with each CV.</a:t>
            </a:r>
          </a:p>
          <a:p>
            <a:pPr marL="914400" lvl="2" indent="0">
              <a:buNone/>
            </a:pPr>
            <a:r>
              <a:rPr lang="en-US" sz="2000" b="0" dirty="0" smtClean="0"/>
              <a:t>What are the waiters waiting for?</a:t>
            </a:r>
          </a:p>
          <a:p>
            <a:pPr marL="914400" lvl="2" indent="0">
              <a:buNone/>
            </a:pPr>
            <a:r>
              <a:rPr lang="en-US" sz="2000" b="0" dirty="0" smtClean="0"/>
              <a:t>When can a waiter expect a signal?</a:t>
            </a:r>
          </a:p>
          <a:p>
            <a:pPr marL="0" indent="0">
              <a:buNone/>
            </a:pPr>
            <a:r>
              <a:rPr lang="en-US" sz="2400" dirty="0" smtClean="0"/>
              <a:t>2. Recheck the condition after returning from a wait.</a:t>
            </a:r>
          </a:p>
          <a:p>
            <a:pPr marL="0" indent="0">
              <a:buNone/>
            </a:pPr>
            <a:r>
              <a:rPr lang="en-US" altLang="ja-JP" sz="2400" dirty="0"/>
              <a:t>	</a:t>
            </a:r>
            <a:r>
              <a:rPr lang="en-US" altLang="ja-JP" sz="2400" dirty="0" smtClean="0"/>
              <a:t>	</a:t>
            </a:r>
            <a:r>
              <a:rPr lang="ja-JP" altLang="en-US" sz="2400" dirty="0" smtClean="0"/>
              <a:t>“</a:t>
            </a:r>
            <a:r>
              <a:rPr lang="en-US" altLang="ja-JP" sz="2400" dirty="0" smtClean="0"/>
              <a:t>L</a:t>
            </a:r>
            <a:r>
              <a:rPr lang="en-US" sz="2400" dirty="0" smtClean="0"/>
              <a:t>oop before you leap!”</a:t>
            </a:r>
          </a:p>
          <a:p>
            <a:pPr marL="914400" lvl="2" indent="0">
              <a:buNone/>
            </a:pPr>
            <a:r>
              <a:rPr lang="en-US" sz="2000" b="0" dirty="0" smtClean="0"/>
              <a:t>Another thread may beat you to the </a:t>
            </a:r>
            <a:r>
              <a:rPr lang="en-US" sz="2000" b="0" dirty="0" err="1" smtClean="0"/>
              <a:t>mutex</a:t>
            </a:r>
            <a:r>
              <a:rPr lang="en-US" sz="2000" b="0" dirty="0" smtClean="0"/>
              <a:t>.</a:t>
            </a:r>
          </a:p>
          <a:p>
            <a:pPr marL="914400" lvl="2" indent="0">
              <a:buNone/>
            </a:pPr>
            <a:r>
              <a:rPr lang="en-US" sz="2000" b="0" dirty="0" smtClean="0"/>
              <a:t>The signaler may be careless.</a:t>
            </a:r>
          </a:p>
          <a:p>
            <a:pPr marL="914400" lvl="2" indent="0">
              <a:buNone/>
            </a:pPr>
            <a:r>
              <a:rPr lang="en-US" sz="2000" b="0" dirty="0" smtClean="0"/>
              <a:t>A single CV may have multiple conditions.</a:t>
            </a:r>
          </a:p>
          <a:p>
            <a:pPr marL="0" indent="0">
              <a:buNone/>
            </a:pPr>
            <a:r>
              <a:rPr lang="en-US" sz="2400" b="0" dirty="0" smtClean="0"/>
              <a:t>3. </a:t>
            </a:r>
            <a:r>
              <a:rPr lang="en-US" sz="2400" dirty="0" smtClean="0"/>
              <a:t>Don</a:t>
            </a:r>
            <a:r>
              <a:rPr lang="ja-JP" altLang="en-US" sz="2400" dirty="0" smtClean="0"/>
              <a:t>’</a:t>
            </a:r>
            <a:r>
              <a:rPr lang="en-US" sz="2400" dirty="0" smtClean="0"/>
              <a:t>t forget: signals on CVs do not stack!</a:t>
            </a:r>
          </a:p>
          <a:p>
            <a:pPr marL="914400" lvl="2" indent="0">
              <a:buNone/>
            </a:pPr>
            <a:r>
              <a:rPr lang="en-US" sz="2000" b="0" dirty="0" smtClean="0"/>
              <a:t>A signal will be lost if nobody is waiting: always check the wait condition before calling wait.</a:t>
            </a:r>
            <a:endParaRPr lang="en-US" sz="2000" b="0" dirty="0"/>
          </a:p>
        </p:txBody>
      </p:sp>
    </p:spTree>
    <p:extLst>
      <p:ext uri="{BB962C8B-B14F-4D97-AF65-F5344CB8AC3E}">
        <p14:creationId xmlns:p14="http://schemas.microsoft.com/office/powerpoint/2010/main" val="346105837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81000" y="152400"/>
            <a:ext cx="2416175" cy="2416175"/>
          </a:xfrm>
          <a:custGeom>
            <a:avLst/>
            <a:gdLst>
              <a:gd name="T0" fmla="*/ 1208088 w 21600"/>
              <a:gd name="T1" fmla="*/ 0 h 21600"/>
              <a:gd name="T2" fmla="*/ 353813 w 21600"/>
              <a:gd name="T3" fmla="*/ 353813 h 21600"/>
              <a:gd name="T4" fmla="*/ 0 w 21600"/>
              <a:gd name="T5" fmla="*/ 1208088 h 21600"/>
              <a:gd name="T6" fmla="*/ 353813 w 21600"/>
              <a:gd name="T7" fmla="*/ 2062362 h 21600"/>
              <a:gd name="T8" fmla="*/ 1208088 w 21600"/>
              <a:gd name="T9" fmla="*/ 2416175 h 21600"/>
              <a:gd name="T10" fmla="*/ 2062362 w 21600"/>
              <a:gd name="T11" fmla="*/ 2062362 h 21600"/>
              <a:gd name="T12" fmla="*/ 2416175 w 21600"/>
              <a:gd name="T13" fmla="*/ 1208088 h 21600"/>
              <a:gd name="T14" fmla="*/ 2062362 w 21600"/>
              <a:gd name="T15" fmla="*/ 3538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5B67"/>
          </a:solidFill>
          <a:ln w="9525">
            <a:solidFill>
              <a:srgbClr val="CC0200"/>
            </a:solidFill>
            <a:miter lim="800000"/>
            <a:headEnd/>
            <a:tailEnd/>
          </a:ln>
        </p:spPr>
        <p:txBody>
          <a:bodyPr wrap="none" anchor="ctr"/>
          <a:lstStyle/>
          <a:p>
            <a:pPr algn="ctr"/>
            <a:r>
              <a:rPr lang="en-US" sz="2800" b="1" dirty="0">
                <a:solidFill>
                  <a:srgbClr val="003367"/>
                </a:solidFill>
                <a:latin typeface="Lucida Sans" charset="0"/>
              </a:rPr>
              <a:t>Threads!</a:t>
            </a:r>
          </a:p>
        </p:txBody>
      </p:sp>
      <p:grpSp>
        <p:nvGrpSpPr>
          <p:cNvPr id="31" name="Group 4"/>
          <p:cNvGrpSpPr>
            <a:grpSpLocks/>
          </p:cNvGrpSpPr>
          <p:nvPr/>
        </p:nvGrpSpPr>
        <p:grpSpPr bwMode="auto">
          <a:xfrm>
            <a:off x="1290638" y="3268663"/>
            <a:ext cx="2747962" cy="2508250"/>
            <a:chOff x="813" y="2059"/>
            <a:chExt cx="1542" cy="1580"/>
          </a:xfrm>
        </p:grpSpPr>
        <p:sp>
          <p:nvSpPr>
            <p:cNvPr id="32" name="AutoShape 5"/>
            <p:cNvSpPr>
              <a:spLocks noChangeArrowheads="1"/>
            </p:cNvSpPr>
            <p:nvPr/>
          </p:nvSpPr>
          <p:spPr bwMode="auto">
            <a:xfrm>
              <a:off x="964" y="2500"/>
              <a:ext cx="808" cy="232"/>
            </a:xfrm>
            <a:prstGeom prst="roundRect">
              <a:avLst>
                <a:gd name="adj" fmla="val 12495"/>
              </a:avLst>
            </a:prstGeom>
            <a:solidFill>
              <a:srgbClr val="FCFEB9"/>
            </a:solidFill>
            <a:ln w="12700">
              <a:solidFill>
                <a:srgbClr val="000000"/>
              </a:solidFill>
              <a:round/>
              <a:headEnd/>
              <a:tailEnd/>
            </a:ln>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Module A</a:t>
              </a:r>
            </a:p>
          </p:txBody>
        </p:sp>
        <p:sp>
          <p:nvSpPr>
            <p:cNvPr id="33" name="AutoShape 6"/>
            <p:cNvSpPr>
              <a:spLocks noChangeArrowheads="1"/>
            </p:cNvSpPr>
            <p:nvPr/>
          </p:nvSpPr>
          <p:spPr bwMode="auto">
            <a:xfrm>
              <a:off x="964" y="2980"/>
              <a:ext cx="808" cy="232"/>
            </a:xfrm>
            <a:prstGeom prst="roundRect">
              <a:avLst>
                <a:gd name="adj" fmla="val 12495"/>
              </a:avLst>
            </a:prstGeom>
            <a:solidFill>
              <a:srgbClr val="A2C1FE"/>
            </a:solidFill>
            <a:ln w="12700">
              <a:solidFill>
                <a:srgbClr val="000000"/>
              </a:solidFill>
              <a:round/>
              <a:headEnd/>
              <a:tailEnd/>
            </a:ln>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Module B</a:t>
              </a:r>
            </a:p>
          </p:txBody>
        </p:sp>
        <p:sp>
          <p:nvSpPr>
            <p:cNvPr id="34" name="Rectangle 7"/>
            <p:cNvSpPr>
              <a:spLocks noChangeArrowheads="1"/>
            </p:cNvSpPr>
            <p:nvPr/>
          </p:nvSpPr>
          <p:spPr bwMode="auto">
            <a:xfrm>
              <a:off x="909" y="2059"/>
              <a:ext cx="3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T1</a:t>
              </a:r>
            </a:p>
          </p:txBody>
        </p:sp>
        <p:sp>
          <p:nvSpPr>
            <p:cNvPr id="35" name="Rectangle 8"/>
            <p:cNvSpPr>
              <a:spLocks noChangeArrowheads="1"/>
            </p:cNvSpPr>
            <p:nvPr/>
          </p:nvSpPr>
          <p:spPr bwMode="auto">
            <a:xfrm>
              <a:off x="1389" y="2059"/>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T2</a:t>
              </a:r>
            </a:p>
          </p:txBody>
        </p:sp>
        <p:sp>
          <p:nvSpPr>
            <p:cNvPr id="36" name="Line 9"/>
            <p:cNvSpPr>
              <a:spLocks noChangeShapeType="1"/>
            </p:cNvSpPr>
            <p:nvPr/>
          </p:nvSpPr>
          <p:spPr bwMode="auto">
            <a:xfrm>
              <a:off x="1104" y="2736"/>
              <a:ext cx="0" cy="24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0"/>
            <p:cNvSpPr>
              <a:spLocks noChangeShapeType="1"/>
            </p:cNvSpPr>
            <p:nvPr/>
          </p:nvSpPr>
          <p:spPr bwMode="auto">
            <a:xfrm>
              <a:off x="1632" y="2736"/>
              <a:ext cx="0" cy="240"/>
            </a:xfrm>
            <a:prstGeom prst="line">
              <a:avLst/>
            </a:prstGeom>
            <a:noFill/>
            <a:ln w="12700">
              <a:solidFill>
                <a:srgbClr val="91919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11"/>
            <p:cNvSpPr>
              <a:spLocks noChangeShapeType="1"/>
            </p:cNvSpPr>
            <p:nvPr/>
          </p:nvSpPr>
          <p:spPr bwMode="auto">
            <a:xfrm>
              <a:off x="1104" y="3216"/>
              <a:ext cx="0" cy="24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12"/>
            <p:cNvSpPr>
              <a:spLocks noChangeShapeType="1"/>
            </p:cNvSpPr>
            <p:nvPr/>
          </p:nvSpPr>
          <p:spPr bwMode="auto">
            <a:xfrm>
              <a:off x="1632" y="3216"/>
              <a:ext cx="0" cy="240"/>
            </a:xfrm>
            <a:prstGeom prst="line">
              <a:avLst/>
            </a:prstGeom>
            <a:noFill/>
            <a:ln w="12700">
              <a:solidFill>
                <a:srgbClr val="91919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Rectangle 13"/>
            <p:cNvSpPr>
              <a:spLocks noChangeArrowheads="1"/>
            </p:cNvSpPr>
            <p:nvPr/>
          </p:nvSpPr>
          <p:spPr bwMode="auto">
            <a:xfrm>
              <a:off x="813" y="3408"/>
              <a:ext cx="5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sleep</a:t>
              </a:r>
            </a:p>
          </p:txBody>
        </p:sp>
        <p:sp>
          <p:nvSpPr>
            <p:cNvPr id="41" name="Rectangle 14"/>
            <p:cNvSpPr>
              <a:spLocks noChangeArrowheads="1"/>
            </p:cNvSpPr>
            <p:nvPr/>
          </p:nvSpPr>
          <p:spPr bwMode="auto">
            <a:xfrm>
              <a:off x="1245" y="3408"/>
              <a:ext cx="7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wakeup</a:t>
              </a:r>
            </a:p>
          </p:txBody>
        </p:sp>
        <p:sp>
          <p:nvSpPr>
            <p:cNvPr id="42" name="Line 15"/>
            <p:cNvSpPr>
              <a:spLocks noChangeShapeType="1"/>
            </p:cNvSpPr>
            <p:nvPr/>
          </p:nvSpPr>
          <p:spPr bwMode="auto">
            <a:xfrm>
              <a:off x="1104" y="2256"/>
              <a:ext cx="0" cy="24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16"/>
            <p:cNvSpPr>
              <a:spLocks noChangeShapeType="1"/>
            </p:cNvSpPr>
            <p:nvPr/>
          </p:nvSpPr>
          <p:spPr bwMode="auto">
            <a:xfrm>
              <a:off x="1632" y="2256"/>
              <a:ext cx="0" cy="240"/>
            </a:xfrm>
            <a:prstGeom prst="line">
              <a:avLst/>
            </a:prstGeom>
            <a:noFill/>
            <a:ln w="12700">
              <a:solidFill>
                <a:srgbClr val="618FF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Rectangle 17"/>
            <p:cNvSpPr>
              <a:spLocks noChangeArrowheads="1"/>
            </p:cNvSpPr>
            <p:nvPr/>
          </p:nvSpPr>
          <p:spPr bwMode="auto">
            <a:xfrm>
              <a:off x="1629" y="2256"/>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srgbClr val="618FFD"/>
                  </a:solidFill>
                  <a:effectLst/>
                  <a:uLnTx/>
                  <a:uFillTx/>
                </a:rPr>
                <a:t>deadlock!</a:t>
              </a:r>
            </a:p>
          </p:txBody>
        </p:sp>
      </p:grpSp>
      <p:sp>
        <p:nvSpPr>
          <p:cNvPr id="45" name="AutoShape 18"/>
          <p:cNvSpPr>
            <a:spLocks noChangeArrowheads="1"/>
          </p:cNvSpPr>
          <p:nvPr/>
        </p:nvSpPr>
        <p:spPr bwMode="auto">
          <a:xfrm>
            <a:off x="5111750" y="3968750"/>
            <a:ext cx="1282700" cy="368300"/>
          </a:xfrm>
          <a:prstGeom prst="roundRect">
            <a:avLst>
              <a:gd name="adj" fmla="val 12495"/>
            </a:avLst>
          </a:prstGeom>
          <a:solidFill>
            <a:srgbClr val="FCFEB9"/>
          </a:solidFill>
          <a:ln w="12700">
            <a:solidFill>
              <a:srgbClr val="000000"/>
            </a:solidFill>
            <a:round/>
            <a:headEnd/>
            <a:tailEnd/>
          </a:ln>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Module A</a:t>
            </a:r>
          </a:p>
        </p:txBody>
      </p:sp>
      <p:sp>
        <p:nvSpPr>
          <p:cNvPr id="46" name="AutoShape 19"/>
          <p:cNvSpPr>
            <a:spLocks noChangeArrowheads="1"/>
          </p:cNvSpPr>
          <p:nvPr/>
        </p:nvSpPr>
        <p:spPr bwMode="auto">
          <a:xfrm>
            <a:off x="5111750" y="4730750"/>
            <a:ext cx="1282700" cy="368300"/>
          </a:xfrm>
          <a:prstGeom prst="roundRect">
            <a:avLst>
              <a:gd name="adj" fmla="val 12495"/>
            </a:avLst>
          </a:prstGeom>
          <a:solidFill>
            <a:srgbClr val="A2C1FE"/>
          </a:solidFill>
          <a:ln w="12700">
            <a:solidFill>
              <a:srgbClr val="000000"/>
            </a:solidFill>
            <a:round/>
            <a:headEnd/>
            <a:tailEnd/>
          </a:ln>
        </p:spPr>
        <p:txBody>
          <a:bodyPr wrap="none" lIns="90488" tIns="44450" rIns="90488" bIns="4445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Module B</a:t>
            </a:r>
          </a:p>
        </p:txBody>
      </p:sp>
      <p:sp>
        <p:nvSpPr>
          <p:cNvPr id="47" name="Rectangle 20"/>
          <p:cNvSpPr>
            <a:spLocks noChangeArrowheads="1"/>
          </p:cNvSpPr>
          <p:nvPr/>
        </p:nvSpPr>
        <p:spPr bwMode="auto">
          <a:xfrm>
            <a:off x="5024438" y="3268663"/>
            <a:ext cx="619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T1</a:t>
            </a:r>
          </a:p>
        </p:txBody>
      </p:sp>
      <p:sp>
        <p:nvSpPr>
          <p:cNvPr id="48" name="Rectangle 21"/>
          <p:cNvSpPr>
            <a:spLocks noChangeArrowheads="1"/>
          </p:cNvSpPr>
          <p:nvPr/>
        </p:nvSpPr>
        <p:spPr bwMode="auto">
          <a:xfrm>
            <a:off x="5786438" y="5478463"/>
            <a:ext cx="77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T2</a:t>
            </a:r>
          </a:p>
        </p:txBody>
      </p:sp>
      <p:sp>
        <p:nvSpPr>
          <p:cNvPr id="49" name="Line 22"/>
          <p:cNvSpPr>
            <a:spLocks noChangeShapeType="1"/>
          </p:cNvSpPr>
          <p:nvPr/>
        </p:nvSpPr>
        <p:spPr bwMode="auto">
          <a:xfrm flipV="1">
            <a:off x="6172200" y="5105400"/>
            <a:ext cx="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Line 23"/>
          <p:cNvSpPr>
            <a:spLocks noChangeShapeType="1"/>
          </p:cNvSpPr>
          <p:nvPr/>
        </p:nvSpPr>
        <p:spPr bwMode="auto">
          <a:xfrm>
            <a:off x="5334000" y="3581400"/>
            <a:ext cx="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Line 24"/>
          <p:cNvSpPr>
            <a:spLocks noChangeShapeType="1"/>
          </p:cNvSpPr>
          <p:nvPr/>
        </p:nvSpPr>
        <p:spPr bwMode="auto">
          <a:xfrm>
            <a:off x="5334000" y="4343400"/>
            <a:ext cx="0" cy="381000"/>
          </a:xfrm>
          <a:prstGeom prst="line">
            <a:avLst/>
          </a:prstGeom>
          <a:noFill/>
          <a:ln w="12700">
            <a:solidFill>
              <a:srgbClr val="618FF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Rectangle 25"/>
          <p:cNvSpPr>
            <a:spLocks noChangeArrowheads="1"/>
          </p:cNvSpPr>
          <p:nvPr/>
        </p:nvSpPr>
        <p:spPr bwMode="auto">
          <a:xfrm>
            <a:off x="6167438" y="4343400"/>
            <a:ext cx="152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srgbClr val="618FFD"/>
                </a:solidFill>
                <a:effectLst/>
                <a:uLnTx/>
                <a:uFillTx/>
              </a:rPr>
              <a:t>deadlock!</a:t>
            </a:r>
          </a:p>
        </p:txBody>
      </p:sp>
      <p:sp>
        <p:nvSpPr>
          <p:cNvPr id="53" name="Line 26"/>
          <p:cNvSpPr>
            <a:spLocks noChangeShapeType="1"/>
          </p:cNvSpPr>
          <p:nvPr/>
        </p:nvSpPr>
        <p:spPr bwMode="auto">
          <a:xfrm flipV="1">
            <a:off x="6172200" y="4343400"/>
            <a:ext cx="0" cy="381000"/>
          </a:xfrm>
          <a:prstGeom prst="line">
            <a:avLst/>
          </a:prstGeom>
          <a:noFill/>
          <a:ln w="12700">
            <a:solidFill>
              <a:srgbClr val="618FF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Rectangle 27"/>
          <p:cNvSpPr>
            <a:spLocks noChangeArrowheads="1"/>
          </p:cNvSpPr>
          <p:nvPr/>
        </p:nvSpPr>
        <p:spPr bwMode="auto">
          <a:xfrm>
            <a:off x="5100638" y="51054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callbacks</a:t>
            </a:r>
          </a:p>
        </p:txBody>
      </p:sp>
      <p:sp>
        <p:nvSpPr>
          <p:cNvPr id="55" name="Rectangle 28"/>
          <p:cNvSpPr>
            <a:spLocks noChangeArrowheads="1"/>
          </p:cNvSpPr>
          <p:nvPr/>
        </p:nvSpPr>
        <p:spPr bwMode="auto">
          <a:xfrm>
            <a:off x="5334000" y="35814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calls</a:t>
            </a:r>
          </a:p>
        </p:txBody>
      </p:sp>
      <p:sp>
        <p:nvSpPr>
          <p:cNvPr id="56" name="Text Box 29"/>
          <p:cNvSpPr txBox="1">
            <a:spLocks noChangeArrowheads="1"/>
          </p:cNvSpPr>
          <p:nvPr/>
        </p:nvSpPr>
        <p:spPr bwMode="auto">
          <a:xfrm>
            <a:off x="6324600" y="6338888"/>
            <a:ext cx="2597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smtClean="0">
                <a:latin typeface="Arial" charset="0"/>
              </a:rPr>
              <a:t>[John </a:t>
            </a:r>
            <a:r>
              <a:rPr lang="en-US" sz="1800" dirty="0" err="1" smtClean="0">
                <a:latin typeface="Arial" charset="0"/>
              </a:rPr>
              <a:t>Ousterhout</a:t>
            </a:r>
            <a:r>
              <a:rPr lang="en-US" sz="1800" dirty="0" smtClean="0">
                <a:latin typeface="Arial" charset="0"/>
              </a:rPr>
              <a:t> </a:t>
            </a:r>
            <a:r>
              <a:rPr lang="en-US" sz="1800" dirty="0">
                <a:latin typeface="Arial" charset="0"/>
              </a:rPr>
              <a:t>1995]</a:t>
            </a:r>
          </a:p>
        </p:txBody>
      </p:sp>
      <p:sp>
        <p:nvSpPr>
          <p:cNvPr id="57" name="TextBox 56"/>
          <p:cNvSpPr txBox="1"/>
          <p:nvPr/>
        </p:nvSpPr>
        <p:spPr>
          <a:xfrm>
            <a:off x="3429000" y="990600"/>
            <a:ext cx="4038600" cy="1077218"/>
          </a:xfrm>
          <a:prstGeom prst="rect">
            <a:avLst/>
          </a:prstGeom>
          <a:noFill/>
        </p:spPr>
        <p:txBody>
          <a:bodyPr wrap="square" rtlCol="0">
            <a:spAutoFit/>
          </a:bodyPr>
          <a:lstStyle/>
          <a:p>
            <a:r>
              <a:rPr lang="en-US" sz="3200" dirty="0" smtClean="0">
                <a:solidFill>
                  <a:srgbClr val="003367"/>
                </a:solidFill>
              </a:rPr>
              <a:t>“Threads break abstraction.”</a:t>
            </a:r>
            <a:endParaRPr lang="en-US" sz="3200" dirty="0">
              <a:solidFill>
                <a:srgbClr val="003367"/>
              </a:solidFill>
            </a:endParaRPr>
          </a:p>
        </p:txBody>
      </p:sp>
      <p:pic>
        <p:nvPicPr>
          <p:cNvPr id="58" name="Picture 57"/>
          <p:cNvPicPr>
            <a:picLocks noChangeAspect="1"/>
          </p:cNvPicPr>
          <p:nvPr/>
        </p:nvPicPr>
        <p:blipFill>
          <a:blip r:embed="rId2"/>
          <a:stretch>
            <a:fillRect/>
          </a:stretch>
        </p:blipFill>
        <p:spPr>
          <a:xfrm>
            <a:off x="6858000" y="304800"/>
            <a:ext cx="2032000" cy="2540000"/>
          </a:xfrm>
          <a:prstGeom prst="rect">
            <a:avLst/>
          </a:prstGeom>
        </p:spPr>
      </p:pic>
    </p:spTree>
    <p:extLst>
      <p:ext uri="{BB962C8B-B14F-4D97-AF65-F5344CB8AC3E}">
        <p14:creationId xmlns:p14="http://schemas.microsoft.com/office/powerpoint/2010/main" val="108626749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a:spcBef>
                <a:spcPts val="1400"/>
              </a:spcBef>
            </a:pPr>
            <a:r>
              <a:rPr lang="en-US">
                <a:latin typeface="Arial" charset="0"/>
                <a:ea typeface="ＭＳ Ｐゴシック" charset="0"/>
                <a:cs typeface="Arial" charset="0"/>
              </a:rPr>
              <a:t>Dining Philosophers</a:t>
            </a:r>
            <a:endParaRPr lang="en-US" i="1">
              <a:latin typeface="Arial" charset="0"/>
              <a:ea typeface="ＭＳ Ｐゴシック" charset="0"/>
              <a:cs typeface="Arial" charset="0"/>
            </a:endParaRPr>
          </a:p>
        </p:txBody>
      </p:sp>
      <p:sp>
        <p:nvSpPr>
          <p:cNvPr id="166914" name="Rectangle 3"/>
          <p:cNvSpPr>
            <a:spLocks noGrp="1" noChangeArrowheads="1"/>
          </p:cNvSpPr>
          <p:nvPr>
            <p:ph type="body" idx="4294967295"/>
          </p:nvPr>
        </p:nvSpPr>
        <p:spPr>
          <a:xfrm>
            <a:off x="457200" y="1516063"/>
            <a:ext cx="5108575" cy="4675187"/>
          </a:xfrm>
        </p:spPr>
        <p:txBody>
          <a:bodyPr/>
          <a:lstStyle/>
          <a:p>
            <a:pPr>
              <a:spcBef>
                <a:spcPts val="1400"/>
              </a:spcBef>
            </a:pPr>
            <a:r>
              <a:rPr lang="en-US" sz="2400" i="1">
                <a:latin typeface="Arial" charset="0"/>
                <a:ea typeface="ＭＳ Ｐゴシック" charset="0"/>
                <a:cs typeface="Arial" charset="0"/>
              </a:rPr>
              <a:t>N</a:t>
            </a:r>
            <a:r>
              <a:rPr lang="en-US" sz="2400">
                <a:latin typeface="Arial" charset="0"/>
                <a:ea typeface="ＭＳ Ｐゴシック" charset="0"/>
                <a:cs typeface="Arial" charset="0"/>
              </a:rPr>
              <a:t> processes share </a:t>
            </a:r>
            <a:r>
              <a:rPr lang="en-US" sz="2400" i="1">
                <a:latin typeface="Arial" charset="0"/>
                <a:ea typeface="ＭＳ Ｐゴシック" charset="0"/>
                <a:cs typeface="Arial" charset="0"/>
              </a:rPr>
              <a:t>N</a:t>
            </a:r>
            <a:r>
              <a:rPr lang="en-US" sz="2400">
                <a:latin typeface="Arial" charset="0"/>
                <a:ea typeface="ＭＳ Ｐゴシック" charset="0"/>
                <a:cs typeface="Arial" charset="0"/>
              </a:rPr>
              <a:t> resources</a:t>
            </a:r>
          </a:p>
          <a:p>
            <a:pPr>
              <a:spcBef>
                <a:spcPts val="1400"/>
              </a:spcBef>
            </a:pPr>
            <a:r>
              <a:rPr lang="en-US" sz="2400">
                <a:latin typeface="Arial" charset="0"/>
                <a:ea typeface="ＭＳ Ｐゴシック" charset="0"/>
                <a:cs typeface="Arial" charset="0"/>
              </a:rPr>
              <a:t>resource requests occur in pairs w/ random think times</a:t>
            </a:r>
          </a:p>
          <a:p>
            <a:pPr>
              <a:spcBef>
                <a:spcPts val="1400"/>
              </a:spcBef>
            </a:pPr>
            <a:r>
              <a:rPr lang="en-US" sz="2400">
                <a:latin typeface="Arial" charset="0"/>
                <a:ea typeface="ＭＳ Ｐゴシック" charset="0"/>
                <a:cs typeface="Arial" charset="0"/>
              </a:rPr>
              <a:t>hungry philosopher grabs  fork</a:t>
            </a:r>
          </a:p>
          <a:p>
            <a:pPr>
              <a:spcBef>
                <a:spcPts val="1400"/>
              </a:spcBef>
            </a:pPr>
            <a:r>
              <a:rPr lang="en-US" sz="2400">
                <a:latin typeface="Arial" charset="0"/>
                <a:ea typeface="ＭＳ Ｐゴシック" charset="0"/>
                <a:cs typeface="Arial" charset="0"/>
              </a:rPr>
              <a:t> ...and doesn</a:t>
            </a:r>
            <a:r>
              <a:rPr lang="ja-JP" altLang="en-US" sz="2400">
                <a:latin typeface="Arial" charset="0"/>
                <a:ea typeface="ＭＳ Ｐゴシック" charset="0"/>
                <a:cs typeface="Arial" charset="0"/>
              </a:rPr>
              <a:t>’</a:t>
            </a:r>
            <a:r>
              <a:rPr lang="en-US" altLang="ja-JP" sz="2400">
                <a:latin typeface="Arial" charset="0"/>
                <a:ea typeface="ＭＳ Ｐゴシック" charset="0"/>
                <a:cs typeface="Arial" charset="0"/>
              </a:rPr>
              <a:t>t let go</a:t>
            </a:r>
          </a:p>
          <a:p>
            <a:pPr>
              <a:spcBef>
                <a:spcPts val="1400"/>
              </a:spcBef>
            </a:pPr>
            <a:r>
              <a:rPr lang="en-US" sz="2400">
                <a:latin typeface="Arial" charset="0"/>
                <a:ea typeface="ＭＳ Ｐゴシック" charset="0"/>
                <a:cs typeface="Arial" charset="0"/>
              </a:rPr>
              <a:t> ...until the other fork is free</a:t>
            </a:r>
          </a:p>
          <a:p>
            <a:pPr>
              <a:spcBef>
                <a:spcPts val="1400"/>
              </a:spcBef>
            </a:pPr>
            <a:r>
              <a:rPr lang="en-US" sz="2400">
                <a:latin typeface="Arial" charset="0"/>
                <a:ea typeface="ＭＳ Ｐゴシック" charset="0"/>
                <a:cs typeface="Arial" charset="0"/>
              </a:rPr>
              <a:t>...and the linguine is eaten</a:t>
            </a:r>
          </a:p>
        </p:txBody>
      </p:sp>
      <p:sp>
        <p:nvSpPr>
          <p:cNvPr id="166915" name="Text Box 4"/>
          <p:cNvSpPr txBox="1">
            <a:spLocks noChangeArrowheads="1"/>
          </p:cNvSpPr>
          <p:nvPr/>
        </p:nvSpPr>
        <p:spPr bwMode="auto">
          <a:xfrm>
            <a:off x="5562600" y="4268788"/>
            <a:ext cx="3098800" cy="2436812"/>
          </a:xfrm>
          <a:prstGeom prst="rect">
            <a:avLst/>
          </a:prstGeom>
          <a:solidFill>
            <a:srgbClr val="FFFFFF"/>
          </a:solidFill>
          <a:ln w="12700">
            <a:solidFill>
              <a:srgbClr val="333399"/>
            </a:solidFill>
            <a:miter lim="800000"/>
            <a:headEnd type="none" w="sm" len="sm"/>
            <a:tailEnd type="none" w="sm" len="sm"/>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i="1" smtClean="0">
                <a:solidFill>
                  <a:srgbClr val="003367"/>
                </a:solidFill>
                <a:cs typeface="Arial" charset="0"/>
              </a:rPr>
              <a:t>while(true) {</a:t>
            </a:r>
            <a:endParaRPr lang="en-US" smtClean="0">
              <a:solidFill>
                <a:srgbClr val="003367"/>
              </a:solidFill>
              <a:cs typeface="Arial" charset="0"/>
            </a:endParaRPr>
          </a:p>
          <a:p>
            <a:pPr defTabSz="914400" eaLnBrk="1" hangingPunct="1">
              <a:spcAft>
                <a:spcPts val="200"/>
              </a:spcAft>
            </a:pPr>
            <a:r>
              <a:rPr lang="en-US" i="1" smtClean="0">
                <a:solidFill>
                  <a:srgbClr val="003367"/>
                </a:solidFill>
                <a:cs typeface="Arial" charset="0"/>
              </a:rPr>
              <a:t>        Think();</a:t>
            </a:r>
            <a:endParaRPr lang="en-US" smtClean="0">
              <a:solidFill>
                <a:srgbClr val="003367"/>
              </a:solidFill>
              <a:cs typeface="Arial" charset="0"/>
            </a:endParaRPr>
          </a:p>
          <a:p>
            <a:pPr defTabSz="914400" eaLnBrk="1" hangingPunct="1">
              <a:spcAft>
                <a:spcPts val="200"/>
              </a:spcAft>
            </a:pPr>
            <a:r>
              <a:rPr lang="en-US" i="1" smtClean="0">
                <a:solidFill>
                  <a:srgbClr val="003367"/>
                </a:solidFill>
                <a:cs typeface="Arial" charset="0"/>
              </a:rPr>
              <a:t>        AcquireForks();</a:t>
            </a:r>
            <a:endParaRPr lang="en-US" smtClean="0">
              <a:solidFill>
                <a:srgbClr val="003367"/>
              </a:solidFill>
              <a:cs typeface="Arial" charset="0"/>
            </a:endParaRPr>
          </a:p>
          <a:p>
            <a:pPr defTabSz="914400" eaLnBrk="1" hangingPunct="1">
              <a:spcAft>
                <a:spcPts val="200"/>
              </a:spcAft>
            </a:pPr>
            <a:r>
              <a:rPr lang="en-US" i="1" smtClean="0">
                <a:solidFill>
                  <a:srgbClr val="003367"/>
                </a:solidFill>
                <a:cs typeface="Arial" charset="0"/>
              </a:rPr>
              <a:t>        Eat();</a:t>
            </a:r>
            <a:endParaRPr lang="en-US" smtClean="0">
              <a:solidFill>
                <a:srgbClr val="003367"/>
              </a:solidFill>
              <a:cs typeface="Arial" charset="0"/>
            </a:endParaRPr>
          </a:p>
          <a:p>
            <a:pPr defTabSz="914400" eaLnBrk="1" hangingPunct="1">
              <a:spcAft>
                <a:spcPts val="200"/>
              </a:spcAft>
            </a:pPr>
            <a:r>
              <a:rPr lang="en-US" i="1" smtClean="0">
                <a:solidFill>
                  <a:srgbClr val="003367"/>
                </a:solidFill>
                <a:cs typeface="Arial" charset="0"/>
              </a:rPr>
              <a:t>        ReleaseForks();</a:t>
            </a:r>
            <a:endParaRPr lang="en-US" smtClean="0">
              <a:solidFill>
                <a:srgbClr val="003367"/>
              </a:solidFill>
              <a:cs typeface="Arial" charset="0"/>
            </a:endParaRPr>
          </a:p>
          <a:p>
            <a:pPr defTabSz="914400" eaLnBrk="1" hangingPunct="1">
              <a:spcAft>
                <a:spcPts val="200"/>
              </a:spcAft>
            </a:pPr>
            <a:r>
              <a:rPr lang="en-US" i="1" smtClean="0">
                <a:solidFill>
                  <a:srgbClr val="003367"/>
                </a:solidFill>
                <a:cs typeface="Arial" charset="0"/>
              </a:rPr>
              <a:t>}</a:t>
            </a:r>
            <a:endParaRPr lang="en-US" smtClean="0">
              <a:solidFill>
                <a:srgbClr val="003367"/>
              </a:solidFill>
              <a:cs typeface="Arial" charset="0"/>
            </a:endParaRPr>
          </a:p>
        </p:txBody>
      </p:sp>
      <p:grpSp>
        <p:nvGrpSpPr>
          <p:cNvPr id="166916" name="Group 5"/>
          <p:cNvGrpSpPr>
            <a:grpSpLocks/>
          </p:cNvGrpSpPr>
          <p:nvPr/>
        </p:nvGrpSpPr>
        <p:grpSpPr bwMode="auto">
          <a:xfrm>
            <a:off x="5565775" y="1066800"/>
            <a:ext cx="3121025" cy="2855913"/>
            <a:chOff x="3263" y="716"/>
            <a:chExt cx="2155" cy="1972"/>
          </a:xfrm>
        </p:grpSpPr>
        <p:grpSp>
          <p:nvGrpSpPr>
            <p:cNvPr id="166917" name="Group 6"/>
            <p:cNvGrpSpPr>
              <a:grpSpLocks/>
            </p:cNvGrpSpPr>
            <p:nvPr/>
          </p:nvGrpSpPr>
          <p:grpSpPr bwMode="auto">
            <a:xfrm>
              <a:off x="3632" y="1019"/>
              <a:ext cx="1419" cy="1379"/>
              <a:chOff x="3886" y="1106"/>
              <a:chExt cx="1419" cy="1379"/>
            </a:xfrm>
          </p:grpSpPr>
          <p:grpSp>
            <p:nvGrpSpPr>
              <p:cNvPr id="166954" name="Group 7"/>
              <p:cNvGrpSpPr>
                <a:grpSpLocks/>
              </p:cNvGrpSpPr>
              <p:nvPr/>
            </p:nvGrpSpPr>
            <p:grpSpPr bwMode="auto">
              <a:xfrm>
                <a:off x="3886" y="1601"/>
                <a:ext cx="1419" cy="372"/>
                <a:chOff x="3886" y="1601"/>
                <a:chExt cx="1419" cy="372"/>
              </a:xfrm>
            </p:grpSpPr>
            <p:sp>
              <p:nvSpPr>
                <p:cNvPr id="166958" name="Oval 8"/>
                <p:cNvSpPr>
                  <a:spLocks noChangeArrowheads="1"/>
                </p:cNvSpPr>
                <p:nvPr/>
              </p:nvSpPr>
              <p:spPr bwMode="auto">
                <a:xfrm>
                  <a:off x="3886" y="1602"/>
                  <a:ext cx="358" cy="371"/>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a:r>
                    <a:rPr lang="en-US" sz="2000" smtClean="0">
                      <a:solidFill>
                        <a:srgbClr val="003367"/>
                      </a:solidFill>
                      <a:cs typeface="Arial" charset="0"/>
                    </a:rPr>
                    <a:t>D</a:t>
                  </a:r>
                  <a:endParaRPr lang="en-US" sz="1800" smtClean="0">
                    <a:solidFill>
                      <a:srgbClr val="003367"/>
                    </a:solidFill>
                    <a:cs typeface="Arial" charset="0"/>
                  </a:endParaRPr>
                </a:p>
              </p:txBody>
            </p:sp>
            <p:sp>
              <p:nvSpPr>
                <p:cNvPr id="166959" name="Oval 9"/>
                <p:cNvSpPr>
                  <a:spLocks noChangeArrowheads="1"/>
                </p:cNvSpPr>
                <p:nvPr/>
              </p:nvSpPr>
              <p:spPr bwMode="auto">
                <a:xfrm>
                  <a:off x="4949" y="1601"/>
                  <a:ext cx="356" cy="371"/>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a:r>
                    <a:rPr lang="en-US" sz="2000" smtClean="0">
                      <a:solidFill>
                        <a:srgbClr val="003367"/>
                      </a:solidFill>
                      <a:cs typeface="Arial" charset="0"/>
                    </a:rPr>
                    <a:t>B</a:t>
                  </a:r>
                  <a:endParaRPr lang="en-US" sz="1800" smtClean="0">
                    <a:solidFill>
                      <a:srgbClr val="003367"/>
                    </a:solidFill>
                    <a:cs typeface="Arial" charset="0"/>
                  </a:endParaRPr>
                </a:p>
              </p:txBody>
            </p:sp>
          </p:grpSp>
          <p:grpSp>
            <p:nvGrpSpPr>
              <p:cNvPr id="166955" name="Group 10"/>
              <p:cNvGrpSpPr>
                <a:grpSpLocks/>
              </p:cNvGrpSpPr>
              <p:nvPr/>
            </p:nvGrpSpPr>
            <p:grpSpPr bwMode="auto">
              <a:xfrm>
                <a:off x="4417" y="1106"/>
                <a:ext cx="357" cy="1379"/>
                <a:chOff x="4205" y="1106"/>
                <a:chExt cx="357" cy="1379"/>
              </a:xfrm>
            </p:grpSpPr>
            <p:sp>
              <p:nvSpPr>
                <p:cNvPr id="166956" name="Oval 11"/>
                <p:cNvSpPr>
                  <a:spLocks noChangeArrowheads="1"/>
                </p:cNvSpPr>
                <p:nvPr/>
              </p:nvSpPr>
              <p:spPr bwMode="auto">
                <a:xfrm>
                  <a:off x="4205" y="1106"/>
                  <a:ext cx="356" cy="370"/>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a:r>
                    <a:rPr lang="en-US" sz="2000" smtClean="0">
                      <a:solidFill>
                        <a:srgbClr val="003367"/>
                      </a:solidFill>
                      <a:cs typeface="Arial" charset="0"/>
                    </a:rPr>
                    <a:t>A</a:t>
                  </a:r>
                  <a:endParaRPr lang="en-US" sz="1800" smtClean="0">
                    <a:solidFill>
                      <a:srgbClr val="003367"/>
                    </a:solidFill>
                    <a:cs typeface="Arial" charset="0"/>
                  </a:endParaRPr>
                </a:p>
              </p:txBody>
            </p:sp>
            <p:sp>
              <p:nvSpPr>
                <p:cNvPr id="166957" name="Oval 12"/>
                <p:cNvSpPr>
                  <a:spLocks noChangeArrowheads="1"/>
                </p:cNvSpPr>
                <p:nvPr/>
              </p:nvSpPr>
              <p:spPr bwMode="auto">
                <a:xfrm>
                  <a:off x="4206" y="2114"/>
                  <a:ext cx="356" cy="371"/>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a:r>
                    <a:rPr lang="en-US" sz="2000" smtClean="0">
                      <a:solidFill>
                        <a:srgbClr val="003367"/>
                      </a:solidFill>
                      <a:cs typeface="Arial" charset="0"/>
                    </a:rPr>
                    <a:t>C</a:t>
                  </a:r>
                  <a:endParaRPr lang="en-US" sz="1800" smtClean="0">
                    <a:solidFill>
                      <a:srgbClr val="003367"/>
                    </a:solidFill>
                    <a:cs typeface="Arial" charset="0"/>
                  </a:endParaRPr>
                </a:p>
              </p:txBody>
            </p:sp>
          </p:grpSp>
        </p:grpSp>
        <p:grpSp>
          <p:nvGrpSpPr>
            <p:cNvPr id="166918" name="Group 13"/>
            <p:cNvGrpSpPr>
              <a:grpSpLocks/>
            </p:cNvGrpSpPr>
            <p:nvPr/>
          </p:nvGrpSpPr>
          <p:grpSpPr bwMode="auto">
            <a:xfrm rot="-8002288">
              <a:off x="4617" y="1264"/>
              <a:ext cx="124" cy="256"/>
              <a:chOff x="3635" y="2093"/>
              <a:chExt cx="124" cy="256"/>
            </a:xfrm>
          </p:grpSpPr>
          <p:sp>
            <p:nvSpPr>
              <p:cNvPr id="166948" name="Line 14"/>
              <p:cNvSpPr>
                <a:spLocks noChangeShapeType="1"/>
              </p:cNvSpPr>
              <p:nvPr/>
            </p:nvSpPr>
            <p:spPr bwMode="auto">
              <a:xfrm>
                <a:off x="3697"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9" name="Line 15"/>
              <p:cNvSpPr>
                <a:spLocks noChangeShapeType="1"/>
              </p:cNvSpPr>
              <p:nvPr/>
            </p:nvSpPr>
            <p:spPr bwMode="auto">
              <a:xfrm>
                <a:off x="3635" y="2167"/>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6950" name="Group 16"/>
              <p:cNvGrpSpPr>
                <a:grpSpLocks/>
              </p:cNvGrpSpPr>
              <p:nvPr/>
            </p:nvGrpSpPr>
            <p:grpSpPr bwMode="auto">
              <a:xfrm>
                <a:off x="3638" y="2093"/>
                <a:ext cx="119" cy="70"/>
                <a:chOff x="3632" y="2093"/>
                <a:chExt cx="119" cy="70"/>
              </a:xfrm>
            </p:grpSpPr>
            <p:sp>
              <p:nvSpPr>
                <p:cNvPr id="166951" name="Line 17"/>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52" name="Line 18"/>
                <p:cNvSpPr>
                  <a:spLocks noChangeShapeType="1"/>
                </p:cNvSpPr>
                <p:nvPr/>
              </p:nvSpPr>
              <p:spPr bwMode="auto">
                <a:xfrm>
                  <a:off x="375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53" name="Line 19"/>
                <p:cNvSpPr>
                  <a:spLocks noChangeShapeType="1"/>
                </p:cNvSpPr>
                <p:nvPr/>
              </p:nvSpPr>
              <p:spPr bwMode="auto">
                <a:xfrm>
                  <a:off x="369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6919" name="Group 20"/>
            <p:cNvGrpSpPr>
              <a:grpSpLocks/>
            </p:cNvGrpSpPr>
            <p:nvPr/>
          </p:nvGrpSpPr>
          <p:grpSpPr bwMode="auto">
            <a:xfrm rot="8024824">
              <a:off x="3927" y="1231"/>
              <a:ext cx="124" cy="256"/>
              <a:chOff x="3635" y="2093"/>
              <a:chExt cx="124" cy="256"/>
            </a:xfrm>
          </p:grpSpPr>
          <p:sp>
            <p:nvSpPr>
              <p:cNvPr id="166942" name="Line 21"/>
              <p:cNvSpPr>
                <a:spLocks noChangeShapeType="1"/>
              </p:cNvSpPr>
              <p:nvPr/>
            </p:nvSpPr>
            <p:spPr bwMode="auto">
              <a:xfrm>
                <a:off x="3697"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3" name="Line 22"/>
              <p:cNvSpPr>
                <a:spLocks noChangeShapeType="1"/>
              </p:cNvSpPr>
              <p:nvPr/>
            </p:nvSpPr>
            <p:spPr bwMode="auto">
              <a:xfrm>
                <a:off x="3635" y="2167"/>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6944" name="Group 23"/>
              <p:cNvGrpSpPr>
                <a:grpSpLocks/>
              </p:cNvGrpSpPr>
              <p:nvPr/>
            </p:nvGrpSpPr>
            <p:grpSpPr bwMode="auto">
              <a:xfrm>
                <a:off x="3638" y="2093"/>
                <a:ext cx="119" cy="70"/>
                <a:chOff x="3632" y="2093"/>
                <a:chExt cx="119" cy="70"/>
              </a:xfrm>
            </p:grpSpPr>
            <p:sp>
              <p:nvSpPr>
                <p:cNvPr id="166945" name="Line 24"/>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6" name="Line 25"/>
                <p:cNvSpPr>
                  <a:spLocks noChangeShapeType="1"/>
                </p:cNvSpPr>
                <p:nvPr/>
              </p:nvSpPr>
              <p:spPr bwMode="auto">
                <a:xfrm>
                  <a:off x="375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7" name="Line 26"/>
                <p:cNvSpPr>
                  <a:spLocks noChangeShapeType="1"/>
                </p:cNvSpPr>
                <p:nvPr/>
              </p:nvSpPr>
              <p:spPr bwMode="auto">
                <a:xfrm>
                  <a:off x="369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6920" name="Group 27"/>
            <p:cNvGrpSpPr>
              <a:grpSpLocks/>
            </p:cNvGrpSpPr>
            <p:nvPr/>
          </p:nvGrpSpPr>
          <p:grpSpPr bwMode="auto">
            <a:xfrm rot="2752827">
              <a:off x="3917" y="1901"/>
              <a:ext cx="124" cy="256"/>
              <a:chOff x="3635" y="2093"/>
              <a:chExt cx="124" cy="256"/>
            </a:xfrm>
          </p:grpSpPr>
          <p:sp>
            <p:nvSpPr>
              <p:cNvPr id="166936" name="Line 28"/>
              <p:cNvSpPr>
                <a:spLocks noChangeShapeType="1"/>
              </p:cNvSpPr>
              <p:nvPr/>
            </p:nvSpPr>
            <p:spPr bwMode="auto">
              <a:xfrm>
                <a:off x="3697"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37" name="Line 29"/>
              <p:cNvSpPr>
                <a:spLocks noChangeShapeType="1"/>
              </p:cNvSpPr>
              <p:nvPr/>
            </p:nvSpPr>
            <p:spPr bwMode="auto">
              <a:xfrm>
                <a:off x="3635" y="2167"/>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6938" name="Group 30"/>
              <p:cNvGrpSpPr>
                <a:grpSpLocks/>
              </p:cNvGrpSpPr>
              <p:nvPr/>
            </p:nvGrpSpPr>
            <p:grpSpPr bwMode="auto">
              <a:xfrm>
                <a:off x="3638" y="2093"/>
                <a:ext cx="119" cy="70"/>
                <a:chOff x="3632" y="2093"/>
                <a:chExt cx="119" cy="70"/>
              </a:xfrm>
            </p:grpSpPr>
            <p:sp>
              <p:nvSpPr>
                <p:cNvPr id="166939" name="Line 31"/>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0" name="Line 32"/>
                <p:cNvSpPr>
                  <a:spLocks noChangeShapeType="1"/>
                </p:cNvSpPr>
                <p:nvPr/>
              </p:nvSpPr>
              <p:spPr bwMode="auto">
                <a:xfrm>
                  <a:off x="375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41" name="Line 33"/>
                <p:cNvSpPr>
                  <a:spLocks noChangeShapeType="1"/>
                </p:cNvSpPr>
                <p:nvPr/>
              </p:nvSpPr>
              <p:spPr bwMode="auto">
                <a:xfrm>
                  <a:off x="369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6921" name="Group 34"/>
            <p:cNvGrpSpPr>
              <a:grpSpLocks/>
            </p:cNvGrpSpPr>
            <p:nvPr/>
          </p:nvGrpSpPr>
          <p:grpSpPr bwMode="auto">
            <a:xfrm rot="-2633792">
              <a:off x="4625" y="1911"/>
              <a:ext cx="124" cy="256"/>
              <a:chOff x="3635" y="2093"/>
              <a:chExt cx="124" cy="256"/>
            </a:xfrm>
          </p:grpSpPr>
          <p:sp>
            <p:nvSpPr>
              <p:cNvPr id="166930" name="Line 35"/>
              <p:cNvSpPr>
                <a:spLocks noChangeShapeType="1"/>
              </p:cNvSpPr>
              <p:nvPr/>
            </p:nvSpPr>
            <p:spPr bwMode="auto">
              <a:xfrm>
                <a:off x="3697"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31" name="Line 36"/>
              <p:cNvSpPr>
                <a:spLocks noChangeShapeType="1"/>
              </p:cNvSpPr>
              <p:nvPr/>
            </p:nvSpPr>
            <p:spPr bwMode="auto">
              <a:xfrm>
                <a:off x="3635" y="2167"/>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6932" name="Group 37"/>
              <p:cNvGrpSpPr>
                <a:grpSpLocks/>
              </p:cNvGrpSpPr>
              <p:nvPr/>
            </p:nvGrpSpPr>
            <p:grpSpPr bwMode="auto">
              <a:xfrm>
                <a:off x="3638" y="2093"/>
                <a:ext cx="119" cy="70"/>
                <a:chOff x="3632" y="2093"/>
                <a:chExt cx="119" cy="70"/>
              </a:xfrm>
            </p:grpSpPr>
            <p:sp>
              <p:nvSpPr>
                <p:cNvPr id="166933" name="Line 38"/>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34" name="Line 39"/>
                <p:cNvSpPr>
                  <a:spLocks noChangeShapeType="1"/>
                </p:cNvSpPr>
                <p:nvPr/>
              </p:nvSpPr>
              <p:spPr bwMode="auto">
                <a:xfrm>
                  <a:off x="375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6935" name="Line 40"/>
                <p:cNvSpPr>
                  <a:spLocks noChangeShapeType="1"/>
                </p:cNvSpPr>
                <p:nvPr/>
              </p:nvSpPr>
              <p:spPr bwMode="auto">
                <a:xfrm>
                  <a:off x="3691"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sp>
          <p:nvSpPr>
            <p:cNvPr id="166922" name="Text Box 41"/>
            <p:cNvSpPr txBox="1">
              <a:spLocks noChangeArrowheads="1"/>
            </p:cNvSpPr>
            <p:nvPr/>
          </p:nvSpPr>
          <p:spPr bwMode="auto">
            <a:xfrm>
              <a:off x="4735" y="1084"/>
              <a:ext cx="2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1</a:t>
              </a:r>
              <a:endParaRPr lang="en-US" sz="2800" smtClean="0">
                <a:solidFill>
                  <a:srgbClr val="003367"/>
                </a:solidFill>
                <a:cs typeface="Arial" charset="0"/>
              </a:endParaRPr>
            </a:p>
          </p:txBody>
        </p:sp>
        <p:sp>
          <p:nvSpPr>
            <p:cNvPr id="166923" name="Text Box 42"/>
            <p:cNvSpPr txBox="1">
              <a:spLocks noChangeArrowheads="1"/>
            </p:cNvSpPr>
            <p:nvPr/>
          </p:nvSpPr>
          <p:spPr bwMode="auto">
            <a:xfrm>
              <a:off x="4747" y="2083"/>
              <a:ext cx="2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2</a:t>
              </a:r>
              <a:endParaRPr lang="en-US" sz="2800" smtClean="0">
                <a:solidFill>
                  <a:srgbClr val="003367"/>
                </a:solidFill>
                <a:cs typeface="Arial" charset="0"/>
              </a:endParaRPr>
            </a:p>
          </p:txBody>
        </p:sp>
        <p:sp>
          <p:nvSpPr>
            <p:cNvPr id="166924" name="Text Box 43"/>
            <p:cNvSpPr txBox="1">
              <a:spLocks noChangeArrowheads="1"/>
            </p:cNvSpPr>
            <p:nvPr/>
          </p:nvSpPr>
          <p:spPr bwMode="auto">
            <a:xfrm>
              <a:off x="3723" y="2057"/>
              <a:ext cx="2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3</a:t>
              </a:r>
              <a:endParaRPr lang="en-US" sz="2800" smtClean="0">
                <a:solidFill>
                  <a:srgbClr val="003367"/>
                </a:solidFill>
                <a:cs typeface="Arial" charset="0"/>
              </a:endParaRPr>
            </a:p>
          </p:txBody>
        </p:sp>
        <p:sp>
          <p:nvSpPr>
            <p:cNvPr id="166925" name="Text Box 44"/>
            <p:cNvSpPr txBox="1">
              <a:spLocks noChangeArrowheads="1"/>
            </p:cNvSpPr>
            <p:nvPr/>
          </p:nvSpPr>
          <p:spPr bwMode="auto">
            <a:xfrm>
              <a:off x="3682" y="1032"/>
              <a:ext cx="22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4</a:t>
              </a:r>
              <a:endParaRPr lang="en-US" sz="2800" smtClean="0">
                <a:solidFill>
                  <a:srgbClr val="003367"/>
                </a:solidFill>
                <a:cs typeface="Arial" charset="0"/>
              </a:endParaRPr>
            </a:p>
          </p:txBody>
        </p:sp>
        <p:sp>
          <p:nvSpPr>
            <p:cNvPr id="166926" name="Freeform 45"/>
            <p:cNvSpPr>
              <a:spLocks/>
            </p:cNvSpPr>
            <p:nvPr/>
          </p:nvSpPr>
          <p:spPr bwMode="auto">
            <a:xfrm>
              <a:off x="4179" y="716"/>
              <a:ext cx="251" cy="284"/>
            </a:xfrm>
            <a:custGeom>
              <a:avLst/>
              <a:gdLst>
                <a:gd name="T0" fmla="*/ 1 w 458"/>
                <a:gd name="T1" fmla="*/ 251 h 282"/>
                <a:gd name="T2" fmla="*/ 1 w 458"/>
                <a:gd name="T3" fmla="*/ 240 h 282"/>
                <a:gd name="T4" fmla="*/ 1 w 458"/>
                <a:gd name="T5" fmla="*/ 264 h 282"/>
                <a:gd name="T6" fmla="*/ 1 w 458"/>
                <a:gd name="T7" fmla="*/ 260 h 282"/>
                <a:gd name="T8" fmla="*/ 1 w 458"/>
                <a:gd name="T9" fmla="*/ 251 h 282"/>
                <a:gd name="T10" fmla="*/ 1 w 458"/>
                <a:gd name="T11" fmla="*/ 260 h 282"/>
                <a:gd name="T12" fmla="*/ 1 w 458"/>
                <a:gd name="T13" fmla="*/ 302 h 282"/>
                <a:gd name="T14" fmla="*/ 1 w 458"/>
                <a:gd name="T15" fmla="*/ 240 h 282"/>
                <a:gd name="T16" fmla="*/ 1 w 458"/>
                <a:gd name="T17" fmla="*/ 248 h 282"/>
                <a:gd name="T18" fmla="*/ 1 w 458"/>
                <a:gd name="T19" fmla="*/ 273 h 282"/>
                <a:gd name="T20" fmla="*/ 1 w 458"/>
                <a:gd name="T21" fmla="*/ 118 h 282"/>
                <a:gd name="T22" fmla="*/ 1 w 458"/>
                <a:gd name="T23" fmla="*/ 182 h 282"/>
                <a:gd name="T24" fmla="*/ 1 w 458"/>
                <a:gd name="T25" fmla="*/ 156 h 282"/>
                <a:gd name="T26" fmla="*/ 1 w 458"/>
                <a:gd name="T27" fmla="*/ 130 h 282"/>
                <a:gd name="T28" fmla="*/ 1 w 458"/>
                <a:gd name="T29" fmla="*/ 105 h 282"/>
                <a:gd name="T30" fmla="*/ 1 w 458"/>
                <a:gd name="T31" fmla="*/ 172 h 282"/>
                <a:gd name="T32" fmla="*/ 1 w 458"/>
                <a:gd name="T33" fmla="*/ 150 h 282"/>
                <a:gd name="T34" fmla="*/ 1 w 458"/>
                <a:gd name="T35" fmla="*/ 302 h 282"/>
                <a:gd name="T36" fmla="*/ 1 w 458"/>
                <a:gd name="T37" fmla="*/ 254 h 282"/>
                <a:gd name="T38" fmla="*/ 1 w 458"/>
                <a:gd name="T39" fmla="*/ 137 h 282"/>
                <a:gd name="T40" fmla="*/ 1 w 458"/>
                <a:gd name="T41" fmla="*/ 146 h 282"/>
                <a:gd name="T42" fmla="*/ 1 w 458"/>
                <a:gd name="T43" fmla="*/ 108 h 282"/>
                <a:gd name="T44" fmla="*/ 1 w 458"/>
                <a:gd name="T45" fmla="*/ 182 h 282"/>
                <a:gd name="T46" fmla="*/ 1 w 458"/>
                <a:gd name="T47" fmla="*/ 159 h 282"/>
                <a:gd name="T48" fmla="*/ 1 w 458"/>
                <a:gd name="T49" fmla="*/ 251 h 282"/>
                <a:gd name="T50" fmla="*/ 1 w 458"/>
                <a:gd name="T51" fmla="*/ 162 h 282"/>
                <a:gd name="T52" fmla="*/ 1 w 458"/>
                <a:gd name="T53" fmla="*/ 134 h 282"/>
                <a:gd name="T54" fmla="*/ 1 w 458"/>
                <a:gd name="T55" fmla="*/ 153 h 282"/>
                <a:gd name="T56" fmla="*/ 1 w 458"/>
                <a:gd name="T57" fmla="*/ 302 h 282"/>
                <a:gd name="T58" fmla="*/ 1 w 458"/>
                <a:gd name="T59" fmla="*/ 204 h 282"/>
                <a:gd name="T60" fmla="*/ 1 w 458"/>
                <a:gd name="T61" fmla="*/ 188 h 282"/>
                <a:gd name="T62" fmla="*/ 1 w 458"/>
                <a:gd name="T63" fmla="*/ 169 h 282"/>
                <a:gd name="T64" fmla="*/ 1 w 458"/>
                <a:gd name="T65" fmla="*/ 114 h 282"/>
                <a:gd name="T66" fmla="*/ 1 w 458"/>
                <a:gd name="T67" fmla="*/ 159 h 282"/>
                <a:gd name="T68" fmla="*/ 1 w 458"/>
                <a:gd name="T69" fmla="*/ 68 h 282"/>
                <a:gd name="T70" fmla="*/ 1 w 458"/>
                <a:gd name="T71" fmla="*/ 102 h 282"/>
                <a:gd name="T72" fmla="*/ 1 w 458"/>
                <a:gd name="T73" fmla="*/ 130 h 282"/>
                <a:gd name="T74" fmla="*/ 1 w 458"/>
                <a:gd name="T75" fmla="*/ 52 h 282"/>
                <a:gd name="T76" fmla="*/ 1 w 458"/>
                <a:gd name="T77" fmla="*/ 29 h 282"/>
                <a:gd name="T78" fmla="*/ 1 w 458"/>
                <a:gd name="T79" fmla="*/ 36 h 282"/>
                <a:gd name="T80" fmla="*/ 1 w 458"/>
                <a:gd name="T81" fmla="*/ 102 h 282"/>
                <a:gd name="T82" fmla="*/ 1 w 458"/>
                <a:gd name="T83" fmla="*/ 55 h 282"/>
                <a:gd name="T84" fmla="*/ 1 w 458"/>
                <a:gd name="T85" fmla="*/ 64 h 282"/>
                <a:gd name="T86" fmla="*/ 1 w 458"/>
                <a:gd name="T87" fmla="*/ 111 h 282"/>
                <a:gd name="T88" fmla="*/ 1 w 458"/>
                <a:gd name="T89" fmla="*/ 121 h 282"/>
                <a:gd name="T90" fmla="*/ 1 w 458"/>
                <a:gd name="T91" fmla="*/ 29 h 282"/>
                <a:gd name="T92" fmla="*/ 1 w 458"/>
                <a:gd name="T93" fmla="*/ 137 h 282"/>
                <a:gd name="T94" fmla="*/ 1 w 458"/>
                <a:gd name="T95" fmla="*/ 146 h 2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
                <a:gd name="T145" fmla="*/ 0 h 282"/>
                <a:gd name="T146" fmla="*/ 458 w 458"/>
                <a:gd name="T147" fmla="*/ 282 h 2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 h="282">
                  <a:moveTo>
                    <a:pt x="138" y="167"/>
                  </a:moveTo>
                  <a:cubicBezTo>
                    <a:pt x="345" y="195"/>
                    <a:pt x="262" y="182"/>
                    <a:pt x="388" y="202"/>
                  </a:cubicBezTo>
                  <a:cubicBezTo>
                    <a:pt x="379" y="225"/>
                    <a:pt x="387" y="213"/>
                    <a:pt x="340" y="215"/>
                  </a:cubicBezTo>
                  <a:cubicBezTo>
                    <a:pt x="273" y="217"/>
                    <a:pt x="205" y="219"/>
                    <a:pt x="138" y="221"/>
                  </a:cubicBezTo>
                  <a:cubicBezTo>
                    <a:pt x="137" y="218"/>
                    <a:pt x="134" y="215"/>
                    <a:pt x="135" y="212"/>
                  </a:cubicBezTo>
                  <a:cubicBezTo>
                    <a:pt x="136" y="209"/>
                    <a:pt x="147" y="210"/>
                    <a:pt x="144" y="208"/>
                  </a:cubicBezTo>
                  <a:cubicBezTo>
                    <a:pt x="139" y="204"/>
                    <a:pt x="131" y="206"/>
                    <a:pt x="125" y="205"/>
                  </a:cubicBezTo>
                  <a:cubicBezTo>
                    <a:pt x="187" y="182"/>
                    <a:pt x="162" y="192"/>
                    <a:pt x="276" y="199"/>
                  </a:cubicBezTo>
                  <a:cubicBezTo>
                    <a:pt x="295" y="205"/>
                    <a:pt x="346" y="215"/>
                    <a:pt x="304" y="228"/>
                  </a:cubicBezTo>
                  <a:cubicBezTo>
                    <a:pt x="271" y="221"/>
                    <a:pt x="277" y="207"/>
                    <a:pt x="301" y="189"/>
                  </a:cubicBezTo>
                  <a:cubicBezTo>
                    <a:pt x="306" y="194"/>
                    <a:pt x="318" y="198"/>
                    <a:pt x="317" y="205"/>
                  </a:cubicBezTo>
                  <a:cubicBezTo>
                    <a:pt x="316" y="216"/>
                    <a:pt x="270" y="223"/>
                    <a:pt x="263" y="224"/>
                  </a:cubicBezTo>
                  <a:cubicBezTo>
                    <a:pt x="206" y="216"/>
                    <a:pt x="151" y="203"/>
                    <a:pt x="96" y="186"/>
                  </a:cubicBezTo>
                  <a:cubicBezTo>
                    <a:pt x="81" y="176"/>
                    <a:pt x="89" y="168"/>
                    <a:pt x="103" y="164"/>
                  </a:cubicBezTo>
                  <a:cubicBezTo>
                    <a:pt x="112" y="187"/>
                    <a:pt x="102" y="195"/>
                    <a:pt x="90" y="215"/>
                  </a:cubicBezTo>
                  <a:cubicBezTo>
                    <a:pt x="86" y="239"/>
                    <a:pt x="89" y="246"/>
                    <a:pt x="106" y="263"/>
                  </a:cubicBezTo>
                  <a:cubicBezTo>
                    <a:pt x="141" y="259"/>
                    <a:pt x="153" y="252"/>
                    <a:pt x="180" y="231"/>
                  </a:cubicBezTo>
                  <a:cubicBezTo>
                    <a:pt x="185" y="223"/>
                    <a:pt x="205" y="180"/>
                    <a:pt x="189" y="224"/>
                  </a:cubicBezTo>
                  <a:cubicBezTo>
                    <a:pt x="192" y="255"/>
                    <a:pt x="201" y="273"/>
                    <a:pt x="231" y="282"/>
                  </a:cubicBezTo>
                  <a:cubicBezTo>
                    <a:pt x="289" y="261"/>
                    <a:pt x="337" y="251"/>
                    <a:pt x="400" y="247"/>
                  </a:cubicBezTo>
                  <a:cubicBezTo>
                    <a:pt x="390" y="267"/>
                    <a:pt x="389" y="276"/>
                    <a:pt x="368" y="266"/>
                  </a:cubicBezTo>
                  <a:cubicBezTo>
                    <a:pt x="349" y="241"/>
                    <a:pt x="348" y="210"/>
                    <a:pt x="314" y="202"/>
                  </a:cubicBezTo>
                  <a:cubicBezTo>
                    <a:pt x="291" y="209"/>
                    <a:pt x="282" y="226"/>
                    <a:pt x="260" y="234"/>
                  </a:cubicBezTo>
                  <a:cubicBezTo>
                    <a:pt x="221" y="231"/>
                    <a:pt x="220" y="227"/>
                    <a:pt x="192" y="208"/>
                  </a:cubicBezTo>
                  <a:cubicBezTo>
                    <a:pt x="234" y="198"/>
                    <a:pt x="277" y="203"/>
                    <a:pt x="320" y="205"/>
                  </a:cubicBezTo>
                  <a:cubicBezTo>
                    <a:pt x="316" y="233"/>
                    <a:pt x="307" y="231"/>
                    <a:pt x="282" y="237"/>
                  </a:cubicBezTo>
                  <a:cubicBezTo>
                    <a:pt x="257" y="231"/>
                    <a:pt x="257" y="227"/>
                    <a:pt x="240" y="212"/>
                  </a:cubicBezTo>
                  <a:cubicBezTo>
                    <a:pt x="232" y="177"/>
                    <a:pt x="271" y="216"/>
                    <a:pt x="282" y="224"/>
                  </a:cubicBezTo>
                  <a:cubicBezTo>
                    <a:pt x="284" y="227"/>
                    <a:pt x="301" y="250"/>
                    <a:pt x="279" y="250"/>
                  </a:cubicBezTo>
                  <a:cubicBezTo>
                    <a:pt x="230" y="251"/>
                    <a:pt x="181" y="241"/>
                    <a:pt x="132" y="237"/>
                  </a:cubicBezTo>
                  <a:cubicBezTo>
                    <a:pt x="91" y="224"/>
                    <a:pt x="41" y="217"/>
                    <a:pt x="16" y="180"/>
                  </a:cubicBezTo>
                  <a:cubicBezTo>
                    <a:pt x="0" y="112"/>
                    <a:pt x="41" y="94"/>
                    <a:pt x="96" y="87"/>
                  </a:cubicBezTo>
                  <a:cubicBezTo>
                    <a:pt x="105" y="91"/>
                    <a:pt x="115" y="94"/>
                    <a:pt x="122" y="100"/>
                  </a:cubicBezTo>
                  <a:cubicBezTo>
                    <a:pt x="128" y="105"/>
                    <a:pt x="128" y="115"/>
                    <a:pt x="135" y="119"/>
                  </a:cubicBezTo>
                  <a:cubicBezTo>
                    <a:pt x="170" y="140"/>
                    <a:pt x="213" y="139"/>
                    <a:pt x="247" y="160"/>
                  </a:cubicBezTo>
                  <a:cubicBezTo>
                    <a:pt x="244" y="163"/>
                    <a:pt x="234" y="177"/>
                    <a:pt x="228" y="164"/>
                  </a:cubicBezTo>
                  <a:cubicBezTo>
                    <a:pt x="222" y="152"/>
                    <a:pt x="257" y="145"/>
                    <a:pt x="260" y="144"/>
                  </a:cubicBezTo>
                  <a:cubicBezTo>
                    <a:pt x="253" y="178"/>
                    <a:pt x="247" y="174"/>
                    <a:pt x="212" y="167"/>
                  </a:cubicBezTo>
                  <a:cubicBezTo>
                    <a:pt x="200" y="155"/>
                    <a:pt x="196" y="153"/>
                    <a:pt x="205" y="138"/>
                  </a:cubicBezTo>
                  <a:cubicBezTo>
                    <a:pt x="249" y="145"/>
                    <a:pt x="291" y="147"/>
                    <a:pt x="324" y="180"/>
                  </a:cubicBezTo>
                  <a:cubicBezTo>
                    <a:pt x="337" y="233"/>
                    <a:pt x="321" y="222"/>
                    <a:pt x="285" y="208"/>
                  </a:cubicBezTo>
                  <a:cubicBezTo>
                    <a:pt x="264" y="187"/>
                    <a:pt x="210" y="137"/>
                    <a:pt x="196" y="112"/>
                  </a:cubicBezTo>
                  <a:cubicBezTo>
                    <a:pt x="185" y="92"/>
                    <a:pt x="176" y="48"/>
                    <a:pt x="176" y="48"/>
                  </a:cubicBezTo>
                  <a:cubicBezTo>
                    <a:pt x="211" y="27"/>
                    <a:pt x="329" y="57"/>
                    <a:pt x="372" y="64"/>
                  </a:cubicBezTo>
                  <a:cubicBezTo>
                    <a:pt x="384" y="74"/>
                    <a:pt x="381" y="76"/>
                    <a:pt x="372" y="87"/>
                  </a:cubicBezTo>
                  <a:cubicBezTo>
                    <a:pt x="298" y="82"/>
                    <a:pt x="224" y="73"/>
                    <a:pt x="151" y="61"/>
                  </a:cubicBezTo>
                  <a:cubicBezTo>
                    <a:pt x="121" y="74"/>
                    <a:pt x="99" y="115"/>
                    <a:pt x="144" y="132"/>
                  </a:cubicBezTo>
                  <a:cubicBezTo>
                    <a:pt x="194" y="150"/>
                    <a:pt x="252" y="151"/>
                    <a:pt x="304" y="154"/>
                  </a:cubicBezTo>
                  <a:cubicBezTo>
                    <a:pt x="311" y="153"/>
                    <a:pt x="319" y="156"/>
                    <a:pt x="324" y="151"/>
                  </a:cubicBezTo>
                  <a:cubicBezTo>
                    <a:pt x="327" y="148"/>
                    <a:pt x="321" y="142"/>
                    <a:pt x="317" y="141"/>
                  </a:cubicBezTo>
                  <a:cubicBezTo>
                    <a:pt x="301" y="136"/>
                    <a:pt x="245" y="133"/>
                    <a:pt x="228" y="132"/>
                  </a:cubicBezTo>
                  <a:cubicBezTo>
                    <a:pt x="192" y="125"/>
                    <a:pt x="204" y="115"/>
                    <a:pt x="224" y="93"/>
                  </a:cubicBezTo>
                  <a:cubicBezTo>
                    <a:pt x="246" y="134"/>
                    <a:pt x="252" y="204"/>
                    <a:pt x="228" y="247"/>
                  </a:cubicBezTo>
                  <a:cubicBezTo>
                    <a:pt x="217" y="267"/>
                    <a:pt x="165" y="265"/>
                    <a:pt x="157" y="266"/>
                  </a:cubicBezTo>
                  <a:cubicBezTo>
                    <a:pt x="107" y="257"/>
                    <a:pt x="107" y="245"/>
                    <a:pt x="96" y="199"/>
                  </a:cubicBezTo>
                  <a:cubicBezTo>
                    <a:pt x="128" y="121"/>
                    <a:pt x="176" y="163"/>
                    <a:pt x="276" y="170"/>
                  </a:cubicBezTo>
                  <a:cubicBezTo>
                    <a:pt x="329" y="182"/>
                    <a:pt x="390" y="188"/>
                    <a:pt x="436" y="218"/>
                  </a:cubicBezTo>
                  <a:cubicBezTo>
                    <a:pt x="443" y="241"/>
                    <a:pt x="430" y="247"/>
                    <a:pt x="410" y="250"/>
                  </a:cubicBezTo>
                  <a:cubicBezTo>
                    <a:pt x="329" y="242"/>
                    <a:pt x="293" y="248"/>
                    <a:pt x="253" y="173"/>
                  </a:cubicBezTo>
                  <a:cubicBezTo>
                    <a:pt x="245" y="110"/>
                    <a:pt x="227" y="115"/>
                    <a:pt x="295" y="119"/>
                  </a:cubicBezTo>
                  <a:cubicBezTo>
                    <a:pt x="315" y="123"/>
                    <a:pt x="382" y="128"/>
                    <a:pt x="356" y="148"/>
                  </a:cubicBezTo>
                  <a:cubicBezTo>
                    <a:pt x="347" y="139"/>
                    <a:pt x="345" y="130"/>
                    <a:pt x="340" y="119"/>
                  </a:cubicBezTo>
                  <a:cubicBezTo>
                    <a:pt x="355" y="101"/>
                    <a:pt x="335" y="125"/>
                    <a:pt x="327" y="128"/>
                  </a:cubicBezTo>
                  <a:cubicBezTo>
                    <a:pt x="322" y="114"/>
                    <a:pt x="311" y="116"/>
                    <a:pt x="327" y="106"/>
                  </a:cubicBezTo>
                  <a:cubicBezTo>
                    <a:pt x="342" y="155"/>
                    <a:pt x="158" y="113"/>
                    <a:pt x="148" y="112"/>
                  </a:cubicBezTo>
                  <a:cubicBezTo>
                    <a:pt x="82" y="101"/>
                    <a:pt x="113" y="102"/>
                    <a:pt x="74" y="90"/>
                  </a:cubicBezTo>
                  <a:cubicBezTo>
                    <a:pt x="56" y="104"/>
                    <a:pt x="53" y="109"/>
                    <a:pt x="48" y="132"/>
                  </a:cubicBezTo>
                  <a:cubicBezTo>
                    <a:pt x="52" y="163"/>
                    <a:pt x="48" y="161"/>
                    <a:pt x="74" y="167"/>
                  </a:cubicBezTo>
                  <a:cubicBezTo>
                    <a:pt x="92" y="166"/>
                    <a:pt x="110" y="161"/>
                    <a:pt x="128" y="164"/>
                  </a:cubicBezTo>
                  <a:cubicBezTo>
                    <a:pt x="138" y="166"/>
                    <a:pt x="97" y="185"/>
                    <a:pt x="106" y="183"/>
                  </a:cubicBezTo>
                  <a:cubicBezTo>
                    <a:pt x="128" y="178"/>
                    <a:pt x="149" y="168"/>
                    <a:pt x="170" y="160"/>
                  </a:cubicBezTo>
                  <a:cubicBezTo>
                    <a:pt x="187" y="154"/>
                    <a:pt x="221" y="141"/>
                    <a:pt x="221" y="141"/>
                  </a:cubicBezTo>
                  <a:cubicBezTo>
                    <a:pt x="226" y="137"/>
                    <a:pt x="231" y="125"/>
                    <a:pt x="237" y="128"/>
                  </a:cubicBezTo>
                  <a:cubicBezTo>
                    <a:pt x="244" y="132"/>
                    <a:pt x="239" y="143"/>
                    <a:pt x="240" y="151"/>
                  </a:cubicBezTo>
                  <a:cubicBezTo>
                    <a:pt x="244" y="174"/>
                    <a:pt x="251" y="193"/>
                    <a:pt x="256" y="215"/>
                  </a:cubicBezTo>
                  <a:cubicBezTo>
                    <a:pt x="241" y="220"/>
                    <a:pt x="240" y="208"/>
                    <a:pt x="234" y="196"/>
                  </a:cubicBezTo>
                  <a:cubicBezTo>
                    <a:pt x="225" y="145"/>
                    <a:pt x="219" y="98"/>
                    <a:pt x="272" y="90"/>
                  </a:cubicBezTo>
                  <a:cubicBezTo>
                    <a:pt x="296" y="101"/>
                    <a:pt x="311" y="123"/>
                    <a:pt x="327" y="144"/>
                  </a:cubicBezTo>
                  <a:cubicBezTo>
                    <a:pt x="328" y="147"/>
                    <a:pt x="330" y="157"/>
                    <a:pt x="330" y="154"/>
                  </a:cubicBezTo>
                  <a:cubicBezTo>
                    <a:pt x="329" y="142"/>
                    <a:pt x="334" y="125"/>
                    <a:pt x="324" y="119"/>
                  </a:cubicBezTo>
                  <a:cubicBezTo>
                    <a:pt x="305" y="109"/>
                    <a:pt x="281" y="117"/>
                    <a:pt x="260" y="116"/>
                  </a:cubicBezTo>
                  <a:cubicBezTo>
                    <a:pt x="233" y="119"/>
                    <a:pt x="206" y="120"/>
                    <a:pt x="180" y="125"/>
                  </a:cubicBezTo>
                  <a:cubicBezTo>
                    <a:pt x="170" y="127"/>
                    <a:pt x="151" y="138"/>
                    <a:pt x="151" y="138"/>
                  </a:cubicBezTo>
                  <a:cubicBezTo>
                    <a:pt x="142" y="137"/>
                    <a:pt x="133" y="139"/>
                    <a:pt x="125" y="135"/>
                  </a:cubicBezTo>
                  <a:cubicBezTo>
                    <a:pt x="114" y="130"/>
                    <a:pt x="96" y="112"/>
                    <a:pt x="96" y="112"/>
                  </a:cubicBezTo>
                  <a:cubicBezTo>
                    <a:pt x="91" y="88"/>
                    <a:pt x="89" y="83"/>
                    <a:pt x="116" y="87"/>
                  </a:cubicBezTo>
                  <a:cubicBezTo>
                    <a:pt x="130" y="146"/>
                    <a:pt x="131" y="210"/>
                    <a:pt x="157" y="266"/>
                  </a:cubicBezTo>
                  <a:cubicBezTo>
                    <a:pt x="154" y="241"/>
                    <a:pt x="147" y="220"/>
                    <a:pt x="141" y="196"/>
                  </a:cubicBezTo>
                  <a:cubicBezTo>
                    <a:pt x="147" y="138"/>
                    <a:pt x="152" y="160"/>
                    <a:pt x="228" y="167"/>
                  </a:cubicBezTo>
                  <a:cubicBezTo>
                    <a:pt x="274" y="177"/>
                    <a:pt x="303" y="183"/>
                    <a:pt x="349" y="186"/>
                  </a:cubicBezTo>
                  <a:cubicBezTo>
                    <a:pt x="355" y="187"/>
                    <a:pt x="364" y="184"/>
                    <a:pt x="368" y="189"/>
                  </a:cubicBezTo>
                  <a:cubicBezTo>
                    <a:pt x="372" y="194"/>
                    <a:pt x="371" y="205"/>
                    <a:pt x="365" y="208"/>
                  </a:cubicBezTo>
                  <a:cubicBezTo>
                    <a:pt x="361" y="210"/>
                    <a:pt x="345" y="173"/>
                    <a:pt x="343" y="170"/>
                  </a:cubicBezTo>
                  <a:cubicBezTo>
                    <a:pt x="348" y="131"/>
                    <a:pt x="349" y="116"/>
                    <a:pt x="349" y="221"/>
                  </a:cubicBezTo>
                  <a:cubicBezTo>
                    <a:pt x="349" y="237"/>
                    <a:pt x="348" y="189"/>
                    <a:pt x="346" y="173"/>
                  </a:cubicBezTo>
                  <a:cubicBezTo>
                    <a:pt x="345" y="166"/>
                    <a:pt x="342" y="158"/>
                    <a:pt x="340" y="151"/>
                  </a:cubicBezTo>
                  <a:cubicBezTo>
                    <a:pt x="346" y="140"/>
                    <a:pt x="355" y="131"/>
                    <a:pt x="359" y="119"/>
                  </a:cubicBezTo>
                  <a:cubicBezTo>
                    <a:pt x="351" y="84"/>
                    <a:pt x="320" y="54"/>
                    <a:pt x="288" y="39"/>
                  </a:cubicBezTo>
                  <a:cubicBezTo>
                    <a:pt x="257" y="51"/>
                    <a:pt x="248" y="83"/>
                    <a:pt x="215" y="96"/>
                  </a:cubicBezTo>
                  <a:cubicBezTo>
                    <a:pt x="188" y="91"/>
                    <a:pt x="195" y="75"/>
                    <a:pt x="192" y="48"/>
                  </a:cubicBezTo>
                  <a:cubicBezTo>
                    <a:pt x="171" y="49"/>
                    <a:pt x="149" y="48"/>
                    <a:pt x="128" y="52"/>
                  </a:cubicBezTo>
                  <a:cubicBezTo>
                    <a:pt x="112" y="55"/>
                    <a:pt x="129" y="124"/>
                    <a:pt x="135" y="141"/>
                  </a:cubicBezTo>
                  <a:cubicBezTo>
                    <a:pt x="144" y="114"/>
                    <a:pt x="177" y="103"/>
                    <a:pt x="199" y="90"/>
                  </a:cubicBezTo>
                  <a:cubicBezTo>
                    <a:pt x="208" y="85"/>
                    <a:pt x="216" y="79"/>
                    <a:pt x="224" y="74"/>
                  </a:cubicBezTo>
                  <a:cubicBezTo>
                    <a:pt x="227" y="72"/>
                    <a:pt x="234" y="68"/>
                    <a:pt x="234" y="68"/>
                  </a:cubicBezTo>
                  <a:cubicBezTo>
                    <a:pt x="237" y="69"/>
                    <a:pt x="245" y="68"/>
                    <a:pt x="244" y="71"/>
                  </a:cubicBezTo>
                  <a:cubicBezTo>
                    <a:pt x="242" y="76"/>
                    <a:pt x="236" y="76"/>
                    <a:pt x="231" y="77"/>
                  </a:cubicBezTo>
                  <a:cubicBezTo>
                    <a:pt x="199" y="82"/>
                    <a:pt x="167" y="81"/>
                    <a:pt x="135" y="84"/>
                  </a:cubicBezTo>
                  <a:cubicBezTo>
                    <a:pt x="118" y="87"/>
                    <a:pt x="112" y="86"/>
                    <a:pt x="103" y="100"/>
                  </a:cubicBezTo>
                  <a:cubicBezTo>
                    <a:pt x="109" y="131"/>
                    <a:pt x="101" y="120"/>
                    <a:pt x="157" y="119"/>
                  </a:cubicBezTo>
                  <a:cubicBezTo>
                    <a:pt x="200" y="118"/>
                    <a:pt x="242" y="114"/>
                    <a:pt x="285" y="112"/>
                  </a:cubicBezTo>
                  <a:cubicBezTo>
                    <a:pt x="313" y="95"/>
                    <a:pt x="263" y="106"/>
                    <a:pt x="260" y="106"/>
                  </a:cubicBezTo>
                  <a:cubicBezTo>
                    <a:pt x="261" y="91"/>
                    <a:pt x="260" y="76"/>
                    <a:pt x="263" y="61"/>
                  </a:cubicBezTo>
                  <a:cubicBezTo>
                    <a:pt x="264" y="57"/>
                    <a:pt x="272" y="56"/>
                    <a:pt x="272" y="52"/>
                  </a:cubicBezTo>
                  <a:cubicBezTo>
                    <a:pt x="272" y="48"/>
                    <a:pt x="253" y="46"/>
                    <a:pt x="224" y="42"/>
                  </a:cubicBezTo>
                  <a:cubicBezTo>
                    <a:pt x="209" y="40"/>
                    <a:pt x="195" y="40"/>
                    <a:pt x="180" y="39"/>
                  </a:cubicBezTo>
                  <a:cubicBezTo>
                    <a:pt x="208" y="6"/>
                    <a:pt x="181" y="35"/>
                    <a:pt x="288" y="29"/>
                  </a:cubicBezTo>
                  <a:cubicBezTo>
                    <a:pt x="292" y="29"/>
                    <a:pt x="305" y="26"/>
                    <a:pt x="301" y="26"/>
                  </a:cubicBezTo>
                  <a:cubicBezTo>
                    <a:pt x="293" y="26"/>
                    <a:pt x="284" y="28"/>
                    <a:pt x="276" y="29"/>
                  </a:cubicBezTo>
                  <a:cubicBezTo>
                    <a:pt x="245" y="46"/>
                    <a:pt x="232" y="38"/>
                    <a:pt x="189" y="36"/>
                  </a:cubicBezTo>
                  <a:cubicBezTo>
                    <a:pt x="126" y="39"/>
                    <a:pt x="131" y="22"/>
                    <a:pt x="122" y="61"/>
                  </a:cubicBezTo>
                  <a:cubicBezTo>
                    <a:pt x="123" y="72"/>
                    <a:pt x="120" y="84"/>
                    <a:pt x="125" y="93"/>
                  </a:cubicBezTo>
                  <a:cubicBezTo>
                    <a:pt x="127" y="97"/>
                    <a:pt x="132" y="87"/>
                    <a:pt x="135" y="84"/>
                  </a:cubicBezTo>
                  <a:cubicBezTo>
                    <a:pt x="170" y="43"/>
                    <a:pt x="114" y="101"/>
                    <a:pt x="157" y="58"/>
                  </a:cubicBezTo>
                  <a:cubicBezTo>
                    <a:pt x="158" y="54"/>
                    <a:pt x="164" y="48"/>
                    <a:pt x="160" y="45"/>
                  </a:cubicBezTo>
                  <a:cubicBezTo>
                    <a:pt x="156" y="42"/>
                    <a:pt x="125" y="55"/>
                    <a:pt x="125" y="55"/>
                  </a:cubicBezTo>
                  <a:cubicBezTo>
                    <a:pt x="98" y="66"/>
                    <a:pt x="70" y="74"/>
                    <a:pt x="42" y="84"/>
                  </a:cubicBezTo>
                  <a:cubicBezTo>
                    <a:pt x="70" y="97"/>
                    <a:pt x="98" y="83"/>
                    <a:pt x="125" y="74"/>
                  </a:cubicBezTo>
                  <a:cubicBezTo>
                    <a:pt x="126" y="71"/>
                    <a:pt x="131" y="64"/>
                    <a:pt x="128" y="64"/>
                  </a:cubicBezTo>
                  <a:cubicBezTo>
                    <a:pt x="112" y="64"/>
                    <a:pt x="107" y="76"/>
                    <a:pt x="103" y="87"/>
                  </a:cubicBezTo>
                  <a:cubicBezTo>
                    <a:pt x="102" y="91"/>
                    <a:pt x="96" y="98"/>
                    <a:pt x="100" y="100"/>
                  </a:cubicBezTo>
                  <a:cubicBezTo>
                    <a:pt x="104" y="103"/>
                    <a:pt x="108" y="95"/>
                    <a:pt x="112" y="93"/>
                  </a:cubicBezTo>
                  <a:cubicBezTo>
                    <a:pt x="118" y="69"/>
                    <a:pt x="110" y="47"/>
                    <a:pt x="116" y="23"/>
                  </a:cubicBezTo>
                  <a:cubicBezTo>
                    <a:pt x="221" y="25"/>
                    <a:pt x="322" y="34"/>
                    <a:pt x="426" y="42"/>
                  </a:cubicBezTo>
                  <a:cubicBezTo>
                    <a:pt x="458" y="59"/>
                    <a:pt x="456" y="76"/>
                    <a:pt x="429" y="103"/>
                  </a:cubicBezTo>
                  <a:cubicBezTo>
                    <a:pt x="400" y="99"/>
                    <a:pt x="370" y="101"/>
                    <a:pt x="343" y="90"/>
                  </a:cubicBezTo>
                  <a:cubicBezTo>
                    <a:pt x="322" y="81"/>
                    <a:pt x="311" y="57"/>
                    <a:pt x="292" y="45"/>
                  </a:cubicBezTo>
                  <a:cubicBezTo>
                    <a:pt x="279" y="36"/>
                    <a:pt x="262" y="34"/>
                    <a:pt x="247" y="29"/>
                  </a:cubicBezTo>
                  <a:cubicBezTo>
                    <a:pt x="233" y="15"/>
                    <a:pt x="210" y="0"/>
                    <a:pt x="250" y="16"/>
                  </a:cubicBezTo>
                  <a:cubicBezTo>
                    <a:pt x="269" y="65"/>
                    <a:pt x="277" y="143"/>
                    <a:pt x="215" y="157"/>
                  </a:cubicBezTo>
                  <a:cubicBezTo>
                    <a:pt x="195" y="147"/>
                    <a:pt x="160" y="119"/>
                    <a:pt x="160" y="119"/>
                  </a:cubicBezTo>
                  <a:cubicBezTo>
                    <a:pt x="149" y="101"/>
                    <a:pt x="152" y="111"/>
                    <a:pt x="173" y="116"/>
                  </a:cubicBezTo>
                  <a:cubicBezTo>
                    <a:pt x="184" y="119"/>
                    <a:pt x="194" y="120"/>
                    <a:pt x="205" y="122"/>
                  </a:cubicBezTo>
                  <a:cubicBezTo>
                    <a:pt x="200" y="124"/>
                    <a:pt x="194" y="125"/>
                    <a:pt x="189" y="128"/>
                  </a:cubicBezTo>
                  <a:cubicBezTo>
                    <a:pt x="182" y="132"/>
                    <a:pt x="170" y="144"/>
                    <a:pt x="170" y="144"/>
                  </a:cubicBez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sp>
          <p:nvSpPr>
            <p:cNvPr id="166927" name="Freeform 46"/>
            <p:cNvSpPr>
              <a:spLocks/>
            </p:cNvSpPr>
            <p:nvPr/>
          </p:nvSpPr>
          <p:spPr bwMode="auto">
            <a:xfrm>
              <a:off x="5062" y="1574"/>
              <a:ext cx="356" cy="292"/>
            </a:xfrm>
            <a:custGeom>
              <a:avLst/>
              <a:gdLst>
                <a:gd name="T0" fmla="*/ 3 w 458"/>
                <a:gd name="T1" fmla="*/ 402 h 282"/>
                <a:gd name="T2" fmla="*/ 2 w 458"/>
                <a:gd name="T3" fmla="*/ 388 h 282"/>
                <a:gd name="T4" fmla="*/ 3 w 458"/>
                <a:gd name="T5" fmla="*/ 427 h 282"/>
                <a:gd name="T6" fmla="*/ 2 w 458"/>
                <a:gd name="T7" fmla="*/ 418 h 282"/>
                <a:gd name="T8" fmla="*/ 2 w 458"/>
                <a:gd name="T9" fmla="*/ 402 h 282"/>
                <a:gd name="T10" fmla="*/ 2 w 458"/>
                <a:gd name="T11" fmla="*/ 418 h 282"/>
                <a:gd name="T12" fmla="*/ 4 w 458"/>
                <a:gd name="T13" fmla="*/ 496 h 282"/>
                <a:gd name="T14" fmla="*/ 2 w 458"/>
                <a:gd name="T15" fmla="*/ 388 h 282"/>
                <a:gd name="T16" fmla="*/ 2 w 458"/>
                <a:gd name="T17" fmla="*/ 398 h 282"/>
                <a:gd name="T18" fmla="*/ 2 w 458"/>
                <a:gd name="T19" fmla="*/ 443 h 282"/>
                <a:gd name="T20" fmla="*/ 2 w 458"/>
                <a:gd name="T21" fmla="*/ 188 h 282"/>
                <a:gd name="T22" fmla="*/ 2 w 458"/>
                <a:gd name="T23" fmla="*/ 306 h 282"/>
                <a:gd name="T24" fmla="*/ 2 w 458"/>
                <a:gd name="T25" fmla="*/ 258 h 282"/>
                <a:gd name="T26" fmla="*/ 2 w 458"/>
                <a:gd name="T27" fmla="*/ 209 h 282"/>
                <a:gd name="T28" fmla="*/ 4 w 458"/>
                <a:gd name="T29" fmla="*/ 163 h 282"/>
                <a:gd name="T30" fmla="*/ 3 w 458"/>
                <a:gd name="T31" fmla="*/ 288 h 282"/>
                <a:gd name="T32" fmla="*/ 2 w 458"/>
                <a:gd name="T33" fmla="*/ 247 h 282"/>
                <a:gd name="T34" fmla="*/ 2 w 458"/>
                <a:gd name="T35" fmla="*/ 496 h 282"/>
                <a:gd name="T36" fmla="*/ 4 w 458"/>
                <a:gd name="T37" fmla="*/ 410 h 282"/>
                <a:gd name="T38" fmla="*/ 3 w 458"/>
                <a:gd name="T39" fmla="*/ 223 h 282"/>
                <a:gd name="T40" fmla="*/ 3 w 458"/>
                <a:gd name="T41" fmla="*/ 240 h 282"/>
                <a:gd name="T42" fmla="*/ 2 w 458"/>
                <a:gd name="T43" fmla="*/ 169 h 282"/>
                <a:gd name="T44" fmla="*/ 2 w 458"/>
                <a:gd name="T45" fmla="*/ 306 h 282"/>
                <a:gd name="T46" fmla="*/ 2 w 458"/>
                <a:gd name="T47" fmla="*/ 264 h 282"/>
                <a:gd name="T48" fmla="*/ 2 w 458"/>
                <a:gd name="T49" fmla="*/ 402 h 282"/>
                <a:gd name="T50" fmla="*/ 3 w 458"/>
                <a:gd name="T51" fmla="*/ 268 h 282"/>
                <a:gd name="T52" fmla="*/ 2 w 458"/>
                <a:gd name="T53" fmla="*/ 216 h 282"/>
                <a:gd name="T54" fmla="*/ 2 w 458"/>
                <a:gd name="T55" fmla="*/ 253 h 282"/>
                <a:gd name="T56" fmla="*/ 2 w 458"/>
                <a:gd name="T57" fmla="*/ 496 h 282"/>
                <a:gd name="T58" fmla="*/ 4 w 458"/>
                <a:gd name="T59" fmla="*/ 349 h 282"/>
                <a:gd name="T60" fmla="*/ 4 w 458"/>
                <a:gd name="T61" fmla="*/ 317 h 282"/>
                <a:gd name="T62" fmla="*/ 3 w 458"/>
                <a:gd name="T63" fmla="*/ 283 h 282"/>
                <a:gd name="T64" fmla="*/ 2 w 458"/>
                <a:gd name="T65" fmla="*/ 181 h 282"/>
                <a:gd name="T66" fmla="*/ 2 w 458"/>
                <a:gd name="T67" fmla="*/ 264 h 282"/>
                <a:gd name="T68" fmla="*/ 2 w 458"/>
                <a:gd name="T69" fmla="*/ 127 h 282"/>
                <a:gd name="T70" fmla="*/ 2 w 458"/>
                <a:gd name="T71" fmla="*/ 157 h 282"/>
                <a:gd name="T72" fmla="*/ 3 w 458"/>
                <a:gd name="T73" fmla="*/ 209 h 282"/>
                <a:gd name="T74" fmla="*/ 3 w 458"/>
                <a:gd name="T75" fmla="*/ 96 h 282"/>
                <a:gd name="T76" fmla="*/ 3 w 458"/>
                <a:gd name="T77" fmla="*/ 51 h 282"/>
                <a:gd name="T78" fmla="*/ 2 w 458"/>
                <a:gd name="T79" fmla="*/ 65 h 282"/>
                <a:gd name="T80" fmla="*/ 2 w 458"/>
                <a:gd name="T81" fmla="*/ 157 h 282"/>
                <a:gd name="T82" fmla="*/ 2 w 458"/>
                <a:gd name="T83" fmla="*/ 101 h 282"/>
                <a:gd name="T84" fmla="*/ 2 w 458"/>
                <a:gd name="T85" fmla="*/ 119 h 282"/>
                <a:gd name="T86" fmla="*/ 2 w 458"/>
                <a:gd name="T87" fmla="*/ 175 h 282"/>
                <a:gd name="T88" fmla="*/ 4 w 458"/>
                <a:gd name="T89" fmla="*/ 194 h 282"/>
                <a:gd name="T90" fmla="*/ 2 w 458"/>
                <a:gd name="T91" fmla="*/ 51 h 282"/>
                <a:gd name="T92" fmla="*/ 2 w 458"/>
                <a:gd name="T93" fmla="*/ 223 h 282"/>
                <a:gd name="T94" fmla="*/ 2 w 458"/>
                <a:gd name="T95" fmla="*/ 240 h 2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
                <a:gd name="T145" fmla="*/ 0 h 282"/>
                <a:gd name="T146" fmla="*/ 458 w 458"/>
                <a:gd name="T147" fmla="*/ 282 h 2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 h="282">
                  <a:moveTo>
                    <a:pt x="138" y="167"/>
                  </a:moveTo>
                  <a:cubicBezTo>
                    <a:pt x="345" y="195"/>
                    <a:pt x="262" y="182"/>
                    <a:pt x="388" y="202"/>
                  </a:cubicBezTo>
                  <a:cubicBezTo>
                    <a:pt x="379" y="225"/>
                    <a:pt x="387" y="213"/>
                    <a:pt x="340" y="215"/>
                  </a:cubicBezTo>
                  <a:cubicBezTo>
                    <a:pt x="273" y="217"/>
                    <a:pt x="205" y="219"/>
                    <a:pt x="138" y="221"/>
                  </a:cubicBezTo>
                  <a:cubicBezTo>
                    <a:pt x="137" y="218"/>
                    <a:pt x="134" y="215"/>
                    <a:pt x="135" y="212"/>
                  </a:cubicBezTo>
                  <a:cubicBezTo>
                    <a:pt x="136" y="209"/>
                    <a:pt x="147" y="210"/>
                    <a:pt x="144" y="208"/>
                  </a:cubicBezTo>
                  <a:cubicBezTo>
                    <a:pt x="139" y="204"/>
                    <a:pt x="131" y="206"/>
                    <a:pt x="125" y="205"/>
                  </a:cubicBezTo>
                  <a:cubicBezTo>
                    <a:pt x="187" y="182"/>
                    <a:pt x="162" y="192"/>
                    <a:pt x="276" y="199"/>
                  </a:cubicBezTo>
                  <a:cubicBezTo>
                    <a:pt x="295" y="205"/>
                    <a:pt x="346" y="215"/>
                    <a:pt x="304" y="228"/>
                  </a:cubicBezTo>
                  <a:cubicBezTo>
                    <a:pt x="271" y="221"/>
                    <a:pt x="277" y="207"/>
                    <a:pt x="301" y="189"/>
                  </a:cubicBezTo>
                  <a:cubicBezTo>
                    <a:pt x="306" y="194"/>
                    <a:pt x="318" y="198"/>
                    <a:pt x="317" y="205"/>
                  </a:cubicBezTo>
                  <a:cubicBezTo>
                    <a:pt x="316" y="216"/>
                    <a:pt x="270" y="223"/>
                    <a:pt x="263" y="224"/>
                  </a:cubicBezTo>
                  <a:cubicBezTo>
                    <a:pt x="206" y="216"/>
                    <a:pt x="151" y="203"/>
                    <a:pt x="96" y="186"/>
                  </a:cubicBezTo>
                  <a:cubicBezTo>
                    <a:pt x="81" y="176"/>
                    <a:pt x="89" y="168"/>
                    <a:pt x="103" y="164"/>
                  </a:cubicBezTo>
                  <a:cubicBezTo>
                    <a:pt x="112" y="187"/>
                    <a:pt x="102" y="195"/>
                    <a:pt x="90" y="215"/>
                  </a:cubicBezTo>
                  <a:cubicBezTo>
                    <a:pt x="86" y="239"/>
                    <a:pt x="89" y="246"/>
                    <a:pt x="106" y="263"/>
                  </a:cubicBezTo>
                  <a:cubicBezTo>
                    <a:pt x="141" y="259"/>
                    <a:pt x="153" y="252"/>
                    <a:pt x="180" y="231"/>
                  </a:cubicBezTo>
                  <a:cubicBezTo>
                    <a:pt x="185" y="223"/>
                    <a:pt x="205" y="180"/>
                    <a:pt x="189" y="224"/>
                  </a:cubicBezTo>
                  <a:cubicBezTo>
                    <a:pt x="192" y="255"/>
                    <a:pt x="201" y="273"/>
                    <a:pt x="231" y="282"/>
                  </a:cubicBezTo>
                  <a:cubicBezTo>
                    <a:pt x="289" y="261"/>
                    <a:pt x="337" y="251"/>
                    <a:pt x="400" y="247"/>
                  </a:cubicBezTo>
                  <a:cubicBezTo>
                    <a:pt x="390" y="267"/>
                    <a:pt x="389" y="276"/>
                    <a:pt x="368" y="266"/>
                  </a:cubicBezTo>
                  <a:cubicBezTo>
                    <a:pt x="349" y="241"/>
                    <a:pt x="348" y="210"/>
                    <a:pt x="314" y="202"/>
                  </a:cubicBezTo>
                  <a:cubicBezTo>
                    <a:pt x="291" y="209"/>
                    <a:pt x="282" y="226"/>
                    <a:pt x="260" y="234"/>
                  </a:cubicBezTo>
                  <a:cubicBezTo>
                    <a:pt x="221" y="231"/>
                    <a:pt x="220" y="227"/>
                    <a:pt x="192" y="208"/>
                  </a:cubicBezTo>
                  <a:cubicBezTo>
                    <a:pt x="234" y="198"/>
                    <a:pt x="277" y="203"/>
                    <a:pt x="320" y="205"/>
                  </a:cubicBezTo>
                  <a:cubicBezTo>
                    <a:pt x="316" y="233"/>
                    <a:pt x="307" y="231"/>
                    <a:pt x="282" y="237"/>
                  </a:cubicBezTo>
                  <a:cubicBezTo>
                    <a:pt x="257" y="231"/>
                    <a:pt x="257" y="227"/>
                    <a:pt x="240" y="212"/>
                  </a:cubicBezTo>
                  <a:cubicBezTo>
                    <a:pt x="232" y="177"/>
                    <a:pt x="271" y="216"/>
                    <a:pt x="282" y="224"/>
                  </a:cubicBezTo>
                  <a:cubicBezTo>
                    <a:pt x="284" y="227"/>
                    <a:pt x="301" y="250"/>
                    <a:pt x="279" y="250"/>
                  </a:cubicBezTo>
                  <a:cubicBezTo>
                    <a:pt x="230" y="251"/>
                    <a:pt x="181" y="241"/>
                    <a:pt x="132" y="237"/>
                  </a:cubicBezTo>
                  <a:cubicBezTo>
                    <a:pt x="91" y="224"/>
                    <a:pt x="41" y="217"/>
                    <a:pt x="16" y="180"/>
                  </a:cubicBezTo>
                  <a:cubicBezTo>
                    <a:pt x="0" y="112"/>
                    <a:pt x="41" y="94"/>
                    <a:pt x="96" y="87"/>
                  </a:cubicBezTo>
                  <a:cubicBezTo>
                    <a:pt x="105" y="91"/>
                    <a:pt x="115" y="94"/>
                    <a:pt x="122" y="100"/>
                  </a:cubicBezTo>
                  <a:cubicBezTo>
                    <a:pt x="128" y="105"/>
                    <a:pt x="128" y="115"/>
                    <a:pt x="135" y="119"/>
                  </a:cubicBezTo>
                  <a:cubicBezTo>
                    <a:pt x="170" y="140"/>
                    <a:pt x="213" y="139"/>
                    <a:pt x="247" y="160"/>
                  </a:cubicBezTo>
                  <a:cubicBezTo>
                    <a:pt x="244" y="163"/>
                    <a:pt x="234" y="177"/>
                    <a:pt x="228" y="164"/>
                  </a:cubicBezTo>
                  <a:cubicBezTo>
                    <a:pt x="222" y="152"/>
                    <a:pt x="257" y="145"/>
                    <a:pt x="260" y="144"/>
                  </a:cubicBezTo>
                  <a:cubicBezTo>
                    <a:pt x="253" y="178"/>
                    <a:pt x="247" y="174"/>
                    <a:pt x="212" y="167"/>
                  </a:cubicBezTo>
                  <a:cubicBezTo>
                    <a:pt x="200" y="155"/>
                    <a:pt x="196" y="153"/>
                    <a:pt x="205" y="138"/>
                  </a:cubicBezTo>
                  <a:cubicBezTo>
                    <a:pt x="249" y="145"/>
                    <a:pt x="291" y="147"/>
                    <a:pt x="324" y="180"/>
                  </a:cubicBezTo>
                  <a:cubicBezTo>
                    <a:pt x="337" y="233"/>
                    <a:pt x="321" y="222"/>
                    <a:pt x="285" y="208"/>
                  </a:cubicBezTo>
                  <a:cubicBezTo>
                    <a:pt x="264" y="187"/>
                    <a:pt x="210" y="137"/>
                    <a:pt x="196" y="112"/>
                  </a:cubicBezTo>
                  <a:cubicBezTo>
                    <a:pt x="185" y="92"/>
                    <a:pt x="176" y="48"/>
                    <a:pt x="176" y="48"/>
                  </a:cubicBezTo>
                  <a:cubicBezTo>
                    <a:pt x="211" y="27"/>
                    <a:pt x="329" y="57"/>
                    <a:pt x="372" y="64"/>
                  </a:cubicBezTo>
                  <a:cubicBezTo>
                    <a:pt x="384" y="74"/>
                    <a:pt x="381" y="76"/>
                    <a:pt x="372" y="87"/>
                  </a:cubicBezTo>
                  <a:cubicBezTo>
                    <a:pt x="298" y="82"/>
                    <a:pt x="224" y="73"/>
                    <a:pt x="151" y="61"/>
                  </a:cubicBezTo>
                  <a:cubicBezTo>
                    <a:pt x="121" y="74"/>
                    <a:pt x="99" y="115"/>
                    <a:pt x="144" y="132"/>
                  </a:cubicBezTo>
                  <a:cubicBezTo>
                    <a:pt x="194" y="150"/>
                    <a:pt x="252" y="151"/>
                    <a:pt x="304" y="154"/>
                  </a:cubicBezTo>
                  <a:cubicBezTo>
                    <a:pt x="311" y="153"/>
                    <a:pt x="319" y="156"/>
                    <a:pt x="324" y="151"/>
                  </a:cubicBezTo>
                  <a:cubicBezTo>
                    <a:pt x="327" y="148"/>
                    <a:pt x="321" y="142"/>
                    <a:pt x="317" y="141"/>
                  </a:cubicBezTo>
                  <a:cubicBezTo>
                    <a:pt x="301" y="136"/>
                    <a:pt x="245" y="133"/>
                    <a:pt x="228" y="132"/>
                  </a:cubicBezTo>
                  <a:cubicBezTo>
                    <a:pt x="192" y="125"/>
                    <a:pt x="204" y="115"/>
                    <a:pt x="224" y="93"/>
                  </a:cubicBezTo>
                  <a:cubicBezTo>
                    <a:pt x="246" y="134"/>
                    <a:pt x="252" y="204"/>
                    <a:pt x="228" y="247"/>
                  </a:cubicBezTo>
                  <a:cubicBezTo>
                    <a:pt x="217" y="267"/>
                    <a:pt x="165" y="265"/>
                    <a:pt x="157" y="266"/>
                  </a:cubicBezTo>
                  <a:cubicBezTo>
                    <a:pt x="107" y="257"/>
                    <a:pt x="107" y="245"/>
                    <a:pt x="96" y="199"/>
                  </a:cubicBezTo>
                  <a:cubicBezTo>
                    <a:pt x="128" y="121"/>
                    <a:pt x="176" y="163"/>
                    <a:pt x="276" y="170"/>
                  </a:cubicBezTo>
                  <a:cubicBezTo>
                    <a:pt x="329" y="182"/>
                    <a:pt x="390" y="188"/>
                    <a:pt x="436" y="218"/>
                  </a:cubicBezTo>
                  <a:cubicBezTo>
                    <a:pt x="443" y="241"/>
                    <a:pt x="430" y="247"/>
                    <a:pt x="410" y="250"/>
                  </a:cubicBezTo>
                  <a:cubicBezTo>
                    <a:pt x="329" y="242"/>
                    <a:pt x="293" y="248"/>
                    <a:pt x="253" y="173"/>
                  </a:cubicBezTo>
                  <a:cubicBezTo>
                    <a:pt x="245" y="110"/>
                    <a:pt x="227" y="115"/>
                    <a:pt x="295" y="119"/>
                  </a:cubicBezTo>
                  <a:cubicBezTo>
                    <a:pt x="315" y="123"/>
                    <a:pt x="382" y="128"/>
                    <a:pt x="356" y="148"/>
                  </a:cubicBezTo>
                  <a:cubicBezTo>
                    <a:pt x="347" y="139"/>
                    <a:pt x="345" y="130"/>
                    <a:pt x="340" y="119"/>
                  </a:cubicBezTo>
                  <a:cubicBezTo>
                    <a:pt x="355" y="101"/>
                    <a:pt x="335" y="125"/>
                    <a:pt x="327" y="128"/>
                  </a:cubicBezTo>
                  <a:cubicBezTo>
                    <a:pt x="322" y="114"/>
                    <a:pt x="311" y="116"/>
                    <a:pt x="327" y="106"/>
                  </a:cubicBezTo>
                  <a:cubicBezTo>
                    <a:pt x="342" y="155"/>
                    <a:pt x="158" y="113"/>
                    <a:pt x="148" y="112"/>
                  </a:cubicBezTo>
                  <a:cubicBezTo>
                    <a:pt x="82" y="101"/>
                    <a:pt x="113" y="102"/>
                    <a:pt x="74" y="90"/>
                  </a:cubicBezTo>
                  <a:cubicBezTo>
                    <a:pt x="56" y="104"/>
                    <a:pt x="53" y="109"/>
                    <a:pt x="48" y="132"/>
                  </a:cubicBezTo>
                  <a:cubicBezTo>
                    <a:pt x="52" y="163"/>
                    <a:pt x="48" y="161"/>
                    <a:pt x="74" y="167"/>
                  </a:cubicBezTo>
                  <a:cubicBezTo>
                    <a:pt x="92" y="166"/>
                    <a:pt x="110" y="161"/>
                    <a:pt x="128" y="164"/>
                  </a:cubicBezTo>
                  <a:cubicBezTo>
                    <a:pt x="138" y="166"/>
                    <a:pt x="97" y="185"/>
                    <a:pt x="106" y="183"/>
                  </a:cubicBezTo>
                  <a:cubicBezTo>
                    <a:pt x="128" y="178"/>
                    <a:pt x="149" y="168"/>
                    <a:pt x="170" y="160"/>
                  </a:cubicBezTo>
                  <a:cubicBezTo>
                    <a:pt x="187" y="154"/>
                    <a:pt x="221" y="141"/>
                    <a:pt x="221" y="141"/>
                  </a:cubicBezTo>
                  <a:cubicBezTo>
                    <a:pt x="226" y="137"/>
                    <a:pt x="231" y="125"/>
                    <a:pt x="237" y="128"/>
                  </a:cubicBezTo>
                  <a:cubicBezTo>
                    <a:pt x="244" y="132"/>
                    <a:pt x="239" y="143"/>
                    <a:pt x="240" y="151"/>
                  </a:cubicBezTo>
                  <a:cubicBezTo>
                    <a:pt x="244" y="174"/>
                    <a:pt x="251" y="193"/>
                    <a:pt x="256" y="215"/>
                  </a:cubicBezTo>
                  <a:cubicBezTo>
                    <a:pt x="241" y="220"/>
                    <a:pt x="240" y="208"/>
                    <a:pt x="234" y="196"/>
                  </a:cubicBezTo>
                  <a:cubicBezTo>
                    <a:pt x="225" y="145"/>
                    <a:pt x="219" y="98"/>
                    <a:pt x="272" y="90"/>
                  </a:cubicBezTo>
                  <a:cubicBezTo>
                    <a:pt x="296" y="101"/>
                    <a:pt x="311" y="123"/>
                    <a:pt x="327" y="144"/>
                  </a:cubicBezTo>
                  <a:cubicBezTo>
                    <a:pt x="328" y="147"/>
                    <a:pt x="330" y="157"/>
                    <a:pt x="330" y="154"/>
                  </a:cubicBezTo>
                  <a:cubicBezTo>
                    <a:pt x="329" y="142"/>
                    <a:pt x="334" y="125"/>
                    <a:pt x="324" y="119"/>
                  </a:cubicBezTo>
                  <a:cubicBezTo>
                    <a:pt x="305" y="109"/>
                    <a:pt x="281" y="117"/>
                    <a:pt x="260" y="116"/>
                  </a:cubicBezTo>
                  <a:cubicBezTo>
                    <a:pt x="233" y="119"/>
                    <a:pt x="206" y="120"/>
                    <a:pt x="180" y="125"/>
                  </a:cubicBezTo>
                  <a:cubicBezTo>
                    <a:pt x="170" y="127"/>
                    <a:pt x="151" y="138"/>
                    <a:pt x="151" y="138"/>
                  </a:cubicBezTo>
                  <a:cubicBezTo>
                    <a:pt x="142" y="137"/>
                    <a:pt x="133" y="139"/>
                    <a:pt x="125" y="135"/>
                  </a:cubicBezTo>
                  <a:cubicBezTo>
                    <a:pt x="114" y="130"/>
                    <a:pt x="96" y="112"/>
                    <a:pt x="96" y="112"/>
                  </a:cubicBezTo>
                  <a:cubicBezTo>
                    <a:pt x="91" y="88"/>
                    <a:pt x="89" y="83"/>
                    <a:pt x="116" y="87"/>
                  </a:cubicBezTo>
                  <a:cubicBezTo>
                    <a:pt x="130" y="146"/>
                    <a:pt x="131" y="210"/>
                    <a:pt x="157" y="266"/>
                  </a:cubicBezTo>
                  <a:cubicBezTo>
                    <a:pt x="154" y="241"/>
                    <a:pt x="147" y="220"/>
                    <a:pt x="141" y="196"/>
                  </a:cubicBezTo>
                  <a:cubicBezTo>
                    <a:pt x="147" y="138"/>
                    <a:pt x="152" y="160"/>
                    <a:pt x="228" y="167"/>
                  </a:cubicBezTo>
                  <a:cubicBezTo>
                    <a:pt x="274" y="177"/>
                    <a:pt x="303" y="183"/>
                    <a:pt x="349" y="186"/>
                  </a:cubicBezTo>
                  <a:cubicBezTo>
                    <a:pt x="355" y="187"/>
                    <a:pt x="364" y="184"/>
                    <a:pt x="368" y="189"/>
                  </a:cubicBezTo>
                  <a:cubicBezTo>
                    <a:pt x="372" y="194"/>
                    <a:pt x="371" y="205"/>
                    <a:pt x="365" y="208"/>
                  </a:cubicBezTo>
                  <a:cubicBezTo>
                    <a:pt x="361" y="210"/>
                    <a:pt x="345" y="173"/>
                    <a:pt x="343" y="170"/>
                  </a:cubicBezTo>
                  <a:cubicBezTo>
                    <a:pt x="348" y="131"/>
                    <a:pt x="349" y="116"/>
                    <a:pt x="349" y="221"/>
                  </a:cubicBezTo>
                  <a:cubicBezTo>
                    <a:pt x="349" y="237"/>
                    <a:pt x="348" y="189"/>
                    <a:pt x="346" y="173"/>
                  </a:cubicBezTo>
                  <a:cubicBezTo>
                    <a:pt x="345" y="166"/>
                    <a:pt x="342" y="158"/>
                    <a:pt x="340" y="151"/>
                  </a:cubicBezTo>
                  <a:cubicBezTo>
                    <a:pt x="346" y="140"/>
                    <a:pt x="355" y="131"/>
                    <a:pt x="359" y="119"/>
                  </a:cubicBezTo>
                  <a:cubicBezTo>
                    <a:pt x="351" y="84"/>
                    <a:pt x="320" y="54"/>
                    <a:pt x="288" y="39"/>
                  </a:cubicBezTo>
                  <a:cubicBezTo>
                    <a:pt x="257" y="51"/>
                    <a:pt x="248" y="83"/>
                    <a:pt x="215" y="96"/>
                  </a:cubicBezTo>
                  <a:cubicBezTo>
                    <a:pt x="188" y="91"/>
                    <a:pt x="195" y="75"/>
                    <a:pt x="192" y="48"/>
                  </a:cubicBezTo>
                  <a:cubicBezTo>
                    <a:pt x="171" y="49"/>
                    <a:pt x="149" y="48"/>
                    <a:pt x="128" y="52"/>
                  </a:cubicBezTo>
                  <a:cubicBezTo>
                    <a:pt x="112" y="55"/>
                    <a:pt x="129" y="124"/>
                    <a:pt x="135" y="141"/>
                  </a:cubicBezTo>
                  <a:cubicBezTo>
                    <a:pt x="144" y="114"/>
                    <a:pt x="177" y="103"/>
                    <a:pt x="199" y="90"/>
                  </a:cubicBezTo>
                  <a:cubicBezTo>
                    <a:pt x="208" y="85"/>
                    <a:pt x="216" y="79"/>
                    <a:pt x="224" y="74"/>
                  </a:cubicBezTo>
                  <a:cubicBezTo>
                    <a:pt x="227" y="72"/>
                    <a:pt x="234" y="68"/>
                    <a:pt x="234" y="68"/>
                  </a:cubicBezTo>
                  <a:cubicBezTo>
                    <a:pt x="237" y="69"/>
                    <a:pt x="245" y="68"/>
                    <a:pt x="244" y="71"/>
                  </a:cubicBezTo>
                  <a:cubicBezTo>
                    <a:pt x="242" y="76"/>
                    <a:pt x="236" y="76"/>
                    <a:pt x="231" y="77"/>
                  </a:cubicBezTo>
                  <a:cubicBezTo>
                    <a:pt x="199" y="82"/>
                    <a:pt x="167" y="81"/>
                    <a:pt x="135" y="84"/>
                  </a:cubicBezTo>
                  <a:cubicBezTo>
                    <a:pt x="118" y="87"/>
                    <a:pt x="112" y="86"/>
                    <a:pt x="103" y="100"/>
                  </a:cubicBezTo>
                  <a:cubicBezTo>
                    <a:pt x="109" y="131"/>
                    <a:pt x="101" y="120"/>
                    <a:pt x="157" y="119"/>
                  </a:cubicBezTo>
                  <a:cubicBezTo>
                    <a:pt x="200" y="118"/>
                    <a:pt x="242" y="114"/>
                    <a:pt x="285" y="112"/>
                  </a:cubicBezTo>
                  <a:cubicBezTo>
                    <a:pt x="313" y="95"/>
                    <a:pt x="263" y="106"/>
                    <a:pt x="260" y="106"/>
                  </a:cubicBezTo>
                  <a:cubicBezTo>
                    <a:pt x="261" y="91"/>
                    <a:pt x="260" y="76"/>
                    <a:pt x="263" y="61"/>
                  </a:cubicBezTo>
                  <a:cubicBezTo>
                    <a:pt x="264" y="57"/>
                    <a:pt x="272" y="56"/>
                    <a:pt x="272" y="52"/>
                  </a:cubicBezTo>
                  <a:cubicBezTo>
                    <a:pt x="272" y="48"/>
                    <a:pt x="253" y="46"/>
                    <a:pt x="224" y="42"/>
                  </a:cubicBezTo>
                  <a:cubicBezTo>
                    <a:pt x="209" y="40"/>
                    <a:pt x="195" y="40"/>
                    <a:pt x="180" y="39"/>
                  </a:cubicBezTo>
                  <a:cubicBezTo>
                    <a:pt x="208" y="6"/>
                    <a:pt x="181" y="35"/>
                    <a:pt x="288" y="29"/>
                  </a:cubicBezTo>
                  <a:cubicBezTo>
                    <a:pt x="292" y="29"/>
                    <a:pt x="305" y="26"/>
                    <a:pt x="301" y="26"/>
                  </a:cubicBezTo>
                  <a:cubicBezTo>
                    <a:pt x="293" y="26"/>
                    <a:pt x="284" y="28"/>
                    <a:pt x="276" y="29"/>
                  </a:cubicBezTo>
                  <a:cubicBezTo>
                    <a:pt x="245" y="46"/>
                    <a:pt x="232" y="38"/>
                    <a:pt x="189" y="36"/>
                  </a:cubicBezTo>
                  <a:cubicBezTo>
                    <a:pt x="126" y="39"/>
                    <a:pt x="131" y="22"/>
                    <a:pt x="122" y="61"/>
                  </a:cubicBezTo>
                  <a:cubicBezTo>
                    <a:pt x="123" y="72"/>
                    <a:pt x="120" y="84"/>
                    <a:pt x="125" y="93"/>
                  </a:cubicBezTo>
                  <a:cubicBezTo>
                    <a:pt x="127" y="97"/>
                    <a:pt x="132" y="87"/>
                    <a:pt x="135" y="84"/>
                  </a:cubicBezTo>
                  <a:cubicBezTo>
                    <a:pt x="170" y="43"/>
                    <a:pt x="114" y="101"/>
                    <a:pt x="157" y="58"/>
                  </a:cubicBezTo>
                  <a:cubicBezTo>
                    <a:pt x="158" y="54"/>
                    <a:pt x="164" y="48"/>
                    <a:pt x="160" y="45"/>
                  </a:cubicBezTo>
                  <a:cubicBezTo>
                    <a:pt x="156" y="42"/>
                    <a:pt x="125" y="55"/>
                    <a:pt x="125" y="55"/>
                  </a:cubicBezTo>
                  <a:cubicBezTo>
                    <a:pt x="98" y="66"/>
                    <a:pt x="70" y="74"/>
                    <a:pt x="42" y="84"/>
                  </a:cubicBezTo>
                  <a:cubicBezTo>
                    <a:pt x="70" y="97"/>
                    <a:pt x="98" y="83"/>
                    <a:pt x="125" y="74"/>
                  </a:cubicBezTo>
                  <a:cubicBezTo>
                    <a:pt x="126" y="71"/>
                    <a:pt x="131" y="64"/>
                    <a:pt x="128" y="64"/>
                  </a:cubicBezTo>
                  <a:cubicBezTo>
                    <a:pt x="112" y="64"/>
                    <a:pt x="107" y="76"/>
                    <a:pt x="103" y="87"/>
                  </a:cubicBezTo>
                  <a:cubicBezTo>
                    <a:pt x="102" y="91"/>
                    <a:pt x="96" y="98"/>
                    <a:pt x="100" y="100"/>
                  </a:cubicBezTo>
                  <a:cubicBezTo>
                    <a:pt x="104" y="103"/>
                    <a:pt x="108" y="95"/>
                    <a:pt x="112" y="93"/>
                  </a:cubicBezTo>
                  <a:cubicBezTo>
                    <a:pt x="118" y="69"/>
                    <a:pt x="110" y="47"/>
                    <a:pt x="116" y="23"/>
                  </a:cubicBezTo>
                  <a:cubicBezTo>
                    <a:pt x="221" y="25"/>
                    <a:pt x="322" y="34"/>
                    <a:pt x="426" y="42"/>
                  </a:cubicBezTo>
                  <a:cubicBezTo>
                    <a:pt x="458" y="59"/>
                    <a:pt x="456" y="76"/>
                    <a:pt x="429" y="103"/>
                  </a:cubicBezTo>
                  <a:cubicBezTo>
                    <a:pt x="400" y="99"/>
                    <a:pt x="370" y="101"/>
                    <a:pt x="343" y="90"/>
                  </a:cubicBezTo>
                  <a:cubicBezTo>
                    <a:pt x="322" y="81"/>
                    <a:pt x="311" y="57"/>
                    <a:pt x="292" y="45"/>
                  </a:cubicBezTo>
                  <a:cubicBezTo>
                    <a:pt x="279" y="36"/>
                    <a:pt x="262" y="34"/>
                    <a:pt x="247" y="29"/>
                  </a:cubicBezTo>
                  <a:cubicBezTo>
                    <a:pt x="233" y="15"/>
                    <a:pt x="210" y="0"/>
                    <a:pt x="250" y="16"/>
                  </a:cubicBezTo>
                  <a:cubicBezTo>
                    <a:pt x="269" y="65"/>
                    <a:pt x="277" y="143"/>
                    <a:pt x="215" y="157"/>
                  </a:cubicBezTo>
                  <a:cubicBezTo>
                    <a:pt x="195" y="147"/>
                    <a:pt x="160" y="119"/>
                    <a:pt x="160" y="119"/>
                  </a:cubicBezTo>
                  <a:cubicBezTo>
                    <a:pt x="149" y="101"/>
                    <a:pt x="152" y="111"/>
                    <a:pt x="173" y="116"/>
                  </a:cubicBezTo>
                  <a:cubicBezTo>
                    <a:pt x="184" y="119"/>
                    <a:pt x="194" y="120"/>
                    <a:pt x="205" y="122"/>
                  </a:cubicBezTo>
                  <a:cubicBezTo>
                    <a:pt x="200" y="124"/>
                    <a:pt x="194" y="125"/>
                    <a:pt x="189" y="128"/>
                  </a:cubicBezTo>
                  <a:cubicBezTo>
                    <a:pt x="182" y="132"/>
                    <a:pt x="170" y="144"/>
                    <a:pt x="170" y="144"/>
                  </a:cubicBez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sp>
          <p:nvSpPr>
            <p:cNvPr id="166928" name="Freeform 47"/>
            <p:cNvSpPr>
              <a:spLocks/>
            </p:cNvSpPr>
            <p:nvPr/>
          </p:nvSpPr>
          <p:spPr bwMode="auto">
            <a:xfrm>
              <a:off x="4158" y="2395"/>
              <a:ext cx="356" cy="293"/>
            </a:xfrm>
            <a:custGeom>
              <a:avLst/>
              <a:gdLst>
                <a:gd name="T0" fmla="*/ 3 w 458"/>
                <a:gd name="T1" fmla="*/ 427 h 282"/>
                <a:gd name="T2" fmla="*/ 2 w 458"/>
                <a:gd name="T3" fmla="*/ 412 h 282"/>
                <a:gd name="T4" fmla="*/ 3 w 458"/>
                <a:gd name="T5" fmla="*/ 455 h 282"/>
                <a:gd name="T6" fmla="*/ 2 w 458"/>
                <a:gd name="T7" fmla="*/ 445 h 282"/>
                <a:gd name="T8" fmla="*/ 2 w 458"/>
                <a:gd name="T9" fmla="*/ 427 h 282"/>
                <a:gd name="T10" fmla="*/ 2 w 458"/>
                <a:gd name="T11" fmla="*/ 445 h 282"/>
                <a:gd name="T12" fmla="*/ 4 w 458"/>
                <a:gd name="T13" fmla="*/ 530 h 282"/>
                <a:gd name="T14" fmla="*/ 2 w 458"/>
                <a:gd name="T15" fmla="*/ 412 h 282"/>
                <a:gd name="T16" fmla="*/ 2 w 458"/>
                <a:gd name="T17" fmla="*/ 423 h 282"/>
                <a:gd name="T18" fmla="*/ 2 w 458"/>
                <a:gd name="T19" fmla="*/ 473 h 282"/>
                <a:gd name="T20" fmla="*/ 2 w 458"/>
                <a:gd name="T21" fmla="*/ 198 h 282"/>
                <a:gd name="T22" fmla="*/ 2 w 458"/>
                <a:gd name="T23" fmla="*/ 325 h 282"/>
                <a:gd name="T24" fmla="*/ 2 w 458"/>
                <a:gd name="T25" fmla="*/ 276 h 282"/>
                <a:gd name="T26" fmla="*/ 2 w 458"/>
                <a:gd name="T27" fmla="*/ 222 h 282"/>
                <a:gd name="T28" fmla="*/ 4 w 458"/>
                <a:gd name="T29" fmla="*/ 174 h 282"/>
                <a:gd name="T30" fmla="*/ 3 w 458"/>
                <a:gd name="T31" fmla="*/ 305 h 282"/>
                <a:gd name="T32" fmla="*/ 2 w 458"/>
                <a:gd name="T33" fmla="*/ 262 h 282"/>
                <a:gd name="T34" fmla="*/ 2 w 458"/>
                <a:gd name="T35" fmla="*/ 530 h 282"/>
                <a:gd name="T36" fmla="*/ 4 w 458"/>
                <a:gd name="T37" fmla="*/ 437 h 282"/>
                <a:gd name="T38" fmla="*/ 3 w 458"/>
                <a:gd name="T39" fmla="*/ 238 h 282"/>
                <a:gd name="T40" fmla="*/ 3 w 458"/>
                <a:gd name="T41" fmla="*/ 256 h 282"/>
                <a:gd name="T42" fmla="*/ 2 w 458"/>
                <a:gd name="T43" fmla="*/ 181 h 282"/>
                <a:gd name="T44" fmla="*/ 2 w 458"/>
                <a:gd name="T45" fmla="*/ 325 h 282"/>
                <a:gd name="T46" fmla="*/ 2 w 458"/>
                <a:gd name="T47" fmla="*/ 279 h 282"/>
                <a:gd name="T48" fmla="*/ 2 w 458"/>
                <a:gd name="T49" fmla="*/ 427 h 282"/>
                <a:gd name="T50" fmla="*/ 3 w 458"/>
                <a:gd name="T51" fmla="*/ 288 h 282"/>
                <a:gd name="T52" fmla="*/ 2 w 458"/>
                <a:gd name="T53" fmla="*/ 231 h 282"/>
                <a:gd name="T54" fmla="*/ 2 w 458"/>
                <a:gd name="T55" fmla="*/ 268 h 282"/>
                <a:gd name="T56" fmla="*/ 2 w 458"/>
                <a:gd name="T57" fmla="*/ 530 h 282"/>
                <a:gd name="T58" fmla="*/ 4 w 458"/>
                <a:gd name="T59" fmla="*/ 369 h 282"/>
                <a:gd name="T60" fmla="*/ 4 w 458"/>
                <a:gd name="T61" fmla="*/ 338 h 282"/>
                <a:gd name="T62" fmla="*/ 3 w 458"/>
                <a:gd name="T63" fmla="*/ 300 h 282"/>
                <a:gd name="T64" fmla="*/ 2 w 458"/>
                <a:gd name="T65" fmla="*/ 191 h 282"/>
                <a:gd name="T66" fmla="*/ 2 w 458"/>
                <a:gd name="T67" fmla="*/ 279 h 282"/>
                <a:gd name="T68" fmla="*/ 2 w 458"/>
                <a:gd name="T69" fmla="*/ 136 h 282"/>
                <a:gd name="T70" fmla="*/ 2 w 458"/>
                <a:gd name="T71" fmla="*/ 167 h 282"/>
                <a:gd name="T72" fmla="*/ 3 w 458"/>
                <a:gd name="T73" fmla="*/ 222 h 282"/>
                <a:gd name="T74" fmla="*/ 3 w 458"/>
                <a:gd name="T75" fmla="*/ 102 h 282"/>
                <a:gd name="T76" fmla="*/ 3 w 458"/>
                <a:gd name="T77" fmla="*/ 55 h 282"/>
                <a:gd name="T78" fmla="*/ 2 w 458"/>
                <a:gd name="T79" fmla="*/ 71 h 282"/>
                <a:gd name="T80" fmla="*/ 2 w 458"/>
                <a:gd name="T81" fmla="*/ 167 h 282"/>
                <a:gd name="T82" fmla="*/ 2 w 458"/>
                <a:gd name="T83" fmla="*/ 108 h 282"/>
                <a:gd name="T84" fmla="*/ 2 w 458"/>
                <a:gd name="T85" fmla="*/ 128 h 282"/>
                <a:gd name="T86" fmla="*/ 2 w 458"/>
                <a:gd name="T87" fmla="*/ 186 h 282"/>
                <a:gd name="T88" fmla="*/ 4 w 458"/>
                <a:gd name="T89" fmla="*/ 204 h 282"/>
                <a:gd name="T90" fmla="*/ 2 w 458"/>
                <a:gd name="T91" fmla="*/ 55 h 282"/>
                <a:gd name="T92" fmla="*/ 2 w 458"/>
                <a:gd name="T93" fmla="*/ 238 h 282"/>
                <a:gd name="T94" fmla="*/ 2 w 458"/>
                <a:gd name="T95" fmla="*/ 256 h 2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
                <a:gd name="T145" fmla="*/ 0 h 282"/>
                <a:gd name="T146" fmla="*/ 458 w 458"/>
                <a:gd name="T147" fmla="*/ 282 h 2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 h="282">
                  <a:moveTo>
                    <a:pt x="138" y="167"/>
                  </a:moveTo>
                  <a:cubicBezTo>
                    <a:pt x="345" y="195"/>
                    <a:pt x="262" y="182"/>
                    <a:pt x="388" y="202"/>
                  </a:cubicBezTo>
                  <a:cubicBezTo>
                    <a:pt x="379" y="225"/>
                    <a:pt x="387" y="213"/>
                    <a:pt x="340" y="215"/>
                  </a:cubicBezTo>
                  <a:cubicBezTo>
                    <a:pt x="273" y="217"/>
                    <a:pt x="205" y="219"/>
                    <a:pt x="138" y="221"/>
                  </a:cubicBezTo>
                  <a:cubicBezTo>
                    <a:pt x="137" y="218"/>
                    <a:pt x="134" y="215"/>
                    <a:pt x="135" y="212"/>
                  </a:cubicBezTo>
                  <a:cubicBezTo>
                    <a:pt x="136" y="209"/>
                    <a:pt x="147" y="210"/>
                    <a:pt x="144" y="208"/>
                  </a:cubicBezTo>
                  <a:cubicBezTo>
                    <a:pt x="139" y="204"/>
                    <a:pt x="131" y="206"/>
                    <a:pt x="125" y="205"/>
                  </a:cubicBezTo>
                  <a:cubicBezTo>
                    <a:pt x="187" y="182"/>
                    <a:pt x="162" y="192"/>
                    <a:pt x="276" y="199"/>
                  </a:cubicBezTo>
                  <a:cubicBezTo>
                    <a:pt x="295" y="205"/>
                    <a:pt x="346" y="215"/>
                    <a:pt x="304" y="228"/>
                  </a:cubicBezTo>
                  <a:cubicBezTo>
                    <a:pt x="271" y="221"/>
                    <a:pt x="277" y="207"/>
                    <a:pt x="301" y="189"/>
                  </a:cubicBezTo>
                  <a:cubicBezTo>
                    <a:pt x="306" y="194"/>
                    <a:pt x="318" y="198"/>
                    <a:pt x="317" y="205"/>
                  </a:cubicBezTo>
                  <a:cubicBezTo>
                    <a:pt x="316" y="216"/>
                    <a:pt x="270" y="223"/>
                    <a:pt x="263" y="224"/>
                  </a:cubicBezTo>
                  <a:cubicBezTo>
                    <a:pt x="206" y="216"/>
                    <a:pt x="151" y="203"/>
                    <a:pt x="96" y="186"/>
                  </a:cubicBezTo>
                  <a:cubicBezTo>
                    <a:pt x="81" y="176"/>
                    <a:pt x="89" y="168"/>
                    <a:pt x="103" y="164"/>
                  </a:cubicBezTo>
                  <a:cubicBezTo>
                    <a:pt x="112" y="187"/>
                    <a:pt x="102" y="195"/>
                    <a:pt x="90" y="215"/>
                  </a:cubicBezTo>
                  <a:cubicBezTo>
                    <a:pt x="86" y="239"/>
                    <a:pt x="89" y="246"/>
                    <a:pt x="106" y="263"/>
                  </a:cubicBezTo>
                  <a:cubicBezTo>
                    <a:pt x="141" y="259"/>
                    <a:pt x="153" y="252"/>
                    <a:pt x="180" y="231"/>
                  </a:cubicBezTo>
                  <a:cubicBezTo>
                    <a:pt x="185" y="223"/>
                    <a:pt x="205" y="180"/>
                    <a:pt x="189" y="224"/>
                  </a:cubicBezTo>
                  <a:cubicBezTo>
                    <a:pt x="192" y="255"/>
                    <a:pt x="201" y="273"/>
                    <a:pt x="231" y="282"/>
                  </a:cubicBezTo>
                  <a:cubicBezTo>
                    <a:pt x="289" y="261"/>
                    <a:pt x="337" y="251"/>
                    <a:pt x="400" y="247"/>
                  </a:cubicBezTo>
                  <a:cubicBezTo>
                    <a:pt x="390" y="267"/>
                    <a:pt x="389" y="276"/>
                    <a:pt x="368" y="266"/>
                  </a:cubicBezTo>
                  <a:cubicBezTo>
                    <a:pt x="349" y="241"/>
                    <a:pt x="348" y="210"/>
                    <a:pt x="314" y="202"/>
                  </a:cubicBezTo>
                  <a:cubicBezTo>
                    <a:pt x="291" y="209"/>
                    <a:pt x="282" y="226"/>
                    <a:pt x="260" y="234"/>
                  </a:cubicBezTo>
                  <a:cubicBezTo>
                    <a:pt x="221" y="231"/>
                    <a:pt x="220" y="227"/>
                    <a:pt x="192" y="208"/>
                  </a:cubicBezTo>
                  <a:cubicBezTo>
                    <a:pt x="234" y="198"/>
                    <a:pt x="277" y="203"/>
                    <a:pt x="320" y="205"/>
                  </a:cubicBezTo>
                  <a:cubicBezTo>
                    <a:pt x="316" y="233"/>
                    <a:pt x="307" y="231"/>
                    <a:pt x="282" y="237"/>
                  </a:cubicBezTo>
                  <a:cubicBezTo>
                    <a:pt x="257" y="231"/>
                    <a:pt x="257" y="227"/>
                    <a:pt x="240" y="212"/>
                  </a:cubicBezTo>
                  <a:cubicBezTo>
                    <a:pt x="232" y="177"/>
                    <a:pt x="271" y="216"/>
                    <a:pt x="282" y="224"/>
                  </a:cubicBezTo>
                  <a:cubicBezTo>
                    <a:pt x="284" y="227"/>
                    <a:pt x="301" y="250"/>
                    <a:pt x="279" y="250"/>
                  </a:cubicBezTo>
                  <a:cubicBezTo>
                    <a:pt x="230" y="251"/>
                    <a:pt x="181" y="241"/>
                    <a:pt x="132" y="237"/>
                  </a:cubicBezTo>
                  <a:cubicBezTo>
                    <a:pt x="91" y="224"/>
                    <a:pt x="41" y="217"/>
                    <a:pt x="16" y="180"/>
                  </a:cubicBezTo>
                  <a:cubicBezTo>
                    <a:pt x="0" y="112"/>
                    <a:pt x="41" y="94"/>
                    <a:pt x="96" y="87"/>
                  </a:cubicBezTo>
                  <a:cubicBezTo>
                    <a:pt x="105" y="91"/>
                    <a:pt x="115" y="94"/>
                    <a:pt x="122" y="100"/>
                  </a:cubicBezTo>
                  <a:cubicBezTo>
                    <a:pt x="128" y="105"/>
                    <a:pt x="128" y="115"/>
                    <a:pt x="135" y="119"/>
                  </a:cubicBezTo>
                  <a:cubicBezTo>
                    <a:pt x="170" y="140"/>
                    <a:pt x="213" y="139"/>
                    <a:pt x="247" y="160"/>
                  </a:cubicBezTo>
                  <a:cubicBezTo>
                    <a:pt x="244" y="163"/>
                    <a:pt x="234" y="177"/>
                    <a:pt x="228" y="164"/>
                  </a:cubicBezTo>
                  <a:cubicBezTo>
                    <a:pt x="222" y="152"/>
                    <a:pt x="257" y="145"/>
                    <a:pt x="260" y="144"/>
                  </a:cubicBezTo>
                  <a:cubicBezTo>
                    <a:pt x="253" y="178"/>
                    <a:pt x="247" y="174"/>
                    <a:pt x="212" y="167"/>
                  </a:cubicBezTo>
                  <a:cubicBezTo>
                    <a:pt x="200" y="155"/>
                    <a:pt x="196" y="153"/>
                    <a:pt x="205" y="138"/>
                  </a:cubicBezTo>
                  <a:cubicBezTo>
                    <a:pt x="249" y="145"/>
                    <a:pt x="291" y="147"/>
                    <a:pt x="324" y="180"/>
                  </a:cubicBezTo>
                  <a:cubicBezTo>
                    <a:pt x="337" y="233"/>
                    <a:pt x="321" y="222"/>
                    <a:pt x="285" y="208"/>
                  </a:cubicBezTo>
                  <a:cubicBezTo>
                    <a:pt x="264" y="187"/>
                    <a:pt x="210" y="137"/>
                    <a:pt x="196" y="112"/>
                  </a:cubicBezTo>
                  <a:cubicBezTo>
                    <a:pt x="185" y="92"/>
                    <a:pt x="176" y="48"/>
                    <a:pt x="176" y="48"/>
                  </a:cubicBezTo>
                  <a:cubicBezTo>
                    <a:pt x="211" y="27"/>
                    <a:pt x="329" y="57"/>
                    <a:pt x="372" y="64"/>
                  </a:cubicBezTo>
                  <a:cubicBezTo>
                    <a:pt x="384" y="74"/>
                    <a:pt x="381" y="76"/>
                    <a:pt x="372" y="87"/>
                  </a:cubicBezTo>
                  <a:cubicBezTo>
                    <a:pt x="298" y="82"/>
                    <a:pt x="224" y="73"/>
                    <a:pt x="151" y="61"/>
                  </a:cubicBezTo>
                  <a:cubicBezTo>
                    <a:pt x="121" y="74"/>
                    <a:pt x="99" y="115"/>
                    <a:pt x="144" y="132"/>
                  </a:cubicBezTo>
                  <a:cubicBezTo>
                    <a:pt x="194" y="150"/>
                    <a:pt x="252" y="151"/>
                    <a:pt x="304" y="154"/>
                  </a:cubicBezTo>
                  <a:cubicBezTo>
                    <a:pt x="311" y="153"/>
                    <a:pt x="319" y="156"/>
                    <a:pt x="324" y="151"/>
                  </a:cubicBezTo>
                  <a:cubicBezTo>
                    <a:pt x="327" y="148"/>
                    <a:pt x="321" y="142"/>
                    <a:pt x="317" y="141"/>
                  </a:cubicBezTo>
                  <a:cubicBezTo>
                    <a:pt x="301" y="136"/>
                    <a:pt x="245" y="133"/>
                    <a:pt x="228" y="132"/>
                  </a:cubicBezTo>
                  <a:cubicBezTo>
                    <a:pt x="192" y="125"/>
                    <a:pt x="204" y="115"/>
                    <a:pt x="224" y="93"/>
                  </a:cubicBezTo>
                  <a:cubicBezTo>
                    <a:pt x="246" y="134"/>
                    <a:pt x="252" y="204"/>
                    <a:pt x="228" y="247"/>
                  </a:cubicBezTo>
                  <a:cubicBezTo>
                    <a:pt x="217" y="267"/>
                    <a:pt x="165" y="265"/>
                    <a:pt x="157" y="266"/>
                  </a:cubicBezTo>
                  <a:cubicBezTo>
                    <a:pt x="107" y="257"/>
                    <a:pt x="107" y="245"/>
                    <a:pt x="96" y="199"/>
                  </a:cubicBezTo>
                  <a:cubicBezTo>
                    <a:pt x="128" y="121"/>
                    <a:pt x="176" y="163"/>
                    <a:pt x="276" y="170"/>
                  </a:cubicBezTo>
                  <a:cubicBezTo>
                    <a:pt x="329" y="182"/>
                    <a:pt x="390" y="188"/>
                    <a:pt x="436" y="218"/>
                  </a:cubicBezTo>
                  <a:cubicBezTo>
                    <a:pt x="443" y="241"/>
                    <a:pt x="430" y="247"/>
                    <a:pt x="410" y="250"/>
                  </a:cubicBezTo>
                  <a:cubicBezTo>
                    <a:pt x="329" y="242"/>
                    <a:pt x="293" y="248"/>
                    <a:pt x="253" y="173"/>
                  </a:cubicBezTo>
                  <a:cubicBezTo>
                    <a:pt x="245" y="110"/>
                    <a:pt x="227" y="115"/>
                    <a:pt x="295" y="119"/>
                  </a:cubicBezTo>
                  <a:cubicBezTo>
                    <a:pt x="315" y="123"/>
                    <a:pt x="382" y="128"/>
                    <a:pt x="356" y="148"/>
                  </a:cubicBezTo>
                  <a:cubicBezTo>
                    <a:pt x="347" y="139"/>
                    <a:pt x="345" y="130"/>
                    <a:pt x="340" y="119"/>
                  </a:cubicBezTo>
                  <a:cubicBezTo>
                    <a:pt x="355" y="101"/>
                    <a:pt x="335" y="125"/>
                    <a:pt x="327" y="128"/>
                  </a:cubicBezTo>
                  <a:cubicBezTo>
                    <a:pt x="322" y="114"/>
                    <a:pt x="311" y="116"/>
                    <a:pt x="327" y="106"/>
                  </a:cubicBezTo>
                  <a:cubicBezTo>
                    <a:pt x="342" y="155"/>
                    <a:pt x="158" y="113"/>
                    <a:pt x="148" y="112"/>
                  </a:cubicBezTo>
                  <a:cubicBezTo>
                    <a:pt x="82" y="101"/>
                    <a:pt x="113" y="102"/>
                    <a:pt x="74" y="90"/>
                  </a:cubicBezTo>
                  <a:cubicBezTo>
                    <a:pt x="56" y="104"/>
                    <a:pt x="53" y="109"/>
                    <a:pt x="48" y="132"/>
                  </a:cubicBezTo>
                  <a:cubicBezTo>
                    <a:pt x="52" y="163"/>
                    <a:pt x="48" y="161"/>
                    <a:pt x="74" y="167"/>
                  </a:cubicBezTo>
                  <a:cubicBezTo>
                    <a:pt x="92" y="166"/>
                    <a:pt x="110" y="161"/>
                    <a:pt x="128" y="164"/>
                  </a:cubicBezTo>
                  <a:cubicBezTo>
                    <a:pt x="138" y="166"/>
                    <a:pt x="97" y="185"/>
                    <a:pt x="106" y="183"/>
                  </a:cubicBezTo>
                  <a:cubicBezTo>
                    <a:pt x="128" y="178"/>
                    <a:pt x="149" y="168"/>
                    <a:pt x="170" y="160"/>
                  </a:cubicBezTo>
                  <a:cubicBezTo>
                    <a:pt x="187" y="154"/>
                    <a:pt x="221" y="141"/>
                    <a:pt x="221" y="141"/>
                  </a:cubicBezTo>
                  <a:cubicBezTo>
                    <a:pt x="226" y="137"/>
                    <a:pt x="231" y="125"/>
                    <a:pt x="237" y="128"/>
                  </a:cubicBezTo>
                  <a:cubicBezTo>
                    <a:pt x="244" y="132"/>
                    <a:pt x="239" y="143"/>
                    <a:pt x="240" y="151"/>
                  </a:cubicBezTo>
                  <a:cubicBezTo>
                    <a:pt x="244" y="174"/>
                    <a:pt x="251" y="193"/>
                    <a:pt x="256" y="215"/>
                  </a:cubicBezTo>
                  <a:cubicBezTo>
                    <a:pt x="241" y="220"/>
                    <a:pt x="240" y="208"/>
                    <a:pt x="234" y="196"/>
                  </a:cubicBezTo>
                  <a:cubicBezTo>
                    <a:pt x="225" y="145"/>
                    <a:pt x="219" y="98"/>
                    <a:pt x="272" y="90"/>
                  </a:cubicBezTo>
                  <a:cubicBezTo>
                    <a:pt x="296" y="101"/>
                    <a:pt x="311" y="123"/>
                    <a:pt x="327" y="144"/>
                  </a:cubicBezTo>
                  <a:cubicBezTo>
                    <a:pt x="328" y="147"/>
                    <a:pt x="330" y="157"/>
                    <a:pt x="330" y="154"/>
                  </a:cubicBezTo>
                  <a:cubicBezTo>
                    <a:pt x="329" y="142"/>
                    <a:pt x="334" y="125"/>
                    <a:pt x="324" y="119"/>
                  </a:cubicBezTo>
                  <a:cubicBezTo>
                    <a:pt x="305" y="109"/>
                    <a:pt x="281" y="117"/>
                    <a:pt x="260" y="116"/>
                  </a:cubicBezTo>
                  <a:cubicBezTo>
                    <a:pt x="233" y="119"/>
                    <a:pt x="206" y="120"/>
                    <a:pt x="180" y="125"/>
                  </a:cubicBezTo>
                  <a:cubicBezTo>
                    <a:pt x="170" y="127"/>
                    <a:pt x="151" y="138"/>
                    <a:pt x="151" y="138"/>
                  </a:cubicBezTo>
                  <a:cubicBezTo>
                    <a:pt x="142" y="137"/>
                    <a:pt x="133" y="139"/>
                    <a:pt x="125" y="135"/>
                  </a:cubicBezTo>
                  <a:cubicBezTo>
                    <a:pt x="114" y="130"/>
                    <a:pt x="96" y="112"/>
                    <a:pt x="96" y="112"/>
                  </a:cubicBezTo>
                  <a:cubicBezTo>
                    <a:pt x="91" y="88"/>
                    <a:pt x="89" y="83"/>
                    <a:pt x="116" y="87"/>
                  </a:cubicBezTo>
                  <a:cubicBezTo>
                    <a:pt x="130" y="146"/>
                    <a:pt x="131" y="210"/>
                    <a:pt x="157" y="266"/>
                  </a:cubicBezTo>
                  <a:cubicBezTo>
                    <a:pt x="154" y="241"/>
                    <a:pt x="147" y="220"/>
                    <a:pt x="141" y="196"/>
                  </a:cubicBezTo>
                  <a:cubicBezTo>
                    <a:pt x="147" y="138"/>
                    <a:pt x="152" y="160"/>
                    <a:pt x="228" y="167"/>
                  </a:cubicBezTo>
                  <a:cubicBezTo>
                    <a:pt x="274" y="177"/>
                    <a:pt x="303" y="183"/>
                    <a:pt x="349" y="186"/>
                  </a:cubicBezTo>
                  <a:cubicBezTo>
                    <a:pt x="355" y="187"/>
                    <a:pt x="364" y="184"/>
                    <a:pt x="368" y="189"/>
                  </a:cubicBezTo>
                  <a:cubicBezTo>
                    <a:pt x="372" y="194"/>
                    <a:pt x="371" y="205"/>
                    <a:pt x="365" y="208"/>
                  </a:cubicBezTo>
                  <a:cubicBezTo>
                    <a:pt x="361" y="210"/>
                    <a:pt x="345" y="173"/>
                    <a:pt x="343" y="170"/>
                  </a:cubicBezTo>
                  <a:cubicBezTo>
                    <a:pt x="348" y="131"/>
                    <a:pt x="349" y="116"/>
                    <a:pt x="349" y="221"/>
                  </a:cubicBezTo>
                  <a:cubicBezTo>
                    <a:pt x="349" y="237"/>
                    <a:pt x="348" y="189"/>
                    <a:pt x="346" y="173"/>
                  </a:cubicBezTo>
                  <a:cubicBezTo>
                    <a:pt x="345" y="166"/>
                    <a:pt x="342" y="158"/>
                    <a:pt x="340" y="151"/>
                  </a:cubicBezTo>
                  <a:cubicBezTo>
                    <a:pt x="346" y="140"/>
                    <a:pt x="355" y="131"/>
                    <a:pt x="359" y="119"/>
                  </a:cubicBezTo>
                  <a:cubicBezTo>
                    <a:pt x="351" y="84"/>
                    <a:pt x="320" y="54"/>
                    <a:pt x="288" y="39"/>
                  </a:cubicBezTo>
                  <a:cubicBezTo>
                    <a:pt x="257" y="51"/>
                    <a:pt x="248" y="83"/>
                    <a:pt x="215" y="96"/>
                  </a:cubicBezTo>
                  <a:cubicBezTo>
                    <a:pt x="188" y="91"/>
                    <a:pt x="195" y="75"/>
                    <a:pt x="192" y="48"/>
                  </a:cubicBezTo>
                  <a:cubicBezTo>
                    <a:pt x="171" y="49"/>
                    <a:pt x="149" y="48"/>
                    <a:pt x="128" y="52"/>
                  </a:cubicBezTo>
                  <a:cubicBezTo>
                    <a:pt x="112" y="55"/>
                    <a:pt x="129" y="124"/>
                    <a:pt x="135" y="141"/>
                  </a:cubicBezTo>
                  <a:cubicBezTo>
                    <a:pt x="144" y="114"/>
                    <a:pt x="177" y="103"/>
                    <a:pt x="199" y="90"/>
                  </a:cubicBezTo>
                  <a:cubicBezTo>
                    <a:pt x="208" y="85"/>
                    <a:pt x="216" y="79"/>
                    <a:pt x="224" y="74"/>
                  </a:cubicBezTo>
                  <a:cubicBezTo>
                    <a:pt x="227" y="72"/>
                    <a:pt x="234" y="68"/>
                    <a:pt x="234" y="68"/>
                  </a:cubicBezTo>
                  <a:cubicBezTo>
                    <a:pt x="237" y="69"/>
                    <a:pt x="245" y="68"/>
                    <a:pt x="244" y="71"/>
                  </a:cubicBezTo>
                  <a:cubicBezTo>
                    <a:pt x="242" y="76"/>
                    <a:pt x="236" y="76"/>
                    <a:pt x="231" y="77"/>
                  </a:cubicBezTo>
                  <a:cubicBezTo>
                    <a:pt x="199" y="82"/>
                    <a:pt x="167" y="81"/>
                    <a:pt x="135" y="84"/>
                  </a:cubicBezTo>
                  <a:cubicBezTo>
                    <a:pt x="118" y="87"/>
                    <a:pt x="112" y="86"/>
                    <a:pt x="103" y="100"/>
                  </a:cubicBezTo>
                  <a:cubicBezTo>
                    <a:pt x="109" y="131"/>
                    <a:pt x="101" y="120"/>
                    <a:pt x="157" y="119"/>
                  </a:cubicBezTo>
                  <a:cubicBezTo>
                    <a:pt x="200" y="118"/>
                    <a:pt x="242" y="114"/>
                    <a:pt x="285" y="112"/>
                  </a:cubicBezTo>
                  <a:cubicBezTo>
                    <a:pt x="313" y="95"/>
                    <a:pt x="263" y="106"/>
                    <a:pt x="260" y="106"/>
                  </a:cubicBezTo>
                  <a:cubicBezTo>
                    <a:pt x="261" y="91"/>
                    <a:pt x="260" y="76"/>
                    <a:pt x="263" y="61"/>
                  </a:cubicBezTo>
                  <a:cubicBezTo>
                    <a:pt x="264" y="57"/>
                    <a:pt x="272" y="56"/>
                    <a:pt x="272" y="52"/>
                  </a:cubicBezTo>
                  <a:cubicBezTo>
                    <a:pt x="272" y="48"/>
                    <a:pt x="253" y="46"/>
                    <a:pt x="224" y="42"/>
                  </a:cubicBezTo>
                  <a:cubicBezTo>
                    <a:pt x="209" y="40"/>
                    <a:pt x="195" y="40"/>
                    <a:pt x="180" y="39"/>
                  </a:cubicBezTo>
                  <a:cubicBezTo>
                    <a:pt x="208" y="6"/>
                    <a:pt x="181" y="35"/>
                    <a:pt x="288" y="29"/>
                  </a:cubicBezTo>
                  <a:cubicBezTo>
                    <a:pt x="292" y="29"/>
                    <a:pt x="305" y="26"/>
                    <a:pt x="301" y="26"/>
                  </a:cubicBezTo>
                  <a:cubicBezTo>
                    <a:pt x="293" y="26"/>
                    <a:pt x="284" y="28"/>
                    <a:pt x="276" y="29"/>
                  </a:cubicBezTo>
                  <a:cubicBezTo>
                    <a:pt x="245" y="46"/>
                    <a:pt x="232" y="38"/>
                    <a:pt x="189" y="36"/>
                  </a:cubicBezTo>
                  <a:cubicBezTo>
                    <a:pt x="126" y="39"/>
                    <a:pt x="131" y="22"/>
                    <a:pt x="122" y="61"/>
                  </a:cubicBezTo>
                  <a:cubicBezTo>
                    <a:pt x="123" y="72"/>
                    <a:pt x="120" y="84"/>
                    <a:pt x="125" y="93"/>
                  </a:cubicBezTo>
                  <a:cubicBezTo>
                    <a:pt x="127" y="97"/>
                    <a:pt x="132" y="87"/>
                    <a:pt x="135" y="84"/>
                  </a:cubicBezTo>
                  <a:cubicBezTo>
                    <a:pt x="170" y="43"/>
                    <a:pt x="114" y="101"/>
                    <a:pt x="157" y="58"/>
                  </a:cubicBezTo>
                  <a:cubicBezTo>
                    <a:pt x="158" y="54"/>
                    <a:pt x="164" y="48"/>
                    <a:pt x="160" y="45"/>
                  </a:cubicBezTo>
                  <a:cubicBezTo>
                    <a:pt x="156" y="42"/>
                    <a:pt x="125" y="55"/>
                    <a:pt x="125" y="55"/>
                  </a:cubicBezTo>
                  <a:cubicBezTo>
                    <a:pt x="98" y="66"/>
                    <a:pt x="70" y="74"/>
                    <a:pt x="42" y="84"/>
                  </a:cubicBezTo>
                  <a:cubicBezTo>
                    <a:pt x="70" y="97"/>
                    <a:pt x="98" y="83"/>
                    <a:pt x="125" y="74"/>
                  </a:cubicBezTo>
                  <a:cubicBezTo>
                    <a:pt x="126" y="71"/>
                    <a:pt x="131" y="64"/>
                    <a:pt x="128" y="64"/>
                  </a:cubicBezTo>
                  <a:cubicBezTo>
                    <a:pt x="112" y="64"/>
                    <a:pt x="107" y="76"/>
                    <a:pt x="103" y="87"/>
                  </a:cubicBezTo>
                  <a:cubicBezTo>
                    <a:pt x="102" y="91"/>
                    <a:pt x="96" y="98"/>
                    <a:pt x="100" y="100"/>
                  </a:cubicBezTo>
                  <a:cubicBezTo>
                    <a:pt x="104" y="103"/>
                    <a:pt x="108" y="95"/>
                    <a:pt x="112" y="93"/>
                  </a:cubicBezTo>
                  <a:cubicBezTo>
                    <a:pt x="118" y="69"/>
                    <a:pt x="110" y="47"/>
                    <a:pt x="116" y="23"/>
                  </a:cubicBezTo>
                  <a:cubicBezTo>
                    <a:pt x="221" y="25"/>
                    <a:pt x="322" y="34"/>
                    <a:pt x="426" y="42"/>
                  </a:cubicBezTo>
                  <a:cubicBezTo>
                    <a:pt x="458" y="59"/>
                    <a:pt x="456" y="76"/>
                    <a:pt x="429" y="103"/>
                  </a:cubicBezTo>
                  <a:cubicBezTo>
                    <a:pt x="400" y="99"/>
                    <a:pt x="370" y="101"/>
                    <a:pt x="343" y="90"/>
                  </a:cubicBezTo>
                  <a:cubicBezTo>
                    <a:pt x="322" y="81"/>
                    <a:pt x="311" y="57"/>
                    <a:pt x="292" y="45"/>
                  </a:cubicBezTo>
                  <a:cubicBezTo>
                    <a:pt x="279" y="36"/>
                    <a:pt x="262" y="34"/>
                    <a:pt x="247" y="29"/>
                  </a:cubicBezTo>
                  <a:cubicBezTo>
                    <a:pt x="233" y="15"/>
                    <a:pt x="210" y="0"/>
                    <a:pt x="250" y="16"/>
                  </a:cubicBezTo>
                  <a:cubicBezTo>
                    <a:pt x="269" y="65"/>
                    <a:pt x="277" y="143"/>
                    <a:pt x="215" y="157"/>
                  </a:cubicBezTo>
                  <a:cubicBezTo>
                    <a:pt x="195" y="147"/>
                    <a:pt x="160" y="119"/>
                    <a:pt x="160" y="119"/>
                  </a:cubicBezTo>
                  <a:cubicBezTo>
                    <a:pt x="149" y="101"/>
                    <a:pt x="152" y="111"/>
                    <a:pt x="173" y="116"/>
                  </a:cubicBezTo>
                  <a:cubicBezTo>
                    <a:pt x="184" y="119"/>
                    <a:pt x="194" y="120"/>
                    <a:pt x="205" y="122"/>
                  </a:cubicBezTo>
                  <a:cubicBezTo>
                    <a:pt x="200" y="124"/>
                    <a:pt x="194" y="125"/>
                    <a:pt x="189" y="128"/>
                  </a:cubicBezTo>
                  <a:cubicBezTo>
                    <a:pt x="182" y="132"/>
                    <a:pt x="170" y="144"/>
                    <a:pt x="170" y="144"/>
                  </a:cubicBez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sp>
          <p:nvSpPr>
            <p:cNvPr id="166929" name="Freeform 48"/>
            <p:cNvSpPr>
              <a:spLocks/>
            </p:cNvSpPr>
            <p:nvPr/>
          </p:nvSpPr>
          <p:spPr bwMode="auto">
            <a:xfrm>
              <a:off x="3263" y="1589"/>
              <a:ext cx="338" cy="244"/>
            </a:xfrm>
            <a:custGeom>
              <a:avLst/>
              <a:gdLst>
                <a:gd name="T0" fmla="*/ 1 w 458"/>
                <a:gd name="T1" fmla="*/ 16 h 282"/>
                <a:gd name="T2" fmla="*/ 1 w 458"/>
                <a:gd name="T3" fmla="*/ 15 h 282"/>
                <a:gd name="T4" fmla="*/ 1 w 458"/>
                <a:gd name="T5" fmla="*/ 16 h 282"/>
                <a:gd name="T6" fmla="*/ 1 w 458"/>
                <a:gd name="T7" fmla="*/ 16 h 282"/>
                <a:gd name="T8" fmla="*/ 1 w 458"/>
                <a:gd name="T9" fmla="*/ 16 h 282"/>
                <a:gd name="T10" fmla="*/ 1 w 458"/>
                <a:gd name="T11" fmla="*/ 16 h 282"/>
                <a:gd name="T12" fmla="*/ 1 w 458"/>
                <a:gd name="T13" fmla="*/ 20 h 282"/>
                <a:gd name="T14" fmla="*/ 1 w 458"/>
                <a:gd name="T15" fmla="*/ 15 h 282"/>
                <a:gd name="T16" fmla="*/ 1 w 458"/>
                <a:gd name="T17" fmla="*/ 16 h 282"/>
                <a:gd name="T18" fmla="*/ 1 w 458"/>
                <a:gd name="T19" fmla="*/ 17 h 282"/>
                <a:gd name="T20" fmla="*/ 1 w 458"/>
                <a:gd name="T21" fmla="*/ 8 h 282"/>
                <a:gd name="T22" fmla="*/ 1 w 458"/>
                <a:gd name="T23" fmla="*/ 12 h 282"/>
                <a:gd name="T24" fmla="*/ 1 w 458"/>
                <a:gd name="T25" fmla="*/ 10 h 282"/>
                <a:gd name="T26" fmla="*/ 1 w 458"/>
                <a:gd name="T27" fmla="*/ 9 h 282"/>
                <a:gd name="T28" fmla="*/ 1 w 458"/>
                <a:gd name="T29" fmla="*/ 7 h 282"/>
                <a:gd name="T30" fmla="*/ 1 w 458"/>
                <a:gd name="T31" fmla="*/ 11 h 282"/>
                <a:gd name="T32" fmla="*/ 1 w 458"/>
                <a:gd name="T33" fmla="*/ 10 h 282"/>
                <a:gd name="T34" fmla="*/ 1 w 458"/>
                <a:gd name="T35" fmla="*/ 20 h 282"/>
                <a:gd name="T36" fmla="*/ 1 w 458"/>
                <a:gd name="T37" fmla="*/ 16 h 282"/>
                <a:gd name="T38" fmla="*/ 1 w 458"/>
                <a:gd name="T39" fmla="*/ 9 h 282"/>
                <a:gd name="T40" fmla="*/ 1 w 458"/>
                <a:gd name="T41" fmla="*/ 9 h 282"/>
                <a:gd name="T42" fmla="*/ 1 w 458"/>
                <a:gd name="T43" fmla="*/ 7 h 282"/>
                <a:gd name="T44" fmla="*/ 1 w 458"/>
                <a:gd name="T45" fmla="*/ 12 h 282"/>
                <a:gd name="T46" fmla="*/ 1 w 458"/>
                <a:gd name="T47" fmla="*/ 10 h 282"/>
                <a:gd name="T48" fmla="*/ 1 w 458"/>
                <a:gd name="T49" fmla="*/ 16 h 282"/>
                <a:gd name="T50" fmla="*/ 1 w 458"/>
                <a:gd name="T51" fmla="*/ 10 h 282"/>
                <a:gd name="T52" fmla="*/ 1 w 458"/>
                <a:gd name="T53" fmla="*/ 9 h 282"/>
                <a:gd name="T54" fmla="*/ 1 w 458"/>
                <a:gd name="T55" fmla="*/ 10 h 282"/>
                <a:gd name="T56" fmla="*/ 1 w 458"/>
                <a:gd name="T57" fmla="*/ 20 h 282"/>
                <a:gd name="T58" fmla="*/ 1 w 458"/>
                <a:gd name="T59" fmla="*/ 14 h 282"/>
                <a:gd name="T60" fmla="*/ 1 w 458"/>
                <a:gd name="T61" fmla="*/ 12 h 282"/>
                <a:gd name="T62" fmla="*/ 1 w 458"/>
                <a:gd name="T63" fmla="*/ 11 h 282"/>
                <a:gd name="T64" fmla="*/ 1 w 458"/>
                <a:gd name="T65" fmla="*/ 7 h 282"/>
                <a:gd name="T66" fmla="*/ 1 w 458"/>
                <a:gd name="T67" fmla="*/ 10 h 282"/>
                <a:gd name="T68" fmla="*/ 1 w 458"/>
                <a:gd name="T69" fmla="*/ 5 h 282"/>
                <a:gd name="T70" fmla="*/ 1 w 458"/>
                <a:gd name="T71" fmla="*/ 7 h 282"/>
                <a:gd name="T72" fmla="*/ 1 w 458"/>
                <a:gd name="T73" fmla="*/ 9 h 282"/>
                <a:gd name="T74" fmla="*/ 1 w 458"/>
                <a:gd name="T75" fmla="*/ 3 h 282"/>
                <a:gd name="T76" fmla="*/ 1 w 458"/>
                <a:gd name="T77" fmla="*/ 3 h 282"/>
                <a:gd name="T78" fmla="*/ 1 w 458"/>
                <a:gd name="T79" fmla="*/ 3 h 282"/>
                <a:gd name="T80" fmla="*/ 1 w 458"/>
                <a:gd name="T81" fmla="*/ 7 h 282"/>
                <a:gd name="T82" fmla="*/ 1 w 458"/>
                <a:gd name="T83" fmla="*/ 4 h 282"/>
                <a:gd name="T84" fmla="*/ 1 w 458"/>
                <a:gd name="T85" fmla="*/ 5 h 282"/>
                <a:gd name="T86" fmla="*/ 1 w 458"/>
                <a:gd name="T87" fmla="*/ 7 h 282"/>
                <a:gd name="T88" fmla="*/ 1 w 458"/>
                <a:gd name="T89" fmla="*/ 8 h 282"/>
                <a:gd name="T90" fmla="*/ 1 w 458"/>
                <a:gd name="T91" fmla="*/ 3 h 282"/>
                <a:gd name="T92" fmla="*/ 1 w 458"/>
                <a:gd name="T93" fmla="*/ 9 h 282"/>
                <a:gd name="T94" fmla="*/ 1 w 458"/>
                <a:gd name="T95" fmla="*/ 9 h 2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
                <a:gd name="T145" fmla="*/ 0 h 282"/>
                <a:gd name="T146" fmla="*/ 458 w 458"/>
                <a:gd name="T147" fmla="*/ 282 h 2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 h="282">
                  <a:moveTo>
                    <a:pt x="138" y="167"/>
                  </a:moveTo>
                  <a:cubicBezTo>
                    <a:pt x="345" y="195"/>
                    <a:pt x="262" y="182"/>
                    <a:pt x="388" y="202"/>
                  </a:cubicBezTo>
                  <a:cubicBezTo>
                    <a:pt x="379" y="225"/>
                    <a:pt x="387" y="213"/>
                    <a:pt x="340" y="215"/>
                  </a:cubicBezTo>
                  <a:cubicBezTo>
                    <a:pt x="273" y="217"/>
                    <a:pt x="205" y="219"/>
                    <a:pt x="138" y="221"/>
                  </a:cubicBezTo>
                  <a:cubicBezTo>
                    <a:pt x="137" y="218"/>
                    <a:pt x="134" y="215"/>
                    <a:pt x="135" y="212"/>
                  </a:cubicBezTo>
                  <a:cubicBezTo>
                    <a:pt x="136" y="209"/>
                    <a:pt x="147" y="210"/>
                    <a:pt x="144" y="208"/>
                  </a:cubicBezTo>
                  <a:cubicBezTo>
                    <a:pt x="139" y="204"/>
                    <a:pt x="131" y="206"/>
                    <a:pt x="125" y="205"/>
                  </a:cubicBezTo>
                  <a:cubicBezTo>
                    <a:pt x="187" y="182"/>
                    <a:pt x="162" y="192"/>
                    <a:pt x="276" y="199"/>
                  </a:cubicBezTo>
                  <a:cubicBezTo>
                    <a:pt x="295" y="205"/>
                    <a:pt x="346" y="215"/>
                    <a:pt x="304" y="228"/>
                  </a:cubicBezTo>
                  <a:cubicBezTo>
                    <a:pt x="271" y="221"/>
                    <a:pt x="277" y="207"/>
                    <a:pt x="301" y="189"/>
                  </a:cubicBezTo>
                  <a:cubicBezTo>
                    <a:pt x="306" y="194"/>
                    <a:pt x="318" y="198"/>
                    <a:pt x="317" y="205"/>
                  </a:cubicBezTo>
                  <a:cubicBezTo>
                    <a:pt x="316" y="216"/>
                    <a:pt x="270" y="223"/>
                    <a:pt x="263" y="224"/>
                  </a:cubicBezTo>
                  <a:cubicBezTo>
                    <a:pt x="206" y="216"/>
                    <a:pt x="151" y="203"/>
                    <a:pt x="96" y="186"/>
                  </a:cubicBezTo>
                  <a:cubicBezTo>
                    <a:pt x="81" y="176"/>
                    <a:pt x="89" y="168"/>
                    <a:pt x="103" y="164"/>
                  </a:cubicBezTo>
                  <a:cubicBezTo>
                    <a:pt x="112" y="187"/>
                    <a:pt x="102" y="195"/>
                    <a:pt x="90" y="215"/>
                  </a:cubicBezTo>
                  <a:cubicBezTo>
                    <a:pt x="86" y="239"/>
                    <a:pt x="89" y="246"/>
                    <a:pt x="106" y="263"/>
                  </a:cubicBezTo>
                  <a:cubicBezTo>
                    <a:pt x="141" y="259"/>
                    <a:pt x="153" y="252"/>
                    <a:pt x="180" y="231"/>
                  </a:cubicBezTo>
                  <a:cubicBezTo>
                    <a:pt x="185" y="223"/>
                    <a:pt x="205" y="180"/>
                    <a:pt x="189" y="224"/>
                  </a:cubicBezTo>
                  <a:cubicBezTo>
                    <a:pt x="192" y="255"/>
                    <a:pt x="201" y="273"/>
                    <a:pt x="231" y="282"/>
                  </a:cubicBezTo>
                  <a:cubicBezTo>
                    <a:pt x="289" y="261"/>
                    <a:pt x="337" y="251"/>
                    <a:pt x="400" y="247"/>
                  </a:cubicBezTo>
                  <a:cubicBezTo>
                    <a:pt x="390" y="267"/>
                    <a:pt x="389" y="276"/>
                    <a:pt x="368" y="266"/>
                  </a:cubicBezTo>
                  <a:cubicBezTo>
                    <a:pt x="349" y="241"/>
                    <a:pt x="348" y="210"/>
                    <a:pt x="314" y="202"/>
                  </a:cubicBezTo>
                  <a:cubicBezTo>
                    <a:pt x="291" y="209"/>
                    <a:pt x="282" y="226"/>
                    <a:pt x="260" y="234"/>
                  </a:cubicBezTo>
                  <a:cubicBezTo>
                    <a:pt x="221" y="231"/>
                    <a:pt x="220" y="227"/>
                    <a:pt x="192" y="208"/>
                  </a:cubicBezTo>
                  <a:cubicBezTo>
                    <a:pt x="234" y="198"/>
                    <a:pt x="277" y="203"/>
                    <a:pt x="320" y="205"/>
                  </a:cubicBezTo>
                  <a:cubicBezTo>
                    <a:pt x="316" y="233"/>
                    <a:pt x="307" y="231"/>
                    <a:pt x="282" y="237"/>
                  </a:cubicBezTo>
                  <a:cubicBezTo>
                    <a:pt x="257" y="231"/>
                    <a:pt x="257" y="227"/>
                    <a:pt x="240" y="212"/>
                  </a:cubicBezTo>
                  <a:cubicBezTo>
                    <a:pt x="232" y="177"/>
                    <a:pt x="271" y="216"/>
                    <a:pt x="282" y="224"/>
                  </a:cubicBezTo>
                  <a:cubicBezTo>
                    <a:pt x="284" y="227"/>
                    <a:pt x="301" y="250"/>
                    <a:pt x="279" y="250"/>
                  </a:cubicBezTo>
                  <a:cubicBezTo>
                    <a:pt x="230" y="251"/>
                    <a:pt x="181" y="241"/>
                    <a:pt x="132" y="237"/>
                  </a:cubicBezTo>
                  <a:cubicBezTo>
                    <a:pt x="91" y="224"/>
                    <a:pt x="41" y="217"/>
                    <a:pt x="16" y="180"/>
                  </a:cubicBezTo>
                  <a:cubicBezTo>
                    <a:pt x="0" y="112"/>
                    <a:pt x="41" y="94"/>
                    <a:pt x="96" y="87"/>
                  </a:cubicBezTo>
                  <a:cubicBezTo>
                    <a:pt x="105" y="91"/>
                    <a:pt x="115" y="94"/>
                    <a:pt x="122" y="100"/>
                  </a:cubicBezTo>
                  <a:cubicBezTo>
                    <a:pt x="128" y="105"/>
                    <a:pt x="128" y="115"/>
                    <a:pt x="135" y="119"/>
                  </a:cubicBezTo>
                  <a:cubicBezTo>
                    <a:pt x="170" y="140"/>
                    <a:pt x="213" y="139"/>
                    <a:pt x="247" y="160"/>
                  </a:cubicBezTo>
                  <a:cubicBezTo>
                    <a:pt x="244" y="163"/>
                    <a:pt x="234" y="177"/>
                    <a:pt x="228" y="164"/>
                  </a:cubicBezTo>
                  <a:cubicBezTo>
                    <a:pt x="222" y="152"/>
                    <a:pt x="257" y="145"/>
                    <a:pt x="260" y="144"/>
                  </a:cubicBezTo>
                  <a:cubicBezTo>
                    <a:pt x="253" y="178"/>
                    <a:pt x="247" y="174"/>
                    <a:pt x="212" y="167"/>
                  </a:cubicBezTo>
                  <a:cubicBezTo>
                    <a:pt x="200" y="155"/>
                    <a:pt x="196" y="153"/>
                    <a:pt x="205" y="138"/>
                  </a:cubicBezTo>
                  <a:cubicBezTo>
                    <a:pt x="249" y="145"/>
                    <a:pt x="291" y="147"/>
                    <a:pt x="324" y="180"/>
                  </a:cubicBezTo>
                  <a:cubicBezTo>
                    <a:pt x="337" y="233"/>
                    <a:pt x="321" y="222"/>
                    <a:pt x="285" y="208"/>
                  </a:cubicBezTo>
                  <a:cubicBezTo>
                    <a:pt x="264" y="187"/>
                    <a:pt x="210" y="137"/>
                    <a:pt x="196" y="112"/>
                  </a:cubicBezTo>
                  <a:cubicBezTo>
                    <a:pt x="185" y="92"/>
                    <a:pt x="176" y="48"/>
                    <a:pt x="176" y="48"/>
                  </a:cubicBezTo>
                  <a:cubicBezTo>
                    <a:pt x="211" y="27"/>
                    <a:pt x="329" y="57"/>
                    <a:pt x="372" y="64"/>
                  </a:cubicBezTo>
                  <a:cubicBezTo>
                    <a:pt x="384" y="74"/>
                    <a:pt x="381" y="76"/>
                    <a:pt x="372" y="87"/>
                  </a:cubicBezTo>
                  <a:cubicBezTo>
                    <a:pt x="298" y="82"/>
                    <a:pt x="224" y="73"/>
                    <a:pt x="151" y="61"/>
                  </a:cubicBezTo>
                  <a:cubicBezTo>
                    <a:pt x="121" y="74"/>
                    <a:pt x="99" y="115"/>
                    <a:pt x="144" y="132"/>
                  </a:cubicBezTo>
                  <a:cubicBezTo>
                    <a:pt x="194" y="150"/>
                    <a:pt x="252" y="151"/>
                    <a:pt x="304" y="154"/>
                  </a:cubicBezTo>
                  <a:cubicBezTo>
                    <a:pt x="311" y="153"/>
                    <a:pt x="319" y="156"/>
                    <a:pt x="324" y="151"/>
                  </a:cubicBezTo>
                  <a:cubicBezTo>
                    <a:pt x="327" y="148"/>
                    <a:pt x="321" y="142"/>
                    <a:pt x="317" y="141"/>
                  </a:cubicBezTo>
                  <a:cubicBezTo>
                    <a:pt x="301" y="136"/>
                    <a:pt x="245" y="133"/>
                    <a:pt x="228" y="132"/>
                  </a:cubicBezTo>
                  <a:cubicBezTo>
                    <a:pt x="192" y="125"/>
                    <a:pt x="204" y="115"/>
                    <a:pt x="224" y="93"/>
                  </a:cubicBezTo>
                  <a:cubicBezTo>
                    <a:pt x="246" y="134"/>
                    <a:pt x="252" y="204"/>
                    <a:pt x="228" y="247"/>
                  </a:cubicBezTo>
                  <a:cubicBezTo>
                    <a:pt x="217" y="267"/>
                    <a:pt x="165" y="265"/>
                    <a:pt x="157" y="266"/>
                  </a:cubicBezTo>
                  <a:cubicBezTo>
                    <a:pt x="107" y="257"/>
                    <a:pt x="107" y="245"/>
                    <a:pt x="96" y="199"/>
                  </a:cubicBezTo>
                  <a:cubicBezTo>
                    <a:pt x="128" y="121"/>
                    <a:pt x="176" y="163"/>
                    <a:pt x="276" y="170"/>
                  </a:cubicBezTo>
                  <a:cubicBezTo>
                    <a:pt x="329" y="182"/>
                    <a:pt x="390" y="188"/>
                    <a:pt x="436" y="218"/>
                  </a:cubicBezTo>
                  <a:cubicBezTo>
                    <a:pt x="443" y="241"/>
                    <a:pt x="430" y="247"/>
                    <a:pt x="410" y="250"/>
                  </a:cubicBezTo>
                  <a:cubicBezTo>
                    <a:pt x="329" y="242"/>
                    <a:pt x="293" y="248"/>
                    <a:pt x="253" y="173"/>
                  </a:cubicBezTo>
                  <a:cubicBezTo>
                    <a:pt x="245" y="110"/>
                    <a:pt x="227" y="115"/>
                    <a:pt x="295" y="119"/>
                  </a:cubicBezTo>
                  <a:cubicBezTo>
                    <a:pt x="315" y="123"/>
                    <a:pt x="382" y="128"/>
                    <a:pt x="356" y="148"/>
                  </a:cubicBezTo>
                  <a:cubicBezTo>
                    <a:pt x="347" y="139"/>
                    <a:pt x="345" y="130"/>
                    <a:pt x="340" y="119"/>
                  </a:cubicBezTo>
                  <a:cubicBezTo>
                    <a:pt x="355" y="101"/>
                    <a:pt x="335" y="125"/>
                    <a:pt x="327" y="128"/>
                  </a:cubicBezTo>
                  <a:cubicBezTo>
                    <a:pt x="322" y="114"/>
                    <a:pt x="311" y="116"/>
                    <a:pt x="327" y="106"/>
                  </a:cubicBezTo>
                  <a:cubicBezTo>
                    <a:pt x="342" y="155"/>
                    <a:pt x="158" y="113"/>
                    <a:pt x="148" y="112"/>
                  </a:cubicBezTo>
                  <a:cubicBezTo>
                    <a:pt x="82" y="101"/>
                    <a:pt x="113" y="102"/>
                    <a:pt x="74" y="90"/>
                  </a:cubicBezTo>
                  <a:cubicBezTo>
                    <a:pt x="56" y="104"/>
                    <a:pt x="53" y="109"/>
                    <a:pt x="48" y="132"/>
                  </a:cubicBezTo>
                  <a:cubicBezTo>
                    <a:pt x="52" y="163"/>
                    <a:pt x="48" y="161"/>
                    <a:pt x="74" y="167"/>
                  </a:cubicBezTo>
                  <a:cubicBezTo>
                    <a:pt x="92" y="166"/>
                    <a:pt x="110" y="161"/>
                    <a:pt x="128" y="164"/>
                  </a:cubicBezTo>
                  <a:cubicBezTo>
                    <a:pt x="138" y="166"/>
                    <a:pt x="97" y="185"/>
                    <a:pt x="106" y="183"/>
                  </a:cubicBezTo>
                  <a:cubicBezTo>
                    <a:pt x="128" y="178"/>
                    <a:pt x="149" y="168"/>
                    <a:pt x="170" y="160"/>
                  </a:cubicBezTo>
                  <a:cubicBezTo>
                    <a:pt x="187" y="154"/>
                    <a:pt x="221" y="141"/>
                    <a:pt x="221" y="141"/>
                  </a:cubicBezTo>
                  <a:cubicBezTo>
                    <a:pt x="226" y="137"/>
                    <a:pt x="231" y="125"/>
                    <a:pt x="237" y="128"/>
                  </a:cubicBezTo>
                  <a:cubicBezTo>
                    <a:pt x="244" y="132"/>
                    <a:pt x="239" y="143"/>
                    <a:pt x="240" y="151"/>
                  </a:cubicBezTo>
                  <a:cubicBezTo>
                    <a:pt x="244" y="174"/>
                    <a:pt x="251" y="193"/>
                    <a:pt x="256" y="215"/>
                  </a:cubicBezTo>
                  <a:cubicBezTo>
                    <a:pt x="241" y="220"/>
                    <a:pt x="240" y="208"/>
                    <a:pt x="234" y="196"/>
                  </a:cubicBezTo>
                  <a:cubicBezTo>
                    <a:pt x="225" y="145"/>
                    <a:pt x="219" y="98"/>
                    <a:pt x="272" y="90"/>
                  </a:cubicBezTo>
                  <a:cubicBezTo>
                    <a:pt x="296" y="101"/>
                    <a:pt x="311" y="123"/>
                    <a:pt x="327" y="144"/>
                  </a:cubicBezTo>
                  <a:cubicBezTo>
                    <a:pt x="328" y="147"/>
                    <a:pt x="330" y="157"/>
                    <a:pt x="330" y="154"/>
                  </a:cubicBezTo>
                  <a:cubicBezTo>
                    <a:pt x="329" y="142"/>
                    <a:pt x="334" y="125"/>
                    <a:pt x="324" y="119"/>
                  </a:cubicBezTo>
                  <a:cubicBezTo>
                    <a:pt x="305" y="109"/>
                    <a:pt x="281" y="117"/>
                    <a:pt x="260" y="116"/>
                  </a:cubicBezTo>
                  <a:cubicBezTo>
                    <a:pt x="233" y="119"/>
                    <a:pt x="206" y="120"/>
                    <a:pt x="180" y="125"/>
                  </a:cubicBezTo>
                  <a:cubicBezTo>
                    <a:pt x="170" y="127"/>
                    <a:pt x="151" y="138"/>
                    <a:pt x="151" y="138"/>
                  </a:cubicBezTo>
                  <a:cubicBezTo>
                    <a:pt x="142" y="137"/>
                    <a:pt x="133" y="139"/>
                    <a:pt x="125" y="135"/>
                  </a:cubicBezTo>
                  <a:cubicBezTo>
                    <a:pt x="114" y="130"/>
                    <a:pt x="96" y="112"/>
                    <a:pt x="96" y="112"/>
                  </a:cubicBezTo>
                  <a:cubicBezTo>
                    <a:pt x="91" y="88"/>
                    <a:pt x="89" y="83"/>
                    <a:pt x="116" y="87"/>
                  </a:cubicBezTo>
                  <a:cubicBezTo>
                    <a:pt x="130" y="146"/>
                    <a:pt x="131" y="210"/>
                    <a:pt x="157" y="266"/>
                  </a:cubicBezTo>
                  <a:cubicBezTo>
                    <a:pt x="154" y="241"/>
                    <a:pt x="147" y="220"/>
                    <a:pt x="141" y="196"/>
                  </a:cubicBezTo>
                  <a:cubicBezTo>
                    <a:pt x="147" y="138"/>
                    <a:pt x="152" y="160"/>
                    <a:pt x="228" y="167"/>
                  </a:cubicBezTo>
                  <a:cubicBezTo>
                    <a:pt x="274" y="177"/>
                    <a:pt x="303" y="183"/>
                    <a:pt x="349" y="186"/>
                  </a:cubicBezTo>
                  <a:cubicBezTo>
                    <a:pt x="355" y="187"/>
                    <a:pt x="364" y="184"/>
                    <a:pt x="368" y="189"/>
                  </a:cubicBezTo>
                  <a:cubicBezTo>
                    <a:pt x="372" y="194"/>
                    <a:pt x="371" y="205"/>
                    <a:pt x="365" y="208"/>
                  </a:cubicBezTo>
                  <a:cubicBezTo>
                    <a:pt x="361" y="210"/>
                    <a:pt x="345" y="173"/>
                    <a:pt x="343" y="170"/>
                  </a:cubicBezTo>
                  <a:cubicBezTo>
                    <a:pt x="348" y="131"/>
                    <a:pt x="349" y="116"/>
                    <a:pt x="349" y="221"/>
                  </a:cubicBezTo>
                  <a:cubicBezTo>
                    <a:pt x="349" y="237"/>
                    <a:pt x="348" y="189"/>
                    <a:pt x="346" y="173"/>
                  </a:cubicBezTo>
                  <a:cubicBezTo>
                    <a:pt x="345" y="166"/>
                    <a:pt x="342" y="158"/>
                    <a:pt x="340" y="151"/>
                  </a:cubicBezTo>
                  <a:cubicBezTo>
                    <a:pt x="346" y="140"/>
                    <a:pt x="355" y="131"/>
                    <a:pt x="359" y="119"/>
                  </a:cubicBezTo>
                  <a:cubicBezTo>
                    <a:pt x="351" y="84"/>
                    <a:pt x="320" y="54"/>
                    <a:pt x="288" y="39"/>
                  </a:cubicBezTo>
                  <a:cubicBezTo>
                    <a:pt x="257" y="51"/>
                    <a:pt x="248" y="83"/>
                    <a:pt x="215" y="96"/>
                  </a:cubicBezTo>
                  <a:cubicBezTo>
                    <a:pt x="188" y="91"/>
                    <a:pt x="195" y="75"/>
                    <a:pt x="192" y="48"/>
                  </a:cubicBezTo>
                  <a:cubicBezTo>
                    <a:pt x="171" y="49"/>
                    <a:pt x="149" y="48"/>
                    <a:pt x="128" y="52"/>
                  </a:cubicBezTo>
                  <a:cubicBezTo>
                    <a:pt x="112" y="55"/>
                    <a:pt x="129" y="124"/>
                    <a:pt x="135" y="141"/>
                  </a:cubicBezTo>
                  <a:cubicBezTo>
                    <a:pt x="144" y="114"/>
                    <a:pt x="177" y="103"/>
                    <a:pt x="199" y="90"/>
                  </a:cubicBezTo>
                  <a:cubicBezTo>
                    <a:pt x="208" y="85"/>
                    <a:pt x="216" y="79"/>
                    <a:pt x="224" y="74"/>
                  </a:cubicBezTo>
                  <a:cubicBezTo>
                    <a:pt x="227" y="72"/>
                    <a:pt x="234" y="68"/>
                    <a:pt x="234" y="68"/>
                  </a:cubicBezTo>
                  <a:cubicBezTo>
                    <a:pt x="237" y="69"/>
                    <a:pt x="245" y="68"/>
                    <a:pt x="244" y="71"/>
                  </a:cubicBezTo>
                  <a:cubicBezTo>
                    <a:pt x="242" y="76"/>
                    <a:pt x="236" y="76"/>
                    <a:pt x="231" y="77"/>
                  </a:cubicBezTo>
                  <a:cubicBezTo>
                    <a:pt x="199" y="82"/>
                    <a:pt x="167" y="81"/>
                    <a:pt x="135" y="84"/>
                  </a:cubicBezTo>
                  <a:cubicBezTo>
                    <a:pt x="118" y="87"/>
                    <a:pt x="112" y="86"/>
                    <a:pt x="103" y="100"/>
                  </a:cubicBezTo>
                  <a:cubicBezTo>
                    <a:pt x="109" y="131"/>
                    <a:pt x="101" y="120"/>
                    <a:pt x="157" y="119"/>
                  </a:cubicBezTo>
                  <a:cubicBezTo>
                    <a:pt x="200" y="118"/>
                    <a:pt x="242" y="114"/>
                    <a:pt x="285" y="112"/>
                  </a:cubicBezTo>
                  <a:cubicBezTo>
                    <a:pt x="313" y="95"/>
                    <a:pt x="263" y="106"/>
                    <a:pt x="260" y="106"/>
                  </a:cubicBezTo>
                  <a:cubicBezTo>
                    <a:pt x="261" y="91"/>
                    <a:pt x="260" y="76"/>
                    <a:pt x="263" y="61"/>
                  </a:cubicBezTo>
                  <a:cubicBezTo>
                    <a:pt x="264" y="57"/>
                    <a:pt x="272" y="56"/>
                    <a:pt x="272" y="52"/>
                  </a:cubicBezTo>
                  <a:cubicBezTo>
                    <a:pt x="272" y="48"/>
                    <a:pt x="253" y="46"/>
                    <a:pt x="224" y="42"/>
                  </a:cubicBezTo>
                  <a:cubicBezTo>
                    <a:pt x="209" y="40"/>
                    <a:pt x="195" y="40"/>
                    <a:pt x="180" y="39"/>
                  </a:cubicBezTo>
                  <a:cubicBezTo>
                    <a:pt x="208" y="6"/>
                    <a:pt x="181" y="35"/>
                    <a:pt x="288" y="29"/>
                  </a:cubicBezTo>
                  <a:cubicBezTo>
                    <a:pt x="292" y="29"/>
                    <a:pt x="305" y="26"/>
                    <a:pt x="301" y="26"/>
                  </a:cubicBezTo>
                  <a:cubicBezTo>
                    <a:pt x="293" y="26"/>
                    <a:pt x="284" y="28"/>
                    <a:pt x="276" y="29"/>
                  </a:cubicBezTo>
                  <a:cubicBezTo>
                    <a:pt x="245" y="46"/>
                    <a:pt x="232" y="38"/>
                    <a:pt x="189" y="36"/>
                  </a:cubicBezTo>
                  <a:cubicBezTo>
                    <a:pt x="126" y="39"/>
                    <a:pt x="131" y="22"/>
                    <a:pt x="122" y="61"/>
                  </a:cubicBezTo>
                  <a:cubicBezTo>
                    <a:pt x="123" y="72"/>
                    <a:pt x="120" y="84"/>
                    <a:pt x="125" y="93"/>
                  </a:cubicBezTo>
                  <a:cubicBezTo>
                    <a:pt x="127" y="97"/>
                    <a:pt x="132" y="87"/>
                    <a:pt x="135" y="84"/>
                  </a:cubicBezTo>
                  <a:cubicBezTo>
                    <a:pt x="170" y="43"/>
                    <a:pt x="114" y="101"/>
                    <a:pt x="157" y="58"/>
                  </a:cubicBezTo>
                  <a:cubicBezTo>
                    <a:pt x="158" y="54"/>
                    <a:pt x="164" y="48"/>
                    <a:pt x="160" y="45"/>
                  </a:cubicBezTo>
                  <a:cubicBezTo>
                    <a:pt x="156" y="42"/>
                    <a:pt x="125" y="55"/>
                    <a:pt x="125" y="55"/>
                  </a:cubicBezTo>
                  <a:cubicBezTo>
                    <a:pt x="98" y="66"/>
                    <a:pt x="70" y="74"/>
                    <a:pt x="42" y="84"/>
                  </a:cubicBezTo>
                  <a:cubicBezTo>
                    <a:pt x="70" y="97"/>
                    <a:pt x="98" y="83"/>
                    <a:pt x="125" y="74"/>
                  </a:cubicBezTo>
                  <a:cubicBezTo>
                    <a:pt x="126" y="71"/>
                    <a:pt x="131" y="64"/>
                    <a:pt x="128" y="64"/>
                  </a:cubicBezTo>
                  <a:cubicBezTo>
                    <a:pt x="112" y="64"/>
                    <a:pt x="107" y="76"/>
                    <a:pt x="103" y="87"/>
                  </a:cubicBezTo>
                  <a:cubicBezTo>
                    <a:pt x="102" y="91"/>
                    <a:pt x="96" y="98"/>
                    <a:pt x="100" y="100"/>
                  </a:cubicBezTo>
                  <a:cubicBezTo>
                    <a:pt x="104" y="103"/>
                    <a:pt x="108" y="95"/>
                    <a:pt x="112" y="93"/>
                  </a:cubicBezTo>
                  <a:cubicBezTo>
                    <a:pt x="118" y="69"/>
                    <a:pt x="110" y="47"/>
                    <a:pt x="116" y="23"/>
                  </a:cubicBezTo>
                  <a:cubicBezTo>
                    <a:pt x="221" y="25"/>
                    <a:pt x="322" y="34"/>
                    <a:pt x="426" y="42"/>
                  </a:cubicBezTo>
                  <a:cubicBezTo>
                    <a:pt x="458" y="59"/>
                    <a:pt x="456" y="76"/>
                    <a:pt x="429" y="103"/>
                  </a:cubicBezTo>
                  <a:cubicBezTo>
                    <a:pt x="400" y="99"/>
                    <a:pt x="370" y="101"/>
                    <a:pt x="343" y="90"/>
                  </a:cubicBezTo>
                  <a:cubicBezTo>
                    <a:pt x="322" y="81"/>
                    <a:pt x="311" y="57"/>
                    <a:pt x="292" y="45"/>
                  </a:cubicBezTo>
                  <a:cubicBezTo>
                    <a:pt x="279" y="36"/>
                    <a:pt x="262" y="34"/>
                    <a:pt x="247" y="29"/>
                  </a:cubicBezTo>
                  <a:cubicBezTo>
                    <a:pt x="233" y="15"/>
                    <a:pt x="210" y="0"/>
                    <a:pt x="250" y="16"/>
                  </a:cubicBezTo>
                  <a:cubicBezTo>
                    <a:pt x="269" y="65"/>
                    <a:pt x="277" y="143"/>
                    <a:pt x="215" y="157"/>
                  </a:cubicBezTo>
                  <a:cubicBezTo>
                    <a:pt x="195" y="147"/>
                    <a:pt x="160" y="119"/>
                    <a:pt x="160" y="119"/>
                  </a:cubicBezTo>
                  <a:cubicBezTo>
                    <a:pt x="149" y="101"/>
                    <a:pt x="152" y="111"/>
                    <a:pt x="173" y="116"/>
                  </a:cubicBezTo>
                  <a:cubicBezTo>
                    <a:pt x="184" y="119"/>
                    <a:pt x="194" y="120"/>
                    <a:pt x="205" y="122"/>
                  </a:cubicBezTo>
                  <a:cubicBezTo>
                    <a:pt x="200" y="124"/>
                    <a:pt x="194" y="125"/>
                    <a:pt x="189" y="128"/>
                  </a:cubicBezTo>
                  <a:cubicBezTo>
                    <a:pt x="182" y="132"/>
                    <a:pt x="170" y="144"/>
                    <a:pt x="170" y="144"/>
                  </a:cubicBez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grpSp>
    </p:spTree>
    <p:extLst>
      <p:ext uri="{BB962C8B-B14F-4D97-AF65-F5344CB8AC3E}">
        <p14:creationId xmlns:p14="http://schemas.microsoft.com/office/powerpoint/2010/main" val="20567843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a:spcBef>
                <a:spcPts val="2000"/>
              </a:spcBef>
            </a:pPr>
            <a:r>
              <a:rPr lang="en-US" sz="3600">
                <a:latin typeface="Arial" charset="0"/>
                <a:ea typeface="ＭＳ Ｐゴシック" charset="0"/>
                <a:cs typeface="Arial" charset="0"/>
              </a:rPr>
              <a:t>Resource Graph or Wait-for Graph</a:t>
            </a:r>
            <a:endParaRPr lang="en-US">
              <a:latin typeface="Arial" charset="0"/>
              <a:ea typeface="ＭＳ Ｐゴシック" charset="0"/>
              <a:cs typeface="Arial" charset="0"/>
            </a:endParaRPr>
          </a:p>
        </p:txBody>
      </p:sp>
      <p:sp>
        <p:nvSpPr>
          <p:cNvPr id="167938" name="Rectangle 3"/>
          <p:cNvSpPr>
            <a:spLocks noGrp="1" noChangeArrowheads="1"/>
          </p:cNvSpPr>
          <p:nvPr>
            <p:ph idx="1"/>
          </p:nvPr>
        </p:nvSpPr>
        <p:spPr>
          <a:xfrm>
            <a:off x="457200" y="1447800"/>
            <a:ext cx="8226425" cy="2286000"/>
          </a:xfrm>
        </p:spPr>
        <p:txBody>
          <a:bodyPr/>
          <a:lstStyle/>
          <a:p>
            <a:pPr>
              <a:spcBef>
                <a:spcPts val="2000"/>
              </a:spcBef>
            </a:pPr>
            <a:r>
              <a:rPr lang="en-US" sz="2200">
                <a:latin typeface="Arial" charset="0"/>
                <a:ea typeface="ＭＳ Ｐゴシック" charset="0"/>
                <a:cs typeface="Arial" charset="0"/>
              </a:rPr>
              <a:t>A vertex for each process and each resource</a:t>
            </a:r>
          </a:p>
          <a:p>
            <a:pPr>
              <a:spcBef>
                <a:spcPts val="600"/>
              </a:spcBef>
            </a:pPr>
            <a:r>
              <a:rPr lang="en-US" sz="2200">
                <a:latin typeface="Arial" charset="0"/>
                <a:ea typeface="ＭＳ Ｐゴシック" charset="0"/>
                <a:cs typeface="Arial" charset="0"/>
              </a:rPr>
              <a:t>If process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holds resource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add an arc from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to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a:t>
            </a:r>
          </a:p>
        </p:txBody>
      </p:sp>
      <p:sp>
        <p:nvSpPr>
          <p:cNvPr id="167939" name="Text Box 4"/>
          <p:cNvSpPr txBox="1">
            <a:spLocks noChangeArrowheads="1"/>
          </p:cNvSpPr>
          <p:nvPr/>
        </p:nvSpPr>
        <p:spPr bwMode="auto">
          <a:xfrm>
            <a:off x="4914900" y="47244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2</a:t>
            </a:r>
          </a:p>
        </p:txBody>
      </p:sp>
      <p:sp>
        <p:nvSpPr>
          <p:cNvPr id="167940" name="Text Box 5"/>
          <p:cNvSpPr txBox="1">
            <a:spLocks noChangeArrowheads="1"/>
          </p:cNvSpPr>
          <p:nvPr/>
        </p:nvSpPr>
        <p:spPr bwMode="auto">
          <a:xfrm>
            <a:off x="3817938" y="4724400"/>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1</a:t>
            </a:r>
          </a:p>
        </p:txBody>
      </p:sp>
      <p:sp>
        <p:nvSpPr>
          <p:cNvPr id="60" name="Oval 6"/>
          <p:cNvSpPr>
            <a:spLocks noChangeArrowheads="1"/>
          </p:cNvSpPr>
          <p:nvPr/>
        </p:nvSpPr>
        <p:spPr bwMode="auto">
          <a:xfrm>
            <a:off x="4086225" y="5529263"/>
            <a:ext cx="828675" cy="649287"/>
          </a:xfrm>
          <a:prstGeom prst="ellipse">
            <a:avLst/>
          </a:prstGeom>
          <a:solidFill>
            <a:srgbClr val="618FFD"/>
          </a:solidFill>
          <a:ln w="12700">
            <a:noFill/>
            <a:round/>
            <a:headEnd type="none" w="sm" len="sm"/>
            <a:tailEnd type="none" w="sm" len="sm"/>
          </a:ln>
        </p:spPr>
        <p:txBody>
          <a:bodyPr anchor="ctr">
            <a:spAutoFit/>
          </a:bodyPr>
          <a:lstStyle/>
          <a:p>
            <a:pPr algn="ctr" defTabSz="914400" eaLnBrk="0" fontAlgn="auto" hangingPunct="0">
              <a:spcBef>
                <a:spcPts val="0"/>
              </a:spcBef>
              <a:spcAft>
                <a:spcPts val="0"/>
              </a:spcAft>
              <a:defRPr/>
            </a:pPr>
            <a:r>
              <a:rPr lang="en-US" kern="0">
                <a:solidFill>
                  <a:srgbClr val="000000"/>
                </a:solidFill>
                <a:latin typeface="Arial Bold"/>
                <a:cs typeface="Arial Bold"/>
              </a:rPr>
              <a:t>B</a:t>
            </a:r>
          </a:p>
        </p:txBody>
      </p:sp>
      <p:sp>
        <p:nvSpPr>
          <p:cNvPr id="167942" name="Oval 7"/>
          <p:cNvSpPr>
            <a:spLocks noChangeArrowheads="1"/>
          </p:cNvSpPr>
          <p:nvPr/>
        </p:nvSpPr>
        <p:spPr bwMode="auto">
          <a:xfrm>
            <a:off x="4086225" y="3843338"/>
            <a:ext cx="828675" cy="649287"/>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mtClean="0">
                <a:solidFill>
                  <a:srgbClr val="000000"/>
                </a:solidFill>
                <a:latin typeface="Arial Bold" charset="0"/>
                <a:cs typeface="Arial Bold" charset="0"/>
              </a:rPr>
              <a:t>A</a:t>
            </a:r>
          </a:p>
        </p:txBody>
      </p:sp>
      <p:grpSp>
        <p:nvGrpSpPr>
          <p:cNvPr id="167943" name="Group 8"/>
          <p:cNvGrpSpPr>
            <a:grpSpLocks/>
          </p:cNvGrpSpPr>
          <p:nvPr/>
        </p:nvGrpSpPr>
        <p:grpSpPr bwMode="auto">
          <a:xfrm>
            <a:off x="3187700" y="3997325"/>
            <a:ext cx="2671763" cy="295275"/>
            <a:chOff x="3148" y="3109"/>
            <a:chExt cx="1022" cy="113"/>
          </a:xfrm>
        </p:grpSpPr>
        <p:grpSp>
          <p:nvGrpSpPr>
            <p:cNvPr id="167948" name="Group 9"/>
            <p:cNvGrpSpPr>
              <a:grpSpLocks/>
            </p:cNvGrpSpPr>
            <p:nvPr/>
          </p:nvGrpSpPr>
          <p:grpSpPr bwMode="auto">
            <a:xfrm rot="5414277">
              <a:off x="3200" y="3376"/>
              <a:ext cx="124" cy="234"/>
              <a:chOff x="3634" y="2094"/>
              <a:chExt cx="124" cy="256"/>
            </a:xfrm>
          </p:grpSpPr>
          <p:sp>
            <p:nvSpPr>
              <p:cNvPr id="167956" name="Line 10"/>
              <p:cNvSpPr>
                <a:spLocks noChangeShapeType="1"/>
              </p:cNvSpPr>
              <p:nvPr/>
            </p:nvSpPr>
            <p:spPr bwMode="auto">
              <a:xfrm>
                <a:off x="3694" y="2167"/>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57" name="Line 11"/>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7958" name="Group 12"/>
              <p:cNvGrpSpPr>
                <a:grpSpLocks/>
              </p:cNvGrpSpPr>
              <p:nvPr/>
            </p:nvGrpSpPr>
            <p:grpSpPr bwMode="auto">
              <a:xfrm>
                <a:off x="3637" y="2094"/>
                <a:ext cx="118" cy="70"/>
                <a:chOff x="3631" y="2094"/>
                <a:chExt cx="118" cy="70"/>
              </a:xfrm>
            </p:grpSpPr>
            <p:sp>
              <p:nvSpPr>
                <p:cNvPr id="167959" name="Line 13"/>
                <p:cNvSpPr>
                  <a:spLocks noChangeShapeType="1"/>
                </p:cNvSpPr>
                <p:nvPr/>
              </p:nvSpPr>
              <p:spPr bwMode="auto">
                <a:xfrm>
                  <a:off x="3625"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60" name="Line 14"/>
                <p:cNvSpPr>
                  <a:spLocks noChangeShapeType="1"/>
                </p:cNvSpPr>
                <p:nvPr/>
              </p:nvSpPr>
              <p:spPr bwMode="auto">
                <a:xfrm>
                  <a:off x="3742"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61" name="Line 15"/>
                <p:cNvSpPr>
                  <a:spLocks noChangeShapeType="1"/>
                </p:cNvSpPr>
                <p:nvPr/>
              </p:nvSpPr>
              <p:spPr bwMode="auto">
                <a:xfrm>
                  <a:off x="3684" y="2102"/>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7949" name="Group 16"/>
            <p:cNvGrpSpPr>
              <a:grpSpLocks/>
            </p:cNvGrpSpPr>
            <p:nvPr/>
          </p:nvGrpSpPr>
          <p:grpSpPr bwMode="auto">
            <a:xfrm rot="16185723" flipH="1">
              <a:off x="3992" y="3376"/>
              <a:ext cx="124" cy="234"/>
              <a:chOff x="3634" y="2093"/>
              <a:chExt cx="124" cy="256"/>
            </a:xfrm>
          </p:grpSpPr>
          <p:sp>
            <p:nvSpPr>
              <p:cNvPr id="167950" name="Line 17"/>
              <p:cNvSpPr>
                <a:spLocks noChangeShapeType="1"/>
              </p:cNvSpPr>
              <p:nvPr/>
            </p:nvSpPr>
            <p:spPr bwMode="auto">
              <a:xfrm>
                <a:off x="3694" y="2165"/>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51" name="Line 18"/>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7952" name="Group 19"/>
              <p:cNvGrpSpPr>
                <a:grpSpLocks/>
              </p:cNvGrpSpPr>
              <p:nvPr/>
            </p:nvGrpSpPr>
            <p:grpSpPr bwMode="auto">
              <a:xfrm>
                <a:off x="3638" y="2093"/>
                <a:ext cx="118" cy="71"/>
                <a:chOff x="3632" y="2093"/>
                <a:chExt cx="118" cy="71"/>
              </a:xfrm>
            </p:grpSpPr>
            <p:sp>
              <p:nvSpPr>
                <p:cNvPr id="167953" name="Line 20"/>
                <p:cNvSpPr>
                  <a:spLocks noChangeShapeType="1"/>
                </p:cNvSpPr>
                <p:nvPr/>
              </p:nvSpPr>
              <p:spPr bwMode="auto">
                <a:xfrm>
                  <a:off x="3632" y="2086"/>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54" name="Line 21"/>
                <p:cNvSpPr>
                  <a:spLocks noChangeShapeType="1"/>
                </p:cNvSpPr>
                <p:nvPr/>
              </p:nvSpPr>
              <p:spPr bwMode="auto">
                <a:xfrm>
                  <a:off x="3750"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7955" name="Line 22"/>
                <p:cNvSpPr>
                  <a:spLocks noChangeShapeType="1"/>
                </p:cNvSpPr>
                <p:nvPr/>
              </p:nvSpPr>
              <p:spPr bwMode="auto">
                <a:xfrm>
                  <a:off x="3690" y="2088"/>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67944" name="AutoShape 25"/>
          <p:cNvCxnSpPr>
            <a:cxnSpLocks noChangeShapeType="1"/>
            <a:stCxn id="167942" idx="2"/>
          </p:cNvCxnSpPr>
          <p:nvPr/>
        </p:nvCxnSpPr>
        <p:spPr bwMode="auto">
          <a:xfrm rot="10800000" flipV="1">
            <a:off x="3424238" y="4167188"/>
            <a:ext cx="661987" cy="687387"/>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sp>
        <p:nvSpPr>
          <p:cNvPr id="167945" name="Text Box 27"/>
          <p:cNvSpPr txBox="1">
            <a:spLocks noChangeArrowheads="1"/>
          </p:cNvSpPr>
          <p:nvPr/>
        </p:nvSpPr>
        <p:spPr bwMode="auto">
          <a:xfrm>
            <a:off x="387350" y="4198938"/>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A</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1</a:t>
            </a:r>
            <a:endParaRPr lang="en-US" smtClean="0">
              <a:solidFill>
                <a:srgbClr val="000000"/>
              </a:solidFill>
              <a:cs typeface="Arial" charset="0"/>
            </a:endParaRPr>
          </a:p>
        </p:txBody>
      </p:sp>
      <p:sp>
        <p:nvSpPr>
          <p:cNvPr id="167946" name="Text Box 28"/>
          <p:cNvSpPr txBox="1">
            <a:spLocks noChangeArrowheads="1"/>
          </p:cNvSpPr>
          <p:nvPr/>
        </p:nvSpPr>
        <p:spPr bwMode="auto">
          <a:xfrm>
            <a:off x="6642100" y="42751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B</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2</a:t>
            </a:r>
            <a:endParaRPr lang="en-US" smtClean="0">
              <a:solidFill>
                <a:srgbClr val="000000"/>
              </a:solidFill>
              <a:cs typeface="Arial" charset="0"/>
            </a:endParaRPr>
          </a:p>
        </p:txBody>
      </p:sp>
      <p:cxnSp>
        <p:nvCxnSpPr>
          <p:cNvPr id="167947" name="AutoShape 23"/>
          <p:cNvCxnSpPr>
            <a:cxnSpLocks noChangeShapeType="1"/>
          </p:cNvCxnSpPr>
          <p:nvPr/>
        </p:nvCxnSpPr>
        <p:spPr bwMode="auto">
          <a:xfrm flipV="1">
            <a:off x="4914900" y="4979988"/>
            <a:ext cx="747713" cy="874712"/>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0404928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a:spcBef>
                <a:spcPts val="2000"/>
              </a:spcBef>
            </a:pPr>
            <a:r>
              <a:rPr lang="en-US" sz="3600">
                <a:latin typeface="Arial" charset="0"/>
                <a:ea typeface="ＭＳ Ｐゴシック" charset="0"/>
                <a:cs typeface="Arial" charset="0"/>
              </a:rPr>
              <a:t>Resource Graph or Wait-for Graph</a:t>
            </a:r>
            <a:endParaRPr lang="en-US">
              <a:latin typeface="Arial" charset="0"/>
              <a:ea typeface="ＭＳ Ｐゴシック" charset="0"/>
              <a:cs typeface="Arial" charset="0"/>
            </a:endParaRPr>
          </a:p>
        </p:txBody>
      </p:sp>
      <p:sp>
        <p:nvSpPr>
          <p:cNvPr id="168962" name="Rectangle 3"/>
          <p:cNvSpPr>
            <a:spLocks noGrp="1" noChangeArrowheads="1"/>
          </p:cNvSpPr>
          <p:nvPr>
            <p:ph idx="1"/>
          </p:nvPr>
        </p:nvSpPr>
        <p:spPr>
          <a:xfrm>
            <a:off x="457200" y="1447800"/>
            <a:ext cx="8226425" cy="2286000"/>
          </a:xfrm>
        </p:spPr>
        <p:txBody>
          <a:bodyPr/>
          <a:lstStyle/>
          <a:p>
            <a:pPr>
              <a:spcBef>
                <a:spcPts val="2000"/>
              </a:spcBef>
            </a:pPr>
            <a:r>
              <a:rPr lang="en-US" sz="2200">
                <a:latin typeface="Arial" charset="0"/>
                <a:ea typeface="ＭＳ Ｐゴシック" charset="0"/>
                <a:cs typeface="Arial" charset="0"/>
              </a:rPr>
              <a:t>A vertex for each process and each resource</a:t>
            </a:r>
          </a:p>
          <a:p>
            <a:pPr>
              <a:spcBef>
                <a:spcPts val="600"/>
              </a:spcBef>
            </a:pPr>
            <a:r>
              <a:rPr lang="en-US" sz="2200">
                <a:latin typeface="Arial" charset="0"/>
                <a:ea typeface="ＭＳ Ｐゴシック" charset="0"/>
                <a:cs typeface="Arial" charset="0"/>
              </a:rPr>
              <a:t>If process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holds resource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add an arc from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to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a:t>
            </a:r>
          </a:p>
          <a:p>
            <a:pPr>
              <a:spcBef>
                <a:spcPts val="600"/>
              </a:spcBef>
            </a:pPr>
            <a:r>
              <a:rPr lang="en-US" sz="2200">
                <a:latin typeface="Arial" charset="0"/>
                <a:ea typeface="ＭＳ Ｐゴシック" charset="0"/>
                <a:cs typeface="Arial" charset="0"/>
              </a:rPr>
              <a:t>If process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is waiting for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add an arc from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to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a:t>
            </a:r>
          </a:p>
        </p:txBody>
      </p:sp>
      <p:sp>
        <p:nvSpPr>
          <p:cNvPr id="168963" name="Text Box 4"/>
          <p:cNvSpPr txBox="1">
            <a:spLocks noChangeArrowheads="1"/>
          </p:cNvSpPr>
          <p:nvPr/>
        </p:nvSpPr>
        <p:spPr bwMode="auto">
          <a:xfrm>
            <a:off x="4914900" y="47244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2</a:t>
            </a:r>
          </a:p>
        </p:txBody>
      </p:sp>
      <p:sp>
        <p:nvSpPr>
          <p:cNvPr id="168964" name="Text Box 5"/>
          <p:cNvSpPr txBox="1">
            <a:spLocks noChangeArrowheads="1"/>
          </p:cNvSpPr>
          <p:nvPr/>
        </p:nvSpPr>
        <p:spPr bwMode="auto">
          <a:xfrm>
            <a:off x="3817938" y="4724400"/>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1</a:t>
            </a:r>
          </a:p>
        </p:txBody>
      </p:sp>
      <p:sp>
        <p:nvSpPr>
          <p:cNvPr id="60" name="Oval 6"/>
          <p:cNvSpPr>
            <a:spLocks noChangeArrowheads="1"/>
          </p:cNvSpPr>
          <p:nvPr/>
        </p:nvSpPr>
        <p:spPr bwMode="auto">
          <a:xfrm>
            <a:off x="4086225" y="5529263"/>
            <a:ext cx="828675" cy="649287"/>
          </a:xfrm>
          <a:prstGeom prst="ellipse">
            <a:avLst/>
          </a:prstGeom>
          <a:solidFill>
            <a:srgbClr val="618FFD"/>
          </a:solidFill>
          <a:ln w="12700">
            <a:noFill/>
            <a:round/>
            <a:headEnd type="none" w="sm" len="sm"/>
            <a:tailEnd type="none" w="sm" len="sm"/>
          </a:ln>
        </p:spPr>
        <p:txBody>
          <a:bodyPr anchor="ctr">
            <a:spAutoFit/>
          </a:bodyPr>
          <a:lstStyle/>
          <a:p>
            <a:pPr algn="ctr" defTabSz="914400" eaLnBrk="0" fontAlgn="auto" hangingPunct="0">
              <a:spcBef>
                <a:spcPts val="0"/>
              </a:spcBef>
              <a:spcAft>
                <a:spcPts val="0"/>
              </a:spcAft>
              <a:defRPr/>
            </a:pPr>
            <a:r>
              <a:rPr lang="en-US" kern="0">
                <a:solidFill>
                  <a:srgbClr val="000000"/>
                </a:solidFill>
                <a:latin typeface="Arial Bold"/>
                <a:cs typeface="Arial Bold"/>
              </a:rPr>
              <a:t>B</a:t>
            </a:r>
          </a:p>
        </p:txBody>
      </p:sp>
      <p:sp>
        <p:nvSpPr>
          <p:cNvPr id="168966" name="Oval 7"/>
          <p:cNvSpPr>
            <a:spLocks noChangeArrowheads="1"/>
          </p:cNvSpPr>
          <p:nvPr/>
        </p:nvSpPr>
        <p:spPr bwMode="auto">
          <a:xfrm>
            <a:off x="4086225" y="3843338"/>
            <a:ext cx="828675" cy="649287"/>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mtClean="0">
                <a:solidFill>
                  <a:srgbClr val="000000"/>
                </a:solidFill>
                <a:latin typeface="Arial Bold" charset="0"/>
                <a:cs typeface="Arial Bold" charset="0"/>
              </a:rPr>
              <a:t>A</a:t>
            </a:r>
          </a:p>
        </p:txBody>
      </p:sp>
      <p:grpSp>
        <p:nvGrpSpPr>
          <p:cNvPr id="168967" name="Group 8"/>
          <p:cNvGrpSpPr>
            <a:grpSpLocks/>
          </p:cNvGrpSpPr>
          <p:nvPr/>
        </p:nvGrpSpPr>
        <p:grpSpPr bwMode="auto">
          <a:xfrm>
            <a:off x="3187700" y="3997325"/>
            <a:ext cx="2671763" cy="295275"/>
            <a:chOff x="3148" y="3109"/>
            <a:chExt cx="1022" cy="113"/>
          </a:xfrm>
        </p:grpSpPr>
        <p:grpSp>
          <p:nvGrpSpPr>
            <p:cNvPr id="168974" name="Group 9"/>
            <p:cNvGrpSpPr>
              <a:grpSpLocks/>
            </p:cNvGrpSpPr>
            <p:nvPr/>
          </p:nvGrpSpPr>
          <p:grpSpPr bwMode="auto">
            <a:xfrm rot="5414277">
              <a:off x="3200" y="3376"/>
              <a:ext cx="124" cy="234"/>
              <a:chOff x="3634" y="2094"/>
              <a:chExt cx="124" cy="256"/>
            </a:xfrm>
          </p:grpSpPr>
          <p:sp>
            <p:nvSpPr>
              <p:cNvPr id="168982" name="Line 10"/>
              <p:cNvSpPr>
                <a:spLocks noChangeShapeType="1"/>
              </p:cNvSpPr>
              <p:nvPr/>
            </p:nvSpPr>
            <p:spPr bwMode="auto">
              <a:xfrm>
                <a:off x="3694" y="2167"/>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83" name="Line 11"/>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8984" name="Group 12"/>
              <p:cNvGrpSpPr>
                <a:grpSpLocks/>
              </p:cNvGrpSpPr>
              <p:nvPr/>
            </p:nvGrpSpPr>
            <p:grpSpPr bwMode="auto">
              <a:xfrm>
                <a:off x="3637" y="2094"/>
                <a:ext cx="118" cy="70"/>
                <a:chOff x="3631" y="2094"/>
                <a:chExt cx="118" cy="70"/>
              </a:xfrm>
            </p:grpSpPr>
            <p:sp>
              <p:nvSpPr>
                <p:cNvPr id="168985" name="Line 13"/>
                <p:cNvSpPr>
                  <a:spLocks noChangeShapeType="1"/>
                </p:cNvSpPr>
                <p:nvPr/>
              </p:nvSpPr>
              <p:spPr bwMode="auto">
                <a:xfrm>
                  <a:off x="3625"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86" name="Line 14"/>
                <p:cNvSpPr>
                  <a:spLocks noChangeShapeType="1"/>
                </p:cNvSpPr>
                <p:nvPr/>
              </p:nvSpPr>
              <p:spPr bwMode="auto">
                <a:xfrm>
                  <a:off x="3742"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87" name="Line 15"/>
                <p:cNvSpPr>
                  <a:spLocks noChangeShapeType="1"/>
                </p:cNvSpPr>
                <p:nvPr/>
              </p:nvSpPr>
              <p:spPr bwMode="auto">
                <a:xfrm>
                  <a:off x="3684" y="2102"/>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8975" name="Group 16"/>
            <p:cNvGrpSpPr>
              <a:grpSpLocks/>
            </p:cNvGrpSpPr>
            <p:nvPr/>
          </p:nvGrpSpPr>
          <p:grpSpPr bwMode="auto">
            <a:xfrm rot="16185723" flipH="1">
              <a:off x="3992" y="3376"/>
              <a:ext cx="124" cy="234"/>
              <a:chOff x="3634" y="2093"/>
              <a:chExt cx="124" cy="256"/>
            </a:xfrm>
          </p:grpSpPr>
          <p:sp>
            <p:nvSpPr>
              <p:cNvPr id="168976" name="Line 17"/>
              <p:cNvSpPr>
                <a:spLocks noChangeShapeType="1"/>
              </p:cNvSpPr>
              <p:nvPr/>
            </p:nvSpPr>
            <p:spPr bwMode="auto">
              <a:xfrm>
                <a:off x="3694" y="2165"/>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77" name="Line 18"/>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68978" name="Group 19"/>
              <p:cNvGrpSpPr>
                <a:grpSpLocks/>
              </p:cNvGrpSpPr>
              <p:nvPr/>
            </p:nvGrpSpPr>
            <p:grpSpPr bwMode="auto">
              <a:xfrm>
                <a:off x="3638" y="2093"/>
                <a:ext cx="118" cy="71"/>
                <a:chOff x="3632" y="2093"/>
                <a:chExt cx="118" cy="71"/>
              </a:xfrm>
            </p:grpSpPr>
            <p:sp>
              <p:nvSpPr>
                <p:cNvPr id="168979" name="Line 20"/>
                <p:cNvSpPr>
                  <a:spLocks noChangeShapeType="1"/>
                </p:cNvSpPr>
                <p:nvPr/>
              </p:nvSpPr>
              <p:spPr bwMode="auto">
                <a:xfrm>
                  <a:off x="3632" y="2086"/>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80" name="Line 21"/>
                <p:cNvSpPr>
                  <a:spLocks noChangeShapeType="1"/>
                </p:cNvSpPr>
                <p:nvPr/>
              </p:nvSpPr>
              <p:spPr bwMode="auto">
                <a:xfrm>
                  <a:off x="3750"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68981" name="Line 22"/>
                <p:cNvSpPr>
                  <a:spLocks noChangeShapeType="1"/>
                </p:cNvSpPr>
                <p:nvPr/>
              </p:nvSpPr>
              <p:spPr bwMode="auto">
                <a:xfrm>
                  <a:off x="3690" y="2088"/>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68968" name="AutoShape 23"/>
          <p:cNvCxnSpPr>
            <a:cxnSpLocks noChangeShapeType="1"/>
            <a:stCxn id="60" idx="6"/>
          </p:cNvCxnSpPr>
          <p:nvPr/>
        </p:nvCxnSpPr>
        <p:spPr bwMode="auto">
          <a:xfrm flipV="1">
            <a:off x="4914900" y="4979988"/>
            <a:ext cx="747713" cy="874712"/>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cxnSp>
        <p:nvCxnSpPr>
          <p:cNvPr id="168969" name="AutoShape 24"/>
          <p:cNvCxnSpPr>
            <a:cxnSpLocks noChangeShapeType="1"/>
            <a:endCxn id="168966" idx="6"/>
          </p:cNvCxnSpPr>
          <p:nvPr/>
        </p:nvCxnSpPr>
        <p:spPr bwMode="auto">
          <a:xfrm rot="16200000" flipV="1">
            <a:off x="4884738" y="4197350"/>
            <a:ext cx="808037" cy="747713"/>
          </a:xfrm>
          <a:prstGeom prst="curvedConnector2">
            <a:avLst/>
          </a:prstGeom>
          <a:noFill/>
          <a:ln w="28575">
            <a:solidFill>
              <a:srgbClr val="FC0128"/>
            </a:solidFill>
            <a:round/>
            <a:headEnd type="triangle" w="lg" len="med"/>
            <a:tailEnd/>
          </a:ln>
          <a:extLst>
            <a:ext uri="{909E8E84-426E-40dd-AFC4-6F175D3DCCD1}">
              <a14:hiddenFill xmlns:a14="http://schemas.microsoft.com/office/drawing/2010/main">
                <a:noFill/>
              </a14:hiddenFill>
            </a:ext>
          </a:extLst>
        </p:spPr>
      </p:cxnSp>
      <p:cxnSp>
        <p:nvCxnSpPr>
          <p:cNvPr id="168970" name="AutoShape 25"/>
          <p:cNvCxnSpPr>
            <a:cxnSpLocks noChangeShapeType="1"/>
            <a:stCxn id="168966" idx="2"/>
          </p:cNvCxnSpPr>
          <p:nvPr/>
        </p:nvCxnSpPr>
        <p:spPr bwMode="auto">
          <a:xfrm rot="10800000" flipV="1">
            <a:off x="3424238" y="4167188"/>
            <a:ext cx="661987" cy="687387"/>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cxnSp>
        <p:nvCxnSpPr>
          <p:cNvPr id="168971" name="AutoShape 26"/>
          <p:cNvCxnSpPr>
            <a:cxnSpLocks noChangeShapeType="1"/>
            <a:endCxn id="60" idx="2"/>
          </p:cNvCxnSpPr>
          <p:nvPr/>
        </p:nvCxnSpPr>
        <p:spPr bwMode="auto">
          <a:xfrm rot="16200000" flipH="1">
            <a:off x="3317876" y="5086350"/>
            <a:ext cx="874712" cy="661987"/>
          </a:xfrm>
          <a:prstGeom prst="curvedConnector2">
            <a:avLst/>
          </a:prstGeom>
          <a:noFill/>
          <a:ln w="28575">
            <a:solidFill>
              <a:srgbClr val="FC0128"/>
            </a:solidFill>
            <a:round/>
            <a:headEnd type="triangle" w="lg" len="med"/>
            <a:tailEnd/>
          </a:ln>
          <a:extLst>
            <a:ext uri="{909E8E84-426E-40dd-AFC4-6F175D3DCCD1}">
              <a14:hiddenFill xmlns:a14="http://schemas.microsoft.com/office/drawing/2010/main">
                <a:noFill/>
              </a14:hiddenFill>
            </a:ext>
          </a:extLst>
        </p:spPr>
      </p:cxnSp>
      <p:sp>
        <p:nvSpPr>
          <p:cNvPr id="168972" name="Text Box 27"/>
          <p:cNvSpPr txBox="1">
            <a:spLocks noChangeArrowheads="1"/>
          </p:cNvSpPr>
          <p:nvPr/>
        </p:nvSpPr>
        <p:spPr bwMode="auto">
          <a:xfrm>
            <a:off x="309563" y="4198938"/>
            <a:ext cx="2287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A</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1</a:t>
            </a:r>
            <a:endParaRPr lang="en-US" smtClean="0">
              <a:solidFill>
                <a:srgbClr val="000000"/>
              </a:solidFill>
              <a:cs typeface="Arial" charset="0"/>
            </a:endParaRPr>
          </a:p>
          <a:p>
            <a:pPr algn="ctr" defTabSz="914400"/>
            <a:r>
              <a:rPr lang="en-US" smtClean="0">
                <a:solidFill>
                  <a:srgbClr val="000000"/>
                </a:solidFill>
                <a:cs typeface="Arial" charset="0"/>
              </a:rPr>
              <a:t>and</a:t>
            </a:r>
          </a:p>
          <a:p>
            <a:pPr algn="ctr" defTabSz="914400"/>
            <a:r>
              <a:rPr lang="en-US" smtClean="0">
                <a:solidFill>
                  <a:srgbClr val="FC0128"/>
                </a:solidFill>
                <a:cs typeface="Arial" charset="0"/>
              </a:rPr>
              <a:t>waits</a:t>
            </a:r>
            <a:r>
              <a:rPr lang="en-US" smtClean="0">
                <a:solidFill>
                  <a:srgbClr val="000000"/>
                </a:solidFill>
                <a:cs typeface="Arial" charset="0"/>
              </a:rPr>
              <a:t> for fork </a:t>
            </a:r>
            <a:r>
              <a:rPr lang="en-US" b="1" i="1" smtClean="0">
                <a:solidFill>
                  <a:srgbClr val="000000"/>
                </a:solidFill>
                <a:cs typeface="Arial" charset="0"/>
              </a:rPr>
              <a:t>2</a:t>
            </a:r>
            <a:r>
              <a:rPr lang="en-US" smtClean="0">
                <a:solidFill>
                  <a:srgbClr val="000000"/>
                </a:solidFill>
                <a:cs typeface="Arial" charset="0"/>
              </a:rPr>
              <a:t>.</a:t>
            </a:r>
          </a:p>
        </p:txBody>
      </p:sp>
      <p:sp>
        <p:nvSpPr>
          <p:cNvPr id="168973" name="Text Box 28"/>
          <p:cNvSpPr txBox="1">
            <a:spLocks noChangeArrowheads="1"/>
          </p:cNvSpPr>
          <p:nvPr/>
        </p:nvSpPr>
        <p:spPr bwMode="auto">
          <a:xfrm>
            <a:off x="6565900" y="4275138"/>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B</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2</a:t>
            </a:r>
            <a:endParaRPr lang="en-US" smtClean="0">
              <a:solidFill>
                <a:srgbClr val="000000"/>
              </a:solidFill>
              <a:cs typeface="Arial" charset="0"/>
            </a:endParaRPr>
          </a:p>
          <a:p>
            <a:pPr algn="ctr" defTabSz="914400"/>
            <a:r>
              <a:rPr lang="en-US" smtClean="0">
                <a:solidFill>
                  <a:srgbClr val="000000"/>
                </a:solidFill>
                <a:cs typeface="Arial" charset="0"/>
              </a:rPr>
              <a:t>and</a:t>
            </a:r>
          </a:p>
          <a:p>
            <a:pPr algn="ctr" defTabSz="914400"/>
            <a:r>
              <a:rPr lang="en-US" smtClean="0">
                <a:solidFill>
                  <a:srgbClr val="FC0128"/>
                </a:solidFill>
                <a:cs typeface="Arial" charset="0"/>
              </a:rPr>
              <a:t>waits</a:t>
            </a:r>
            <a:r>
              <a:rPr lang="en-US" smtClean="0">
                <a:solidFill>
                  <a:srgbClr val="000000"/>
                </a:solidFill>
                <a:cs typeface="Arial" charset="0"/>
              </a:rPr>
              <a:t> for fork </a:t>
            </a:r>
            <a:r>
              <a:rPr lang="en-US" b="1" i="1" smtClean="0">
                <a:solidFill>
                  <a:srgbClr val="000000"/>
                </a:solidFill>
                <a:cs typeface="Arial" charset="0"/>
              </a:rPr>
              <a:t>1</a:t>
            </a:r>
            <a:r>
              <a:rPr lang="en-US" smtClean="0">
                <a:solidFill>
                  <a:srgbClr val="000000"/>
                </a:solidFill>
                <a:cs typeface="Arial" charset="0"/>
              </a:rPr>
              <a:t>.</a:t>
            </a:r>
          </a:p>
        </p:txBody>
      </p:sp>
    </p:spTree>
    <p:extLst>
      <p:ext uri="{BB962C8B-B14F-4D97-AF65-F5344CB8AC3E}">
        <p14:creationId xmlns:p14="http://schemas.microsoft.com/office/powerpoint/2010/main" val="195569571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a:spcBef>
                <a:spcPts val="2000"/>
              </a:spcBef>
            </a:pPr>
            <a:r>
              <a:rPr lang="en-US" sz="3600">
                <a:latin typeface="Arial" charset="0"/>
                <a:ea typeface="ＭＳ Ｐゴシック" charset="0"/>
                <a:cs typeface="Arial" charset="0"/>
              </a:rPr>
              <a:t>Resource Graph or Wait-for Graph</a:t>
            </a:r>
            <a:endParaRPr lang="en-US">
              <a:latin typeface="Arial" charset="0"/>
              <a:ea typeface="ＭＳ Ｐゴシック" charset="0"/>
              <a:cs typeface="Arial" charset="0"/>
            </a:endParaRPr>
          </a:p>
        </p:txBody>
      </p:sp>
      <p:sp>
        <p:nvSpPr>
          <p:cNvPr id="169986" name="Rectangle 3"/>
          <p:cNvSpPr>
            <a:spLocks noGrp="1" noChangeArrowheads="1"/>
          </p:cNvSpPr>
          <p:nvPr>
            <p:ph idx="1"/>
          </p:nvPr>
        </p:nvSpPr>
        <p:spPr>
          <a:xfrm>
            <a:off x="457200" y="1447800"/>
            <a:ext cx="8226425" cy="2286000"/>
          </a:xfrm>
        </p:spPr>
        <p:txBody>
          <a:bodyPr/>
          <a:lstStyle/>
          <a:p>
            <a:pPr>
              <a:spcBef>
                <a:spcPts val="2000"/>
              </a:spcBef>
            </a:pPr>
            <a:r>
              <a:rPr lang="en-US" sz="2200">
                <a:latin typeface="Arial" charset="0"/>
                <a:ea typeface="ＭＳ Ｐゴシック" charset="0"/>
                <a:cs typeface="Arial" charset="0"/>
              </a:rPr>
              <a:t>A vertex for each process and each resource</a:t>
            </a:r>
          </a:p>
          <a:p>
            <a:pPr>
              <a:spcBef>
                <a:spcPts val="600"/>
              </a:spcBef>
            </a:pPr>
            <a:r>
              <a:rPr lang="en-US" sz="2200">
                <a:latin typeface="Arial" charset="0"/>
                <a:ea typeface="ＭＳ Ｐゴシック" charset="0"/>
                <a:cs typeface="Arial" charset="0"/>
              </a:rPr>
              <a:t>If process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holds resource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add an arc from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to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a:t>
            </a:r>
          </a:p>
          <a:p>
            <a:pPr>
              <a:spcBef>
                <a:spcPts val="600"/>
              </a:spcBef>
            </a:pPr>
            <a:r>
              <a:rPr lang="en-US" sz="2200">
                <a:latin typeface="Arial" charset="0"/>
                <a:ea typeface="ＭＳ Ｐゴシック" charset="0"/>
                <a:cs typeface="Arial" charset="0"/>
              </a:rPr>
              <a:t>If process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is waiting for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 add an arc from </a:t>
            </a:r>
            <a:r>
              <a:rPr lang="en-US" sz="2200" i="1">
                <a:latin typeface="Arial" charset="0"/>
                <a:ea typeface="ＭＳ Ｐゴシック" charset="0"/>
                <a:cs typeface="Arial" charset="0"/>
              </a:rPr>
              <a:t>A</a:t>
            </a:r>
            <a:r>
              <a:rPr lang="en-US" sz="2200">
                <a:latin typeface="Arial" charset="0"/>
                <a:ea typeface="ＭＳ Ｐゴシック" charset="0"/>
                <a:cs typeface="Arial" charset="0"/>
              </a:rPr>
              <a:t> to </a:t>
            </a:r>
            <a:r>
              <a:rPr lang="en-US" sz="2200" i="1">
                <a:latin typeface="Arial" charset="0"/>
                <a:ea typeface="ＭＳ Ｐゴシック" charset="0"/>
                <a:cs typeface="Arial" charset="0"/>
              </a:rPr>
              <a:t>R</a:t>
            </a:r>
            <a:r>
              <a:rPr lang="en-US" sz="2200">
                <a:latin typeface="Arial" charset="0"/>
                <a:ea typeface="ＭＳ Ｐゴシック" charset="0"/>
                <a:cs typeface="Arial" charset="0"/>
              </a:rPr>
              <a:t>.</a:t>
            </a:r>
          </a:p>
          <a:p>
            <a:pPr>
              <a:spcBef>
                <a:spcPts val="1400"/>
              </a:spcBef>
              <a:buFontTx/>
              <a:buNone/>
            </a:pPr>
            <a:r>
              <a:rPr lang="en-US" sz="2400" i="1">
                <a:latin typeface="Arial" charset="0"/>
                <a:ea typeface="ＭＳ Ｐゴシック" charset="0"/>
                <a:cs typeface="Arial" charset="0"/>
              </a:rPr>
              <a:t>The system is deadlocked iff the wait-for graph has at least one cycle.</a:t>
            </a:r>
          </a:p>
        </p:txBody>
      </p:sp>
      <p:sp>
        <p:nvSpPr>
          <p:cNvPr id="169987" name="Text Box 4"/>
          <p:cNvSpPr txBox="1">
            <a:spLocks noChangeArrowheads="1"/>
          </p:cNvSpPr>
          <p:nvPr/>
        </p:nvSpPr>
        <p:spPr bwMode="auto">
          <a:xfrm>
            <a:off x="4914900" y="47244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2</a:t>
            </a:r>
          </a:p>
        </p:txBody>
      </p:sp>
      <p:sp>
        <p:nvSpPr>
          <p:cNvPr id="169988" name="Text Box 5"/>
          <p:cNvSpPr txBox="1">
            <a:spLocks noChangeArrowheads="1"/>
          </p:cNvSpPr>
          <p:nvPr/>
        </p:nvSpPr>
        <p:spPr bwMode="auto">
          <a:xfrm>
            <a:off x="3817938" y="4724400"/>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Arial Bold" charset="0"/>
                <a:cs typeface="Arial Bold" charset="0"/>
              </a:rPr>
              <a:t>1</a:t>
            </a:r>
          </a:p>
        </p:txBody>
      </p:sp>
      <p:sp>
        <p:nvSpPr>
          <p:cNvPr id="60" name="Oval 6"/>
          <p:cNvSpPr>
            <a:spLocks noChangeArrowheads="1"/>
          </p:cNvSpPr>
          <p:nvPr/>
        </p:nvSpPr>
        <p:spPr bwMode="auto">
          <a:xfrm>
            <a:off x="4086225" y="5529263"/>
            <a:ext cx="828675" cy="649287"/>
          </a:xfrm>
          <a:prstGeom prst="ellipse">
            <a:avLst/>
          </a:prstGeom>
          <a:solidFill>
            <a:srgbClr val="618FFD"/>
          </a:solidFill>
          <a:ln w="12700">
            <a:noFill/>
            <a:round/>
            <a:headEnd type="none" w="sm" len="sm"/>
            <a:tailEnd type="none" w="sm" len="sm"/>
          </a:ln>
        </p:spPr>
        <p:txBody>
          <a:bodyPr anchor="ctr">
            <a:spAutoFit/>
          </a:bodyPr>
          <a:lstStyle/>
          <a:p>
            <a:pPr algn="ctr" defTabSz="914400" eaLnBrk="0" fontAlgn="auto" hangingPunct="0">
              <a:spcBef>
                <a:spcPts val="0"/>
              </a:spcBef>
              <a:spcAft>
                <a:spcPts val="0"/>
              </a:spcAft>
              <a:defRPr/>
            </a:pPr>
            <a:r>
              <a:rPr lang="en-US" kern="0">
                <a:solidFill>
                  <a:srgbClr val="000000"/>
                </a:solidFill>
                <a:latin typeface="Arial Bold"/>
                <a:cs typeface="Arial Bold"/>
              </a:rPr>
              <a:t>B</a:t>
            </a:r>
          </a:p>
        </p:txBody>
      </p:sp>
      <p:sp>
        <p:nvSpPr>
          <p:cNvPr id="169990" name="Oval 7"/>
          <p:cNvSpPr>
            <a:spLocks noChangeArrowheads="1"/>
          </p:cNvSpPr>
          <p:nvPr/>
        </p:nvSpPr>
        <p:spPr bwMode="auto">
          <a:xfrm>
            <a:off x="4086225" y="3843338"/>
            <a:ext cx="828675" cy="649287"/>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mtClean="0">
                <a:solidFill>
                  <a:srgbClr val="000000"/>
                </a:solidFill>
                <a:latin typeface="Arial Bold" charset="0"/>
                <a:cs typeface="Arial Bold" charset="0"/>
              </a:rPr>
              <a:t>A</a:t>
            </a:r>
          </a:p>
        </p:txBody>
      </p:sp>
      <p:grpSp>
        <p:nvGrpSpPr>
          <p:cNvPr id="169991" name="Group 8"/>
          <p:cNvGrpSpPr>
            <a:grpSpLocks/>
          </p:cNvGrpSpPr>
          <p:nvPr/>
        </p:nvGrpSpPr>
        <p:grpSpPr bwMode="auto">
          <a:xfrm>
            <a:off x="3187700" y="3997325"/>
            <a:ext cx="2671763" cy="295275"/>
            <a:chOff x="3148" y="3109"/>
            <a:chExt cx="1022" cy="113"/>
          </a:xfrm>
        </p:grpSpPr>
        <p:grpSp>
          <p:nvGrpSpPr>
            <p:cNvPr id="169998" name="Group 9"/>
            <p:cNvGrpSpPr>
              <a:grpSpLocks/>
            </p:cNvGrpSpPr>
            <p:nvPr/>
          </p:nvGrpSpPr>
          <p:grpSpPr bwMode="auto">
            <a:xfrm rot="5414277">
              <a:off x="3200" y="3376"/>
              <a:ext cx="124" cy="234"/>
              <a:chOff x="3634" y="2094"/>
              <a:chExt cx="124" cy="256"/>
            </a:xfrm>
          </p:grpSpPr>
          <p:sp>
            <p:nvSpPr>
              <p:cNvPr id="170006" name="Line 10"/>
              <p:cNvSpPr>
                <a:spLocks noChangeShapeType="1"/>
              </p:cNvSpPr>
              <p:nvPr/>
            </p:nvSpPr>
            <p:spPr bwMode="auto">
              <a:xfrm>
                <a:off x="3694" y="2167"/>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07" name="Line 11"/>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0008" name="Group 12"/>
              <p:cNvGrpSpPr>
                <a:grpSpLocks/>
              </p:cNvGrpSpPr>
              <p:nvPr/>
            </p:nvGrpSpPr>
            <p:grpSpPr bwMode="auto">
              <a:xfrm>
                <a:off x="3637" y="2094"/>
                <a:ext cx="118" cy="70"/>
                <a:chOff x="3631" y="2094"/>
                <a:chExt cx="118" cy="70"/>
              </a:xfrm>
            </p:grpSpPr>
            <p:sp>
              <p:nvSpPr>
                <p:cNvPr id="170009" name="Line 13"/>
                <p:cNvSpPr>
                  <a:spLocks noChangeShapeType="1"/>
                </p:cNvSpPr>
                <p:nvPr/>
              </p:nvSpPr>
              <p:spPr bwMode="auto">
                <a:xfrm>
                  <a:off x="3625"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10" name="Line 14"/>
                <p:cNvSpPr>
                  <a:spLocks noChangeShapeType="1"/>
                </p:cNvSpPr>
                <p:nvPr/>
              </p:nvSpPr>
              <p:spPr bwMode="auto">
                <a:xfrm>
                  <a:off x="3742" y="2107"/>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11" name="Line 15"/>
                <p:cNvSpPr>
                  <a:spLocks noChangeShapeType="1"/>
                </p:cNvSpPr>
                <p:nvPr/>
              </p:nvSpPr>
              <p:spPr bwMode="auto">
                <a:xfrm>
                  <a:off x="3684" y="2102"/>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69999" name="Group 16"/>
            <p:cNvGrpSpPr>
              <a:grpSpLocks/>
            </p:cNvGrpSpPr>
            <p:nvPr/>
          </p:nvGrpSpPr>
          <p:grpSpPr bwMode="auto">
            <a:xfrm rot="16185723" flipH="1">
              <a:off x="3992" y="3376"/>
              <a:ext cx="124" cy="234"/>
              <a:chOff x="3634" y="2093"/>
              <a:chExt cx="124" cy="256"/>
            </a:xfrm>
          </p:grpSpPr>
          <p:sp>
            <p:nvSpPr>
              <p:cNvPr id="170000" name="Line 17"/>
              <p:cNvSpPr>
                <a:spLocks noChangeShapeType="1"/>
              </p:cNvSpPr>
              <p:nvPr/>
            </p:nvSpPr>
            <p:spPr bwMode="auto">
              <a:xfrm>
                <a:off x="3694" y="2165"/>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01" name="Line 18"/>
              <p:cNvSpPr>
                <a:spLocks noChangeShapeType="1"/>
              </p:cNvSpPr>
              <p:nvPr/>
            </p:nvSpPr>
            <p:spPr bwMode="auto">
              <a:xfrm>
                <a:off x="3634"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0002" name="Group 19"/>
              <p:cNvGrpSpPr>
                <a:grpSpLocks/>
              </p:cNvGrpSpPr>
              <p:nvPr/>
            </p:nvGrpSpPr>
            <p:grpSpPr bwMode="auto">
              <a:xfrm>
                <a:off x="3638" y="2093"/>
                <a:ext cx="118" cy="71"/>
                <a:chOff x="3632" y="2093"/>
                <a:chExt cx="118" cy="71"/>
              </a:xfrm>
            </p:grpSpPr>
            <p:sp>
              <p:nvSpPr>
                <p:cNvPr id="170003" name="Line 20"/>
                <p:cNvSpPr>
                  <a:spLocks noChangeShapeType="1"/>
                </p:cNvSpPr>
                <p:nvPr/>
              </p:nvSpPr>
              <p:spPr bwMode="auto">
                <a:xfrm>
                  <a:off x="3632" y="2086"/>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04" name="Line 21"/>
                <p:cNvSpPr>
                  <a:spLocks noChangeShapeType="1"/>
                </p:cNvSpPr>
                <p:nvPr/>
              </p:nvSpPr>
              <p:spPr bwMode="auto">
                <a:xfrm>
                  <a:off x="3750"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0005" name="Line 22"/>
                <p:cNvSpPr>
                  <a:spLocks noChangeShapeType="1"/>
                </p:cNvSpPr>
                <p:nvPr/>
              </p:nvSpPr>
              <p:spPr bwMode="auto">
                <a:xfrm>
                  <a:off x="3690" y="2088"/>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69992" name="AutoShape 23"/>
          <p:cNvCxnSpPr>
            <a:cxnSpLocks noChangeShapeType="1"/>
            <a:stCxn id="60" idx="6"/>
          </p:cNvCxnSpPr>
          <p:nvPr/>
        </p:nvCxnSpPr>
        <p:spPr bwMode="auto">
          <a:xfrm flipV="1">
            <a:off x="4914900" y="4979988"/>
            <a:ext cx="747713" cy="874712"/>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cxnSp>
        <p:nvCxnSpPr>
          <p:cNvPr id="169993" name="AutoShape 24"/>
          <p:cNvCxnSpPr>
            <a:cxnSpLocks noChangeShapeType="1"/>
            <a:endCxn id="169990" idx="6"/>
          </p:cNvCxnSpPr>
          <p:nvPr/>
        </p:nvCxnSpPr>
        <p:spPr bwMode="auto">
          <a:xfrm rot="16200000" flipV="1">
            <a:off x="4884738" y="4197350"/>
            <a:ext cx="808037" cy="747713"/>
          </a:xfrm>
          <a:prstGeom prst="curvedConnector2">
            <a:avLst/>
          </a:prstGeom>
          <a:noFill/>
          <a:ln w="28575">
            <a:solidFill>
              <a:srgbClr val="FC0128"/>
            </a:solidFill>
            <a:round/>
            <a:headEnd type="triangle" w="lg" len="med"/>
            <a:tailEnd/>
          </a:ln>
          <a:extLst>
            <a:ext uri="{909E8E84-426E-40dd-AFC4-6F175D3DCCD1}">
              <a14:hiddenFill xmlns:a14="http://schemas.microsoft.com/office/drawing/2010/main">
                <a:noFill/>
              </a14:hiddenFill>
            </a:ext>
          </a:extLst>
        </p:spPr>
      </p:cxnSp>
      <p:cxnSp>
        <p:nvCxnSpPr>
          <p:cNvPr id="169994" name="AutoShape 25"/>
          <p:cNvCxnSpPr>
            <a:cxnSpLocks noChangeShapeType="1"/>
            <a:stCxn id="169990" idx="2"/>
          </p:cNvCxnSpPr>
          <p:nvPr/>
        </p:nvCxnSpPr>
        <p:spPr bwMode="auto">
          <a:xfrm rot="10800000" flipV="1">
            <a:off x="3424238" y="4167188"/>
            <a:ext cx="661987" cy="687387"/>
          </a:xfrm>
          <a:prstGeom prst="curvedConnector2">
            <a:avLst/>
          </a:prstGeom>
          <a:noFill/>
          <a:ln w="28575">
            <a:solidFill>
              <a:srgbClr val="800080"/>
            </a:solidFill>
            <a:round/>
            <a:headEnd type="triangle" w="lg" len="med"/>
            <a:tailEnd/>
          </a:ln>
          <a:extLst>
            <a:ext uri="{909E8E84-426E-40dd-AFC4-6F175D3DCCD1}">
              <a14:hiddenFill xmlns:a14="http://schemas.microsoft.com/office/drawing/2010/main">
                <a:noFill/>
              </a14:hiddenFill>
            </a:ext>
          </a:extLst>
        </p:spPr>
      </p:cxnSp>
      <p:cxnSp>
        <p:nvCxnSpPr>
          <p:cNvPr id="169995" name="AutoShape 26"/>
          <p:cNvCxnSpPr>
            <a:cxnSpLocks noChangeShapeType="1"/>
            <a:endCxn id="60" idx="2"/>
          </p:cNvCxnSpPr>
          <p:nvPr/>
        </p:nvCxnSpPr>
        <p:spPr bwMode="auto">
          <a:xfrm rot="16200000" flipH="1">
            <a:off x="3317876" y="5086350"/>
            <a:ext cx="874712" cy="661987"/>
          </a:xfrm>
          <a:prstGeom prst="curvedConnector2">
            <a:avLst/>
          </a:prstGeom>
          <a:noFill/>
          <a:ln w="28575">
            <a:solidFill>
              <a:srgbClr val="FC0128"/>
            </a:solidFill>
            <a:round/>
            <a:headEnd type="triangle" w="lg" len="med"/>
            <a:tailEnd/>
          </a:ln>
          <a:extLst>
            <a:ext uri="{909E8E84-426E-40dd-AFC4-6F175D3DCCD1}">
              <a14:hiddenFill xmlns:a14="http://schemas.microsoft.com/office/drawing/2010/main">
                <a:noFill/>
              </a14:hiddenFill>
            </a:ext>
          </a:extLst>
        </p:spPr>
      </p:cxnSp>
      <p:sp>
        <p:nvSpPr>
          <p:cNvPr id="169996" name="Text Box 27"/>
          <p:cNvSpPr txBox="1">
            <a:spLocks noChangeArrowheads="1"/>
          </p:cNvSpPr>
          <p:nvPr/>
        </p:nvSpPr>
        <p:spPr bwMode="auto">
          <a:xfrm>
            <a:off x="309563" y="4198938"/>
            <a:ext cx="2287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A</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1</a:t>
            </a:r>
            <a:endParaRPr lang="en-US" smtClean="0">
              <a:solidFill>
                <a:srgbClr val="000000"/>
              </a:solidFill>
              <a:cs typeface="Arial" charset="0"/>
            </a:endParaRPr>
          </a:p>
          <a:p>
            <a:pPr algn="ctr" defTabSz="914400"/>
            <a:r>
              <a:rPr lang="en-US" smtClean="0">
                <a:solidFill>
                  <a:srgbClr val="000000"/>
                </a:solidFill>
                <a:cs typeface="Arial" charset="0"/>
              </a:rPr>
              <a:t>and</a:t>
            </a:r>
          </a:p>
          <a:p>
            <a:pPr algn="ctr" defTabSz="914400"/>
            <a:r>
              <a:rPr lang="en-US" smtClean="0">
                <a:solidFill>
                  <a:srgbClr val="FC0128"/>
                </a:solidFill>
                <a:cs typeface="Arial" charset="0"/>
              </a:rPr>
              <a:t>waits</a:t>
            </a:r>
            <a:r>
              <a:rPr lang="en-US" smtClean="0">
                <a:solidFill>
                  <a:srgbClr val="000000"/>
                </a:solidFill>
                <a:cs typeface="Arial" charset="0"/>
              </a:rPr>
              <a:t> for fork </a:t>
            </a:r>
            <a:r>
              <a:rPr lang="en-US" b="1" i="1" smtClean="0">
                <a:solidFill>
                  <a:srgbClr val="000000"/>
                </a:solidFill>
                <a:cs typeface="Arial" charset="0"/>
              </a:rPr>
              <a:t>2</a:t>
            </a:r>
            <a:r>
              <a:rPr lang="en-US" smtClean="0">
                <a:solidFill>
                  <a:srgbClr val="000000"/>
                </a:solidFill>
                <a:cs typeface="Arial" charset="0"/>
              </a:rPr>
              <a:t>.</a:t>
            </a:r>
          </a:p>
        </p:txBody>
      </p:sp>
      <p:sp>
        <p:nvSpPr>
          <p:cNvPr id="169997" name="Text Box 28"/>
          <p:cNvSpPr txBox="1">
            <a:spLocks noChangeArrowheads="1"/>
          </p:cNvSpPr>
          <p:nvPr/>
        </p:nvSpPr>
        <p:spPr bwMode="auto">
          <a:xfrm>
            <a:off x="6565900" y="4275138"/>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i="1" smtClean="0">
                <a:solidFill>
                  <a:srgbClr val="000000"/>
                </a:solidFill>
                <a:cs typeface="Arial" charset="0"/>
              </a:rPr>
              <a:t>B</a:t>
            </a:r>
            <a:r>
              <a:rPr lang="en-US" smtClean="0">
                <a:solidFill>
                  <a:srgbClr val="000000"/>
                </a:solidFill>
                <a:cs typeface="Arial" charset="0"/>
              </a:rPr>
              <a:t> </a:t>
            </a:r>
            <a:r>
              <a:rPr lang="en-US" smtClean="0">
                <a:solidFill>
                  <a:srgbClr val="800080"/>
                </a:solidFill>
                <a:cs typeface="Arial" charset="0"/>
              </a:rPr>
              <a:t>grabs</a:t>
            </a:r>
            <a:r>
              <a:rPr lang="en-US" smtClean="0">
                <a:solidFill>
                  <a:srgbClr val="000000"/>
                </a:solidFill>
                <a:cs typeface="Arial" charset="0"/>
              </a:rPr>
              <a:t> fork </a:t>
            </a:r>
            <a:r>
              <a:rPr lang="en-US" b="1" i="1" smtClean="0">
                <a:solidFill>
                  <a:srgbClr val="000000"/>
                </a:solidFill>
                <a:cs typeface="Arial" charset="0"/>
              </a:rPr>
              <a:t>2</a:t>
            </a:r>
            <a:endParaRPr lang="en-US" smtClean="0">
              <a:solidFill>
                <a:srgbClr val="000000"/>
              </a:solidFill>
              <a:cs typeface="Arial" charset="0"/>
            </a:endParaRPr>
          </a:p>
          <a:p>
            <a:pPr algn="ctr" defTabSz="914400"/>
            <a:r>
              <a:rPr lang="en-US" smtClean="0">
                <a:solidFill>
                  <a:srgbClr val="000000"/>
                </a:solidFill>
                <a:cs typeface="Arial" charset="0"/>
              </a:rPr>
              <a:t>and</a:t>
            </a:r>
          </a:p>
          <a:p>
            <a:pPr algn="ctr" defTabSz="914400"/>
            <a:r>
              <a:rPr lang="en-US" smtClean="0">
                <a:solidFill>
                  <a:srgbClr val="FC0128"/>
                </a:solidFill>
                <a:cs typeface="Arial" charset="0"/>
              </a:rPr>
              <a:t>waits</a:t>
            </a:r>
            <a:r>
              <a:rPr lang="en-US" smtClean="0">
                <a:solidFill>
                  <a:srgbClr val="000000"/>
                </a:solidFill>
                <a:cs typeface="Arial" charset="0"/>
              </a:rPr>
              <a:t> for fork </a:t>
            </a:r>
            <a:r>
              <a:rPr lang="en-US" b="1" i="1" smtClean="0">
                <a:solidFill>
                  <a:srgbClr val="000000"/>
                </a:solidFill>
                <a:cs typeface="Arial" charset="0"/>
              </a:rPr>
              <a:t>1</a:t>
            </a:r>
            <a:r>
              <a:rPr lang="en-US" smtClean="0">
                <a:solidFill>
                  <a:srgbClr val="000000"/>
                </a:solidFill>
                <a:cs typeface="Arial" charset="0"/>
              </a:rPr>
              <a:t>.</a:t>
            </a:r>
          </a:p>
        </p:txBody>
      </p:sp>
    </p:spTree>
    <p:extLst>
      <p:ext uri="{BB962C8B-B14F-4D97-AF65-F5344CB8AC3E}">
        <p14:creationId xmlns:p14="http://schemas.microsoft.com/office/powerpoint/2010/main" val="36873338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2"/>
          <p:cNvSpPr>
            <a:spLocks noGrp="1"/>
          </p:cNvSpPr>
          <p:nvPr>
            <p:ph type="title"/>
          </p:nvPr>
        </p:nvSpPr>
        <p:spPr/>
        <p:txBody>
          <a:bodyPr/>
          <a:lstStyle/>
          <a:p>
            <a:r>
              <a:rPr lang="en-US">
                <a:latin typeface="Arial" charset="0"/>
                <a:ea typeface="ＭＳ Ｐゴシック" charset="0"/>
                <a:cs typeface="Arial" charset="0"/>
              </a:rPr>
              <a:t>Deadlock vs. starvation</a:t>
            </a:r>
          </a:p>
        </p:txBody>
      </p:sp>
      <p:sp>
        <p:nvSpPr>
          <p:cNvPr id="171010" name="Content Placeholder 3"/>
          <p:cNvSpPr>
            <a:spLocks noGrp="1"/>
          </p:cNvSpPr>
          <p:nvPr>
            <p:ph idx="1"/>
          </p:nvPr>
        </p:nvSpPr>
        <p:spPr>
          <a:xfrm>
            <a:off x="304800" y="1600200"/>
            <a:ext cx="8534400" cy="4724400"/>
          </a:xfrm>
        </p:spPr>
        <p:txBody>
          <a:bodyPr/>
          <a:lstStyle/>
          <a:p>
            <a:r>
              <a:rPr lang="en-US" sz="2400" b="0" dirty="0">
                <a:latin typeface="Arial" charset="0"/>
                <a:ea typeface="ＭＳ Ｐゴシック" charset="0"/>
                <a:cs typeface="Arial" charset="0"/>
              </a:rPr>
              <a:t>A </a:t>
            </a:r>
            <a:r>
              <a:rPr lang="en-US" sz="2400" dirty="0">
                <a:solidFill>
                  <a:schemeClr val="accent2"/>
                </a:solidFill>
                <a:latin typeface="Arial" charset="0"/>
                <a:ea typeface="ＭＳ Ｐゴシック" charset="0"/>
                <a:cs typeface="Arial" charset="0"/>
              </a:rPr>
              <a:t>deadlock</a:t>
            </a:r>
            <a:r>
              <a:rPr lang="en-US" sz="2400" b="0" dirty="0">
                <a:latin typeface="Arial" charset="0"/>
                <a:ea typeface="ＭＳ Ｐゴシック" charset="0"/>
                <a:cs typeface="Arial" charset="0"/>
              </a:rPr>
              <a:t> is a situation in which </a:t>
            </a:r>
            <a:r>
              <a:rPr lang="en-US" sz="2400" b="0" dirty="0" smtClean="0">
                <a:latin typeface="Arial" charset="0"/>
                <a:ea typeface="ＭＳ Ｐゴシック" charset="0"/>
                <a:cs typeface="Arial" charset="0"/>
              </a:rPr>
              <a:t>a set </a:t>
            </a:r>
            <a:r>
              <a:rPr lang="en-US" sz="2400" b="0" dirty="0">
                <a:latin typeface="Arial" charset="0"/>
                <a:ea typeface="ＭＳ Ｐゴシック" charset="0"/>
                <a:cs typeface="Arial" charset="0"/>
              </a:rPr>
              <a:t>of threads are all waiting </a:t>
            </a:r>
            <a:r>
              <a:rPr lang="en-US" sz="2400" b="0" dirty="0" smtClean="0">
                <a:latin typeface="Arial" charset="0"/>
                <a:ea typeface="ＭＳ Ｐゴシック" charset="0"/>
                <a:cs typeface="Arial" charset="0"/>
              </a:rPr>
              <a:t>for another </a:t>
            </a:r>
            <a:r>
              <a:rPr lang="en-US" sz="2400" b="0" dirty="0">
                <a:latin typeface="Arial" charset="0"/>
                <a:ea typeface="ＭＳ Ｐゴシック" charset="0"/>
                <a:cs typeface="Arial" charset="0"/>
              </a:rPr>
              <a:t>thread to </a:t>
            </a:r>
            <a:r>
              <a:rPr lang="en-US" sz="2400" b="0" dirty="0" smtClean="0">
                <a:latin typeface="Arial" charset="0"/>
                <a:ea typeface="ＭＳ Ｐゴシック" charset="0"/>
                <a:cs typeface="Arial" charset="0"/>
              </a:rPr>
              <a:t>move.</a:t>
            </a:r>
            <a:endParaRPr lang="en-US" sz="2400" b="0" dirty="0">
              <a:latin typeface="Arial" charset="0"/>
              <a:ea typeface="ＭＳ Ｐゴシック" charset="0"/>
              <a:cs typeface="Arial" charset="0"/>
            </a:endParaRPr>
          </a:p>
          <a:p>
            <a:r>
              <a:rPr lang="en-US" sz="2400" b="0" dirty="0">
                <a:latin typeface="Arial" charset="0"/>
                <a:ea typeface="ＭＳ Ｐゴシック" charset="0"/>
                <a:cs typeface="Arial" charset="0"/>
              </a:rPr>
              <a:t>But none of the threads can </a:t>
            </a:r>
            <a:r>
              <a:rPr lang="en-US" sz="2400" b="0" dirty="0" smtClean="0">
                <a:latin typeface="Arial" charset="0"/>
                <a:ea typeface="ＭＳ Ｐゴシック" charset="0"/>
                <a:cs typeface="Arial" charset="0"/>
              </a:rPr>
              <a:t>move </a:t>
            </a:r>
            <a:r>
              <a:rPr lang="en-US" sz="2400" b="0" dirty="0">
                <a:latin typeface="Arial" charset="0"/>
                <a:ea typeface="ＭＳ Ｐゴシック" charset="0"/>
                <a:cs typeface="Arial" charset="0"/>
              </a:rPr>
              <a:t>because they are all waiting for another thread to do it.</a:t>
            </a:r>
          </a:p>
          <a:p>
            <a:r>
              <a:rPr lang="en-US" sz="2400" b="0" dirty="0">
                <a:latin typeface="Arial" charset="0"/>
                <a:ea typeface="ＭＳ Ｐゴシック" charset="0"/>
                <a:cs typeface="Arial" charset="0"/>
              </a:rPr>
              <a:t>Deadlocked threads sleep “forever”: the software “freezes”.  It stops executing, stops taking input, stops generating output.  </a:t>
            </a:r>
            <a:r>
              <a:rPr lang="en-US" sz="2400" dirty="0">
                <a:latin typeface="Arial" charset="0"/>
                <a:ea typeface="ＭＳ Ｐゴシック" charset="0"/>
                <a:cs typeface="Arial" charset="0"/>
              </a:rPr>
              <a:t>There is no way out.</a:t>
            </a:r>
          </a:p>
          <a:p>
            <a:r>
              <a:rPr lang="en-US" sz="2400" dirty="0">
                <a:solidFill>
                  <a:srgbClr val="651222"/>
                </a:solidFill>
                <a:latin typeface="Arial" charset="0"/>
                <a:ea typeface="ＭＳ Ｐゴシック" charset="0"/>
                <a:cs typeface="Arial" charset="0"/>
              </a:rPr>
              <a:t>Starvation</a:t>
            </a:r>
            <a:r>
              <a:rPr lang="en-US" sz="2400" b="0" dirty="0">
                <a:solidFill>
                  <a:srgbClr val="651222"/>
                </a:solidFill>
                <a:latin typeface="Arial" charset="0"/>
                <a:ea typeface="ＭＳ Ｐゴシック" charset="0"/>
                <a:cs typeface="Arial" charset="0"/>
              </a:rPr>
              <a:t> </a:t>
            </a:r>
            <a:r>
              <a:rPr lang="en-US" sz="2400" b="0" dirty="0">
                <a:latin typeface="Arial" charset="0"/>
                <a:ea typeface="ＭＳ Ｐゴシック" charset="0"/>
                <a:cs typeface="Arial" charset="0"/>
              </a:rPr>
              <a:t>(also called </a:t>
            </a:r>
            <a:r>
              <a:rPr lang="en-US" altLang="ja-JP" sz="2400" dirty="0" err="1" smtClean="0">
                <a:solidFill>
                  <a:srgbClr val="651222"/>
                </a:solidFill>
                <a:latin typeface="Arial" charset="0"/>
                <a:ea typeface="ＭＳ Ｐゴシック" charset="0"/>
                <a:cs typeface="Arial" charset="0"/>
              </a:rPr>
              <a:t>livelock</a:t>
            </a:r>
            <a:r>
              <a:rPr lang="en-US" altLang="ja-JP" sz="2400" b="0" dirty="0" smtClean="0">
                <a:latin typeface="Arial" charset="0"/>
                <a:ea typeface="ＭＳ Ｐゴシック" charset="0"/>
                <a:cs typeface="Arial" charset="0"/>
              </a:rPr>
              <a:t>) </a:t>
            </a:r>
            <a:r>
              <a:rPr lang="en-US" altLang="ja-JP" sz="2400" b="0" dirty="0">
                <a:latin typeface="Arial" charset="0"/>
                <a:ea typeface="ＭＳ Ｐゴシック" charset="0"/>
                <a:cs typeface="Arial" charset="0"/>
              </a:rPr>
              <a:t>is different: some schedule exists that can exit the </a:t>
            </a:r>
            <a:r>
              <a:rPr lang="en-US" altLang="ja-JP" sz="2400" b="0" dirty="0" err="1">
                <a:latin typeface="Arial" charset="0"/>
                <a:ea typeface="ＭＳ Ｐゴシック" charset="0"/>
                <a:cs typeface="Arial" charset="0"/>
              </a:rPr>
              <a:t>livelock</a:t>
            </a:r>
            <a:r>
              <a:rPr lang="en-US" altLang="ja-JP" sz="2400" b="0" dirty="0">
                <a:latin typeface="Arial" charset="0"/>
                <a:ea typeface="ＭＳ Ｐゴシック" charset="0"/>
                <a:cs typeface="Arial" charset="0"/>
              </a:rPr>
              <a:t> state, and </a:t>
            </a:r>
            <a:r>
              <a:rPr lang="en-US" altLang="ja-JP" sz="2400" b="0" dirty="0" smtClean="0">
                <a:latin typeface="Arial" charset="0"/>
                <a:ea typeface="ＭＳ Ｐゴシック" charset="0"/>
                <a:cs typeface="Arial" charset="0"/>
              </a:rPr>
              <a:t>the scheduler may select it, </a:t>
            </a:r>
            <a:r>
              <a:rPr lang="en-US" altLang="ja-JP" sz="2400" b="0" dirty="0">
                <a:latin typeface="Arial" charset="0"/>
                <a:ea typeface="ＭＳ Ｐゴシック" charset="0"/>
                <a:cs typeface="Arial" charset="0"/>
              </a:rPr>
              <a:t>even if the probability is low.</a:t>
            </a:r>
            <a:endParaRPr lang="en-US" sz="2400" b="0" dirty="0">
              <a:latin typeface="Arial" charset="0"/>
              <a:ea typeface="ＭＳ Ｐゴシック" charset="0"/>
              <a:cs typeface="Arial" charset="0"/>
            </a:endParaRPr>
          </a:p>
        </p:txBody>
      </p:sp>
    </p:spTree>
    <p:extLst>
      <p:ext uri="{BB962C8B-B14F-4D97-AF65-F5344CB8AC3E}">
        <p14:creationId xmlns:p14="http://schemas.microsoft.com/office/powerpoint/2010/main" val="89731856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ChangeArrowheads="1"/>
          </p:cNvSpPr>
          <p:nvPr/>
        </p:nvSpPr>
        <p:spPr bwMode="auto">
          <a:xfrm>
            <a:off x="2633663" y="3619500"/>
            <a:ext cx="682625"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4" name="Rectangle 3"/>
          <p:cNvSpPr>
            <a:spLocks noChangeArrowheads="1"/>
          </p:cNvSpPr>
          <p:nvPr/>
        </p:nvSpPr>
        <p:spPr bwMode="auto">
          <a:xfrm>
            <a:off x="3316288" y="3619500"/>
            <a:ext cx="1411287"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5" name="Rectangle 4"/>
          <p:cNvSpPr>
            <a:spLocks noChangeArrowheads="1"/>
          </p:cNvSpPr>
          <p:nvPr/>
        </p:nvSpPr>
        <p:spPr bwMode="auto">
          <a:xfrm>
            <a:off x="3316288" y="4249738"/>
            <a:ext cx="971550" cy="67151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6" name="Rectangle 5"/>
          <p:cNvSpPr>
            <a:spLocks noChangeArrowheads="1"/>
          </p:cNvSpPr>
          <p:nvPr/>
        </p:nvSpPr>
        <p:spPr bwMode="auto">
          <a:xfrm>
            <a:off x="3316288" y="3206750"/>
            <a:ext cx="1411287" cy="41275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7" name="Rectangle 6"/>
          <p:cNvSpPr>
            <a:spLocks noChangeArrowheads="1"/>
          </p:cNvSpPr>
          <p:nvPr/>
        </p:nvSpPr>
        <p:spPr bwMode="auto">
          <a:xfrm rot="16200000" flipV="1">
            <a:off x="1089025" y="4330701"/>
            <a:ext cx="2460625"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8" name="Rectangle 7"/>
          <p:cNvSpPr>
            <a:spLocks noChangeArrowheads="1"/>
          </p:cNvSpPr>
          <p:nvPr/>
        </p:nvSpPr>
        <p:spPr bwMode="auto">
          <a:xfrm flipV="1">
            <a:off x="2357438" y="3062288"/>
            <a:ext cx="2559050"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39" name="Rectangle 8"/>
          <p:cNvSpPr>
            <a:spLocks noChangeArrowheads="1"/>
          </p:cNvSpPr>
          <p:nvPr/>
        </p:nvSpPr>
        <p:spPr bwMode="auto">
          <a:xfrm rot="16200000" flipV="1">
            <a:off x="4386263" y="2455863"/>
            <a:ext cx="113665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40" name="Rectangle 9"/>
          <p:cNvSpPr>
            <a:spLocks noChangeArrowheads="1"/>
          </p:cNvSpPr>
          <p:nvPr/>
        </p:nvSpPr>
        <p:spPr bwMode="auto">
          <a:xfrm flipV="1">
            <a:off x="1265238" y="5599113"/>
            <a:ext cx="1016000"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2041" name="Rectangle 10"/>
          <p:cNvSpPr>
            <a:spLocks noChangeArrowheads="1"/>
          </p:cNvSpPr>
          <p:nvPr/>
        </p:nvSpPr>
        <p:spPr bwMode="auto">
          <a:xfrm>
            <a:off x="1265238" y="1697038"/>
            <a:ext cx="4140200" cy="39782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grpSp>
        <p:nvGrpSpPr>
          <p:cNvPr id="172042" name="Group 11"/>
          <p:cNvGrpSpPr>
            <a:grpSpLocks/>
          </p:cNvGrpSpPr>
          <p:nvPr/>
        </p:nvGrpSpPr>
        <p:grpSpPr bwMode="auto">
          <a:xfrm>
            <a:off x="6007100" y="1776413"/>
            <a:ext cx="2208213" cy="950912"/>
            <a:chOff x="3784" y="1119"/>
            <a:chExt cx="1391" cy="599"/>
          </a:xfrm>
        </p:grpSpPr>
        <p:sp>
          <p:nvSpPr>
            <p:cNvPr id="172094" name="Text Box 12"/>
            <p:cNvSpPr txBox="1">
              <a:spLocks noChangeArrowheads="1"/>
            </p:cNvSpPr>
            <p:nvPr/>
          </p:nvSpPr>
          <p:spPr bwMode="auto">
            <a:xfrm>
              <a:off x="4978" y="146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smtClean="0">
                  <a:solidFill>
                    <a:srgbClr val="000000"/>
                  </a:solidFill>
                  <a:latin typeface="Times New Roman" charset="0"/>
                  <a:cs typeface="Arial" charset="0"/>
                </a:rPr>
                <a:t>1</a:t>
              </a:r>
              <a:endParaRPr lang="en-US" sz="3600" smtClean="0">
                <a:solidFill>
                  <a:srgbClr val="000000"/>
                </a:solidFill>
                <a:latin typeface="Times New Roman" charset="0"/>
                <a:cs typeface="Arial" charset="0"/>
              </a:endParaRPr>
            </a:p>
          </p:txBody>
        </p:sp>
        <p:sp>
          <p:nvSpPr>
            <p:cNvPr id="172095" name="Text Box 13"/>
            <p:cNvSpPr txBox="1">
              <a:spLocks noChangeArrowheads="1"/>
            </p:cNvSpPr>
            <p:nvPr/>
          </p:nvSpPr>
          <p:spPr bwMode="auto">
            <a:xfrm>
              <a:off x="3784" y="1466"/>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smtClean="0">
                  <a:solidFill>
                    <a:srgbClr val="000000"/>
                  </a:solidFill>
                  <a:latin typeface="Times New Roman" charset="0"/>
                  <a:cs typeface="Arial" charset="0"/>
                </a:rPr>
                <a:t>2</a:t>
              </a:r>
              <a:endParaRPr lang="en-US" sz="3600" smtClean="0">
                <a:solidFill>
                  <a:srgbClr val="000000"/>
                </a:solidFill>
                <a:latin typeface="Times New Roman" charset="0"/>
                <a:cs typeface="Arial" charset="0"/>
              </a:endParaRPr>
            </a:p>
          </p:txBody>
        </p:sp>
        <p:sp>
          <p:nvSpPr>
            <p:cNvPr id="172096" name="Oval 14"/>
            <p:cNvSpPr>
              <a:spLocks noChangeArrowheads="1"/>
            </p:cNvSpPr>
            <p:nvPr/>
          </p:nvSpPr>
          <p:spPr bwMode="auto">
            <a:xfrm>
              <a:off x="4305" y="1119"/>
              <a:ext cx="325" cy="33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Y</a:t>
              </a:r>
              <a:endParaRPr lang="en-US" smtClean="0">
                <a:solidFill>
                  <a:srgbClr val="000000"/>
                </a:solidFill>
                <a:latin typeface="Times New Roman" charset="0"/>
                <a:cs typeface="Arial" charset="0"/>
              </a:endParaRPr>
            </a:p>
          </p:txBody>
        </p:sp>
        <p:grpSp>
          <p:nvGrpSpPr>
            <p:cNvPr id="172097" name="Group 15"/>
            <p:cNvGrpSpPr>
              <a:grpSpLocks/>
            </p:cNvGrpSpPr>
            <p:nvPr/>
          </p:nvGrpSpPr>
          <p:grpSpPr bwMode="auto">
            <a:xfrm>
              <a:off x="3956" y="1529"/>
              <a:ext cx="1022" cy="113"/>
              <a:chOff x="3148" y="3109"/>
              <a:chExt cx="1022" cy="113"/>
            </a:xfrm>
          </p:grpSpPr>
          <p:grpSp>
            <p:nvGrpSpPr>
              <p:cNvPr id="172100" name="Group 16"/>
              <p:cNvGrpSpPr>
                <a:grpSpLocks/>
              </p:cNvGrpSpPr>
              <p:nvPr/>
            </p:nvGrpSpPr>
            <p:grpSpPr bwMode="auto">
              <a:xfrm rot="5414277">
                <a:off x="3208" y="3049"/>
                <a:ext cx="113" cy="234"/>
                <a:chOff x="3635" y="2093"/>
                <a:chExt cx="124" cy="256"/>
              </a:xfrm>
            </p:grpSpPr>
            <p:sp>
              <p:nvSpPr>
                <p:cNvPr id="172108" name="Line 17"/>
                <p:cNvSpPr>
                  <a:spLocks noChangeShapeType="1"/>
                </p:cNvSpPr>
                <p:nvPr/>
              </p:nvSpPr>
              <p:spPr bwMode="auto">
                <a:xfrm>
                  <a:off x="3687" y="2168"/>
                  <a:ext cx="0" cy="184"/>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09" name="Line 18"/>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2110" name="Group 19"/>
                <p:cNvGrpSpPr>
                  <a:grpSpLocks/>
                </p:cNvGrpSpPr>
                <p:nvPr/>
              </p:nvGrpSpPr>
              <p:grpSpPr bwMode="auto">
                <a:xfrm>
                  <a:off x="3638" y="2093"/>
                  <a:ext cx="119" cy="70"/>
                  <a:chOff x="3632" y="2093"/>
                  <a:chExt cx="119" cy="70"/>
                </a:xfrm>
              </p:grpSpPr>
              <p:sp>
                <p:nvSpPr>
                  <p:cNvPr id="172111" name="Line 20"/>
                  <p:cNvSpPr>
                    <a:spLocks noChangeShapeType="1"/>
                  </p:cNvSpPr>
                  <p:nvPr/>
                </p:nvSpPr>
                <p:spPr bwMode="auto">
                  <a:xfrm>
                    <a:off x="3620"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12" name="Line 21"/>
                  <p:cNvSpPr>
                    <a:spLocks noChangeShapeType="1"/>
                  </p:cNvSpPr>
                  <p:nvPr/>
                </p:nvSpPr>
                <p:spPr bwMode="auto">
                  <a:xfrm>
                    <a:off x="3733" y="210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13" name="Line 22"/>
                  <p:cNvSpPr>
                    <a:spLocks noChangeShapeType="1"/>
                  </p:cNvSpPr>
                  <p:nvPr/>
                </p:nvSpPr>
                <p:spPr bwMode="auto">
                  <a:xfrm>
                    <a:off x="3679"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72101" name="Group 23"/>
              <p:cNvGrpSpPr>
                <a:grpSpLocks/>
              </p:cNvGrpSpPr>
              <p:nvPr/>
            </p:nvGrpSpPr>
            <p:grpSpPr bwMode="auto">
              <a:xfrm rot="16185723" flipH="1">
                <a:off x="3996" y="3049"/>
                <a:ext cx="113" cy="234"/>
                <a:chOff x="3635" y="2093"/>
                <a:chExt cx="124" cy="256"/>
              </a:xfrm>
            </p:grpSpPr>
            <p:sp>
              <p:nvSpPr>
                <p:cNvPr id="172102" name="Line 24"/>
                <p:cNvSpPr>
                  <a:spLocks noChangeShapeType="1"/>
                </p:cNvSpPr>
                <p:nvPr/>
              </p:nvSpPr>
              <p:spPr bwMode="auto">
                <a:xfrm>
                  <a:off x="3696"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03" name="Line 25"/>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2104" name="Group 26"/>
                <p:cNvGrpSpPr>
                  <a:grpSpLocks/>
                </p:cNvGrpSpPr>
                <p:nvPr/>
              </p:nvGrpSpPr>
              <p:grpSpPr bwMode="auto">
                <a:xfrm>
                  <a:off x="3638" y="2093"/>
                  <a:ext cx="119" cy="70"/>
                  <a:chOff x="3632" y="2093"/>
                  <a:chExt cx="119" cy="70"/>
                </a:xfrm>
              </p:grpSpPr>
              <p:sp>
                <p:nvSpPr>
                  <p:cNvPr id="172105" name="Line 27"/>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06" name="Line 28"/>
                  <p:cNvSpPr>
                    <a:spLocks noChangeShapeType="1"/>
                  </p:cNvSpPr>
                  <p:nvPr/>
                </p:nvSpPr>
                <p:spPr bwMode="auto">
                  <a:xfrm>
                    <a:off x="374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107" name="Line 29"/>
                  <p:cNvSpPr>
                    <a:spLocks noChangeShapeType="1"/>
                  </p:cNvSpPr>
                  <p:nvPr/>
                </p:nvSpPr>
                <p:spPr bwMode="auto">
                  <a:xfrm>
                    <a:off x="3691" y="209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72098" name="AutoShape 30"/>
            <p:cNvCxnSpPr>
              <a:cxnSpLocks noChangeShapeType="1"/>
            </p:cNvCxnSpPr>
            <p:nvPr/>
          </p:nvCxnSpPr>
          <p:spPr bwMode="auto">
            <a:xfrm rot="5400000" flipH="1">
              <a:off x="4618" y="1296"/>
              <a:ext cx="309" cy="286"/>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2099" name="AutoShape 31"/>
            <p:cNvCxnSpPr>
              <a:cxnSpLocks noChangeShapeType="1"/>
            </p:cNvCxnSpPr>
            <p:nvPr/>
          </p:nvCxnSpPr>
          <p:spPr bwMode="auto">
            <a:xfrm rot="10800000" flipV="1">
              <a:off x="4052" y="1284"/>
              <a:ext cx="253" cy="263"/>
            </a:xfrm>
            <a:prstGeom prst="curvedConnector2">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grpSp>
      <p:grpSp>
        <p:nvGrpSpPr>
          <p:cNvPr id="172043" name="Group 32"/>
          <p:cNvGrpSpPr>
            <a:grpSpLocks/>
          </p:cNvGrpSpPr>
          <p:nvPr/>
        </p:nvGrpSpPr>
        <p:grpSpPr bwMode="auto">
          <a:xfrm>
            <a:off x="2435225" y="1697038"/>
            <a:ext cx="401638" cy="4283075"/>
            <a:chOff x="2209" y="672"/>
            <a:chExt cx="253" cy="2698"/>
          </a:xfrm>
        </p:grpSpPr>
        <p:sp>
          <p:nvSpPr>
            <p:cNvPr id="172092" name="Line 33"/>
            <p:cNvSpPr>
              <a:spLocks noChangeShapeType="1"/>
            </p:cNvSpPr>
            <p:nvPr/>
          </p:nvSpPr>
          <p:spPr bwMode="auto">
            <a:xfrm>
              <a:off x="233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2093" name="Text Box 34"/>
            <p:cNvSpPr txBox="1">
              <a:spLocks noChangeArrowheads="1"/>
            </p:cNvSpPr>
            <p:nvPr/>
          </p:nvSpPr>
          <p:spPr bwMode="auto">
            <a:xfrm>
              <a:off x="2209"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2044" name="Group 35"/>
          <p:cNvGrpSpPr>
            <a:grpSpLocks/>
          </p:cNvGrpSpPr>
          <p:nvPr/>
        </p:nvGrpSpPr>
        <p:grpSpPr bwMode="auto">
          <a:xfrm>
            <a:off x="3130550" y="1697038"/>
            <a:ext cx="401638" cy="4283075"/>
            <a:chOff x="2647" y="672"/>
            <a:chExt cx="253" cy="2698"/>
          </a:xfrm>
        </p:grpSpPr>
        <p:sp>
          <p:nvSpPr>
            <p:cNvPr id="172090" name="Line 36"/>
            <p:cNvSpPr>
              <a:spLocks noChangeShapeType="1"/>
            </p:cNvSpPr>
            <p:nvPr/>
          </p:nvSpPr>
          <p:spPr bwMode="auto">
            <a:xfrm>
              <a:off x="276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2091" name="Text Box 37"/>
            <p:cNvSpPr txBox="1">
              <a:spLocks noChangeArrowheads="1"/>
            </p:cNvSpPr>
            <p:nvPr/>
          </p:nvSpPr>
          <p:spPr bwMode="auto">
            <a:xfrm>
              <a:off x="2647"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2045" name="Group 38"/>
          <p:cNvGrpSpPr>
            <a:grpSpLocks/>
          </p:cNvGrpSpPr>
          <p:nvPr/>
        </p:nvGrpSpPr>
        <p:grpSpPr bwMode="auto">
          <a:xfrm>
            <a:off x="4111625" y="1697038"/>
            <a:ext cx="392113" cy="4283075"/>
            <a:chOff x="3265" y="672"/>
            <a:chExt cx="247" cy="2698"/>
          </a:xfrm>
        </p:grpSpPr>
        <p:sp>
          <p:nvSpPr>
            <p:cNvPr id="172088" name="Line 39"/>
            <p:cNvSpPr>
              <a:spLocks noChangeShapeType="1"/>
            </p:cNvSpPr>
            <p:nvPr/>
          </p:nvSpPr>
          <p:spPr bwMode="auto">
            <a:xfrm>
              <a:off x="3376"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2089" name="Text Box 40"/>
            <p:cNvSpPr txBox="1">
              <a:spLocks noChangeArrowheads="1"/>
            </p:cNvSpPr>
            <p:nvPr/>
          </p:nvSpPr>
          <p:spPr bwMode="auto">
            <a:xfrm>
              <a:off x="3265"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grpSp>
        <p:nvGrpSpPr>
          <p:cNvPr id="172046" name="Group 41"/>
          <p:cNvGrpSpPr>
            <a:grpSpLocks/>
          </p:cNvGrpSpPr>
          <p:nvPr/>
        </p:nvGrpSpPr>
        <p:grpSpPr bwMode="auto">
          <a:xfrm>
            <a:off x="4537075" y="1697038"/>
            <a:ext cx="392113" cy="4283075"/>
            <a:chOff x="3533" y="672"/>
            <a:chExt cx="247" cy="2698"/>
          </a:xfrm>
        </p:grpSpPr>
        <p:sp>
          <p:nvSpPr>
            <p:cNvPr id="172086" name="Line 42"/>
            <p:cNvSpPr>
              <a:spLocks noChangeShapeType="1"/>
            </p:cNvSpPr>
            <p:nvPr/>
          </p:nvSpPr>
          <p:spPr bwMode="auto">
            <a:xfrm>
              <a:off x="3653"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2087" name="Text Box 43"/>
            <p:cNvSpPr txBox="1">
              <a:spLocks noChangeArrowheads="1"/>
            </p:cNvSpPr>
            <p:nvPr/>
          </p:nvSpPr>
          <p:spPr bwMode="auto">
            <a:xfrm>
              <a:off x="3533"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2047" name="Group 44"/>
          <p:cNvGrpSpPr>
            <a:grpSpLocks/>
          </p:cNvGrpSpPr>
          <p:nvPr/>
        </p:nvGrpSpPr>
        <p:grpSpPr bwMode="auto">
          <a:xfrm>
            <a:off x="855663" y="4786313"/>
            <a:ext cx="4549775" cy="304800"/>
            <a:chOff x="1214" y="2618"/>
            <a:chExt cx="2866" cy="192"/>
          </a:xfrm>
        </p:grpSpPr>
        <p:sp>
          <p:nvSpPr>
            <p:cNvPr id="172084" name="Line 45"/>
            <p:cNvSpPr>
              <a:spLocks noChangeShapeType="1"/>
            </p:cNvSpPr>
            <p:nvPr/>
          </p:nvSpPr>
          <p:spPr bwMode="auto">
            <a:xfrm rot="-5400000">
              <a:off x="2776" y="13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85" name="Text Box 46"/>
            <p:cNvSpPr txBox="1">
              <a:spLocks noChangeArrowheads="1"/>
            </p:cNvSpPr>
            <p:nvPr/>
          </p:nvSpPr>
          <p:spPr bwMode="auto">
            <a:xfrm>
              <a:off x="1214" y="261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2048" name="Group 47"/>
          <p:cNvGrpSpPr>
            <a:grpSpLocks/>
          </p:cNvGrpSpPr>
          <p:nvPr/>
        </p:nvGrpSpPr>
        <p:grpSpPr bwMode="auto">
          <a:xfrm>
            <a:off x="855663" y="4102100"/>
            <a:ext cx="4549775" cy="304800"/>
            <a:chOff x="1214" y="2187"/>
            <a:chExt cx="2866" cy="192"/>
          </a:xfrm>
        </p:grpSpPr>
        <p:sp>
          <p:nvSpPr>
            <p:cNvPr id="172082" name="Line 48"/>
            <p:cNvSpPr>
              <a:spLocks noChangeShapeType="1"/>
            </p:cNvSpPr>
            <p:nvPr/>
          </p:nvSpPr>
          <p:spPr bwMode="auto">
            <a:xfrm rot="-5400000">
              <a:off x="2776" y="976"/>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83" name="Text Box 49"/>
            <p:cNvSpPr txBox="1">
              <a:spLocks noChangeArrowheads="1"/>
            </p:cNvSpPr>
            <p:nvPr/>
          </p:nvSpPr>
          <p:spPr bwMode="auto">
            <a:xfrm>
              <a:off x="1214" y="2187"/>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2049" name="Group 50"/>
          <p:cNvGrpSpPr>
            <a:grpSpLocks/>
          </p:cNvGrpSpPr>
          <p:nvPr/>
        </p:nvGrpSpPr>
        <p:grpSpPr bwMode="auto">
          <a:xfrm>
            <a:off x="855663" y="3486150"/>
            <a:ext cx="4549775" cy="304800"/>
            <a:chOff x="1214" y="1799"/>
            <a:chExt cx="2866" cy="192"/>
          </a:xfrm>
        </p:grpSpPr>
        <p:sp>
          <p:nvSpPr>
            <p:cNvPr id="172080" name="Line 51"/>
            <p:cNvSpPr>
              <a:spLocks noChangeShapeType="1"/>
            </p:cNvSpPr>
            <p:nvPr/>
          </p:nvSpPr>
          <p:spPr bwMode="auto">
            <a:xfrm rot="-5400000">
              <a:off x="2776" y="57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81" name="Text Box 52"/>
            <p:cNvSpPr txBox="1">
              <a:spLocks noChangeArrowheads="1"/>
            </p:cNvSpPr>
            <p:nvPr/>
          </p:nvSpPr>
          <p:spPr bwMode="auto">
            <a:xfrm>
              <a:off x="1214" y="179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2050" name="Group 53"/>
          <p:cNvGrpSpPr>
            <a:grpSpLocks/>
          </p:cNvGrpSpPr>
          <p:nvPr/>
        </p:nvGrpSpPr>
        <p:grpSpPr bwMode="auto">
          <a:xfrm>
            <a:off x="855663" y="3062288"/>
            <a:ext cx="4549775" cy="304800"/>
            <a:chOff x="1214" y="1312"/>
            <a:chExt cx="2866" cy="192"/>
          </a:xfrm>
        </p:grpSpPr>
        <p:sp>
          <p:nvSpPr>
            <p:cNvPr id="172078" name="Line 54"/>
            <p:cNvSpPr>
              <a:spLocks noChangeShapeType="1"/>
            </p:cNvSpPr>
            <p:nvPr/>
          </p:nvSpPr>
          <p:spPr bwMode="auto">
            <a:xfrm rot="-5400000">
              <a:off x="2776" y="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9" name="Text Box 55"/>
            <p:cNvSpPr txBox="1">
              <a:spLocks noChangeArrowheads="1"/>
            </p:cNvSpPr>
            <p:nvPr/>
          </p:nvSpPr>
          <p:spPr bwMode="auto">
            <a:xfrm>
              <a:off x="1214" y="1312"/>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sp>
        <p:nvSpPr>
          <p:cNvPr id="172051" name="Rectangle 56"/>
          <p:cNvSpPr>
            <a:spLocks noGrp="1" noChangeArrowheads="1"/>
          </p:cNvSpPr>
          <p:nvPr>
            <p:ph type="title"/>
          </p:nvPr>
        </p:nvSpPr>
        <p:spPr/>
        <p:txBody>
          <a:bodyPr/>
          <a:lstStyle/>
          <a:p>
            <a:r>
              <a:rPr lang="en-US">
                <a:latin typeface="Arial" charset="0"/>
                <a:ea typeface="ＭＳ Ｐゴシック" charset="0"/>
                <a:cs typeface="Arial" charset="0"/>
              </a:rPr>
              <a:t>RTG for Two Philosophers</a:t>
            </a:r>
          </a:p>
        </p:txBody>
      </p:sp>
      <p:sp>
        <p:nvSpPr>
          <p:cNvPr id="172052" name="Text Box 57"/>
          <p:cNvSpPr txBox="1">
            <a:spLocks noChangeArrowheads="1"/>
          </p:cNvSpPr>
          <p:nvPr/>
        </p:nvSpPr>
        <p:spPr bwMode="auto">
          <a:xfrm>
            <a:off x="7902575" y="4176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1</a:t>
            </a:r>
            <a:endParaRPr lang="en-US" sz="4000" smtClean="0">
              <a:solidFill>
                <a:srgbClr val="000000"/>
              </a:solidFill>
              <a:latin typeface="Times New Roman" charset="0"/>
              <a:cs typeface="Arial" charset="0"/>
            </a:endParaRPr>
          </a:p>
        </p:txBody>
      </p:sp>
      <p:sp>
        <p:nvSpPr>
          <p:cNvPr id="172053" name="Text Box 58"/>
          <p:cNvSpPr txBox="1">
            <a:spLocks noChangeArrowheads="1"/>
          </p:cNvSpPr>
          <p:nvPr/>
        </p:nvSpPr>
        <p:spPr bwMode="auto">
          <a:xfrm>
            <a:off x="6007100" y="4176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2</a:t>
            </a:r>
            <a:endParaRPr lang="en-US" sz="4000" smtClean="0">
              <a:solidFill>
                <a:srgbClr val="000000"/>
              </a:solidFill>
              <a:latin typeface="Times New Roman" charset="0"/>
              <a:cs typeface="Arial" charset="0"/>
            </a:endParaRPr>
          </a:p>
        </p:txBody>
      </p:sp>
      <p:grpSp>
        <p:nvGrpSpPr>
          <p:cNvPr id="172054" name="Group 59"/>
          <p:cNvGrpSpPr>
            <a:grpSpLocks/>
          </p:cNvGrpSpPr>
          <p:nvPr/>
        </p:nvGrpSpPr>
        <p:grpSpPr bwMode="auto">
          <a:xfrm>
            <a:off x="6280150" y="3625850"/>
            <a:ext cx="1622425" cy="830263"/>
            <a:chOff x="3956" y="2284"/>
            <a:chExt cx="1022" cy="523"/>
          </a:xfrm>
        </p:grpSpPr>
        <p:sp>
          <p:nvSpPr>
            <p:cNvPr id="172060" name="Oval 60"/>
            <p:cNvSpPr>
              <a:spLocks noChangeArrowheads="1"/>
            </p:cNvSpPr>
            <p:nvPr/>
          </p:nvSpPr>
          <p:spPr bwMode="auto">
            <a:xfrm>
              <a:off x="4305" y="2284"/>
              <a:ext cx="325" cy="33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X</a:t>
              </a:r>
              <a:endParaRPr lang="en-US" smtClean="0">
                <a:solidFill>
                  <a:srgbClr val="000000"/>
                </a:solidFill>
                <a:latin typeface="Times New Roman" charset="0"/>
                <a:cs typeface="Arial" charset="0"/>
              </a:endParaRPr>
            </a:p>
          </p:txBody>
        </p:sp>
        <p:grpSp>
          <p:nvGrpSpPr>
            <p:cNvPr id="172061" name="Group 61"/>
            <p:cNvGrpSpPr>
              <a:grpSpLocks/>
            </p:cNvGrpSpPr>
            <p:nvPr/>
          </p:nvGrpSpPr>
          <p:grpSpPr bwMode="auto">
            <a:xfrm>
              <a:off x="3956" y="2694"/>
              <a:ext cx="1022" cy="113"/>
              <a:chOff x="3148" y="3109"/>
              <a:chExt cx="1022" cy="113"/>
            </a:xfrm>
          </p:grpSpPr>
          <p:grpSp>
            <p:nvGrpSpPr>
              <p:cNvPr id="172064" name="Group 62"/>
              <p:cNvGrpSpPr>
                <a:grpSpLocks/>
              </p:cNvGrpSpPr>
              <p:nvPr/>
            </p:nvGrpSpPr>
            <p:grpSpPr bwMode="auto">
              <a:xfrm rot="5414277">
                <a:off x="3208" y="3049"/>
                <a:ext cx="113" cy="234"/>
                <a:chOff x="3635" y="2093"/>
                <a:chExt cx="124" cy="256"/>
              </a:xfrm>
            </p:grpSpPr>
            <p:sp>
              <p:nvSpPr>
                <p:cNvPr id="172072" name="Line 63"/>
                <p:cNvSpPr>
                  <a:spLocks noChangeShapeType="1"/>
                </p:cNvSpPr>
                <p:nvPr/>
              </p:nvSpPr>
              <p:spPr bwMode="auto">
                <a:xfrm>
                  <a:off x="3687" y="2168"/>
                  <a:ext cx="0" cy="184"/>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3" name="Line 64"/>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2074" name="Group 65"/>
                <p:cNvGrpSpPr>
                  <a:grpSpLocks/>
                </p:cNvGrpSpPr>
                <p:nvPr/>
              </p:nvGrpSpPr>
              <p:grpSpPr bwMode="auto">
                <a:xfrm>
                  <a:off x="3638" y="2093"/>
                  <a:ext cx="119" cy="70"/>
                  <a:chOff x="3632" y="2093"/>
                  <a:chExt cx="119" cy="70"/>
                </a:xfrm>
              </p:grpSpPr>
              <p:sp>
                <p:nvSpPr>
                  <p:cNvPr id="172075" name="Line 66"/>
                  <p:cNvSpPr>
                    <a:spLocks noChangeShapeType="1"/>
                  </p:cNvSpPr>
                  <p:nvPr/>
                </p:nvSpPr>
                <p:spPr bwMode="auto">
                  <a:xfrm>
                    <a:off x="3620"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6" name="Line 67"/>
                  <p:cNvSpPr>
                    <a:spLocks noChangeShapeType="1"/>
                  </p:cNvSpPr>
                  <p:nvPr/>
                </p:nvSpPr>
                <p:spPr bwMode="auto">
                  <a:xfrm>
                    <a:off x="3733" y="210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7" name="Line 68"/>
                  <p:cNvSpPr>
                    <a:spLocks noChangeShapeType="1"/>
                  </p:cNvSpPr>
                  <p:nvPr/>
                </p:nvSpPr>
                <p:spPr bwMode="auto">
                  <a:xfrm>
                    <a:off x="3679"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72065" name="Group 69"/>
              <p:cNvGrpSpPr>
                <a:grpSpLocks/>
              </p:cNvGrpSpPr>
              <p:nvPr/>
            </p:nvGrpSpPr>
            <p:grpSpPr bwMode="auto">
              <a:xfrm rot="16185723" flipH="1">
                <a:off x="3996" y="3049"/>
                <a:ext cx="113" cy="234"/>
                <a:chOff x="3635" y="2093"/>
                <a:chExt cx="124" cy="256"/>
              </a:xfrm>
            </p:grpSpPr>
            <p:sp>
              <p:nvSpPr>
                <p:cNvPr id="172066" name="Line 70"/>
                <p:cNvSpPr>
                  <a:spLocks noChangeShapeType="1"/>
                </p:cNvSpPr>
                <p:nvPr/>
              </p:nvSpPr>
              <p:spPr bwMode="auto">
                <a:xfrm>
                  <a:off x="3696"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67" name="Line 71"/>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2068" name="Group 72"/>
                <p:cNvGrpSpPr>
                  <a:grpSpLocks/>
                </p:cNvGrpSpPr>
                <p:nvPr/>
              </p:nvGrpSpPr>
              <p:grpSpPr bwMode="auto">
                <a:xfrm>
                  <a:off x="3638" y="2093"/>
                  <a:ext cx="119" cy="70"/>
                  <a:chOff x="3632" y="2093"/>
                  <a:chExt cx="119" cy="70"/>
                </a:xfrm>
              </p:grpSpPr>
              <p:sp>
                <p:nvSpPr>
                  <p:cNvPr id="172069" name="Line 73"/>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0" name="Line 74"/>
                  <p:cNvSpPr>
                    <a:spLocks noChangeShapeType="1"/>
                  </p:cNvSpPr>
                  <p:nvPr/>
                </p:nvSpPr>
                <p:spPr bwMode="auto">
                  <a:xfrm>
                    <a:off x="374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2071" name="Line 75"/>
                  <p:cNvSpPr>
                    <a:spLocks noChangeShapeType="1"/>
                  </p:cNvSpPr>
                  <p:nvPr/>
                </p:nvSpPr>
                <p:spPr bwMode="auto">
                  <a:xfrm>
                    <a:off x="3691" y="209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72062" name="AutoShape 76"/>
            <p:cNvCxnSpPr>
              <a:cxnSpLocks noChangeShapeType="1"/>
            </p:cNvCxnSpPr>
            <p:nvPr/>
          </p:nvCxnSpPr>
          <p:spPr bwMode="auto">
            <a:xfrm rot="5400000" flipH="1">
              <a:off x="4618" y="2461"/>
              <a:ext cx="309" cy="286"/>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2063" name="AutoShape 77"/>
            <p:cNvCxnSpPr>
              <a:cxnSpLocks noChangeShapeType="1"/>
            </p:cNvCxnSpPr>
            <p:nvPr/>
          </p:nvCxnSpPr>
          <p:spPr bwMode="auto">
            <a:xfrm rot="10800000" flipV="1">
              <a:off x="4052" y="2449"/>
              <a:ext cx="253" cy="263"/>
            </a:xfrm>
            <a:prstGeom prst="curvedConnector2">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172055" name="Oval 78"/>
          <p:cNvSpPr>
            <a:spLocks noChangeArrowheads="1"/>
          </p:cNvSpPr>
          <p:nvPr/>
        </p:nvSpPr>
        <p:spPr bwMode="auto">
          <a:xfrm>
            <a:off x="1752600" y="3730625"/>
            <a:ext cx="682625" cy="431800"/>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eaLnBrk="0" hangingPunct="0"/>
            <a:r>
              <a:rPr lang="en-US" sz="1400" smtClean="0">
                <a:solidFill>
                  <a:srgbClr val="000000"/>
                </a:solidFill>
                <a:latin typeface="Times New Roman" charset="0"/>
                <a:cs typeface="Arial" charset="0"/>
              </a:rPr>
              <a:t>S</a:t>
            </a:r>
            <a:r>
              <a:rPr lang="en-US" sz="1200" i="1" smtClean="0">
                <a:solidFill>
                  <a:srgbClr val="000000"/>
                </a:solidFill>
                <a:latin typeface="Times New Roman" charset="0"/>
                <a:cs typeface="Arial" charset="0"/>
              </a:rPr>
              <a:t>n</a:t>
            </a:r>
            <a:endParaRPr lang="en-US" smtClean="0">
              <a:solidFill>
                <a:srgbClr val="000000"/>
              </a:solidFill>
              <a:latin typeface="Times New Roman" charset="0"/>
              <a:cs typeface="Arial" charset="0"/>
            </a:endParaRPr>
          </a:p>
        </p:txBody>
      </p:sp>
      <p:sp>
        <p:nvSpPr>
          <p:cNvPr id="172056" name="Oval 79"/>
          <p:cNvSpPr>
            <a:spLocks noChangeArrowheads="1"/>
          </p:cNvSpPr>
          <p:nvPr/>
        </p:nvSpPr>
        <p:spPr bwMode="auto">
          <a:xfrm>
            <a:off x="3316288" y="2719388"/>
            <a:ext cx="714375" cy="431800"/>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eaLnBrk="0" hangingPunct="0"/>
            <a:r>
              <a:rPr lang="en-US" sz="1400" smtClean="0">
                <a:solidFill>
                  <a:srgbClr val="000000"/>
                </a:solidFill>
                <a:latin typeface="Times New Roman" charset="0"/>
                <a:cs typeface="Arial" charset="0"/>
              </a:rPr>
              <a:t>S</a:t>
            </a:r>
            <a:r>
              <a:rPr lang="en-US" sz="1200" i="1" smtClean="0">
                <a:solidFill>
                  <a:srgbClr val="000000"/>
                </a:solidFill>
                <a:latin typeface="Times New Roman" charset="0"/>
                <a:cs typeface="Arial" charset="0"/>
              </a:rPr>
              <a:t>m</a:t>
            </a:r>
            <a:endParaRPr lang="en-US" smtClean="0">
              <a:solidFill>
                <a:srgbClr val="000000"/>
              </a:solidFill>
              <a:latin typeface="Times New Roman" charset="0"/>
              <a:cs typeface="Arial" charset="0"/>
            </a:endParaRPr>
          </a:p>
        </p:txBody>
      </p:sp>
      <p:sp>
        <p:nvSpPr>
          <p:cNvPr id="172057" name="Oval 80"/>
          <p:cNvSpPr>
            <a:spLocks noChangeArrowheads="1"/>
          </p:cNvSpPr>
          <p:nvPr/>
        </p:nvSpPr>
        <p:spPr bwMode="auto">
          <a:xfrm>
            <a:off x="6781800" y="2589213"/>
            <a:ext cx="687388" cy="431800"/>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eaLnBrk="0" hangingPunct="0"/>
            <a:r>
              <a:rPr lang="en-US" sz="1400" smtClean="0">
                <a:solidFill>
                  <a:srgbClr val="000000"/>
                </a:solidFill>
                <a:latin typeface="Times New Roman" charset="0"/>
                <a:cs typeface="Arial" charset="0"/>
              </a:rPr>
              <a:t>S</a:t>
            </a:r>
            <a:r>
              <a:rPr lang="en-US" sz="1200" i="1" smtClean="0">
                <a:solidFill>
                  <a:srgbClr val="000000"/>
                </a:solidFill>
                <a:latin typeface="Times New Roman" charset="0"/>
                <a:cs typeface="Arial" charset="0"/>
              </a:rPr>
              <a:t>n</a:t>
            </a:r>
            <a:endParaRPr lang="en-US" smtClean="0">
              <a:solidFill>
                <a:srgbClr val="000000"/>
              </a:solidFill>
              <a:latin typeface="Times New Roman" charset="0"/>
              <a:cs typeface="Arial" charset="0"/>
            </a:endParaRPr>
          </a:p>
        </p:txBody>
      </p:sp>
      <p:sp>
        <p:nvSpPr>
          <p:cNvPr id="172058" name="Oval 81"/>
          <p:cNvSpPr>
            <a:spLocks noChangeArrowheads="1"/>
          </p:cNvSpPr>
          <p:nvPr/>
        </p:nvSpPr>
        <p:spPr bwMode="auto">
          <a:xfrm>
            <a:off x="6778625" y="4502150"/>
            <a:ext cx="688975" cy="431800"/>
          </a:xfrm>
          <a:prstGeom prst="ellipse">
            <a:avLst/>
          </a:prstGeom>
          <a:solidFill>
            <a:srgbClr val="FFFFFF"/>
          </a:solidFill>
          <a:ln w="12700">
            <a:solidFill>
              <a:srgbClr val="333399"/>
            </a:solidFill>
            <a:round/>
            <a:headEnd type="none" w="sm" len="sm"/>
            <a:tailEnd type="none" w="sm" len="sm"/>
          </a:ln>
        </p:spPr>
        <p:txBody>
          <a:bodyPr anchor="ctr">
            <a:spAutoFit/>
          </a:bodyPr>
          <a:lstStyle/>
          <a:p>
            <a:pPr algn="ctr" defTabSz="914400" eaLnBrk="0" hangingPunct="0"/>
            <a:r>
              <a:rPr lang="en-US" sz="1400" smtClean="0">
                <a:solidFill>
                  <a:srgbClr val="000000"/>
                </a:solidFill>
                <a:latin typeface="Times New Roman" charset="0"/>
                <a:cs typeface="Arial" charset="0"/>
              </a:rPr>
              <a:t>S</a:t>
            </a:r>
            <a:r>
              <a:rPr lang="en-US" sz="1200" i="1" smtClean="0">
                <a:solidFill>
                  <a:srgbClr val="000000"/>
                </a:solidFill>
                <a:latin typeface="Times New Roman" charset="0"/>
                <a:cs typeface="Arial" charset="0"/>
              </a:rPr>
              <a:t>m</a:t>
            </a:r>
            <a:endParaRPr lang="en-US" smtClean="0">
              <a:solidFill>
                <a:srgbClr val="000000"/>
              </a:solidFill>
              <a:latin typeface="Times New Roman" charset="0"/>
              <a:cs typeface="Arial" charset="0"/>
            </a:endParaRPr>
          </a:p>
        </p:txBody>
      </p:sp>
      <p:sp>
        <p:nvSpPr>
          <p:cNvPr id="172059" name="Text Box 82"/>
          <p:cNvSpPr txBox="1">
            <a:spLocks noChangeArrowheads="1"/>
          </p:cNvSpPr>
          <p:nvPr/>
        </p:nvSpPr>
        <p:spPr bwMode="auto">
          <a:xfrm>
            <a:off x="5562600" y="5091113"/>
            <a:ext cx="35813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dirty="0" smtClean="0">
                <a:solidFill>
                  <a:srgbClr val="000000"/>
                </a:solidFill>
                <a:cs typeface="Arial" charset="0"/>
              </a:rPr>
              <a:t>(There are really only 9 states we</a:t>
            </a:r>
          </a:p>
          <a:p>
            <a:pPr defTabSz="914400"/>
            <a:r>
              <a:rPr lang="en-US" sz="1800" dirty="0" smtClean="0">
                <a:solidFill>
                  <a:srgbClr val="000000"/>
                </a:solidFill>
                <a:cs typeface="Arial" charset="0"/>
              </a:rPr>
              <a:t>care about: the key transitions are </a:t>
            </a:r>
            <a:r>
              <a:rPr lang="en-US" sz="1800" b="1" dirty="0" smtClean="0">
                <a:solidFill>
                  <a:srgbClr val="000000"/>
                </a:solidFill>
                <a:cs typeface="Arial" charset="0"/>
              </a:rPr>
              <a:t>acquire</a:t>
            </a:r>
            <a:r>
              <a:rPr lang="en-US" sz="1800" dirty="0" smtClean="0">
                <a:solidFill>
                  <a:srgbClr val="000000"/>
                </a:solidFill>
                <a:cs typeface="Arial" charset="0"/>
              </a:rPr>
              <a:t> and </a:t>
            </a:r>
            <a:r>
              <a:rPr lang="en-US" sz="1800" b="1" dirty="0" smtClean="0">
                <a:solidFill>
                  <a:srgbClr val="000000"/>
                </a:solidFill>
                <a:cs typeface="Arial" charset="0"/>
              </a:rPr>
              <a:t>release</a:t>
            </a:r>
            <a:r>
              <a:rPr lang="en-US" sz="1800" dirty="0" smtClean="0">
                <a:solidFill>
                  <a:srgbClr val="000000"/>
                </a:solidFill>
                <a:cs typeface="Arial" charset="0"/>
              </a:rPr>
              <a:t> events.)</a:t>
            </a:r>
          </a:p>
        </p:txBody>
      </p:sp>
    </p:spTree>
    <p:extLst>
      <p:ext uri="{BB962C8B-B14F-4D97-AF65-F5344CB8AC3E}">
        <p14:creationId xmlns:p14="http://schemas.microsoft.com/office/powerpoint/2010/main" val="183662400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ChangeArrowheads="1"/>
          </p:cNvSpPr>
          <p:nvPr/>
        </p:nvSpPr>
        <p:spPr bwMode="auto">
          <a:xfrm>
            <a:off x="2633663" y="3619500"/>
            <a:ext cx="682625"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58" name="Rectangle 3"/>
          <p:cNvSpPr>
            <a:spLocks noChangeArrowheads="1"/>
          </p:cNvSpPr>
          <p:nvPr/>
        </p:nvSpPr>
        <p:spPr bwMode="auto">
          <a:xfrm>
            <a:off x="3316288" y="3619500"/>
            <a:ext cx="1411287"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59" name="Rectangle 4"/>
          <p:cNvSpPr>
            <a:spLocks noChangeArrowheads="1"/>
          </p:cNvSpPr>
          <p:nvPr/>
        </p:nvSpPr>
        <p:spPr bwMode="auto">
          <a:xfrm>
            <a:off x="3316288" y="4249738"/>
            <a:ext cx="971550" cy="67151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0" name="Rectangle 5"/>
          <p:cNvSpPr>
            <a:spLocks noChangeArrowheads="1"/>
          </p:cNvSpPr>
          <p:nvPr/>
        </p:nvSpPr>
        <p:spPr bwMode="auto">
          <a:xfrm>
            <a:off x="3316288" y="3206750"/>
            <a:ext cx="1411287" cy="41275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1" name="Rectangle 6"/>
          <p:cNvSpPr>
            <a:spLocks noChangeArrowheads="1"/>
          </p:cNvSpPr>
          <p:nvPr/>
        </p:nvSpPr>
        <p:spPr bwMode="auto">
          <a:xfrm rot="16200000" flipV="1">
            <a:off x="1761331" y="5003007"/>
            <a:ext cx="1116013"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2" name="Rectangle 7"/>
          <p:cNvSpPr>
            <a:spLocks noChangeArrowheads="1"/>
          </p:cNvSpPr>
          <p:nvPr/>
        </p:nvSpPr>
        <p:spPr bwMode="auto">
          <a:xfrm flipV="1">
            <a:off x="2357438" y="4406900"/>
            <a:ext cx="479425"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3" name="Rectangle 8"/>
          <p:cNvSpPr>
            <a:spLocks noChangeArrowheads="1"/>
          </p:cNvSpPr>
          <p:nvPr/>
        </p:nvSpPr>
        <p:spPr bwMode="auto">
          <a:xfrm flipV="1">
            <a:off x="1265238" y="5599113"/>
            <a:ext cx="1016000"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4" name="Rectangle 9"/>
          <p:cNvSpPr>
            <a:spLocks noChangeArrowheads="1"/>
          </p:cNvSpPr>
          <p:nvPr/>
        </p:nvSpPr>
        <p:spPr bwMode="auto">
          <a:xfrm>
            <a:off x="1265238" y="1697038"/>
            <a:ext cx="4140200" cy="39782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3065" name="Text Box 10"/>
          <p:cNvSpPr txBox="1">
            <a:spLocks noChangeArrowheads="1"/>
          </p:cNvSpPr>
          <p:nvPr/>
        </p:nvSpPr>
        <p:spPr bwMode="auto">
          <a:xfrm>
            <a:off x="7826375" y="35814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1</a:t>
            </a:r>
            <a:endParaRPr lang="en-US" sz="4000" smtClean="0">
              <a:solidFill>
                <a:srgbClr val="000000"/>
              </a:solidFill>
              <a:latin typeface="Times New Roman" charset="0"/>
              <a:cs typeface="Arial" charset="0"/>
            </a:endParaRPr>
          </a:p>
        </p:txBody>
      </p:sp>
      <p:sp>
        <p:nvSpPr>
          <p:cNvPr id="173066" name="Text Box 11"/>
          <p:cNvSpPr txBox="1">
            <a:spLocks noChangeArrowheads="1"/>
          </p:cNvSpPr>
          <p:nvPr/>
        </p:nvSpPr>
        <p:spPr bwMode="auto">
          <a:xfrm>
            <a:off x="5930900" y="35766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2</a:t>
            </a:r>
            <a:endParaRPr lang="en-US" sz="4000" smtClean="0">
              <a:solidFill>
                <a:srgbClr val="000000"/>
              </a:solidFill>
              <a:latin typeface="Times New Roman" charset="0"/>
              <a:cs typeface="Arial" charset="0"/>
            </a:endParaRPr>
          </a:p>
        </p:txBody>
      </p:sp>
      <p:sp>
        <p:nvSpPr>
          <p:cNvPr id="173067" name="Oval 12"/>
          <p:cNvSpPr>
            <a:spLocks noChangeArrowheads="1"/>
          </p:cNvSpPr>
          <p:nvPr/>
        </p:nvSpPr>
        <p:spPr bwMode="auto">
          <a:xfrm>
            <a:off x="6764338" y="4092575"/>
            <a:ext cx="503237" cy="523875"/>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Y</a:t>
            </a:r>
            <a:endParaRPr lang="en-US" smtClean="0">
              <a:solidFill>
                <a:srgbClr val="000000"/>
              </a:solidFill>
              <a:latin typeface="Times New Roman" charset="0"/>
              <a:cs typeface="Arial" charset="0"/>
            </a:endParaRPr>
          </a:p>
        </p:txBody>
      </p:sp>
      <p:sp>
        <p:nvSpPr>
          <p:cNvPr id="173068" name="Oval 13"/>
          <p:cNvSpPr>
            <a:spLocks noChangeArrowheads="1"/>
          </p:cNvSpPr>
          <p:nvPr/>
        </p:nvSpPr>
        <p:spPr bwMode="auto">
          <a:xfrm>
            <a:off x="6764338" y="2971800"/>
            <a:ext cx="503237" cy="52387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X</a:t>
            </a:r>
            <a:endParaRPr lang="en-US" smtClean="0">
              <a:solidFill>
                <a:srgbClr val="000000"/>
              </a:solidFill>
              <a:latin typeface="Times New Roman" charset="0"/>
              <a:cs typeface="Arial" charset="0"/>
            </a:endParaRPr>
          </a:p>
        </p:txBody>
      </p:sp>
      <p:grpSp>
        <p:nvGrpSpPr>
          <p:cNvPr id="173069" name="Group 14"/>
          <p:cNvGrpSpPr>
            <a:grpSpLocks/>
          </p:cNvGrpSpPr>
          <p:nvPr/>
        </p:nvGrpSpPr>
        <p:grpSpPr bwMode="auto">
          <a:xfrm>
            <a:off x="6203950" y="3719513"/>
            <a:ext cx="1622425" cy="179387"/>
            <a:chOff x="3148" y="3109"/>
            <a:chExt cx="1022" cy="113"/>
          </a:xfrm>
        </p:grpSpPr>
        <p:grpSp>
          <p:nvGrpSpPr>
            <p:cNvPr id="173098" name="Group 15"/>
            <p:cNvGrpSpPr>
              <a:grpSpLocks/>
            </p:cNvGrpSpPr>
            <p:nvPr/>
          </p:nvGrpSpPr>
          <p:grpSpPr bwMode="auto">
            <a:xfrm rot="5414277">
              <a:off x="3208" y="3049"/>
              <a:ext cx="113" cy="234"/>
              <a:chOff x="3635" y="2093"/>
              <a:chExt cx="124" cy="256"/>
            </a:xfrm>
          </p:grpSpPr>
          <p:sp>
            <p:nvSpPr>
              <p:cNvPr id="173106" name="Line 16"/>
              <p:cNvSpPr>
                <a:spLocks noChangeShapeType="1"/>
              </p:cNvSpPr>
              <p:nvPr/>
            </p:nvSpPr>
            <p:spPr bwMode="auto">
              <a:xfrm>
                <a:off x="3687" y="2168"/>
                <a:ext cx="0" cy="184"/>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07" name="Line 17"/>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3108" name="Group 18"/>
              <p:cNvGrpSpPr>
                <a:grpSpLocks/>
              </p:cNvGrpSpPr>
              <p:nvPr/>
            </p:nvGrpSpPr>
            <p:grpSpPr bwMode="auto">
              <a:xfrm>
                <a:off x="3638" y="2093"/>
                <a:ext cx="119" cy="70"/>
                <a:chOff x="3632" y="2093"/>
                <a:chExt cx="119" cy="70"/>
              </a:xfrm>
            </p:grpSpPr>
            <p:sp>
              <p:nvSpPr>
                <p:cNvPr id="173109" name="Line 19"/>
                <p:cNvSpPr>
                  <a:spLocks noChangeShapeType="1"/>
                </p:cNvSpPr>
                <p:nvPr/>
              </p:nvSpPr>
              <p:spPr bwMode="auto">
                <a:xfrm>
                  <a:off x="3620"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10" name="Line 20"/>
                <p:cNvSpPr>
                  <a:spLocks noChangeShapeType="1"/>
                </p:cNvSpPr>
                <p:nvPr/>
              </p:nvSpPr>
              <p:spPr bwMode="auto">
                <a:xfrm>
                  <a:off x="3733" y="210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11" name="Line 21"/>
                <p:cNvSpPr>
                  <a:spLocks noChangeShapeType="1"/>
                </p:cNvSpPr>
                <p:nvPr/>
              </p:nvSpPr>
              <p:spPr bwMode="auto">
                <a:xfrm>
                  <a:off x="3679"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73099" name="Group 22"/>
            <p:cNvGrpSpPr>
              <a:grpSpLocks/>
            </p:cNvGrpSpPr>
            <p:nvPr/>
          </p:nvGrpSpPr>
          <p:grpSpPr bwMode="auto">
            <a:xfrm rot="16185723" flipH="1">
              <a:off x="3996" y="3049"/>
              <a:ext cx="113" cy="234"/>
              <a:chOff x="3635" y="2093"/>
              <a:chExt cx="124" cy="256"/>
            </a:xfrm>
          </p:grpSpPr>
          <p:sp>
            <p:nvSpPr>
              <p:cNvPr id="173100" name="Line 23"/>
              <p:cNvSpPr>
                <a:spLocks noChangeShapeType="1"/>
              </p:cNvSpPr>
              <p:nvPr/>
            </p:nvSpPr>
            <p:spPr bwMode="auto">
              <a:xfrm>
                <a:off x="3696"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01" name="Line 24"/>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3102" name="Group 25"/>
              <p:cNvGrpSpPr>
                <a:grpSpLocks/>
              </p:cNvGrpSpPr>
              <p:nvPr/>
            </p:nvGrpSpPr>
            <p:grpSpPr bwMode="auto">
              <a:xfrm>
                <a:off x="3638" y="2093"/>
                <a:ext cx="119" cy="70"/>
                <a:chOff x="3632" y="2093"/>
                <a:chExt cx="119" cy="70"/>
              </a:xfrm>
            </p:grpSpPr>
            <p:sp>
              <p:nvSpPr>
                <p:cNvPr id="173103" name="Line 26"/>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04" name="Line 27"/>
                <p:cNvSpPr>
                  <a:spLocks noChangeShapeType="1"/>
                </p:cNvSpPr>
                <p:nvPr/>
              </p:nvSpPr>
              <p:spPr bwMode="auto">
                <a:xfrm>
                  <a:off x="374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105" name="Line 28"/>
                <p:cNvSpPr>
                  <a:spLocks noChangeShapeType="1"/>
                </p:cNvSpPr>
                <p:nvPr/>
              </p:nvSpPr>
              <p:spPr bwMode="auto">
                <a:xfrm>
                  <a:off x="3691" y="209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73070" name="AutoShape 29"/>
          <p:cNvCxnSpPr>
            <a:cxnSpLocks noChangeShapeType="1"/>
            <a:endCxn id="173068" idx="6"/>
          </p:cNvCxnSpPr>
          <p:nvPr/>
        </p:nvCxnSpPr>
        <p:spPr bwMode="auto">
          <a:xfrm rot="5400000" flipH="1">
            <a:off x="7249319" y="3251994"/>
            <a:ext cx="490537" cy="454025"/>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3071" name="AutoShape 30"/>
          <p:cNvCxnSpPr>
            <a:cxnSpLocks noChangeShapeType="1"/>
            <a:endCxn id="173067" idx="2"/>
          </p:cNvCxnSpPr>
          <p:nvPr/>
        </p:nvCxnSpPr>
        <p:spPr bwMode="auto">
          <a:xfrm rot="16200000" flipH="1">
            <a:off x="6298406" y="3888582"/>
            <a:ext cx="530225" cy="401638"/>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73072" name="Group 31"/>
          <p:cNvGrpSpPr>
            <a:grpSpLocks/>
          </p:cNvGrpSpPr>
          <p:nvPr/>
        </p:nvGrpSpPr>
        <p:grpSpPr bwMode="auto">
          <a:xfrm>
            <a:off x="2435225" y="1697038"/>
            <a:ext cx="401638" cy="4283075"/>
            <a:chOff x="2209" y="672"/>
            <a:chExt cx="253" cy="2698"/>
          </a:xfrm>
        </p:grpSpPr>
        <p:sp>
          <p:nvSpPr>
            <p:cNvPr id="173096" name="Line 32"/>
            <p:cNvSpPr>
              <a:spLocks noChangeShapeType="1"/>
            </p:cNvSpPr>
            <p:nvPr/>
          </p:nvSpPr>
          <p:spPr bwMode="auto">
            <a:xfrm>
              <a:off x="233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3097" name="Text Box 33"/>
            <p:cNvSpPr txBox="1">
              <a:spLocks noChangeArrowheads="1"/>
            </p:cNvSpPr>
            <p:nvPr/>
          </p:nvSpPr>
          <p:spPr bwMode="auto">
            <a:xfrm>
              <a:off x="2209"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3073" name="Group 34"/>
          <p:cNvGrpSpPr>
            <a:grpSpLocks/>
          </p:cNvGrpSpPr>
          <p:nvPr/>
        </p:nvGrpSpPr>
        <p:grpSpPr bwMode="auto">
          <a:xfrm>
            <a:off x="3130550" y="1697038"/>
            <a:ext cx="401638" cy="4283075"/>
            <a:chOff x="2647" y="672"/>
            <a:chExt cx="253" cy="2698"/>
          </a:xfrm>
        </p:grpSpPr>
        <p:sp>
          <p:nvSpPr>
            <p:cNvPr id="173094" name="Line 35"/>
            <p:cNvSpPr>
              <a:spLocks noChangeShapeType="1"/>
            </p:cNvSpPr>
            <p:nvPr/>
          </p:nvSpPr>
          <p:spPr bwMode="auto">
            <a:xfrm>
              <a:off x="276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3095" name="Text Box 36"/>
            <p:cNvSpPr txBox="1">
              <a:spLocks noChangeArrowheads="1"/>
            </p:cNvSpPr>
            <p:nvPr/>
          </p:nvSpPr>
          <p:spPr bwMode="auto">
            <a:xfrm>
              <a:off x="2647"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3074" name="Group 37"/>
          <p:cNvGrpSpPr>
            <a:grpSpLocks/>
          </p:cNvGrpSpPr>
          <p:nvPr/>
        </p:nvGrpSpPr>
        <p:grpSpPr bwMode="auto">
          <a:xfrm>
            <a:off x="4111625" y="1697038"/>
            <a:ext cx="392113" cy="4283075"/>
            <a:chOff x="3265" y="672"/>
            <a:chExt cx="247" cy="2698"/>
          </a:xfrm>
        </p:grpSpPr>
        <p:sp>
          <p:nvSpPr>
            <p:cNvPr id="173092" name="Line 38"/>
            <p:cNvSpPr>
              <a:spLocks noChangeShapeType="1"/>
            </p:cNvSpPr>
            <p:nvPr/>
          </p:nvSpPr>
          <p:spPr bwMode="auto">
            <a:xfrm>
              <a:off x="3376"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3093" name="Text Box 39"/>
            <p:cNvSpPr txBox="1">
              <a:spLocks noChangeArrowheads="1"/>
            </p:cNvSpPr>
            <p:nvPr/>
          </p:nvSpPr>
          <p:spPr bwMode="auto">
            <a:xfrm>
              <a:off x="3265"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grpSp>
        <p:nvGrpSpPr>
          <p:cNvPr id="173075" name="Group 40"/>
          <p:cNvGrpSpPr>
            <a:grpSpLocks/>
          </p:cNvGrpSpPr>
          <p:nvPr/>
        </p:nvGrpSpPr>
        <p:grpSpPr bwMode="auto">
          <a:xfrm>
            <a:off x="4537075" y="1697038"/>
            <a:ext cx="392113" cy="4283075"/>
            <a:chOff x="3533" y="672"/>
            <a:chExt cx="247" cy="2698"/>
          </a:xfrm>
        </p:grpSpPr>
        <p:sp>
          <p:nvSpPr>
            <p:cNvPr id="173090" name="Line 41"/>
            <p:cNvSpPr>
              <a:spLocks noChangeShapeType="1"/>
            </p:cNvSpPr>
            <p:nvPr/>
          </p:nvSpPr>
          <p:spPr bwMode="auto">
            <a:xfrm>
              <a:off x="3653"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3091" name="Text Box 42"/>
            <p:cNvSpPr txBox="1">
              <a:spLocks noChangeArrowheads="1"/>
            </p:cNvSpPr>
            <p:nvPr/>
          </p:nvSpPr>
          <p:spPr bwMode="auto">
            <a:xfrm>
              <a:off x="3533"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3076" name="Group 43"/>
          <p:cNvGrpSpPr>
            <a:grpSpLocks/>
          </p:cNvGrpSpPr>
          <p:nvPr/>
        </p:nvGrpSpPr>
        <p:grpSpPr bwMode="auto">
          <a:xfrm>
            <a:off x="855663" y="4786313"/>
            <a:ext cx="4549775" cy="304800"/>
            <a:chOff x="1214" y="2618"/>
            <a:chExt cx="2866" cy="192"/>
          </a:xfrm>
        </p:grpSpPr>
        <p:sp>
          <p:nvSpPr>
            <p:cNvPr id="173088" name="Line 44"/>
            <p:cNvSpPr>
              <a:spLocks noChangeShapeType="1"/>
            </p:cNvSpPr>
            <p:nvPr/>
          </p:nvSpPr>
          <p:spPr bwMode="auto">
            <a:xfrm rot="-5400000">
              <a:off x="2776" y="13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089" name="Text Box 45"/>
            <p:cNvSpPr txBox="1">
              <a:spLocks noChangeArrowheads="1"/>
            </p:cNvSpPr>
            <p:nvPr/>
          </p:nvSpPr>
          <p:spPr bwMode="auto">
            <a:xfrm>
              <a:off x="1214" y="261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3077" name="Group 46"/>
          <p:cNvGrpSpPr>
            <a:grpSpLocks/>
          </p:cNvGrpSpPr>
          <p:nvPr/>
        </p:nvGrpSpPr>
        <p:grpSpPr bwMode="auto">
          <a:xfrm>
            <a:off x="855663" y="4102100"/>
            <a:ext cx="4549775" cy="304800"/>
            <a:chOff x="1214" y="2187"/>
            <a:chExt cx="2866" cy="192"/>
          </a:xfrm>
        </p:grpSpPr>
        <p:sp>
          <p:nvSpPr>
            <p:cNvPr id="173086" name="Line 47"/>
            <p:cNvSpPr>
              <a:spLocks noChangeShapeType="1"/>
            </p:cNvSpPr>
            <p:nvPr/>
          </p:nvSpPr>
          <p:spPr bwMode="auto">
            <a:xfrm rot="-5400000">
              <a:off x="2776" y="976"/>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087" name="Text Box 48"/>
            <p:cNvSpPr txBox="1">
              <a:spLocks noChangeArrowheads="1"/>
            </p:cNvSpPr>
            <p:nvPr/>
          </p:nvSpPr>
          <p:spPr bwMode="auto">
            <a:xfrm>
              <a:off x="1214" y="2187"/>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3078" name="Group 49"/>
          <p:cNvGrpSpPr>
            <a:grpSpLocks/>
          </p:cNvGrpSpPr>
          <p:nvPr/>
        </p:nvGrpSpPr>
        <p:grpSpPr bwMode="auto">
          <a:xfrm>
            <a:off x="855663" y="3486150"/>
            <a:ext cx="4549775" cy="304800"/>
            <a:chOff x="1214" y="1799"/>
            <a:chExt cx="2866" cy="192"/>
          </a:xfrm>
        </p:grpSpPr>
        <p:sp>
          <p:nvSpPr>
            <p:cNvPr id="173084" name="Line 50"/>
            <p:cNvSpPr>
              <a:spLocks noChangeShapeType="1"/>
            </p:cNvSpPr>
            <p:nvPr/>
          </p:nvSpPr>
          <p:spPr bwMode="auto">
            <a:xfrm rot="-5400000">
              <a:off x="2776" y="57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085" name="Text Box 51"/>
            <p:cNvSpPr txBox="1">
              <a:spLocks noChangeArrowheads="1"/>
            </p:cNvSpPr>
            <p:nvPr/>
          </p:nvSpPr>
          <p:spPr bwMode="auto">
            <a:xfrm>
              <a:off x="1214" y="179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3079" name="Group 52"/>
          <p:cNvGrpSpPr>
            <a:grpSpLocks/>
          </p:cNvGrpSpPr>
          <p:nvPr/>
        </p:nvGrpSpPr>
        <p:grpSpPr bwMode="auto">
          <a:xfrm>
            <a:off x="855663" y="3062288"/>
            <a:ext cx="4549775" cy="304800"/>
            <a:chOff x="1214" y="1312"/>
            <a:chExt cx="2866" cy="192"/>
          </a:xfrm>
        </p:grpSpPr>
        <p:sp>
          <p:nvSpPr>
            <p:cNvPr id="173082" name="Line 53"/>
            <p:cNvSpPr>
              <a:spLocks noChangeShapeType="1"/>
            </p:cNvSpPr>
            <p:nvPr/>
          </p:nvSpPr>
          <p:spPr bwMode="auto">
            <a:xfrm rot="-5400000">
              <a:off x="2776" y="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3083" name="Text Box 54"/>
            <p:cNvSpPr txBox="1">
              <a:spLocks noChangeArrowheads="1"/>
            </p:cNvSpPr>
            <p:nvPr/>
          </p:nvSpPr>
          <p:spPr bwMode="auto">
            <a:xfrm>
              <a:off x="1214" y="1312"/>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sp>
        <p:nvSpPr>
          <p:cNvPr id="173080" name="Rectangle 55"/>
          <p:cNvSpPr>
            <a:spLocks noGrp="1" noChangeArrowheads="1"/>
          </p:cNvSpPr>
          <p:nvPr>
            <p:ph type="title"/>
          </p:nvPr>
        </p:nvSpPr>
        <p:spPr/>
        <p:txBody>
          <a:bodyPr/>
          <a:lstStyle/>
          <a:p>
            <a:r>
              <a:rPr lang="en-US" sz="3200">
                <a:latin typeface="Arial" charset="0"/>
                <a:ea typeface="ＭＳ Ｐゴシック" charset="0"/>
                <a:cs typeface="Arial" charset="0"/>
              </a:rPr>
              <a:t>Two Philosophers Living Dangerously</a:t>
            </a:r>
          </a:p>
        </p:txBody>
      </p:sp>
      <p:sp>
        <p:nvSpPr>
          <p:cNvPr id="173081" name="Text Box 56"/>
          <p:cNvSpPr txBox="1">
            <a:spLocks noChangeArrowheads="1"/>
          </p:cNvSpPr>
          <p:nvPr/>
        </p:nvSpPr>
        <p:spPr bwMode="auto">
          <a:xfrm>
            <a:off x="2898775" y="4265613"/>
            <a:ext cx="42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t>
            </a:r>
          </a:p>
        </p:txBody>
      </p:sp>
    </p:spTree>
    <p:extLst>
      <p:ext uri="{BB962C8B-B14F-4D97-AF65-F5344CB8AC3E}">
        <p14:creationId xmlns:p14="http://schemas.microsoft.com/office/powerpoint/2010/main" val="8113222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rot="5400000">
            <a:off x="2554287" y="4306888"/>
            <a:ext cx="1939925" cy="2667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30" name="Rectangle 3"/>
          <p:cNvSpPr>
            <a:spLocks noChangeArrowheads="1"/>
          </p:cNvSpPr>
          <p:nvPr/>
        </p:nvSpPr>
        <p:spPr bwMode="auto">
          <a:xfrm rot="5400000">
            <a:off x="754063" y="2465387"/>
            <a:ext cx="22669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31" name="Rectangle 4"/>
          <p:cNvSpPr>
            <a:spLocks noGrp="1" noChangeArrowheads="1"/>
          </p:cNvSpPr>
          <p:nvPr>
            <p:ph type="title"/>
          </p:nvPr>
        </p:nvSpPr>
        <p:spPr/>
        <p:txBody>
          <a:bodyPr/>
          <a:lstStyle/>
          <a:p>
            <a:r>
              <a:rPr lang="en-US">
                <a:latin typeface="Arial" charset="0"/>
                <a:ea typeface="ＭＳ Ｐゴシック" charset="0"/>
                <a:cs typeface="Arial" charset="0"/>
              </a:rPr>
              <a:t>Locking a critical section</a:t>
            </a:r>
          </a:p>
        </p:txBody>
      </p:sp>
      <p:sp>
        <p:nvSpPr>
          <p:cNvPr id="99332" name="Text Box 5"/>
          <p:cNvSpPr txBox="1">
            <a:spLocks noChangeArrowheads="1"/>
          </p:cNvSpPr>
          <p:nvPr/>
        </p:nvSpPr>
        <p:spPr bwMode="auto">
          <a:xfrm>
            <a:off x="962025" y="2225675"/>
            <a:ext cx="18764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a:solidFill>
                  <a:srgbClr val="4D0660"/>
                </a:solidFill>
                <a:latin typeface="Times New Roman" charset="0"/>
              </a:rPr>
              <a:t>mx-&gt;Acquire();</a:t>
            </a:r>
          </a:p>
          <a:p>
            <a:r>
              <a:rPr lang="en-US" sz="2000" b="1" i="1">
                <a:solidFill>
                  <a:srgbClr val="4D0660"/>
                </a:solidFill>
                <a:latin typeface="Times New Roman" charset="0"/>
              </a:rPr>
              <a:t>x = x + 1;</a:t>
            </a:r>
          </a:p>
          <a:p>
            <a:r>
              <a:rPr lang="en-US" sz="2000" b="1" i="1">
                <a:solidFill>
                  <a:srgbClr val="4D0660"/>
                </a:solidFill>
                <a:latin typeface="Times New Roman" charset="0"/>
              </a:rPr>
              <a:t>mx-&gt;Release();</a:t>
            </a:r>
          </a:p>
        </p:txBody>
      </p:sp>
      <p:sp>
        <p:nvSpPr>
          <p:cNvPr id="99333" name="Text Box 6"/>
          <p:cNvSpPr txBox="1">
            <a:spLocks noChangeArrowheads="1"/>
          </p:cNvSpPr>
          <p:nvPr/>
        </p:nvSpPr>
        <p:spPr bwMode="auto">
          <a:xfrm>
            <a:off x="2600325" y="4064000"/>
            <a:ext cx="18383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a:solidFill>
                  <a:srgbClr val="4D0660"/>
                </a:solidFill>
                <a:latin typeface="Times New Roman" charset="0"/>
              </a:rPr>
              <a:t>mx-&gt;Acquire();</a:t>
            </a:r>
          </a:p>
          <a:p>
            <a:r>
              <a:rPr lang="en-US" sz="2000" b="1" i="1">
                <a:solidFill>
                  <a:srgbClr val="4D0660"/>
                </a:solidFill>
                <a:latin typeface="Times New Roman" charset="0"/>
              </a:rPr>
              <a:t>x = x + 1;</a:t>
            </a:r>
          </a:p>
          <a:p>
            <a:r>
              <a:rPr lang="en-US" sz="2000" b="1" i="1">
                <a:solidFill>
                  <a:srgbClr val="4D0660"/>
                </a:solidFill>
                <a:latin typeface="Times New Roman" charset="0"/>
              </a:rPr>
              <a:t>mx-&gt;Release();</a:t>
            </a:r>
          </a:p>
        </p:txBody>
      </p:sp>
      <p:sp>
        <p:nvSpPr>
          <p:cNvPr id="99334" name="AutoShape 7"/>
          <p:cNvSpPr>
            <a:spLocks noChangeArrowheads="1"/>
          </p:cNvSpPr>
          <p:nvPr/>
        </p:nvSpPr>
        <p:spPr bwMode="auto">
          <a:xfrm rot="-2394376">
            <a:off x="2266950" y="3321050"/>
            <a:ext cx="247650" cy="685800"/>
          </a:xfrm>
          <a:prstGeom prst="downArrow">
            <a:avLst>
              <a:gd name="adj1" fmla="val 50000"/>
              <a:gd name="adj2" fmla="val 69231"/>
            </a:avLst>
          </a:prstGeom>
          <a:solidFill>
            <a:srgbClr val="4D0660"/>
          </a:solidFill>
          <a:ln w="12700">
            <a:solidFill>
              <a:schemeClr val="tx1"/>
            </a:solidFill>
            <a:miter lim="800000"/>
            <a:headEnd type="none" w="sm" len="sm"/>
            <a:tailEnd type="none" w="sm" len="sm"/>
          </a:ln>
        </p:spPr>
        <p:txBody>
          <a:bodyPr wrap="none" anchor="ctr"/>
          <a:lstStyle/>
          <a:p>
            <a:endParaRPr lang="en-US"/>
          </a:p>
        </p:txBody>
      </p:sp>
      <p:grpSp>
        <p:nvGrpSpPr>
          <p:cNvPr id="99335" name="Group 8"/>
          <p:cNvGrpSpPr>
            <a:grpSpLocks/>
          </p:cNvGrpSpPr>
          <p:nvPr/>
        </p:nvGrpSpPr>
        <p:grpSpPr bwMode="auto">
          <a:xfrm>
            <a:off x="161925" y="2322513"/>
            <a:ext cx="730250" cy="838200"/>
            <a:chOff x="102" y="1249"/>
            <a:chExt cx="460" cy="528"/>
          </a:xfrm>
        </p:grpSpPr>
        <p:grpSp>
          <p:nvGrpSpPr>
            <p:cNvPr id="99388" name="Group 9"/>
            <p:cNvGrpSpPr>
              <a:grpSpLocks/>
            </p:cNvGrpSpPr>
            <p:nvPr/>
          </p:nvGrpSpPr>
          <p:grpSpPr bwMode="auto">
            <a:xfrm>
              <a:off x="169" y="1249"/>
              <a:ext cx="393" cy="528"/>
              <a:chOff x="799" y="1063"/>
              <a:chExt cx="393" cy="528"/>
            </a:xfrm>
          </p:grpSpPr>
          <p:sp>
            <p:nvSpPr>
              <p:cNvPr id="99391" name="Text Box 10"/>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99392" name="Rectangle 11"/>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89" name="Oval 12"/>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90" name="Oval 13"/>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36" name="Group 14"/>
          <p:cNvGrpSpPr>
            <a:grpSpLocks/>
          </p:cNvGrpSpPr>
          <p:nvPr/>
        </p:nvGrpSpPr>
        <p:grpSpPr bwMode="auto">
          <a:xfrm>
            <a:off x="1857375" y="4138613"/>
            <a:ext cx="696913" cy="838200"/>
            <a:chOff x="1170" y="2393"/>
            <a:chExt cx="439" cy="528"/>
          </a:xfrm>
        </p:grpSpPr>
        <p:grpSp>
          <p:nvGrpSpPr>
            <p:cNvPr id="99383" name="Group 15"/>
            <p:cNvGrpSpPr>
              <a:grpSpLocks/>
            </p:cNvGrpSpPr>
            <p:nvPr/>
          </p:nvGrpSpPr>
          <p:grpSpPr bwMode="auto">
            <a:xfrm>
              <a:off x="1216" y="2393"/>
              <a:ext cx="393" cy="528"/>
              <a:chOff x="793" y="1741"/>
              <a:chExt cx="393" cy="528"/>
            </a:xfrm>
          </p:grpSpPr>
          <p:sp>
            <p:nvSpPr>
              <p:cNvPr id="99386" name="Text Box 16"/>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99387" name="Rectangle 17"/>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84" name="Oval 18"/>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85" name="Oval 19"/>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37" name="Group 20"/>
          <p:cNvGrpSpPr>
            <a:grpSpLocks/>
          </p:cNvGrpSpPr>
          <p:nvPr/>
        </p:nvGrpSpPr>
        <p:grpSpPr bwMode="auto">
          <a:xfrm>
            <a:off x="5791200" y="1417638"/>
            <a:ext cx="730250" cy="838200"/>
            <a:chOff x="102" y="1249"/>
            <a:chExt cx="460" cy="528"/>
          </a:xfrm>
        </p:grpSpPr>
        <p:grpSp>
          <p:nvGrpSpPr>
            <p:cNvPr id="99378" name="Group 21"/>
            <p:cNvGrpSpPr>
              <a:grpSpLocks/>
            </p:cNvGrpSpPr>
            <p:nvPr/>
          </p:nvGrpSpPr>
          <p:grpSpPr bwMode="auto">
            <a:xfrm>
              <a:off x="169" y="1249"/>
              <a:ext cx="393" cy="528"/>
              <a:chOff x="799" y="1063"/>
              <a:chExt cx="393" cy="528"/>
            </a:xfrm>
          </p:grpSpPr>
          <p:sp>
            <p:nvSpPr>
              <p:cNvPr id="99381"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99382"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79"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80"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38" name="Group 26"/>
          <p:cNvGrpSpPr>
            <a:grpSpLocks/>
          </p:cNvGrpSpPr>
          <p:nvPr/>
        </p:nvGrpSpPr>
        <p:grpSpPr bwMode="auto">
          <a:xfrm>
            <a:off x="6724650" y="2286000"/>
            <a:ext cx="696913" cy="838200"/>
            <a:chOff x="1170" y="2393"/>
            <a:chExt cx="439" cy="528"/>
          </a:xfrm>
        </p:grpSpPr>
        <p:grpSp>
          <p:nvGrpSpPr>
            <p:cNvPr id="99373" name="Group 27"/>
            <p:cNvGrpSpPr>
              <a:grpSpLocks/>
            </p:cNvGrpSpPr>
            <p:nvPr/>
          </p:nvGrpSpPr>
          <p:grpSpPr bwMode="auto">
            <a:xfrm>
              <a:off x="1216" y="2393"/>
              <a:ext cx="393" cy="528"/>
              <a:chOff x="793" y="1741"/>
              <a:chExt cx="393" cy="528"/>
            </a:xfrm>
          </p:grpSpPr>
          <p:sp>
            <p:nvSpPr>
              <p:cNvPr id="99376"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99377"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74"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75"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39" name="Group 32"/>
          <p:cNvGrpSpPr>
            <a:grpSpLocks/>
          </p:cNvGrpSpPr>
          <p:nvPr/>
        </p:nvGrpSpPr>
        <p:grpSpPr bwMode="auto">
          <a:xfrm>
            <a:off x="5791200" y="4343400"/>
            <a:ext cx="730250" cy="838200"/>
            <a:chOff x="102" y="1249"/>
            <a:chExt cx="460" cy="528"/>
          </a:xfrm>
        </p:grpSpPr>
        <p:grpSp>
          <p:nvGrpSpPr>
            <p:cNvPr id="99368" name="Group 33"/>
            <p:cNvGrpSpPr>
              <a:grpSpLocks/>
            </p:cNvGrpSpPr>
            <p:nvPr/>
          </p:nvGrpSpPr>
          <p:grpSpPr bwMode="auto">
            <a:xfrm>
              <a:off x="169" y="1249"/>
              <a:ext cx="393" cy="528"/>
              <a:chOff x="799" y="1063"/>
              <a:chExt cx="393" cy="528"/>
            </a:xfrm>
          </p:grpSpPr>
          <p:sp>
            <p:nvSpPr>
              <p:cNvPr id="99371" name="Text Box 34"/>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99372" name="Rectangle 35"/>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69" name="Oval 36"/>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70" name="Oval 37"/>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40" name="Group 38"/>
          <p:cNvGrpSpPr>
            <a:grpSpLocks/>
          </p:cNvGrpSpPr>
          <p:nvPr/>
        </p:nvGrpSpPr>
        <p:grpSpPr bwMode="auto">
          <a:xfrm>
            <a:off x="6724650" y="3378200"/>
            <a:ext cx="696913" cy="838200"/>
            <a:chOff x="1170" y="2393"/>
            <a:chExt cx="439" cy="528"/>
          </a:xfrm>
        </p:grpSpPr>
        <p:grpSp>
          <p:nvGrpSpPr>
            <p:cNvPr id="99363" name="Group 39"/>
            <p:cNvGrpSpPr>
              <a:grpSpLocks/>
            </p:cNvGrpSpPr>
            <p:nvPr/>
          </p:nvGrpSpPr>
          <p:grpSpPr bwMode="auto">
            <a:xfrm>
              <a:off x="1216" y="2393"/>
              <a:ext cx="393" cy="528"/>
              <a:chOff x="793" y="1741"/>
              <a:chExt cx="393" cy="528"/>
            </a:xfrm>
          </p:grpSpPr>
          <p:sp>
            <p:nvSpPr>
              <p:cNvPr id="99366" name="Text Box 40"/>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99367" name="Rectangle 41"/>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99364" name="Oval 42"/>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65" name="Oval 43"/>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sp>
        <p:nvSpPr>
          <p:cNvPr id="99341" name="Text Box 60"/>
          <p:cNvSpPr txBox="1">
            <a:spLocks noChangeArrowheads="1"/>
          </p:cNvSpPr>
          <p:nvPr/>
        </p:nvSpPr>
        <p:spPr bwMode="auto">
          <a:xfrm>
            <a:off x="5060950" y="1657350"/>
            <a:ext cx="41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a:solidFill>
                  <a:schemeClr val="tx1"/>
                </a:solidFill>
                <a:latin typeface="Times New Roman" charset="0"/>
              </a:rPr>
              <a:t>3.</a:t>
            </a:r>
          </a:p>
        </p:txBody>
      </p:sp>
      <p:sp>
        <p:nvSpPr>
          <p:cNvPr id="99342" name="Text Box 61"/>
          <p:cNvSpPr txBox="1">
            <a:spLocks noChangeArrowheads="1"/>
          </p:cNvSpPr>
          <p:nvPr/>
        </p:nvSpPr>
        <p:spPr bwMode="auto">
          <a:xfrm>
            <a:off x="5070475" y="3697288"/>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a:solidFill>
                  <a:schemeClr val="tx1"/>
                </a:solidFill>
                <a:latin typeface="Times New Roman" charset="0"/>
              </a:rPr>
              <a:t>4.</a:t>
            </a:r>
          </a:p>
        </p:txBody>
      </p:sp>
      <p:grpSp>
        <p:nvGrpSpPr>
          <p:cNvPr id="99343" name="Group 44"/>
          <p:cNvGrpSpPr>
            <a:grpSpLocks/>
          </p:cNvGrpSpPr>
          <p:nvPr/>
        </p:nvGrpSpPr>
        <p:grpSpPr bwMode="auto">
          <a:xfrm>
            <a:off x="7848600" y="1828800"/>
            <a:ext cx="250825" cy="758825"/>
            <a:chOff x="3846" y="2810"/>
            <a:chExt cx="158" cy="478"/>
          </a:xfrm>
        </p:grpSpPr>
        <p:sp>
          <p:nvSpPr>
            <p:cNvPr id="99357" name="Rectangle 45"/>
            <p:cNvSpPr>
              <a:spLocks noChangeArrowheads="1"/>
            </p:cNvSpPr>
            <p:nvPr/>
          </p:nvSpPr>
          <p:spPr bwMode="auto">
            <a:xfrm rot="5400000">
              <a:off x="3805" y="3089"/>
              <a:ext cx="240" cy="15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58" name="Rectangle 46"/>
            <p:cNvSpPr>
              <a:spLocks noChangeArrowheads="1"/>
            </p:cNvSpPr>
            <p:nvPr/>
          </p:nvSpPr>
          <p:spPr bwMode="auto">
            <a:xfrm rot="5400000">
              <a:off x="3805" y="2851"/>
              <a:ext cx="240" cy="158"/>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59" name="Oval 47"/>
            <p:cNvSpPr>
              <a:spLocks noChangeArrowheads="1"/>
            </p:cNvSpPr>
            <p:nvPr/>
          </p:nvSpPr>
          <p:spPr bwMode="auto">
            <a:xfrm>
              <a:off x="3882" y="28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60" name="Oval 48"/>
            <p:cNvSpPr>
              <a:spLocks noChangeArrowheads="1"/>
            </p:cNvSpPr>
            <p:nvPr/>
          </p:nvSpPr>
          <p:spPr bwMode="auto">
            <a:xfrm>
              <a:off x="3882" y="2946"/>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61" name="Oval 49"/>
            <p:cNvSpPr>
              <a:spLocks noChangeArrowheads="1"/>
            </p:cNvSpPr>
            <p:nvPr/>
          </p:nvSpPr>
          <p:spPr bwMode="auto">
            <a:xfrm>
              <a:off x="3888" y="3066"/>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62" name="Oval 50"/>
            <p:cNvSpPr>
              <a:spLocks noChangeArrowheads="1"/>
            </p:cNvSpPr>
            <p:nvPr/>
          </p:nvSpPr>
          <p:spPr bwMode="auto">
            <a:xfrm>
              <a:off x="3888" y="3192"/>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44" name="Group 51"/>
          <p:cNvGrpSpPr>
            <a:grpSpLocks/>
          </p:cNvGrpSpPr>
          <p:nvPr/>
        </p:nvGrpSpPr>
        <p:grpSpPr bwMode="auto">
          <a:xfrm>
            <a:off x="7848600" y="3810000"/>
            <a:ext cx="250825" cy="774700"/>
            <a:chOff x="4512" y="2802"/>
            <a:chExt cx="158" cy="488"/>
          </a:xfrm>
        </p:grpSpPr>
        <p:grpSp>
          <p:nvGrpSpPr>
            <p:cNvPr id="99349" name="Group 52"/>
            <p:cNvGrpSpPr>
              <a:grpSpLocks/>
            </p:cNvGrpSpPr>
            <p:nvPr/>
          </p:nvGrpSpPr>
          <p:grpSpPr bwMode="auto">
            <a:xfrm>
              <a:off x="4512" y="3050"/>
              <a:ext cx="158" cy="240"/>
              <a:chOff x="4260" y="2810"/>
              <a:chExt cx="158" cy="240"/>
            </a:xfrm>
          </p:grpSpPr>
          <p:sp>
            <p:nvSpPr>
              <p:cNvPr id="99354" name="Rectangle 53"/>
              <p:cNvSpPr>
                <a:spLocks noChangeArrowheads="1"/>
              </p:cNvSpPr>
              <p:nvPr/>
            </p:nvSpPr>
            <p:spPr bwMode="auto">
              <a:xfrm rot="5400000">
                <a:off x="4219" y="2851"/>
                <a:ext cx="240" cy="158"/>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55" name="Oval 54"/>
              <p:cNvSpPr>
                <a:spLocks noChangeArrowheads="1"/>
              </p:cNvSpPr>
              <p:nvPr/>
            </p:nvSpPr>
            <p:spPr bwMode="auto">
              <a:xfrm>
                <a:off x="4296" y="28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56" name="Oval 55"/>
              <p:cNvSpPr>
                <a:spLocks noChangeArrowheads="1"/>
              </p:cNvSpPr>
              <p:nvPr/>
            </p:nvSpPr>
            <p:spPr bwMode="auto">
              <a:xfrm>
                <a:off x="4296" y="2946"/>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99350" name="Group 56"/>
            <p:cNvGrpSpPr>
              <a:grpSpLocks/>
            </p:cNvGrpSpPr>
            <p:nvPr/>
          </p:nvGrpSpPr>
          <p:grpSpPr bwMode="auto">
            <a:xfrm>
              <a:off x="4512" y="2802"/>
              <a:ext cx="158" cy="240"/>
              <a:chOff x="4260" y="3048"/>
              <a:chExt cx="158" cy="240"/>
            </a:xfrm>
          </p:grpSpPr>
          <p:sp>
            <p:nvSpPr>
              <p:cNvPr id="99351" name="Rectangle 57"/>
              <p:cNvSpPr>
                <a:spLocks noChangeArrowheads="1"/>
              </p:cNvSpPr>
              <p:nvPr/>
            </p:nvSpPr>
            <p:spPr bwMode="auto">
              <a:xfrm rot="5400000">
                <a:off x="4219" y="3089"/>
                <a:ext cx="240" cy="15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99352" name="Oval 58"/>
              <p:cNvSpPr>
                <a:spLocks noChangeArrowheads="1"/>
              </p:cNvSpPr>
              <p:nvPr/>
            </p:nvSpPr>
            <p:spPr bwMode="auto">
              <a:xfrm>
                <a:off x="4302" y="3066"/>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99353" name="Oval 59"/>
              <p:cNvSpPr>
                <a:spLocks noChangeArrowheads="1"/>
              </p:cNvSpPr>
              <p:nvPr/>
            </p:nvSpPr>
            <p:spPr bwMode="auto">
              <a:xfrm>
                <a:off x="4302" y="3192"/>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sp>
        <p:nvSpPr>
          <p:cNvPr id="99345" name="TextBox 80"/>
          <p:cNvSpPr txBox="1">
            <a:spLocks noChangeArrowheads="1"/>
          </p:cNvSpPr>
          <p:nvPr/>
        </p:nvSpPr>
        <p:spPr bwMode="auto">
          <a:xfrm>
            <a:off x="381000" y="56388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tx1"/>
                </a:solidFill>
                <a:cs typeface="Arial" charset="0"/>
              </a:rPr>
              <a:t>Holding a shared </a:t>
            </a:r>
            <a:r>
              <a:rPr lang="en-US" sz="2000" b="1" dirty="0" err="1">
                <a:solidFill>
                  <a:schemeClr val="tx1"/>
                </a:solidFill>
                <a:cs typeface="Arial" charset="0"/>
              </a:rPr>
              <a:t>mutex</a:t>
            </a:r>
            <a:r>
              <a:rPr lang="en-US" sz="2000" b="1" dirty="0">
                <a:solidFill>
                  <a:schemeClr val="tx1"/>
                </a:solidFill>
                <a:cs typeface="Arial" charset="0"/>
              </a:rPr>
              <a:t> prevents competing threads from entering a critical section.  </a:t>
            </a:r>
            <a:r>
              <a:rPr lang="en-US" sz="2000" dirty="0">
                <a:solidFill>
                  <a:schemeClr val="tx1"/>
                </a:solidFill>
                <a:cs typeface="Arial" charset="0"/>
              </a:rPr>
              <a:t>If the critical section code acquires the </a:t>
            </a:r>
            <a:r>
              <a:rPr lang="en-US" sz="2000" dirty="0" err="1">
                <a:solidFill>
                  <a:schemeClr val="tx1"/>
                </a:solidFill>
                <a:cs typeface="Arial" charset="0"/>
              </a:rPr>
              <a:t>mutex</a:t>
            </a:r>
            <a:r>
              <a:rPr lang="en-US" sz="2000" dirty="0">
                <a:solidFill>
                  <a:schemeClr val="tx1"/>
                </a:solidFill>
                <a:cs typeface="Arial" charset="0"/>
              </a:rPr>
              <a:t>, then its execution is serialized: only one thread runs it at a time.</a:t>
            </a:r>
          </a:p>
        </p:txBody>
      </p:sp>
      <p:sp>
        <p:nvSpPr>
          <p:cNvPr id="99346" name="Text Box 15"/>
          <p:cNvSpPr txBox="1">
            <a:spLocks noChangeArrowheads="1"/>
          </p:cNvSpPr>
          <p:nvPr/>
        </p:nvSpPr>
        <p:spPr bwMode="auto">
          <a:xfrm>
            <a:off x="8229600" y="1828800"/>
            <a:ext cx="763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8000"/>
                </a:solidFill>
                <a:latin typeface="Wingdings" charset="0"/>
                <a:cs typeface="Wingdings" charset="0"/>
                <a:sym typeface="Wingdings" charset="0"/>
              </a:rPr>
              <a:t></a:t>
            </a:r>
            <a:endParaRPr lang="en-US" sz="6000" b="1" dirty="0">
              <a:solidFill>
                <a:srgbClr val="008000"/>
              </a:solidFill>
            </a:endParaRPr>
          </a:p>
        </p:txBody>
      </p:sp>
      <p:sp>
        <p:nvSpPr>
          <p:cNvPr id="99347" name="Text Box 15"/>
          <p:cNvSpPr txBox="1">
            <a:spLocks noChangeArrowheads="1"/>
          </p:cNvSpPr>
          <p:nvPr/>
        </p:nvSpPr>
        <p:spPr bwMode="auto">
          <a:xfrm>
            <a:off x="8229600" y="3632200"/>
            <a:ext cx="763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a:solidFill>
                  <a:srgbClr val="008000"/>
                </a:solidFill>
                <a:latin typeface="Wingdings" charset="0"/>
                <a:cs typeface="Wingdings" charset="0"/>
                <a:sym typeface="Wingdings" charset="0"/>
              </a:rPr>
              <a:t></a:t>
            </a:r>
            <a:endParaRPr lang="en-US" sz="6000" b="1">
              <a:solidFill>
                <a:srgbClr val="008000"/>
              </a:solidFill>
            </a:endParaRPr>
          </a:p>
        </p:txBody>
      </p:sp>
      <p:sp>
        <p:nvSpPr>
          <p:cNvPr id="99348" name="TextBox 67"/>
          <p:cNvSpPr txBox="1">
            <a:spLocks noChangeArrowheads="1"/>
          </p:cNvSpPr>
          <p:nvPr/>
        </p:nvSpPr>
        <p:spPr bwMode="auto">
          <a:xfrm>
            <a:off x="152400" y="39624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chemeClr val="tx1"/>
                </a:solidFill>
                <a:cs typeface="Arial" charset="0"/>
              </a:rPr>
              <a:t>serialized</a:t>
            </a:r>
          </a:p>
          <a:p>
            <a:r>
              <a:rPr lang="en-US" sz="1800" b="1">
                <a:solidFill>
                  <a:schemeClr val="tx1"/>
                </a:solidFill>
                <a:cs typeface="Arial" charset="0"/>
              </a:rPr>
              <a:t>atomic</a:t>
            </a:r>
          </a:p>
        </p:txBody>
      </p:sp>
    </p:spTree>
    <p:extLst>
      <p:ext uri="{BB962C8B-B14F-4D97-AF65-F5344CB8AC3E}">
        <p14:creationId xmlns:p14="http://schemas.microsoft.com/office/powerpoint/2010/main" val="129416552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ChangeArrowheads="1"/>
          </p:cNvSpPr>
          <p:nvPr/>
        </p:nvSpPr>
        <p:spPr bwMode="auto">
          <a:xfrm>
            <a:off x="2633663" y="3619500"/>
            <a:ext cx="682625"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2" name="Rectangle 3"/>
          <p:cNvSpPr>
            <a:spLocks noChangeArrowheads="1"/>
          </p:cNvSpPr>
          <p:nvPr/>
        </p:nvSpPr>
        <p:spPr bwMode="auto">
          <a:xfrm>
            <a:off x="3316288" y="3619500"/>
            <a:ext cx="1411287" cy="63023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3" name="Rectangle 4"/>
          <p:cNvSpPr>
            <a:spLocks noChangeArrowheads="1"/>
          </p:cNvSpPr>
          <p:nvPr/>
        </p:nvSpPr>
        <p:spPr bwMode="auto">
          <a:xfrm>
            <a:off x="3316288" y="4249738"/>
            <a:ext cx="971550" cy="67151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4" name="Rectangle 5"/>
          <p:cNvSpPr>
            <a:spLocks noChangeArrowheads="1"/>
          </p:cNvSpPr>
          <p:nvPr/>
        </p:nvSpPr>
        <p:spPr bwMode="auto">
          <a:xfrm>
            <a:off x="3316288" y="3206750"/>
            <a:ext cx="1411287" cy="41275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5" name="Rectangle 6"/>
          <p:cNvSpPr>
            <a:spLocks noChangeArrowheads="1"/>
          </p:cNvSpPr>
          <p:nvPr/>
        </p:nvSpPr>
        <p:spPr bwMode="auto">
          <a:xfrm rot="16200000" flipV="1">
            <a:off x="1761331" y="5003007"/>
            <a:ext cx="1116013"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6" name="Rectangle 7"/>
          <p:cNvSpPr>
            <a:spLocks noChangeArrowheads="1"/>
          </p:cNvSpPr>
          <p:nvPr/>
        </p:nvSpPr>
        <p:spPr bwMode="auto">
          <a:xfrm flipV="1">
            <a:off x="2357438" y="4406900"/>
            <a:ext cx="479425"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7" name="Rectangle 8"/>
          <p:cNvSpPr>
            <a:spLocks noChangeArrowheads="1"/>
          </p:cNvSpPr>
          <p:nvPr/>
        </p:nvSpPr>
        <p:spPr bwMode="auto">
          <a:xfrm flipV="1">
            <a:off x="1265238" y="5599113"/>
            <a:ext cx="1016000" cy="76200"/>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8" name="Rectangle 9"/>
          <p:cNvSpPr>
            <a:spLocks noChangeArrowheads="1"/>
          </p:cNvSpPr>
          <p:nvPr/>
        </p:nvSpPr>
        <p:spPr bwMode="auto">
          <a:xfrm>
            <a:off x="1265238" y="1697038"/>
            <a:ext cx="4140200" cy="39782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089" name="Text Box 10"/>
          <p:cNvSpPr txBox="1">
            <a:spLocks noChangeArrowheads="1"/>
          </p:cNvSpPr>
          <p:nvPr/>
        </p:nvSpPr>
        <p:spPr bwMode="auto">
          <a:xfrm>
            <a:off x="7826375" y="35814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1</a:t>
            </a:r>
            <a:endParaRPr lang="en-US" sz="4000" smtClean="0">
              <a:solidFill>
                <a:srgbClr val="000000"/>
              </a:solidFill>
              <a:latin typeface="Times New Roman" charset="0"/>
              <a:cs typeface="Arial" charset="0"/>
            </a:endParaRPr>
          </a:p>
        </p:txBody>
      </p:sp>
      <p:sp>
        <p:nvSpPr>
          <p:cNvPr id="174090" name="Text Box 11"/>
          <p:cNvSpPr txBox="1">
            <a:spLocks noChangeArrowheads="1"/>
          </p:cNvSpPr>
          <p:nvPr/>
        </p:nvSpPr>
        <p:spPr bwMode="auto">
          <a:xfrm>
            <a:off x="5930900" y="35814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0000"/>
                </a:solidFill>
                <a:latin typeface="Times New Roman" charset="0"/>
                <a:cs typeface="Arial" charset="0"/>
              </a:rPr>
              <a:t>2</a:t>
            </a:r>
            <a:endParaRPr lang="en-US" sz="4000" smtClean="0">
              <a:solidFill>
                <a:srgbClr val="000000"/>
              </a:solidFill>
              <a:latin typeface="Times New Roman" charset="0"/>
              <a:cs typeface="Arial" charset="0"/>
            </a:endParaRPr>
          </a:p>
        </p:txBody>
      </p:sp>
      <p:sp>
        <p:nvSpPr>
          <p:cNvPr id="174091" name="Oval 12"/>
          <p:cNvSpPr>
            <a:spLocks noChangeArrowheads="1"/>
          </p:cNvSpPr>
          <p:nvPr/>
        </p:nvSpPr>
        <p:spPr bwMode="auto">
          <a:xfrm>
            <a:off x="6764338" y="4092575"/>
            <a:ext cx="503237" cy="523875"/>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Y</a:t>
            </a:r>
            <a:endParaRPr lang="en-US" smtClean="0">
              <a:solidFill>
                <a:srgbClr val="000000"/>
              </a:solidFill>
              <a:latin typeface="Times New Roman" charset="0"/>
              <a:cs typeface="Arial" charset="0"/>
            </a:endParaRPr>
          </a:p>
        </p:txBody>
      </p:sp>
      <p:sp>
        <p:nvSpPr>
          <p:cNvPr id="174092" name="Oval 13"/>
          <p:cNvSpPr>
            <a:spLocks noChangeArrowheads="1"/>
          </p:cNvSpPr>
          <p:nvPr/>
        </p:nvSpPr>
        <p:spPr bwMode="auto">
          <a:xfrm>
            <a:off x="6764338" y="3068638"/>
            <a:ext cx="503237" cy="52387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nchor="ctr">
            <a:spAutoFit/>
          </a:bodyPr>
          <a:lstStyle/>
          <a:p>
            <a:pPr algn="ctr" defTabSz="914400" eaLnBrk="0" hangingPunct="0"/>
            <a:r>
              <a:rPr lang="en-US" sz="2000" smtClean="0">
                <a:solidFill>
                  <a:srgbClr val="000000"/>
                </a:solidFill>
                <a:latin typeface="Times New Roman" charset="0"/>
                <a:cs typeface="Arial" charset="0"/>
              </a:rPr>
              <a:t>X</a:t>
            </a:r>
            <a:endParaRPr lang="en-US" smtClean="0">
              <a:solidFill>
                <a:srgbClr val="000000"/>
              </a:solidFill>
              <a:latin typeface="Times New Roman" charset="0"/>
              <a:cs typeface="Arial" charset="0"/>
            </a:endParaRPr>
          </a:p>
        </p:txBody>
      </p:sp>
      <p:grpSp>
        <p:nvGrpSpPr>
          <p:cNvPr id="174093" name="Group 14"/>
          <p:cNvGrpSpPr>
            <a:grpSpLocks/>
          </p:cNvGrpSpPr>
          <p:nvPr/>
        </p:nvGrpSpPr>
        <p:grpSpPr bwMode="auto">
          <a:xfrm>
            <a:off x="6203950" y="3719513"/>
            <a:ext cx="1622425" cy="179387"/>
            <a:chOff x="3148" y="3109"/>
            <a:chExt cx="1022" cy="113"/>
          </a:xfrm>
        </p:grpSpPr>
        <p:grpSp>
          <p:nvGrpSpPr>
            <p:cNvPr id="174125" name="Group 15"/>
            <p:cNvGrpSpPr>
              <a:grpSpLocks/>
            </p:cNvGrpSpPr>
            <p:nvPr/>
          </p:nvGrpSpPr>
          <p:grpSpPr bwMode="auto">
            <a:xfrm rot="5414277">
              <a:off x="3208" y="3049"/>
              <a:ext cx="113" cy="234"/>
              <a:chOff x="3635" y="2093"/>
              <a:chExt cx="124" cy="256"/>
            </a:xfrm>
          </p:grpSpPr>
          <p:sp>
            <p:nvSpPr>
              <p:cNvPr id="174133" name="Line 16"/>
              <p:cNvSpPr>
                <a:spLocks noChangeShapeType="1"/>
              </p:cNvSpPr>
              <p:nvPr/>
            </p:nvSpPr>
            <p:spPr bwMode="auto">
              <a:xfrm>
                <a:off x="3687" y="2168"/>
                <a:ext cx="0" cy="184"/>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34" name="Line 17"/>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4135" name="Group 18"/>
              <p:cNvGrpSpPr>
                <a:grpSpLocks/>
              </p:cNvGrpSpPr>
              <p:nvPr/>
            </p:nvGrpSpPr>
            <p:grpSpPr bwMode="auto">
              <a:xfrm>
                <a:off x="3638" y="2093"/>
                <a:ext cx="119" cy="70"/>
                <a:chOff x="3632" y="2093"/>
                <a:chExt cx="119" cy="70"/>
              </a:xfrm>
            </p:grpSpPr>
            <p:sp>
              <p:nvSpPr>
                <p:cNvPr id="174136" name="Line 19"/>
                <p:cNvSpPr>
                  <a:spLocks noChangeShapeType="1"/>
                </p:cNvSpPr>
                <p:nvPr/>
              </p:nvSpPr>
              <p:spPr bwMode="auto">
                <a:xfrm>
                  <a:off x="3620"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37" name="Line 20"/>
                <p:cNvSpPr>
                  <a:spLocks noChangeShapeType="1"/>
                </p:cNvSpPr>
                <p:nvPr/>
              </p:nvSpPr>
              <p:spPr bwMode="auto">
                <a:xfrm>
                  <a:off x="3733" y="210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38" name="Line 21"/>
                <p:cNvSpPr>
                  <a:spLocks noChangeShapeType="1"/>
                </p:cNvSpPr>
                <p:nvPr/>
              </p:nvSpPr>
              <p:spPr bwMode="auto">
                <a:xfrm>
                  <a:off x="3679" y="2099"/>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nvGrpSpPr>
            <p:cNvPr id="174126" name="Group 22"/>
            <p:cNvGrpSpPr>
              <a:grpSpLocks/>
            </p:cNvGrpSpPr>
            <p:nvPr/>
          </p:nvGrpSpPr>
          <p:grpSpPr bwMode="auto">
            <a:xfrm rot="16185723" flipH="1">
              <a:off x="3996" y="3049"/>
              <a:ext cx="113" cy="234"/>
              <a:chOff x="3635" y="2093"/>
              <a:chExt cx="124" cy="256"/>
            </a:xfrm>
          </p:grpSpPr>
          <p:sp>
            <p:nvSpPr>
              <p:cNvPr id="174127" name="Line 23"/>
              <p:cNvSpPr>
                <a:spLocks noChangeShapeType="1"/>
              </p:cNvSpPr>
              <p:nvPr/>
            </p:nvSpPr>
            <p:spPr bwMode="auto">
              <a:xfrm>
                <a:off x="3696" y="2166"/>
                <a:ext cx="0" cy="183"/>
              </a:xfrm>
              <a:prstGeom prst="line">
                <a:avLst/>
              </a:prstGeom>
              <a:noFill/>
              <a:ln w="2222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28" name="Line 24"/>
              <p:cNvSpPr>
                <a:spLocks noChangeShapeType="1"/>
              </p:cNvSpPr>
              <p:nvPr/>
            </p:nvSpPr>
            <p:spPr bwMode="auto">
              <a:xfrm>
                <a:off x="3629" y="2168"/>
                <a:ext cx="124"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74129" name="Group 25"/>
              <p:cNvGrpSpPr>
                <a:grpSpLocks/>
              </p:cNvGrpSpPr>
              <p:nvPr/>
            </p:nvGrpSpPr>
            <p:grpSpPr bwMode="auto">
              <a:xfrm>
                <a:off x="3638" y="2093"/>
                <a:ext cx="119" cy="70"/>
                <a:chOff x="3632" y="2093"/>
                <a:chExt cx="119" cy="70"/>
              </a:xfrm>
            </p:grpSpPr>
            <p:sp>
              <p:nvSpPr>
                <p:cNvPr id="174130" name="Line 26"/>
                <p:cNvSpPr>
                  <a:spLocks noChangeShapeType="1"/>
                </p:cNvSpPr>
                <p:nvPr/>
              </p:nvSpPr>
              <p:spPr bwMode="auto">
                <a:xfrm>
                  <a:off x="363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31" name="Line 27"/>
                <p:cNvSpPr>
                  <a:spLocks noChangeShapeType="1"/>
                </p:cNvSpPr>
                <p:nvPr/>
              </p:nvSpPr>
              <p:spPr bwMode="auto">
                <a:xfrm>
                  <a:off x="3742" y="2093"/>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32" name="Line 28"/>
                <p:cNvSpPr>
                  <a:spLocks noChangeShapeType="1"/>
                </p:cNvSpPr>
                <p:nvPr/>
              </p:nvSpPr>
              <p:spPr bwMode="auto">
                <a:xfrm>
                  <a:off x="3691" y="2094"/>
                  <a:ext cx="0" cy="7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grpSp>
      </p:grpSp>
      <p:cxnSp>
        <p:nvCxnSpPr>
          <p:cNvPr id="174094" name="AutoShape 29"/>
          <p:cNvCxnSpPr>
            <a:cxnSpLocks noChangeShapeType="1"/>
            <a:stCxn id="174091" idx="6"/>
          </p:cNvCxnSpPr>
          <p:nvPr/>
        </p:nvCxnSpPr>
        <p:spPr bwMode="auto">
          <a:xfrm flipV="1">
            <a:off x="7267575" y="3824288"/>
            <a:ext cx="454025" cy="530225"/>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095" name="AutoShape 30"/>
          <p:cNvCxnSpPr>
            <a:cxnSpLocks noChangeShapeType="1"/>
            <a:endCxn id="174092" idx="6"/>
          </p:cNvCxnSpPr>
          <p:nvPr/>
        </p:nvCxnSpPr>
        <p:spPr bwMode="auto">
          <a:xfrm rot="5400000" flipH="1">
            <a:off x="7249319" y="3348831"/>
            <a:ext cx="490538" cy="454025"/>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096" name="AutoShape 31"/>
          <p:cNvCxnSpPr>
            <a:cxnSpLocks noChangeShapeType="1"/>
            <a:stCxn id="174092" idx="2"/>
          </p:cNvCxnSpPr>
          <p:nvPr/>
        </p:nvCxnSpPr>
        <p:spPr bwMode="auto">
          <a:xfrm rot="10800000" flipV="1">
            <a:off x="6362700" y="3330575"/>
            <a:ext cx="401638" cy="417513"/>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097" name="AutoShape 32"/>
          <p:cNvCxnSpPr>
            <a:cxnSpLocks noChangeShapeType="1"/>
          </p:cNvCxnSpPr>
          <p:nvPr/>
        </p:nvCxnSpPr>
        <p:spPr bwMode="auto">
          <a:xfrm rot="16200000" flipH="1">
            <a:off x="6292056" y="3888582"/>
            <a:ext cx="530225" cy="401638"/>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74098" name="Group 33"/>
          <p:cNvGrpSpPr>
            <a:grpSpLocks/>
          </p:cNvGrpSpPr>
          <p:nvPr/>
        </p:nvGrpSpPr>
        <p:grpSpPr bwMode="auto">
          <a:xfrm>
            <a:off x="2435225" y="1697038"/>
            <a:ext cx="401638" cy="4283075"/>
            <a:chOff x="2209" y="672"/>
            <a:chExt cx="253" cy="2698"/>
          </a:xfrm>
        </p:grpSpPr>
        <p:sp>
          <p:nvSpPr>
            <p:cNvPr id="174123" name="Line 34"/>
            <p:cNvSpPr>
              <a:spLocks noChangeShapeType="1"/>
            </p:cNvSpPr>
            <p:nvPr/>
          </p:nvSpPr>
          <p:spPr bwMode="auto">
            <a:xfrm>
              <a:off x="233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4124" name="Text Box 35"/>
            <p:cNvSpPr txBox="1">
              <a:spLocks noChangeArrowheads="1"/>
            </p:cNvSpPr>
            <p:nvPr/>
          </p:nvSpPr>
          <p:spPr bwMode="auto">
            <a:xfrm>
              <a:off x="2209"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4099" name="Group 36"/>
          <p:cNvGrpSpPr>
            <a:grpSpLocks/>
          </p:cNvGrpSpPr>
          <p:nvPr/>
        </p:nvGrpSpPr>
        <p:grpSpPr bwMode="auto">
          <a:xfrm>
            <a:off x="3130550" y="1697038"/>
            <a:ext cx="401638" cy="4283075"/>
            <a:chOff x="2647" y="672"/>
            <a:chExt cx="253" cy="2698"/>
          </a:xfrm>
        </p:grpSpPr>
        <p:sp>
          <p:nvSpPr>
            <p:cNvPr id="174121" name="Line 37"/>
            <p:cNvSpPr>
              <a:spLocks noChangeShapeType="1"/>
            </p:cNvSpPr>
            <p:nvPr/>
          </p:nvSpPr>
          <p:spPr bwMode="auto">
            <a:xfrm>
              <a:off x="2764"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4122" name="Text Box 38"/>
            <p:cNvSpPr txBox="1">
              <a:spLocks noChangeArrowheads="1"/>
            </p:cNvSpPr>
            <p:nvPr/>
          </p:nvSpPr>
          <p:spPr bwMode="auto">
            <a:xfrm>
              <a:off x="2647" y="317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4100" name="Group 39"/>
          <p:cNvGrpSpPr>
            <a:grpSpLocks/>
          </p:cNvGrpSpPr>
          <p:nvPr/>
        </p:nvGrpSpPr>
        <p:grpSpPr bwMode="auto">
          <a:xfrm>
            <a:off x="4111625" y="1697038"/>
            <a:ext cx="392113" cy="4283075"/>
            <a:chOff x="3265" y="672"/>
            <a:chExt cx="247" cy="2698"/>
          </a:xfrm>
        </p:grpSpPr>
        <p:sp>
          <p:nvSpPr>
            <p:cNvPr id="174119" name="Line 40"/>
            <p:cNvSpPr>
              <a:spLocks noChangeShapeType="1"/>
            </p:cNvSpPr>
            <p:nvPr/>
          </p:nvSpPr>
          <p:spPr bwMode="auto">
            <a:xfrm>
              <a:off x="3376"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4120" name="Text Box 41"/>
            <p:cNvSpPr txBox="1">
              <a:spLocks noChangeArrowheads="1"/>
            </p:cNvSpPr>
            <p:nvPr/>
          </p:nvSpPr>
          <p:spPr bwMode="auto">
            <a:xfrm>
              <a:off x="3265"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grpSp>
        <p:nvGrpSpPr>
          <p:cNvPr id="174101" name="Group 42"/>
          <p:cNvGrpSpPr>
            <a:grpSpLocks/>
          </p:cNvGrpSpPr>
          <p:nvPr/>
        </p:nvGrpSpPr>
        <p:grpSpPr bwMode="auto">
          <a:xfrm>
            <a:off x="4537075" y="1697038"/>
            <a:ext cx="392113" cy="4283075"/>
            <a:chOff x="3533" y="672"/>
            <a:chExt cx="247" cy="2698"/>
          </a:xfrm>
        </p:grpSpPr>
        <p:sp>
          <p:nvSpPr>
            <p:cNvPr id="174117" name="Line 43"/>
            <p:cNvSpPr>
              <a:spLocks noChangeShapeType="1"/>
            </p:cNvSpPr>
            <p:nvPr/>
          </p:nvSpPr>
          <p:spPr bwMode="auto">
            <a:xfrm>
              <a:off x="3653" y="672"/>
              <a:ext cx="0" cy="250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prstClr val="white"/>
                </a:solidFill>
              </a:endParaRPr>
            </a:p>
          </p:txBody>
        </p:sp>
        <p:sp>
          <p:nvSpPr>
            <p:cNvPr id="174118" name="Text Box 44"/>
            <p:cNvSpPr txBox="1">
              <a:spLocks noChangeArrowheads="1"/>
            </p:cNvSpPr>
            <p:nvPr/>
          </p:nvSpPr>
          <p:spPr bwMode="auto">
            <a:xfrm>
              <a:off x="3533" y="3178"/>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4102" name="Group 45"/>
          <p:cNvGrpSpPr>
            <a:grpSpLocks/>
          </p:cNvGrpSpPr>
          <p:nvPr/>
        </p:nvGrpSpPr>
        <p:grpSpPr bwMode="auto">
          <a:xfrm>
            <a:off x="855663" y="4786313"/>
            <a:ext cx="4549775" cy="304800"/>
            <a:chOff x="1214" y="2618"/>
            <a:chExt cx="2866" cy="192"/>
          </a:xfrm>
        </p:grpSpPr>
        <p:sp>
          <p:nvSpPr>
            <p:cNvPr id="174115" name="Line 46"/>
            <p:cNvSpPr>
              <a:spLocks noChangeShapeType="1"/>
            </p:cNvSpPr>
            <p:nvPr/>
          </p:nvSpPr>
          <p:spPr bwMode="auto">
            <a:xfrm rot="-5400000">
              <a:off x="2776" y="13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16" name="Text Box 47"/>
            <p:cNvSpPr txBox="1">
              <a:spLocks noChangeArrowheads="1"/>
            </p:cNvSpPr>
            <p:nvPr/>
          </p:nvSpPr>
          <p:spPr bwMode="auto">
            <a:xfrm>
              <a:off x="1214" y="2618"/>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A2</a:t>
              </a:r>
              <a:endParaRPr lang="en-US" smtClean="0">
                <a:solidFill>
                  <a:srgbClr val="000000"/>
                </a:solidFill>
                <a:latin typeface="Times New Roman" charset="0"/>
                <a:cs typeface="Arial" charset="0"/>
              </a:endParaRPr>
            </a:p>
          </p:txBody>
        </p:sp>
      </p:grpSp>
      <p:grpSp>
        <p:nvGrpSpPr>
          <p:cNvPr id="174103" name="Group 48"/>
          <p:cNvGrpSpPr>
            <a:grpSpLocks/>
          </p:cNvGrpSpPr>
          <p:nvPr/>
        </p:nvGrpSpPr>
        <p:grpSpPr bwMode="auto">
          <a:xfrm>
            <a:off x="855663" y="4102100"/>
            <a:ext cx="4549775" cy="304800"/>
            <a:chOff x="1214" y="2187"/>
            <a:chExt cx="2866" cy="192"/>
          </a:xfrm>
        </p:grpSpPr>
        <p:sp>
          <p:nvSpPr>
            <p:cNvPr id="174113" name="Line 49"/>
            <p:cNvSpPr>
              <a:spLocks noChangeShapeType="1"/>
            </p:cNvSpPr>
            <p:nvPr/>
          </p:nvSpPr>
          <p:spPr bwMode="auto">
            <a:xfrm rot="-5400000">
              <a:off x="2776" y="976"/>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14" name="Text Box 50"/>
            <p:cNvSpPr txBox="1">
              <a:spLocks noChangeArrowheads="1"/>
            </p:cNvSpPr>
            <p:nvPr/>
          </p:nvSpPr>
          <p:spPr bwMode="auto">
            <a:xfrm>
              <a:off x="1214" y="2187"/>
              <a:ext cx="2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A1</a:t>
              </a:r>
              <a:endParaRPr lang="en-US" smtClean="0">
                <a:solidFill>
                  <a:srgbClr val="000000"/>
                </a:solidFill>
                <a:latin typeface="Times New Roman" charset="0"/>
                <a:cs typeface="Arial" charset="0"/>
              </a:endParaRPr>
            </a:p>
          </p:txBody>
        </p:sp>
      </p:grpSp>
      <p:grpSp>
        <p:nvGrpSpPr>
          <p:cNvPr id="174104" name="Group 51"/>
          <p:cNvGrpSpPr>
            <a:grpSpLocks/>
          </p:cNvGrpSpPr>
          <p:nvPr/>
        </p:nvGrpSpPr>
        <p:grpSpPr bwMode="auto">
          <a:xfrm>
            <a:off x="855663" y="3486150"/>
            <a:ext cx="4549775" cy="304800"/>
            <a:chOff x="1214" y="1799"/>
            <a:chExt cx="2866" cy="192"/>
          </a:xfrm>
        </p:grpSpPr>
        <p:sp>
          <p:nvSpPr>
            <p:cNvPr id="174111" name="Line 52"/>
            <p:cNvSpPr>
              <a:spLocks noChangeShapeType="1"/>
            </p:cNvSpPr>
            <p:nvPr/>
          </p:nvSpPr>
          <p:spPr bwMode="auto">
            <a:xfrm rot="-5400000">
              <a:off x="2776" y="57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12" name="Text Box 53"/>
            <p:cNvSpPr txBox="1">
              <a:spLocks noChangeArrowheads="1"/>
            </p:cNvSpPr>
            <p:nvPr/>
          </p:nvSpPr>
          <p:spPr bwMode="auto">
            <a:xfrm>
              <a:off x="1214" y="179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R1</a:t>
              </a:r>
              <a:endParaRPr lang="en-US" smtClean="0">
                <a:solidFill>
                  <a:srgbClr val="000000"/>
                </a:solidFill>
                <a:latin typeface="Times New Roman" charset="0"/>
                <a:cs typeface="Arial" charset="0"/>
              </a:endParaRPr>
            </a:p>
          </p:txBody>
        </p:sp>
      </p:grpSp>
      <p:grpSp>
        <p:nvGrpSpPr>
          <p:cNvPr id="174105" name="Group 54"/>
          <p:cNvGrpSpPr>
            <a:grpSpLocks/>
          </p:cNvGrpSpPr>
          <p:nvPr/>
        </p:nvGrpSpPr>
        <p:grpSpPr bwMode="auto">
          <a:xfrm>
            <a:off x="855663" y="3062288"/>
            <a:ext cx="4549775" cy="304800"/>
            <a:chOff x="1214" y="1312"/>
            <a:chExt cx="2866" cy="192"/>
          </a:xfrm>
        </p:grpSpPr>
        <p:sp>
          <p:nvSpPr>
            <p:cNvPr id="174109" name="Line 55"/>
            <p:cNvSpPr>
              <a:spLocks noChangeShapeType="1"/>
            </p:cNvSpPr>
            <p:nvPr/>
          </p:nvSpPr>
          <p:spPr bwMode="auto">
            <a:xfrm rot="-5400000">
              <a:off x="2776" y="99"/>
              <a:ext cx="0" cy="260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74110" name="Text Box 56"/>
            <p:cNvSpPr txBox="1">
              <a:spLocks noChangeArrowheads="1"/>
            </p:cNvSpPr>
            <p:nvPr/>
          </p:nvSpPr>
          <p:spPr bwMode="auto">
            <a:xfrm>
              <a:off x="1214" y="1312"/>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400" smtClean="0">
                  <a:solidFill>
                    <a:srgbClr val="000000"/>
                  </a:solidFill>
                  <a:latin typeface="Times New Roman" charset="0"/>
                  <a:cs typeface="Arial" charset="0"/>
                </a:rPr>
                <a:t>R2</a:t>
              </a:r>
              <a:endParaRPr lang="en-US" smtClean="0">
                <a:solidFill>
                  <a:srgbClr val="000000"/>
                </a:solidFill>
                <a:latin typeface="Times New Roman" charset="0"/>
                <a:cs typeface="Arial" charset="0"/>
              </a:endParaRPr>
            </a:p>
          </p:txBody>
        </p:sp>
      </p:grpSp>
      <p:sp>
        <p:nvSpPr>
          <p:cNvPr id="174106" name="Rectangle 57"/>
          <p:cNvSpPr>
            <a:spLocks noGrp="1" noChangeArrowheads="1"/>
          </p:cNvSpPr>
          <p:nvPr>
            <p:ph type="title"/>
          </p:nvPr>
        </p:nvSpPr>
        <p:spPr/>
        <p:txBody>
          <a:bodyPr/>
          <a:lstStyle/>
          <a:p>
            <a:r>
              <a:rPr lang="en-US">
                <a:latin typeface="Arial" charset="0"/>
                <a:ea typeface="ＭＳ Ｐゴシック" charset="0"/>
                <a:cs typeface="Arial" charset="0"/>
              </a:rPr>
              <a:t>The Inevitable Result</a:t>
            </a:r>
          </a:p>
        </p:txBody>
      </p:sp>
      <p:sp>
        <p:nvSpPr>
          <p:cNvPr id="174107" name="Rectangle 58"/>
          <p:cNvSpPr>
            <a:spLocks noChangeArrowheads="1"/>
          </p:cNvSpPr>
          <p:nvPr/>
        </p:nvSpPr>
        <p:spPr bwMode="auto">
          <a:xfrm>
            <a:off x="2633663" y="4249738"/>
            <a:ext cx="682625" cy="67151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eaLnBrk="0" hangingPunct="0"/>
            <a:endParaRPr lang="en-US" smtClean="0">
              <a:solidFill>
                <a:srgbClr val="000000"/>
              </a:solidFill>
              <a:latin typeface="Times New Roman" charset="0"/>
              <a:cs typeface="Arial" charset="0"/>
            </a:endParaRPr>
          </a:p>
        </p:txBody>
      </p:sp>
      <p:sp>
        <p:nvSpPr>
          <p:cNvPr id="174108" name="Text Box 59"/>
          <p:cNvSpPr txBox="1">
            <a:spLocks noChangeArrowheads="1"/>
          </p:cNvSpPr>
          <p:nvPr/>
        </p:nvSpPr>
        <p:spPr bwMode="auto">
          <a:xfrm>
            <a:off x="5754688" y="4873625"/>
            <a:ext cx="3160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smtClean="0">
                <a:solidFill>
                  <a:srgbClr val="000000"/>
                </a:solidFill>
                <a:cs typeface="Arial" charset="0"/>
              </a:rPr>
              <a:t>This is a </a:t>
            </a:r>
            <a:r>
              <a:rPr lang="en-US" sz="2000" smtClean="0">
                <a:solidFill>
                  <a:srgbClr val="800000"/>
                </a:solidFill>
                <a:cs typeface="Arial" charset="0"/>
              </a:rPr>
              <a:t>deadlock state</a:t>
            </a:r>
            <a:r>
              <a:rPr lang="en-US" sz="2000" smtClean="0">
                <a:solidFill>
                  <a:srgbClr val="000000"/>
                </a:solidFill>
                <a:cs typeface="Arial" charset="0"/>
              </a:rPr>
              <a:t>:</a:t>
            </a:r>
          </a:p>
          <a:p>
            <a:pPr defTabSz="914400"/>
            <a:r>
              <a:rPr lang="en-US" sz="2000" smtClean="0">
                <a:solidFill>
                  <a:srgbClr val="000000"/>
                </a:solidFill>
                <a:cs typeface="Arial" charset="0"/>
              </a:rPr>
              <a:t>There are no legal transitions out of it. </a:t>
            </a:r>
            <a:endParaRPr lang="en-US" sz="2000" i="1" smtClean="0">
              <a:solidFill>
                <a:srgbClr val="000000"/>
              </a:solidFill>
              <a:cs typeface="Arial" charset="0"/>
            </a:endParaRPr>
          </a:p>
        </p:txBody>
      </p:sp>
    </p:spTree>
    <p:extLst>
      <p:ext uri="{BB962C8B-B14F-4D97-AF65-F5344CB8AC3E}">
        <p14:creationId xmlns:p14="http://schemas.microsoft.com/office/powerpoint/2010/main" val="25727986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Arial" charset="0"/>
                <a:ea typeface="ＭＳ Ｐゴシック" charset="0"/>
                <a:cs typeface="Arial" charset="0"/>
              </a:rPr>
              <a:t>Four Conditions for Deadlock</a:t>
            </a:r>
          </a:p>
        </p:txBody>
      </p:sp>
      <p:sp>
        <p:nvSpPr>
          <p:cNvPr id="175106" name="Rectangle 3"/>
          <p:cNvSpPr>
            <a:spLocks noGrp="1" noChangeArrowheads="1"/>
          </p:cNvSpPr>
          <p:nvPr>
            <p:ph idx="1"/>
          </p:nvPr>
        </p:nvSpPr>
        <p:spPr/>
        <p:txBody>
          <a:bodyPr/>
          <a:lstStyle/>
          <a:p>
            <a:pPr>
              <a:spcBef>
                <a:spcPts val="2000"/>
              </a:spcBef>
              <a:buFontTx/>
              <a:buNone/>
            </a:pPr>
            <a:r>
              <a:rPr lang="en-US" sz="2400">
                <a:latin typeface="Arial" charset="0"/>
                <a:ea typeface="ＭＳ Ｐゴシック" charset="0"/>
                <a:cs typeface="Arial" charset="0"/>
              </a:rPr>
              <a:t>Four conditions must be present for deadlock to occur: </a:t>
            </a:r>
          </a:p>
          <a:p>
            <a:pPr>
              <a:spcBef>
                <a:spcPts val="2000"/>
              </a:spcBef>
              <a:buFontTx/>
              <a:buNone/>
            </a:pPr>
            <a:r>
              <a:rPr lang="en-US" sz="2400">
                <a:latin typeface="Arial" charset="0"/>
                <a:ea typeface="ＭＳ Ｐゴシック" charset="0"/>
                <a:cs typeface="Arial" charset="0"/>
              </a:rPr>
              <a:t>1. </a:t>
            </a:r>
            <a:r>
              <a:rPr lang="en-US" sz="2400">
                <a:solidFill>
                  <a:srgbClr val="800000"/>
                </a:solidFill>
                <a:latin typeface="Arial" charset="0"/>
                <a:ea typeface="ＭＳ Ｐゴシック" charset="0"/>
                <a:cs typeface="Arial" charset="0"/>
              </a:rPr>
              <a:t>Non-preemption of ownership</a:t>
            </a:r>
            <a:r>
              <a:rPr lang="en-US" sz="2400">
                <a:latin typeface="Arial" charset="0"/>
                <a:ea typeface="ＭＳ Ｐゴシック" charset="0"/>
                <a:cs typeface="Arial" charset="0"/>
              </a:rPr>
              <a:t>.  Resources are never taken away from the holder.</a:t>
            </a:r>
          </a:p>
          <a:p>
            <a:pPr>
              <a:spcBef>
                <a:spcPts val="2000"/>
              </a:spcBef>
              <a:buFontTx/>
              <a:buNone/>
            </a:pPr>
            <a:r>
              <a:rPr lang="en-US" sz="2400">
                <a:latin typeface="Arial" charset="0"/>
                <a:ea typeface="ＭＳ Ｐゴシック" charset="0"/>
                <a:cs typeface="Arial" charset="0"/>
              </a:rPr>
              <a:t>2. </a:t>
            </a:r>
            <a:r>
              <a:rPr lang="en-US" sz="2400">
                <a:solidFill>
                  <a:srgbClr val="800000"/>
                </a:solidFill>
                <a:latin typeface="Arial" charset="0"/>
                <a:ea typeface="ＭＳ Ｐゴシック" charset="0"/>
                <a:cs typeface="Arial" charset="0"/>
              </a:rPr>
              <a:t>Exclusion</a:t>
            </a:r>
            <a:r>
              <a:rPr lang="en-US" sz="2400">
                <a:latin typeface="Arial" charset="0"/>
                <a:ea typeface="ＭＳ Ｐゴシック" charset="0"/>
                <a:cs typeface="Arial" charset="0"/>
              </a:rPr>
              <a:t>.  A resource has at most one holder.  </a:t>
            </a:r>
          </a:p>
          <a:p>
            <a:pPr>
              <a:spcBef>
                <a:spcPts val="2000"/>
              </a:spcBef>
              <a:buFontTx/>
              <a:buNone/>
            </a:pPr>
            <a:r>
              <a:rPr lang="en-US" sz="2400">
                <a:latin typeface="Arial" charset="0"/>
                <a:ea typeface="ＭＳ Ｐゴシック" charset="0"/>
                <a:cs typeface="Arial" charset="0"/>
              </a:rPr>
              <a:t>3. </a:t>
            </a:r>
            <a:r>
              <a:rPr lang="en-US" sz="2400">
                <a:solidFill>
                  <a:srgbClr val="800000"/>
                </a:solidFill>
                <a:latin typeface="Arial" charset="0"/>
                <a:ea typeface="ＭＳ Ｐゴシック" charset="0"/>
                <a:cs typeface="Arial" charset="0"/>
              </a:rPr>
              <a:t>Hold-and-wait</a:t>
            </a:r>
            <a:r>
              <a:rPr lang="en-US" sz="2400">
                <a:latin typeface="Arial" charset="0"/>
                <a:ea typeface="ＭＳ Ｐゴシック" charset="0"/>
                <a:cs typeface="Arial" charset="0"/>
              </a:rPr>
              <a:t>.  Holder blocks to wait for another resource to become available.</a:t>
            </a:r>
          </a:p>
          <a:p>
            <a:pPr>
              <a:spcBef>
                <a:spcPts val="2000"/>
              </a:spcBef>
              <a:buFontTx/>
              <a:buNone/>
            </a:pPr>
            <a:r>
              <a:rPr lang="en-US" sz="2400">
                <a:latin typeface="Arial" charset="0"/>
                <a:ea typeface="ＭＳ Ｐゴシック" charset="0"/>
                <a:cs typeface="Arial" charset="0"/>
              </a:rPr>
              <a:t>4. </a:t>
            </a:r>
            <a:r>
              <a:rPr lang="en-US" sz="2400">
                <a:solidFill>
                  <a:srgbClr val="800000"/>
                </a:solidFill>
                <a:latin typeface="Arial" charset="0"/>
                <a:ea typeface="ＭＳ Ｐゴシック" charset="0"/>
                <a:cs typeface="Arial" charset="0"/>
              </a:rPr>
              <a:t>Circular waiting</a:t>
            </a:r>
            <a:r>
              <a:rPr lang="en-US" sz="2400">
                <a:latin typeface="Arial" charset="0"/>
                <a:ea typeface="ＭＳ Ｐゴシック" charset="0"/>
                <a:cs typeface="Arial" charset="0"/>
              </a:rPr>
              <a:t>.  Threads acquire resources in different orders.  </a:t>
            </a:r>
          </a:p>
        </p:txBody>
      </p:sp>
    </p:spTree>
    <p:extLst>
      <p:ext uri="{BB962C8B-B14F-4D97-AF65-F5344CB8AC3E}">
        <p14:creationId xmlns:p14="http://schemas.microsoft.com/office/powerpoint/2010/main" val="563750642"/>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r>
              <a:rPr lang="en-US" sz="3600">
                <a:latin typeface="Arial" charset="0"/>
                <a:ea typeface="ＭＳ Ｐゴシック" charset="0"/>
                <a:cs typeface="Arial" charset="0"/>
              </a:rPr>
              <a:t>Not All Schedules Lead to Collisions</a:t>
            </a:r>
          </a:p>
        </p:txBody>
      </p:sp>
      <p:sp>
        <p:nvSpPr>
          <p:cNvPr id="176130" name="Rectangle 3"/>
          <p:cNvSpPr>
            <a:spLocks noGrp="1" noChangeArrowheads="1"/>
          </p:cNvSpPr>
          <p:nvPr>
            <p:ph idx="1"/>
          </p:nvPr>
        </p:nvSpPr>
        <p:spPr/>
        <p:txBody>
          <a:bodyPr/>
          <a:lstStyle/>
          <a:p>
            <a:r>
              <a:rPr lang="en-US">
                <a:latin typeface="Arial" charset="0"/>
                <a:ea typeface="ＭＳ Ｐゴシック" charset="0"/>
                <a:cs typeface="Arial" charset="0"/>
              </a:rPr>
              <a:t>The scheduler+machine choose a schedule, i.e., a trajectory or path through the graph.</a:t>
            </a:r>
          </a:p>
          <a:p>
            <a:pPr lvl="1"/>
            <a:r>
              <a:rPr lang="en-US">
                <a:latin typeface="Arial" charset="0"/>
                <a:ea typeface="ＭＳ Ｐゴシック" charset="0"/>
                <a:cs typeface="Arial" charset="0"/>
              </a:rPr>
              <a:t>Synchronization constrains the schedule to avoid illegal states.</a:t>
            </a:r>
          </a:p>
          <a:p>
            <a:pPr lvl="1"/>
            <a:r>
              <a:rPr lang="en-US">
                <a:latin typeface="Arial" charset="0"/>
                <a:ea typeface="ＭＳ Ｐゴシック" charset="0"/>
                <a:cs typeface="Arial" charset="0"/>
              </a:rPr>
              <a:t>Some paths </a:t>
            </a:r>
            <a:r>
              <a:rPr lang="ja-JP" altLang="en-US">
                <a:latin typeface="Arial" charset="0"/>
                <a:ea typeface="ＭＳ Ｐゴシック" charset="0"/>
                <a:cs typeface="Arial" charset="0"/>
              </a:rPr>
              <a:t>“</a:t>
            </a:r>
            <a:r>
              <a:rPr lang="en-US" altLang="ja-JP">
                <a:latin typeface="Arial" charset="0"/>
                <a:ea typeface="ＭＳ Ｐゴシック" charset="0"/>
                <a:cs typeface="Arial" charset="0"/>
              </a:rPr>
              <a:t>just happen</a:t>
            </a:r>
            <a:r>
              <a:rPr lang="ja-JP" altLang="en-US">
                <a:latin typeface="Arial" charset="0"/>
                <a:ea typeface="ＭＳ Ｐゴシック" charset="0"/>
                <a:cs typeface="Arial" charset="0"/>
              </a:rPr>
              <a:t>”</a:t>
            </a:r>
            <a:r>
              <a:rPr lang="en-US" altLang="ja-JP">
                <a:latin typeface="Arial" charset="0"/>
                <a:ea typeface="ＭＳ Ｐゴシック" charset="0"/>
                <a:cs typeface="Arial" charset="0"/>
              </a:rPr>
              <a:t> to dodge dangerous states as well.</a:t>
            </a:r>
          </a:p>
          <a:p>
            <a:r>
              <a:rPr lang="en-US">
                <a:latin typeface="Arial" charset="0"/>
                <a:ea typeface="ＭＳ Ｐゴシック" charset="0"/>
                <a:cs typeface="Arial" charset="0"/>
              </a:rPr>
              <a:t>What is the probability of deadlock?</a:t>
            </a:r>
          </a:p>
          <a:p>
            <a:pPr lvl="1"/>
            <a:r>
              <a:rPr lang="en-US">
                <a:latin typeface="Arial" charset="0"/>
                <a:ea typeface="ＭＳ Ｐゴシック" charset="0"/>
                <a:cs typeface="Arial" charset="0"/>
              </a:rPr>
              <a:t>How does the probability change as:</a:t>
            </a:r>
          </a:p>
          <a:p>
            <a:pPr lvl="2"/>
            <a:r>
              <a:rPr lang="en-US">
                <a:latin typeface="Arial" charset="0"/>
                <a:ea typeface="ＭＳ Ｐゴシック" charset="0"/>
                <a:cs typeface="Arial" charset="0"/>
              </a:rPr>
              <a:t>think times increase?</a:t>
            </a:r>
          </a:p>
          <a:p>
            <a:pPr lvl="2"/>
            <a:r>
              <a:rPr lang="en-US">
                <a:latin typeface="Arial" charset="0"/>
                <a:ea typeface="ＭＳ Ｐゴシック" charset="0"/>
                <a:cs typeface="Arial" charset="0"/>
              </a:rPr>
              <a:t>number of philosophers increases?</a:t>
            </a:r>
          </a:p>
          <a:p>
            <a:pPr lvl="2"/>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30278753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r>
              <a:rPr lang="en-US">
                <a:latin typeface="Arial" charset="0"/>
                <a:ea typeface="ＭＳ Ｐゴシック" charset="0"/>
                <a:cs typeface="Arial" charset="0"/>
              </a:rPr>
              <a:t>Dealing with Deadlock</a:t>
            </a:r>
          </a:p>
        </p:txBody>
      </p:sp>
      <p:sp>
        <p:nvSpPr>
          <p:cNvPr id="106498" name="Rectangle 3"/>
          <p:cNvSpPr>
            <a:spLocks noGrp="1" noChangeArrowheads="1"/>
          </p:cNvSpPr>
          <p:nvPr>
            <p:ph idx="1"/>
          </p:nvPr>
        </p:nvSpPr>
        <p:spPr/>
        <p:txBody>
          <a:bodyPr/>
          <a:lstStyle/>
          <a:p>
            <a:pPr marL="0" indent="0">
              <a:buFont typeface="Times New Roman" charset="0"/>
              <a:buNone/>
              <a:defRPr/>
            </a:pPr>
            <a:r>
              <a:rPr lang="en-US" sz="2400" dirty="0" smtClean="0">
                <a:latin typeface="Arial" charset="0"/>
                <a:ea typeface="ＭＳ Ｐゴシック" charset="0"/>
                <a:cs typeface="Arial" charset="0"/>
              </a:rPr>
              <a:t>1. </a:t>
            </a:r>
            <a:r>
              <a:rPr lang="en-US" sz="2400" dirty="0" smtClean="0">
                <a:solidFill>
                  <a:srgbClr val="800000"/>
                </a:solidFill>
                <a:latin typeface="Arial" charset="0"/>
                <a:ea typeface="ＭＳ Ｐゴシック" charset="0"/>
                <a:cs typeface="Arial" charset="0"/>
              </a:rPr>
              <a:t>Ignore </a:t>
            </a:r>
            <a:r>
              <a:rPr lang="en-US" sz="2400" dirty="0">
                <a:solidFill>
                  <a:srgbClr val="800000"/>
                </a:solidFill>
                <a:latin typeface="Arial" charset="0"/>
                <a:ea typeface="ＭＳ Ｐゴシック" charset="0"/>
                <a:cs typeface="Arial" charset="0"/>
              </a:rPr>
              <a:t>it.  </a:t>
            </a:r>
            <a:r>
              <a:rPr lang="en-US" sz="2400" dirty="0" smtClean="0">
                <a:latin typeface="Arial" charset="0"/>
                <a:ea typeface="ＭＳ Ｐゴシック" charset="0"/>
                <a:cs typeface="Arial" charset="0"/>
              </a:rPr>
              <a:t>Do you feel lucky?</a:t>
            </a:r>
            <a:endParaRPr lang="en-US" altLang="ja-JP" sz="2400" dirty="0">
              <a:latin typeface="Arial" charset="0"/>
              <a:ea typeface="ＭＳ Ｐゴシック" charset="0"/>
              <a:cs typeface="Arial" charset="0"/>
            </a:endParaRPr>
          </a:p>
          <a:p>
            <a:pPr marL="514350" indent="-514350">
              <a:buFontTx/>
              <a:buNone/>
              <a:defRPr/>
            </a:pPr>
            <a:r>
              <a:rPr lang="en-US" sz="2400" dirty="0">
                <a:latin typeface="Arial" charset="0"/>
                <a:ea typeface="ＭＳ Ｐゴシック" charset="0"/>
                <a:cs typeface="Arial" charset="0"/>
              </a:rPr>
              <a:t>2. </a:t>
            </a:r>
            <a:r>
              <a:rPr lang="en-US" sz="2400" dirty="0">
                <a:solidFill>
                  <a:srgbClr val="800000"/>
                </a:solidFill>
                <a:latin typeface="Arial" charset="0"/>
                <a:ea typeface="ＭＳ Ｐゴシック" charset="0"/>
                <a:cs typeface="Arial" charset="0"/>
              </a:rPr>
              <a:t>Detect and </a:t>
            </a:r>
            <a:r>
              <a:rPr lang="en-US" sz="2400" dirty="0" smtClean="0">
                <a:solidFill>
                  <a:srgbClr val="800000"/>
                </a:solidFill>
                <a:latin typeface="Arial" charset="0"/>
                <a:ea typeface="ＭＳ Ｐゴシック" charset="0"/>
                <a:cs typeface="Arial" charset="0"/>
              </a:rPr>
              <a:t>recover.</a:t>
            </a:r>
            <a:r>
              <a:rPr lang="en-US" sz="2400" dirty="0" smtClean="0">
                <a:latin typeface="Arial" charset="0"/>
                <a:ea typeface="ＭＳ Ｐゴシック" charset="0"/>
                <a:cs typeface="Arial" charset="0"/>
              </a:rPr>
              <a:t>  </a:t>
            </a:r>
            <a:r>
              <a:rPr lang="en-US" sz="2400" dirty="0">
                <a:latin typeface="Arial" charset="0"/>
                <a:ea typeface="ＭＳ Ｐゴシック" charset="0"/>
                <a:cs typeface="Arial" charset="0"/>
              </a:rPr>
              <a:t>Check for cycles and break </a:t>
            </a:r>
            <a:r>
              <a:rPr lang="en-US" sz="2400" dirty="0" smtClean="0">
                <a:latin typeface="Arial" charset="0"/>
                <a:ea typeface="ＭＳ Ｐゴシック" charset="0"/>
                <a:cs typeface="Arial" charset="0"/>
              </a:rPr>
              <a:t>them by restarting activities (e.g., killing threads).</a:t>
            </a:r>
            <a:endParaRPr lang="en-US" sz="2400" dirty="0">
              <a:latin typeface="Arial" charset="0"/>
              <a:ea typeface="ＭＳ Ｐゴシック" charset="0"/>
              <a:cs typeface="Arial" charset="0"/>
            </a:endParaRPr>
          </a:p>
          <a:p>
            <a:pPr marL="514350" indent="-514350">
              <a:buFontTx/>
              <a:buNone/>
              <a:defRPr/>
            </a:pPr>
            <a:r>
              <a:rPr lang="en-US" sz="2400" dirty="0">
                <a:latin typeface="Arial" charset="0"/>
                <a:ea typeface="ＭＳ Ｐゴシック" charset="0"/>
                <a:cs typeface="Arial" charset="0"/>
              </a:rPr>
              <a:t>3. </a:t>
            </a:r>
            <a:r>
              <a:rPr lang="en-US" sz="2400" dirty="0">
                <a:solidFill>
                  <a:srgbClr val="800000"/>
                </a:solidFill>
                <a:latin typeface="Arial" charset="0"/>
                <a:ea typeface="ＭＳ Ｐゴシック" charset="0"/>
                <a:cs typeface="Arial" charset="0"/>
              </a:rPr>
              <a:t>Prevent it.</a:t>
            </a:r>
            <a:r>
              <a:rPr lang="en-US" sz="2400" dirty="0">
                <a:latin typeface="Arial" charset="0"/>
                <a:ea typeface="ＭＳ Ｐゴシック" charset="0"/>
                <a:cs typeface="Arial" charset="0"/>
              </a:rPr>
              <a:t> Break any precondition.</a:t>
            </a:r>
          </a:p>
          <a:p>
            <a:pPr lvl="1">
              <a:defRPr/>
            </a:pPr>
            <a:r>
              <a:rPr lang="en-US" sz="2000" dirty="0" smtClean="0">
                <a:latin typeface="Arial" charset="0"/>
                <a:ea typeface="ＭＳ Ｐゴシック" charset="0"/>
                <a:cs typeface="Arial" charset="0"/>
              </a:rPr>
              <a:t>Keep it simple.  Avoid blocking with any lock held.</a:t>
            </a:r>
          </a:p>
          <a:p>
            <a:pPr lvl="1">
              <a:defRPr/>
            </a:pPr>
            <a:r>
              <a:rPr lang="en-US" sz="2000" dirty="0" smtClean="0">
                <a:latin typeface="Arial" charset="0"/>
                <a:ea typeface="ＭＳ Ｐゴシック" charset="0"/>
                <a:cs typeface="Arial" charset="0"/>
              </a:rPr>
              <a:t>Acquire nested locks in some predetermined order.  </a:t>
            </a:r>
            <a:endParaRPr lang="en-US" sz="2000" dirty="0">
              <a:latin typeface="Arial" charset="0"/>
              <a:ea typeface="ＭＳ Ｐゴシック" charset="0"/>
              <a:cs typeface="Arial" charset="0"/>
            </a:endParaRPr>
          </a:p>
          <a:p>
            <a:pPr lvl="1">
              <a:defRPr/>
            </a:pPr>
            <a:r>
              <a:rPr lang="en-US" sz="2000" dirty="0">
                <a:latin typeface="Arial" charset="0"/>
                <a:ea typeface="ＭＳ Ｐゴシック" charset="0"/>
                <a:cs typeface="Arial" charset="0"/>
              </a:rPr>
              <a:t>Acquire resources in advance of need; release all to retry</a:t>
            </a:r>
            <a:r>
              <a:rPr lang="en-US" sz="2000" dirty="0" smtClean="0">
                <a:latin typeface="Arial" charset="0"/>
                <a:ea typeface="ＭＳ Ｐゴシック" charset="0"/>
                <a:cs typeface="Arial" charset="0"/>
              </a:rPr>
              <a:t>.</a:t>
            </a:r>
          </a:p>
          <a:p>
            <a:pPr lvl="1">
              <a:defRPr/>
            </a:pPr>
            <a:r>
              <a:rPr lang="en-US" sz="2000" dirty="0">
                <a:latin typeface="Arial" charset="0"/>
                <a:ea typeface="ＭＳ Ｐゴシック" charset="0"/>
                <a:cs typeface="Arial" charset="0"/>
              </a:rPr>
              <a:t>A</a:t>
            </a:r>
            <a:r>
              <a:rPr lang="en-US" sz="2000" dirty="0" smtClean="0">
                <a:latin typeface="Arial" charset="0"/>
                <a:ea typeface="ＭＳ Ｐゴシック" charset="0"/>
                <a:cs typeface="Arial" charset="0"/>
              </a:rPr>
              <a:t>void “surprise blocking” at lower layers of your program.</a:t>
            </a:r>
          </a:p>
          <a:p>
            <a:pPr marL="0" indent="0">
              <a:buFont typeface="Times New Roman" charset="0"/>
              <a:buNone/>
              <a:defRPr/>
            </a:pPr>
            <a:r>
              <a:rPr lang="en-US" sz="2400" dirty="0" smtClean="0">
                <a:latin typeface="Arial" charset="0"/>
                <a:ea typeface="ＭＳ Ｐゴシック" charset="0"/>
                <a:cs typeface="Arial" charset="0"/>
              </a:rPr>
              <a:t>4. </a:t>
            </a:r>
            <a:r>
              <a:rPr lang="en-US" sz="2400" dirty="0" smtClean="0">
                <a:solidFill>
                  <a:srgbClr val="651222"/>
                </a:solidFill>
                <a:latin typeface="Arial" charset="0"/>
                <a:ea typeface="ＭＳ Ｐゴシック" charset="0"/>
                <a:cs typeface="Arial" charset="0"/>
              </a:rPr>
              <a:t>Avoid it.</a:t>
            </a:r>
          </a:p>
          <a:p>
            <a:pPr lvl="1">
              <a:defRPr/>
            </a:pPr>
            <a:r>
              <a:rPr lang="en-US" sz="2000" dirty="0" smtClean="0">
                <a:latin typeface="Arial" charset="0"/>
                <a:ea typeface="ＭＳ Ｐゴシック" charset="0"/>
                <a:cs typeface="Arial" charset="0"/>
              </a:rPr>
              <a:t>Deadlock can occur by allocating variable-size resource chunks from bounded pools: </a:t>
            </a:r>
            <a:r>
              <a:rPr lang="en-US" sz="2000" dirty="0" err="1" smtClean="0">
                <a:latin typeface="Arial" charset="0"/>
                <a:ea typeface="ＭＳ Ｐゴシック" charset="0"/>
                <a:cs typeface="Arial" charset="0"/>
              </a:rPr>
              <a:t>google</a:t>
            </a:r>
            <a:r>
              <a:rPr lang="en-US" sz="2000" dirty="0" smtClean="0">
                <a:latin typeface="Arial" charset="0"/>
                <a:ea typeface="ＭＳ Ｐゴシック" charset="0"/>
                <a:cs typeface="Arial" charset="0"/>
              </a:rPr>
              <a:t> “Banker’s algorithm”.</a:t>
            </a:r>
          </a:p>
          <a:p>
            <a:pPr marL="914400" lvl="1" indent="-514350">
              <a:buFontTx/>
              <a:buNone/>
              <a:defRPr/>
            </a:pPr>
            <a:endParaRPr lang="en-US" dirty="0">
              <a:latin typeface="Arial" charset="0"/>
              <a:ea typeface="ＭＳ Ｐゴシック" charset="0"/>
              <a:cs typeface="Arial" charset="0"/>
            </a:endParaRPr>
          </a:p>
          <a:p>
            <a:pPr lvl="1">
              <a:defRPr/>
            </a:pPr>
            <a:endParaRPr lang="en-US" dirty="0">
              <a:latin typeface="Arial" charset="0"/>
              <a:ea typeface="ＭＳ Ｐゴシック" charset="0"/>
              <a:cs typeface="Arial" charset="0"/>
            </a:endParaRPr>
          </a:p>
        </p:txBody>
      </p:sp>
      <p:sp>
        <p:nvSpPr>
          <p:cNvPr id="177155" name="TextBox 3"/>
          <p:cNvSpPr txBox="1">
            <a:spLocks noChangeArrowheads="1"/>
          </p:cNvSpPr>
          <p:nvPr/>
        </p:nvSpPr>
        <p:spPr bwMode="auto">
          <a:xfrm>
            <a:off x="52388" y="4006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endParaRPr lang="en-US" sz="1800" smtClean="0">
              <a:solidFill>
                <a:srgbClr val="003367"/>
              </a:solidFill>
              <a:cs typeface="Arial" charset="0"/>
            </a:endParaRPr>
          </a:p>
        </p:txBody>
      </p:sp>
    </p:spTree>
    <p:extLst>
      <p:ext uri="{BB962C8B-B14F-4D97-AF65-F5344CB8AC3E}">
        <p14:creationId xmlns:p14="http://schemas.microsoft.com/office/powerpoint/2010/main" val="305130859"/>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atin typeface="Arial" charset="0"/>
                <a:ea typeface="ＭＳ Ｐゴシック" charset="0"/>
                <a:cs typeface="Arial" charset="0"/>
              </a:rPr>
              <a:t>Synchronization objects</a:t>
            </a:r>
          </a:p>
        </p:txBody>
      </p:sp>
      <p:sp>
        <p:nvSpPr>
          <p:cNvPr id="139266" name="Content Placeholder 2"/>
          <p:cNvSpPr>
            <a:spLocks noGrp="1"/>
          </p:cNvSpPr>
          <p:nvPr>
            <p:ph idx="1"/>
          </p:nvPr>
        </p:nvSpPr>
        <p:spPr/>
        <p:txBody>
          <a:bodyPr/>
          <a:lstStyle/>
          <a:p>
            <a:r>
              <a:rPr lang="en-US" dirty="0">
                <a:latin typeface="Arial" charset="0"/>
                <a:ea typeface="ＭＳ Ｐゴシック" charset="0"/>
                <a:cs typeface="Arial" charset="0"/>
              </a:rPr>
              <a:t>OS kernel API offers multiple ways for threads to block and wait for some event.</a:t>
            </a:r>
          </a:p>
          <a:p>
            <a:r>
              <a:rPr lang="en-US" dirty="0">
                <a:latin typeface="Arial" charset="0"/>
                <a:ea typeface="ＭＳ Ｐゴシック" charset="0"/>
                <a:cs typeface="Arial" charset="0"/>
              </a:rPr>
              <a:t>Details vary, but in general they wait for a specific event on some </a:t>
            </a:r>
            <a:r>
              <a:rPr lang="en-US" dirty="0" smtClean="0">
                <a:latin typeface="Arial" charset="0"/>
                <a:ea typeface="ＭＳ Ｐゴシック" charset="0"/>
                <a:cs typeface="Arial" charset="0"/>
              </a:rPr>
              <a:t>kernel </a:t>
            </a:r>
            <a:r>
              <a:rPr lang="en-US" dirty="0">
                <a:latin typeface="Arial" charset="0"/>
                <a:ea typeface="ＭＳ Ｐゴシック" charset="0"/>
                <a:cs typeface="Arial" charset="0"/>
              </a:rPr>
              <a:t>object: a </a:t>
            </a:r>
            <a:r>
              <a:rPr lang="en-US" b="1" dirty="0">
                <a:solidFill>
                  <a:schemeClr val="accent2"/>
                </a:solidFill>
                <a:latin typeface="Arial" charset="0"/>
                <a:ea typeface="ＭＳ Ｐゴシック" charset="0"/>
                <a:cs typeface="Arial" charset="0"/>
              </a:rPr>
              <a:t>synchronization object</a:t>
            </a:r>
            <a:r>
              <a:rPr lang="en-US" dirty="0">
                <a:latin typeface="Arial" charset="0"/>
                <a:ea typeface="ＭＳ Ｐゴシック" charset="0"/>
                <a:cs typeface="Arial" charset="0"/>
              </a:rPr>
              <a:t>.</a:t>
            </a:r>
          </a:p>
          <a:p>
            <a:pPr lvl="1"/>
            <a:r>
              <a:rPr lang="en-US" dirty="0">
                <a:latin typeface="Arial" charset="0"/>
                <a:ea typeface="ＭＳ Ｐゴシック" charset="0"/>
                <a:cs typeface="Arial" charset="0"/>
              </a:rPr>
              <a:t>I/O completion</a:t>
            </a:r>
          </a:p>
          <a:p>
            <a:pPr lvl="1"/>
            <a:r>
              <a:rPr lang="en-US" b="1" dirty="0">
                <a:latin typeface="Arial" charset="0"/>
                <a:ea typeface="ＭＳ Ｐゴシック" charset="0"/>
                <a:cs typeface="Arial" charset="0"/>
              </a:rPr>
              <a:t>wait*</a:t>
            </a:r>
            <a:r>
              <a:rPr lang="en-US" dirty="0">
                <a:latin typeface="Arial" charset="0"/>
                <a:ea typeface="ＭＳ Ｐゴシック" charset="0"/>
                <a:cs typeface="Arial" charset="0"/>
              </a:rPr>
              <a:t>() for child process to exit</a:t>
            </a:r>
          </a:p>
          <a:p>
            <a:pPr lvl="1"/>
            <a:r>
              <a:rPr lang="en-US" dirty="0">
                <a:latin typeface="Arial" charset="0"/>
                <a:ea typeface="ＭＳ Ｐゴシック" charset="0"/>
                <a:cs typeface="Arial" charset="0"/>
              </a:rPr>
              <a:t>blocking </a:t>
            </a:r>
            <a:r>
              <a:rPr lang="en-US" b="1" dirty="0">
                <a:latin typeface="Arial" charset="0"/>
                <a:ea typeface="ＭＳ Ｐゴシック" charset="0"/>
                <a:cs typeface="Arial" charset="0"/>
              </a:rPr>
              <a:t>read/write </a:t>
            </a:r>
            <a:r>
              <a:rPr lang="en-US" dirty="0">
                <a:latin typeface="Arial" charset="0"/>
                <a:ea typeface="ＭＳ Ｐゴシック" charset="0"/>
                <a:cs typeface="Arial" charset="0"/>
              </a:rPr>
              <a:t>on a producer/consumer pipe</a:t>
            </a:r>
          </a:p>
          <a:p>
            <a:pPr lvl="1"/>
            <a:r>
              <a:rPr lang="en-US" dirty="0">
                <a:latin typeface="Arial" charset="0"/>
                <a:ea typeface="ＭＳ Ｐゴシック" charset="0"/>
                <a:cs typeface="Arial" charset="0"/>
              </a:rPr>
              <a:t>message arrival on a network channel</a:t>
            </a:r>
          </a:p>
          <a:p>
            <a:pPr lvl="1"/>
            <a:r>
              <a:rPr lang="en-US" dirty="0">
                <a:latin typeface="Arial" charset="0"/>
                <a:ea typeface="ＭＳ Ｐゴシック" charset="0"/>
                <a:cs typeface="Arial" charset="0"/>
              </a:rPr>
              <a:t>sleep queue for a </a:t>
            </a:r>
            <a:r>
              <a:rPr lang="en-US" dirty="0" err="1">
                <a:latin typeface="Arial" charset="0"/>
                <a:ea typeface="ＭＳ Ｐゴシック" charset="0"/>
                <a:cs typeface="Arial" charset="0"/>
              </a:rPr>
              <a:t>mutex</a:t>
            </a:r>
            <a:r>
              <a:rPr lang="en-US" dirty="0">
                <a:latin typeface="Arial" charset="0"/>
                <a:ea typeface="ＭＳ Ｐゴシック" charset="0"/>
                <a:cs typeface="Arial" charset="0"/>
              </a:rPr>
              <a:t>, CV, or semaphore, e.g., Linux “</a:t>
            </a:r>
            <a:r>
              <a:rPr lang="en-US" altLang="ja-JP" dirty="0" err="1">
                <a:latin typeface="Arial" charset="0"/>
                <a:ea typeface="ＭＳ Ｐゴシック" charset="0"/>
                <a:cs typeface="Arial" charset="0"/>
              </a:rPr>
              <a:t>futex</a:t>
            </a:r>
            <a:r>
              <a:rPr lang="en-US" dirty="0">
                <a:latin typeface="Arial" charset="0"/>
                <a:ea typeface="ＭＳ Ｐゴシック" charset="0"/>
                <a:cs typeface="Arial" charset="0"/>
              </a:rPr>
              <a:t>”</a:t>
            </a:r>
            <a:endParaRPr lang="en-US" altLang="ja-JP" dirty="0">
              <a:latin typeface="Arial" charset="0"/>
              <a:ea typeface="ＭＳ Ｐゴシック" charset="0"/>
              <a:cs typeface="Arial" charset="0"/>
            </a:endParaRPr>
          </a:p>
          <a:p>
            <a:pPr lvl="1"/>
            <a:r>
              <a:rPr lang="en-US" dirty="0">
                <a:latin typeface="Arial" charset="0"/>
                <a:ea typeface="ＭＳ Ｐゴシック" charset="0"/>
                <a:cs typeface="Arial" charset="0"/>
              </a:rPr>
              <a:t>get next event/request </a:t>
            </a:r>
            <a:r>
              <a:rPr lang="en-US" dirty="0" smtClean="0">
                <a:latin typeface="Arial" charset="0"/>
                <a:ea typeface="ＭＳ Ｐゴシック" charset="0"/>
                <a:cs typeface="Arial" charset="0"/>
              </a:rPr>
              <a:t>on </a:t>
            </a:r>
            <a:r>
              <a:rPr lang="en-US" dirty="0">
                <a:latin typeface="Arial" charset="0"/>
                <a:ea typeface="ＭＳ Ｐゴシック" charset="0"/>
                <a:cs typeface="Arial" charset="0"/>
              </a:rPr>
              <a:t>a poll set</a:t>
            </a:r>
          </a:p>
          <a:p>
            <a:pPr lvl="1"/>
            <a:r>
              <a:rPr lang="en-US" dirty="0">
                <a:latin typeface="Arial" charset="0"/>
                <a:ea typeface="ＭＳ Ｐゴシック" charset="0"/>
                <a:cs typeface="Arial" charset="0"/>
              </a:rPr>
              <a:t>wait for a timer to expire</a:t>
            </a:r>
          </a:p>
        </p:txBody>
      </p:sp>
    </p:spTree>
    <p:extLst>
      <p:ext uri="{BB962C8B-B14F-4D97-AF65-F5344CB8AC3E}">
        <p14:creationId xmlns:p14="http://schemas.microsoft.com/office/powerpoint/2010/main" val="2604796533"/>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304800" y="-304800"/>
            <a:ext cx="8226425" cy="1554162"/>
          </a:xfrm>
        </p:spPr>
        <p:txBody>
          <a:bodyPr/>
          <a:lstStyle/>
          <a:p>
            <a:r>
              <a:rPr lang="en-US" dirty="0">
                <a:latin typeface="Arial" charset="0"/>
                <a:ea typeface="ＭＳ Ｐゴシック" charset="0"/>
                <a:cs typeface="Arial" charset="0"/>
              </a:rPr>
              <a:t>Windows</a:t>
            </a:r>
            <a:r>
              <a:rPr lang="en-US" sz="3200" dirty="0">
                <a:latin typeface="Arial" charset="0"/>
                <a:ea typeface="ＭＳ Ｐゴシック" charset="0"/>
                <a:cs typeface="Arial" charset="0"/>
              </a:rPr>
              <a:t/>
            </a:r>
            <a:br>
              <a:rPr lang="en-US" sz="3200" dirty="0">
                <a:latin typeface="Arial" charset="0"/>
                <a:ea typeface="ＭＳ Ｐゴシック" charset="0"/>
                <a:cs typeface="Arial" charset="0"/>
              </a:rPr>
            </a:br>
            <a:r>
              <a:rPr lang="en-US" sz="2400" dirty="0" smtClean="0">
                <a:latin typeface="Arial" charset="0"/>
                <a:ea typeface="ＭＳ Ｐゴシック" charset="0"/>
                <a:cs typeface="Arial" charset="0"/>
              </a:rPr>
              <a:t>synchronization objects</a:t>
            </a:r>
            <a:endParaRPr lang="en-US" sz="2400" dirty="0">
              <a:latin typeface="Arial" charset="0"/>
              <a:ea typeface="ＭＳ Ｐゴシック" charset="0"/>
              <a:cs typeface="Arial" charset="0"/>
            </a:endParaRPr>
          </a:p>
        </p:txBody>
      </p:sp>
      <p:pic>
        <p:nvPicPr>
          <p:cNvPr id="1402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76200"/>
            <a:ext cx="4187825"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Box 1"/>
          <p:cNvSpPr txBox="1">
            <a:spLocks noChangeArrowheads="1"/>
          </p:cNvSpPr>
          <p:nvPr/>
        </p:nvSpPr>
        <p:spPr bwMode="auto">
          <a:xfrm>
            <a:off x="304800" y="160020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They all enter a </a:t>
            </a:r>
            <a:r>
              <a:rPr lang="en-US" sz="2000" dirty="0" smtClean="0">
                <a:solidFill>
                  <a:srgbClr val="651222"/>
                </a:solidFill>
              </a:rPr>
              <a:t>signaled</a:t>
            </a:r>
            <a:r>
              <a:rPr lang="en-US" sz="2000" dirty="0" smtClean="0">
                <a:solidFill>
                  <a:srgbClr val="003367"/>
                </a:solidFill>
              </a:rPr>
              <a:t> state on some event, and revert to an </a:t>
            </a:r>
            <a:r>
              <a:rPr lang="en-US" sz="2000" dirty="0" err="1" smtClean="0">
                <a:solidFill>
                  <a:srgbClr val="651222"/>
                </a:solidFill>
              </a:rPr>
              <a:t>unsignaled</a:t>
            </a:r>
            <a:r>
              <a:rPr lang="en-US" sz="2000" dirty="0" smtClean="0">
                <a:solidFill>
                  <a:srgbClr val="651222"/>
                </a:solidFill>
              </a:rPr>
              <a:t> </a:t>
            </a:r>
            <a:r>
              <a:rPr lang="en-US" sz="2000" dirty="0" smtClean="0">
                <a:solidFill>
                  <a:srgbClr val="003367"/>
                </a:solidFill>
              </a:rPr>
              <a:t>state after some </a:t>
            </a:r>
            <a:r>
              <a:rPr lang="en-US" sz="2000" dirty="0" smtClean="0">
                <a:solidFill>
                  <a:srgbClr val="651222"/>
                </a:solidFill>
              </a:rPr>
              <a:t>reset</a:t>
            </a:r>
            <a:r>
              <a:rPr lang="en-US" sz="2000" dirty="0" smtClean="0">
                <a:solidFill>
                  <a:srgbClr val="003367"/>
                </a:solidFill>
              </a:rPr>
              <a:t> condition.  Threads block on an </a:t>
            </a:r>
            <a:r>
              <a:rPr lang="en-US" sz="2000" dirty="0" err="1" smtClean="0">
                <a:solidFill>
                  <a:srgbClr val="003367"/>
                </a:solidFill>
              </a:rPr>
              <a:t>unsignaled</a:t>
            </a:r>
            <a:r>
              <a:rPr lang="en-US" sz="2000" dirty="0" smtClean="0">
                <a:solidFill>
                  <a:srgbClr val="003367"/>
                </a:solidFill>
              </a:rPr>
              <a:t> object, and wakeup (resume) when it is signaled.</a:t>
            </a:r>
          </a:p>
        </p:txBody>
      </p:sp>
      <p:pic>
        <p:nvPicPr>
          <p:cNvPr id="2" name="Picture 1"/>
          <p:cNvPicPr>
            <a:picLocks noChangeAspect="1"/>
          </p:cNvPicPr>
          <p:nvPr/>
        </p:nvPicPr>
        <p:blipFill>
          <a:blip r:embed="rId3"/>
          <a:stretch>
            <a:fillRect/>
          </a:stretch>
        </p:blipFill>
        <p:spPr>
          <a:xfrm>
            <a:off x="1360488" y="4352033"/>
            <a:ext cx="1916112" cy="2340867"/>
          </a:xfrm>
          <a:prstGeom prst="rect">
            <a:avLst/>
          </a:prstGeom>
        </p:spPr>
      </p:pic>
    </p:spTree>
    <p:extLst>
      <p:ext uri="{BB962C8B-B14F-4D97-AF65-F5344CB8AC3E}">
        <p14:creationId xmlns:p14="http://schemas.microsoft.com/office/powerpoint/2010/main" val="28015751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atin typeface="Arial" charset="0"/>
                <a:ea typeface="ＭＳ Ｐゴシック" charset="0"/>
                <a:cs typeface="Arial" charset="0"/>
              </a:rPr>
              <a:t>Blocking</a:t>
            </a:r>
          </a:p>
        </p:txBody>
      </p:sp>
      <p:grpSp>
        <p:nvGrpSpPr>
          <p:cNvPr id="10242" name="Group 3"/>
          <p:cNvGrpSpPr>
            <a:grpSpLocks/>
          </p:cNvGrpSpPr>
          <p:nvPr/>
        </p:nvGrpSpPr>
        <p:grpSpPr bwMode="auto">
          <a:xfrm>
            <a:off x="609600" y="1752600"/>
            <a:ext cx="914400" cy="914400"/>
            <a:chOff x="3689" y="1658"/>
            <a:chExt cx="576" cy="576"/>
          </a:xfrm>
        </p:grpSpPr>
        <p:grpSp>
          <p:nvGrpSpPr>
            <p:cNvPr id="10287" name="Group 4"/>
            <p:cNvGrpSpPr>
              <a:grpSpLocks/>
            </p:cNvGrpSpPr>
            <p:nvPr/>
          </p:nvGrpSpPr>
          <p:grpSpPr bwMode="auto">
            <a:xfrm>
              <a:off x="3689" y="1658"/>
              <a:ext cx="576" cy="576"/>
              <a:chOff x="4269" y="2781"/>
              <a:chExt cx="576" cy="576"/>
            </a:xfrm>
          </p:grpSpPr>
          <p:sp>
            <p:nvSpPr>
              <p:cNvPr id="15" name="Oval 5"/>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6" name="AutoShape 6"/>
              <p:cNvSpPr>
                <a:spLocks noChangeArrowheads="1"/>
              </p:cNvSpPr>
              <p:nvPr/>
            </p:nvSpPr>
            <p:spPr bwMode="auto">
              <a:xfrm flipH="1">
                <a:off x="4469" y="2908"/>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4" name="AutoShape 7"/>
            <p:cNvSpPr>
              <a:spLocks noChangeArrowheads="1"/>
            </p:cNvSpPr>
            <p:nvPr/>
          </p:nvSpPr>
          <p:spPr bwMode="auto">
            <a:xfrm rot="-8460389">
              <a:off x="3714" y="1735"/>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0243" name="AutoShape 10"/>
          <p:cNvSpPr>
            <a:spLocks noChangeArrowheads="1"/>
          </p:cNvSpPr>
          <p:nvPr/>
        </p:nvSpPr>
        <p:spPr bwMode="auto">
          <a:xfrm>
            <a:off x="762000" y="3581400"/>
            <a:ext cx="8077200" cy="24384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31" name="Rectangle 11"/>
          <p:cNvSpPr>
            <a:spLocks noChangeArrowheads="1"/>
          </p:cNvSpPr>
          <p:nvPr/>
        </p:nvSpPr>
        <p:spPr bwMode="auto">
          <a:xfrm>
            <a:off x="4419600" y="4343400"/>
            <a:ext cx="1219200" cy="352425"/>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r>
              <a:rPr lang="en-US" sz="1800" kern="0" dirty="0">
                <a:solidFill>
                  <a:sysClr val="windowText" lastClr="000000"/>
                </a:solidFill>
                <a:ea typeface="Arial" charset="0"/>
                <a:cs typeface="Arial" charset="0"/>
              </a:rPr>
              <a:t>kernel TCB</a:t>
            </a:r>
          </a:p>
        </p:txBody>
      </p:sp>
      <p:sp>
        <p:nvSpPr>
          <p:cNvPr id="34" name="Oval 3"/>
          <p:cNvSpPr>
            <a:spLocks noChangeArrowheads="1"/>
          </p:cNvSpPr>
          <p:nvPr/>
        </p:nvSpPr>
        <p:spPr bwMode="auto">
          <a:xfrm>
            <a:off x="6169025" y="18288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active </a:t>
            </a:r>
          </a:p>
          <a:p>
            <a:pPr algn="ctr" fontAlgn="auto">
              <a:spcBef>
                <a:spcPts val="0"/>
              </a:spcBef>
              <a:spcAft>
                <a:spcPts val="0"/>
              </a:spcAft>
              <a:defRPr/>
            </a:pPr>
            <a:r>
              <a:rPr lang="en-US" sz="1800" kern="0" dirty="0">
                <a:solidFill>
                  <a:sysClr val="windowText" lastClr="000000"/>
                </a:solidFill>
                <a:ea typeface="Arial" charset="0"/>
              </a:rPr>
              <a:t>ready or</a:t>
            </a:r>
          </a:p>
          <a:p>
            <a:pPr algn="ctr" fontAlgn="auto">
              <a:spcBef>
                <a:spcPts val="0"/>
              </a:spcBef>
              <a:spcAft>
                <a:spcPts val="0"/>
              </a:spcAft>
              <a:defRPr/>
            </a:pPr>
            <a:r>
              <a:rPr lang="en-US" sz="1800" kern="0" dirty="0">
                <a:solidFill>
                  <a:sysClr val="windowText" lastClr="000000"/>
                </a:solidFill>
                <a:ea typeface="Arial" charset="0"/>
              </a:rPr>
              <a:t>running</a:t>
            </a:r>
            <a:endParaRPr lang="en-US" sz="2000" kern="0" dirty="0">
              <a:solidFill>
                <a:sysClr val="windowText" lastClr="000000"/>
              </a:solidFill>
              <a:ea typeface="Arial" charset="0"/>
            </a:endParaRPr>
          </a:p>
        </p:txBody>
      </p:sp>
      <p:sp>
        <p:nvSpPr>
          <p:cNvPr id="35" name="Oval 5"/>
          <p:cNvSpPr>
            <a:spLocks noChangeArrowheads="1"/>
          </p:cNvSpPr>
          <p:nvPr/>
        </p:nvSpPr>
        <p:spPr bwMode="auto">
          <a:xfrm>
            <a:off x="6169025" y="36576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blocked</a:t>
            </a:r>
            <a:endParaRPr lang="en-US" b="1" kern="0" dirty="0">
              <a:solidFill>
                <a:sysClr val="windowText" lastClr="000000"/>
              </a:solidFill>
              <a:ea typeface="Arial" charset="0"/>
            </a:endParaRPr>
          </a:p>
        </p:txBody>
      </p:sp>
      <p:grpSp>
        <p:nvGrpSpPr>
          <p:cNvPr id="10247" name="Group 113"/>
          <p:cNvGrpSpPr>
            <a:grpSpLocks/>
          </p:cNvGrpSpPr>
          <p:nvPr/>
        </p:nvGrpSpPr>
        <p:grpSpPr bwMode="auto">
          <a:xfrm>
            <a:off x="6324600" y="4343400"/>
            <a:ext cx="792163" cy="639763"/>
            <a:chOff x="1905000" y="2895599"/>
            <a:chExt cx="792162" cy="639765"/>
          </a:xfrm>
        </p:grpSpPr>
        <p:sp>
          <p:nvSpPr>
            <p:cNvPr id="10285"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0286"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wait</a:t>
              </a:r>
              <a:endParaRPr lang="en-US" sz="1400">
                <a:solidFill>
                  <a:srgbClr val="000000"/>
                </a:solidFill>
                <a:cs typeface="Arial" charset="0"/>
              </a:endParaRPr>
            </a:p>
          </p:txBody>
        </p:sp>
      </p:grpSp>
      <p:cxnSp>
        <p:nvCxnSpPr>
          <p:cNvPr id="10248" name="AutoShape 11"/>
          <p:cNvCxnSpPr>
            <a:cxnSpLocks noChangeShapeType="1"/>
            <a:stCxn id="35" idx="6"/>
            <a:endCxn id="34" idx="6"/>
          </p:cNvCxnSpPr>
          <p:nvPr/>
        </p:nvCxnSpPr>
        <p:spPr bwMode="auto">
          <a:xfrm flipV="1">
            <a:off x="7235825" y="2362200"/>
            <a:ext cx="12700" cy="1828800"/>
          </a:xfrm>
          <a:prstGeom prst="curvedConnector3">
            <a:avLst>
              <a:gd name="adj1" fmla="val 39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10249" name="AutoShape 11"/>
          <p:cNvCxnSpPr>
            <a:cxnSpLocks noChangeShapeType="1"/>
            <a:stCxn id="34" idx="2"/>
            <a:endCxn id="35" idx="2"/>
          </p:cNvCxnSpPr>
          <p:nvPr/>
        </p:nvCxnSpPr>
        <p:spPr bwMode="auto">
          <a:xfrm rot="10800000" flipV="1">
            <a:off x="6169025" y="2362200"/>
            <a:ext cx="12700" cy="1828800"/>
          </a:xfrm>
          <a:prstGeom prst="curvedConnector3">
            <a:avLst>
              <a:gd name="adj1" fmla="val 40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0250" name="Rectangle 58"/>
          <p:cNvSpPr>
            <a:spLocks noChangeArrowheads="1"/>
          </p:cNvSpPr>
          <p:nvPr/>
        </p:nvSpPr>
        <p:spPr bwMode="auto">
          <a:xfrm>
            <a:off x="50292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a:solidFill>
                  <a:srgbClr val="000000"/>
                </a:solidFill>
                <a:cs typeface="Arial" charset="0"/>
              </a:rPr>
              <a:t>sleep</a:t>
            </a:r>
          </a:p>
          <a:p>
            <a:pPr algn="ctr" defTabSz="914400"/>
            <a:r>
              <a:rPr lang="en-US" sz="2000" b="1">
                <a:solidFill>
                  <a:srgbClr val="000000"/>
                </a:solidFill>
                <a:cs typeface="Arial" charset="0"/>
              </a:rPr>
              <a:t>wait</a:t>
            </a:r>
          </a:p>
        </p:txBody>
      </p:sp>
      <p:sp>
        <p:nvSpPr>
          <p:cNvPr id="10251" name="Oval 67"/>
          <p:cNvSpPr>
            <a:spLocks noChangeArrowheads="1"/>
          </p:cNvSpPr>
          <p:nvPr/>
        </p:nvSpPr>
        <p:spPr bwMode="auto">
          <a:xfrm>
            <a:off x="5638800" y="350520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0252" name="Rectangle 58"/>
          <p:cNvSpPr>
            <a:spLocks noChangeArrowheads="1"/>
          </p:cNvSpPr>
          <p:nvPr/>
        </p:nvSpPr>
        <p:spPr bwMode="auto">
          <a:xfrm>
            <a:off x="70104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a:solidFill>
                  <a:srgbClr val="000000"/>
                </a:solidFill>
                <a:cs typeface="Arial" charset="0"/>
              </a:rPr>
              <a:t>wakeup</a:t>
            </a:r>
          </a:p>
          <a:p>
            <a:pPr algn="ctr" defTabSz="914400"/>
            <a:r>
              <a:rPr lang="en-US" sz="2000" b="1">
                <a:solidFill>
                  <a:srgbClr val="000000"/>
                </a:solidFill>
                <a:cs typeface="Arial" charset="0"/>
              </a:rPr>
              <a:t>signal</a:t>
            </a:r>
          </a:p>
        </p:txBody>
      </p:sp>
      <p:sp>
        <p:nvSpPr>
          <p:cNvPr id="10253" name="Oval 54"/>
          <p:cNvSpPr>
            <a:spLocks noChangeArrowheads="1"/>
          </p:cNvSpPr>
          <p:nvPr/>
        </p:nvSpPr>
        <p:spPr bwMode="auto">
          <a:xfrm>
            <a:off x="7620000" y="35052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0254" name="Rectangle 58"/>
          <p:cNvSpPr>
            <a:spLocks noChangeArrowheads="1"/>
          </p:cNvSpPr>
          <p:nvPr/>
        </p:nvSpPr>
        <p:spPr bwMode="auto">
          <a:xfrm>
            <a:off x="1600200" y="15240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dirty="0">
                <a:solidFill>
                  <a:srgbClr val="000000"/>
                </a:solidFill>
                <a:cs typeface="Arial" charset="0"/>
              </a:rPr>
              <a:t>When a thread is </a:t>
            </a:r>
            <a:r>
              <a:rPr lang="en-US" sz="1800" b="1" dirty="0">
                <a:solidFill>
                  <a:srgbClr val="000000"/>
                </a:solidFill>
                <a:cs typeface="Arial" charset="0"/>
              </a:rPr>
              <a:t>blocked</a:t>
            </a:r>
            <a:r>
              <a:rPr lang="en-US" sz="1800" dirty="0">
                <a:solidFill>
                  <a:srgbClr val="000000"/>
                </a:solidFill>
                <a:cs typeface="Arial" charset="0"/>
              </a:rPr>
              <a:t> on a synchronization object (a </a:t>
            </a:r>
            <a:r>
              <a:rPr lang="en-US" sz="1800" dirty="0" err="1">
                <a:solidFill>
                  <a:srgbClr val="000000"/>
                </a:solidFill>
                <a:cs typeface="Arial" charset="0"/>
              </a:rPr>
              <a:t>mutex</a:t>
            </a:r>
            <a:r>
              <a:rPr lang="en-US" sz="1800" dirty="0">
                <a:solidFill>
                  <a:srgbClr val="000000"/>
                </a:solidFill>
                <a:cs typeface="Arial" charset="0"/>
              </a:rPr>
              <a:t> or CV) its TCB is placed on a </a:t>
            </a:r>
            <a:r>
              <a:rPr lang="en-US" sz="1800" b="1" dirty="0">
                <a:solidFill>
                  <a:schemeClr val="accent2"/>
                </a:solidFill>
                <a:cs typeface="Arial" charset="0"/>
              </a:rPr>
              <a:t>sleep queue</a:t>
            </a:r>
            <a:r>
              <a:rPr lang="en-US" sz="1800" dirty="0">
                <a:solidFill>
                  <a:srgbClr val="000000"/>
                </a:solidFill>
                <a:cs typeface="Arial" charset="0"/>
              </a:rPr>
              <a:t> of threads waiting for an event on that object. </a:t>
            </a:r>
          </a:p>
        </p:txBody>
      </p:sp>
      <p:grpSp>
        <p:nvGrpSpPr>
          <p:cNvPr id="10255" name="Group 4"/>
          <p:cNvGrpSpPr>
            <a:grpSpLocks/>
          </p:cNvGrpSpPr>
          <p:nvPr/>
        </p:nvGrpSpPr>
        <p:grpSpPr bwMode="auto">
          <a:xfrm>
            <a:off x="4822825" y="5197475"/>
            <a:ext cx="355600" cy="347663"/>
            <a:chOff x="3689" y="1658"/>
            <a:chExt cx="576" cy="576"/>
          </a:xfrm>
        </p:grpSpPr>
        <p:grpSp>
          <p:nvGrpSpPr>
            <p:cNvPr id="10281" name="Group 5"/>
            <p:cNvGrpSpPr>
              <a:grpSpLocks/>
            </p:cNvGrpSpPr>
            <p:nvPr/>
          </p:nvGrpSpPr>
          <p:grpSpPr bwMode="auto">
            <a:xfrm>
              <a:off x="3689" y="1658"/>
              <a:ext cx="576" cy="576"/>
              <a:chOff x="4269" y="2781"/>
              <a:chExt cx="576" cy="576"/>
            </a:xfrm>
          </p:grpSpPr>
          <p:sp>
            <p:nvSpPr>
              <p:cNvPr id="10283"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284"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0282"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0256" name="Oval 10"/>
          <p:cNvSpPr>
            <a:spLocks noChangeArrowheads="1"/>
          </p:cNvSpPr>
          <p:nvPr/>
        </p:nvSpPr>
        <p:spPr bwMode="auto">
          <a:xfrm>
            <a:off x="5341938" y="52038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a:p>
        </p:txBody>
      </p:sp>
      <p:sp>
        <p:nvSpPr>
          <p:cNvPr id="10257" name="AutoShape 11"/>
          <p:cNvSpPr>
            <a:spLocks noChangeArrowheads="1"/>
          </p:cNvSpPr>
          <p:nvPr/>
        </p:nvSpPr>
        <p:spPr bwMode="auto">
          <a:xfrm flipH="1">
            <a:off x="5465763" y="52816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258" name="AutoShape 12"/>
          <p:cNvSpPr>
            <a:spLocks noChangeArrowheads="1"/>
          </p:cNvSpPr>
          <p:nvPr/>
        </p:nvSpPr>
        <p:spPr bwMode="auto">
          <a:xfrm rot="-8460389">
            <a:off x="5357813" y="52498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10259" name="Group 13"/>
          <p:cNvGrpSpPr>
            <a:grpSpLocks/>
          </p:cNvGrpSpPr>
          <p:nvPr/>
        </p:nvGrpSpPr>
        <p:grpSpPr bwMode="auto">
          <a:xfrm>
            <a:off x="5891213" y="5205413"/>
            <a:ext cx="357187" cy="357187"/>
            <a:chOff x="4784" y="2819"/>
            <a:chExt cx="255" cy="255"/>
          </a:xfrm>
        </p:grpSpPr>
        <p:sp>
          <p:nvSpPr>
            <p:cNvPr id="10278"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0279"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280"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0260" name="Line 40"/>
          <p:cNvSpPr>
            <a:spLocks noChangeShapeType="1"/>
          </p:cNvSpPr>
          <p:nvPr/>
        </p:nvSpPr>
        <p:spPr bwMode="auto">
          <a:xfrm flipH="1">
            <a:off x="5029200" y="47244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261" name="Rectangle 74"/>
          <p:cNvSpPr>
            <a:spLocks noChangeArrowheads="1"/>
          </p:cNvSpPr>
          <p:nvPr/>
        </p:nvSpPr>
        <p:spPr bwMode="auto">
          <a:xfrm>
            <a:off x="4648200" y="51054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0262" name="Rectangle 58"/>
          <p:cNvSpPr>
            <a:spLocks noChangeArrowheads="1"/>
          </p:cNvSpPr>
          <p:nvPr/>
        </p:nvSpPr>
        <p:spPr bwMode="auto">
          <a:xfrm>
            <a:off x="5486400" y="1524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600">
                <a:solidFill>
                  <a:srgbClr val="000000"/>
                </a:solidFill>
                <a:cs typeface="Arial" charset="0"/>
              </a:rPr>
              <a:t>This slide applies to the process abstraction too, or, more precisely, to the main thread of a process.</a:t>
            </a:r>
          </a:p>
        </p:txBody>
      </p:sp>
      <p:sp>
        <p:nvSpPr>
          <p:cNvPr id="10263" name="Rectangle 58"/>
          <p:cNvSpPr>
            <a:spLocks noChangeArrowheads="1"/>
          </p:cNvSpPr>
          <p:nvPr/>
        </p:nvSpPr>
        <p:spPr bwMode="auto">
          <a:xfrm>
            <a:off x="838200" y="3925888"/>
            <a:ext cx="3429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a:r>
              <a:rPr lang="en-US" sz="1800">
                <a:solidFill>
                  <a:srgbClr val="000000"/>
                </a:solidFill>
                <a:cs typeface="Arial" charset="0"/>
              </a:rPr>
              <a:t>How to synchronize thread queues and sleep/wakeup inside the kernel? </a:t>
            </a:r>
          </a:p>
          <a:p>
            <a:pPr defTabSz="914400"/>
            <a:endParaRPr lang="en-US" sz="1800">
              <a:solidFill>
                <a:srgbClr val="000000"/>
              </a:solidFill>
              <a:cs typeface="Arial" charset="0"/>
            </a:endParaRPr>
          </a:p>
          <a:p>
            <a:pPr defTabSz="914400"/>
            <a:r>
              <a:rPr lang="en-US" sz="1800">
                <a:solidFill>
                  <a:srgbClr val="000000"/>
                </a:solidFill>
                <a:cs typeface="Arial" charset="0"/>
              </a:rPr>
              <a:t>Interrupts drive many wakeup events.</a:t>
            </a:r>
          </a:p>
        </p:txBody>
      </p:sp>
      <p:sp>
        <p:nvSpPr>
          <p:cNvPr id="10264" name="Rectangle 58"/>
          <p:cNvSpPr>
            <a:spLocks noChangeArrowheads="1"/>
          </p:cNvSpPr>
          <p:nvPr/>
        </p:nvSpPr>
        <p:spPr bwMode="auto">
          <a:xfrm>
            <a:off x="4495800" y="5638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sleep queue</a:t>
            </a:r>
            <a:endParaRPr lang="en-US" sz="1800">
              <a:solidFill>
                <a:srgbClr val="000000"/>
              </a:solidFill>
              <a:cs typeface="Arial" charset="0"/>
            </a:endParaRPr>
          </a:p>
        </p:txBody>
      </p:sp>
      <p:grpSp>
        <p:nvGrpSpPr>
          <p:cNvPr id="10265" name="Group 5"/>
          <p:cNvGrpSpPr>
            <a:grpSpLocks/>
          </p:cNvGrpSpPr>
          <p:nvPr/>
        </p:nvGrpSpPr>
        <p:grpSpPr bwMode="auto">
          <a:xfrm>
            <a:off x="7185025" y="5197475"/>
            <a:ext cx="355600" cy="347663"/>
            <a:chOff x="4269" y="2781"/>
            <a:chExt cx="576" cy="576"/>
          </a:xfrm>
        </p:grpSpPr>
        <p:sp>
          <p:nvSpPr>
            <p:cNvPr id="10276"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277"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0266" name="AutoShape 8"/>
          <p:cNvSpPr>
            <a:spLocks noChangeArrowheads="1"/>
          </p:cNvSpPr>
          <p:nvPr/>
        </p:nvSpPr>
        <p:spPr bwMode="auto">
          <a:xfrm rot="-8460389">
            <a:off x="7200900" y="52435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0267" name="Oval 10"/>
          <p:cNvSpPr>
            <a:spLocks noChangeArrowheads="1"/>
          </p:cNvSpPr>
          <p:nvPr/>
        </p:nvSpPr>
        <p:spPr bwMode="auto">
          <a:xfrm>
            <a:off x="7704138" y="5203825"/>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0268" name="AutoShape 11"/>
          <p:cNvSpPr>
            <a:spLocks noChangeArrowheads="1"/>
          </p:cNvSpPr>
          <p:nvPr/>
        </p:nvSpPr>
        <p:spPr bwMode="auto">
          <a:xfrm flipH="1">
            <a:off x="7827963" y="52816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269" name="AutoShape 12"/>
          <p:cNvSpPr>
            <a:spLocks noChangeArrowheads="1"/>
          </p:cNvSpPr>
          <p:nvPr/>
        </p:nvSpPr>
        <p:spPr bwMode="auto">
          <a:xfrm rot="-8460389">
            <a:off x="7720013" y="52498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66" name="Oval 14"/>
          <p:cNvSpPr>
            <a:spLocks noChangeArrowheads="1"/>
          </p:cNvSpPr>
          <p:nvPr/>
        </p:nvSpPr>
        <p:spPr bwMode="auto">
          <a:xfrm>
            <a:off x="8253413" y="52054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10271" name="AutoShape 15"/>
          <p:cNvSpPr>
            <a:spLocks noChangeArrowheads="1"/>
          </p:cNvSpPr>
          <p:nvPr/>
        </p:nvSpPr>
        <p:spPr bwMode="auto">
          <a:xfrm flipH="1">
            <a:off x="8378825" y="52832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272" name="AutoShape 16"/>
          <p:cNvSpPr>
            <a:spLocks noChangeArrowheads="1"/>
          </p:cNvSpPr>
          <p:nvPr/>
        </p:nvSpPr>
        <p:spPr bwMode="auto">
          <a:xfrm rot="-8460389">
            <a:off x="8269288" y="52530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0273" name="Rectangle 74"/>
          <p:cNvSpPr>
            <a:spLocks noChangeArrowheads="1"/>
          </p:cNvSpPr>
          <p:nvPr/>
        </p:nvSpPr>
        <p:spPr bwMode="auto">
          <a:xfrm>
            <a:off x="7010400" y="51054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0274" name="Rectangle 58"/>
          <p:cNvSpPr>
            <a:spLocks noChangeArrowheads="1"/>
          </p:cNvSpPr>
          <p:nvPr/>
        </p:nvSpPr>
        <p:spPr bwMode="auto">
          <a:xfrm>
            <a:off x="6934200" y="5638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ready queue</a:t>
            </a:r>
            <a:endParaRPr lang="en-US" sz="1800">
              <a:solidFill>
                <a:srgbClr val="000000"/>
              </a:solidFill>
              <a:cs typeface="Arial" charset="0"/>
            </a:endParaRPr>
          </a:p>
        </p:txBody>
      </p:sp>
      <p:sp>
        <p:nvSpPr>
          <p:cNvPr id="10275" name="Line 40"/>
          <p:cNvSpPr>
            <a:spLocks noChangeShapeType="1"/>
          </p:cNvSpPr>
          <p:nvPr/>
        </p:nvSpPr>
        <p:spPr bwMode="auto">
          <a:xfrm rot="16200000" flipH="1">
            <a:off x="6705600" y="5105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Tree>
    <p:extLst>
      <p:ext uri="{BB962C8B-B14F-4D97-AF65-F5344CB8AC3E}">
        <p14:creationId xmlns:p14="http://schemas.microsoft.com/office/powerpoint/2010/main" val="1907045632"/>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200" dirty="0" smtClean="0">
                <a:latin typeface="Arial" charset="0"/>
                <a:ea typeface="ＭＳ Ｐゴシック" charset="0"/>
                <a:cs typeface="Arial" charset="0"/>
              </a:rPr>
              <a:t>Inside the </a:t>
            </a:r>
            <a:r>
              <a:rPr lang="en-US" sz="3200" dirty="0">
                <a:latin typeface="Arial" charset="0"/>
                <a:ea typeface="ＭＳ Ｐゴシック" charset="0"/>
                <a:cs typeface="Arial" charset="0"/>
              </a:rPr>
              <a:t>kernel</a:t>
            </a:r>
            <a:endParaRPr lang="en-US" dirty="0">
              <a:latin typeface="Arial" charset="0"/>
              <a:ea typeface="ＭＳ Ｐゴシック" charset="0"/>
              <a:cs typeface="Arial" charset="0"/>
            </a:endParaRPr>
          </a:p>
        </p:txBody>
      </p:sp>
      <p:sp>
        <p:nvSpPr>
          <p:cNvPr id="28674" name="AutoShape 10"/>
          <p:cNvSpPr>
            <a:spLocks noChangeArrowheads="1"/>
          </p:cNvSpPr>
          <p:nvPr/>
        </p:nvSpPr>
        <p:spPr bwMode="auto">
          <a:xfrm>
            <a:off x="1171575" y="3086100"/>
            <a:ext cx="6781800" cy="1914525"/>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srgbClr val="FFFFFF"/>
              </a:solidFill>
            </a:endParaRPr>
          </a:p>
        </p:txBody>
      </p:sp>
      <p:cxnSp>
        <p:nvCxnSpPr>
          <p:cNvPr id="9" name="Straight Connector 8"/>
          <p:cNvCxnSpPr>
            <a:cxnSpLocks noChangeShapeType="1"/>
          </p:cNvCxnSpPr>
          <p:nvPr/>
        </p:nvCxnSpPr>
        <p:spPr bwMode="auto">
          <a:xfrm>
            <a:off x="1190625" y="4608513"/>
            <a:ext cx="6734175"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grpSp>
        <p:nvGrpSpPr>
          <p:cNvPr id="28676" name="Group 5"/>
          <p:cNvGrpSpPr>
            <a:grpSpLocks/>
          </p:cNvGrpSpPr>
          <p:nvPr/>
        </p:nvGrpSpPr>
        <p:grpSpPr bwMode="auto">
          <a:xfrm>
            <a:off x="4432300" y="5029200"/>
            <a:ext cx="473075" cy="381000"/>
            <a:chOff x="4432300" y="5029200"/>
            <a:chExt cx="473075" cy="622300"/>
          </a:xfrm>
        </p:grpSpPr>
        <p:sp>
          <p:nvSpPr>
            <p:cNvPr id="28723"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28724"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grpSp>
        <p:nvGrpSpPr>
          <p:cNvPr id="28677" name="Group 2"/>
          <p:cNvGrpSpPr>
            <a:grpSpLocks/>
          </p:cNvGrpSpPr>
          <p:nvPr/>
        </p:nvGrpSpPr>
        <p:grpSpPr bwMode="auto">
          <a:xfrm>
            <a:off x="2286000" y="2628900"/>
            <a:ext cx="4522788" cy="457200"/>
            <a:chOff x="1981200" y="2060575"/>
            <a:chExt cx="4522788" cy="835025"/>
          </a:xfrm>
        </p:grpSpPr>
        <p:sp>
          <p:nvSpPr>
            <p:cNvPr id="28719" name="AutoShape 17"/>
            <p:cNvSpPr>
              <a:spLocks noChangeArrowheads="1"/>
            </p:cNvSpPr>
            <p:nvPr/>
          </p:nvSpPr>
          <p:spPr bwMode="auto">
            <a:xfrm flipV="1">
              <a:off x="19812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28720" name="AutoShape 16"/>
            <p:cNvSpPr>
              <a:spLocks noChangeArrowheads="1"/>
            </p:cNvSpPr>
            <p:nvPr/>
          </p:nvSpPr>
          <p:spPr bwMode="auto">
            <a:xfrm>
              <a:off x="3073400" y="2062162"/>
              <a:ext cx="203200" cy="833438"/>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28721" name="AutoShape 17"/>
            <p:cNvSpPr>
              <a:spLocks noChangeArrowheads="1"/>
            </p:cNvSpPr>
            <p:nvPr/>
          </p:nvSpPr>
          <p:spPr bwMode="auto">
            <a:xfrm flipV="1">
              <a:off x="52578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28722" name="AutoShape 16"/>
            <p:cNvSpPr>
              <a:spLocks noChangeArrowheads="1"/>
            </p:cNvSpPr>
            <p:nvPr/>
          </p:nvSpPr>
          <p:spPr bwMode="auto">
            <a:xfrm>
              <a:off x="6299200" y="2062162"/>
              <a:ext cx="204788" cy="833438"/>
            </a:xfrm>
            <a:prstGeom prst="upArrow">
              <a:avLst>
                <a:gd name="adj1" fmla="val 50000"/>
                <a:gd name="adj2" fmla="val 74537"/>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sp>
        <p:nvSpPr>
          <p:cNvPr id="28678" name="Text Box 93"/>
          <p:cNvSpPr txBox="1">
            <a:spLocks noChangeArrowheads="1"/>
          </p:cNvSpPr>
          <p:nvPr/>
        </p:nvSpPr>
        <p:spPr bwMode="auto">
          <a:xfrm>
            <a:off x="1752600" y="3133725"/>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syscall traps</a:t>
            </a:r>
          </a:p>
        </p:txBody>
      </p:sp>
      <p:sp>
        <p:nvSpPr>
          <p:cNvPr id="28679" name="Text Box 93"/>
          <p:cNvSpPr txBox="1">
            <a:spLocks noChangeArrowheads="1"/>
          </p:cNvSpPr>
          <p:nvPr/>
        </p:nvSpPr>
        <p:spPr bwMode="auto">
          <a:xfrm>
            <a:off x="5334000" y="3133725"/>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faults</a:t>
            </a:r>
          </a:p>
        </p:txBody>
      </p:sp>
      <p:sp>
        <p:nvSpPr>
          <p:cNvPr id="28680" name="Text Box 93"/>
          <p:cNvSpPr txBox="1">
            <a:spLocks noChangeArrowheads="1"/>
          </p:cNvSpPr>
          <p:nvPr/>
        </p:nvSpPr>
        <p:spPr bwMode="auto">
          <a:xfrm>
            <a:off x="3657600" y="4657725"/>
            <a:ext cx="200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interrupts</a:t>
            </a:r>
          </a:p>
        </p:txBody>
      </p:sp>
      <p:grpSp>
        <p:nvGrpSpPr>
          <p:cNvPr id="28681" name="Group 4"/>
          <p:cNvGrpSpPr>
            <a:grpSpLocks/>
          </p:cNvGrpSpPr>
          <p:nvPr/>
        </p:nvGrpSpPr>
        <p:grpSpPr bwMode="auto">
          <a:xfrm>
            <a:off x="2813050" y="3711575"/>
            <a:ext cx="355600" cy="347663"/>
            <a:chOff x="3689" y="1658"/>
            <a:chExt cx="576" cy="576"/>
          </a:xfrm>
        </p:grpSpPr>
        <p:grpSp>
          <p:nvGrpSpPr>
            <p:cNvPr id="28715" name="Group 5"/>
            <p:cNvGrpSpPr>
              <a:grpSpLocks/>
            </p:cNvGrpSpPr>
            <p:nvPr/>
          </p:nvGrpSpPr>
          <p:grpSpPr bwMode="auto">
            <a:xfrm>
              <a:off x="3689" y="1658"/>
              <a:ext cx="576" cy="576"/>
              <a:chOff x="4269" y="2781"/>
              <a:chExt cx="576" cy="576"/>
            </a:xfrm>
          </p:grpSpPr>
          <p:sp>
            <p:nvSpPr>
              <p:cNvPr id="28717"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718"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28716"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28682" name="Oval 10"/>
          <p:cNvSpPr>
            <a:spLocks noChangeArrowheads="1"/>
          </p:cNvSpPr>
          <p:nvPr/>
        </p:nvSpPr>
        <p:spPr bwMode="auto">
          <a:xfrm>
            <a:off x="3332163" y="37179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a:p>
        </p:txBody>
      </p:sp>
      <p:sp>
        <p:nvSpPr>
          <p:cNvPr id="28683" name="AutoShape 11"/>
          <p:cNvSpPr>
            <a:spLocks noChangeArrowheads="1"/>
          </p:cNvSpPr>
          <p:nvPr/>
        </p:nvSpPr>
        <p:spPr bwMode="auto">
          <a:xfrm flipH="1">
            <a:off x="3455988" y="37957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684" name="AutoShape 12"/>
          <p:cNvSpPr>
            <a:spLocks noChangeArrowheads="1"/>
          </p:cNvSpPr>
          <p:nvPr/>
        </p:nvSpPr>
        <p:spPr bwMode="auto">
          <a:xfrm rot="-8460389">
            <a:off x="3348038" y="37639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28685" name="Group 13"/>
          <p:cNvGrpSpPr>
            <a:grpSpLocks/>
          </p:cNvGrpSpPr>
          <p:nvPr/>
        </p:nvGrpSpPr>
        <p:grpSpPr bwMode="auto">
          <a:xfrm>
            <a:off x="3881438" y="3719513"/>
            <a:ext cx="357187" cy="357187"/>
            <a:chOff x="4784" y="2819"/>
            <a:chExt cx="255" cy="255"/>
          </a:xfrm>
        </p:grpSpPr>
        <p:sp>
          <p:nvSpPr>
            <p:cNvPr id="28712"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8713"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714"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28686" name="Rectangle 74"/>
          <p:cNvSpPr>
            <a:spLocks noChangeArrowheads="1"/>
          </p:cNvSpPr>
          <p:nvPr/>
        </p:nvSpPr>
        <p:spPr bwMode="auto">
          <a:xfrm>
            <a:off x="2638425" y="36195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28687" name="Rectangle 58"/>
          <p:cNvSpPr>
            <a:spLocks noChangeArrowheads="1"/>
          </p:cNvSpPr>
          <p:nvPr/>
        </p:nvSpPr>
        <p:spPr bwMode="auto">
          <a:xfrm>
            <a:off x="2486025" y="41529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sleep queue</a:t>
            </a:r>
            <a:endParaRPr lang="en-US" sz="1800">
              <a:solidFill>
                <a:srgbClr val="000000"/>
              </a:solidFill>
              <a:cs typeface="Arial" charset="0"/>
            </a:endParaRPr>
          </a:p>
        </p:txBody>
      </p:sp>
      <p:grpSp>
        <p:nvGrpSpPr>
          <p:cNvPr id="28688" name="Group 5"/>
          <p:cNvGrpSpPr>
            <a:grpSpLocks/>
          </p:cNvGrpSpPr>
          <p:nvPr/>
        </p:nvGrpSpPr>
        <p:grpSpPr bwMode="auto">
          <a:xfrm>
            <a:off x="5175250" y="3711575"/>
            <a:ext cx="355600" cy="347663"/>
            <a:chOff x="4269" y="2781"/>
            <a:chExt cx="576" cy="576"/>
          </a:xfrm>
        </p:grpSpPr>
        <p:sp>
          <p:nvSpPr>
            <p:cNvPr id="28710"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711"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28689" name="AutoShape 8"/>
          <p:cNvSpPr>
            <a:spLocks noChangeArrowheads="1"/>
          </p:cNvSpPr>
          <p:nvPr/>
        </p:nvSpPr>
        <p:spPr bwMode="auto">
          <a:xfrm rot="-8460389">
            <a:off x="5191125" y="37576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28690" name="Group 4"/>
          <p:cNvGrpSpPr>
            <a:grpSpLocks/>
          </p:cNvGrpSpPr>
          <p:nvPr/>
        </p:nvGrpSpPr>
        <p:grpSpPr bwMode="auto">
          <a:xfrm>
            <a:off x="5694363" y="3717925"/>
            <a:ext cx="355600" cy="347663"/>
            <a:chOff x="5799138" y="3614737"/>
            <a:chExt cx="355600" cy="347663"/>
          </a:xfrm>
        </p:grpSpPr>
        <p:sp>
          <p:nvSpPr>
            <p:cNvPr id="28707"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28708"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709"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67" name="Oval 14"/>
          <p:cNvSpPr>
            <a:spLocks noChangeArrowheads="1"/>
          </p:cNvSpPr>
          <p:nvPr/>
        </p:nvSpPr>
        <p:spPr bwMode="auto">
          <a:xfrm>
            <a:off x="6243638" y="37195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28692" name="AutoShape 15"/>
          <p:cNvSpPr>
            <a:spLocks noChangeArrowheads="1"/>
          </p:cNvSpPr>
          <p:nvPr/>
        </p:nvSpPr>
        <p:spPr bwMode="auto">
          <a:xfrm flipH="1">
            <a:off x="6369050" y="37973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693" name="AutoShape 16"/>
          <p:cNvSpPr>
            <a:spLocks noChangeArrowheads="1"/>
          </p:cNvSpPr>
          <p:nvPr/>
        </p:nvSpPr>
        <p:spPr bwMode="auto">
          <a:xfrm rot="-8460389">
            <a:off x="6259513" y="37671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28694" name="Rectangle 74"/>
          <p:cNvSpPr>
            <a:spLocks noChangeArrowheads="1"/>
          </p:cNvSpPr>
          <p:nvPr/>
        </p:nvSpPr>
        <p:spPr bwMode="auto">
          <a:xfrm>
            <a:off x="5000625" y="36195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28695" name="Rectangle 58"/>
          <p:cNvSpPr>
            <a:spLocks noChangeArrowheads="1"/>
          </p:cNvSpPr>
          <p:nvPr/>
        </p:nvSpPr>
        <p:spPr bwMode="auto">
          <a:xfrm>
            <a:off x="4924425" y="41529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ready queue</a:t>
            </a:r>
            <a:endParaRPr lang="en-US" sz="1800">
              <a:solidFill>
                <a:srgbClr val="000000"/>
              </a:solidFill>
              <a:cs typeface="Arial" charset="0"/>
            </a:endParaRPr>
          </a:p>
        </p:txBody>
      </p:sp>
      <p:sp>
        <p:nvSpPr>
          <p:cNvPr id="28696" name="Line 40"/>
          <p:cNvSpPr>
            <a:spLocks noChangeShapeType="1"/>
          </p:cNvSpPr>
          <p:nvPr/>
        </p:nvSpPr>
        <p:spPr bwMode="auto">
          <a:xfrm rot="16200000" flipH="1">
            <a:off x="4695825" y="36195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28697" name="Group 13"/>
          <p:cNvGrpSpPr>
            <a:grpSpLocks/>
          </p:cNvGrpSpPr>
          <p:nvPr/>
        </p:nvGrpSpPr>
        <p:grpSpPr bwMode="auto">
          <a:xfrm>
            <a:off x="2790825" y="2652713"/>
            <a:ext cx="357188" cy="357187"/>
            <a:chOff x="4784" y="2819"/>
            <a:chExt cx="255" cy="255"/>
          </a:xfrm>
        </p:grpSpPr>
        <p:sp>
          <p:nvSpPr>
            <p:cNvPr id="28704"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8705"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706"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28698" name="Group 78"/>
          <p:cNvGrpSpPr>
            <a:grpSpLocks/>
          </p:cNvGrpSpPr>
          <p:nvPr/>
        </p:nvGrpSpPr>
        <p:grpSpPr bwMode="auto">
          <a:xfrm>
            <a:off x="6016625" y="2628900"/>
            <a:ext cx="355600" cy="347663"/>
            <a:chOff x="5799138" y="3614737"/>
            <a:chExt cx="355600" cy="347663"/>
          </a:xfrm>
        </p:grpSpPr>
        <p:sp>
          <p:nvSpPr>
            <p:cNvPr id="28701"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28702"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8703"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28699" name="Rectangle 33"/>
          <p:cNvSpPr>
            <a:spLocks noChangeArrowheads="1"/>
          </p:cNvSpPr>
          <p:nvPr/>
        </p:nvSpPr>
        <p:spPr bwMode="auto">
          <a:xfrm>
            <a:off x="381000" y="1524000"/>
            <a:ext cx="8686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defTabSz="914400"/>
            <a:r>
              <a:rPr lang="en-US" sz="2000">
                <a:solidFill>
                  <a:srgbClr val="003367"/>
                </a:solidFill>
              </a:rPr>
              <a:t>A trap or fault handler may suspend (</a:t>
            </a:r>
            <a:r>
              <a:rPr lang="en-US" sz="2000" b="1">
                <a:solidFill>
                  <a:srgbClr val="003367"/>
                </a:solidFill>
              </a:rPr>
              <a:t>sleep</a:t>
            </a:r>
            <a:r>
              <a:rPr lang="en-US" sz="2000">
                <a:solidFill>
                  <a:srgbClr val="003367"/>
                </a:solidFill>
              </a:rPr>
              <a:t>) the current thread, leaving its state (call frames) on its kernel stack and a saved context in its TCB.</a:t>
            </a:r>
          </a:p>
        </p:txBody>
      </p:sp>
      <p:sp>
        <p:nvSpPr>
          <p:cNvPr id="28700" name="Rectangle 33"/>
          <p:cNvSpPr>
            <a:spLocks noChangeArrowheads="1"/>
          </p:cNvSpPr>
          <p:nvPr/>
        </p:nvSpPr>
        <p:spPr bwMode="auto">
          <a:xfrm>
            <a:off x="304800" y="5535613"/>
            <a:ext cx="8686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defTabSz="914400"/>
            <a:r>
              <a:rPr lang="en-US" sz="2000">
                <a:solidFill>
                  <a:srgbClr val="003367"/>
                </a:solidFill>
              </a:rPr>
              <a:t>The TCB for a blocked thread is left on a sleep queue for some synchronization object.  A later event/action may </a:t>
            </a:r>
            <a:r>
              <a:rPr lang="en-US" sz="2000" b="1">
                <a:solidFill>
                  <a:srgbClr val="003367"/>
                </a:solidFill>
              </a:rPr>
              <a:t>wakeup</a:t>
            </a:r>
            <a:r>
              <a:rPr lang="en-US" sz="2000">
                <a:solidFill>
                  <a:srgbClr val="003367"/>
                </a:solidFill>
              </a:rPr>
              <a:t> the thread.</a:t>
            </a:r>
          </a:p>
        </p:txBody>
      </p:sp>
    </p:spTree>
    <p:extLst>
      <p:ext uri="{BB962C8B-B14F-4D97-AF65-F5344CB8AC3E}">
        <p14:creationId xmlns:p14="http://schemas.microsoft.com/office/powerpoint/2010/main" val="389605558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Arial" charset="0"/>
                <a:ea typeface="ＭＳ Ｐゴシック" charset="0"/>
                <a:cs typeface="Arial" charset="0"/>
              </a:rPr>
              <a:t>Wakeup from interrupt handler</a:t>
            </a:r>
          </a:p>
        </p:txBody>
      </p:sp>
      <p:sp>
        <p:nvSpPr>
          <p:cNvPr id="31746" name="AutoShape 10"/>
          <p:cNvSpPr>
            <a:spLocks noChangeArrowheads="1"/>
          </p:cNvSpPr>
          <p:nvPr/>
        </p:nvSpPr>
        <p:spPr bwMode="auto">
          <a:xfrm>
            <a:off x="533400" y="2286000"/>
            <a:ext cx="8077200" cy="1981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srgbClr val="37305A"/>
              </a:solidFill>
            </a:endParaRPr>
          </a:p>
        </p:txBody>
      </p:sp>
      <p:grpSp>
        <p:nvGrpSpPr>
          <p:cNvPr id="31747" name="Group 4"/>
          <p:cNvGrpSpPr>
            <a:grpSpLocks/>
          </p:cNvGrpSpPr>
          <p:nvPr/>
        </p:nvGrpSpPr>
        <p:grpSpPr bwMode="auto">
          <a:xfrm>
            <a:off x="3759200" y="2835275"/>
            <a:ext cx="355600" cy="347663"/>
            <a:chOff x="3689" y="1658"/>
            <a:chExt cx="576" cy="576"/>
          </a:xfrm>
        </p:grpSpPr>
        <p:grpSp>
          <p:nvGrpSpPr>
            <p:cNvPr id="31785" name="Group 5"/>
            <p:cNvGrpSpPr>
              <a:grpSpLocks/>
            </p:cNvGrpSpPr>
            <p:nvPr/>
          </p:nvGrpSpPr>
          <p:grpSpPr bwMode="auto">
            <a:xfrm>
              <a:off x="3689" y="1658"/>
              <a:ext cx="576" cy="576"/>
              <a:chOff x="4269" y="2781"/>
              <a:chExt cx="576" cy="576"/>
            </a:xfrm>
          </p:grpSpPr>
          <p:sp>
            <p:nvSpPr>
              <p:cNvPr id="31787"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1788"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31786"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31748" name="Oval 10"/>
          <p:cNvSpPr>
            <a:spLocks noChangeArrowheads="1"/>
          </p:cNvSpPr>
          <p:nvPr/>
        </p:nvSpPr>
        <p:spPr bwMode="auto">
          <a:xfrm>
            <a:off x="3284538" y="28416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1749" name="AutoShape 11"/>
          <p:cNvSpPr>
            <a:spLocks noChangeArrowheads="1"/>
          </p:cNvSpPr>
          <p:nvPr/>
        </p:nvSpPr>
        <p:spPr bwMode="auto">
          <a:xfrm flipH="1">
            <a:off x="3408363" y="2919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1750" name="AutoShape 12"/>
          <p:cNvSpPr>
            <a:spLocks noChangeArrowheads="1"/>
          </p:cNvSpPr>
          <p:nvPr/>
        </p:nvSpPr>
        <p:spPr bwMode="auto">
          <a:xfrm rot="-8460389">
            <a:off x="3300413" y="2887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nvGrpSpPr>
          <p:cNvPr id="31751" name="Group 13"/>
          <p:cNvGrpSpPr>
            <a:grpSpLocks/>
          </p:cNvGrpSpPr>
          <p:nvPr/>
        </p:nvGrpSpPr>
        <p:grpSpPr bwMode="auto">
          <a:xfrm>
            <a:off x="2743200" y="2843213"/>
            <a:ext cx="357188" cy="357187"/>
            <a:chOff x="4784" y="2819"/>
            <a:chExt cx="255" cy="255"/>
          </a:xfrm>
        </p:grpSpPr>
        <p:sp>
          <p:nvSpPr>
            <p:cNvPr id="31782"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1783"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1784"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31752" name="Rectangle 74"/>
          <p:cNvSpPr>
            <a:spLocks noChangeArrowheads="1"/>
          </p:cNvSpPr>
          <p:nvPr/>
        </p:nvSpPr>
        <p:spPr bwMode="auto">
          <a:xfrm>
            <a:off x="2590800" y="2743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31753" name="Rectangle 58"/>
          <p:cNvSpPr>
            <a:spLocks noChangeArrowheads="1"/>
          </p:cNvSpPr>
          <p:nvPr/>
        </p:nvSpPr>
        <p:spPr bwMode="auto">
          <a:xfrm>
            <a:off x="1676400" y="3200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sleep</a:t>
            </a:r>
            <a:endParaRPr lang="en-US" sz="1800" smtClean="0">
              <a:solidFill>
                <a:srgbClr val="000000"/>
              </a:solidFill>
              <a:cs typeface="Arial" charset="0"/>
            </a:endParaRPr>
          </a:p>
        </p:txBody>
      </p:sp>
      <p:grpSp>
        <p:nvGrpSpPr>
          <p:cNvPr id="31754" name="Group 5"/>
          <p:cNvGrpSpPr>
            <a:grpSpLocks/>
          </p:cNvGrpSpPr>
          <p:nvPr/>
        </p:nvGrpSpPr>
        <p:grpSpPr bwMode="auto">
          <a:xfrm>
            <a:off x="5127625" y="2835275"/>
            <a:ext cx="355600" cy="347663"/>
            <a:chOff x="4269" y="2781"/>
            <a:chExt cx="576" cy="576"/>
          </a:xfrm>
        </p:grpSpPr>
        <p:sp>
          <p:nvSpPr>
            <p:cNvPr id="31780"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1781"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31755" name="AutoShape 8"/>
          <p:cNvSpPr>
            <a:spLocks noChangeArrowheads="1"/>
          </p:cNvSpPr>
          <p:nvPr/>
        </p:nvSpPr>
        <p:spPr bwMode="auto">
          <a:xfrm rot="-8460389">
            <a:off x="5143500" y="28813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1756" name="Oval 10"/>
          <p:cNvSpPr>
            <a:spLocks noChangeArrowheads="1"/>
          </p:cNvSpPr>
          <p:nvPr/>
        </p:nvSpPr>
        <p:spPr bwMode="auto">
          <a:xfrm>
            <a:off x="5646738" y="2841625"/>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1757" name="AutoShape 11"/>
          <p:cNvSpPr>
            <a:spLocks noChangeArrowheads="1"/>
          </p:cNvSpPr>
          <p:nvPr/>
        </p:nvSpPr>
        <p:spPr bwMode="auto">
          <a:xfrm flipH="1">
            <a:off x="5770563" y="2919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1758" name="AutoShape 12"/>
          <p:cNvSpPr>
            <a:spLocks noChangeArrowheads="1"/>
          </p:cNvSpPr>
          <p:nvPr/>
        </p:nvSpPr>
        <p:spPr bwMode="auto">
          <a:xfrm rot="-8460389">
            <a:off x="5662613" y="2887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66" name="Oval 14"/>
          <p:cNvSpPr>
            <a:spLocks noChangeArrowheads="1"/>
          </p:cNvSpPr>
          <p:nvPr/>
        </p:nvSpPr>
        <p:spPr bwMode="auto">
          <a:xfrm>
            <a:off x="6196013" y="28432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solidFill>
                <a:srgbClr val="37305A"/>
              </a:solidFill>
            </a:endParaRPr>
          </a:p>
        </p:txBody>
      </p:sp>
      <p:sp>
        <p:nvSpPr>
          <p:cNvPr id="31760" name="AutoShape 15"/>
          <p:cNvSpPr>
            <a:spLocks noChangeArrowheads="1"/>
          </p:cNvSpPr>
          <p:nvPr/>
        </p:nvSpPr>
        <p:spPr bwMode="auto">
          <a:xfrm flipH="1">
            <a:off x="6321425" y="29210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1761" name="AutoShape 16"/>
          <p:cNvSpPr>
            <a:spLocks noChangeArrowheads="1"/>
          </p:cNvSpPr>
          <p:nvPr/>
        </p:nvSpPr>
        <p:spPr bwMode="auto">
          <a:xfrm rot="-8460389">
            <a:off x="6211888" y="28908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1762" name="Rectangle 74"/>
          <p:cNvSpPr>
            <a:spLocks noChangeArrowheads="1"/>
          </p:cNvSpPr>
          <p:nvPr/>
        </p:nvSpPr>
        <p:spPr bwMode="auto">
          <a:xfrm>
            <a:off x="4953000" y="2743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31763" name="Rectangle 58"/>
          <p:cNvSpPr>
            <a:spLocks noChangeArrowheads="1"/>
          </p:cNvSpPr>
          <p:nvPr/>
        </p:nvSpPr>
        <p:spPr bwMode="auto">
          <a:xfrm>
            <a:off x="6781800" y="26670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ready queue</a:t>
            </a:r>
          </a:p>
        </p:txBody>
      </p:sp>
      <p:sp>
        <p:nvSpPr>
          <p:cNvPr id="31764" name="Line 40"/>
          <p:cNvSpPr>
            <a:spLocks noChangeShapeType="1"/>
          </p:cNvSpPr>
          <p:nvPr/>
        </p:nvSpPr>
        <p:spPr bwMode="auto">
          <a:xfrm rot="16200000" flipH="1">
            <a:off x="4648200" y="2743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31765" name="AutoShape 17"/>
          <p:cNvSpPr>
            <a:spLocks noChangeArrowheads="1"/>
          </p:cNvSpPr>
          <p:nvPr/>
        </p:nvSpPr>
        <p:spPr bwMode="auto">
          <a:xfrm flipV="1">
            <a:off x="2590800" y="1905000"/>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1766" name="AutoShape 16"/>
          <p:cNvSpPr>
            <a:spLocks noChangeArrowheads="1"/>
          </p:cNvSpPr>
          <p:nvPr/>
        </p:nvSpPr>
        <p:spPr bwMode="auto">
          <a:xfrm>
            <a:off x="6400800" y="1909763"/>
            <a:ext cx="203200" cy="833437"/>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54" name="Straight Connector 53"/>
          <p:cNvCxnSpPr>
            <a:cxnSpLocks noChangeShapeType="1"/>
          </p:cNvCxnSpPr>
          <p:nvPr/>
        </p:nvCxnSpPr>
        <p:spPr bwMode="auto">
          <a:xfrm>
            <a:off x="533400" y="3733800"/>
            <a:ext cx="80772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sp>
        <p:nvSpPr>
          <p:cNvPr id="31768" name="Text Box 93"/>
          <p:cNvSpPr txBox="1">
            <a:spLocks noChangeArrowheads="1"/>
          </p:cNvSpPr>
          <p:nvPr/>
        </p:nvSpPr>
        <p:spPr bwMode="auto">
          <a:xfrm>
            <a:off x="3733800" y="3886200"/>
            <a:ext cx="170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interrupt </a:t>
            </a:r>
          </a:p>
        </p:txBody>
      </p:sp>
      <p:sp>
        <p:nvSpPr>
          <p:cNvPr id="31769" name="Text Box 93"/>
          <p:cNvSpPr txBox="1">
            <a:spLocks noChangeArrowheads="1"/>
          </p:cNvSpPr>
          <p:nvPr/>
        </p:nvSpPr>
        <p:spPr bwMode="auto">
          <a:xfrm>
            <a:off x="1524000" y="1533525"/>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trap or fault</a:t>
            </a:r>
          </a:p>
        </p:txBody>
      </p:sp>
      <p:sp>
        <p:nvSpPr>
          <p:cNvPr id="31770" name="Text Box 93"/>
          <p:cNvSpPr txBox="1">
            <a:spLocks noChangeArrowheads="1"/>
          </p:cNvSpPr>
          <p:nvPr/>
        </p:nvSpPr>
        <p:spPr bwMode="auto">
          <a:xfrm>
            <a:off x="5334000" y="1524000"/>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return to user mode</a:t>
            </a:r>
          </a:p>
        </p:txBody>
      </p:sp>
      <p:sp>
        <p:nvSpPr>
          <p:cNvPr id="31771" name="Line 8"/>
          <p:cNvSpPr>
            <a:spLocks noChangeShapeType="1"/>
          </p:cNvSpPr>
          <p:nvPr/>
        </p:nvSpPr>
        <p:spPr bwMode="auto">
          <a:xfrm flipH="1">
            <a:off x="4572000" y="3505200"/>
            <a:ext cx="0" cy="4064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1772" name="Rectangle 58"/>
          <p:cNvSpPr>
            <a:spLocks noChangeArrowheads="1"/>
          </p:cNvSpPr>
          <p:nvPr/>
        </p:nvSpPr>
        <p:spPr bwMode="auto">
          <a:xfrm>
            <a:off x="3581400" y="32115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wakeup</a:t>
            </a:r>
            <a:endParaRPr lang="en-US" sz="1800" smtClean="0">
              <a:solidFill>
                <a:srgbClr val="000000"/>
              </a:solidFill>
              <a:cs typeface="Arial" charset="0"/>
            </a:endParaRPr>
          </a:p>
        </p:txBody>
      </p:sp>
      <p:sp>
        <p:nvSpPr>
          <p:cNvPr id="31773" name="Rectangle 58"/>
          <p:cNvSpPr>
            <a:spLocks noChangeArrowheads="1"/>
          </p:cNvSpPr>
          <p:nvPr/>
        </p:nvSpPr>
        <p:spPr bwMode="auto">
          <a:xfrm>
            <a:off x="1600200" y="26670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sleep queue</a:t>
            </a:r>
          </a:p>
        </p:txBody>
      </p:sp>
      <p:grpSp>
        <p:nvGrpSpPr>
          <p:cNvPr id="31774" name="Group 44"/>
          <p:cNvGrpSpPr>
            <a:grpSpLocks/>
          </p:cNvGrpSpPr>
          <p:nvPr/>
        </p:nvGrpSpPr>
        <p:grpSpPr bwMode="auto">
          <a:xfrm>
            <a:off x="4403725" y="4267200"/>
            <a:ext cx="473075" cy="381000"/>
            <a:chOff x="4432300" y="5029200"/>
            <a:chExt cx="473075" cy="622300"/>
          </a:xfrm>
        </p:grpSpPr>
        <p:sp>
          <p:nvSpPr>
            <p:cNvPr id="31778"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1779"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grpSp>
      <p:sp>
        <p:nvSpPr>
          <p:cNvPr id="31775" name="Rectangle 58"/>
          <p:cNvSpPr>
            <a:spLocks noChangeArrowheads="1"/>
          </p:cNvSpPr>
          <p:nvPr/>
        </p:nvSpPr>
        <p:spPr bwMode="auto">
          <a:xfrm>
            <a:off x="6019800" y="3200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switch</a:t>
            </a:r>
            <a:endParaRPr lang="en-US" sz="1800" smtClean="0">
              <a:solidFill>
                <a:srgbClr val="000000"/>
              </a:solidFill>
              <a:cs typeface="Arial" charset="0"/>
            </a:endParaRPr>
          </a:p>
        </p:txBody>
      </p:sp>
      <p:sp>
        <p:nvSpPr>
          <p:cNvPr id="31776" name="Rectangle 33"/>
          <p:cNvSpPr>
            <a:spLocks noChangeArrowheads="1"/>
          </p:cNvSpPr>
          <p:nvPr/>
        </p:nvSpPr>
        <p:spPr bwMode="auto">
          <a:xfrm>
            <a:off x="533400" y="49530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smtClean="0">
                <a:solidFill>
                  <a:srgbClr val="000090"/>
                </a:solidFill>
              </a:rPr>
              <a:t>Examples?</a:t>
            </a:r>
          </a:p>
        </p:txBody>
      </p:sp>
      <p:sp>
        <p:nvSpPr>
          <p:cNvPr id="31777" name="Rectangle 33"/>
          <p:cNvSpPr>
            <a:spLocks noChangeArrowheads="1"/>
          </p:cNvSpPr>
          <p:nvPr/>
        </p:nvSpPr>
        <p:spPr bwMode="auto">
          <a:xfrm>
            <a:off x="533400" y="5573713"/>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90"/>
                </a:solidFill>
              </a:rPr>
              <a:t>Note: </a:t>
            </a:r>
            <a:r>
              <a:rPr lang="en-US" sz="1800" dirty="0" smtClean="0">
                <a:solidFill>
                  <a:srgbClr val="000090"/>
                </a:solidFill>
              </a:rPr>
              <a:t>interrupt handlers do not block: typically there is a single interrupt stack for each core that can take interrupts.    If an interrupt arrived while another handler was sleeping, it would corrupt the interrupt stack. </a:t>
            </a:r>
            <a:endParaRPr lang="en-US" sz="1800" b="1" dirty="0" smtClean="0">
              <a:solidFill>
                <a:srgbClr val="000090"/>
              </a:solidFill>
            </a:endParaRPr>
          </a:p>
        </p:txBody>
      </p:sp>
    </p:spTree>
    <p:extLst>
      <p:ext uri="{BB962C8B-B14F-4D97-AF65-F5344CB8AC3E}">
        <p14:creationId xmlns:p14="http://schemas.microsoft.com/office/powerpoint/2010/main" val="279617681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Arial" charset="0"/>
                <a:ea typeface="ＭＳ Ｐゴシック" charset="0"/>
                <a:cs typeface="Arial" charset="0"/>
              </a:rPr>
              <a:t>Wakeup from interrupt handler</a:t>
            </a:r>
          </a:p>
        </p:txBody>
      </p:sp>
      <p:sp>
        <p:nvSpPr>
          <p:cNvPr id="32770" name="AutoShape 10"/>
          <p:cNvSpPr>
            <a:spLocks noChangeArrowheads="1"/>
          </p:cNvSpPr>
          <p:nvPr/>
        </p:nvSpPr>
        <p:spPr bwMode="auto">
          <a:xfrm>
            <a:off x="533400" y="2286000"/>
            <a:ext cx="8077200" cy="1981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srgbClr val="37305A"/>
              </a:solidFill>
            </a:endParaRPr>
          </a:p>
        </p:txBody>
      </p:sp>
      <p:grpSp>
        <p:nvGrpSpPr>
          <p:cNvPr id="32771" name="Group 4"/>
          <p:cNvGrpSpPr>
            <a:grpSpLocks/>
          </p:cNvGrpSpPr>
          <p:nvPr/>
        </p:nvGrpSpPr>
        <p:grpSpPr bwMode="auto">
          <a:xfrm>
            <a:off x="3759200" y="2835275"/>
            <a:ext cx="355600" cy="347663"/>
            <a:chOff x="3689" y="1658"/>
            <a:chExt cx="576" cy="576"/>
          </a:xfrm>
        </p:grpSpPr>
        <p:grpSp>
          <p:nvGrpSpPr>
            <p:cNvPr id="32809" name="Group 5"/>
            <p:cNvGrpSpPr>
              <a:grpSpLocks/>
            </p:cNvGrpSpPr>
            <p:nvPr/>
          </p:nvGrpSpPr>
          <p:grpSpPr bwMode="auto">
            <a:xfrm>
              <a:off x="3689" y="1658"/>
              <a:ext cx="576" cy="576"/>
              <a:chOff x="4269" y="2781"/>
              <a:chExt cx="576" cy="576"/>
            </a:xfrm>
          </p:grpSpPr>
          <p:sp>
            <p:nvSpPr>
              <p:cNvPr id="3281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281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3281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32772" name="Oval 10"/>
          <p:cNvSpPr>
            <a:spLocks noChangeArrowheads="1"/>
          </p:cNvSpPr>
          <p:nvPr/>
        </p:nvSpPr>
        <p:spPr bwMode="auto">
          <a:xfrm>
            <a:off x="3284538" y="28416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2773" name="AutoShape 11"/>
          <p:cNvSpPr>
            <a:spLocks noChangeArrowheads="1"/>
          </p:cNvSpPr>
          <p:nvPr/>
        </p:nvSpPr>
        <p:spPr bwMode="auto">
          <a:xfrm flipH="1">
            <a:off x="3408363" y="2919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2774" name="AutoShape 12"/>
          <p:cNvSpPr>
            <a:spLocks noChangeArrowheads="1"/>
          </p:cNvSpPr>
          <p:nvPr/>
        </p:nvSpPr>
        <p:spPr bwMode="auto">
          <a:xfrm rot="-8460389">
            <a:off x="3300413" y="2887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nvGrpSpPr>
          <p:cNvPr id="32775" name="Group 13"/>
          <p:cNvGrpSpPr>
            <a:grpSpLocks/>
          </p:cNvGrpSpPr>
          <p:nvPr/>
        </p:nvGrpSpPr>
        <p:grpSpPr bwMode="auto">
          <a:xfrm>
            <a:off x="2743200" y="2843213"/>
            <a:ext cx="357188" cy="357187"/>
            <a:chOff x="4784" y="2819"/>
            <a:chExt cx="255" cy="255"/>
          </a:xfrm>
        </p:grpSpPr>
        <p:sp>
          <p:nvSpPr>
            <p:cNvPr id="32806"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2807"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2808"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32776" name="Rectangle 74"/>
          <p:cNvSpPr>
            <a:spLocks noChangeArrowheads="1"/>
          </p:cNvSpPr>
          <p:nvPr/>
        </p:nvSpPr>
        <p:spPr bwMode="auto">
          <a:xfrm>
            <a:off x="2590800" y="2743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32777" name="Rectangle 58"/>
          <p:cNvSpPr>
            <a:spLocks noChangeArrowheads="1"/>
          </p:cNvSpPr>
          <p:nvPr/>
        </p:nvSpPr>
        <p:spPr bwMode="auto">
          <a:xfrm>
            <a:off x="1676400" y="3200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sleep</a:t>
            </a:r>
            <a:endParaRPr lang="en-US" sz="1800" smtClean="0">
              <a:solidFill>
                <a:srgbClr val="000000"/>
              </a:solidFill>
              <a:cs typeface="Arial" charset="0"/>
            </a:endParaRPr>
          </a:p>
        </p:txBody>
      </p:sp>
      <p:grpSp>
        <p:nvGrpSpPr>
          <p:cNvPr id="32778" name="Group 5"/>
          <p:cNvGrpSpPr>
            <a:grpSpLocks/>
          </p:cNvGrpSpPr>
          <p:nvPr/>
        </p:nvGrpSpPr>
        <p:grpSpPr bwMode="auto">
          <a:xfrm>
            <a:off x="5127625" y="2835275"/>
            <a:ext cx="355600" cy="347663"/>
            <a:chOff x="4269" y="2781"/>
            <a:chExt cx="576" cy="576"/>
          </a:xfrm>
        </p:grpSpPr>
        <p:sp>
          <p:nvSpPr>
            <p:cNvPr id="32804"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2805"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32779" name="AutoShape 8"/>
          <p:cNvSpPr>
            <a:spLocks noChangeArrowheads="1"/>
          </p:cNvSpPr>
          <p:nvPr/>
        </p:nvSpPr>
        <p:spPr bwMode="auto">
          <a:xfrm rot="-8460389">
            <a:off x="5143500" y="28813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2780" name="Oval 10"/>
          <p:cNvSpPr>
            <a:spLocks noChangeArrowheads="1"/>
          </p:cNvSpPr>
          <p:nvPr/>
        </p:nvSpPr>
        <p:spPr bwMode="auto">
          <a:xfrm>
            <a:off x="5646738" y="2841625"/>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32781" name="AutoShape 11"/>
          <p:cNvSpPr>
            <a:spLocks noChangeArrowheads="1"/>
          </p:cNvSpPr>
          <p:nvPr/>
        </p:nvSpPr>
        <p:spPr bwMode="auto">
          <a:xfrm flipH="1">
            <a:off x="5770563" y="2919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2782" name="AutoShape 12"/>
          <p:cNvSpPr>
            <a:spLocks noChangeArrowheads="1"/>
          </p:cNvSpPr>
          <p:nvPr/>
        </p:nvSpPr>
        <p:spPr bwMode="auto">
          <a:xfrm rot="-8460389">
            <a:off x="5662613" y="2887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66" name="Oval 14"/>
          <p:cNvSpPr>
            <a:spLocks noChangeArrowheads="1"/>
          </p:cNvSpPr>
          <p:nvPr/>
        </p:nvSpPr>
        <p:spPr bwMode="auto">
          <a:xfrm>
            <a:off x="6196013" y="28432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solidFill>
                <a:srgbClr val="37305A"/>
              </a:solidFill>
            </a:endParaRPr>
          </a:p>
        </p:txBody>
      </p:sp>
      <p:sp>
        <p:nvSpPr>
          <p:cNvPr id="32784" name="AutoShape 15"/>
          <p:cNvSpPr>
            <a:spLocks noChangeArrowheads="1"/>
          </p:cNvSpPr>
          <p:nvPr/>
        </p:nvSpPr>
        <p:spPr bwMode="auto">
          <a:xfrm flipH="1">
            <a:off x="6321425" y="29210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32785" name="AutoShape 16"/>
          <p:cNvSpPr>
            <a:spLocks noChangeArrowheads="1"/>
          </p:cNvSpPr>
          <p:nvPr/>
        </p:nvSpPr>
        <p:spPr bwMode="auto">
          <a:xfrm rot="-8460389">
            <a:off x="6211888" y="28908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2786" name="Rectangle 74"/>
          <p:cNvSpPr>
            <a:spLocks noChangeArrowheads="1"/>
          </p:cNvSpPr>
          <p:nvPr/>
        </p:nvSpPr>
        <p:spPr bwMode="auto">
          <a:xfrm>
            <a:off x="4953000" y="2743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32787" name="Rectangle 58"/>
          <p:cNvSpPr>
            <a:spLocks noChangeArrowheads="1"/>
          </p:cNvSpPr>
          <p:nvPr/>
        </p:nvSpPr>
        <p:spPr bwMode="auto">
          <a:xfrm>
            <a:off x="6781800" y="26670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ready queue</a:t>
            </a:r>
          </a:p>
        </p:txBody>
      </p:sp>
      <p:sp>
        <p:nvSpPr>
          <p:cNvPr id="32788" name="Line 40"/>
          <p:cNvSpPr>
            <a:spLocks noChangeShapeType="1"/>
          </p:cNvSpPr>
          <p:nvPr/>
        </p:nvSpPr>
        <p:spPr bwMode="auto">
          <a:xfrm rot="16200000" flipH="1">
            <a:off x="4648200" y="2743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32789" name="AutoShape 17"/>
          <p:cNvSpPr>
            <a:spLocks noChangeArrowheads="1"/>
          </p:cNvSpPr>
          <p:nvPr/>
        </p:nvSpPr>
        <p:spPr bwMode="auto">
          <a:xfrm flipV="1">
            <a:off x="2590800" y="1905000"/>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2790" name="AutoShape 16"/>
          <p:cNvSpPr>
            <a:spLocks noChangeArrowheads="1"/>
          </p:cNvSpPr>
          <p:nvPr/>
        </p:nvSpPr>
        <p:spPr bwMode="auto">
          <a:xfrm>
            <a:off x="6400800" y="1909763"/>
            <a:ext cx="203200" cy="833437"/>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54" name="Straight Connector 53"/>
          <p:cNvCxnSpPr>
            <a:cxnSpLocks noChangeShapeType="1"/>
          </p:cNvCxnSpPr>
          <p:nvPr/>
        </p:nvCxnSpPr>
        <p:spPr bwMode="auto">
          <a:xfrm>
            <a:off x="533400" y="3733800"/>
            <a:ext cx="80772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sp>
        <p:nvSpPr>
          <p:cNvPr id="32792" name="Text Box 93"/>
          <p:cNvSpPr txBox="1">
            <a:spLocks noChangeArrowheads="1"/>
          </p:cNvSpPr>
          <p:nvPr/>
        </p:nvSpPr>
        <p:spPr bwMode="auto">
          <a:xfrm>
            <a:off x="3733800" y="3886200"/>
            <a:ext cx="170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interrupt </a:t>
            </a:r>
          </a:p>
        </p:txBody>
      </p:sp>
      <p:sp>
        <p:nvSpPr>
          <p:cNvPr id="32793" name="Text Box 93"/>
          <p:cNvSpPr txBox="1">
            <a:spLocks noChangeArrowheads="1"/>
          </p:cNvSpPr>
          <p:nvPr/>
        </p:nvSpPr>
        <p:spPr bwMode="auto">
          <a:xfrm>
            <a:off x="1524000" y="1533525"/>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trap or fault</a:t>
            </a:r>
          </a:p>
        </p:txBody>
      </p:sp>
      <p:sp>
        <p:nvSpPr>
          <p:cNvPr id="32794" name="Text Box 93"/>
          <p:cNvSpPr txBox="1">
            <a:spLocks noChangeArrowheads="1"/>
          </p:cNvSpPr>
          <p:nvPr/>
        </p:nvSpPr>
        <p:spPr bwMode="auto">
          <a:xfrm>
            <a:off x="5334000" y="1524000"/>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return to user mode</a:t>
            </a:r>
          </a:p>
        </p:txBody>
      </p:sp>
      <p:sp>
        <p:nvSpPr>
          <p:cNvPr id="32795" name="Line 8"/>
          <p:cNvSpPr>
            <a:spLocks noChangeShapeType="1"/>
          </p:cNvSpPr>
          <p:nvPr/>
        </p:nvSpPr>
        <p:spPr bwMode="auto">
          <a:xfrm flipH="1">
            <a:off x="4572000" y="3505200"/>
            <a:ext cx="0" cy="4064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2796" name="Rectangle 58"/>
          <p:cNvSpPr>
            <a:spLocks noChangeArrowheads="1"/>
          </p:cNvSpPr>
          <p:nvPr/>
        </p:nvSpPr>
        <p:spPr bwMode="auto">
          <a:xfrm>
            <a:off x="3581400" y="32115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wakeup</a:t>
            </a:r>
            <a:endParaRPr lang="en-US" sz="1800" smtClean="0">
              <a:solidFill>
                <a:srgbClr val="000000"/>
              </a:solidFill>
              <a:cs typeface="Arial" charset="0"/>
            </a:endParaRPr>
          </a:p>
        </p:txBody>
      </p:sp>
      <p:sp>
        <p:nvSpPr>
          <p:cNvPr id="32797" name="Rectangle 58"/>
          <p:cNvSpPr>
            <a:spLocks noChangeArrowheads="1"/>
          </p:cNvSpPr>
          <p:nvPr/>
        </p:nvSpPr>
        <p:spPr bwMode="auto">
          <a:xfrm>
            <a:off x="1600200" y="26670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sleep queue</a:t>
            </a:r>
          </a:p>
        </p:txBody>
      </p:sp>
      <p:grpSp>
        <p:nvGrpSpPr>
          <p:cNvPr id="32798" name="Group 44"/>
          <p:cNvGrpSpPr>
            <a:grpSpLocks/>
          </p:cNvGrpSpPr>
          <p:nvPr/>
        </p:nvGrpSpPr>
        <p:grpSpPr bwMode="auto">
          <a:xfrm>
            <a:off x="4403725" y="4267200"/>
            <a:ext cx="473075" cy="381000"/>
            <a:chOff x="4432300" y="5029200"/>
            <a:chExt cx="473075" cy="622300"/>
          </a:xfrm>
        </p:grpSpPr>
        <p:sp>
          <p:nvSpPr>
            <p:cNvPr id="32802"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2803"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grpSp>
      <p:sp>
        <p:nvSpPr>
          <p:cNvPr id="32799" name="Rectangle 58"/>
          <p:cNvSpPr>
            <a:spLocks noChangeArrowheads="1"/>
          </p:cNvSpPr>
          <p:nvPr/>
        </p:nvSpPr>
        <p:spPr bwMode="auto">
          <a:xfrm>
            <a:off x="6019800" y="3200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switch</a:t>
            </a:r>
            <a:endParaRPr lang="en-US" sz="1800" smtClean="0">
              <a:solidFill>
                <a:srgbClr val="000000"/>
              </a:solidFill>
              <a:cs typeface="Arial" charset="0"/>
            </a:endParaRPr>
          </a:p>
        </p:txBody>
      </p:sp>
      <p:sp>
        <p:nvSpPr>
          <p:cNvPr id="32801" name="Rectangle 33"/>
          <p:cNvSpPr>
            <a:spLocks noChangeArrowheads="1"/>
          </p:cNvSpPr>
          <p:nvPr/>
        </p:nvSpPr>
        <p:spPr bwMode="auto">
          <a:xfrm>
            <a:off x="533400" y="4991100"/>
            <a:ext cx="807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90"/>
                </a:solidFill>
              </a:rPr>
              <a:t>How should an interrupt handler wakeup a thread?</a:t>
            </a:r>
            <a:r>
              <a:rPr lang="en-US" sz="1800" dirty="0" smtClean="0">
                <a:solidFill>
                  <a:srgbClr val="000090"/>
                </a:solidFill>
              </a:rPr>
              <a:t>   Condition variable signal?  Semaphore V? </a:t>
            </a:r>
            <a:endParaRPr lang="en-US" sz="1800" b="1" dirty="0" smtClean="0">
              <a:solidFill>
                <a:srgbClr val="000090"/>
              </a:solidFill>
            </a:endParaRPr>
          </a:p>
        </p:txBody>
      </p:sp>
    </p:spTree>
    <p:extLst>
      <p:ext uri="{BB962C8B-B14F-4D97-AF65-F5344CB8AC3E}">
        <p14:creationId xmlns:p14="http://schemas.microsoft.com/office/powerpoint/2010/main" val="1293951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rot="5400000">
            <a:off x="4946650" y="3562350"/>
            <a:ext cx="4695825"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3426" name="Rectangle 3"/>
          <p:cNvSpPr>
            <a:spLocks noChangeArrowheads="1"/>
          </p:cNvSpPr>
          <p:nvPr/>
        </p:nvSpPr>
        <p:spPr bwMode="auto">
          <a:xfrm rot="5400000">
            <a:off x="2617788" y="3602037"/>
            <a:ext cx="47053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3427" name="Rectangle 4"/>
          <p:cNvSpPr>
            <a:spLocks noGrp="1" noChangeArrowheads="1"/>
          </p:cNvSpPr>
          <p:nvPr>
            <p:ph type="title"/>
          </p:nvPr>
        </p:nvSpPr>
        <p:spPr/>
        <p:txBody>
          <a:bodyPr/>
          <a:lstStyle/>
          <a:p>
            <a:r>
              <a:rPr lang="en-US">
                <a:latin typeface="Arial" charset="0"/>
                <a:ea typeface="ＭＳ Ｐゴシック" charset="0"/>
                <a:cs typeface="Arial" charset="0"/>
              </a:rPr>
              <a:t>How about this?</a:t>
            </a:r>
          </a:p>
        </p:txBody>
      </p:sp>
      <p:sp>
        <p:nvSpPr>
          <p:cNvPr id="103428" name="Text Box 5"/>
          <p:cNvSpPr txBox="1">
            <a:spLocks noChangeArrowheads="1"/>
          </p:cNvSpPr>
          <p:nvPr/>
        </p:nvSpPr>
        <p:spPr bwMode="auto">
          <a:xfrm>
            <a:off x="3733800" y="2174875"/>
            <a:ext cx="2343150" cy="461963"/>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x = x + 1;</a:t>
            </a:r>
          </a:p>
        </p:txBody>
      </p:sp>
      <p:sp>
        <p:nvSpPr>
          <p:cNvPr id="103429" name="Text Box 6"/>
          <p:cNvSpPr txBox="1">
            <a:spLocks noChangeArrowheads="1"/>
          </p:cNvSpPr>
          <p:nvPr/>
        </p:nvSpPr>
        <p:spPr bwMode="auto">
          <a:xfrm>
            <a:off x="6197600" y="412432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mx-&gt;Acquire();</a:t>
            </a:r>
          </a:p>
          <a:p>
            <a:r>
              <a:rPr lang="en-US" b="1" i="1">
                <a:solidFill>
                  <a:srgbClr val="4D0660"/>
                </a:solidFill>
                <a:latin typeface="Times New Roman" charset="0"/>
              </a:rPr>
              <a:t>x = x + 1;</a:t>
            </a:r>
          </a:p>
          <a:p>
            <a:r>
              <a:rPr lang="en-US" b="1" i="1">
                <a:solidFill>
                  <a:srgbClr val="4D0660"/>
                </a:solidFill>
                <a:latin typeface="Times New Roman" charset="0"/>
              </a:rPr>
              <a:t>mx-&gt;Release();</a:t>
            </a:r>
          </a:p>
        </p:txBody>
      </p:sp>
      <p:sp>
        <p:nvSpPr>
          <p:cNvPr id="103430" name="Oval 8"/>
          <p:cNvSpPr>
            <a:spLocks noChangeArrowheads="1"/>
          </p:cNvSpPr>
          <p:nvPr/>
        </p:nvSpPr>
        <p:spPr bwMode="auto">
          <a:xfrm>
            <a:off x="4883150" y="147955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31" name="Oval 9"/>
          <p:cNvSpPr>
            <a:spLocks noChangeArrowheads="1"/>
          </p:cNvSpPr>
          <p:nvPr/>
        </p:nvSpPr>
        <p:spPr bwMode="auto">
          <a:xfrm>
            <a:off x="4902200" y="34956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32" name="Oval 10"/>
          <p:cNvSpPr>
            <a:spLocks noChangeArrowheads="1"/>
          </p:cNvSpPr>
          <p:nvPr/>
        </p:nvSpPr>
        <p:spPr bwMode="auto">
          <a:xfrm>
            <a:off x="7226300" y="37338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33" name="Oval 11"/>
          <p:cNvSpPr>
            <a:spLocks noChangeArrowheads="1"/>
          </p:cNvSpPr>
          <p:nvPr/>
        </p:nvSpPr>
        <p:spPr bwMode="auto">
          <a:xfrm>
            <a:off x="7216775" y="55911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34" name="Oval 12"/>
          <p:cNvSpPr>
            <a:spLocks noChangeArrowheads="1"/>
          </p:cNvSpPr>
          <p:nvPr/>
        </p:nvSpPr>
        <p:spPr bwMode="auto">
          <a:xfrm>
            <a:off x="5254625" y="23749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35" name="Oval 13"/>
          <p:cNvSpPr>
            <a:spLocks noChangeArrowheads="1"/>
          </p:cNvSpPr>
          <p:nvPr/>
        </p:nvSpPr>
        <p:spPr bwMode="auto">
          <a:xfrm>
            <a:off x="7616825" y="46863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nvGrpSpPr>
          <p:cNvPr id="103436" name="Group 20"/>
          <p:cNvGrpSpPr>
            <a:grpSpLocks/>
          </p:cNvGrpSpPr>
          <p:nvPr/>
        </p:nvGrpSpPr>
        <p:grpSpPr bwMode="auto">
          <a:xfrm>
            <a:off x="2959100" y="1992313"/>
            <a:ext cx="730250" cy="838200"/>
            <a:chOff x="102" y="1249"/>
            <a:chExt cx="460" cy="528"/>
          </a:xfrm>
        </p:grpSpPr>
        <p:grpSp>
          <p:nvGrpSpPr>
            <p:cNvPr id="103445" name="Group 21"/>
            <p:cNvGrpSpPr>
              <a:grpSpLocks/>
            </p:cNvGrpSpPr>
            <p:nvPr/>
          </p:nvGrpSpPr>
          <p:grpSpPr bwMode="auto">
            <a:xfrm>
              <a:off x="169" y="1249"/>
              <a:ext cx="393" cy="528"/>
              <a:chOff x="799" y="1063"/>
              <a:chExt cx="393" cy="528"/>
            </a:xfrm>
          </p:grpSpPr>
          <p:sp>
            <p:nvSpPr>
              <p:cNvPr id="103448"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103449"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3446"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47"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103437" name="Group 26"/>
          <p:cNvGrpSpPr>
            <a:grpSpLocks/>
          </p:cNvGrpSpPr>
          <p:nvPr/>
        </p:nvGrpSpPr>
        <p:grpSpPr bwMode="auto">
          <a:xfrm>
            <a:off x="5429250" y="4278313"/>
            <a:ext cx="696913" cy="838200"/>
            <a:chOff x="1170" y="2393"/>
            <a:chExt cx="439" cy="528"/>
          </a:xfrm>
        </p:grpSpPr>
        <p:grpSp>
          <p:nvGrpSpPr>
            <p:cNvPr id="103440" name="Group 27"/>
            <p:cNvGrpSpPr>
              <a:grpSpLocks/>
            </p:cNvGrpSpPr>
            <p:nvPr/>
          </p:nvGrpSpPr>
          <p:grpSpPr bwMode="auto">
            <a:xfrm>
              <a:off x="1216" y="2393"/>
              <a:ext cx="393" cy="528"/>
              <a:chOff x="793" y="1741"/>
              <a:chExt cx="393" cy="528"/>
            </a:xfrm>
          </p:grpSpPr>
          <p:sp>
            <p:nvSpPr>
              <p:cNvPr id="103443"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103444"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3441"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3442"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sp>
        <p:nvSpPr>
          <p:cNvPr id="103438" name="Rectangle 1"/>
          <p:cNvSpPr>
            <a:spLocks noChangeArrowheads="1"/>
          </p:cNvSpPr>
          <p:nvPr/>
        </p:nvSpPr>
        <p:spPr bwMode="auto">
          <a:xfrm>
            <a:off x="5715000" y="21336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A</a:t>
            </a:r>
            <a:endParaRPr lang="en-US"/>
          </a:p>
        </p:txBody>
      </p:sp>
      <p:sp>
        <p:nvSpPr>
          <p:cNvPr id="103439" name="Rectangle 29"/>
          <p:cNvSpPr>
            <a:spLocks noChangeArrowheads="1"/>
          </p:cNvSpPr>
          <p:nvPr/>
        </p:nvSpPr>
        <p:spPr bwMode="auto">
          <a:xfrm>
            <a:off x="8153400" y="44958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B</a:t>
            </a:r>
            <a:endParaRPr lang="en-US"/>
          </a:p>
        </p:txBody>
      </p:sp>
    </p:spTree>
    <p:extLst>
      <p:ext uri="{BB962C8B-B14F-4D97-AF65-F5344CB8AC3E}">
        <p14:creationId xmlns:p14="http://schemas.microsoft.com/office/powerpoint/2010/main" val="114652976"/>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defRPr/>
            </a:pPr>
            <a:r>
              <a:rPr lang="en-US" dirty="0" smtClean="0">
                <a:latin typeface="+mn-lt"/>
                <a:ea typeface="ＭＳ Ｐゴシック" charset="0"/>
                <a:cs typeface="ＭＳ Ｐゴシック" charset="0"/>
              </a:rPr>
              <a:t>Interrupts</a:t>
            </a:r>
            <a:endParaRPr lang="en-US" dirty="0">
              <a:latin typeface="+mn-lt"/>
              <a:ea typeface="ＭＳ Ｐゴシック" charset="0"/>
              <a:cs typeface="ＭＳ Ｐゴシック" charset="0"/>
            </a:endParaRPr>
          </a:p>
        </p:txBody>
      </p:sp>
      <p:sp>
        <p:nvSpPr>
          <p:cNvPr id="30722" name="Rectangle 3"/>
          <p:cNvSpPr>
            <a:spLocks noGrp="1" noChangeArrowheads="1"/>
          </p:cNvSpPr>
          <p:nvPr>
            <p:ph type="body" idx="1"/>
          </p:nvPr>
        </p:nvSpPr>
        <p:spPr>
          <a:xfrm>
            <a:off x="685800" y="1550988"/>
            <a:ext cx="7772400" cy="2259012"/>
          </a:xfrm>
        </p:spPr>
        <p:txBody>
          <a:bodyPr/>
          <a:lstStyle/>
          <a:p>
            <a:pPr>
              <a:buFontTx/>
              <a:buNone/>
              <a:defRPr/>
            </a:pPr>
            <a:r>
              <a:rPr lang="en-US" dirty="0" smtClean="0">
                <a:latin typeface="+mn-lt"/>
                <a:ea typeface="ＭＳ Ｐゴシック" charset="0"/>
                <a:cs typeface="ＭＳ Ｐゴシック" charset="0"/>
              </a:rPr>
              <a:t>An arriving interrupt transfers control </a:t>
            </a:r>
            <a:r>
              <a:rPr lang="en-US" dirty="0">
                <a:ea typeface="ＭＳ Ｐゴシック" charset="0"/>
                <a:cs typeface="ＭＳ Ｐゴシック" charset="0"/>
              </a:rPr>
              <a:t>immediately </a:t>
            </a:r>
            <a:r>
              <a:rPr lang="en-US" dirty="0" smtClean="0">
                <a:latin typeface="+mn-lt"/>
                <a:ea typeface="ＭＳ Ｐゴシック" charset="0"/>
                <a:cs typeface="ＭＳ Ｐゴシック" charset="0"/>
              </a:rPr>
              <a:t>to the corresponding </a:t>
            </a:r>
            <a:r>
              <a:rPr lang="en-US" dirty="0">
                <a:ea typeface="ＭＳ Ｐゴシック" charset="0"/>
                <a:cs typeface="ＭＳ Ｐゴシック" charset="0"/>
              </a:rPr>
              <a:t>handler (</a:t>
            </a:r>
            <a:r>
              <a:rPr lang="en-US" b="1" dirty="0">
                <a:ea typeface="ＭＳ Ｐゴシック" charset="0"/>
                <a:cs typeface="ＭＳ Ｐゴシック" charset="0"/>
              </a:rPr>
              <a:t>Interrupt Service Routine</a:t>
            </a:r>
            <a:r>
              <a:rPr lang="en-US" dirty="0" smtClean="0">
                <a:ea typeface="ＭＳ Ｐゴシック" charset="0"/>
                <a:cs typeface="ＭＳ Ｐゴシック" charset="0"/>
              </a:rPr>
              <a:t>).</a:t>
            </a:r>
          </a:p>
          <a:p>
            <a:pPr>
              <a:buFontTx/>
              <a:buNone/>
              <a:defRPr/>
            </a:pPr>
            <a:r>
              <a:rPr lang="en-US" dirty="0" smtClean="0">
                <a:latin typeface="+mn-lt"/>
                <a:ea typeface="ＭＳ Ｐゴシック" charset="0"/>
                <a:cs typeface="ＭＳ Ｐゴシック" charset="0"/>
              </a:rPr>
              <a:t>ISR runs kernel code in kernel mode in kernel space.</a:t>
            </a:r>
            <a:endParaRPr lang="en-US" dirty="0">
              <a:latin typeface="+mn-lt"/>
              <a:ea typeface="ＭＳ Ｐゴシック" charset="0"/>
              <a:cs typeface="ＭＳ Ｐゴシック" charset="0"/>
            </a:endParaRPr>
          </a:p>
          <a:p>
            <a:pPr>
              <a:buFontTx/>
              <a:buNone/>
              <a:defRPr/>
            </a:pPr>
            <a:r>
              <a:rPr lang="en-US" dirty="0" smtClean="0">
                <a:latin typeface="+mn-lt"/>
                <a:ea typeface="ＭＳ Ｐゴシック" charset="0"/>
                <a:cs typeface="ＭＳ Ｐゴシック" charset="0"/>
              </a:rPr>
              <a:t>Interrupts may </a:t>
            </a:r>
            <a:r>
              <a:rPr lang="en-US" dirty="0">
                <a:latin typeface="+mn-lt"/>
                <a:ea typeface="ＭＳ Ｐゴシック" charset="0"/>
                <a:cs typeface="ＭＳ Ｐゴシック" charset="0"/>
              </a:rPr>
              <a:t>be </a:t>
            </a:r>
            <a:r>
              <a:rPr lang="en-US" dirty="0" smtClean="0">
                <a:latin typeface="+mn-lt"/>
                <a:ea typeface="ＭＳ Ｐゴシック" charset="0"/>
                <a:cs typeface="ＭＳ Ｐゴシック" charset="0"/>
              </a:rPr>
              <a:t>nested</a:t>
            </a:r>
            <a:r>
              <a:rPr lang="en-US" dirty="0">
                <a:latin typeface="+mn-lt"/>
                <a:ea typeface="ＭＳ Ｐゴシック" charset="0"/>
                <a:cs typeface="ＭＳ Ｐゴシック" charset="0"/>
              </a:rPr>
              <a:t> </a:t>
            </a:r>
            <a:r>
              <a:rPr lang="en-US" dirty="0" smtClean="0">
                <a:latin typeface="+mn-lt"/>
                <a:ea typeface="ＭＳ Ｐゴシック" charset="0"/>
                <a:cs typeface="ＭＳ Ｐゴシック" charset="0"/>
              </a:rPr>
              <a:t>according to priority.</a:t>
            </a:r>
            <a:endParaRPr lang="en-US" dirty="0">
              <a:latin typeface="+mn-lt"/>
              <a:ea typeface="ＭＳ Ｐゴシック" charset="0"/>
              <a:cs typeface="ＭＳ Ｐゴシック" charset="0"/>
            </a:endParaRPr>
          </a:p>
        </p:txBody>
      </p:sp>
      <p:grpSp>
        <p:nvGrpSpPr>
          <p:cNvPr id="33795" name="Group 1"/>
          <p:cNvGrpSpPr>
            <a:grpSpLocks/>
          </p:cNvGrpSpPr>
          <p:nvPr/>
        </p:nvGrpSpPr>
        <p:grpSpPr bwMode="auto">
          <a:xfrm>
            <a:off x="685800" y="3967163"/>
            <a:ext cx="7688263" cy="2509837"/>
            <a:chOff x="1590675" y="4043363"/>
            <a:chExt cx="6030759" cy="1969532"/>
          </a:xfrm>
        </p:grpSpPr>
        <p:sp>
          <p:nvSpPr>
            <p:cNvPr id="30723" name="Text Box 4"/>
            <p:cNvSpPr txBox="1">
              <a:spLocks noChangeArrowheads="1"/>
            </p:cNvSpPr>
            <p:nvPr/>
          </p:nvSpPr>
          <p:spPr bwMode="auto">
            <a:xfrm>
              <a:off x="1590675" y="4610179"/>
              <a:ext cx="1698525" cy="6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defRPr/>
              </a:pPr>
              <a:r>
                <a:rPr lang="en-US" sz="2000" dirty="0">
                  <a:solidFill>
                    <a:srgbClr val="003367"/>
                  </a:solidFill>
                  <a:latin typeface="Arial"/>
                </a:rPr>
                <a:t> </a:t>
              </a:r>
              <a:r>
                <a:rPr lang="en-US" dirty="0">
                  <a:solidFill>
                    <a:srgbClr val="003367"/>
                  </a:solidFill>
                  <a:latin typeface="Arial"/>
                </a:rPr>
                <a:t>executing thread</a:t>
              </a:r>
              <a:endParaRPr lang="en-US" sz="2800" dirty="0">
                <a:solidFill>
                  <a:srgbClr val="003367"/>
                </a:solidFill>
                <a:latin typeface="Arial"/>
              </a:endParaRPr>
            </a:p>
          </p:txBody>
        </p:sp>
        <p:sp>
          <p:nvSpPr>
            <p:cNvPr id="30724" name="Text Box 5"/>
            <p:cNvSpPr txBox="1">
              <a:spLocks noChangeArrowheads="1"/>
            </p:cNvSpPr>
            <p:nvPr/>
          </p:nvSpPr>
          <p:spPr bwMode="auto">
            <a:xfrm>
              <a:off x="4563093" y="5361368"/>
              <a:ext cx="1580225" cy="65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defRPr/>
              </a:pPr>
              <a:r>
                <a:rPr lang="en-US" sz="1800" dirty="0">
                  <a:solidFill>
                    <a:srgbClr val="003367"/>
                  </a:solidFill>
                  <a:latin typeface="Arial"/>
                </a:rPr>
                <a:t> </a:t>
              </a:r>
              <a:r>
                <a:rPr lang="en-US" dirty="0">
                  <a:solidFill>
                    <a:srgbClr val="003367"/>
                  </a:solidFill>
                  <a:latin typeface="Arial"/>
                </a:rPr>
                <a:t>low-priority</a:t>
              </a:r>
            </a:p>
            <a:p>
              <a:pPr>
                <a:defRPr/>
              </a:pPr>
              <a:r>
                <a:rPr lang="en-US" dirty="0">
                  <a:solidFill>
                    <a:srgbClr val="003367"/>
                  </a:solidFill>
                  <a:latin typeface="Arial"/>
                </a:rPr>
                <a:t>handler (ISR)</a:t>
              </a:r>
              <a:endParaRPr lang="en-US" sz="2800" dirty="0">
                <a:solidFill>
                  <a:srgbClr val="003367"/>
                </a:solidFill>
                <a:latin typeface="Arial"/>
              </a:endParaRPr>
            </a:p>
          </p:txBody>
        </p:sp>
        <p:grpSp>
          <p:nvGrpSpPr>
            <p:cNvPr id="33798" name="Group 6"/>
            <p:cNvGrpSpPr>
              <a:grpSpLocks/>
            </p:cNvGrpSpPr>
            <p:nvPr/>
          </p:nvGrpSpPr>
          <p:grpSpPr bwMode="auto">
            <a:xfrm>
              <a:off x="3451225" y="4043363"/>
              <a:ext cx="2644775" cy="1947862"/>
              <a:chOff x="2204" y="2496"/>
              <a:chExt cx="1108" cy="816"/>
            </a:xfrm>
          </p:grpSpPr>
          <p:sp>
            <p:nvSpPr>
              <p:cNvPr id="33800" name="Line 7"/>
              <p:cNvSpPr>
                <a:spLocks noChangeShapeType="1"/>
              </p:cNvSpPr>
              <p:nvPr/>
            </p:nvSpPr>
            <p:spPr bwMode="auto">
              <a:xfrm flipV="1">
                <a:off x="2256" y="2544"/>
                <a:ext cx="668" cy="336"/>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3801" name="Line 8"/>
              <p:cNvSpPr>
                <a:spLocks noChangeShapeType="1"/>
              </p:cNvSpPr>
              <p:nvPr/>
            </p:nvSpPr>
            <p:spPr bwMode="auto">
              <a:xfrm>
                <a:off x="2252" y="2928"/>
                <a:ext cx="672" cy="9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3802" name="AutoShape 9"/>
              <p:cNvSpPr>
                <a:spLocks noChangeArrowheads="1"/>
              </p:cNvSpPr>
              <p:nvPr/>
            </p:nvSpPr>
            <p:spPr bwMode="auto">
              <a:xfrm>
                <a:off x="2204" y="2496"/>
                <a:ext cx="48" cy="384"/>
              </a:xfrm>
              <a:prstGeom prst="downArrow">
                <a:avLst>
                  <a:gd name="adj1" fmla="val 50000"/>
                  <a:gd name="adj2" fmla="val 200000"/>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3803" name="AutoShape 10"/>
              <p:cNvSpPr>
                <a:spLocks noChangeArrowheads="1"/>
              </p:cNvSpPr>
              <p:nvPr/>
            </p:nvSpPr>
            <p:spPr bwMode="auto">
              <a:xfrm>
                <a:off x="2204" y="2928"/>
                <a:ext cx="48" cy="384"/>
              </a:xfrm>
              <a:prstGeom prst="downArrow">
                <a:avLst>
                  <a:gd name="adj1" fmla="val 50000"/>
                  <a:gd name="adj2" fmla="val 200000"/>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3804" name="AutoShape 11"/>
              <p:cNvSpPr>
                <a:spLocks noChangeArrowheads="1"/>
              </p:cNvSpPr>
              <p:nvPr/>
            </p:nvSpPr>
            <p:spPr bwMode="auto">
              <a:xfrm>
                <a:off x="2928" y="2544"/>
                <a:ext cx="48" cy="288"/>
              </a:xfrm>
              <a:prstGeom prst="downArrow">
                <a:avLst>
                  <a:gd name="adj1" fmla="val 50000"/>
                  <a:gd name="adj2" fmla="val 150000"/>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3805" name="AutoShape 12"/>
              <p:cNvSpPr>
                <a:spLocks noChangeArrowheads="1"/>
              </p:cNvSpPr>
              <p:nvPr/>
            </p:nvSpPr>
            <p:spPr bwMode="auto">
              <a:xfrm>
                <a:off x="2928" y="2880"/>
                <a:ext cx="48" cy="144"/>
              </a:xfrm>
              <a:prstGeom prst="downArrow">
                <a:avLst>
                  <a:gd name="adj1" fmla="val 50000"/>
                  <a:gd name="adj2" fmla="val 75000"/>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3806" name="Line 13"/>
              <p:cNvSpPr>
                <a:spLocks noChangeShapeType="1"/>
              </p:cNvSpPr>
              <p:nvPr/>
            </p:nvSpPr>
            <p:spPr bwMode="auto">
              <a:xfrm flipV="1">
                <a:off x="2976" y="2687"/>
                <a:ext cx="288" cy="14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3807" name="Line 14"/>
              <p:cNvSpPr>
                <a:spLocks noChangeShapeType="1"/>
              </p:cNvSpPr>
              <p:nvPr/>
            </p:nvSpPr>
            <p:spPr bwMode="auto">
              <a:xfrm>
                <a:off x="2972" y="2880"/>
                <a:ext cx="292" cy="4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3808" name="AutoShape 15"/>
              <p:cNvSpPr>
                <a:spLocks noChangeArrowheads="1"/>
              </p:cNvSpPr>
              <p:nvPr/>
            </p:nvSpPr>
            <p:spPr bwMode="auto">
              <a:xfrm>
                <a:off x="3264" y="2688"/>
                <a:ext cx="48" cy="240"/>
              </a:xfrm>
              <a:prstGeom prst="downArrow">
                <a:avLst>
                  <a:gd name="adj1" fmla="val 50000"/>
                  <a:gd name="adj2" fmla="val 125000"/>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30726" name="Text Box 16"/>
            <p:cNvSpPr txBox="1">
              <a:spLocks noChangeArrowheads="1"/>
            </p:cNvSpPr>
            <p:nvPr/>
          </p:nvSpPr>
          <p:spPr bwMode="auto">
            <a:xfrm>
              <a:off x="6215543" y="4408368"/>
              <a:ext cx="1405891" cy="6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defRPr/>
              </a:pPr>
              <a:r>
                <a:rPr lang="en-US" dirty="0">
                  <a:solidFill>
                    <a:srgbClr val="003367"/>
                  </a:solidFill>
                  <a:latin typeface="Arial"/>
                </a:rPr>
                <a:t>high-priority</a:t>
              </a:r>
            </a:p>
            <a:p>
              <a:pPr algn="ctr">
                <a:defRPr/>
              </a:pPr>
              <a:r>
                <a:rPr lang="en-US" dirty="0">
                  <a:solidFill>
                    <a:srgbClr val="003367"/>
                  </a:solidFill>
                  <a:latin typeface="Arial"/>
                </a:rPr>
                <a:t>ISR</a:t>
              </a:r>
              <a:endParaRPr lang="en-US" sz="2800" dirty="0">
                <a:solidFill>
                  <a:srgbClr val="003367"/>
                </a:solidFill>
                <a:latin typeface="Arial"/>
              </a:endParaRPr>
            </a:p>
          </p:txBody>
        </p:sp>
      </p:grpSp>
    </p:spTree>
    <p:extLst>
      <p:ext uri="{BB962C8B-B14F-4D97-AF65-F5344CB8AC3E}">
        <p14:creationId xmlns:p14="http://schemas.microsoft.com/office/powerpoint/2010/main" val="773367513"/>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defRPr/>
            </a:pPr>
            <a:r>
              <a:rPr lang="en-US" dirty="0">
                <a:latin typeface="+mn-lt"/>
                <a:ea typeface="ＭＳ Ｐゴシック" charset="0"/>
                <a:cs typeface="ＭＳ Ｐゴシック" charset="0"/>
              </a:rPr>
              <a:t>Interrupt </a:t>
            </a:r>
            <a:r>
              <a:rPr lang="en-US" dirty="0" smtClean="0">
                <a:latin typeface="+mn-lt"/>
                <a:ea typeface="ＭＳ Ｐゴシック" charset="0"/>
                <a:cs typeface="ＭＳ Ｐゴシック" charset="0"/>
              </a:rPr>
              <a:t>priority: rough sketch</a:t>
            </a:r>
            <a:endParaRPr lang="en-US" dirty="0">
              <a:latin typeface="+mn-lt"/>
              <a:ea typeface="ＭＳ Ｐゴシック" charset="0"/>
              <a:cs typeface="ＭＳ Ｐゴシック" charset="0"/>
            </a:endParaRPr>
          </a:p>
        </p:txBody>
      </p:sp>
      <p:sp>
        <p:nvSpPr>
          <p:cNvPr id="31746" name="Rectangle 3"/>
          <p:cNvSpPr>
            <a:spLocks noGrp="1" noChangeArrowheads="1"/>
          </p:cNvSpPr>
          <p:nvPr>
            <p:ph type="body" idx="1"/>
          </p:nvPr>
        </p:nvSpPr>
        <p:spPr>
          <a:xfrm>
            <a:off x="685800" y="1066800"/>
            <a:ext cx="5638800" cy="4572000"/>
          </a:xfrm>
        </p:spPr>
        <p:txBody>
          <a:bodyPr/>
          <a:lstStyle/>
          <a:p>
            <a:pPr>
              <a:lnSpc>
                <a:spcPct val="90000"/>
              </a:lnSpc>
              <a:buFontTx/>
              <a:buNone/>
              <a:defRPr/>
            </a:pPr>
            <a:endParaRPr lang="en-US" sz="2800" dirty="0">
              <a:latin typeface="+mn-lt"/>
              <a:ea typeface="ＭＳ Ｐゴシック" charset="0"/>
              <a:cs typeface="ＭＳ Ｐゴシック" charset="0"/>
            </a:endParaRPr>
          </a:p>
          <a:p>
            <a:pPr>
              <a:lnSpc>
                <a:spcPct val="90000"/>
              </a:lnSpc>
              <a:defRPr/>
            </a:pPr>
            <a:r>
              <a:rPr lang="en-US" dirty="0" smtClean="0">
                <a:latin typeface="+mn-lt"/>
                <a:ea typeface="ＭＳ Ｐゴシック" charset="0"/>
                <a:cs typeface="Arial" charset="0"/>
              </a:rPr>
              <a:t>N </a:t>
            </a:r>
            <a:r>
              <a:rPr lang="en-US" dirty="0" smtClean="0">
                <a:solidFill>
                  <a:srgbClr val="800000"/>
                </a:solidFill>
                <a:latin typeface="+mn-lt"/>
                <a:ea typeface="ＭＳ Ｐゴシック" charset="0"/>
                <a:cs typeface="Arial" charset="0"/>
              </a:rPr>
              <a:t>interrupt priority</a:t>
            </a:r>
            <a:r>
              <a:rPr lang="en-US" dirty="0" smtClean="0">
                <a:latin typeface="+mn-lt"/>
                <a:ea typeface="ＭＳ Ｐゴシック" charset="0"/>
                <a:cs typeface="Arial" charset="0"/>
              </a:rPr>
              <a:t> classes</a:t>
            </a:r>
            <a:endParaRPr lang="en-US" dirty="0">
              <a:latin typeface="+mn-lt"/>
              <a:ea typeface="ＭＳ Ｐゴシック" charset="0"/>
              <a:cs typeface="Arial" charset="0"/>
            </a:endParaRPr>
          </a:p>
          <a:p>
            <a:pPr>
              <a:lnSpc>
                <a:spcPct val="90000"/>
              </a:lnSpc>
              <a:defRPr/>
            </a:pPr>
            <a:r>
              <a:rPr lang="en-US" dirty="0">
                <a:latin typeface="+mn-lt"/>
                <a:ea typeface="ＭＳ Ｐゴシック" charset="0"/>
                <a:cs typeface="Arial" charset="0"/>
              </a:rPr>
              <a:t>When an ISR at priority </a:t>
            </a:r>
            <a:r>
              <a:rPr lang="en-US" i="1" dirty="0">
                <a:latin typeface="+mn-lt"/>
                <a:ea typeface="ＭＳ Ｐゴシック" charset="0"/>
                <a:cs typeface="Arial" charset="0"/>
              </a:rPr>
              <a:t>p</a:t>
            </a:r>
            <a:r>
              <a:rPr lang="en-US" dirty="0">
                <a:latin typeface="+mn-lt"/>
                <a:ea typeface="ＭＳ Ｐゴシック" charset="0"/>
                <a:cs typeface="Arial" charset="0"/>
              </a:rPr>
              <a:t> runs, CPU blocks interrupts of priority </a:t>
            </a:r>
            <a:r>
              <a:rPr lang="en-US" i="1" dirty="0">
                <a:latin typeface="+mn-lt"/>
                <a:ea typeface="ＭＳ Ｐゴシック" charset="0"/>
                <a:cs typeface="Arial" charset="0"/>
              </a:rPr>
              <a:t>p</a:t>
            </a:r>
            <a:r>
              <a:rPr lang="en-US" dirty="0">
                <a:latin typeface="+mn-lt"/>
                <a:ea typeface="ＭＳ Ｐゴシック" charset="0"/>
                <a:cs typeface="Arial" charset="0"/>
              </a:rPr>
              <a:t> or lower.</a:t>
            </a:r>
          </a:p>
          <a:p>
            <a:pPr>
              <a:lnSpc>
                <a:spcPct val="90000"/>
              </a:lnSpc>
              <a:defRPr/>
            </a:pPr>
            <a:r>
              <a:rPr lang="en-US" dirty="0" smtClean="0">
                <a:latin typeface="+mn-lt"/>
                <a:ea typeface="ＭＳ Ｐゴシック" charset="0"/>
                <a:cs typeface="Arial" charset="0"/>
              </a:rPr>
              <a:t>Kernel </a:t>
            </a:r>
            <a:r>
              <a:rPr lang="en-US" dirty="0">
                <a:latin typeface="+mn-lt"/>
                <a:ea typeface="ＭＳ Ｐゴシック" charset="0"/>
                <a:cs typeface="Arial" charset="0"/>
              </a:rPr>
              <a:t>software can query/raise/lower the CPU</a:t>
            </a:r>
            <a:r>
              <a:rPr lang="en-US" dirty="0">
                <a:solidFill>
                  <a:srgbClr val="651222"/>
                </a:solidFill>
                <a:latin typeface="+mn-lt"/>
                <a:ea typeface="ＭＳ Ｐゴシック" charset="0"/>
                <a:cs typeface="Arial" charset="0"/>
              </a:rPr>
              <a:t> interrupt priority level</a:t>
            </a:r>
            <a:r>
              <a:rPr lang="en-US" dirty="0">
                <a:latin typeface="+mn-lt"/>
                <a:ea typeface="ＭＳ Ｐゴシック" charset="0"/>
                <a:cs typeface="Arial" charset="0"/>
              </a:rPr>
              <a:t> (IPL).</a:t>
            </a:r>
          </a:p>
          <a:p>
            <a:pPr lvl="1">
              <a:lnSpc>
                <a:spcPct val="90000"/>
              </a:lnSpc>
              <a:defRPr/>
            </a:pPr>
            <a:r>
              <a:rPr lang="en-US" sz="2200" dirty="0" smtClean="0">
                <a:latin typeface="+mn-lt"/>
                <a:ea typeface="ＭＳ Ｐゴシック" charset="0"/>
                <a:cs typeface="Arial" charset="0"/>
              </a:rPr>
              <a:t>Defer or </a:t>
            </a:r>
            <a:r>
              <a:rPr lang="en-US" sz="2200" dirty="0" smtClean="0">
                <a:solidFill>
                  <a:srgbClr val="800000"/>
                </a:solidFill>
                <a:latin typeface="+mn-lt"/>
                <a:ea typeface="ＭＳ Ｐゴシック" charset="0"/>
                <a:cs typeface="Arial" charset="0"/>
              </a:rPr>
              <a:t>mask</a:t>
            </a:r>
            <a:r>
              <a:rPr lang="en-US" sz="2200" dirty="0" smtClean="0">
                <a:latin typeface="+mn-lt"/>
                <a:ea typeface="ＭＳ Ｐゴシック" charset="0"/>
                <a:cs typeface="Arial" charset="0"/>
              </a:rPr>
              <a:t> delivery of interrupts at that IPL or lower.</a:t>
            </a:r>
          </a:p>
          <a:p>
            <a:pPr lvl="1">
              <a:lnSpc>
                <a:spcPct val="90000"/>
              </a:lnSpc>
              <a:defRPr/>
            </a:pPr>
            <a:r>
              <a:rPr lang="en-US" sz="2200" dirty="0" smtClean="0">
                <a:latin typeface="+mn-lt"/>
                <a:ea typeface="ＭＳ Ｐゴシック" charset="0"/>
                <a:cs typeface="Arial" charset="0"/>
              </a:rPr>
              <a:t>Avoid </a:t>
            </a:r>
            <a:r>
              <a:rPr lang="en-US" sz="2200" dirty="0">
                <a:latin typeface="+mn-lt"/>
                <a:ea typeface="ＭＳ Ｐゴシック" charset="0"/>
                <a:cs typeface="Arial" charset="0"/>
              </a:rPr>
              <a:t>races with </a:t>
            </a:r>
            <a:r>
              <a:rPr lang="en-US" sz="2200" dirty="0" smtClean="0">
                <a:latin typeface="+mn-lt"/>
                <a:ea typeface="ＭＳ Ｐゴシック" charset="0"/>
                <a:cs typeface="Arial" charset="0"/>
              </a:rPr>
              <a:t>higher-priority ISR by </a:t>
            </a:r>
            <a:r>
              <a:rPr lang="en-US" sz="2200" dirty="0">
                <a:latin typeface="+mn-lt"/>
                <a:ea typeface="ＭＳ Ｐゴシック" charset="0"/>
                <a:cs typeface="Arial" charset="0"/>
              </a:rPr>
              <a:t>raising CPU IPL to that priority.</a:t>
            </a:r>
          </a:p>
          <a:p>
            <a:pPr lvl="1">
              <a:lnSpc>
                <a:spcPct val="90000"/>
              </a:lnSpc>
              <a:defRPr/>
            </a:pPr>
            <a:r>
              <a:rPr lang="en-US" sz="2200" dirty="0" smtClean="0">
                <a:latin typeface="+mn-lt"/>
                <a:ea typeface="ＭＳ Ｐゴシック" charset="0"/>
                <a:cs typeface="Arial" charset="0"/>
              </a:rPr>
              <a:t>e.g., BSD Unix </a:t>
            </a:r>
            <a:r>
              <a:rPr lang="en-US" sz="2200" i="1" dirty="0" err="1">
                <a:latin typeface="+mn-lt"/>
                <a:ea typeface="ＭＳ Ｐゴシック" charset="0"/>
                <a:cs typeface="Arial" charset="0"/>
              </a:rPr>
              <a:t>spl</a:t>
            </a:r>
            <a:r>
              <a:rPr lang="en-US" sz="2200" i="1" dirty="0">
                <a:latin typeface="+mn-lt"/>
                <a:ea typeface="ＭＳ Ｐゴシック" charset="0"/>
                <a:cs typeface="Arial" charset="0"/>
              </a:rPr>
              <a:t>*/</a:t>
            </a:r>
            <a:r>
              <a:rPr lang="en-US" sz="2200" i="1" dirty="0" err="1">
                <a:latin typeface="+mn-lt"/>
                <a:ea typeface="ＭＳ Ｐゴシック" charset="0"/>
                <a:cs typeface="Arial" charset="0"/>
              </a:rPr>
              <a:t>splx</a:t>
            </a:r>
            <a:r>
              <a:rPr lang="en-US" sz="2200" dirty="0">
                <a:latin typeface="+mn-lt"/>
                <a:ea typeface="ＭＳ Ｐゴシック" charset="0"/>
                <a:cs typeface="Arial" charset="0"/>
              </a:rPr>
              <a:t> </a:t>
            </a:r>
            <a:r>
              <a:rPr lang="en-US" sz="2200" dirty="0" smtClean="0">
                <a:latin typeface="+mn-lt"/>
                <a:ea typeface="ＭＳ Ｐゴシック" charset="0"/>
                <a:cs typeface="Arial" charset="0"/>
              </a:rPr>
              <a:t>primitives.</a:t>
            </a:r>
          </a:p>
          <a:p>
            <a:pPr>
              <a:lnSpc>
                <a:spcPct val="90000"/>
              </a:lnSpc>
              <a:defRPr/>
            </a:pPr>
            <a:r>
              <a:rPr lang="en-US" b="1" dirty="0" smtClean="0">
                <a:latin typeface="+mn-lt"/>
                <a:ea typeface="ＭＳ Ｐゴシック" charset="0"/>
                <a:cs typeface="Arial" charset="0"/>
              </a:rPr>
              <a:t>Summary</a:t>
            </a:r>
            <a:r>
              <a:rPr lang="en-US" dirty="0" smtClean="0">
                <a:latin typeface="+mn-lt"/>
                <a:ea typeface="ＭＳ Ｐゴシック" charset="0"/>
                <a:cs typeface="Arial" charset="0"/>
              </a:rPr>
              <a:t>: Kernel code can enable/disable interrupts as needed.</a:t>
            </a:r>
          </a:p>
          <a:p>
            <a:pPr lvl="1">
              <a:lnSpc>
                <a:spcPct val="90000"/>
              </a:lnSpc>
              <a:buFontTx/>
              <a:buNone/>
              <a:defRPr/>
            </a:pPr>
            <a:endParaRPr lang="en-US" sz="2200" dirty="0">
              <a:latin typeface="+mn-lt"/>
              <a:ea typeface="ＭＳ Ｐゴシック" charset="0"/>
              <a:cs typeface="Arial" charset="0"/>
            </a:endParaRPr>
          </a:p>
          <a:p>
            <a:pPr lvl="1">
              <a:lnSpc>
                <a:spcPct val="90000"/>
              </a:lnSpc>
              <a:defRPr/>
            </a:pPr>
            <a:endParaRPr lang="en-US" dirty="0">
              <a:latin typeface="Times New Roman" charset="0"/>
              <a:ea typeface="ＭＳ Ｐゴシック" charset="0"/>
              <a:cs typeface="Arial" charset="0"/>
            </a:endParaRPr>
          </a:p>
        </p:txBody>
      </p:sp>
      <p:grpSp>
        <p:nvGrpSpPr>
          <p:cNvPr id="34819" name="Group 4"/>
          <p:cNvGrpSpPr>
            <a:grpSpLocks/>
          </p:cNvGrpSpPr>
          <p:nvPr/>
        </p:nvGrpSpPr>
        <p:grpSpPr bwMode="auto">
          <a:xfrm>
            <a:off x="6781800" y="1906588"/>
            <a:ext cx="1428750" cy="2309812"/>
            <a:chOff x="4272" y="817"/>
            <a:chExt cx="900" cy="1455"/>
          </a:xfrm>
        </p:grpSpPr>
        <p:sp>
          <p:nvSpPr>
            <p:cNvPr id="34821" name="Rectangle 5"/>
            <p:cNvSpPr>
              <a:spLocks noChangeArrowheads="1"/>
            </p:cNvSpPr>
            <p:nvPr/>
          </p:nvSpPr>
          <p:spPr bwMode="auto">
            <a:xfrm>
              <a:off x="4272" y="2054"/>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r>
                <a:rPr lang="en-US" sz="1600" smtClean="0">
                  <a:solidFill>
                    <a:srgbClr val="37305A"/>
                  </a:solidFill>
                </a:rPr>
                <a:t>splx(s)</a:t>
              </a:r>
            </a:p>
          </p:txBody>
        </p:sp>
        <p:grpSp>
          <p:nvGrpSpPr>
            <p:cNvPr id="34822" name="Group 6"/>
            <p:cNvGrpSpPr>
              <a:grpSpLocks/>
            </p:cNvGrpSpPr>
            <p:nvPr/>
          </p:nvGrpSpPr>
          <p:grpSpPr bwMode="auto">
            <a:xfrm>
              <a:off x="4272" y="950"/>
              <a:ext cx="528" cy="986"/>
              <a:chOff x="4368" y="1670"/>
              <a:chExt cx="528" cy="986"/>
            </a:xfrm>
          </p:grpSpPr>
          <p:sp>
            <p:nvSpPr>
              <p:cNvPr id="34825" name="Rectangle 7"/>
              <p:cNvSpPr>
                <a:spLocks noChangeArrowheads="1"/>
              </p:cNvSpPr>
              <p:nvPr/>
            </p:nvSpPr>
            <p:spPr bwMode="auto">
              <a:xfrm>
                <a:off x="4368" y="2438"/>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pPr algn="ctr"/>
                <a:r>
                  <a:rPr lang="en-US" sz="1600" smtClean="0">
                    <a:solidFill>
                      <a:srgbClr val="37305A"/>
                    </a:solidFill>
                  </a:rPr>
                  <a:t>clock</a:t>
                </a:r>
              </a:p>
            </p:txBody>
          </p:sp>
          <p:sp>
            <p:nvSpPr>
              <p:cNvPr id="34826" name="Rectangle 8"/>
              <p:cNvSpPr>
                <a:spLocks noChangeArrowheads="1"/>
              </p:cNvSpPr>
              <p:nvPr/>
            </p:nvSpPr>
            <p:spPr bwMode="auto">
              <a:xfrm>
                <a:off x="4368" y="2246"/>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r>
                  <a:rPr lang="en-US" sz="1600" smtClean="0">
                    <a:solidFill>
                      <a:srgbClr val="37305A"/>
                    </a:solidFill>
                  </a:rPr>
                  <a:t>splimp</a:t>
                </a:r>
              </a:p>
            </p:txBody>
          </p:sp>
          <p:sp>
            <p:nvSpPr>
              <p:cNvPr id="34827" name="Rectangle 9"/>
              <p:cNvSpPr>
                <a:spLocks noChangeArrowheads="1"/>
              </p:cNvSpPr>
              <p:nvPr/>
            </p:nvSpPr>
            <p:spPr bwMode="auto">
              <a:xfrm>
                <a:off x="4368" y="2054"/>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r>
                  <a:rPr lang="en-US" sz="1600" smtClean="0">
                    <a:solidFill>
                      <a:srgbClr val="37305A"/>
                    </a:solidFill>
                  </a:rPr>
                  <a:t>splbio</a:t>
                </a:r>
              </a:p>
            </p:txBody>
          </p:sp>
          <p:sp>
            <p:nvSpPr>
              <p:cNvPr id="34828" name="Rectangle 10"/>
              <p:cNvSpPr>
                <a:spLocks noChangeArrowheads="1"/>
              </p:cNvSpPr>
              <p:nvPr/>
            </p:nvSpPr>
            <p:spPr bwMode="auto">
              <a:xfrm>
                <a:off x="4368" y="1862"/>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r>
                  <a:rPr lang="en-US" sz="1600" smtClean="0">
                    <a:solidFill>
                      <a:srgbClr val="37305A"/>
                    </a:solidFill>
                  </a:rPr>
                  <a:t>splnet</a:t>
                </a:r>
              </a:p>
            </p:txBody>
          </p:sp>
          <p:sp>
            <p:nvSpPr>
              <p:cNvPr id="34829" name="Rectangle 11"/>
              <p:cNvSpPr>
                <a:spLocks noChangeArrowheads="1"/>
              </p:cNvSpPr>
              <p:nvPr/>
            </p:nvSpPr>
            <p:spPr bwMode="auto">
              <a:xfrm>
                <a:off x="4368" y="1670"/>
                <a:ext cx="528" cy="218"/>
              </a:xfrm>
              <a:prstGeom prst="rect">
                <a:avLst/>
              </a:prstGeom>
              <a:solidFill>
                <a:srgbClr val="FFFFFF"/>
              </a:solidFill>
              <a:ln w="9525">
                <a:solidFill>
                  <a:srgbClr val="333399"/>
                </a:solidFill>
                <a:miter lim="800000"/>
                <a:headEnd type="none" w="sm" len="sm"/>
                <a:tailEnd type="none" w="sm" len="sm"/>
              </a:ln>
            </p:spPr>
            <p:txBody>
              <a:bodyPr anchor="ctr">
                <a:spAutoFit/>
              </a:bodyPr>
              <a:lstStyle/>
              <a:p>
                <a:r>
                  <a:rPr lang="en-US" sz="1600" smtClean="0">
                    <a:solidFill>
                      <a:srgbClr val="37305A"/>
                    </a:solidFill>
                  </a:rPr>
                  <a:t>spl0</a:t>
                </a:r>
              </a:p>
            </p:txBody>
          </p:sp>
        </p:grpSp>
        <p:sp>
          <p:nvSpPr>
            <p:cNvPr id="34823" name="Text Box 12"/>
            <p:cNvSpPr txBox="1">
              <a:spLocks noChangeArrowheads="1"/>
            </p:cNvSpPr>
            <p:nvPr/>
          </p:nvSpPr>
          <p:spPr bwMode="auto">
            <a:xfrm>
              <a:off x="4800" y="817"/>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1800" smtClean="0">
                  <a:solidFill>
                    <a:srgbClr val="003367"/>
                  </a:solidFill>
                  <a:latin typeface="Times New Roman" charset="0"/>
                </a:rPr>
                <a:t>low</a:t>
              </a:r>
            </a:p>
          </p:txBody>
        </p:sp>
        <p:sp>
          <p:nvSpPr>
            <p:cNvPr id="34824" name="Text Box 13"/>
            <p:cNvSpPr txBox="1">
              <a:spLocks noChangeArrowheads="1"/>
            </p:cNvSpPr>
            <p:nvPr/>
          </p:nvSpPr>
          <p:spPr bwMode="auto">
            <a:xfrm>
              <a:off x="4800" y="1777"/>
              <a:ext cx="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1800" smtClean="0">
                  <a:solidFill>
                    <a:srgbClr val="003367"/>
                  </a:solidFill>
                  <a:latin typeface="Times New Roman" charset="0"/>
                </a:rPr>
                <a:t>high</a:t>
              </a:r>
            </a:p>
          </p:txBody>
        </p:sp>
      </p:grpSp>
      <p:sp>
        <p:nvSpPr>
          <p:cNvPr id="34820" name="Text Box 14"/>
          <p:cNvSpPr txBox="1">
            <a:spLocks noChangeArrowheads="1"/>
          </p:cNvSpPr>
          <p:nvPr/>
        </p:nvSpPr>
        <p:spPr bwMode="auto">
          <a:xfrm>
            <a:off x="6305550" y="4495800"/>
            <a:ext cx="2686050" cy="2032000"/>
          </a:xfrm>
          <a:prstGeom prst="rect">
            <a:avLst/>
          </a:prstGeom>
          <a:solidFill>
            <a:srgbClr val="E0E4D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800" b="1" u="sng" smtClean="0">
                <a:solidFill>
                  <a:srgbClr val="003367"/>
                </a:solidFill>
                <a:latin typeface="Times New Roman" charset="0"/>
              </a:rPr>
              <a:t>BSD example</a:t>
            </a:r>
          </a:p>
          <a:p>
            <a:r>
              <a:rPr lang="en-US" sz="1800" smtClean="0">
                <a:solidFill>
                  <a:srgbClr val="003367"/>
                </a:solidFill>
                <a:latin typeface="Times New Roman" charset="0"/>
              </a:rPr>
              <a:t>int s;</a:t>
            </a:r>
          </a:p>
          <a:p>
            <a:r>
              <a:rPr lang="en-US" sz="1800" smtClean="0">
                <a:solidFill>
                  <a:srgbClr val="003367"/>
                </a:solidFill>
                <a:latin typeface="Times New Roman" charset="0"/>
              </a:rPr>
              <a:t>s = splhigh();</a:t>
            </a:r>
          </a:p>
          <a:p>
            <a:r>
              <a:rPr lang="en-US" sz="1800" smtClean="0">
                <a:solidFill>
                  <a:srgbClr val="003367"/>
                </a:solidFill>
                <a:latin typeface="Times New Roman" charset="0"/>
              </a:rPr>
              <a:t>/* all interrupts disabled */</a:t>
            </a:r>
          </a:p>
          <a:p>
            <a:r>
              <a:rPr lang="en-US" sz="1800" smtClean="0">
                <a:solidFill>
                  <a:srgbClr val="003367"/>
                </a:solidFill>
                <a:latin typeface="Times New Roman" charset="0"/>
              </a:rPr>
              <a:t>splx(s);</a:t>
            </a:r>
          </a:p>
          <a:p>
            <a:r>
              <a:rPr lang="en-US" sz="1800" smtClean="0">
                <a:solidFill>
                  <a:srgbClr val="003367"/>
                </a:solidFill>
                <a:latin typeface="Times New Roman" charset="0"/>
              </a:rPr>
              <a:t>/* IPL is restored to s */</a:t>
            </a:r>
          </a:p>
          <a:p>
            <a:endParaRPr lang="en-US" sz="1800" smtClean="0">
              <a:solidFill>
                <a:srgbClr val="003367"/>
              </a:solidFill>
              <a:latin typeface="Times New Roman" charset="0"/>
            </a:endParaRPr>
          </a:p>
        </p:txBody>
      </p:sp>
    </p:spTree>
    <p:extLst>
      <p:ext uri="{BB962C8B-B14F-4D97-AF65-F5344CB8AC3E}">
        <p14:creationId xmlns:p14="http://schemas.microsoft.com/office/powerpoint/2010/main" val="1536374038"/>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cs typeface="Arial" charset="0"/>
              </a:rPr>
              <a:t>What ISRs do</a:t>
            </a:r>
          </a:p>
        </p:txBody>
      </p:sp>
      <p:sp>
        <p:nvSpPr>
          <p:cNvPr id="35842" name="Content Placeholder 2"/>
          <p:cNvSpPr>
            <a:spLocks noGrp="1"/>
          </p:cNvSpPr>
          <p:nvPr>
            <p:ph idx="1"/>
          </p:nvPr>
        </p:nvSpPr>
        <p:spPr/>
        <p:txBody>
          <a:bodyPr/>
          <a:lstStyle/>
          <a:p>
            <a:r>
              <a:rPr lang="en-US" sz="2800">
                <a:latin typeface="Arial" charset="0"/>
                <a:ea typeface="ＭＳ Ｐゴシック" charset="0"/>
                <a:cs typeface="Arial" charset="0"/>
              </a:rPr>
              <a:t>Interrupt handlers:</a:t>
            </a:r>
          </a:p>
          <a:p>
            <a:pPr lvl="1"/>
            <a:r>
              <a:rPr lang="en-US" sz="2400">
                <a:latin typeface="Arial" charset="0"/>
                <a:ea typeface="ＭＳ Ｐゴシック" charset="0"/>
                <a:cs typeface="Arial" charset="0"/>
              </a:rPr>
              <a:t>bump counters, set flags</a:t>
            </a:r>
          </a:p>
          <a:p>
            <a:pPr lvl="1"/>
            <a:r>
              <a:rPr lang="en-US" sz="2400">
                <a:latin typeface="Arial" charset="0"/>
                <a:ea typeface="ＭＳ Ｐゴシック" charset="0"/>
                <a:cs typeface="Arial" charset="0"/>
              </a:rPr>
              <a:t>throw packets on queues</a:t>
            </a:r>
          </a:p>
          <a:p>
            <a:pPr lvl="1"/>
            <a:r>
              <a:rPr lang="en-US" sz="2400">
                <a:latin typeface="Arial" charset="0"/>
                <a:ea typeface="ＭＳ Ｐゴシック" charset="0"/>
                <a:cs typeface="Arial" charset="0"/>
              </a:rPr>
              <a:t>…</a:t>
            </a:r>
          </a:p>
          <a:p>
            <a:pPr lvl="1"/>
            <a:r>
              <a:rPr lang="en-US" sz="2400">
                <a:solidFill>
                  <a:srgbClr val="800000"/>
                </a:solidFill>
                <a:latin typeface="Arial" charset="0"/>
                <a:ea typeface="ＭＳ Ｐゴシック" charset="0"/>
                <a:cs typeface="Arial" charset="0"/>
              </a:rPr>
              <a:t>wakeup waiting threads</a:t>
            </a:r>
          </a:p>
          <a:p>
            <a:r>
              <a:rPr lang="en-US">
                <a:latin typeface="Arial" charset="0"/>
                <a:ea typeface="ＭＳ Ｐゴシック" charset="0"/>
                <a:cs typeface="Arial" charset="0"/>
              </a:rPr>
              <a:t>Wakeup puts a thread on the ready queue.</a:t>
            </a:r>
          </a:p>
          <a:p>
            <a:r>
              <a:rPr lang="en-US">
                <a:latin typeface="Arial" charset="0"/>
                <a:ea typeface="ＭＳ Ｐゴシック" charset="0"/>
                <a:cs typeface="Arial" charset="0"/>
              </a:rPr>
              <a:t>Use spinlocks for the queues</a:t>
            </a:r>
          </a:p>
          <a:p>
            <a:r>
              <a:rPr lang="en-US">
                <a:latin typeface="Arial" charset="0"/>
                <a:ea typeface="ＭＳ Ｐゴシック" charset="0"/>
                <a:cs typeface="Arial" charset="0"/>
              </a:rPr>
              <a:t>But how do we synchronize with interrupt handlers?</a:t>
            </a:r>
          </a:p>
          <a:p>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68801946"/>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dirty="0" smtClean="0">
                <a:latin typeface="Arial" charset="0"/>
                <a:ea typeface="ＭＳ Ｐゴシック" charset="0"/>
                <a:cs typeface="Arial" charset="0"/>
              </a:rPr>
              <a:t>Spinlocks in the kernel</a:t>
            </a:r>
            <a:endParaRPr lang="en-US" dirty="0">
              <a:latin typeface="Arial" charset="0"/>
              <a:ea typeface="ＭＳ Ｐゴシック" charset="0"/>
              <a:cs typeface="Arial" charset="0"/>
            </a:endParaRPr>
          </a:p>
        </p:txBody>
      </p:sp>
      <p:sp>
        <p:nvSpPr>
          <p:cNvPr id="30722" name="Content Placeholder 3"/>
          <p:cNvSpPr>
            <a:spLocks noGrp="1"/>
          </p:cNvSpPr>
          <p:nvPr>
            <p:ph idx="1"/>
          </p:nvPr>
        </p:nvSpPr>
        <p:spPr>
          <a:xfrm>
            <a:off x="457200" y="1447800"/>
            <a:ext cx="8226425" cy="4111625"/>
          </a:xfrm>
        </p:spPr>
        <p:txBody>
          <a:bodyPr/>
          <a:lstStyle/>
          <a:p>
            <a:r>
              <a:rPr lang="en-US" dirty="0">
                <a:latin typeface="Arial" charset="0"/>
                <a:ea typeface="ＭＳ Ｐゴシック" charset="0"/>
                <a:cs typeface="Arial" charset="0"/>
              </a:rPr>
              <a:t>We </a:t>
            </a:r>
            <a:r>
              <a:rPr lang="en-US" dirty="0" smtClean="0">
                <a:latin typeface="Arial" charset="0"/>
                <a:ea typeface="ＭＳ Ｐゴシック" charset="0"/>
                <a:cs typeface="Arial" charset="0"/>
              </a:rPr>
              <a:t>have </a:t>
            </a:r>
            <a:r>
              <a:rPr lang="en-US" dirty="0">
                <a:latin typeface="Arial" charset="0"/>
                <a:ea typeface="ＭＳ Ｐゴシック" charset="0"/>
                <a:cs typeface="Arial" charset="0"/>
              </a:rPr>
              <a:t>basic mutual exclusion that is very useful inside the kernel, e.g., for access to thread queues.</a:t>
            </a:r>
          </a:p>
          <a:p>
            <a:pPr lvl="1"/>
            <a:r>
              <a:rPr lang="en-US" b="1" dirty="0">
                <a:latin typeface="Arial" charset="0"/>
                <a:ea typeface="ＭＳ Ｐゴシック" charset="0"/>
                <a:cs typeface="Arial" charset="0"/>
              </a:rPr>
              <a:t>Spinlocks</a:t>
            </a:r>
            <a:r>
              <a:rPr lang="en-US" dirty="0">
                <a:latin typeface="Arial" charset="0"/>
                <a:ea typeface="ＭＳ Ｐゴシック" charset="0"/>
                <a:cs typeface="Arial" charset="0"/>
              </a:rPr>
              <a:t> based on atomic instructions.</a:t>
            </a:r>
          </a:p>
          <a:p>
            <a:pPr lvl="1"/>
            <a:r>
              <a:rPr lang="en-US" dirty="0">
                <a:latin typeface="Arial" charset="0"/>
                <a:ea typeface="ＭＳ Ｐゴシック" charset="0"/>
                <a:cs typeface="Arial" charset="0"/>
              </a:rPr>
              <a:t>Can synchronize access to sleep/ready queues used to implement higher-level synchronization objects.</a:t>
            </a:r>
          </a:p>
          <a:p>
            <a:r>
              <a:rPr lang="en-US" dirty="0">
                <a:latin typeface="Arial" charset="0"/>
                <a:ea typeface="ＭＳ Ｐゴシック" charset="0"/>
                <a:cs typeface="Arial" charset="0"/>
              </a:rPr>
              <a:t>Don’t use spinlocks from user space!  A thread holding a spinlock could be preempted at any time.</a:t>
            </a:r>
          </a:p>
          <a:p>
            <a:pPr lvl="1"/>
            <a:r>
              <a:rPr lang="en-US" dirty="0">
                <a:latin typeface="Arial" charset="0"/>
                <a:ea typeface="ＭＳ Ｐゴシック" charset="0"/>
                <a:cs typeface="Arial" charset="0"/>
              </a:rPr>
              <a:t>If a thread is preempted while holding a spinlock, then other threads/cores may waste many cycles spinning on the lock.</a:t>
            </a:r>
          </a:p>
          <a:p>
            <a:pPr lvl="1"/>
            <a:r>
              <a:rPr lang="en-US" dirty="0">
                <a:latin typeface="Arial" charset="0"/>
                <a:ea typeface="ＭＳ Ｐゴシック" charset="0"/>
                <a:cs typeface="Arial" charset="0"/>
              </a:rPr>
              <a:t>That’s a kernel/thread library integration issue: fast spinlock synchronization in user space is a research topic.</a:t>
            </a:r>
          </a:p>
          <a:p>
            <a:r>
              <a:rPr lang="en-US" dirty="0">
                <a:latin typeface="Arial" charset="0"/>
                <a:ea typeface="ＭＳ Ｐゴシック" charset="0"/>
                <a:cs typeface="Arial" charset="0"/>
              </a:rPr>
              <a:t>But spinlocks are very useful in the kernel, esp. for synchronizing with interrupt handlers!</a:t>
            </a:r>
          </a:p>
        </p:txBody>
      </p:sp>
    </p:spTree>
    <p:extLst>
      <p:ext uri="{BB962C8B-B14F-4D97-AF65-F5344CB8AC3E}">
        <p14:creationId xmlns:p14="http://schemas.microsoft.com/office/powerpoint/2010/main" val="3630699483"/>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defRPr/>
            </a:pPr>
            <a:r>
              <a:rPr lang="en-US" dirty="0" smtClean="0">
                <a:latin typeface="+mn-lt"/>
                <a:ea typeface="ＭＳ Ｐゴシック" charset="0"/>
                <a:cs typeface="ＭＳ Ｐゴシック" charset="0"/>
              </a:rPr>
              <a:t>Synchronizing with ISRs</a:t>
            </a:r>
            <a:endParaRPr lang="en-US" dirty="0">
              <a:latin typeface="+mn-lt"/>
              <a:ea typeface="ＭＳ Ｐゴシック" charset="0"/>
              <a:cs typeface="ＭＳ Ｐゴシック" charset="0"/>
            </a:endParaRPr>
          </a:p>
        </p:txBody>
      </p:sp>
      <p:sp>
        <p:nvSpPr>
          <p:cNvPr id="30722" name="Rectangle 3"/>
          <p:cNvSpPr>
            <a:spLocks noGrp="1" noChangeArrowheads="1"/>
          </p:cNvSpPr>
          <p:nvPr>
            <p:ph idx="1"/>
          </p:nvPr>
        </p:nvSpPr>
        <p:spPr>
          <a:xfrm>
            <a:off x="457200" y="1600200"/>
            <a:ext cx="8226425" cy="1752600"/>
          </a:xfrm>
        </p:spPr>
        <p:txBody>
          <a:bodyPr/>
          <a:lstStyle/>
          <a:p>
            <a:pPr>
              <a:defRPr/>
            </a:pPr>
            <a:r>
              <a:rPr lang="en-US" dirty="0" smtClean="0">
                <a:latin typeface="+mn-lt"/>
                <a:ea typeface="ＭＳ Ｐゴシック" charset="0"/>
                <a:cs typeface="ＭＳ Ｐゴシック" charset="0"/>
              </a:rPr>
              <a:t>Interrupt delivery </a:t>
            </a:r>
            <a:r>
              <a:rPr lang="en-US" dirty="0">
                <a:latin typeface="+mn-lt"/>
                <a:ea typeface="ＭＳ Ｐゴシック" charset="0"/>
                <a:cs typeface="ＭＳ Ｐゴシック" charset="0"/>
              </a:rPr>
              <a:t>can cause </a:t>
            </a:r>
            <a:r>
              <a:rPr lang="en-US" dirty="0" smtClean="0">
                <a:latin typeface="+mn-lt"/>
                <a:ea typeface="ＭＳ Ｐゴシック" charset="0"/>
                <a:cs typeface="ＭＳ Ｐゴシック" charset="0"/>
              </a:rPr>
              <a:t>a race </a:t>
            </a:r>
            <a:r>
              <a:rPr lang="en-US" dirty="0">
                <a:latin typeface="+mn-lt"/>
                <a:ea typeface="ＭＳ Ｐゴシック" charset="0"/>
                <a:cs typeface="ＭＳ Ｐゴシック" charset="0"/>
              </a:rPr>
              <a:t>if the </a:t>
            </a:r>
            <a:r>
              <a:rPr lang="en-US" dirty="0" smtClean="0">
                <a:latin typeface="+mn-lt"/>
                <a:ea typeface="ＭＳ Ｐゴシック" charset="0"/>
                <a:cs typeface="ＭＳ Ｐゴシック" charset="0"/>
              </a:rPr>
              <a:t>ISR shares </a:t>
            </a:r>
            <a:r>
              <a:rPr lang="en-US" dirty="0">
                <a:latin typeface="+mn-lt"/>
                <a:ea typeface="ＭＳ Ｐゴシック" charset="0"/>
                <a:cs typeface="ＭＳ Ｐゴシック" charset="0"/>
              </a:rPr>
              <a:t>data </a:t>
            </a:r>
            <a:r>
              <a:rPr lang="en-US" dirty="0" smtClean="0">
                <a:latin typeface="+mn-lt"/>
                <a:ea typeface="ＭＳ Ｐゴシック" charset="0"/>
                <a:cs typeface="ＭＳ Ｐゴシック" charset="0"/>
              </a:rPr>
              <a:t>(e.g., a thread queue) with </a:t>
            </a:r>
            <a:r>
              <a:rPr lang="en-US" dirty="0">
                <a:latin typeface="+mn-lt"/>
                <a:ea typeface="ＭＳ Ｐゴシック" charset="0"/>
                <a:cs typeface="ＭＳ Ｐゴシック" charset="0"/>
              </a:rPr>
              <a:t>the interrupted </a:t>
            </a:r>
            <a:r>
              <a:rPr lang="en-US" dirty="0" smtClean="0">
                <a:latin typeface="+mn-lt"/>
                <a:ea typeface="ＭＳ Ｐゴシック" charset="0"/>
                <a:cs typeface="ＭＳ Ｐゴシック" charset="0"/>
              </a:rPr>
              <a:t>code.</a:t>
            </a:r>
            <a:endParaRPr lang="en-US" dirty="0">
              <a:latin typeface="+mn-lt"/>
              <a:ea typeface="ＭＳ Ｐゴシック" charset="0"/>
              <a:cs typeface="ＭＳ Ｐゴシック" charset="0"/>
            </a:endParaRPr>
          </a:p>
          <a:p>
            <a:pPr>
              <a:lnSpc>
                <a:spcPct val="90000"/>
              </a:lnSpc>
              <a:defRPr/>
            </a:pPr>
            <a:r>
              <a:rPr lang="en-US" b="1" dirty="0" smtClean="0">
                <a:ea typeface="ＭＳ Ｐゴシック" charset="0"/>
                <a:cs typeface="Arial" charset="0"/>
              </a:rPr>
              <a:t>Example</a:t>
            </a:r>
            <a:r>
              <a:rPr lang="en-US" dirty="0" smtClean="0">
                <a:ea typeface="ＭＳ Ｐゴシック" charset="0"/>
                <a:cs typeface="Arial" charset="0"/>
              </a:rPr>
              <a:t>: Core at IPL=0 (thread context) holds spinlock, interrupt is raised, ISR attempts to acquire spinlock….</a:t>
            </a:r>
          </a:p>
          <a:p>
            <a:pPr>
              <a:lnSpc>
                <a:spcPct val="90000"/>
              </a:lnSpc>
              <a:defRPr/>
            </a:pPr>
            <a:r>
              <a:rPr lang="en-US" b="1" dirty="0" smtClean="0">
                <a:ea typeface="ＭＳ Ｐゴシック" charset="0"/>
                <a:cs typeface="Arial" charset="0"/>
              </a:rPr>
              <a:t>That would be bad.</a:t>
            </a:r>
            <a:r>
              <a:rPr lang="en-US" dirty="0" smtClean="0">
                <a:ea typeface="ＭＳ Ｐゴシック" charset="0"/>
                <a:cs typeface="Arial" charset="0"/>
              </a:rPr>
              <a:t>  Disable interrupts. </a:t>
            </a:r>
            <a:endParaRPr lang="en-US" dirty="0">
              <a:ea typeface="ＭＳ Ｐゴシック" charset="0"/>
              <a:cs typeface="Arial" charset="0"/>
            </a:endParaRPr>
          </a:p>
        </p:txBody>
      </p:sp>
      <p:sp>
        <p:nvSpPr>
          <p:cNvPr id="36867" name="AutoShape 9"/>
          <p:cNvSpPr>
            <a:spLocks noChangeArrowheads="1"/>
          </p:cNvSpPr>
          <p:nvPr/>
        </p:nvSpPr>
        <p:spPr bwMode="auto">
          <a:xfrm>
            <a:off x="3279775" y="4070350"/>
            <a:ext cx="146050" cy="1168400"/>
          </a:xfrm>
          <a:prstGeom prst="downArrow">
            <a:avLst>
              <a:gd name="adj1" fmla="val 50000"/>
              <a:gd name="adj2" fmla="val 200074"/>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6868" name="AutoShape 10"/>
          <p:cNvSpPr>
            <a:spLocks noChangeArrowheads="1"/>
          </p:cNvSpPr>
          <p:nvPr/>
        </p:nvSpPr>
        <p:spPr bwMode="auto">
          <a:xfrm>
            <a:off x="3279775" y="5384800"/>
            <a:ext cx="146050" cy="1168400"/>
          </a:xfrm>
          <a:prstGeom prst="downArrow">
            <a:avLst>
              <a:gd name="adj1" fmla="val 50000"/>
              <a:gd name="adj2" fmla="val 200074"/>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36869" name="Line 13"/>
          <p:cNvSpPr>
            <a:spLocks noChangeShapeType="1"/>
          </p:cNvSpPr>
          <p:nvPr/>
        </p:nvSpPr>
        <p:spPr bwMode="auto">
          <a:xfrm flipV="1">
            <a:off x="3441700" y="4756150"/>
            <a:ext cx="876300" cy="44132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6870" name="Line 14"/>
          <p:cNvSpPr>
            <a:spLocks noChangeShapeType="1"/>
          </p:cNvSpPr>
          <p:nvPr/>
        </p:nvSpPr>
        <p:spPr bwMode="auto">
          <a:xfrm>
            <a:off x="3429000" y="5343525"/>
            <a:ext cx="889000" cy="1460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36871" name="AutoShape 15"/>
          <p:cNvSpPr>
            <a:spLocks noChangeArrowheads="1"/>
          </p:cNvSpPr>
          <p:nvPr/>
        </p:nvSpPr>
        <p:spPr bwMode="auto">
          <a:xfrm>
            <a:off x="4318000" y="4759325"/>
            <a:ext cx="146050" cy="730250"/>
          </a:xfrm>
          <a:prstGeom prst="downArrow">
            <a:avLst>
              <a:gd name="adj1" fmla="val 50000"/>
              <a:gd name="adj2" fmla="val 125046"/>
            </a:avLst>
          </a:prstGeom>
          <a:solidFill>
            <a:schemeClr val="accent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18" name="Text Box 4"/>
          <p:cNvSpPr txBox="1">
            <a:spLocks noChangeArrowheads="1"/>
          </p:cNvSpPr>
          <p:nvPr/>
        </p:nvSpPr>
        <p:spPr bwMode="auto">
          <a:xfrm>
            <a:off x="730250" y="4070350"/>
            <a:ext cx="2165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defRPr/>
            </a:pPr>
            <a:r>
              <a:rPr lang="en-US" sz="2000" dirty="0">
                <a:solidFill>
                  <a:srgbClr val="003367"/>
                </a:solidFill>
                <a:latin typeface="Arial"/>
              </a:rPr>
              <a:t> </a:t>
            </a:r>
            <a:r>
              <a:rPr lang="en-US" sz="2000" b="1" dirty="0">
                <a:solidFill>
                  <a:srgbClr val="003367"/>
                </a:solidFill>
                <a:latin typeface="Arial"/>
              </a:rPr>
              <a:t>executing thread (IPL 0) in kernel mode</a:t>
            </a:r>
          </a:p>
        </p:txBody>
      </p:sp>
      <p:sp>
        <p:nvSpPr>
          <p:cNvPr id="36873" name="Rectangle 1"/>
          <p:cNvSpPr>
            <a:spLocks noChangeArrowheads="1"/>
          </p:cNvSpPr>
          <p:nvPr/>
        </p:nvSpPr>
        <p:spPr bwMode="auto">
          <a:xfrm>
            <a:off x="2895600" y="4298950"/>
            <a:ext cx="914400" cy="4572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24" name="Text Box 4"/>
          <p:cNvSpPr txBox="1">
            <a:spLocks noChangeArrowheads="1"/>
          </p:cNvSpPr>
          <p:nvPr/>
        </p:nvSpPr>
        <p:spPr bwMode="auto">
          <a:xfrm>
            <a:off x="609600" y="5441950"/>
            <a:ext cx="2165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defRPr/>
            </a:pPr>
            <a:r>
              <a:rPr lang="en-US" sz="2000" b="1" dirty="0">
                <a:solidFill>
                  <a:srgbClr val="003367"/>
                </a:solidFill>
                <a:latin typeface="Arial"/>
              </a:rPr>
              <a:t>disable interrupts for critical section</a:t>
            </a:r>
          </a:p>
        </p:txBody>
      </p:sp>
      <p:sp>
        <p:nvSpPr>
          <p:cNvPr id="36875" name="Text Box 14"/>
          <p:cNvSpPr txBox="1">
            <a:spLocks noChangeArrowheads="1"/>
          </p:cNvSpPr>
          <p:nvPr/>
        </p:nvSpPr>
        <p:spPr bwMode="auto">
          <a:xfrm>
            <a:off x="5334000" y="4557713"/>
            <a:ext cx="3352800" cy="1570037"/>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latin typeface="Times New Roman" charset="0"/>
              </a:rPr>
              <a:t>int s;</a:t>
            </a:r>
          </a:p>
          <a:p>
            <a:r>
              <a:rPr lang="en-US" smtClean="0">
                <a:solidFill>
                  <a:srgbClr val="003367"/>
                </a:solidFill>
                <a:latin typeface="Times New Roman" charset="0"/>
              </a:rPr>
              <a:t>s = splhigh();</a:t>
            </a:r>
          </a:p>
          <a:p>
            <a:r>
              <a:rPr lang="en-US" smtClean="0">
                <a:solidFill>
                  <a:srgbClr val="003367"/>
                </a:solidFill>
                <a:latin typeface="Times New Roman" charset="0"/>
              </a:rPr>
              <a:t>/* critical section */</a:t>
            </a:r>
          </a:p>
          <a:p>
            <a:r>
              <a:rPr lang="en-US" smtClean="0">
                <a:solidFill>
                  <a:srgbClr val="003367"/>
                </a:solidFill>
                <a:latin typeface="Times New Roman" charset="0"/>
              </a:rPr>
              <a:t>splx(s);</a:t>
            </a:r>
          </a:p>
        </p:txBody>
      </p:sp>
    </p:spTree>
    <p:extLst>
      <p:ext uri="{BB962C8B-B14F-4D97-AF65-F5344CB8AC3E}">
        <p14:creationId xmlns:p14="http://schemas.microsoft.com/office/powerpoint/2010/main" val="193589084"/>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9144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8915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p:cNvSpPr txBox="1">
            <a:spLocks noChangeArrowheads="1"/>
          </p:cNvSpPr>
          <p:nvPr/>
        </p:nvSpPr>
        <p:spPr bwMode="auto">
          <a:xfrm>
            <a:off x="2133600" y="655320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smtClean="0">
                <a:solidFill>
                  <a:srgbClr val="800000"/>
                </a:solidFill>
              </a:rPr>
              <a:t>Obviously this is just example detail from a particular machine (IA32): the details aren’t important.</a:t>
            </a:r>
          </a:p>
        </p:txBody>
      </p:sp>
    </p:spTree>
    <p:extLst>
      <p:ext uri="{BB962C8B-B14F-4D97-AF65-F5344CB8AC3E}">
        <p14:creationId xmlns:p14="http://schemas.microsoft.com/office/powerpoint/2010/main" val="1933119719"/>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p:txBody>
          <a:bodyPr/>
          <a:lstStyle/>
          <a:p>
            <a:r>
              <a:rPr lang="en-US" dirty="0" smtClean="0">
                <a:latin typeface="Arial" charset="0"/>
                <a:ea typeface="ＭＳ Ｐゴシック" charset="0"/>
                <a:cs typeface="Arial" charset="0"/>
              </a:rPr>
              <a:t>Recap: threads on the metal</a:t>
            </a:r>
            <a:endParaRPr lang="en-US" dirty="0">
              <a:latin typeface="Arial" charset="0"/>
              <a:ea typeface="ＭＳ Ｐゴシック" charset="0"/>
              <a:cs typeface="Arial" charset="0"/>
            </a:endParaRPr>
          </a:p>
        </p:txBody>
      </p:sp>
      <p:sp>
        <p:nvSpPr>
          <p:cNvPr id="54274" name="Content Placeholder 3"/>
          <p:cNvSpPr>
            <a:spLocks noGrp="1"/>
          </p:cNvSpPr>
          <p:nvPr>
            <p:ph idx="1"/>
          </p:nvPr>
        </p:nvSpPr>
        <p:spPr>
          <a:xfrm>
            <a:off x="457200" y="1374775"/>
            <a:ext cx="8226425" cy="4111625"/>
          </a:xfrm>
        </p:spPr>
        <p:txBody>
          <a:bodyPr/>
          <a:lstStyle/>
          <a:p>
            <a:r>
              <a:rPr lang="en-US" dirty="0">
                <a:latin typeface="Arial" charset="0"/>
                <a:ea typeface="ＭＳ Ｐゴシック" charset="0"/>
                <a:cs typeface="Arial" charset="0"/>
              </a:rPr>
              <a:t>An OS implements </a:t>
            </a:r>
            <a:r>
              <a:rPr lang="en-US" b="1" dirty="0">
                <a:latin typeface="Arial" charset="0"/>
                <a:ea typeface="ＭＳ Ｐゴシック" charset="0"/>
                <a:cs typeface="Arial" charset="0"/>
              </a:rPr>
              <a:t>synchronization objects </a:t>
            </a:r>
            <a:r>
              <a:rPr lang="en-US" dirty="0">
                <a:latin typeface="Arial" charset="0"/>
                <a:ea typeface="ＭＳ Ｐゴシック" charset="0"/>
                <a:cs typeface="Arial" charset="0"/>
              </a:rPr>
              <a:t>using a combination of elements:</a:t>
            </a:r>
          </a:p>
          <a:p>
            <a:pPr lvl="1"/>
            <a:r>
              <a:rPr lang="en-US" dirty="0">
                <a:latin typeface="Arial" charset="0"/>
                <a:ea typeface="ＭＳ Ｐゴシック" charset="0"/>
                <a:cs typeface="Arial" charset="0"/>
              </a:rPr>
              <a:t>Basic </a:t>
            </a:r>
            <a:r>
              <a:rPr lang="en-US" b="1" dirty="0">
                <a:latin typeface="Arial" charset="0"/>
                <a:ea typeface="ＭＳ Ｐゴシック" charset="0"/>
                <a:cs typeface="Arial" charset="0"/>
              </a:rPr>
              <a:t>sleep</a:t>
            </a:r>
            <a:r>
              <a:rPr lang="en-US" dirty="0">
                <a:latin typeface="Arial" charset="0"/>
                <a:ea typeface="ＭＳ Ｐゴシック" charset="0"/>
                <a:cs typeface="Arial" charset="0"/>
              </a:rPr>
              <a:t>/</a:t>
            </a:r>
            <a:r>
              <a:rPr lang="en-US" b="1" dirty="0">
                <a:latin typeface="Arial" charset="0"/>
                <a:ea typeface="ＭＳ Ｐゴシック" charset="0"/>
                <a:cs typeface="Arial" charset="0"/>
              </a:rPr>
              <a:t>wakeup</a:t>
            </a:r>
            <a:r>
              <a:rPr lang="en-US" dirty="0">
                <a:latin typeface="Arial" charset="0"/>
                <a:ea typeface="ＭＳ Ｐゴシック" charset="0"/>
                <a:cs typeface="Arial" charset="0"/>
              </a:rPr>
              <a:t> primitives of some form.</a:t>
            </a:r>
          </a:p>
          <a:p>
            <a:pPr lvl="1"/>
            <a:r>
              <a:rPr lang="en-US" b="1" dirty="0">
                <a:latin typeface="Arial" charset="0"/>
                <a:ea typeface="ＭＳ Ｐゴシック" charset="0"/>
                <a:cs typeface="Arial" charset="0"/>
              </a:rPr>
              <a:t>Sleep</a:t>
            </a:r>
            <a:r>
              <a:rPr lang="en-US" dirty="0">
                <a:latin typeface="Arial" charset="0"/>
                <a:ea typeface="ＭＳ Ｐゴシック" charset="0"/>
                <a:cs typeface="Arial" charset="0"/>
              </a:rPr>
              <a:t> places the thread TCB on a </a:t>
            </a:r>
            <a:r>
              <a:rPr lang="en-US" b="1" dirty="0">
                <a:latin typeface="Arial" charset="0"/>
                <a:ea typeface="ＭＳ Ｐゴシック" charset="0"/>
                <a:cs typeface="Arial" charset="0"/>
              </a:rPr>
              <a:t>sleep queue </a:t>
            </a:r>
            <a:r>
              <a:rPr lang="en-US" dirty="0">
                <a:latin typeface="Arial" charset="0"/>
                <a:ea typeface="ＭＳ Ｐゴシック" charset="0"/>
                <a:cs typeface="Arial" charset="0"/>
              </a:rPr>
              <a:t>and does a </a:t>
            </a:r>
            <a:r>
              <a:rPr lang="en-US" b="1" dirty="0">
                <a:latin typeface="Arial" charset="0"/>
                <a:ea typeface="ＭＳ Ｐゴシック" charset="0"/>
                <a:cs typeface="Arial" charset="0"/>
              </a:rPr>
              <a:t>context switch </a:t>
            </a:r>
            <a:r>
              <a:rPr lang="en-US" dirty="0">
                <a:latin typeface="Arial" charset="0"/>
                <a:ea typeface="ＭＳ Ｐゴシック" charset="0"/>
                <a:cs typeface="Arial" charset="0"/>
              </a:rPr>
              <a:t>to the next ready thread.</a:t>
            </a:r>
          </a:p>
          <a:p>
            <a:pPr lvl="1"/>
            <a:r>
              <a:rPr lang="en-US" b="1" dirty="0">
                <a:latin typeface="Arial" charset="0"/>
                <a:ea typeface="ＭＳ Ｐゴシック" charset="0"/>
                <a:cs typeface="Arial" charset="0"/>
              </a:rPr>
              <a:t>Wakeup</a:t>
            </a:r>
            <a:r>
              <a:rPr lang="en-US" dirty="0">
                <a:latin typeface="Arial" charset="0"/>
                <a:ea typeface="ＭＳ Ｐゴシック" charset="0"/>
                <a:cs typeface="Arial" charset="0"/>
              </a:rPr>
              <a:t> places each awakened thread on a </a:t>
            </a:r>
            <a:r>
              <a:rPr lang="en-US" b="1" dirty="0">
                <a:latin typeface="Arial" charset="0"/>
                <a:ea typeface="ＭＳ Ｐゴシック" charset="0"/>
                <a:cs typeface="Arial" charset="0"/>
              </a:rPr>
              <a:t>ready queue</a:t>
            </a:r>
            <a:r>
              <a:rPr lang="en-US" dirty="0">
                <a:latin typeface="Arial" charset="0"/>
                <a:ea typeface="ＭＳ Ｐゴシック" charset="0"/>
                <a:cs typeface="Arial" charset="0"/>
              </a:rPr>
              <a:t>, from which the ready thread is dispatched to a core.</a:t>
            </a:r>
          </a:p>
          <a:p>
            <a:pPr lvl="1"/>
            <a:r>
              <a:rPr lang="en-US" dirty="0">
                <a:latin typeface="Arial" charset="0"/>
                <a:ea typeface="ＭＳ Ｐゴシック" charset="0"/>
                <a:cs typeface="Arial" charset="0"/>
              </a:rPr>
              <a:t>Synchronization for the thread queues uses spinlocks based on atomic instructions, together with interrupt enable/disable.</a:t>
            </a:r>
          </a:p>
          <a:p>
            <a:pPr lvl="1"/>
            <a:r>
              <a:rPr lang="en-US" dirty="0">
                <a:latin typeface="Arial" charset="0"/>
                <a:ea typeface="ＭＳ Ｐゴシック" charset="0"/>
                <a:cs typeface="Arial" charset="0"/>
              </a:rPr>
              <a:t>The low-level details are tricky and machine-dependent. </a:t>
            </a:r>
          </a:p>
          <a:p>
            <a:pPr lvl="1"/>
            <a:r>
              <a:rPr lang="en-US" dirty="0">
                <a:latin typeface="Arial" charset="0"/>
                <a:ea typeface="ＭＳ Ｐゴシック" charset="0"/>
                <a:cs typeface="Arial" charset="0"/>
              </a:rPr>
              <a:t>The atomic instructions (synchronization accesses) also drive memory consistency behaviors in the machine, e.g., a safe memory model for fully synchronized race-free programs</a:t>
            </a:r>
            <a:r>
              <a:rPr lang="en-US" dirty="0" smtClean="0">
                <a:latin typeface="Arial" charset="0"/>
                <a:ea typeface="ＭＳ Ｐゴシック" charset="0"/>
                <a:cs typeface="Arial" charset="0"/>
              </a:rPr>
              <a:t>.</a:t>
            </a:r>
          </a:p>
          <a:p>
            <a:pPr lvl="1"/>
            <a:r>
              <a:rPr lang="en-US" dirty="0" smtClean="0">
                <a:latin typeface="Arial" charset="0"/>
                <a:ea typeface="ＭＳ Ｐゴシック" charset="0"/>
                <a:cs typeface="Arial" charset="0"/>
              </a:rPr>
              <a:t>Watch out for interrupts!  Disable/enable as needed.</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688383660"/>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304800"/>
            <a:ext cx="8226425" cy="1554163"/>
          </a:xfrm>
        </p:spPr>
        <p:txBody>
          <a:bodyPr/>
          <a:lstStyle/>
          <a:p>
            <a:r>
              <a:rPr lang="en-US" dirty="0" smtClean="0">
                <a:latin typeface="Arial" charset="0"/>
                <a:ea typeface="ＭＳ Ｐゴシック" charset="0"/>
                <a:cs typeface="Arial" charset="0"/>
              </a:rPr>
              <a:t>Managing threads: internals</a:t>
            </a:r>
            <a:endParaRPr lang="en-US" dirty="0">
              <a:latin typeface="Arial" charset="0"/>
              <a:ea typeface="ＭＳ Ｐゴシック" charset="0"/>
              <a:cs typeface="Arial" charset="0"/>
            </a:endParaRPr>
          </a:p>
        </p:txBody>
      </p:sp>
      <p:sp>
        <p:nvSpPr>
          <p:cNvPr id="36" name="AutoShape 8"/>
          <p:cNvSpPr>
            <a:spLocks noChangeArrowheads="1"/>
          </p:cNvSpPr>
          <p:nvPr/>
        </p:nvSpPr>
        <p:spPr bwMode="auto">
          <a:xfrm>
            <a:off x="2438400" y="2320440"/>
            <a:ext cx="4191000" cy="2450107"/>
          </a:xfrm>
          <a:prstGeom prst="flowChartProcess">
            <a:avLst/>
          </a:prstGeom>
          <a:solidFill>
            <a:srgbClr val="99CCFF"/>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endParaRPr>
          </a:p>
        </p:txBody>
      </p:sp>
      <p:sp>
        <p:nvSpPr>
          <p:cNvPr id="15" name="Oval 3"/>
          <p:cNvSpPr>
            <a:spLocks noChangeArrowheads="1"/>
          </p:cNvSpPr>
          <p:nvPr/>
        </p:nvSpPr>
        <p:spPr bwMode="auto">
          <a:xfrm>
            <a:off x="4044225" y="1905000"/>
            <a:ext cx="952820" cy="95282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running</a:t>
            </a:r>
          </a:p>
        </p:txBody>
      </p:sp>
      <p:sp>
        <p:nvSpPr>
          <p:cNvPr id="16" name="Oval 4"/>
          <p:cNvSpPr>
            <a:spLocks noChangeArrowheads="1"/>
          </p:cNvSpPr>
          <p:nvPr/>
        </p:nvSpPr>
        <p:spPr bwMode="auto">
          <a:xfrm>
            <a:off x="5609572" y="3715640"/>
            <a:ext cx="952820" cy="95282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ready</a:t>
            </a:r>
          </a:p>
        </p:txBody>
      </p:sp>
      <p:sp>
        <p:nvSpPr>
          <p:cNvPr id="17" name="Oval 5"/>
          <p:cNvSpPr>
            <a:spLocks noChangeArrowheads="1"/>
          </p:cNvSpPr>
          <p:nvPr/>
        </p:nvSpPr>
        <p:spPr bwMode="auto">
          <a:xfrm>
            <a:off x="2478879" y="3715640"/>
            <a:ext cx="952820" cy="95282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blocked</a:t>
            </a:r>
          </a:p>
        </p:txBody>
      </p:sp>
      <p:cxnSp>
        <p:nvCxnSpPr>
          <p:cNvPr id="29701" name="AutoShape 6"/>
          <p:cNvCxnSpPr>
            <a:cxnSpLocks noChangeShapeType="1"/>
          </p:cNvCxnSpPr>
          <p:nvPr/>
        </p:nvCxnSpPr>
        <p:spPr bwMode="auto">
          <a:xfrm flipH="1">
            <a:off x="3243119" y="2682002"/>
            <a:ext cx="890433" cy="1135726"/>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29702" name="AutoShape 7"/>
          <p:cNvCxnSpPr>
            <a:cxnSpLocks noChangeShapeType="1"/>
            <a:stCxn id="17" idx="6"/>
            <a:endCxn id="16" idx="2"/>
          </p:cNvCxnSpPr>
          <p:nvPr/>
        </p:nvCxnSpPr>
        <p:spPr bwMode="auto">
          <a:xfrm>
            <a:off x="3431698" y="4192050"/>
            <a:ext cx="2177873" cy="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29703" name="AutoShape 11"/>
          <p:cNvCxnSpPr>
            <a:cxnSpLocks noChangeShapeType="1"/>
            <a:stCxn id="15" idx="6"/>
            <a:endCxn id="16" idx="0"/>
          </p:cNvCxnSpPr>
          <p:nvPr/>
        </p:nvCxnSpPr>
        <p:spPr bwMode="auto">
          <a:xfrm>
            <a:off x="4997045" y="2381410"/>
            <a:ext cx="1088937" cy="1334231"/>
          </a:xfrm>
          <a:prstGeom prst="curvedConnector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4" name="Text Box 12"/>
          <p:cNvSpPr txBox="1">
            <a:spLocks noChangeArrowheads="1"/>
          </p:cNvSpPr>
          <p:nvPr/>
        </p:nvSpPr>
        <p:spPr bwMode="auto">
          <a:xfrm>
            <a:off x="5853448" y="2510437"/>
            <a:ext cx="176133" cy="293556"/>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endParaRPr lang="en-US" sz="1400" i="1" kern="0">
              <a:solidFill>
                <a:sysClr val="windowText" lastClr="000000"/>
              </a:solidFill>
              <a:ea typeface="Arial" charset="0"/>
            </a:endParaRPr>
          </a:p>
        </p:txBody>
      </p:sp>
      <p:cxnSp>
        <p:nvCxnSpPr>
          <p:cNvPr id="29705" name="AutoShape 13"/>
          <p:cNvCxnSpPr>
            <a:cxnSpLocks noChangeShapeType="1"/>
            <a:stCxn id="16" idx="1"/>
            <a:endCxn id="15" idx="5"/>
          </p:cNvCxnSpPr>
          <p:nvPr/>
        </p:nvCxnSpPr>
        <p:spPr bwMode="auto">
          <a:xfrm flipH="1" flipV="1">
            <a:off x="4858092" y="2718867"/>
            <a:ext cx="890433" cy="1135726"/>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9708" name="Rectangle 58"/>
          <p:cNvSpPr>
            <a:spLocks noChangeArrowheads="1"/>
          </p:cNvSpPr>
          <p:nvPr/>
        </p:nvSpPr>
        <p:spPr bwMode="auto">
          <a:xfrm>
            <a:off x="3254462" y="3042392"/>
            <a:ext cx="1015207" cy="329871"/>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1800" b="1" dirty="0">
                <a:solidFill>
                  <a:srgbClr val="000000"/>
                </a:solidFill>
              </a:rPr>
              <a:t>sleep</a:t>
            </a:r>
            <a:endParaRPr lang="en-US" sz="1600" b="1" dirty="0">
              <a:solidFill>
                <a:srgbClr val="000000"/>
              </a:solidFill>
            </a:endParaRPr>
          </a:p>
        </p:txBody>
      </p:sp>
      <p:grpSp>
        <p:nvGrpSpPr>
          <p:cNvPr id="29709" name="Group 56"/>
          <p:cNvGrpSpPr>
            <a:grpSpLocks/>
          </p:cNvGrpSpPr>
          <p:nvPr/>
        </p:nvGrpSpPr>
        <p:grpSpPr bwMode="auto">
          <a:xfrm>
            <a:off x="1981200" y="4498314"/>
            <a:ext cx="723122" cy="618198"/>
            <a:chOff x="7696200" y="2812458"/>
            <a:chExt cx="808973" cy="692742"/>
          </a:xfrm>
        </p:grpSpPr>
        <p:sp>
          <p:nvSpPr>
            <p:cNvPr id="29718" name="Octagon 57"/>
            <p:cNvSpPr>
              <a:spLocks noChangeArrowheads="1"/>
            </p:cNvSpPr>
            <p:nvPr/>
          </p:nvSpPr>
          <p:spPr bwMode="auto">
            <a:xfrm>
              <a:off x="7754315" y="2812458"/>
              <a:ext cx="692742" cy="692742"/>
            </a:xfrm>
            <a:prstGeom prst="octagon">
              <a:avLst>
                <a:gd name="adj" fmla="val 29287"/>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600">
                <a:cs typeface="Arial" charset="0"/>
              </a:endParaRPr>
            </a:p>
          </p:txBody>
        </p:sp>
        <p:sp>
          <p:nvSpPr>
            <p:cNvPr id="29719" name="Text Box 23"/>
            <p:cNvSpPr txBox="1">
              <a:spLocks noChangeArrowheads="1"/>
            </p:cNvSpPr>
            <p:nvPr/>
          </p:nvSpPr>
          <p:spPr bwMode="auto">
            <a:xfrm>
              <a:off x="7696200" y="2974163"/>
              <a:ext cx="80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dirty="0">
                  <a:cs typeface="Arial" charset="0"/>
                </a:rPr>
                <a:t>STOP</a:t>
              </a:r>
              <a:endParaRPr lang="en-US" sz="1200" dirty="0">
                <a:cs typeface="Arial" charset="0"/>
              </a:endParaRPr>
            </a:p>
          </p:txBody>
        </p:sp>
      </p:grpSp>
      <p:grpSp>
        <p:nvGrpSpPr>
          <p:cNvPr id="29710" name="Group 113"/>
          <p:cNvGrpSpPr>
            <a:grpSpLocks/>
          </p:cNvGrpSpPr>
          <p:nvPr/>
        </p:nvGrpSpPr>
        <p:grpSpPr bwMode="auto">
          <a:xfrm>
            <a:off x="3153792" y="4498314"/>
            <a:ext cx="707525" cy="571408"/>
            <a:chOff x="1905000" y="2895599"/>
            <a:chExt cx="792162" cy="639765"/>
          </a:xfrm>
        </p:grpSpPr>
        <p:sp>
          <p:nvSpPr>
            <p:cNvPr id="29716"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600">
                <a:cs typeface="Arial" charset="0"/>
              </a:endParaRPr>
            </a:p>
          </p:txBody>
        </p:sp>
        <p:sp>
          <p:nvSpPr>
            <p:cNvPr id="29717"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a:solidFill>
                    <a:srgbClr val="000000"/>
                  </a:solidFill>
                  <a:cs typeface="Arial" charset="0"/>
                </a:rPr>
                <a:t>wait</a:t>
              </a:r>
              <a:endParaRPr lang="en-US" sz="1200">
                <a:solidFill>
                  <a:srgbClr val="000000"/>
                </a:solidFill>
                <a:cs typeface="Arial" charset="0"/>
              </a:endParaRPr>
            </a:p>
          </p:txBody>
        </p:sp>
      </p:grpSp>
      <p:sp>
        <p:nvSpPr>
          <p:cNvPr id="29711" name="Oval 67"/>
          <p:cNvSpPr>
            <a:spLocks noChangeArrowheads="1"/>
          </p:cNvSpPr>
          <p:nvPr/>
        </p:nvSpPr>
        <p:spPr bwMode="auto">
          <a:xfrm>
            <a:off x="3793259" y="2932967"/>
            <a:ext cx="136117" cy="136117"/>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600">
              <a:cs typeface="Arial" charset="0"/>
            </a:endParaRPr>
          </a:p>
        </p:txBody>
      </p:sp>
      <p:sp>
        <p:nvSpPr>
          <p:cNvPr id="29712" name="Oval 54"/>
          <p:cNvSpPr>
            <a:spLocks noChangeArrowheads="1"/>
          </p:cNvSpPr>
          <p:nvPr/>
        </p:nvSpPr>
        <p:spPr bwMode="auto">
          <a:xfrm>
            <a:off x="4746078" y="4021904"/>
            <a:ext cx="136117" cy="136117"/>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600">
              <a:cs typeface="Arial" charset="0"/>
            </a:endParaRPr>
          </a:p>
        </p:txBody>
      </p:sp>
      <p:sp>
        <p:nvSpPr>
          <p:cNvPr id="29713" name="Rectangle 58"/>
          <p:cNvSpPr>
            <a:spLocks noChangeArrowheads="1"/>
          </p:cNvSpPr>
          <p:nvPr/>
        </p:nvSpPr>
        <p:spPr bwMode="auto">
          <a:xfrm>
            <a:off x="3521025" y="3841097"/>
            <a:ext cx="1497288" cy="35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a:solidFill>
                  <a:srgbClr val="000000"/>
                </a:solidFill>
                <a:cs typeface="Arial" charset="0"/>
              </a:rPr>
              <a:t>wakeup</a:t>
            </a:r>
            <a:endParaRPr lang="en-US" sz="2000" b="1" dirty="0">
              <a:solidFill>
                <a:srgbClr val="000000"/>
              </a:solidFill>
              <a:cs typeface="Arial" charset="0"/>
            </a:endParaRPr>
          </a:p>
        </p:txBody>
      </p:sp>
      <p:sp>
        <p:nvSpPr>
          <p:cNvPr id="29" name="Rectangle 58"/>
          <p:cNvSpPr>
            <a:spLocks noChangeArrowheads="1"/>
          </p:cNvSpPr>
          <p:nvPr/>
        </p:nvSpPr>
        <p:spPr bwMode="auto">
          <a:xfrm>
            <a:off x="4678020" y="3188133"/>
            <a:ext cx="1156995" cy="357361"/>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1800" b="1" dirty="0">
                <a:solidFill>
                  <a:srgbClr val="000000"/>
                </a:solidFill>
              </a:rPr>
              <a:t>dispatch</a:t>
            </a:r>
          </a:p>
        </p:txBody>
      </p:sp>
      <p:sp>
        <p:nvSpPr>
          <p:cNvPr id="39" name="Rectangle 58"/>
          <p:cNvSpPr>
            <a:spLocks noChangeArrowheads="1"/>
          </p:cNvSpPr>
          <p:nvPr/>
        </p:nvSpPr>
        <p:spPr bwMode="auto">
          <a:xfrm>
            <a:off x="5228160" y="2472650"/>
            <a:ext cx="1015207" cy="602106"/>
          </a:xfrm>
          <a:prstGeom prst="rect">
            <a:avLst/>
          </a:prstGeom>
          <a:solidFill>
            <a:srgbClr val="99CCFF"/>
          </a:solidFill>
          <a:ln w="12700">
            <a:noFill/>
            <a:miter lim="800000"/>
            <a:headEnd type="none" w="sm" len="sm"/>
            <a:tailEnd type="none" w="sm" len="sm"/>
          </a:ln>
          <a:extLst/>
        </p:spPr>
        <p:txBody>
          <a:bodyPr wrap="none" anchor="ctr"/>
          <a:lstStyle/>
          <a:p>
            <a:pPr algn="ctr" defTabSz="914400"/>
            <a:r>
              <a:rPr lang="en-US" sz="1800" b="1" dirty="0">
                <a:solidFill>
                  <a:srgbClr val="000000"/>
                </a:solidFill>
              </a:rPr>
              <a:t>y</a:t>
            </a:r>
            <a:r>
              <a:rPr lang="en-US" sz="1800" b="1" dirty="0" smtClean="0">
                <a:solidFill>
                  <a:srgbClr val="000000"/>
                </a:solidFill>
              </a:rPr>
              <a:t>ield</a:t>
            </a:r>
            <a:endParaRPr lang="en-US" sz="1800" b="1" dirty="0">
              <a:solidFill>
                <a:srgbClr val="000000"/>
              </a:solidFill>
            </a:endParaRPr>
          </a:p>
          <a:p>
            <a:pPr algn="ctr" defTabSz="914400"/>
            <a:r>
              <a:rPr lang="en-US" sz="1800" b="1" dirty="0" smtClean="0">
                <a:solidFill>
                  <a:srgbClr val="000000"/>
                </a:solidFill>
              </a:rPr>
              <a:t>preempt</a:t>
            </a:r>
            <a:endParaRPr lang="en-US" sz="1600" b="1" dirty="0">
              <a:solidFill>
                <a:srgbClr val="000000"/>
              </a:solidFill>
            </a:endParaRPr>
          </a:p>
        </p:txBody>
      </p:sp>
      <p:grpSp>
        <p:nvGrpSpPr>
          <p:cNvPr id="58" name="Group 4"/>
          <p:cNvGrpSpPr>
            <a:grpSpLocks/>
          </p:cNvGrpSpPr>
          <p:nvPr/>
        </p:nvGrpSpPr>
        <p:grpSpPr bwMode="auto">
          <a:xfrm>
            <a:off x="2384425" y="5741987"/>
            <a:ext cx="355600" cy="347663"/>
            <a:chOff x="3689" y="1658"/>
            <a:chExt cx="576" cy="576"/>
          </a:xfrm>
        </p:grpSpPr>
        <p:grpSp>
          <p:nvGrpSpPr>
            <p:cNvPr id="59" name="Group 5"/>
            <p:cNvGrpSpPr>
              <a:grpSpLocks/>
            </p:cNvGrpSpPr>
            <p:nvPr/>
          </p:nvGrpSpPr>
          <p:grpSpPr bwMode="auto">
            <a:xfrm>
              <a:off x="3689" y="1658"/>
              <a:ext cx="576" cy="576"/>
              <a:chOff x="4269" y="2781"/>
              <a:chExt cx="576" cy="576"/>
            </a:xfrm>
          </p:grpSpPr>
          <p:sp>
            <p:nvSpPr>
              <p:cNvPr id="6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6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6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63" name="Oval 10"/>
          <p:cNvSpPr>
            <a:spLocks noChangeArrowheads="1"/>
          </p:cNvSpPr>
          <p:nvPr/>
        </p:nvSpPr>
        <p:spPr bwMode="auto">
          <a:xfrm>
            <a:off x="2903538" y="5748337"/>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a:p>
        </p:txBody>
      </p:sp>
      <p:sp>
        <p:nvSpPr>
          <p:cNvPr id="64" name="AutoShape 11"/>
          <p:cNvSpPr>
            <a:spLocks noChangeArrowheads="1"/>
          </p:cNvSpPr>
          <p:nvPr/>
        </p:nvSpPr>
        <p:spPr bwMode="auto">
          <a:xfrm flipH="1">
            <a:off x="3027363" y="58261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65" name="AutoShape 12"/>
          <p:cNvSpPr>
            <a:spLocks noChangeArrowheads="1"/>
          </p:cNvSpPr>
          <p:nvPr/>
        </p:nvSpPr>
        <p:spPr bwMode="auto">
          <a:xfrm rot="13139611">
            <a:off x="2919413" y="57943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66" name="Group 13"/>
          <p:cNvGrpSpPr>
            <a:grpSpLocks/>
          </p:cNvGrpSpPr>
          <p:nvPr/>
        </p:nvGrpSpPr>
        <p:grpSpPr bwMode="auto">
          <a:xfrm>
            <a:off x="3452813" y="5749925"/>
            <a:ext cx="357187" cy="357187"/>
            <a:chOff x="4784" y="2819"/>
            <a:chExt cx="255" cy="255"/>
          </a:xfrm>
        </p:grpSpPr>
        <p:sp>
          <p:nvSpPr>
            <p:cNvPr id="67"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68"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69"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70" name="Rectangle 74"/>
          <p:cNvSpPr>
            <a:spLocks noChangeArrowheads="1"/>
          </p:cNvSpPr>
          <p:nvPr/>
        </p:nvSpPr>
        <p:spPr bwMode="auto">
          <a:xfrm>
            <a:off x="2209800" y="5649912"/>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71" name="Rectangle 58"/>
          <p:cNvSpPr>
            <a:spLocks noChangeArrowheads="1"/>
          </p:cNvSpPr>
          <p:nvPr/>
        </p:nvSpPr>
        <p:spPr bwMode="auto">
          <a:xfrm>
            <a:off x="2057400" y="6183312"/>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sleep queue</a:t>
            </a:r>
            <a:endParaRPr lang="en-US" sz="1800">
              <a:solidFill>
                <a:srgbClr val="000000"/>
              </a:solidFill>
              <a:cs typeface="Arial" charset="0"/>
            </a:endParaRPr>
          </a:p>
        </p:txBody>
      </p:sp>
      <p:grpSp>
        <p:nvGrpSpPr>
          <p:cNvPr id="72" name="Group 5"/>
          <p:cNvGrpSpPr>
            <a:grpSpLocks/>
          </p:cNvGrpSpPr>
          <p:nvPr/>
        </p:nvGrpSpPr>
        <p:grpSpPr bwMode="auto">
          <a:xfrm>
            <a:off x="5280025" y="5741987"/>
            <a:ext cx="355600" cy="347663"/>
            <a:chOff x="4269" y="2781"/>
            <a:chExt cx="576" cy="576"/>
          </a:xfrm>
        </p:grpSpPr>
        <p:sp>
          <p:nvSpPr>
            <p:cNvPr id="73"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4"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75" name="AutoShape 8"/>
          <p:cNvSpPr>
            <a:spLocks noChangeArrowheads="1"/>
          </p:cNvSpPr>
          <p:nvPr/>
        </p:nvSpPr>
        <p:spPr bwMode="auto">
          <a:xfrm rot="13139611">
            <a:off x="5295900" y="5788025"/>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76" name="Group 4"/>
          <p:cNvGrpSpPr>
            <a:grpSpLocks/>
          </p:cNvGrpSpPr>
          <p:nvPr/>
        </p:nvGrpSpPr>
        <p:grpSpPr bwMode="auto">
          <a:xfrm>
            <a:off x="5799138" y="5748337"/>
            <a:ext cx="355600" cy="347663"/>
            <a:chOff x="5799138" y="3614737"/>
            <a:chExt cx="355600" cy="347663"/>
          </a:xfrm>
        </p:grpSpPr>
        <p:sp>
          <p:nvSpPr>
            <p:cNvPr id="77"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78"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79"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80" name="Oval 14"/>
          <p:cNvSpPr>
            <a:spLocks noChangeArrowheads="1"/>
          </p:cNvSpPr>
          <p:nvPr/>
        </p:nvSpPr>
        <p:spPr bwMode="auto">
          <a:xfrm>
            <a:off x="6348413" y="5749925"/>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81" name="AutoShape 15"/>
          <p:cNvSpPr>
            <a:spLocks noChangeArrowheads="1"/>
          </p:cNvSpPr>
          <p:nvPr/>
        </p:nvSpPr>
        <p:spPr bwMode="auto">
          <a:xfrm flipH="1">
            <a:off x="6473825" y="5827712"/>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82" name="AutoShape 16"/>
          <p:cNvSpPr>
            <a:spLocks noChangeArrowheads="1"/>
          </p:cNvSpPr>
          <p:nvPr/>
        </p:nvSpPr>
        <p:spPr bwMode="auto">
          <a:xfrm rot="13139611">
            <a:off x="6364288" y="5797550"/>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83" name="Rectangle 74"/>
          <p:cNvSpPr>
            <a:spLocks noChangeArrowheads="1"/>
          </p:cNvSpPr>
          <p:nvPr/>
        </p:nvSpPr>
        <p:spPr bwMode="auto">
          <a:xfrm>
            <a:off x="5105400" y="5649912"/>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84" name="Rectangle 58"/>
          <p:cNvSpPr>
            <a:spLocks noChangeArrowheads="1"/>
          </p:cNvSpPr>
          <p:nvPr/>
        </p:nvSpPr>
        <p:spPr bwMode="auto">
          <a:xfrm>
            <a:off x="5029200" y="6183312"/>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ready queue</a:t>
            </a:r>
            <a:endParaRPr lang="en-US" sz="1800">
              <a:solidFill>
                <a:srgbClr val="000000"/>
              </a:solidFill>
              <a:cs typeface="Arial" charset="0"/>
            </a:endParaRPr>
          </a:p>
        </p:txBody>
      </p:sp>
      <p:sp>
        <p:nvSpPr>
          <p:cNvPr id="85" name="Line 40"/>
          <p:cNvSpPr>
            <a:spLocks noChangeShapeType="1"/>
          </p:cNvSpPr>
          <p:nvPr/>
        </p:nvSpPr>
        <p:spPr bwMode="auto">
          <a:xfrm rot="16200000" flipH="1">
            <a:off x="4572000" y="5778673"/>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86" name="Text Box 4"/>
          <p:cNvSpPr txBox="1">
            <a:spLocks noChangeArrowheads="1"/>
          </p:cNvSpPr>
          <p:nvPr/>
        </p:nvSpPr>
        <p:spPr bwMode="auto">
          <a:xfrm>
            <a:off x="76200" y="1938277"/>
            <a:ext cx="2286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defRPr/>
            </a:pPr>
            <a:r>
              <a:rPr lang="en-US" sz="1800" dirty="0" smtClean="0">
                <a:solidFill>
                  <a:srgbClr val="003367"/>
                </a:solidFill>
                <a:latin typeface="Arial"/>
              </a:rPr>
              <a:t>A </a:t>
            </a:r>
            <a:r>
              <a:rPr lang="en-US" sz="1800" b="1" dirty="0" smtClean="0">
                <a:solidFill>
                  <a:srgbClr val="003367"/>
                </a:solidFill>
                <a:latin typeface="Arial"/>
              </a:rPr>
              <a:t>running</a:t>
            </a:r>
            <a:r>
              <a:rPr lang="en-US" sz="1800" dirty="0" smtClean="0">
                <a:solidFill>
                  <a:srgbClr val="003367"/>
                </a:solidFill>
                <a:latin typeface="Arial"/>
              </a:rPr>
              <a:t> thread may invoke an API of a synchronization object, and block.</a:t>
            </a:r>
          </a:p>
          <a:p>
            <a:pPr>
              <a:defRPr/>
            </a:pPr>
            <a:endParaRPr lang="en-US" sz="1800" dirty="0">
              <a:solidFill>
                <a:srgbClr val="003367"/>
              </a:solidFill>
              <a:latin typeface="Arial"/>
            </a:endParaRPr>
          </a:p>
          <a:p>
            <a:pPr>
              <a:defRPr/>
            </a:pPr>
            <a:r>
              <a:rPr lang="en-US" sz="1800" dirty="0" smtClean="0">
                <a:solidFill>
                  <a:srgbClr val="003367"/>
                </a:solidFill>
                <a:latin typeface="Arial"/>
              </a:rPr>
              <a:t>The code places the current thread’s TCB on a </a:t>
            </a:r>
            <a:r>
              <a:rPr lang="en-US" sz="1800" b="1" dirty="0" smtClean="0">
                <a:solidFill>
                  <a:srgbClr val="003367"/>
                </a:solidFill>
                <a:latin typeface="Arial"/>
              </a:rPr>
              <a:t>slee</a:t>
            </a:r>
            <a:r>
              <a:rPr lang="en-US" sz="1800" b="1" dirty="0" smtClean="0">
                <a:solidFill>
                  <a:srgbClr val="003367"/>
                </a:solidFill>
                <a:latin typeface="Arial"/>
              </a:rPr>
              <a:t>p queue</a:t>
            </a:r>
            <a:r>
              <a:rPr lang="en-US" sz="1800" dirty="0" smtClean="0">
                <a:solidFill>
                  <a:srgbClr val="003367"/>
                </a:solidFill>
                <a:latin typeface="Arial"/>
              </a:rPr>
              <a:t>, then initiates a context switch to another ready thread.</a:t>
            </a:r>
            <a:endParaRPr lang="en-US" sz="1800" dirty="0">
              <a:solidFill>
                <a:srgbClr val="003367"/>
              </a:solidFill>
              <a:latin typeface="Arial"/>
            </a:endParaRPr>
          </a:p>
        </p:txBody>
      </p:sp>
      <p:sp>
        <p:nvSpPr>
          <p:cNvPr id="87" name="Text Box 4"/>
          <p:cNvSpPr txBox="1">
            <a:spLocks noChangeArrowheads="1"/>
          </p:cNvSpPr>
          <p:nvPr/>
        </p:nvSpPr>
        <p:spPr bwMode="auto">
          <a:xfrm>
            <a:off x="6858000" y="2057400"/>
            <a:ext cx="213360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defRPr/>
            </a:pPr>
            <a:r>
              <a:rPr lang="en-US" sz="1800" dirty="0" smtClean="0">
                <a:solidFill>
                  <a:srgbClr val="003367"/>
                </a:solidFill>
                <a:latin typeface="Arial"/>
              </a:rPr>
              <a:t>If a thread is</a:t>
            </a:r>
            <a:r>
              <a:rPr lang="en-US" sz="1800" dirty="0" smtClean="0">
                <a:solidFill>
                  <a:srgbClr val="003367"/>
                </a:solidFill>
                <a:latin typeface="Arial"/>
              </a:rPr>
              <a:t> </a:t>
            </a:r>
            <a:r>
              <a:rPr lang="en-US" sz="1800" b="1" dirty="0" smtClean="0">
                <a:solidFill>
                  <a:srgbClr val="003367"/>
                </a:solidFill>
                <a:latin typeface="Arial"/>
              </a:rPr>
              <a:t>ready</a:t>
            </a:r>
            <a:r>
              <a:rPr lang="en-US" sz="1800" dirty="0" smtClean="0">
                <a:solidFill>
                  <a:srgbClr val="003367"/>
                </a:solidFill>
                <a:latin typeface="Arial"/>
              </a:rPr>
              <a:t> then its TCB is on a </a:t>
            </a:r>
            <a:r>
              <a:rPr lang="en-US" sz="1800" b="1" dirty="0" smtClean="0">
                <a:solidFill>
                  <a:srgbClr val="003367"/>
                </a:solidFill>
                <a:latin typeface="Arial"/>
              </a:rPr>
              <a:t>ready queue</a:t>
            </a:r>
            <a:r>
              <a:rPr lang="en-US" sz="1800" dirty="0" smtClean="0">
                <a:solidFill>
                  <a:srgbClr val="003367"/>
                </a:solidFill>
                <a:latin typeface="Arial"/>
              </a:rPr>
              <a:t>.  Scheduler </a:t>
            </a:r>
            <a:r>
              <a:rPr lang="en-US" sz="1800" dirty="0" smtClean="0">
                <a:solidFill>
                  <a:srgbClr val="003367"/>
                </a:solidFill>
                <a:latin typeface="Arial"/>
              </a:rPr>
              <a:t>code running on </a:t>
            </a:r>
            <a:r>
              <a:rPr lang="en-US" sz="1800" dirty="0">
                <a:solidFill>
                  <a:srgbClr val="003367"/>
                </a:solidFill>
                <a:latin typeface="Arial"/>
              </a:rPr>
              <a:t>a</a:t>
            </a:r>
            <a:r>
              <a:rPr lang="en-US" sz="1800" dirty="0" smtClean="0">
                <a:solidFill>
                  <a:srgbClr val="003367"/>
                </a:solidFill>
                <a:latin typeface="Arial"/>
              </a:rPr>
              <a:t>n idle core may pick it up and context switch into the thread to run it.</a:t>
            </a:r>
          </a:p>
          <a:p>
            <a:pPr>
              <a:defRPr/>
            </a:pPr>
            <a:endParaRPr lang="en-US" sz="1800" dirty="0">
              <a:solidFill>
                <a:srgbClr val="003367"/>
              </a:solidFill>
              <a:latin typeface="Arial"/>
            </a:endParaRPr>
          </a:p>
        </p:txBody>
      </p:sp>
      <p:sp>
        <p:nvSpPr>
          <p:cNvPr id="88" name="Rectangle 58"/>
          <p:cNvSpPr>
            <a:spLocks noChangeArrowheads="1"/>
          </p:cNvSpPr>
          <p:nvPr/>
        </p:nvSpPr>
        <p:spPr bwMode="auto">
          <a:xfrm>
            <a:off x="3810000" y="5562600"/>
            <a:ext cx="1497288" cy="35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a:solidFill>
                  <a:srgbClr val="000000"/>
                </a:solidFill>
                <a:cs typeface="Arial" charset="0"/>
              </a:rPr>
              <a:t>wakeup</a:t>
            </a:r>
            <a:endParaRPr lang="en-US" sz="2000" b="1" dirty="0">
              <a:solidFill>
                <a:srgbClr val="000000"/>
              </a:solidFill>
              <a:cs typeface="Arial" charset="0"/>
            </a:endParaRPr>
          </a:p>
        </p:txBody>
      </p:sp>
      <p:sp>
        <p:nvSpPr>
          <p:cNvPr id="89" name="Line 40"/>
          <p:cNvSpPr>
            <a:spLocks noChangeShapeType="1"/>
          </p:cNvSpPr>
          <p:nvPr/>
        </p:nvSpPr>
        <p:spPr bwMode="auto">
          <a:xfrm rot="16200000" flipH="1">
            <a:off x="1600200" y="5778673"/>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90" name="Rectangle 58"/>
          <p:cNvSpPr>
            <a:spLocks noChangeArrowheads="1"/>
          </p:cNvSpPr>
          <p:nvPr/>
        </p:nvSpPr>
        <p:spPr bwMode="auto">
          <a:xfrm>
            <a:off x="838200" y="5562600"/>
            <a:ext cx="149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smtClean="0">
                <a:solidFill>
                  <a:srgbClr val="000000"/>
                </a:solidFill>
                <a:cs typeface="Arial" charset="0"/>
              </a:rPr>
              <a:t>sleep</a:t>
            </a:r>
            <a:endParaRPr lang="en-US" sz="2000" b="1" dirty="0">
              <a:solidFill>
                <a:srgbClr val="000000"/>
              </a:solidFill>
              <a:cs typeface="Arial" charset="0"/>
            </a:endParaRPr>
          </a:p>
        </p:txBody>
      </p:sp>
      <p:sp>
        <p:nvSpPr>
          <p:cNvPr id="91" name="Line 40"/>
          <p:cNvSpPr>
            <a:spLocks noChangeShapeType="1"/>
          </p:cNvSpPr>
          <p:nvPr/>
        </p:nvSpPr>
        <p:spPr bwMode="auto">
          <a:xfrm rot="16200000" flipH="1">
            <a:off x="7494312" y="5778673"/>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92" name="Rectangle 58"/>
          <p:cNvSpPr>
            <a:spLocks noChangeArrowheads="1"/>
          </p:cNvSpPr>
          <p:nvPr/>
        </p:nvSpPr>
        <p:spPr bwMode="auto">
          <a:xfrm>
            <a:off x="6732312" y="5556615"/>
            <a:ext cx="149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smtClean="0">
                <a:solidFill>
                  <a:srgbClr val="000000"/>
                </a:solidFill>
                <a:cs typeface="Arial" charset="0"/>
              </a:rPr>
              <a:t>dispatch</a:t>
            </a:r>
            <a:endParaRPr lang="en-US" sz="2000" b="1" dirty="0">
              <a:solidFill>
                <a:srgbClr val="000000"/>
              </a:solidFill>
              <a:cs typeface="Arial" charset="0"/>
            </a:endParaRPr>
          </a:p>
        </p:txBody>
      </p:sp>
      <p:sp>
        <p:nvSpPr>
          <p:cNvPr id="94" name="Rectangle 58"/>
          <p:cNvSpPr>
            <a:spLocks noChangeArrowheads="1"/>
          </p:cNvSpPr>
          <p:nvPr/>
        </p:nvSpPr>
        <p:spPr bwMode="auto">
          <a:xfrm>
            <a:off x="102912" y="5802868"/>
            <a:ext cx="149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smtClean="0">
                <a:solidFill>
                  <a:srgbClr val="000000"/>
                </a:solidFill>
                <a:cs typeface="Arial" charset="0"/>
              </a:rPr>
              <a:t>running</a:t>
            </a:r>
            <a:endParaRPr lang="en-US" sz="2000" b="1" dirty="0">
              <a:solidFill>
                <a:srgbClr val="000000"/>
              </a:solidFill>
              <a:cs typeface="Arial" charset="0"/>
            </a:endParaRPr>
          </a:p>
        </p:txBody>
      </p:sp>
      <p:sp>
        <p:nvSpPr>
          <p:cNvPr id="95" name="Rectangle 58"/>
          <p:cNvSpPr>
            <a:spLocks noChangeArrowheads="1"/>
          </p:cNvSpPr>
          <p:nvPr/>
        </p:nvSpPr>
        <p:spPr bwMode="auto">
          <a:xfrm>
            <a:off x="7620000" y="5791200"/>
            <a:ext cx="149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800" b="1" dirty="0" smtClean="0">
                <a:solidFill>
                  <a:srgbClr val="000000"/>
                </a:solidFill>
                <a:cs typeface="Arial" charset="0"/>
              </a:rPr>
              <a:t>running</a:t>
            </a:r>
            <a:endParaRPr lang="en-US" sz="2000" b="1" dirty="0">
              <a:solidFill>
                <a:srgbClr val="000000"/>
              </a:solidFill>
              <a:cs typeface="Arial" charset="0"/>
            </a:endParaRPr>
          </a:p>
        </p:txBody>
      </p:sp>
    </p:spTree>
    <p:extLst>
      <p:ext uri="{BB962C8B-B14F-4D97-AF65-F5344CB8AC3E}">
        <p14:creationId xmlns:p14="http://schemas.microsoft.com/office/powerpoint/2010/main" val="2359867362"/>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1620838" y="1784350"/>
            <a:ext cx="5788025" cy="125413"/>
            <a:chOff x="1824" y="3624"/>
            <a:chExt cx="2419" cy="98"/>
          </a:xfrm>
        </p:grpSpPr>
        <p:sp>
          <p:nvSpPr>
            <p:cNvPr id="16" name="Rectangle 5"/>
            <p:cNvSpPr>
              <a:spLocks noChangeArrowheads="1"/>
            </p:cNvSpPr>
            <p:nvPr/>
          </p:nvSpPr>
          <p:spPr bwMode="auto">
            <a:xfrm>
              <a:off x="2164" y="3624"/>
              <a:ext cx="831"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7" name="Rectangle 6"/>
            <p:cNvSpPr>
              <a:spLocks noChangeArrowheads="1"/>
            </p:cNvSpPr>
            <p:nvPr/>
          </p:nvSpPr>
          <p:spPr bwMode="auto">
            <a:xfrm>
              <a:off x="2995" y="3624"/>
              <a:ext cx="864"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8" name="Rectangle 7"/>
            <p:cNvSpPr>
              <a:spLocks noChangeArrowheads="1"/>
            </p:cNvSpPr>
            <p:nvPr/>
          </p:nvSpPr>
          <p:spPr bwMode="auto">
            <a:xfrm>
              <a:off x="3859" y="3624"/>
              <a:ext cx="384"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9" name="Rectangle 8"/>
            <p:cNvSpPr>
              <a:spLocks noChangeArrowheads="1"/>
            </p:cNvSpPr>
            <p:nvPr/>
          </p:nvSpPr>
          <p:spPr bwMode="auto">
            <a:xfrm>
              <a:off x="1824" y="3624"/>
              <a:ext cx="343"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20" name="Rectangle 9"/>
          <p:cNvSpPr>
            <a:spLocks noChangeArrowheads="1"/>
          </p:cNvSpPr>
          <p:nvPr/>
        </p:nvSpPr>
        <p:spPr bwMode="auto">
          <a:xfrm>
            <a:off x="2219325" y="1698625"/>
            <a:ext cx="419100" cy="282575"/>
          </a:xfrm>
          <a:prstGeom prst="rect">
            <a:avLst/>
          </a:prstGeom>
          <a:noFill/>
          <a:ln w="15875">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1" name="Rectangle 10"/>
          <p:cNvSpPr>
            <a:spLocks noChangeArrowheads="1"/>
          </p:cNvSpPr>
          <p:nvPr/>
        </p:nvSpPr>
        <p:spPr bwMode="auto">
          <a:xfrm>
            <a:off x="4206875" y="1698625"/>
            <a:ext cx="419100" cy="282575"/>
          </a:xfrm>
          <a:prstGeom prst="rect">
            <a:avLst/>
          </a:prstGeom>
          <a:noFill/>
          <a:ln w="15875">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2" name="Rectangle 11"/>
          <p:cNvSpPr>
            <a:spLocks noChangeArrowheads="1"/>
          </p:cNvSpPr>
          <p:nvPr/>
        </p:nvSpPr>
        <p:spPr bwMode="auto">
          <a:xfrm>
            <a:off x="6276975" y="1698625"/>
            <a:ext cx="419100" cy="282575"/>
          </a:xfrm>
          <a:prstGeom prst="rect">
            <a:avLst/>
          </a:prstGeom>
          <a:noFill/>
          <a:ln w="15875">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3" name="Rectangle 12"/>
          <p:cNvSpPr>
            <a:spLocks noChangeArrowheads="1"/>
          </p:cNvSpPr>
          <p:nvPr/>
        </p:nvSpPr>
        <p:spPr bwMode="auto">
          <a:xfrm>
            <a:off x="1614488" y="1698625"/>
            <a:ext cx="100012" cy="282575"/>
          </a:xfrm>
          <a:prstGeom prst="rect">
            <a:avLst/>
          </a:prstGeom>
          <a:noFill/>
          <a:ln w="15875">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4" name="Rectangle 13"/>
          <p:cNvSpPr>
            <a:spLocks noChangeArrowheads="1"/>
          </p:cNvSpPr>
          <p:nvPr/>
        </p:nvSpPr>
        <p:spPr bwMode="auto">
          <a:xfrm>
            <a:off x="7297738" y="1692275"/>
            <a:ext cx="100012" cy="282575"/>
          </a:xfrm>
          <a:prstGeom prst="rect">
            <a:avLst/>
          </a:prstGeom>
          <a:noFill/>
          <a:ln w="15875">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44039" name="Rectangle 24"/>
          <p:cNvSpPr>
            <a:spLocks noChangeArrowheads="1"/>
          </p:cNvSpPr>
          <p:nvPr/>
        </p:nvSpPr>
        <p:spPr bwMode="auto">
          <a:xfrm>
            <a:off x="4876800" y="2438400"/>
            <a:ext cx="45735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2000" smtClean="0">
                <a:solidFill>
                  <a:srgbClr val="000000"/>
                </a:solidFill>
                <a:cs typeface="Arial" charset="0"/>
              </a:rPr>
              <a:t>Thread.Wakeup(SleepQueue q) {</a:t>
            </a:r>
          </a:p>
          <a:p>
            <a:pPr defTabSz="914400"/>
            <a:r>
              <a:rPr lang="en-US" sz="2000" smtClean="0">
                <a:solidFill>
                  <a:srgbClr val="000000"/>
                </a:solidFill>
                <a:cs typeface="Arial" charset="0"/>
              </a:rPr>
              <a:t>    </a:t>
            </a:r>
            <a:r>
              <a:rPr lang="en-US" sz="2000" i="1" smtClean="0">
                <a:solidFill>
                  <a:srgbClr val="000000"/>
                </a:solidFill>
                <a:cs typeface="Arial" charset="0"/>
              </a:rPr>
              <a:t>lock and disable</a:t>
            </a:r>
            <a:r>
              <a:rPr lang="en-US" sz="2000" smtClean="0">
                <a:solidFill>
                  <a:srgbClr val="000000"/>
                </a:solidFill>
                <a:cs typeface="Arial" charset="0"/>
              </a:rPr>
              <a:t>;</a:t>
            </a:r>
          </a:p>
          <a:p>
            <a:pPr defTabSz="914400"/>
            <a:r>
              <a:rPr lang="en-US" sz="2000" smtClean="0">
                <a:solidFill>
                  <a:srgbClr val="000000"/>
                </a:solidFill>
                <a:cs typeface="Arial" charset="0"/>
              </a:rPr>
              <a:t>    q.RemoveFromQ(this);</a:t>
            </a:r>
          </a:p>
          <a:p>
            <a:pPr defTabSz="914400"/>
            <a:r>
              <a:rPr lang="en-US" sz="2000" smtClean="0">
                <a:solidFill>
                  <a:srgbClr val="000000"/>
                </a:solidFill>
                <a:cs typeface="Arial" charset="0"/>
              </a:rPr>
              <a:t>    this.status = READY;</a:t>
            </a:r>
          </a:p>
          <a:p>
            <a:pPr defTabSz="914400"/>
            <a:r>
              <a:rPr lang="en-US" sz="2000" smtClean="0">
                <a:solidFill>
                  <a:srgbClr val="000000"/>
                </a:solidFill>
                <a:cs typeface="Arial" charset="0"/>
              </a:rPr>
              <a:t>    sched.AddToReadyQ(this);</a:t>
            </a:r>
          </a:p>
          <a:p>
            <a:pPr defTabSz="914400"/>
            <a:r>
              <a:rPr lang="en-US" sz="2000" smtClean="0">
                <a:solidFill>
                  <a:srgbClr val="000000"/>
                </a:solidFill>
                <a:cs typeface="Arial" charset="0"/>
              </a:rPr>
              <a:t>    </a:t>
            </a:r>
            <a:r>
              <a:rPr lang="en-US" sz="2000" i="1" smtClean="0">
                <a:solidFill>
                  <a:srgbClr val="000000"/>
                </a:solidFill>
                <a:cs typeface="Arial" charset="0"/>
              </a:rPr>
              <a:t>unlock and enable</a:t>
            </a:r>
            <a:r>
              <a:rPr lang="en-US" sz="2000" smtClean="0">
                <a:solidFill>
                  <a:srgbClr val="000000"/>
                </a:solidFill>
                <a:cs typeface="Arial" charset="0"/>
              </a:rPr>
              <a:t>;</a:t>
            </a:r>
          </a:p>
          <a:p>
            <a:pPr defTabSz="914400"/>
            <a:r>
              <a:rPr lang="en-US" sz="2000" smtClean="0">
                <a:solidFill>
                  <a:srgbClr val="000000"/>
                </a:solidFill>
                <a:cs typeface="Arial" charset="0"/>
              </a:rPr>
              <a:t>}</a:t>
            </a:r>
          </a:p>
        </p:txBody>
      </p:sp>
      <p:sp>
        <p:nvSpPr>
          <p:cNvPr id="44040" name="Rectangle 25"/>
          <p:cNvSpPr>
            <a:spLocks noChangeArrowheads="1"/>
          </p:cNvSpPr>
          <p:nvPr/>
        </p:nvSpPr>
        <p:spPr bwMode="auto">
          <a:xfrm>
            <a:off x="304800" y="2284757"/>
            <a:ext cx="4833938" cy="25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2000" dirty="0" err="1" smtClean="0">
                <a:solidFill>
                  <a:srgbClr val="000000"/>
                </a:solidFill>
                <a:cs typeface="Arial" charset="0"/>
              </a:rPr>
              <a:t>Thread.Sleep</a:t>
            </a:r>
            <a:r>
              <a:rPr lang="en-US" sz="2000" dirty="0" smtClean="0">
                <a:solidFill>
                  <a:srgbClr val="000000"/>
                </a:solidFill>
                <a:cs typeface="Arial" charset="0"/>
              </a:rPr>
              <a:t>(</a:t>
            </a:r>
            <a:r>
              <a:rPr lang="en-US" sz="2000" dirty="0" err="1" smtClean="0">
                <a:solidFill>
                  <a:srgbClr val="000000"/>
                </a:solidFill>
                <a:cs typeface="Arial" charset="0"/>
              </a:rPr>
              <a:t>SleepQueue</a:t>
            </a:r>
            <a:r>
              <a:rPr lang="en-US" sz="2000" dirty="0" smtClean="0">
                <a:solidFill>
                  <a:srgbClr val="000000"/>
                </a:solidFill>
                <a:cs typeface="Arial" charset="0"/>
              </a:rPr>
              <a:t> q) {</a:t>
            </a:r>
          </a:p>
          <a:p>
            <a:pPr defTabSz="914400"/>
            <a:r>
              <a:rPr lang="en-US" sz="2000" dirty="0" smtClean="0">
                <a:solidFill>
                  <a:srgbClr val="000000"/>
                </a:solidFill>
                <a:cs typeface="Arial" charset="0"/>
              </a:rPr>
              <a:t>    </a:t>
            </a:r>
            <a:r>
              <a:rPr lang="en-US" sz="2000" i="1" dirty="0" smtClean="0">
                <a:solidFill>
                  <a:srgbClr val="000000"/>
                </a:solidFill>
                <a:cs typeface="Arial" charset="0"/>
              </a:rPr>
              <a:t>lock and disable interrupts</a:t>
            </a:r>
            <a:r>
              <a:rPr lang="en-US" sz="2000" dirty="0" smtClean="0">
                <a:solidFill>
                  <a:srgbClr val="000000"/>
                </a:solidFill>
                <a:cs typeface="Arial" charset="0"/>
              </a:rPr>
              <a:t>;</a:t>
            </a:r>
          </a:p>
          <a:p>
            <a:pPr defTabSz="914400"/>
            <a:r>
              <a:rPr lang="en-US" sz="2000" dirty="0" smtClean="0">
                <a:solidFill>
                  <a:srgbClr val="000000"/>
                </a:solidFill>
                <a:cs typeface="Arial" charset="0"/>
              </a:rPr>
              <a:t>    </a:t>
            </a:r>
            <a:r>
              <a:rPr lang="en-US" sz="2000" dirty="0" err="1" smtClean="0">
                <a:solidFill>
                  <a:srgbClr val="000000"/>
                </a:solidFill>
                <a:cs typeface="Arial" charset="0"/>
              </a:rPr>
              <a:t>this.status</a:t>
            </a:r>
            <a:r>
              <a:rPr lang="en-US" sz="2000" dirty="0" smtClean="0">
                <a:solidFill>
                  <a:srgbClr val="000000"/>
                </a:solidFill>
                <a:cs typeface="Arial" charset="0"/>
              </a:rPr>
              <a:t> = BLOCKED;</a:t>
            </a:r>
          </a:p>
          <a:p>
            <a:pPr defTabSz="914400"/>
            <a:r>
              <a:rPr lang="en-US" sz="2000" dirty="0" smtClean="0">
                <a:solidFill>
                  <a:srgbClr val="000000"/>
                </a:solidFill>
                <a:cs typeface="Arial" charset="0"/>
              </a:rPr>
              <a:t>    </a:t>
            </a:r>
            <a:r>
              <a:rPr lang="en-US" sz="2000" dirty="0" err="1" smtClean="0">
                <a:solidFill>
                  <a:srgbClr val="000000"/>
                </a:solidFill>
                <a:cs typeface="Arial" charset="0"/>
              </a:rPr>
              <a:t>q.AddToQ</a:t>
            </a:r>
            <a:r>
              <a:rPr lang="en-US" sz="2000" dirty="0" smtClean="0">
                <a:solidFill>
                  <a:srgbClr val="000000"/>
                </a:solidFill>
                <a:cs typeface="Arial" charset="0"/>
              </a:rPr>
              <a:t>(this);</a:t>
            </a:r>
          </a:p>
          <a:p>
            <a:pPr defTabSz="914400"/>
            <a:r>
              <a:rPr lang="en-US" sz="2000" dirty="0" smtClean="0">
                <a:solidFill>
                  <a:srgbClr val="000000"/>
                </a:solidFill>
                <a:cs typeface="Arial" charset="0"/>
              </a:rPr>
              <a:t>    next = </a:t>
            </a:r>
            <a:r>
              <a:rPr lang="en-US" sz="2000" dirty="0" err="1" smtClean="0">
                <a:solidFill>
                  <a:srgbClr val="000000"/>
                </a:solidFill>
                <a:cs typeface="Arial" charset="0"/>
              </a:rPr>
              <a:t>sched.GetNextThreadToRun</a:t>
            </a:r>
            <a:r>
              <a:rPr lang="en-US" sz="2000" dirty="0" smtClean="0">
                <a:solidFill>
                  <a:srgbClr val="000000"/>
                </a:solidFill>
                <a:cs typeface="Arial" charset="0"/>
              </a:rPr>
              <a:t>();</a:t>
            </a:r>
          </a:p>
          <a:p>
            <a:pPr defTabSz="914400"/>
            <a:r>
              <a:rPr lang="en-US" sz="2000" dirty="0" smtClean="0">
                <a:solidFill>
                  <a:srgbClr val="000000"/>
                </a:solidFill>
                <a:cs typeface="Arial" charset="0"/>
              </a:rPr>
              <a:t>    Switch(this, next);</a:t>
            </a:r>
          </a:p>
          <a:p>
            <a:pPr defTabSz="914400"/>
            <a:r>
              <a:rPr lang="en-US" sz="2000" dirty="0" smtClean="0">
                <a:solidFill>
                  <a:srgbClr val="000000"/>
                </a:solidFill>
                <a:cs typeface="Arial" charset="0"/>
              </a:rPr>
              <a:t>    </a:t>
            </a:r>
            <a:r>
              <a:rPr lang="en-US" sz="2000" i="1" dirty="0">
                <a:solidFill>
                  <a:srgbClr val="000000"/>
                </a:solidFill>
                <a:cs typeface="Arial" charset="0"/>
              </a:rPr>
              <a:t>unlock and enable</a:t>
            </a:r>
            <a:r>
              <a:rPr lang="en-US" sz="2000" dirty="0">
                <a:solidFill>
                  <a:srgbClr val="000000"/>
                </a:solidFill>
                <a:cs typeface="Arial" charset="0"/>
              </a:rPr>
              <a:t>;</a:t>
            </a:r>
            <a:endParaRPr lang="en-US" sz="2000" dirty="0" smtClean="0">
              <a:solidFill>
                <a:srgbClr val="000000"/>
              </a:solidFill>
              <a:cs typeface="Arial" charset="0"/>
            </a:endParaRPr>
          </a:p>
          <a:p>
            <a:pPr defTabSz="914400"/>
            <a:r>
              <a:rPr lang="en-US" sz="2000" dirty="0" smtClean="0">
                <a:solidFill>
                  <a:srgbClr val="000000"/>
                </a:solidFill>
                <a:cs typeface="Arial" charset="0"/>
              </a:rPr>
              <a:t>}</a:t>
            </a:r>
          </a:p>
        </p:txBody>
      </p:sp>
      <p:sp>
        <p:nvSpPr>
          <p:cNvPr id="44041" name="Title 14"/>
          <p:cNvSpPr>
            <a:spLocks noGrp="1"/>
          </p:cNvSpPr>
          <p:nvPr>
            <p:ph type="title"/>
          </p:nvPr>
        </p:nvSpPr>
        <p:spPr/>
        <p:txBody>
          <a:bodyPr/>
          <a:lstStyle/>
          <a:p>
            <a:r>
              <a:rPr lang="en-US" dirty="0" smtClean="0">
                <a:latin typeface="Arial" charset="0"/>
                <a:ea typeface="ＭＳ Ｐゴシック" charset="0"/>
                <a:cs typeface="Arial" charset="0"/>
              </a:rPr>
              <a:t>Sleep/wakeup: a rough idea</a:t>
            </a:r>
            <a:endParaRPr lang="en-US" dirty="0">
              <a:latin typeface="Arial" charset="0"/>
              <a:ea typeface="ＭＳ Ｐゴシック" charset="0"/>
              <a:cs typeface="Arial" charset="0"/>
            </a:endParaRPr>
          </a:p>
        </p:txBody>
      </p:sp>
      <p:sp>
        <p:nvSpPr>
          <p:cNvPr id="25" name="TextBox 27"/>
          <p:cNvSpPr txBox="1">
            <a:spLocks noChangeArrowheads="1"/>
          </p:cNvSpPr>
          <p:nvPr/>
        </p:nvSpPr>
        <p:spPr bwMode="auto">
          <a:xfrm>
            <a:off x="1828800" y="4953000"/>
            <a:ext cx="53021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u="sng" dirty="0" smtClean="0">
                <a:solidFill>
                  <a:srgbClr val="003367"/>
                </a:solidFill>
                <a:cs typeface="Arial" charset="0"/>
              </a:rPr>
              <a:t>This is pretty rough.  Some issues to resolve</a:t>
            </a:r>
            <a:r>
              <a:rPr lang="en-US" sz="2000" dirty="0" smtClean="0">
                <a:solidFill>
                  <a:srgbClr val="003367"/>
                </a:solidFill>
                <a:cs typeface="Arial" charset="0"/>
              </a:rPr>
              <a:t>:</a:t>
            </a:r>
          </a:p>
          <a:p>
            <a:pPr defTabSz="914400" eaLnBrk="1" hangingPunct="1"/>
            <a:r>
              <a:rPr lang="en-US" sz="2000" dirty="0" smtClean="0">
                <a:solidFill>
                  <a:srgbClr val="003367"/>
                </a:solidFill>
                <a:cs typeface="Arial" charset="0"/>
              </a:rPr>
              <a:t>What if there are no ready threads?</a:t>
            </a:r>
          </a:p>
          <a:p>
            <a:pPr defTabSz="914400" eaLnBrk="1" hangingPunct="1"/>
            <a:r>
              <a:rPr lang="en-US" sz="2000" dirty="0" smtClean="0">
                <a:solidFill>
                  <a:srgbClr val="003367"/>
                </a:solidFill>
                <a:cs typeface="Arial" charset="0"/>
              </a:rPr>
              <a:t>How does a thread terminate?</a:t>
            </a:r>
          </a:p>
          <a:p>
            <a:pPr defTabSz="914400" eaLnBrk="1" hangingPunct="1"/>
            <a:r>
              <a:rPr lang="en-US" sz="2000" dirty="0" smtClean="0">
                <a:solidFill>
                  <a:srgbClr val="003367"/>
                </a:solidFill>
                <a:cs typeface="Arial" charset="0"/>
              </a:rPr>
              <a:t>How does the first thread start</a:t>
            </a:r>
            <a:r>
              <a:rPr lang="en-US" sz="2000" dirty="0" smtClean="0">
                <a:solidFill>
                  <a:srgbClr val="003367"/>
                </a:solidFill>
                <a:cs typeface="Arial" charset="0"/>
              </a:rPr>
              <a:t>?</a:t>
            </a:r>
          </a:p>
          <a:p>
            <a:pPr defTabSz="914400" eaLnBrk="1" hangingPunct="1"/>
            <a:r>
              <a:rPr lang="en-US" sz="2000" dirty="0" smtClean="0">
                <a:solidFill>
                  <a:srgbClr val="003367"/>
                </a:solidFill>
                <a:cs typeface="Arial" charset="0"/>
              </a:rPr>
              <a:t>Synchronization details vary.</a:t>
            </a:r>
            <a:endParaRPr lang="en-US" sz="2000" dirty="0" smtClean="0">
              <a:solidFill>
                <a:srgbClr val="003367"/>
              </a:solidFill>
              <a:cs typeface="Arial" charset="0"/>
            </a:endParaRPr>
          </a:p>
        </p:txBody>
      </p:sp>
    </p:spTree>
    <p:extLst>
      <p:ext uri="{BB962C8B-B14F-4D97-AF65-F5344CB8AC3E}">
        <p14:creationId xmlns:p14="http://schemas.microsoft.com/office/powerpoint/2010/main" val="372622042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cores do</a:t>
            </a:r>
            <a:endParaRPr lang="en-US" dirty="0"/>
          </a:p>
        </p:txBody>
      </p:sp>
      <p:grpSp>
        <p:nvGrpSpPr>
          <p:cNvPr id="3" name="Group 5"/>
          <p:cNvGrpSpPr>
            <a:grpSpLocks/>
          </p:cNvGrpSpPr>
          <p:nvPr/>
        </p:nvGrpSpPr>
        <p:grpSpPr bwMode="auto">
          <a:xfrm>
            <a:off x="3782737" y="3368675"/>
            <a:ext cx="355600" cy="347663"/>
            <a:chOff x="4269" y="2781"/>
            <a:chExt cx="576" cy="576"/>
          </a:xfrm>
        </p:grpSpPr>
        <p:sp>
          <p:nvSpPr>
            <p:cNvPr id="4"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6" name="AutoShape 8"/>
          <p:cNvSpPr>
            <a:spLocks noChangeArrowheads="1"/>
          </p:cNvSpPr>
          <p:nvPr/>
        </p:nvSpPr>
        <p:spPr bwMode="auto">
          <a:xfrm rot="13139611">
            <a:off x="3798612" y="34147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7" name="Group 4"/>
          <p:cNvGrpSpPr>
            <a:grpSpLocks/>
          </p:cNvGrpSpPr>
          <p:nvPr/>
        </p:nvGrpSpPr>
        <p:grpSpPr bwMode="auto">
          <a:xfrm>
            <a:off x="4301850" y="3375025"/>
            <a:ext cx="355600" cy="347663"/>
            <a:chOff x="5799138" y="3614737"/>
            <a:chExt cx="355600" cy="347663"/>
          </a:xfrm>
        </p:grpSpPr>
        <p:sp>
          <p:nvSpPr>
            <p:cNvPr id="8"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9"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1" name="Oval 14"/>
          <p:cNvSpPr>
            <a:spLocks noChangeArrowheads="1"/>
          </p:cNvSpPr>
          <p:nvPr/>
        </p:nvSpPr>
        <p:spPr bwMode="auto">
          <a:xfrm>
            <a:off x="4851125" y="33766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12" name="AutoShape 15"/>
          <p:cNvSpPr>
            <a:spLocks noChangeArrowheads="1"/>
          </p:cNvSpPr>
          <p:nvPr/>
        </p:nvSpPr>
        <p:spPr bwMode="auto">
          <a:xfrm flipH="1">
            <a:off x="4976537" y="34544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3" name="AutoShape 16"/>
          <p:cNvSpPr>
            <a:spLocks noChangeArrowheads="1"/>
          </p:cNvSpPr>
          <p:nvPr/>
        </p:nvSpPr>
        <p:spPr bwMode="auto">
          <a:xfrm rot="13139611">
            <a:off x="4867000" y="34242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4" name="Rectangle 74"/>
          <p:cNvSpPr>
            <a:spLocks noChangeArrowheads="1"/>
          </p:cNvSpPr>
          <p:nvPr/>
        </p:nvSpPr>
        <p:spPr bwMode="auto">
          <a:xfrm>
            <a:off x="3608112" y="32766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6" name="Rectangle 58"/>
          <p:cNvSpPr>
            <a:spLocks noChangeArrowheads="1"/>
          </p:cNvSpPr>
          <p:nvPr/>
        </p:nvSpPr>
        <p:spPr bwMode="auto">
          <a:xfrm>
            <a:off x="3684312" y="3810000"/>
            <a:ext cx="1725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smtClean="0">
                <a:solidFill>
                  <a:srgbClr val="000000"/>
                </a:solidFill>
                <a:cs typeface="Arial" charset="0"/>
              </a:rPr>
              <a:t>ready queue</a:t>
            </a:r>
          </a:p>
          <a:p>
            <a:pPr algn="ctr" defTabSz="914400"/>
            <a:r>
              <a:rPr lang="en-US" sz="2000" b="1" dirty="0" smtClean="0">
                <a:solidFill>
                  <a:srgbClr val="000000"/>
                </a:solidFill>
                <a:cs typeface="Arial" charset="0"/>
              </a:rPr>
              <a:t>(</a:t>
            </a:r>
            <a:r>
              <a:rPr lang="en-US" sz="2000" b="1" dirty="0" err="1" smtClean="0">
                <a:solidFill>
                  <a:srgbClr val="000000"/>
                </a:solidFill>
                <a:cs typeface="Arial" charset="0"/>
              </a:rPr>
              <a:t>runqueue</a:t>
            </a:r>
            <a:r>
              <a:rPr lang="en-US" sz="2000" b="1" dirty="0" smtClean="0">
                <a:solidFill>
                  <a:srgbClr val="000000"/>
                </a:solidFill>
                <a:cs typeface="Arial" charset="0"/>
              </a:rPr>
              <a:t>)</a:t>
            </a:r>
            <a:endParaRPr lang="en-US" b="1" dirty="0">
              <a:solidFill>
                <a:srgbClr val="000000"/>
              </a:solidFill>
              <a:cs typeface="Arial" charset="0"/>
            </a:endParaRPr>
          </a:p>
        </p:txBody>
      </p:sp>
      <p:sp>
        <p:nvSpPr>
          <p:cNvPr id="18" name="Rectangle 58"/>
          <p:cNvSpPr>
            <a:spLocks noChangeArrowheads="1"/>
          </p:cNvSpPr>
          <p:nvPr/>
        </p:nvSpPr>
        <p:spPr bwMode="auto">
          <a:xfrm>
            <a:off x="1752600" y="1903512"/>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defTabSz="914400"/>
            <a:r>
              <a:rPr lang="en-US" sz="2000" b="1" dirty="0">
                <a:solidFill>
                  <a:srgbClr val="000000"/>
                </a:solidFill>
                <a:cs typeface="Arial" charset="0"/>
              </a:rPr>
              <a:t>s</a:t>
            </a:r>
            <a:r>
              <a:rPr lang="en-US" sz="2000" b="1" dirty="0" smtClean="0">
                <a:solidFill>
                  <a:srgbClr val="000000"/>
                </a:solidFill>
                <a:cs typeface="Arial" charset="0"/>
              </a:rPr>
              <a:t>cheduler</a:t>
            </a:r>
          </a:p>
          <a:p>
            <a:pPr defTabSz="914400"/>
            <a:r>
              <a:rPr lang="en-US" sz="2000" b="1" dirty="0" err="1" smtClean="0">
                <a:solidFill>
                  <a:srgbClr val="000000"/>
                </a:solidFill>
                <a:cs typeface="Arial" charset="0"/>
              </a:rPr>
              <a:t>getNextToRun</a:t>
            </a:r>
            <a:r>
              <a:rPr lang="en-US" sz="2000" b="1" dirty="0" smtClean="0">
                <a:solidFill>
                  <a:srgbClr val="000000"/>
                </a:solidFill>
                <a:cs typeface="Arial" charset="0"/>
              </a:rPr>
              <a:t>()</a:t>
            </a:r>
            <a:endParaRPr lang="en-US" b="1" dirty="0">
              <a:solidFill>
                <a:srgbClr val="000000"/>
              </a:solidFill>
              <a:cs typeface="Arial" charset="0"/>
            </a:endParaRPr>
          </a:p>
        </p:txBody>
      </p:sp>
      <p:sp>
        <p:nvSpPr>
          <p:cNvPr id="19" name="Line 40"/>
          <p:cNvSpPr>
            <a:spLocks noChangeShapeType="1"/>
          </p:cNvSpPr>
          <p:nvPr/>
        </p:nvSpPr>
        <p:spPr bwMode="auto">
          <a:xfrm rot="16200000" flipH="1">
            <a:off x="838200" y="4038600"/>
            <a:ext cx="2590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1" name="Line 40"/>
          <p:cNvSpPr>
            <a:spLocks noChangeShapeType="1"/>
          </p:cNvSpPr>
          <p:nvPr/>
        </p:nvSpPr>
        <p:spPr bwMode="auto">
          <a:xfrm rot="16200000" flipH="1">
            <a:off x="4533900" y="1409700"/>
            <a:ext cx="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4" name="Rectangle 58"/>
          <p:cNvSpPr>
            <a:spLocks noChangeArrowheads="1"/>
          </p:cNvSpPr>
          <p:nvPr/>
        </p:nvSpPr>
        <p:spPr bwMode="auto">
          <a:xfrm>
            <a:off x="3810000" y="22098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a:solidFill>
                  <a:srgbClr val="000000"/>
                </a:solidFill>
                <a:cs typeface="Arial" charset="0"/>
              </a:rPr>
              <a:t>n</a:t>
            </a:r>
            <a:r>
              <a:rPr lang="en-US" sz="2000" b="1" dirty="0" smtClean="0">
                <a:solidFill>
                  <a:srgbClr val="000000"/>
                </a:solidFill>
                <a:cs typeface="Arial" charset="0"/>
              </a:rPr>
              <a:t>othing?</a:t>
            </a:r>
            <a:endParaRPr lang="en-US" b="1" dirty="0">
              <a:solidFill>
                <a:srgbClr val="000000"/>
              </a:solidFill>
              <a:cs typeface="Arial" charset="0"/>
            </a:endParaRPr>
          </a:p>
        </p:txBody>
      </p:sp>
      <p:sp>
        <p:nvSpPr>
          <p:cNvPr id="25" name="Rectangle 58"/>
          <p:cNvSpPr>
            <a:spLocks noChangeArrowheads="1"/>
          </p:cNvSpPr>
          <p:nvPr/>
        </p:nvSpPr>
        <p:spPr bwMode="auto">
          <a:xfrm>
            <a:off x="5181600" y="1982688"/>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smtClean="0">
                <a:solidFill>
                  <a:srgbClr val="000000"/>
                </a:solidFill>
                <a:cs typeface="Arial" charset="0"/>
              </a:rPr>
              <a:t>pause</a:t>
            </a:r>
            <a:endParaRPr lang="en-US" b="1" dirty="0">
              <a:solidFill>
                <a:srgbClr val="000000"/>
              </a:solidFill>
              <a:cs typeface="Arial" charset="0"/>
            </a:endParaRPr>
          </a:p>
        </p:txBody>
      </p:sp>
      <p:sp>
        <p:nvSpPr>
          <p:cNvPr id="26" name="Rectangle 58"/>
          <p:cNvSpPr>
            <a:spLocks noChangeArrowheads="1"/>
          </p:cNvSpPr>
          <p:nvPr/>
        </p:nvSpPr>
        <p:spPr bwMode="auto">
          <a:xfrm>
            <a:off x="1447800" y="3940314"/>
            <a:ext cx="1371600" cy="707886"/>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g</a:t>
            </a:r>
            <a:r>
              <a:rPr lang="en-US" sz="2000" b="1" dirty="0" smtClean="0">
                <a:solidFill>
                  <a:srgbClr val="000000"/>
                </a:solidFill>
                <a:cs typeface="Arial" charset="0"/>
              </a:rPr>
              <a:t>ot thread</a:t>
            </a:r>
            <a:endParaRPr lang="en-US" b="1" dirty="0">
              <a:solidFill>
                <a:srgbClr val="000000"/>
              </a:solidFill>
              <a:cs typeface="Arial" charset="0"/>
            </a:endParaRPr>
          </a:p>
        </p:txBody>
      </p:sp>
      <p:sp>
        <p:nvSpPr>
          <p:cNvPr id="27" name="Line 40"/>
          <p:cNvSpPr>
            <a:spLocks noChangeShapeType="1"/>
          </p:cNvSpPr>
          <p:nvPr/>
        </p:nvSpPr>
        <p:spPr bwMode="auto">
          <a:xfrm rot="16200000" flipH="1">
            <a:off x="3238500" y="4305300"/>
            <a:ext cx="0" cy="2209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32" name="Group 4"/>
          <p:cNvGrpSpPr>
            <a:grpSpLocks/>
          </p:cNvGrpSpPr>
          <p:nvPr/>
        </p:nvGrpSpPr>
        <p:grpSpPr bwMode="auto">
          <a:xfrm>
            <a:off x="4419600" y="5181600"/>
            <a:ext cx="601662" cy="588233"/>
            <a:chOff x="5799138" y="3614737"/>
            <a:chExt cx="355600" cy="347663"/>
          </a:xfrm>
        </p:grpSpPr>
        <p:sp>
          <p:nvSpPr>
            <p:cNvPr id="33"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34"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35"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37" name="Line 40"/>
          <p:cNvSpPr>
            <a:spLocks noChangeShapeType="1"/>
          </p:cNvSpPr>
          <p:nvPr/>
        </p:nvSpPr>
        <p:spPr bwMode="auto">
          <a:xfrm rot="16200000" flipH="1">
            <a:off x="6286500" y="4229101"/>
            <a:ext cx="0"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8" name="Line 40"/>
          <p:cNvSpPr>
            <a:spLocks noChangeShapeType="1"/>
          </p:cNvSpPr>
          <p:nvPr/>
        </p:nvSpPr>
        <p:spPr bwMode="auto">
          <a:xfrm rot="5400000" flipH="1" flipV="1">
            <a:off x="5981700" y="3924300"/>
            <a:ext cx="297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39" name="Rectangle 58"/>
          <p:cNvSpPr>
            <a:spLocks noChangeArrowheads="1"/>
          </p:cNvSpPr>
          <p:nvPr/>
        </p:nvSpPr>
        <p:spPr bwMode="auto">
          <a:xfrm>
            <a:off x="6781800" y="2971800"/>
            <a:ext cx="1371600" cy="707886"/>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s</a:t>
            </a:r>
            <a:r>
              <a:rPr lang="en-US" sz="2000" b="1" dirty="0" smtClean="0">
                <a:solidFill>
                  <a:srgbClr val="000000"/>
                </a:solidFill>
                <a:cs typeface="Arial" charset="0"/>
              </a:rPr>
              <a:t>leep</a:t>
            </a:r>
          </a:p>
          <a:p>
            <a:pPr algn="ctr" defTabSz="914400"/>
            <a:r>
              <a:rPr lang="en-US" sz="2000" b="1" dirty="0" smtClean="0">
                <a:solidFill>
                  <a:srgbClr val="000000"/>
                </a:solidFill>
                <a:cs typeface="Arial" charset="0"/>
              </a:rPr>
              <a:t>e</a:t>
            </a:r>
            <a:r>
              <a:rPr lang="en-US" sz="2000" b="1" dirty="0" smtClean="0">
                <a:solidFill>
                  <a:srgbClr val="000000"/>
                </a:solidFill>
                <a:cs typeface="Arial" charset="0"/>
              </a:rPr>
              <a:t>xit</a:t>
            </a:r>
          </a:p>
        </p:txBody>
      </p:sp>
      <p:sp>
        <p:nvSpPr>
          <p:cNvPr id="40" name="Line 40"/>
          <p:cNvSpPr>
            <a:spLocks noChangeShapeType="1"/>
          </p:cNvSpPr>
          <p:nvPr/>
        </p:nvSpPr>
        <p:spPr bwMode="auto">
          <a:xfrm rot="16200000" flipH="1">
            <a:off x="6705600" y="1828800"/>
            <a:ext cx="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1" name="Rectangle 58"/>
          <p:cNvSpPr>
            <a:spLocks noChangeArrowheads="1"/>
          </p:cNvSpPr>
          <p:nvPr/>
        </p:nvSpPr>
        <p:spPr bwMode="auto">
          <a:xfrm>
            <a:off x="6781800" y="1981200"/>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smtClean="0">
                <a:solidFill>
                  <a:srgbClr val="000000"/>
                </a:solidFill>
                <a:cs typeface="Arial" charset="0"/>
              </a:rPr>
              <a:t>idle</a:t>
            </a:r>
            <a:endParaRPr lang="en-US" b="1" dirty="0">
              <a:solidFill>
                <a:srgbClr val="000000"/>
              </a:solidFill>
              <a:cs typeface="Arial" charset="0"/>
            </a:endParaRPr>
          </a:p>
        </p:txBody>
      </p:sp>
      <p:sp>
        <p:nvSpPr>
          <p:cNvPr id="42" name="Line 40"/>
          <p:cNvSpPr>
            <a:spLocks noChangeShapeType="1"/>
          </p:cNvSpPr>
          <p:nvPr/>
        </p:nvSpPr>
        <p:spPr bwMode="auto">
          <a:xfrm rot="5400000" flipH="1" flipV="1">
            <a:off x="5219700" y="3924300"/>
            <a:ext cx="297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3" name="Rectangle 58"/>
          <p:cNvSpPr>
            <a:spLocks noChangeArrowheads="1"/>
          </p:cNvSpPr>
          <p:nvPr/>
        </p:nvSpPr>
        <p:spPr bwMode="auto">
          <a:xfrm>
            <a:off x="6019800" y="3884712"/>
            <a:ext cx="1371600" cy="1015663"/>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timer</a:t>
            </a:r>
          </a:p>
          <a:p>
            <a:pPr algn="ctr" defTabSz="914400"/>
            <a:r>
              <a:rPr lang="en-US" sz="2000" b="1" dirty="0" smtClean="0">
                <a:solidFill>
                  <a:srgbClr val="000000"/>
                </a:solidFill>
                <a:cs typeface="Arial" charset="0"/>
              </a:rPr>
              <a:t>quantum expired</a:t>
            </a:r>
            <a:endParaRPr lang="en-US" sz="2000" b="1" dirty="0" smtClean="0">
              <a:solidFill>
                <a:srgbClr val="000000"/>
              </a:solidFill>
              <a:cs typeface="Arial" charset="0"/>
            </a:endParaRPr>
          </a:p>
        </p:txBody>
      </p:sp>
      <p:sp>
        <p:nvSpPr>
          <p:cNvPr id="44" name="Rectangle 58"/>
          <p:cNvSpPr>
            <a:spLocks noChangeArrowheads="1"/>
          </p:cNvSpPr>
          <p:nvPr/>
        </p:nvSpPr>
        <p:spPr bwMode="auto">
          <a:xfrm>
            <a:off x="3810000" y="5867400"/>
            <a:ext cx="19050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r</a:t>
            </a:r>
            <a:r>
              <a:rPr lang="en-US" sz="2000" b="1" dirty="0" smtClean="0">
                <a:solidFill>
                  <a:srgbClr val="000000"/>
                </a:solidFill>
                <a:cs typeface="Arial" charset="0"/>
              </a:rPr>
              <a:t>un thread</a:t>
            </a:r>
            <a:endParaRPr lang="en-US" b="1" dirty="0">
              <a:solidFill>
                <a:srgbClr val="000000"/>
              </a:solidFill>
              <a:cs typeface="Arial" charset="0"/>
            </a:endParaRPr>
          </a:p>
        </p:txBody>
      </p:sp>
      <p:sp>
        <p:nvSpPr>
          <p:cNvPr id="45" name="AutoShape 16"/>
          <p:cNvSpPr>
            <a:spLocks noChangeArrowheads="1"/>
          </p:cNvSpPr>
          <p:nvPr/>
        </p:nvSpPr>
        <p:spPr bwMode="auto">
          <a:xfrm rot="5400000">
            <a:off x="3365935" y="5169336"/>
            <a:ext cx="279399" cy="456331"/>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wrap="square" anchor="ctr">
            <a:spAutoFit/>
          </a:bodyPr>
          <a:lstStyle/>
          <a:p>
            <a:pPr defTabSz="914400"/>
            <a:endParaRPr lang="en-US" sz="1800">
              <a:solidFill>
                <a:srgbClr val="000000"/>
              </a:solidFill>
            </a:endParaRPr>
          </a:p>
        </p:txBody>
      </p:sp>
      <p:sp>
        <p:nvSpPr>
          <p:cNvPr id="46" name="Rectangle 58"/>
          <p:cNvSpPr>
            <a:spLocks noChangeArrowheads="1"/>
          </p:cNvSpPr>
          <p:nvPr/>
        </p:nvSpPr>
        <p:spPr bwMode="auto">
          <a:xfrm>
            <a:off x="2590800" y="5562600"/>
            <a:ext cx="1905000" cy="400110"/>
          </a:xfrm>
          <a:prstGeom prst="rect">
            <a:avLst/>
          </a:prstGeom>
          <a:noFill/>
          <a:ln>
            <a:noFill/>
          </a:ln>
          <a:extLst/>
        </p:spPr>
        <p:txBody>
          <a:bodyPr wrap="square" anchor="ctr">
            <a:spAutoFit/>
          </a:bodyPr>
          <a:lstStyle/>
          <a:p>
            <a:pPr algn="ctr" defTabSz="914400"/>
            <a:r>
              <a:rPr lang="en-US" sz="2000" b="1" dirty="0">
                <a:solidFill>
                  <a:srgbClr val="000000"/>
                </a:solidFill>
                <a:cs typeface="Arial" charset="0"/>
              </a:rPr>
              <a:t>s</a:t>
            </a:r>
            <a:r>
              <a:rPr lang="en-US" sz="2000" b="1" dirty="0" smtClean="0">
                <a:solidFill>
                  <a:srgbClr val="000000"/>
                </a:solidFill>
                <a:cs typeface="Arial" charset="0"/>
              </a:rPr>
              <a:t>witch in</a:t>
            </a:r>
            <a:endParaRPr lang="en-US" b="1" dirty="0">
              <a:solidFill>
                <a:srgbClr val="000000"/>
              </a:solidFill>
              <a:cs typeface="Arial" charset="0"/>
            </a:endParaRPr>
          </a:p>
        </p:txBody>
      </p:sp>
      <p:sp>
        <p:nvSpPr>
          <p:cNvPr id="47" name="AutoShape 16"/>
          <p:cNvSpPr>
            <a:spLocks noChangeArrowheads="1"/>
          </p:cNvSpPr>
          <p:nvPr/>
        </p:nvSpPr>
        <p:spPr bwMode="auto">
          <a:xfrm rot="5400000">
            <a:off x="5804335" y="5169334"/>
            <a:ext cx="279399" cy="456331"/>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wrap="square" anchor="ctr">
            <a:spAutoFit/>
          </a:bodyPr>
          <a:lstStyle/>
          <a:p>
            <a:pPr defTabSz="914400"/>
            <a:endParaRPr lang="en-US" sz="1800">
              <a:solidFill>
                <a:srgbClr val="000000"/>
              </a:solidFill>
            </a:endParaRPr>
          </a:p>
        </p:txBody>
      </p:sp>
      <p:sp>
        <p:nvSpPr>
          <p:cNvPr id="48" name="Rectangle 58"/>
          <p:cNvSpPr>
            <a:spLocks noChangeArrowheads="1"/>
          </p:cNvSpPr>
          <p:nvPr/>
        </p:nvSpPr>
        <p:spPr bwMode="auto">
          <a:xfrm>
            <a:off x="5029200" y="5562598"/>
            <a:ext cx="1905000" cy="400110"/>
          </a:xfrm>
          <a:prstGeom prst="rect">
            <a:avLst/>
          </a:prstGeom>
          <a:noFill/>
          <a:ln>
            <a:noFill/>
          </a:ln>
          <a:extLst/>
        </p:spPr>
        <p:txBody>
          <a:bodyPr wrap="square" anchor="ctr">
            <a:spAutoFit/>
          </a:bodyPr>
          <a:lstStyle/>
          <a:p>
            <a:pPr algn="ctr" defTabSz="914400"/>
            <a:r>
              <a:rPr lang="en-US" sz="2000" b="1" dirty="0">
                <a:solidFill>
                  <a:srgbClr val="000000"/>
                </a:solidFill>
                <a:cs typeface="Arial" charset="0"/>
              </a:rPr>
              <a:t>s</a:t>
            </a:r>
            <a:r>
              <a:rPr lang="en-US" sz="2000" b="1" dirty="0" smtClean="0">
                <a:solidFill>
                  <a:srgbClr val="000000"/>
                </a:solidFill>
                <a:cs typeface="Arial" charset="0"/>
              </a:rPr>
              <a:t>witch out</a:t>
            </a:r>
            <a:endParaRPr lang="en-US" b="1" dirty="0">
              <a:solidFill>
                <a:srgbClr val="000000"/>
              </a:solidFill>
              <a:cs typeface="Arial" charset="0"/>
            </a:endParaRPr>
          </a:p>
        </p:txBody>
      </p:sp>
      <p:sp>
        <p:nvSpPr>
          <p:cNvPr id="49" name="Line 40"/>
          <p:cNvSpPr>
            <a:spLocks noChangeShapeType="1"/>
          </p:cNvSpPr>
          <p:nvPr/>
        </p:nvSpPr>
        <p:spPr bwMode="auto">
          <a:xfrm rot="5400000">
            <a:off x="4800600" y="-990600"/>
            <a:ext cx="0" cy="5334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0" name="Line 40"/>
          <p:cNvSpPr>
            <a:spLocks noChangeShapeType="1"/>
          </p:cNvSpPr>
          <p:nvPr/>
        </p:nvSpPr>
        <p:spPr bwMode="auto">
          <a:xfrm rot="5400000" flipH="1" flipV="1">
            <a:off x="7315200" y="18288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1" name="Line 40"/>
          <p:cNvSpPr>
            <a:spLocks noChangeShapeType="1"/>
          </p:cNvSpPr>
          <p:nvPr/>
        </p:nvSpPr>
        <p:spPr bwMode="auto">
          <a:xfrm rot="16200000" flipH="1">
            <a:off x="1981200" y="18288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2" name="Rectangle 58"/>
          <p:cNvSpPr>
            <a:spLocks noChangeArrowheads="1"/>
          </p:cNvSpPr>
          <p:nvPr/>
        </p:nvSpPr>
        <p:spPr bwMode="auto">
          <a:xfrm>
            <a:off x="4114800" y="1447800"/>
            <a:ext cx="13716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Idle loop</a:t>
            </a:r>
            <a:endParaRPr lang="en-US" b="1" dirty="0">
              <a:solidFill>
                <a:srgbClr val="000000"/>
              </a:solidFill>
              <a:cs typeface="Arial" charset="0"/>
            </a:endParaRPr>
          </a:p>
        </p:txBody>
      </p:sp>
      <p:sp>
        <p:nvSpPr>
          <p:cNvPr id="53" name="Line 40"/>
          <p:cNvSpPr>
            <a:spLocks noChangeShapeType="1"/>
          </p:cNvSpPr>
          <p:nvPr/>
        </p:nvSpPr>
        <p:spPr bwMode="auto">
          <a:xfrm rot="5400000">
            <a:off x="2857500" y="2857500"/>
            <a:ext cx="0" cy="14478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4" name="Line 40"/>
          <p:cNvSpPr>
            <a:spLocks noChangeShapeType="1"/>
          </p:cNvSpPr>
          <p:nvPr/>
        </p:nvSpPr>
        <p:spPr bwMode="auto">
          <a:xfrm rot="5400000">
            <a:off x="6057900" y="2933700"/>
            <a:ext cx="0" cy="12954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55" name="Rectangle 58"/>
          <p:cNvSpPr>
            <a:spLocks noChangeArrowheads="1"/>
          </p:cNvSpPr>
          <p:nvPr/>
        </p:nvSpPr>
        <p:spPr bwMode="auto">
          <a:xfrm>
            <a:off x="2438400" y="2858869"/>
            <a:ext cx="990600" cy="646331"/>
          </a:xfrm>
          <a:prstGeom prst="rect">
            <a:avLst/>
          </a:prstGeom>
          <a:solidFill>
            <a:srgbClr val="FFFFFF"/>
          </a:solidFill>
          <a:ln>
            <a:noFill/>
          </a:ln>
          <a:extLst/>
        </p:spPr>
        <p:txBody>
          <a:bodyPr wrap="square" anchor="ctr">
            <a:spAutoFit/>
          </a:bodyPr>
          <a:lstStyle/>
          <a:p>
            <a:pPr algn="ctr" defTabSz="914400"/>
            <a:r>
              <a:rPr lang="en-US" sz="1800" dirty="0">
                <a:solidFill>
                  <a:srgbClr val="000000"/>
                </a:solidFill>
                <a:cs typeface="Arial" charset="0"/>
              </a:rPr>
              <a:t>g</a:t>
            </a:r>
            <a:r>
              <a:rPr lang="en-US" sz="1800" dirty="0" smtClean="0">
                <a:solidFill>
                  <a:srgbClr val="000000"/>
                </a:solidFill>
                <a:cs typeface="Arial" charset="0"/>
              </a:rPr>
              <a:t>et thread</a:t>
            </a:r>
            <a:endParaRPr lang="en-US" sz="2000" dirty="0">
              <a:solidFill>
                <a:srgbClr val="000000"/>
              </a:solidFill>
              <a:cs typeface="Arial" charset="0"/>
            </a:endParaRPr>
          </a:p>
        </p:txBody>
      </p:sp>
      <p:sp>
        <p:nvSpPr>
          <p:cNvPr id="58" name="Rectangle 58"/>
          <p:cNvSpPr>
            <a:spLocks noChangeArrowheads="1"/>
          </p:cNvSpPr>
          <p:nvPr/>
        </p:nvSpPr>
        <p:spPr bwMode="auto">
          <a:xfrm>
            <a:off x="5562600" y="2858869"/>
            <a:ext cx="990600" cy="646331"/>
          </a:xfrm>
          <a:prstGeom prst="rect">
            <a:avLst/>
          </a:prstGeom>
          <a:solidFill>
            <a:srgbClr val="FFFFFF"/>
          </a:solidFill>
          <a:ln>
            <a:noFill/>
          </a:ln>
          <a:extLst/>
        </p:spPr>
        <p:txBody>
          <a:bodyPr wrap="square" anchor="ctr">
            <a:spAutoFit/>
          </a:bodyPr>
          <a:lstStyle/>
          <a:p>
            <a:pPr algn="ctr" defTabSz="914400"/>
            <a:r>
              <a:rPr lang="en-US" sz="1800" dirty="0" smtClean="0">
                <a:solidFill>
                  <a:srgbClr val="000000"/>
                </a:solidFill>
                <a:cs typeface="Arial" charset="0"/>
              </a:rPr>
              <a:t>put thread</a:t>
            </a:r>
            <a:endParaRPr lang="en-US" sz="2000" dirty="0">
              <a:solidFill>
                <a:srgbClr val="000000"/>
              </a:solidFill>
              <a:cs typeface="Arial" charset="0"/>
            </a:endParaRPr>
          </a:p>
        </p:txBody>
      </p:sp>
      <p:sp>
        <p:nvSpPr>
          <p:cNvPr id="59" name="AutoShape 4"/>
          <p:cNvSpPr>
            <a:spLocks noChangeArrowheads="1"/>
          </p:cNvSpPr>
          <p:nvPr/>
        </p:nvSpPr>
        <p:spPr bwMode="auto">
          <a:xfrm>
            <a:off x="5029200" y="5257800"/>
            <a:ext cx="340177" cy="381000"/>
          </a:xfrm>
          <a:prstGeom prst="irregularSeal1">
            <a:avLst/>
          </a:prstGeom>
          <a:solidFill>
            <a:srgbClr val="FFFF00"/>
          </a:solidFill>
          <a:ln w="12700">
            <a:solidFill>
              <a:srgbClr val="333399"/>
            </a:solidFill>
            <a:miter lim="800000"/>
            <a:headEnd type="none" w="sm" len="sm"/>
            <a:tailEnd type="none" w="sm" len="sm"/>
          </a:ln>
        </p:spPr>
        <p:txBody>
          <a:bodyPr anchor="ctr"/>
          <a:lstStyle/>
          <a:p>
            <a:pPr algn="ctr"/>
            <a:endParaRPr lang="en-US" sz="1400">
              <a:solidFill>
                <a:srgbClr val="37305A"/>
              </a:solidFill>
            </a:endParaRPr>
          </a:p>
        </p:txBody>
      </p:sp>
      <p:sp>
        <p:nvSpPr>
          <p:cNvPr id="60" name="AutoShape 16"/>
          <p:cNvSpPr>
            <a:spLocks noChangeArrowheads="1"/>
          </p:cNvSpPr>
          <p:nvPr/>
        </p:nvSpPr>
        <p:spPr bwMode="auto">
          <a:xfrm rot="5400000">
            <a:off x="1688666" y="1435534"/>
            <a:ext cx="279399" cy="456331"/>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wrap="square" anchor="ctr">
            <a:spAutoFit/>
          </a:bodyPr>
          <a:lstStyle/>
          <a:p>
            <a:pPr defTabSz="914400"/>
            <a:endParaRPr lang="en-US" sz="1800">
              <a:solidFill>
                <a:srgbClr val="000000"/>
              </a:solidFill>
            </a:endParaRPr>
          </a:p>
        </p:txBody>
      </p:sp>
    </p:spTree>
    <p:extLst>
      <p:ext uri="{BB962C8B-B14F-4D97-AF65-F5344CB8AC3E}">
        <p14:creationId xmlns:p14="http://schemas.microsoft.com/office/powerpoint/2010/main" val="3206034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rot="5400000">
            <a:off x="4946650" y="3562350"/>
            <a:ext cx="4695825"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4450" name="Rectangle 3"/>
          <p:cNvSpPr>
            <a:spLocks noChangeArrowheads="1"/>
          </p:cNvSpPr>
          <p:nvPr/>
        </p:nvSpPr>
        <p:spPr bwMode="auto">
          <a:xfrm rot="5400000">
            <a:off x="2617788" y="3602037"/>
            <a:ext cx="47053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4451" name="Rectangle 4"/>
          <p:cNvSpPr>
            <a:spLocks noGrp="1" noChangeArrowheads="1"/>
          </p:cNvSpPr>
          <p:nvPr>
            <p:ph type="title"/>
          </p:nvPr>
        </p:nvSpPr>
        <p:spPr/>
        <p:txBody>
          <a:bodyPr/>
          <a:lstStyle/>
          <a:p>
            <a:r>
              <a:rPr lang="en-US">
                <a:latin typeface="Arial" charset="0"/>
                <a:ea typeface="ＭＳ Ｐゴシック" charset="0"/>
                <a:cs typeface="Arial" charset="0"/>
              </a:rPr>
              <a:t>How about this?</a:t>
            </a:r>
          </a:p>
        </p:txBody>
      </p:sp>
      <p:sp>
        <p:nvSpPr>
          <p:cNvPr id="104452" name="Text Box 5"/>
          <p:cNvSpPr txBox="1">
            <a:spLocks noChangeArrowheads="1"/>
          </p:cNvSpPr>
          <p:nvPr/>
        </p:nvSpPr>
        <p:spPr bwMode="auto">
          <a:xfrm>
            <a:off x="3733800" y="2174875"/>
            <a:ext cx="2343150" cy="461963"/>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x = x + 1;</a:t>
            </a:r>
          </a:p>
        </p:txBody>
      </p:sp>
      <p:sp>
        <p:nvSpPr>
          <p:cNvPr id="104453" name="Text Box 6"/>
          <p:cNvSpPr txBox="1">
            <a:spLocks noChangeArrowheads="1"/>
          </p:cNvSpPr>
          <p:nvPr/>
        </p:nvSpPr>
        <p:spPr bwMode="auto">
          <a:xfrm>
            <a:off x="6197600" y="412432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mx-&gt;Acquire();</a:t>
            </a:r>
          </a:p>
          <a:p>
            <a:r>
              <a:rPr lang="en-US" b="1" i="1">
                <a:solidFill>
                  <a:srgbClr val="4D0660"/>
                </a:solidFill>
                <a:latin typeface="Times New Roman" charset="0"/>
              </a:rPr>
              <a:t>x = x + 1;</a:t>
            </a:r>
          </a:p>
          <a:p>
            <a:r>
              <a:rPr lang="en-US" b="1" i="1">
                <a:solidFill>
                  <a:srgbClr val="4D0660"/>
                </a:solidFill>
                <a:latin typeface="Times New Roman" charset="0"/>
              </a:rPr>
              <a:t>mx-&gt;Release();</a:t>
            </a:r>
          </a:p>
        </p:txBody>
      </p:sp>
      <p:sp>
        <p:nvSpPr>
          <p:cNvPr id="104454" name="Oval 8"/>
          <p:cNvSpPr>
            <a:spLocks noChangeArrowheads="1"/>
          </p:cNvSpPr>
          <p:nvPr/>
        </p:nvSpPr>
        <p:spPr bwMode="auto">
          <a:xfrm>
            <a:off x="4883150" y="147955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55" name="Oval 9"/>
          <p:cNvSpPr>
            <a:spLocks noChangeArrowheads="1"/>
          </p:cNvSpPr>
          <p:nvPr/>
        </p:nvSpPr>
        <p:spPr bwMode="auto">
          <a:xfrm>
            <a:off x="4902200" y="34956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56" name="Oval 10"/>
          <p:cNvSpPr>
            <a:spLocks noChangeArrowheads="1"/>
          </p:cNvSpPr>
          <p:nvPr/>
        </p:nvSpPr>
        <p:spPr bwMode="auto">
          <a:xfrm>
            <a:off x="7226300" y="37338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57" name="Oval 11"/>
          <p:cNvSpPr>
            <a:spLocks noChangeArrowheads="1"/>
          </p:cNvSpPr>
          <p:nvPr/>
        </p:nvSpPr>
        <p:spPr bwMode="auto">
          <a:xfrm>
            <a:off x="7216775" y="55911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58" name="Oval 12"/>
          <p:cNvSpPr>
            <a:spLocks noChangeArrowheads="1"/>
          </p:cNvSpPr>
          <p:nvPr/>
        </p:nvSpPr>
        <p:spPr bwMode="auto">
          <a:xfrm>
            <a:off x="5254625" y="23749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59" name="Oval 13"/>
          <p:cNvSpPr>
            <a:spLocks noChangeArrowheads="1"/>
          </p:cNvSpPr>
          <p:nvPr/>
        </p:nvSpPr>
        <p:spPr bwMode="auto">
          <a:xfrm>
            <a:off x="7616825" y="46863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nvGrpSpPr>
          <p:cNvPr id="104460" name="Group 20"/>
          <p:cNvGrpSpPr>
            <a:grpSpLocks/>
          </p:cNvGrpSpPr>
          <p:nvPr/>
        </p:nvGrpSpPr>
        <p:grpSpPr bwMode="auto">
          <a:xfrm>
            <a:off x="2959100" y="1992313"/>
            <a:ext cx="730250" cy="838200"/>
            <a:chOff x="102" y="1249"/>
            <a:chExt cx="460" cy="528"/>
          </a:xfrm>
        </p:grpSpPr>
        <p:grpSp>
          <p:nvGrpSpPr>
            <p:cNvPr id="104471" name="Group 21"/>
            <p:cNvGrpSpPr>
              <a:grpSpLocks/>
            </p:cNvGrpSpPr>
            <p:nvPr/>
          </p:nvGrpSpPr>
          <p:grpSpPr bwMode="auto">
            <a:xfrm>
              <a:off x="169" y="1249"/>
              <a:ext cx="393" cy="528"/>
              <a:chOff x="799" y="1063"/>
              <a:chExt cx="393" cy="528"/>
            </a:xfrm>
          </p:grpSpPr>
          <p:sp>
            <p:nvSpPr>
              <p:cNvPr id="104474"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104475"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4472"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73"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104461" name="Group 26"/>
          <p:cNvGrpSpPr>
            <a:grpSpLocks/>
          </p:cNvGrpSpPr>
          <p:nvPr/>
        </p:nvGrpSpPr>
        <p:grpSpPr bwMode="auto">
          <a:xfrm>
            <a:off x="5429250" y="4278313"/>
            <a:ext cx="696913" cy="838200"/>
            <a:chOff x="1170" y="2393"/>
            <a:chExt cx="439" cy="528"/>
          </a:xfrm>
        </p:grpSpPr>
        <p:grpSp>
          <p:nvGrpSpPr>
            <p:cNvPr id="104466" name="Group 27"/>
            <p:cNvGrpSpPr>
              <a:grpSpLocks/>
            </p:cNvGrpSpPr>
            <p:nvPr/>
          </p:nvGrpSpPr>
          <p:grpSpPr bwMode="auto">
            <a:xfrm>
              <a:off x="1216" y="2393"/>
              <a:ext cx="393" cy="528"/>
              <a:chOff x="793" y="1741"/>
              <a:chExt cx="393" cy="528"/>
            </a:xfrm>
          </p:grpSpPr>
          <p:sp>
            <p:nvSpPr>
              <p:cNvPr id="104469"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104470"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4467"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4468"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sp>
        <p:nvSpPr>
          <p:cNvPr id="104462" name="TextBox 27"/>
          <p:cNvSpPr txBox="1">
            <a:spLocks noChangeArrowheads="1"/>
          </p:cNvSpPr>
          <p:nvPr/>
        </p:nvSpPr>
        <p:spPr bwMode="auto">
          <a:xfrm>
            <a:off x="152400" y="3467100"/>
            <a:ext cx="46101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1"/>
                </a:solidFill>
                <a:cs typeface="Arial" charset="0"/>
              </a:rPr>
              <a:t>The </a:t>
            </a:r>
            <a:r>
              <a:rPr lang="en-US" sz="2000">
                <a:solidFill>
                  <a:srgbClr val="651222"/>
                </a:solidFill>
                <a:cs typeface="Arial" charset="0"/>
              </a:rPr>
              <a:t>locking discipline </a:t>
            </a:r>
            <a:r>
              <a:rPr lang="en-US" sz="2000">
                <a:solidFill>
                  <a:schemeClr val="tx1"/>
                </a:solidFill>
                <a:cs typeface="Arial" charset="0"/>
              </a:rPr>
              <a:t>is not followed: purple fails to acquire the lock mx.</a:t>
            </a:r>
          </a:p>
          <a:p>
            <a:endParaRPr lang="en-US" sz="2000" i="1">
              <a:solidFill>
                <a:schemeClr val="tx1"/>
              </a:solidFill>
              <a:cs typeface="Arial" charset="0"/>
            </a:endParaRPr>
          </a:p>
          <a:p>
            <a:r>
              <a:rPr lang="en-US" sz="2000">
                <a:solidFill>
                  <a:schemeClr val="tx1"/>
                </a:solidFill>
                <a:cs typeface="Arial" charset="0"/>
              </a:rPr>
              <a:t>Or rather: purple accesses the variable </a:t>
            </a:r>
            <a:r>
              <a:rPr lang="en-US" sz="2000" b="1">
                <a:solidFill>
                  <a:schemeClr val="tx1"/>
                </a:solidFill>
                <a:cs typeface="Arial" charset="0"/>
              </a:rPr>
              <a:t>x</a:t>
            </a:r>
            <a:r>
              <a:rPr lang="en-US" sz="2000">
                <a:solidFill>
                  <a:schemeClr val="tx1"/>
                </a:solidFill>
                <a:cs typeface="Arial" charset="0"/>
              </a:rPr>
              <a:t> through another program section </a:t>
            </a:r>
            <a:r>
              <a:rPr lang="en-US" sz="2000" b="1">
                <a:solidFill>
                  <a:schemeClr val="tx1"/>
                </a:solidFill>
                <a:cs typeface="Arial" charset="0"/>
              </a:rPr>
              <a:t>A</a:t>
            </a:r>
            <a:r>
              <a:rPr lang="en-US" sz="2000">
                <a:solidFill>
                  <a:schemeClr val="tx1"/>
                </a:solidFill>
                <a:cs typeface="Arial" charset="0"/>
              </a:rPr>
              <a:t> that is </a:t>
            </a:r>
            <a:r>
              <a:rPr lang="en-US" sz="2000">
                <a:solidFill>
                  <a:srgbClr val="651222"/>
                </a:solidFill>
                <a:cs typeface="Arial" charset="0"/>
              </a:rPr>
              <a:t>mutually critical</a:t>
            </a:r>
            <a:r>
              <a:rPr lang="en-US" sz="2000">
                <a:solidFill>
                  <a:schemeClr val="tx1"/>
                </a:solidFill>
                <a:cs typeface="Arial" charset="0"/>
              </a:rPr>
              <a:t> with </a:t>
            </a:r>
            <a:r>
              <a:rPr lang="en-US" sz="2000" b="1">
                <a:solidFill>
                  <a:schemeClr val="tx1"/>
                </a:solidFill>
                <a:cs typeface="Arial" charset="0"/>
              </a:rPr>
              <a:t>B</a:t>
            </a:r>
            <a:r>
              <a:rPr lang="en-US" sz="2000">
                <a:solidFill>
                  <a:schemeClr val="tx1"/>
                </a:solidFill>
                <a:cs typeface="Arial" charset="0"/>
              </a:rPr>
              <a:t>, but does not acquire the mutex.</a:t>
            </a:r>
          </a:p>
          <a:p>
            <a:endParaRPr lang="en-US" sz="2000">
              <a:solidFill>
                <a:schemeClr val="tx1"/>
              </a:solidFill>
              <a:cs typeface="Arial" charset="0"/>
            </a:endParaRPr>
          </a:p>
          <a:p>
            <a:r>
              <a:rPr lang="en-US" sz="2000">
                <a:solidFill>
                  <a:schemeClr val="tx1"/>
                </a:solidFill>
                <a:cs typeface="Arial" charset="0"/>
              </a:rPr>
              <a:t>A locking scheme is a convention that the entire program must follow.</a:t>
            </a:r>
          </a:p>
        </p:txBody>
      </p:sp>
      <p:cxnSp>
        <p:nvCxnSpPr>
          <p:cNvPr id="104463" name="Straight Arrow Connector 33"/>
          <p:cNvCxnSpPr>
            <a:cxnSpLocks noChangeShapeType="1"/>
            <a:endCxn id="104474" idx="2"/>
          </p:cNvCxnSpPr>
          <p:nvPr/>
        </p:nvCxnSpPr>
        <p:spPr bwMode="auto">
          <a:xfrm rot="5400000" flipH="1" flipV="1">
            <a:off x="2844006" y="3034507"/>
            <a:ext cx="738187" cy="3302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4464" name="Rectangle 1"/>
          <p:cNvSpPr>
            <a:spLocks noChangeArrowheads="1"/>
          </p:cNvSpPr>
          <p:nvPr/>
        </p:nvSpPr>
        <p:spPr bwMode="auto">
          <a:xfrm>
            <a:off x="5715000" y="21336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A</a:t>
            </a:r>
            <a:endParaRPr lang="en-US"/>
          </a:p>
        </p:txBody>
      </p:sp>
      <p:sp>
        <p:nvSpPr>
          <p:cNvPr id="104465" name="Rectangle 29"/>
          <p:cNvSpPr>
            <a:spLocks noChangeArrowheads="1"/>
          </p:cNvSpPr>
          <p:nvPr/>
        </p:nvSpPr>
        <p:spPr bwMode="auto">
          <a:xfrm>
            <a:off x="8153400" y="44958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B</a:t>
            </a:r>
            <a:endParaRPr lang="en-US"/>
          </a:p>
        </p:txBody>
      </p:sp>
    </p:spTree>
    <p:extLst>
      <p:ext uri="{BB962C8B-B14F-4D97-AF65-F5344CB8AC3E}">
        <p14:creationId xmlns:p14="http://schemas.microsoft.com/office/powerpoint/2010/main" val="4197862092"/>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out</a:t>
            </a:r>
            <a:endParaRPr lang="en-US" dirty="0"/>
          </a:p>
        </p:txBody>
      </p:sp>
      <p:sp>
        <p:nvSpPr>
          <p:cNvPr id="15" name="Content Placeholder 14"/>
          <p:cNvSpPr>
            <a:spLocks noGrp="1"/>
          </p:cNvSpPr>
          <p:nvPr>
            <p:ph idx="1"/>
          </p:nvPr>
        </p:nvSpPr>
        <p:spPr/>
        <p:txBody>
          <a:bodyPr/>
          <a:lstStyle/>
          <a:p>
            <a:r>
              <a:rPr lang="en-US" dirty="0" smtClean="0"/>
              <a:t>What causes a core to switch out of the current thread?</a:t>
            </a:r>
          </a:p>
          <a:p>
            <a:pPr lvl="1"/>
            <a:r>
              <a:rPr lang="en-US" dirty="0" err="1" smtClean="0"/>
              <a:t>Fault+sleep</a:t>
            </a:r>
            <a:r>
              <a:rPr lang="en-US" dirty="0" smtClean="0"/>
              <a:t> or </a:t>
            </a:r>
            <a:r>
              <a:rPr lang="en-US" dirty="0" err="1" smtClean="0"/>
              <a:t>fault+kill</a:t>
            </a:r>
            <a:endParaRPr lang="en-US" dirty="0" smtClean="0"/>
          </a:p>
          <a:p>
            <a:pPr lvl="1"/>
            <a:r>
              <a:rPr lang="en-US" dirty="0" err="1" smtClean="0"/>
              <a:t>Trap+sleep</a:t>
            </a:r>
            <a:r>
              <a:rPr lang="en-US" dirty="0" smtClean="0"/>
              <a:t> or </a:t>
            </a:r>
            <a:r>
              <a:rPr lang="en-US" dirty="0" err="1" smtClean="0"/>
              <a:t>trap+exit</a:t>
            </a:r>
            <a:endParaRPr lang="en-US" dirty="0" smtClean="0"/>
          </a:p>
          <a:p>
            <a:pPr lvl="1"/>
            <a:r>
              <a:rPr lang="en-US" dirty="0" smtClean="0"/>
              <a:t>Timer interrupt: quantum expired</a:t>
            </a:r>
          </a:p>
          <a:p>
            <a:pPr lvl="1"/>
            <a:r>
              <a:rPr lang="en-US" dirty="0" smtClean="0"/>
              <a:t>Higher-priority thread becomes ready</a:t>
            </a:r>
          </a:p>
          <a:p>
            <a:pPr lvl="1"/>
            <a:r>
              <a:rPr lang="en-US" dirty="0" smtClean="0"/>
              <a:t>…?</a:t>
            </a:r>
            <a:endParaRPr lang="en-US" dirty="0"/>
          </a:p>
        </p:txBody>
      </p:sp>
      <p:sp>
        <p:nvSpPr>
          <p:cNvPr id="3" name="Line 40"/>
          <p:cNvSpPr>
            <a:spLocks noChangeShapeType="1"/>
          </p:cNvSpPr>
          <p:nvPr/>
        </p:nvSpPr>
        <p:spPr bwMode="auto">
          <a:xfrm rot="16200000" flipH="1">
            <a:off x="3009900" y="3390900"/>
            <a:ext cx="0" cy="2209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4" name="Group 4"/>
          <p:cNvGrpSpPr>
            <a:grpSpLocks/>
          </p:cNvGrpSpPr>
          <p:nvPr/>
        </p:nvGrpSpPr>
        <p:grpSpPr bwMode="auto">
          <a:xfrm>
            <a:off x="4191000" y="4267200"/>
            <a:ext cx="601662" cy="588233"/>
            <a:chOff x="5799138" y="3614737"/>
            <a:chExt cx="355600" cy="347663"/>
          </a:xfrm>
        </p:grpSpPr>
        <p:sp>
          <p:nvSpPr>
            <p:cNvPr id="5"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6"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7"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8" name="Line 40"/>
          <p:cNvSpPr>
            <a:spLocks noChangeShapeType="1"/>
          </p:cNvSpPr>
          <p:nvPr/>
        </p:nvSpPr>
        <p:spPr bwMode="auto">
          <a:xfrm rot="16200000" flipH="1">
            <a:off x="6057900" y="3314701"/>
            <a:ext cx="0"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9" name="Rectangle 58"/>
          <p:cNvSpPr>
            <a:spLocks noChangeArrowheads="1"/>
          </p:cNvSpPr>
          <p:nvPr/>
        </p:nvSpPr>
        <p:spPr bwMode="auto">
          <a:xfrm>
            <a:off x="3581400" y="4953000"/>
            <a:ext cx="19050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r</a:t>
            </a:r>
            <a:r>
              <a:rPr lang="en-US" sz="2000" b="1" dirty="0" smtClean="0">
                <a:solidFill>
                  <a:srgbClr val="000000"/>
                </a:solidFill>
                <a:cs typeface="Arial" charset="0"/>
              </a:rPr>
              <a:t>un thread</a:t>
            </a:r>
            <a:endParaRPr lang="en-US" b="1" dirty="0">
              <a:solidFill>
                <a:srgbClr val="000000"/>
              </a:solidFill>
              <a:cs typeface="Arial" charset="0"/>
            </a:endParaRPr>
          </a:p>
        </p:txBody>
      </p:sp>
      <p:sp>
        <p:nvSpPr>
          <p:cNvPr id="10" name="AutoShape 16"/>
          <p:cNvSpPr>
            <a:spLocks noChangeArrowheads="1"/>
          </p:cNvSpPr>
          <p:nvPr/>
        </p:nvSpPr>
        <p:spPr bwMode="auto">
          <a:xfrm rot="5400000">
            <a:off x="3137335" y="4254936"/>
            <a:ext cx="279399" cy="456331"/>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wrap="square" anchor="ctr">
            <a:spAutoFit/>
          </a:bodyPr>
          <a:lstStyle/>
          <a:p>
            <a:pPr defTabSz="914400"/>
            <a:endParaRPr lang="en-US" sz="1800">
              <a:solidFill>
                <a:srgbClr val="000000"/>
              </a:solidFill>
            </a:endParaRPr>
          </a:p>
        </p:txBody>
      </p:sp>
      <p:sp>
        <p:nvSpPr>
          <p:cNvPr id="11" name="Rectangle 58"/>
          <p:cNvSpPr>
            <a:spLocks noChangeArrowheads="1"/>
          </p:cNvSpPr>
          <p:nvPr/>
        </p:nvSpPr>
        <p:spPr bwMode="auto">
          <a:xfrm>
            <a:off x="2362200" y="4648200"/>
            <a:ext cx="1905000" cy="400110"/>
          </a:xfrm>
          <a:prstGeom prst="rect">
            <a:avLst/>
          </a:prstGeom>
          <a:noFill/>
          <a:ln>
            <a:noFill/>
          </a:ln>
          <a:extLst/>
        </p:spPr>
        <p:txBody>
          <a:bodyPr wrap="square" anchor="ctr">
            <a:spAutoFit/>
          </a:bodyPr>
          <a:lstStyle/>
          <a:p>
            <a:pPr algn="ctr" defTabSz="914400"/>
            <a:r>
              <a:rPr lang="en-US" sz="2000" b="1" dirty="0">
                <a:solidFill>
                  <a:srgbClr val="000000"/>
                </a:solidFill>
                <a:cs typeface="Arial" charset="0"/>
              </a:rPr>
              <a:t>s</a:t>
            </a:r>
            <a:r>
              <a:rPr lang="en-US" sz="2000" b="1" dirty="0" smtClean="0">
                <a:solidFill>
                  <a:srgbClr val="000000"/>
                </a:solidFill>
                <a:cs typeface="Arial" charset="0"/>
              </a:rPr>
              <a:t>witch in</a:t>
            </a:r>
            <a:endParaRPr lang="en-US" b="1" dirty="0">
              <a:solidFill>
                <a:srgbClr val="000000"/>
              </a:solidFill>
              <a:cs typeface="Arial" charset="0"/>
            </a:endParaRPr>
          </a:p>
        </p:txBody>
      </p:sp>
      <p:sp>
        <p:nvSpPr>
          <p:cNvPr id="12" name="AutoShape 16"/>
          <p:cNvSpPr>
            <a:spLocks noChangeArrowheads="1"/>
          </p:cNvSpPr>
          <p:nvPr/>
        </p:nvSpPr>
        <p:spPr bwMode="auto">
          <a:xfrm rot="5400000">
            <a:off x="5575735" y="4254934"/>
            <a:ext cx="279399" cy="456331"/>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wrap="square" anchor="ctr">
            <a:spAutoFit/>
          </a:bodyPr>
          <a:lstStyle/>
          <a:p>
            <a:pPr defTabSz="914400"/>
            <a:endParaRPr lang="en-US" sz="1800">
              <a:solidFill>
                <a:srgbClr val="000000"/>
              </a:solidFill>
            </a:endParaRPr>
          </a:p>
        </p:txBody>
      </p:sp>
      <p:sp>
        <p:nvSpPr>
          <p:cNvPr id="13" name="Rectangle 58"/>
          <p:cNvSpPr>
            <a:spLocks noChangeArrowheads="1"/>
          </p:cNvSpPr>
          <p:nvPr/>
        </p:nvSpPr>
        <p:spPr bwMode="auto">
          <a:xfrm>
            <a:off x="4800600" y="4648198"/>
            <a:ext cx="1905000" cy="400110"/>
          </a:xfrm>
          <a:prstGeom prst="rect">
            <a:avLst/>
          </a:prstGeom>
          <a:noFill/>
          <a:ln>
            <a:noFill/>
          </a:ln>
          <a:extLst/>
        </p:spPr>
        <p:txBody>
          <a:bodyPr wrap="square" anchor="ctr">
            <a:spAutoFit/>
          </a:bodyPr>
          <a:lstStyle/>
          <a:p>
            <a:pPr algn="ctr" defTabSz="914400"/>
            <a:r>
              <a:rPr lang="en-US" sz="2000" b="1" dirty="0">
                <a:solidFill>
                  <a:srgbClr val="000000"/>
                </a:solidFill>
                <a:cs typeface="Arial" charset="0"/>
              </a:rPr>
              <a:t>s</a:t>
            </a:r>
            <a:r>
              <a:rPr lang="en-US" sz="2000" b="1" dirty="0" smtClean="0">
                <a:solidFill>
                  <a:srgbClr val="000000"/>
                </a:solidFill>
                <a:cs typeface="Arial" charset="0"/>
              </a:rPr>
              <a:t>witch out</a:t>
            </a:r>
            <a:endParaRPr lang="en-US" b="1" dirty="0">
              <a:solidFill>
                <a:srgbClr val="000000"/>
              </a:solidFill>
              <a:cs typeface="Arial" charset="0"/>
            </a:endParaRPr>
          </a:p>
        </p:txBody>
      </p:sp>
      <p:sp>
        <p:nvSpPr>
          <p:cNvPr id="14" name="AutoShape 4"/>
          <p:cNvSpPr>
            <a:spLocks noChangeArrowheads="1"/>
          </p:cNvSpPr>
          <p:nvPr/>
        </p:nvSpPr>
        <p:spPr bwMode="auto">
          <a:xfrm>
            <a:off x="4800600" y="4343400"/>
            <a:ext cx="340177" cy="381000"/>
          </a:xfrm>
          <a:prstGeom prst="irregularSeal1">
            <a:avLst/>
          </a:prstGeom>
          <a:solidFill>
            <a:srgbClr val="FFFF00"/>
          </a:solidFill>
          <a:ln w="12700">
            <a:solidFill>
              <a:srgbClr val="333399"/>
            </a:solidFill>
            <a:miter lim="800000"/>
            <a:headEnd type="none" w="sm" len="sm"/>
            <a:tailEnd type="none" w="sm" len="sm"/>
          </a:ln>
        </p:spPr>
        <p:txBody>
          <a:bodyPr anchor="ctr"/>
          <a:lstStyle/>
          <a:p>
            <a:pPr algn="ctr"/>
            <a:endParaRPr lang="en-US" sz="1400">
              <a:solidFill>
                <a:srgbClr val="37305A"/>
              </a:solidFill>
            </a:endParaRPr>
          </a:p>
        </p:txBody>
      </p:sp>
      <p:sp>
        <p:nvSpPr>
          <p:cNvPr id="16" name="AutoShape 4"/>
          <p:cNvSpPr>
            <a:spLocks noChangeArrowheads="1"/>
          </p:cNvSpPr>
          <p:nvPr/>
        </p:nvSpPr>
        <p:spPr bwMode="auto">
          <a:xfrm>
            <a:off x="7162800" y="2209800"/>
            <a:ext cx="544283" cy="609600"/>
          </a:xfrm>
          <a:prstGeom prst="irregularSeal1">
            <a:avLst/>
          </a:prstGeom>
          <a:solidFill>
            <a:srgbClr val="FFFF00"/>
          </a:solidFill>
          <a:ln w="12700">
            <a:solidFill>
              <a:srgbClr val="333399"/>
            </a:solidFill>
            <a:miter lim="800000"/>
            <a:headEnd type="none" w="sm" len="sm"/>
            <a:tailEnd type="none" w="sm" len="sm"/>
          </a:ln>
        </p:spPr>
        <p:txBody>
          <a:bodyPr anchor="ctr"/>
          <a:lstStyle/>
          <a:p>
            <a:pPr algn="ctr"/>
            <a:endParaRPr lang="en-US" sz="1400">
              <a:solidFill>
                <a:srgbClr val="37305A"/>
              </a:solidFill>
            </a:endParaRPr>
          </a:p>
        </p:txBody>
      </p:sp>
      <p:sp>
        <p:nvSpPr>
          <p:cNvPr id="17" name="Text Box 4"/>
          <p:cNvSpPr txBox="1">
            <a:spLocks noChangeArrowheads="1"/>
          </p:cNvSpPr>
          <p:nvPr/>
        </p:nvSpPr>
        <p:spPr bwMode="auto">
          <a:xfrm>
            <a:off x="762000" y="5638800"/>
            <a:ext cx="800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defRPr/>
            </a:pPr>
            <a:r>
              <a:rPr lang="en-US" sz="1800" b="1" dirty="0" smtClean="0">
                <a:solidFill>
                  <a:srgbClr val="003367"/>
                </a:solidFill>
                <a:latin typeface="Arial"/>
              </a:rPr>
              <a:t>Note</a:t>
            </a:r>
            <a:r>
              <a:rPr lang="en-US" sz="1800" dirty="0" smtClean="0">
                <a:solidFill>
                  <a:srgbClr val="003367"/>
                </a:solidFill>
                <a:latin typeface="Arial"/>
              </a:rPr>
              <a:t>: the thread switch-out cases are </a:t>
            </a:r>
            <a:r>
              <a:rPr lang="en-US" sz="1800" b="1" dirty="0" smtClean="0">
                <a:solidFill>
                  <a:srgbClr val="003367"/>
                </a:solidFill>
                <a:latin typeface="Arial"/>
              </a:rPr>
              <a:t>sleep, forced-yield</a:t>
            </a:r>
            <a:r>
              <a:rPr lang="en-US" sz="1800" dirty="0" smtClean="0">
                <a:solidFill>
                  <a:srgbClr val="003367"/>
                </a:solidFill>
                <a:latin typeface="Arial"/>
              </a:rPr>
              <a:t>, and </a:t>
            </a:r>
            <a:r>
              <a:rPr lang="en-US" sz="1800" b="1" dirty="0" smtClean="0">
                <a:solidFill>
                  <a:srgbClr val="003367"/>
                </a:solidFill>
                <a:latin typeface="Arial"/>
              </a:rPr>
              <a:t>exit</a:t>
            </a:r>
            <a:r>
              <a:rPr lang="en-US" sz="1800" dirty="0" smtClean="0">
                <a:solidFill>
                  <a:srgbClr val="003367"/>
                </a:solidFill>
                <a:latin typeface="Arial"/>
              </a:rPr>
              <a:t>, all of which occur in kernel mode following a </a:t>
            </a:r>
            <a:r>
              <a:rPr lang="en-US" sz="1800" b="1" dirty="0" smtClean="0">
                <a:solidFill>
                  <a:srgbClr val="003367"/>
                </a:solidFill>
                <a:latin typeface="Arial"/>
              </a:rPr>
              <a:t>trap</a:t>
            </a:r>
            <a:r>
              <a:rPr lang="en-US" sz="1800" dirty="0" smtClean="0">
                <a:solidFill>
                  <a:srgbClr val="003367"/>
                </a:solidFill>
                <a:latin typeface="Arial"/>
              </a:rPr>
              <a:t>, </a:t>
            </a:r>
            <a:r>
              <a:rPr lang="en-US" sz="1800" b="1" dirty="0" smtClean="0">
                <a:solidFill>
                  <a:srgbClr val="003367"/>
                </a:solidFill>
                <a:latin typeface="Arial"/>
              </a:rPr>
              <a:t>fault</a:t>
            </a:r>
            <a:r>
              <a:rPr lang="en-US" sz="1800" dirty="0" smtClean="0">
                <a:solidFill>
                  <a:srgbClr val="003367"/>
                </a:solidFill>
                <a:latin typeface="Arial"/>
              </a:rPr>
              <a:t>, or </a:t>
            </a:r>
            <a:r>
              <a:rPr lang="en-US" sz="1800" b="1" dirty="0" smtClean="0">
                <a:solidFill>
                  <a:srgbClr val="003367"/>
                </a:solidFill>
                <a:latin typeface="Arial"/>
              </a:rPr>
              <a:t>interrupt</a:t>
            </a:r>
            <a:r>
              <a:rPr lang="en-US" sz="1800" dirty="0" smtClean="0">
                <a:solidFill>
                  <a:srgbClr val="003367"/>
                </a:solidFill>
                <a:latin typeface="Arial"/>
              </a:rPr>
              <a:t>.  But a trap, fault, or </a:t>
            </a:r>
            <a:r>
              <a:rPr lang="en-US" sz="1800" dirty="0" smtClean="0">
                <a:solidFill>
                  <a:srgbClr val="003367"/>
                </a:solidFill>
                <a:latin typeface="Arial"/>
              </a:rPr>
              <a:t>interrupt does not necessarily cause a thread switch!</a:t>
            </a:r>
            <a:endParaRPr lang="en-US" sz="1800" dirty="0">
              <a:solidFill>
                <a:srgbClr val="003367"/>
              </a:solidFill>
              <a:latin typeface="Arial"/>
            </a:endParaRPr>
          </a:p>
        </p:txBody>
      </p:sp>
    </p:spTree>
    <p:extLst>
      <p:ext uri="{BB962C8B-B14F-4D97-AF65-F5344CB8AC3E}">
        <p14:creationId xmlns:p14="http://schemas.microsoft.com/office/powerpoint/2010/main" val="2845004700"/>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atin typeface="Arial" charset="0"/>
                <a:ea typeface="ＭＳ Ｐゴシック" charset="0"/>
                <a:cs typeface="Arial" charset="0"/>
              </a:rPr>
              <a:t>Example: Unix Sleep (BSD)</a:t>
            </a:r>
          </a:p>
        </p:txBody>
      </p:sp>
      <p:sp>
        <p:nvSpPr>
          <p:cNvPr id="46082" name="Text Box 3"/>
          <p:cNvSpPr txBox="1">
            <a:spLocks noChangeArrowheads="1"/>
          </p:cNvSpPr>
          <p:nvPr/>
        </p:nvSpPr>
        <p:spPr bwMode="auto">
          <a:xfrm>
            <a:off x="287338" y="1608138"/>
            <a:ext cx="82819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000" dirty="0" smtClean="0">
                <a:solidFill>
                  <a:srgbClr val="003367"/>
                </a:solidFill>
                <a:latin typeface="Times New Roman" charset="0"/>
              </a:rPr>
              <a:t>sleep (void* event, </a:t>
            </a:r>
            <a:r>
              <a:rPr lang="en-US" sz="2000" dirty="0" err="1" smtClean="0">
                <a:solidFill>
                  <a:srgbClr val="003367"/>
                </a:solidFill>
                <a:latin typeface="Times New Roman" charset="0"/>
              </a:rPr>
              <a:t>int</a:t>
            </a:r>
            <a:r>
              <a:rPr lang="en-US" sz="2000" dirty="0" smtClean="0">
                <a:solidFill>
                  <a:srgbClr val="003367"/>
                </a:solidFill>
                <a:latin typeface="Times New Roman" charset="0"/>
              </a:rPr>
              <a:t> </a:t>
            </a:r>
            <a:r>
              <a:rPr lang="en-US" sz="2000" dirty="0" err="1" smtClean="0">
                <a:solidFill>
                  <a:srgbClr val="003367"/>
                </a:solidFill>
                <a:latin typeface="Times New Roman" charset="0"/>
              </a:rPr>
              <a:t>sleep_priority</a:t>
            </a:r>
            <a:r>
              <a:rPr lang="en-US" sz="2000" dirty="0" smtClean="0">
                <a:solidFill>
                  <a:srgbClr val="003367"/>
                </a:solidFill>
                <a:latin typeface="Times New Roman" charset="0"/>
              </a:rPr>
              <a:t>)</a:t>
            </a:r>
          </a:p>
          <a:p>
            <a:r>
              <a:rPr lang="en-US" sz="2000" dirty="0" smtClean="0">
                <a:solidFill>
                  <a:srgbClr val="003367"/>
                </a:solidFill>
                <a:latin typeface="Times New Roman" charset="0"/>
              </a:rPr>
              <a:t>{</a:t>
            </a:r>
          </a:p>
          <a:p>
            <a:r>
              <a:rPr lang="en-US" sz="2000" dirty="0" smtClean="0">
                <a:solidFill>
                  <a:srgbClr val="003367"/>
                </a:solidFill>
                <a:latin typeface="Times New Roman" charset="0"/>
              </a:rPr>
              <a:t>	</a:t>
            </a:r>
            <a:r>
              <a:rPr lang="en-US" sz="2000" dirty="0" err="1" smtClean="0">
                <a:solidFill>
                  <a:srgbClr val="003367"/>
                </a:solidFill>
                <a:latin typeface="Times New Roman" charset="0"/>
              </a:rPr>
              <a:t>struct</a:t>
            </a:r>
            <a:r>
              <a:rPr lang="en-US" sz="2000" dirty="0" smtClean="0">
                <a:solidFill>
                  <a:srgbClr val="003367"/>
                </a:solidFill>
                <a:latin typeface="Times New Roman" charset="0"/>
              </a:rPr>
              <a:t> </a:t>
            </a:r>
            <a:r>
              <a:rPr lang="en-US" sz="2000" dirty="0" err="1" smtClean="0">
                <a:solidFill>
                  <a:srgbClr val="003367"/>
                </a:solidFill>
                <a:latin typeface="Times New Roman" charset="0"/>
              </a:rPr>
              <a:t>proc</a:t>
            </a:r>
            <a:r>
              <a:rPr lang="en-US" sz="2000" dirty="0" smtClean="0">
                <a:solidFill>
                  <a:srgbClr val="003367"/>
                </a:solidFill>
                <a:latin typeface="Times New Roman" charset="0"/>
              </a:rPr>
              <a:t> *p = </a:t>
            </a:r>
            <a:r>
              <a:rPr lang="en-US" sz="2000" dirty="0" err="1" smtClean="0">
                <a:solidFill>
                  <a:srgbClr val="003367"/>
                </a:solidFill>
                <a:latin typeface="Times New Roman" charset="0"/>
              </a:rPr>
              <a:t>curproc</a:t>
            </a:r>
            <a:r>
              <a:rPr lang="en-US" sz="2000" dirty="0" smtClean="0">
                <a:solidFill>
                  <a:srgbClr val="003367"/>
                </a:solidFill>
                <a:latin typeface="Times New Roman" charset="0"/>
              </a:rPr>
              <a:t>;</a:t>
            </a:r>
          </a:p>
          <a:p>
            <a:r>
              <a:rPr lang="en-US" sz="2000" dirty="0" smtClean="0">
                <a:solidFill>
                  <a:srgbClr val="003367"/>
                </a:solidFill>
                <a:latin typeface="Times New Roman" charset="0"/>
              </a:rPr>
              <a:t>	</a:t>
            </a:r>
            <a:r>
              <a:rPr lang="en-US" sz="2000" dirty="0" err="1" smtClean="0">
                <a:solidFill>
                  <a:srgbClr val="003367"/>
                </a:solidFill>
                <a:latin typeface="Times New Roman" charset="0"/>
              </a:rPr>
              <a:t>int</a:t>
            </a:r>
            <a:r>
              <a:rPr lang="en-US" sz="2000" dirty="0" smtClean="0">
                <a:solidFill>
                  <a:srgbClr val="003367"/>
                </a:solidFill>
                <a:latin typeface="Times New Roman" charset="0"/>
              </a:rPr>
              <a:t> s;</a:t>
            </a:r>
          </a:p>
          <a:p>
            <a:endParaRPr lang="en-US" sz="2000" dirty="0" smtClean="0">
              <a:solidFill>
                <a:srgbClr val="003367"/>
              </a:solidFill>
              <a:latin typeface="Times New Roman" charset="0"/>
            </a:endParaRPr>
          </a:p>
          <a:p>
            <a:r>
              <a:rPr lang="en-US" sz="2000" dirty="0" smtClean="0">
                <a:solidFill>
                  <a:srgbClr val="003367"/>
                </a:solidFill>
                <a:latin typeface="Times New Roman" charset="0"/>
              </a:rPr>
              <a:t>	s = </a:t>
            </a:r>
            <a:r>
              <a:rPr lang="en-US" sz="2000" dirty="0" err="1" smtClean="0">
                <a:solidFill>
                  <a:srgbClr val="003367"/>
                </a:solidFill>
                <a:latin typeface="Times New Roman" charset="0"/>
              </a:rPr>
              <a:t>splhigh</a:t>
            </a:r>
            <a:r>
              <a:rPr lang="en-US" sz="2000" dirty="0" smtClean="0">
                <a:solidFill>
                  <a:srgbClr val="003367"/>
                </a:solidFill>
                <a:latin typeface="Times New Roman" charset="0"/>
              </a:rPr>
              <a:t>();		               /* disable all interrupts */</a:t>
            </a:r>
          </a:p>
          <a:p>
            <a:r>
              <a:rPr lang="en-US" sz="2000" dirty="0" smtClean="0">
                <a:solidFill>
                  <a:srgbClr val="003367"/>
                </a:solidFill>
                <a:latin typeface="Times New Roman" charset="0"/>
              </a:rPr>
              <a:t>	p-&gt;</a:t>
            </a:r>
            <a:r>
              <a:rPr lang="en-US" sz="2000" dirty="0" err="1" smtClean="0">
                <a:solidFill>
                  <a:srgbClr val="003367"/>
                </a:solidFill>
                <a:latin typeface="Times New Roman" charset="0"/>
              </a:rPr>
              <a:t>p_wchan</a:t>
            </a:r>
            <a:r>
              <a:rPr lang="en-US" sz="2000" dirty="0" smtClean="0">
                <a:solidFill>
                  <a:srgbClr val="003367"/>
                </a:solidFill>
                <a:latin typeface="Times New Roman" charset="0"/>
              </a:rPr>
              <a:t> = event;	        /* what are we waiting for */</a:t>
            </a:r>
          </a:p>
          <a:p>
            <a:r>
              <a:rPr lang="en-US" sz="2000" dirty="0" smtClean="0">
                <a:solidFill>
                  <a:srgbClr val="003367"/>
                </a:solidFill>
                <a:latin typeface="Times New Roman" charset="0"/>
              </a:rPr>
              <a:t>	p-&gt;</a:t>
            </a:r>
            <a:r>
              <a:rPr lang="en-US" sz="2000" dirty="0" err="1" smtClean="0">
                <a:solidFill>
                  <a:srgbClr val="003367"/>
                </a:solidFill>
                <a:latin typeface="Times New Roman" charset="0"/>
              </a:rPr>
              <a:t>p_priority</a:t>
            </a:r>
            <a:r>
              <a:rPr lang="en-US" sz="2000" dirty="0" smtClean="0">
                <a:solidFill>
                  <a:srgbClr val="003367"/>
                </a:solidFill>
                <a:latin typeface="Times New Roman" charset="0"/>
              </a:rPr>
              <a:t> -&gt; priority;	 /* wakeup scheduler priority */</a:t>
            </a:r>
          </a:p>
          <a:p>
            <a:r>
              <a:rPr lang="en-US" sz="2000" dirty="0" smtClean="0">
                <a:solidFill>
                  <a:srgbClr val="003367"/>
                </a:solidFill>
                <a:latin typeface="Times New Roman" charset="0"/>
              </a:rPr>
              <a:t>	p-&gt;</a:t>
            </a:r>
            <a:r>
              <a:rPr lang="en-US" sz="2000" dirty="0" err="1" smtClean="0">
                <a:solidFill>
                  <a:srgbClr val="003367"/>
                </a:solidFill>
                <a:latin typeface="Times New Roman" charset="0"/>
              </a:rPr>
              <a:t>p_stat</a:t>
            </a:r>
            <a:r>
              <a:rPr lang="en-US" sz="2000" dirty="0" smtClean="0">
                <a:solidFill>
                  <a:srgbClr val="003367"/>
                </a:solidFill>
                <a:latin typeface="Times New Roman" charset="0"/>
              </a:rPr>
              <a:t> = SSLEEP;	        /* transition </a:t>
            </a:r>
            <a:r>
              <a:rPr lang="en-US" sz="2000" dirty="0" err="1" smtClean="0">
                <a:solidFill>
                  <a:srgbClr val="003367"/>
                </a:solidFill>
                <a:latin typeface="Times New Roman" charset="0"/>
              </a:rPr>
              <a:t>curproc</a:t>
            </a:r>
            <a:r>
              <a:rPr lang="en-US" sz="2000" dirty="0" smtClean="0">
                <a:solidFill>
                  <a:srgbClr val="003367"/>
                </a:solidFill>
                <a:latin typeface="Times New Roman" charset="0"/>
              </a:rPr>
              <a:t> to sleep state */</a:t>
            </a:r>
          </a:p>
          <a:p>
            <a:r>
              <a:rPr lang="en-US" sz="2000" dirty="0" smtClean="0">
                <a:solidFill>
                  <a:srgbClr val="003367"/>
                </a:solidFill>
                <a:latin typeface="Times New Roman" charset="0"/>
              </a:rPr>
              <a:t>	INSERTQ(&amp;</a:t>
            </a:r>
            <a:r>
              <a:rPr lang="en-US" sz="2000" dirty="0" err="1" smtClean="0">
                <a:solidFill>
                  <a:srgbClr val="003367"/>
                </a:solidFill>
                <a:latin typeface="Times New Roman" charset="0"/>
              </a:rPr>
              <a:t>slpque</a:t>
            </a:r>
            <a:r>
              <a:rPr lang="en-US" sz="2000" dirty="0" smtClean="0">
                <a:solidFill>
                  <a:srgbClr val="003367"/>
                </a:solidFill>
                <a:latin typeface="Times New Roman" charset="0"/>
              </a:rPr>
              <a:t>[HASH(event)], p);	/* fiddle sleep queue */</a:t>
            </a:r>
          </a:p>
          <a:p>
            <a:r>
              <a:rPr lang="en-US" sz="2000" dirty="0" smtClean="0">
                <a:solidFill>
                  <a:srgbClr val="003367"/>
                </a:solidFill>
                <a:latin typeface="Times New Roman" charset="0"/>
              </a:rPr>
              <a:t>	</a:t>
            </a:r>
            <a:r>
              <a:rPr lang="en-US" sz="2000" dirty="0" err="1" smtClean="0">
                <a:solidFill>
                  <a:srgbClr val="003367"/>
                </a:solidFill>
                <a:latin typeface="Times New Roman" charset="0"/>
              </a:rPr>
              <a:t>splx</a:t>
            </a:r>
            <a:r>
              <a:rPr lang="en-US" sz="2000" dirty="0" smtClean="0">
                <a:solidFill>
                  <a:srgbClr val="003367"/>
                </a:solidFill>
                <a:latin typeface="Times New Roman" charset="0"/>
              </a:rPr>
              <a:t>(s);			               /* enable interrupts */</a:t>
            </a:r>
          </a:p>
          <a:p>
            <a:r>
              <a:rPr lang="en-US" sz="2000" dirty="0" smtClean="0">
                <a:solidFill>
                  <a:srgbClr val="003367"/>
                </a:solidFill>
                <a:latin typeface="Times New Roman" charset="0"/>
              </a:rPr>
              <a:t>	</a:t>
            </a:r>
            <a:r>
              <a:rPr lang="en-US" sz="2000" b="1" dirty="0" err="1" smtClean="0">
                <a:solidFill>
                  <a:srgbClr val="003367"/>
                </a:solidFill>
                <a:latin typeface="Times New Roman" charset="0"/>
              </a:rPr>
              <a:t>mi_switch</a:t>
            </a:r>
            <a:r>
              <a:rPr lang="en-US" sz="2000" b="1" dirty="0" smtClean="0">
                <a:solidFill>
                  <a:srgbClr val="003367"/>
                </a:solidFill>
                <a:latin typeface="Times New Roman" charset="0"/>
              </a:rPr>
              <a:t>();</a:t>
            </a:r>
            <a:r>
              <a:rPr lang="en-US" sz="2000" dirty="0" smtClean="0">
                <a:solidFill>
                  <a:srgbClr val="003367"/>
                </a:solidFill>
                <a:latin typeface="Times New Roman" charset="0"/>
              </a:rPr>
              <a:t>		               /* context switch */</a:t>
            </a:r>
          </a:p>
          <a:p>
            <a:r>
              <a:rPr lang="en-US" sz="2000" dirty="0" smtClean="0">
                <a:solidFill>
                  <a:srgbClr val="003367"/>
                </a:solidFill>
                <a:latin typeface="Times New Roman" charset="0"/>
              </a:rPr>
              <a:t>	/* we</a:t>
            </a:r>
            <a:r>
              <a:rPr lang="ja-JP" altLang="en-US" sz="2000" dirty="0" smtClean="0">
                <a:solidFill>
                  <a:srgbClr val="003367"/>
                </a:solidFill>
                <a:latin typeface="Times New Roman" charset="0"/>
              </a:rPr>
              <a:t>’</a:t>
            </a:r>
            <a:r>
              <a:rPr lang="en-US" altLang="ja-JP" sz="2000" dirty="0" smtClean="0">
                <a:solidFill>
                  <a:srgbClr val="003367"/>
                </a:solidFill>
                <a:latin typeface="Times New Roman" charset="0"/>
              </a:rPr>
              <a:t>re back... */</a:t>
            </a:r>
          </a:p>
          <a:p>
            <a:r>
              <a:rPr lang="en-US" sz="2000" dirty="0" smtClean="0">
                <a:solidFill>
                  <a:srgbClr val="003367"/>
                </a:solidFill>
                <a:latin typeface="Times New Roman" charset="0"/>
              </a:rPr>
              <a:t>}</a:t>
            </a:r>
            <a:endParaRPr lang="en-US" sz="1800" dirty="0" smtClean="0">
              <a:solidFill>
                <a:srgbClr val="003367"/>
              </a:solidFill>
              <a:latin typeface="Times New Roman" charset="0"/>
            </a:endParaRPr>
          </a:p>
        </p:txBody>
      </p:sp>
      <p:sp>
        <p:nvSpPr>
          <p:cNvPr id="46083" name="Text Box 4"/>
          <p:cNvSpPr txBox="1">
            <a:spLocks noChangeArrowheads="1"/>
          </p:cNvSpPr>
          <p:nvPr/>
        </p:nvSpPr>
        <p:spPr bwMode="auto">
          <a:xfrm>
            <a:off x="6192838" y="6000750"/>
            <a:ext cx="220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mtClean="0">
                <a:solidFill>
                  <a:srgbClr val="0036A6"/>
                </a:solidFill>
                <a:latin typeface="Times New Roman" charset="0"/>
              </a:rPr>
              <a:t>Illustration Only</a:t>
            </a:r>
          </a:p>
        </p:txBody>
      </p:sp>
    </p:spTree>
    <p:extLst>
      <p:ext uri="{BB962C8B-B14F-4D97-AF65-F5344CB8AC3E}">
        <p14:creationId xmlns:p14="http://schemas.microsoft.com/office/powerpoint/2010/main" val="271509439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Arial" charset="0"/>
                <a:ea typeface="ＭＳ Ｐゴシック" charset="0"/>
                <a:cs typeface="Arial" charset="0"/>
              </a:rPr>
              <a:t>Thread context switch</a:t>
            </a:r>
          </a:p>
        </p:txBody>
      </p:sp>
      <p:sp>
        <p:nvSpPr>
          <p:cNvPr id="162" name="Text Box 3"/>
          <p:cNvSpPr txBox="1">
            <a:spLocks noChangeArrowheads="1"/>
          </p:cNvSpPr>
          <p:nvPr/>
        </p:nvSpPr>
        <p:spPr bwMode="auto">
          <a:xfrm>
            <a:off x="5084763" y="2087563"/>
            <a:ext cx="260350" cy="274637"/>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0</a:t>
            </a:r>
          </a:p>
        </p:txBody>
      </p:sp>
      <p:sp>
        <p:nvSpPr>
          <p:cNvPr id="163" name="Text Box 4"/>
          <p:cNvSpPr txBox="1">
            <a:spLocks noChangeArrowheads="1"/>
          </p:cNvSpPr>
          <p:nvPr/>
        </p:nvSpPr>
        <p:spPr bwMode="auto">
          <a:xfrm>
            <a:off x="4989513" y="5732463"/>
            <a:ext cx="455612" cy="274637"/>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high</a:t>
            </a:r>
          </a:p>
        </p:txBody>
      </p:sp>
      <p:sp>
        <p:nvSpPr>
          <p:cNvPr id="92164" name="AutoShape 5"/>
          <p:cNvSpPr>
            <a:spLocks noChangeArrowheads="1"/>
          </p:cNvSpPr>
          <p:nvPr/>
        </p:nvSpPr>
        <p:spPr bwMode="auto">
          <a:xfrm>
            <a:off x="5395913" y="2857500"/>
            <a:ext cx="1470025" cy="444500"/>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a:r>
              <a:rPr lang="en-US" sz="2000">
                <a:solidFill>
                  <a:srgbClr val="000000"/>
                </a:solidFill>
              </a:rPr>
              <a:t>code library</a:t>
            </a:r>
            <a:endParaRPr lang="en-US" sz="1800">
              <a:solidFill>
                <a:srgbClr val="000000"/>
              </a:solidFill>
            </a:endParaRPr>
          </a:p>
        </p:txBody>
      </p:sp>
      <p:sp>
        <p:nvSpPr>
          <p:cNvPr id="165" name="AutoShape 6"/>
          <p:cNvSpPr>
            <a:spLocks noChangeArrowheads="1"/>
          </p:cNvSpPr>
          <p:nvPr/>
        </p:nvSpPr>
        <p:spPr bwMode="auto">
          <a:xfrm>
            <a:off x="5395913" y="3517900"/>
            <a:ext cx="1470025" cy="390525"/>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r>
              <a:rPr lang="en-US" kern="0">
                <a:solidFill>
                  <a:sysClr val="windowText" lastClr="000000"/>
                </a:solidFill>
                <a:ea typeface="Arial" charset="0"/>
              </a:rPr>
              <a:t>data</a:t>
            </a:r>
          </a:p>
        </p:txBody>
      </p:sp>
      <p:sp>
        <p:nvSpPr>
          <p:cNvPr id="166" name="AutoShape 7"/>
          <p:cNvSpPr>
            <a:spLocks noChangeArrowheads="1"/>
          </p:cNvSpPr>
          <p:nvPr/>
        </p:nvSpPr>
        <p:spPr bwMode="auto">
          <a:xfrm>
            <a:off x="5395913" y="3906838"/>
            <a:ext cx="1470025" cy="2085975"/>
          </a:xfrm>
          <a:prstGeom prst="flowChartProcess">
            <a:avLst/>
          </a:prstGeom>
          <a:solidFill>
            <a:srgbClr val="DCE1EC"/>
          </a:solid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endParaRPr lang="en-US" kern="0">
              <a:solidFill>
                <a:sysClr val="windowText" lastClr="000000"/>
              </a:solidFill>
              <a:ea typeface="Arial" charset="0"/>
            </a:endParaRPr>
          </a:p>
        </p:txBody>
      </p:sp>
      <p:sp>
        <p:nvSpPr>
          <p:cNvPr id="167" name="AutoShape 8"/>
          <p:cNvSpPr>
            <a:spLocks noChangeArrowheads="1"/>
          </p:cNvSpPr>
          <p:nvPr/>
        </p:nvSpPr>
        <p:spPr bwMode="auto">
          <a:xfrm>
            <a:off x="5395913" y="3302000"/>
            <a:ext cx="1470025" cy="212725"/>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nvGrpSpPr>
          <p:cNvPr id="92168" name="Group 9"/>
          <p:cNvGrpSpPr>
            <a:grpSpLocks/>
          </p:cNvGrpSpPr>
          <p:nvPr/>
        </p:nvGrpSpPr>
        <p:grpSpPr bwMode="auto">
          <a:xfrm>
            <a:off x="2087563" y="2686050"/>
            <a:ext cx="700087" cy="700088"/>
            <a:chOff x="4480" y="2017"/>
            <a:chExt cx="576" cy="576"/>
          </a:xfrm>
        </p:grpSpPr>
        <p:sp>
          <p:nvSpPr>
            <p:cNvPr id="169"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70" name="AutoShape 11"/>
            <p:cNvSpPr>
              <a:spLocks noChangeArrowheads="1"/>
            </p:cNvSpPr>
            <p:nvPr/>
          </p:nvSpPr>
          <p:spPr bwMode="auto">
            <a:xfrm flipH="1">
              <a:off x="4680" y="2144"/>
              <a:ext cx="197" cy="336"/>
            </a:xfrm>
            <a:prstGeom prst="lightningBolt">
              <a:avLst/>
            </a:prstGeom>
            <a:solidFill>
              <a:srgbClr val="FFFFFF"/>
            </a:solidFill>
            <a:ln w="12700">
              <a:no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71" name="AutoShape 12"/>
            <p:cNvSpPr>
              <a:spLocks noChangeArrowheads="1"/>
            </p:cNvSpPr>
            <p:nvPr/>
          </p:nvSpPr>
          <p:spPr bwMode="auto">
            <a:xfrm rot="-8460389">
              <a:off x="4505" y="2094"/>
              <a:ext cx="69" cy="74"/>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169" name="Group 13"/>
          <p:cNvGrpSpPr>
            <a:grpSpLocks/>
          </p:cNvGrpSpPr>
          <p:nvPr/>
        </p:nvGrpSpPr>
        <p:grpSpPr bwMode="auto">
          <a:xfrm>
            <a:off x="2438400" y="3838575"/>
            <a:ext cx="704850" cy="1285875"/>
            <a:chOff x="1131" y="2503"/>
            <a:chExt cx="747" cy="810"/>
          </a:xfrm>
        </p:grpSpPr>
        <p:grpSp>
          <p:nvGrpSpPr>
            <p:cNvPr id="92287" name="Group 14"/>
            <p:cNvGrpSpPr>
              <a:grpSpLocks/>
            </p:cNvGrpSpPr>
            <p:nvPr/>
          </p:nvGrpSpPr>
          <p:grpSpPr bwMode="auto">
            <a:xfrm>
              <a:off x="1131" y="2503"/>
              <a:ext cx="747" cy="408"/>
              <a:chOff x="1131" y="2503"/>
              <a:chExt cx="747" cy="408"/>
            </a:xfrm>
          </p:grpSpPr>
          <p:grpSp>
            <p:nvGrpSpPr>
              <p:cNvPr id="92303" name="Group 15"/>
              <p:cNvGrpSpPr>
                <a:grpSpLocks/>
              </p:cNvGrpSpPr>
              <p:nvPr/>
            </p:nvGrpSpPr>
            <p:grpSpPr bwMode="auto">
              <a:xfrm>
                <a:off x="1131" y="2503"/>
                <a:ext cx="747" cy="204"/>
                <a:chOff x="1131" y="2503"/>
                <a:chExt cx="747" cy="204"/>
              </a:xfrm>
            </p:grpSpPr>
            <p:grpSp>
              <p:nvGrpSpPr>
                <p:cNvPr id="92311" name="Group 16"/>
                <p:cNvGrpSpPr>
                  <a:grpSpLocks/>
                </p:cNvGrpSpPr>
                <p:nvPr/>
              </p:nvGrpSpPr>
              <p:grpSpPr bwMode="auto">
                <a:xfrm>
                  <a:off x="1131" y="2503"/>
                  <a:ext cx="747" cy="102"/>
                  <a:chOff x="1131" y="2503"/>
                  <a:chExt cx="747" cy="102"/>
                </a:xfrm>
              </p:grpSpPr>
              <p:sp>
                <p:nvSpPr>
                  <p:cNvPr id="201" name="AutoShape 17"/>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02" name="AutoShape 18"/>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312" name="Group 19"/>
                <p:cNvGrpSpPr>
                  <a:grpSpLocks/>
                </p:cNvGrpSpPr>
                <p:nvPr/>
              </p:nvGrpSpPr>
              <p:grpSpPr bwMode="auto">
                <a:xfrm>
                  <a:off x="1131" y="2605"/>
                  <a:ext cx="747" cy="102"/>
                  <a:chOff x="1131" y="2503"/>
                  <a:chExt cx="747" cy="102"/>
                </a:xfrm>
              </p:grpSpPr>
              <p:sp>
                <p:nvSpPr>
                  <p:cNvPr id="199" name="AutoShape 20"/>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00" name="AutoShape 21"/>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304" name="Group 22"/>
              <p:cNvGrpSpPr>
                <a:grpSpLocks/>
              </p:cNvGrpSpPr>
              <p:nvPr/>
            </p:nvGrpSpPr>
            <p:grpSpPr bwMode="auto">
              <a:xfrm>
                <a:off x="1131" y="2707"/>
                <a:ext cx="747" cy="204"/>
                <a:chOff x="1131" y="2503"/>
                <a:chExt cx="747" cy="204"/>
              </a:xfrm>
            </p:grpSpPr>
            <p:grpSp>
              <p:nvGrpSpPr>
                <p:cNvPr id="92305" name="Group 23"/>
                <p:cNvGrpSpPr>
                  <a:grpSpLocks/>
                </p:cNvGrpSpPr>
                <p:nvPr/>
              </p:nvGrpSpPr>
              <p:grpSpPr bwMode="auto">
                <a:xfrm>
                  <a:off x="1131" y="2503"/>
                  <a:ext cx="747" cy="102"/>
                  <a:chOff x="1131" y="2503"/>
                  <a:chExt cx="747" cy="102"/>
                </a:xfrm>
              </p:grpSpPr>
              <p:sp>
                <p:nvSpPr>
                  <p:cNvPr id="195" name="AutoShape 24"/>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96" name="AutoShape 25"/>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306" name="Group 26"/>
                <p:cNvGrpSpPr>
                  <a:grpSpLocks/>
                </p:cNvGrpSpPr>
                <p:nvPr/>
              </p:nvGrpSpPr>
              <p:grpSpPr bwMode="auto">
                <a:xfrm>
                  <a:off x="1131" y="2605"/>
                  <a:ext cx="747" cy="102"/>
                  <a:chOff x="1131" y="2503"/>
                  <a:chExt cx="747" cy="102"/>
                </a:xfrm>
              </p:grpSpPr>
              <p:sp>
                <p:nvSpPr>
                  <p:cNvPr id="193" name="AutoShape 27"/>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94" name="AutoShape 28"/>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nvGrpSpPr>
            <p:cNvPr id="92288" name="Group 29"/>
            <p:cNvGrpSpPr>
              <a:grpSpLocks/>
            </p:cNvGrpSpPr>
            <p:nvPr/>
          </p:nvGrpSpPr>
          <p:grpSpPr bwMode="auto">
            <a:xfrm>
              <a:off x="1131" y="2905"/>
              <a:ext cx="747" cy="408"/>
              <a:chOff x="1131" y="2503"/>
              <a:chExt cx="747" cy="408"/>
            </a:xfrm>
          </p:grpSpPr>
          <p:grpSp>
            <p:nvGrpSpPr>
              <p:cNvPr id="92289" name="Group 30"/>
              <p:cNvGrpSpPr>
                <a:grpSpLocks/>
              </p:cNvGrpSpPr>
              <p:nvPr/>
            </p:nvGrpSpPr>
            <p:grpSpPr bwMode="auto">
              <a:xfrm>
                <a:off x="1131" y="2503"/>
                <a:ext cx="747" cy="204"/>
                <a:chOff x="1131" y="2503"/>
                <a:chExt cx="747" cy="204"/>
              </a:xfrm>
            </p:grpSpPr>
            <p:grpSp>
              <p:nvGrpSpPr>
                <p:cNvPr id="92297" name="Group 31"/>
                <p:cNvGrpSpPr>
                  <a:grpSpLocks/>
                </p:cNvGrpSpPr>
                <p:nvPr/>
              </p:nvGrpSpPr>
              <p:grpSpPr bwMode="auto">
                <a:xfrm>
                  <a:off x="1131" y="2503"/>
                  <a:ext cx="747" cy="102"/>
                  <a:chOff x="1131" y="2503"/>
                  <a:chExt cx="747" cy="102"/>
                </a:xfrm>
              </p:grpSpPr>
              <p:sp>
                <p:nvSpPr>
                  <p:cNvPr id="187" name="AutoShape 32"/>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88" name="AutoShape 33"/>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98" name="Group 34"/>
                <p:cNvGrpSpPr>
                  <a:grpSpLocks/>
                </p:cNvGrpSpPr>
                <p:nvPr/>
              </p:nvGrpSpPr>
              <p:grpSpPr bwMode="auto">
                <a:xfrm>
                  <a:off x="1131" y="2605"/>
                  <a:ext cx="747" cy="102"/>
                  <a:chOff x="1131" y="2503"/>
                  <a:chExt cx="747" cy="102"/>
                </a:xfrm>
              </p:grpSpPr>
              <p:sp>
                <p:nvSpPr>
                  <p:cNvPr id="185" name="AutoShape 35"/>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86" name="AutoShape 36"/>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290" name="Group 37"/>
              <p:cNvGrpSpPr>
                <a:grpSpLocks/>
              </p:cNvGrpSpPr>
              <p:nvPr/>
            </p:nvGrpSpPr>
            <p:grpSpPr bwMode="auto">
              <a:xfrm>
                <a:off x="1131" y="2707"/>
                <a:ext cx="747" cy="204"/>
                <a:chOff x="1131" y="2503"/>
                <a:chExt cx="747" cy="204"/>
              </a:xfrm>
            </p:grpSpPr>
            <p:grpSp>
              <p:nvGrpSpPr>
                <p:cNvPr id="92291" name="Group 38"/>
                <p:cNvGrpSpPr>
                  <a:grpSpLocks/>
                </p:cNvGrpSpPr>
                <p:nvPr/>
              </p:nvGrpSpPr>
              <p:grpSpPr bwMode="auto">
                <a:xfrm>
                  <a:off x="1131" y="2503"/>
                  <a:ext cx="747" cy="102"/>
                  <a:chOff x="1131" y="2503"/>
                  <a:chExt cx="747" cy="102"/>
                </a:xfrm>
              </p:grpSpPr>
              <p:sp>
                <p:nvSpPr>
                  <p:cNvPr id="181" name="AutoShape 39"/>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82" name="AutoShape 40"/>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92" name="Group 41"/>
                <p:cNvGrpSpPr>
                  <a:grpSpLocks/>
                </p:cNvGrpSpPr>
                <p:nvPr/>
              </p:nvGrpSpPr>
              <p:grpSpPr bwMode="auto">
                <a:xfrm>
                  <a:off x="1131" y="2605"/>
                  <a:ext cx="747" cy="102"/>
                  <a:chOff x="1131" y="2503"/>
                  <a:chExt cx="747" cy="102"/>
                </a:xfrm>
              </p:grpSpPr>
              <p:sp>
                <p:nvSpPr>
                  <p:cNvPr id="179" name="AutoShape 42"/>
                  <p:cNvSpPr>
                    <a:spLocks noChangeArrowheads="1"/>
                  </p:cNvSpPr>
                  <p:nvPr/>
                </p:nvSpPr>
                <p:spPr bwMode="auto">
                  <a:xfrm>
                    <a:off x="1131" y="2503"/>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180" name="AutoShape 43"/>
                  <p:cNvSpPr>
                    <a:spLocks noChangeArrowheads="1"/>
                  </p:cNvSpPr>
                  <p:nvPr/>
                </p:nvSpPr>
                <p:spPr bwMode="auto">
                  <a:xfrm>
                    <a:off x="1131" y="2554"/>
                    <a:ext cx="747" cy="51"/>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sp>
        <p:nvSpPr>
          <p:cNvPr id="203" name="Text Box 44"/>
          <p:cNvSpPr txBox="1">
            <a:spLocks noChangeArrowheads="1"/>
          </p:cNvSpPr>
          <p:nvPr/>
        </p:nvSpPr>
        <p:spPr bwMode="auto">
          <a:xfrm>
            <a:off x="2290763" y="5100638"/>
            <a:ext cx="958850" cy="366712"/>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kern="0">
                <a:solidFill>
                  <a:sysClr val="windowText" lastClr="000000"/>
                </a:solidFill>
                <a:ea typeface="Arial" charset="0"/>
              </a:rPr>
              <a:t>registers</a:t>
            </a:r>
          </a:p>
        </p:txBody>
      </p:sp>
      <p:sp>
        <p:nvSpPr>
          <p:cNvPr id="204" name="Rectangle 45"/>
          <p:cNvSpPr>
            <a:spLocks noChangeArrowheads="1"/>
          </p:cNvSpPr>
          <p:nvPr/>
        </p:nvSpPr>
        <p:spPr bwMode="auto">
          <a:xfrm>
            <a:off x="1897063" y="2479675"/>
            <a:ext cx="1798637" cy="3170238"/>
          </a:xfrm>
          <a:prstGeom prst="rect">
            <a:avLst/>
          </a:prstGeom>
          <a:noFill/>
          <a:ln w="12700">
            <a:solidFill>
              <a:srgbClr val="000000"/>
            </a:solidFill>
            <a:prstDash val="sysDot"/>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05" name="Text Box 46"/>
          <p:cNvSpPr txBox="1">
            <a:spLocks noChangeArrowheads="1"/>
          </p:cNvSpPr>
          <p:nvPr/>
        </p:nvSpPr>
        <p:spPr bwMode="auto">
          <a:xfrm>
            <a:off x="1085850" y="4160838"/>
            <a:ext cx="854075" cy="706437"/>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sz="2000" kern="0" dirty="0">
                <a:solidFill>
                  <a:sysClr val="windowText" lastClr="000000"/>
                </a:solidFill>
                <a:ea typeface="Arial" charset="0"/>
              </a:rPr>
              <a:t>CPU</a:t>
            </a:r>
          </a:p>
          <a:p>
            <a:pPr algn="ctr" fontAlgn="auto">
              <a:spcBef>
                <a:spcPts val="0"/>
              </a:spcBef>
              <a:spcAft>
                <a:spcPts val="0"/>
              </a:spcAft>
              <a:defRPr/>
            </a:pPr>
            <a:r>
              <a:rPr lang="en-US" sz="2000" kern="0" dirty="0">
                <a:solidFill>
                  <a:sysClr val="windowText" lastClr="000000"/>
                </a:solidFill>
                <a:ea typeface="Arial" charset="0"/>
              </a:rPr>
              <a:t>(core)</a:t>
            </a:r>
          </a:p>
        </p:txBody>
      </p:sp>
      <p:sp>
        <p:nvSpPr>
          <p:cNvPr id="206" name="Text Box 47"/>
          <p:cNvSpPr txBox="1">
            <a:spLocks noChangeArrowheads="1"/>
          </p:cNvSpPr>
          <p:nvPr/>
        </p:nvSpPr>
        <p:spPr bwMode="auto">
          <a:xfrm>
            <a:off x="2130425" y="3725863"/>
            <a:ext cx="361950" cy="274637"/>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R0</a:t>
            </a:r>
          </a:p>
        </p:txBody>
      </p:sp>
      <p:sp>
        <p:nvSpPr>
          <p:cNvPr id="207" name="Text Box 48"/>
          <p:cNvSpPr txBox="1">
            <a:spLocks noChangeArrowheads="1"/>
          </p:cNvSpPr>
          <p:nvPr/>
        </p:nvSpPr>
        <p:spPr bwMode="auto">
          <a:xfrm>
            <a:off x="2130425" y="4324350"/>
            <a:ext cx="361950" cy="274638"/>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Rn</a:t>
            </a:r>
          </a:p>
        </p:txBody>
      </p:sp>
      <p:sp>
        <p:nvSpPr>
          <p:cNvPr id="208" name="Text Box 49"/>
          <p:cNvSpPr txBox="1">
            <a:spLocks noChangeArrowheads="1"/>
          </p:cNvSpPr>
          <p:nvPr/>
        </p:nvSpPr>
        <p:spPr bwMode="auto">
          <a:xfrm>
            <a:off x="2122488" y="4791075"/>
            <a:ext cx="369887" cy="274638"/>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PC</a:t>
            </a:r>
          </a:p>
        </p:txBody>
      </p:sp>
      <p:sp>
        <p:nvSpPr>
          <p:cNvPr id="92176" name="Text Box 51"/>
          <p:cNvSpPr txBox="1">
            <a:spLocks noChangeArrowheads="1"/>
          </p:cNvSpPr>
          <p:nvPr/>
        </p:nvSpPr>
        <p:spPr bwMode="auto">
          <a:xfrm>
            <a:off x="5140325" y="2430463"/>
            <a:ext cx="252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200" i="1">
                <a:solidFill>
                  <a:srgbClr val="FC0128"/>
                </a:solidFill>
                <a:cs typeface="Arial" charset="0"/>
              </a:rPr>
              <a:t>x</a:t>
            </a:r>
            <a:endParaRPr lang="en-US" sz="1200">
              <a:solidFill>
                <a:srgbClr val="000000"/>
              </a:solidFill>
              <a:cs typeface="Arial" charset="0"/>
            </a:endParaRPr>
          </a:p>
        </p:txBody>
      </p:sp>
      <p:sp>
        <p:nvSpPr>
          <p:cNvPr id="211" name="Text Box 52"/>
          <p:cNvSpPr txBox="1">
            <a:spLocks noChangeArrowheads="1"/>
          </p:cNvSpPr>
          <p:nvPr/>
        </p:nvSpPr>
        <p:spPr bwMode="auto">
          <a:xfrm>
            <a:off x="2668588" y="4768850"/>
            <a:ext cx="252412" cy="274638"/>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i="1" kern="0">
                <a:solidFill>
                  <a:srgbClr val="FC0128"/>
                </a:solidFill>
                <a:ea typeface="Arial" charset="0"/>
              </a:rPr>
              <a:t>x</a:t>
            </a:r>
          </a:p>
        </p:txBody>
      </p:sp>
      <p:sp>
        <p:nvSpPr>
          <p:cNvPr id="212" name="AutoShape 53"/>
          <p:cNvSpPr>
            <a:spLocks noChangeArrowheads="1"/>
          </p:cNvSpPr>
          <p:nvPr/>
        </p:nvSpPr>
        <p:spPr bwMode="auto">
          <a:xfrm>
            <a:off x="5395913" y="2411413"/>
            <a:ext cx="1470025" cy="446087"/>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r>
              <a:rPr lang="en-US" sz="2000" kern="0">
                <a:solidFill>
                  <a:sysClr val="windowText" lastClr="000000"/>
                </a:solidFill>
                <a:ea typeface="Arial" charset="0"/>
              </a:rPr>
              <a:t>program</a:t>
            </a:r>
          </a:p>
        </p:txBody>
      </p:sp>
      <p:sp>
        <p:nvSpPr>
          <p:cNvPr id="92179" name="AutoShape 54"/>
          <p:cNvSpPr>
            <a:spLocks noChangeArrowheads="1"/>
          </p:cNvSpPr>
          <p:nvPr/>
        </p:nvSpPr>
        <p:spPr bwMode="auto">
          <a:xfrm>
            <a:off x="5395913" y="2209800"/>
            <a:ext cx="1470025" cy="203200"/>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a:r>
              <a:rPr lang="en-US" sz="1200">
                <a:solidFill>
                  <a:srgbClr val="000000"/>
                </a:solidFill>
              </a:rPr>
              <a:t>common runtime</a:t>
            </a:r>
            <a:endParaRPr lang="en-US" sz="2000">
              <a:solidFill>
                <a:srgbClr val="000000"/>
              </a:solidFill>
            </a:endParaRPr>
          </a:p>
        </p:txBody>
      </p:sp>
      <p:sp>
        <p:nvSpPr>
          <p:cNvPr id="214" name="AutoShape 55"/>
          <p:cNvSpPr>
            <a:spLocks noChangeArrowheads="1"/>
          </p:cNvSpPr>
          <p:nvPr/>
        </p:nvSpPr>
        <p:spPr bwMode="auto">
          <a:xfrm>
            <a:off x="5951538" y="5330825"/>
            <a:ext cx="831850" cy="134938"/>
          </a:xfrm>
          <a:prstGeom prst="flowChartProcess">
            <a:avLst/>
          </a:prstGeom>
          <a:no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endParaRPr lang="en-US" sz="2000" kern="0">
              <a:solidFill>
                <a:sysClr val="windowText" lastClr="000000"/>
              </a:solidFill>
              <a:ea typeface="Arial" charset="0"/>
            </a:endParaRPr>
          </a:p>
        </p:txBody>
      </p:sp>
      <p:sp>
        <p:nvSpPr>
          <p:cNvPr id="215" name="AutoShape 56"/>
          <p:cNvSpPr>
            <a:spLocks noChangeArrowheads="1"/>
          </p:cNvSpPr>
          <p:nvPr/>
        </p:nvSpPr>
        <p:spPr bwMode="auto">
          <a:xfrm>
            <a:off x="5951538" y="5465763"/>
            <a:ext cx="831850" cy="327025"/>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r>
              <a:rPr lang="en-US" sz="2000" kern="0" dirty="0">
                <a:solidFill>
                  <a:sysClr val="windowText" lastClr="000000"/>
                </a:solidFill>
                <a:ea typeface="Arial" charset="0"/>
              </a:rPr>
              <a:t>stack</a:t>
            </a:r>
            <a:endParaRPr lang="en-US" kern="0" dirty="0">
              <a:solidFill>
                <a:sysClr val="windowText" lastClr="000000"/>
              </a:solidFill>
              <a:ea typeface="Arial" charset="0"/>
            </a:endParaRPr>
          </a:p>
        </p:txBody>
      </p:sp>
      <p:sp>
        <p:nvSpPr>
          <p:cNvPr id="216" name="AutoShape 57"/>
          <p:cNvSpPr>
            <a:spLocks noChangeArrowheads="1"/>
          </p:cNvSpPr>
          <p:nvPr/>
        </p:nvSpPr>
        <p:spPr bwMode="auto">
          <a:xfrm>
            <a:off x="6334125" y="5334000"/>
            <a:ext cx="66675" cy="122238"/>
          </a:xfrm>
          <a:prstGeom prst="upArrow">
            <a:avLst>
              <a:gd name="adj1" fmla="val 50000"/>
              <a:gd name="adj2" fmla="val 45834"/>
            </a:avLst>
          </a:prstGeom>
          <a:solidFill>
            <a:srgbClr val="000000"/>
          </a:solidFill>
          <a:ln w="12700">
            <a:solidFill>
              <a:srgbClr val="000000"/>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92183" name="Rectangle 58"/>
          <p:cNvSpPr>
            <a:spLocks noChangeArrowheads="1"/>
          </p:cNvSpPr>
          <p:nvPr/>
        </p:nvSpPr>
        <p:spPr bwMode="auto">
          <a:xfrm>
            <a:off x="5191125" y="1722438"/>
            <a:ext cx="1854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2000">
                <a:solidFill>
                  <a:srgbClr val="000000"/>
                </a:solidFill>
              </a:rPr>
              <a:t>address space</a:t>
            </a:r>
          </a:p>
        </p:txBody>
      </p:sp>
      <p:grpSp>
        <p:nvGrpSpPr>
          <p:cNvPr id="92184" name="Group 59"/>
          <p:cNvGrpSpPr>
            <a:grpSpLocks/>
          </p:cNvGrpSpPr>
          <p:nvPr/>
        </p:nvGrpSpPr>
        <p:grpSpPr bwMode="auto">
          <a:xfrm>
            <a:off x="6254750" y="4048125"/>
            <a:ext cx="469900" cy="382588"/>
            <a:chOff x="3842" y="2581"/>
            <a:chExt cx="296" cy="241"/>
          </a:xfrm>
        </p:grpSpPr>
        <p:sp>
          <p:nvSpPr>
            <p:cNvPr id="219" name="Oval 60"/>
            <p:cNvSpPr>
              <a:spLocks noChangeArrowheads="1"/>
            </p:cNvSpPr>
            <p:nvPr/>
          </p:nvSpPr>
          <p:spPr bwMode="auto">
            <a:xfrm flipH="1">
              <a:off x="3842" y="2698"/>
              <a:ext cx="70" cy="74"/>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20" name="Oval 61"/>
            <p:cNvSpPr>
              <a:spLocks noChangeArrowheads="1"/>
            </p:cNvSpPr>
            <p:nvPr/>
          </p:nvSpPr>
          <p:spPr bwMode="auto">
            <a:xfrm flipH="1">
              <a:off x="3949" y="2748"/>
              <a:ext cx="70" cy="74"/>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21" name="Oval 62"/>
            <p:cNvSpPr>
              <a:spLocks noChangeArrowheads="1"/>
            </p:cNvSpPr>
            <p:nvPr/>
          </p:nvSpPr>
          <p:spPr bwMode="auto">
            <a:xfrm flipH="1">
              <a:off x="4067" y="2705"/>
              <a:ext cx="71" cy="74"/>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cxnSp>
          <p:nvCxnSpPr>
            <p:cNvPr id="92283" name="AutoShape 63"/>
            <p:cNvCxnSpPr>
              <a:cxnSpLocks noChangeShapeType="1"/>
              <a:stCxn id="225" idx="4"/>
              <a:endCxn id="219" idx="0"/>
            </p:cNvCxnSpPr>
            <p:nvPr/>
          </p:nvCxnSpPr>
          <p:spPr bwMode="auto">
            <a:xfrm flipH="1">
              <a:off x="3877" y="2651"/>
              <a:ext cx="107" cy="4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92284" name="AutoShape 64"/>
            <p:cNvCxnSpPr>
              <a:cxnSpLocks noChangeShapeType="1"/>
              <a:stCxn id="225" idx="4"/>
              <a:endCxn id="220" idx="0"/>
            </p:cNvCxnSpPr>
            <p:nvPr/>
          </p:nvCxnSpPr>
          <p:spPr bwMode="auto">
            <a:xfrm>
              <a:off x="3984" y="2651"/>
              <a:ext cx="0" cy="97"/>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92285" name="AutoShape 65"/>
            <p:cNvCxnSpPr>
              <a:cxnSpLocks noChangeShapeType="1"/>
              <a:stCxn id="225" idx="4"/>
              <a:endCxn id="221" idx="7"/>
            </p:cNvCxnSpPr>
            <p:nvPr/>
          </p:nvCxnSpPr>
          <p:spPr bwMode="auto">
            <a:xfrm>
              <a:off x="3984" y="2651"/>
              <a:ext cx="94" cy="64"/>
            </a:xfrm>
            <a:prstGeom prst="straightConnector1">
              <a:avLst/>
            </a:prstGeom>
            <a:noFill/>
            <a:ln w="3175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225" name="Oval 66"/>
            <p:cNvSpPr>
              <a:spLocks noChangeArrowheads="1"/>
            </p:cNvSpPr>
            <p:nvPr/>
          </p:nvSpPr>
          <p:spPr bwMode="auto">
            <a:xfrm flipH="1">
              <a:off x="3948" y="2581"/>
              <a:ext cx="71" cy="71"/>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sp>
        <p:nvSpPr>
          <p:cNvPr id="226" name="Oval 67"/>
          <p:cNvSpPr>
            <a:spLocks noChangeArrowheads="1"/>
          </p:cNvSpPr>
          <p:nvPr/>
        </p:nvSpPr>
        <p:spPr bwMode="auto">
          <a:xfrm flipH="1">
            <a:off x="5562600" y="4300538"/>
            <a:ext cx="111125" cy="117475"/>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27" name="Oval 68"/>
          <p:cNvSpPr>
            <a:spLocks noChangeArrowheads="1"/>
          </p:cNvSpPr>
          <p:nvPr/>
        </p:nvSpPr>
        <p:spPr bwMode="auto">
          <a:xfrm flipH="1">
            <a:off x="5729288" y="4032250"/>
            <a:ext cx="111125" cy="117475"/>
          </a:xfrm>
          <a:prstGeom prst="ellipse">
            <a:avLst/>
          </a:prstGeom>
          <a:solidFill>
            <a:srgbClr val="333333"/>
          </a:solidFill>
          <a:ln w="19050">
            <a:noFill/>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28" name="Text Box 69"/>
          <p:cNvSpPr txBox="1">
            <a:spLocks noChangeArrowheads="1"/>
          </p:cNvSpPr>
          <p:nvPr/>
        </p:nvSpPr>
        <p:spPr bwMode="auto">
          <a:xfrm>
            <a:off x="2132013" y="4951413"/>
            <a:ext cx="352425" cy="274637"/>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200" kern="0">
                <a:solidFill>
                  <a:sysClr val="windowText" lastClr="000000"/>
                </a:solidFill>
                <a:ea typeface="Arial" charset="0"/>
              </a:rPr>
              <a:t>SP</a:t>
            </a:r>
          </a:p>
        </p:txBody>
      </p:sp>
      <p:sp>
        <p:nvSpPr>
          <p:cNvPr id="229" name="Rectangle 70"/>
          <p:cNvSpPr>
            <a:spLocks noChangeArrowheads="1"/>
          </p:cNvSpPr>
          <p:nvPr/>
        </p:nvSpPr>
        <p:spPr bwMode="auto">
          <a:xfrm>
            <a:off x="6369050" y="4632325"/>
            <a:ext cx="252413" cy="274638"/>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sz="1200" i="1" kern="0">
                <a:solidFill>
                  <a:srgbClr val="FC0128"/>
                </a:solidFill>
                <a:ea typeface="Arial" charset="0"/>
              </a:rPr>
              <a:t>y</a:t>
            </a:r>
          </a:p>
        </p:txBody>
      </p:sp>
      <p:sp>
        <p:nvSpPr>
          <p:cNvPr id="230" name="Rectangle 71"/>
          <p:cNvSpPr>
            <a:spLocks noChangeArrowheads="1"/>
          </p:cNvSpPr>
          <p:nvPr/>
        </p:nvSpPr>
        <p:spPr bwMode="auto">
          <a:xfrm>
            <a:off x="2662238" y="4908550"/>
            <a:ext cx="252412" cy="274638"/>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sz="1200" i="1" kern="0">
                <a:solidFill>
                  <a:srgbClr val="FC0128"/>
                </a:solidFill>
                <a:ea typeface="Arial" charset="0"/>
              </a:rPr>
              <a:t>y</a:t>
            </a:r>
          </a:p>
        </p:txBody>
      </p:sp>
      <p:sp>
        <p:nvSpPr>
          <p:cNvPr id="231" name="Oval 72"/>
          <p:cNvSpPr>
            <a:spLocks noChangeArrowheads="1"/>
          </p:cNvSpPr>
          <p:nvPr/>
        </p:nvSpPr>
        <p:spPr bwMode="auto">
          <a:xfrm>
            <a:off x="3101975" y="4875213"/>
            <a:ext cx="74613" cy="74612"/>
          </a:xfrm>
          <a:prstGeom prst="ellipse">
            <a:avLst/>
          </a:prstGeom>
          <a:noFill/>
          <a:ln w="12700">
            <a:no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32" name="Oval 73"/>
          <p:cNvSpPr>
            <a:spLocks noChangeArrowheads="1"/>
          </p:cNvSpPr>
          <p:nvPr/>
        </p:nvSpPr>
        <p:spPr bwMode="auto">
          <a:xfrm>
            <a:off x="3087688" y="5043488"/>
            <a:ext cx="74612" cy="74612"/>
          </a:xfrm>
          <a:prstGeom prst="ellipse">
            <a:avLst/>
          </a:prstGeom>
          <a:noFill/>
          <a:ln w="12700">
            <a:no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33" name="Oval 74"/>
          <p:cNvSpPr>
            <a:spLocks noChangeArrowheads="1"/>
          </p:cNvSpPr>
          <p:nvPr/>
        </p:nvSpPr>
        <p:spPr bwMode="auto">
          <a:xfrm>
            <a:off x="3125788" y="4325938"/>
            <a:ext cx="74612" cy="74612"/>
          </a:xfrm>
          <a:prstGeom prst="ellipse">
            <a:avLst/>
          </a:prstGeom>
          <a:noFill/>
          <a:ln w="12700">
            <a:no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nvGrpSpPr>
          <p:cNvPr id="92193" name="Group 75"/>
          <p:cNvGrpSpPr>
            <a:grpSpLocks/>
          </p:cNvGrpSpPr>
          <p:nvPr/>
        </p:nvGrpSpPr>
        <p:grpSpPr bwMode="auto">
          <a:xfrm>
            <a:off x="5945188" y="4733925"/>
            <a:ext cx="846137" cy="469900"/>
            <a:chOff x="3234" y="3005"/>
            <a:chExt cx="926" cy="514"/>
          </a:xfrm>
        </p:grpSpPr>
        <p:sp>
          <p:nvSpPr>
            <p:cNvPr id="235" name="AutoShape 76"/>
            <p:cNvSpPr>
              <a:spLocks noChangeArrowheads="1"/>
            </p:cNvSpPr>
            <p:nvPr/>
          </p:nvSpPr>
          <p:spPr bwMode="auto">
            <a:xfrm>
              <a:off x="3234" y="3005"/>
              <a:ext cx="926" cy="149"/>
            </a:xfrm>
            <a:prstGeom prst="flowChartProcess">
              <a:avLst/>
            </a:prstGeom>
            <a:no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endParaRPr lang="en-US" sz="2000" kern="0">
                <a:solidFill>
                  <a:sysClr val="windowText" lastClr="000000"/>
                </a:solidFill>
                <a:ea typeface="Arial" charset="0"/>
              </a:endParaRPr>
            </a:p>
          </p:txBody>
        </p:sp>
        <p:sp>
          <p:nvSpPr>
            <p:cNvPr id="236" name="AutoShape 77"/>
            <p:cNvSpPr>
              <a:spLocks noChangeArrowheads="1"/>
            </p:cNvSpPr>
            <p:nvPr/>
          </p:nvSpPr>
          <p:spPr bwMode="auto">
            <a:xfrm>
              <a:off x="3234" y="3154"/>
              <a:ext cx="926" cy="365"/>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algn="ctr" fontAlgn="auto">
                <a:spcBef>
                  <a:spcPts val="0"/>
                </a:spcBef>
                <a:spcAft>
                  <a:spcPts val="0"/>
                </a:spcAft>
                <a:defRPr/>
              </a:pPr>
              <a:r>
                <a:rPr lang="en-US" sz="2000" kern="0" dirty="0">
                  <a:solidFill>
                    <a:sysClr val="windowText" lastClr="000000"/>
                  </a:solidFill>
                  <a:ea typeface="Arial" charset="0"/>
                </a:rPr>
                <a:t>stack</a:t>
              </a:r>
              <a:endParaRPr lang="en-US" kern="0" dirty="0">
                <a:solidFill>
                  <a:sysClr val="windowText" lastClr="000000"/>
                </a:solidFill>
                <a:ea typeface="Arial" charset="0"/>
              </a:endParaRPr>
            </a:p>
          </p:txBody>
        </p:sp>
        <p:sp>
          <p:nvSpPr>
            <p:cNvPr id="237" name="AutoShape 78"/>
            <p:cNvSpPr>
              <a:spLocks noChangeArrowheads="1"/>
            </p:cNvSpPr>
            <p:nvPr/>
          </p:nvSpPr>
          <p:spPr bwMode="auto">
            <a:xfrm>
              <a:off x="3660" y="3010"/>
              <a:ext cx="75" cy="135"/>
            </a:xfrm>
            <a:prstGeom prst="upArrow">
              <a:avLst>
                <a:gd name="adj1" fmla="val 50000"/>
                <a:gd name="adj2" fmla="val 44408"/>
              </a:avLst>
            </a:prstGeom>
            <a:solidFill>
              <a:srgbClr val="000000"/>
            </a:solidFill>
            <a:ln w="12700">
              <a:solidFill>
                <a:srgbClr val="000000"/>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grpSp>
        <p:nvGrpSpPr>
          <p:cNvPr id="92194" name="Group 79"/>
          <p:cNvGrpSpPr>
            <a:grpSpLocks/>
          </p:cNvGrpSpPr>
          <p:nvPr/>
        </p:nvGrpSpPr>
        <p:grpSpPr bwMode="auto">
          <a:xfrm>
            <a:off x="3898900" y="1655763"/>
            <a:ext cx="673100" cy="658812"/>
            <a:chOff x="3689" y="1658"/>
            <a:chExt cx="576" cy="576"/>
          </a:xfrm>
        </p:grpSpPr>
        <p:grpSp>
          <p:nvGrpSpPr>
            <p:cNvPr id="92273" name="Group 80"/>
            <p:cNvGrpSpPr>
              <a:grpSpLocks/>
            </p:cNvGrpSpPr>
            <p:nvPr/>
          </p:nvGrpSpPr>
          <p:grpSpPr bwMode="auto">
            <a:xfrm>
              <a:off x="3689" y="1658"/>
              <a:ext cx="576" cy="576"/>
              <a:chOff x="4269" y="2781"/>
              <a:chExt cx="576" cy="576"/>
            </a:xfrm>
          </p:grpSpPr>
          <p:sp>
            <p:nvSpPr>
              <p:cNvPr id="241" name="Oval 81"/>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42" name="AutoShape 82"/>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sp>
          <p:nvSpPr>
            <p:cNvPr id="240" name="AutoShape 83"/>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195" name="Group 84"/>
          <p:cNvGrpSpPr>
            <a:grpSpLocks/>
          </p:cNvGrpSpPr>
          <p:nvPr/>
        </p:nvGrpSpPr>
        <p:grpSpPr bwMode="auto">
          <a:xfrm>
            <a:off x="5564188" y="4721225"/>
            <a:ext cx="250825" cy="457200"/>
            <a:chOff x="1131" y="2503"/>
            <a:chExt cx="747" cy="810"/>
          </a:xfrm>
        </p:grpSpPr>
        <p:grpSp>
          <p:nvGrpSpPr>
            <p:cNvPr id="92243" name="Group 85"/>
            <p:cNvGrpSpPr>
              <a:grpSpLocks/>
            </p:cNvGrpSpPr>
            <p:nvPr/>
          </p:nvGrpSpPr>
          <p:grpSpPr bwMode="auto">
            <a:xfrm>
              <a:off x="1131" y="2503"/>
              <a:ext cx="747" cy="408"/>
              <a:chOff x="1131" y="2503"/>
              <a:chExt cx="747" cy="408"/>
            </a:xfrm>
          </p:grpSpPr>
          <p:grpSp>
            <p:nvGrpSpPr>
              <p:cNvPr id="92259" name="Group 86"/>
              <p:cNvGrpSpPr>
                <a:grpSpLocks/>
              </p:cNvGrpSpPr>
              <p:nvPr/>
            </p:nvGrpSpPr>
            <p:grpSpPr bwMode="auto">
              <a:xfrm>
                <a:off x="1131" y="2503"/>
                <a:ext cx="747" cy="204"/>
                <a:chOff x="1131" y="2503"/>
                <a:chExt cx="747" cy="204"/>
              </a:xfrm>
            </p:grpSpPr>
            <p:grpSp>
              <p:nvGrpSpPr>
                <p:cNvPr id="92267" name="Group 87"/>
                <p:cNvGrpSpPr>
                  <a:grpSpLocks/>
                </p:cNvGrpSpPr>
                <p:nvPr/>
              </p:nvGrpSpPr>
              <p:grpSpPr bwMode="auto">
                <a:xfrm>
                  <a:off x="1131" y="2503"/>
                  <a:ext cx="747" cy="102"/>
                  <a:chOff x="1131" y="2503"/>
                  <a:chExt cx="747" cy="102"/>
                </a:xfrm>
              </p:grpSpPr>
              <p:sp>
                <p:nvSpPr>
                  <p:cNvPr id="272" name="AutoShape 88"/>
                  <p:cNvSpPr>
                    <a:spLocks noChangeArrowheads="1"/>
                  </p:cNvSpPr>
                  <p:nvPr/>
                </p:nvSpPr>
                <p:spPr bwMode="auto">
                  <a:xfrm>
                    <a:off x="1131" y="2503"/>
                    <a:ext cx="747" cy="53"/>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73" name="AutoShape 89"/>
                  <p:cNvSpPr>
                    <a:spLocks noChangeArrowheads="1"/>
                  </p:cNvSpPr>
                  <p:nvPr/>
                </p:nvSpPr>
                <p:spPr bwMode="auto">
                  <a:xfrm>
                    <a:off x="1131" y="2556"/>
                    <a:ext cx="747" cy="53"/>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68" name="Group 90"/>
                <p:cNvGrpSpPr>
                  <a:grpSpLocks/>
                </p:cNvGrpSpPr>
                <p:nvPr/>
              </p:nvGrpSpPr>
              <p:grpSpPr bwMode="auto">
                <a:xfrm>
                  <a:off x="1131" y="2605"/>
                  <a:ext cx="747" cy="102"/>
                  <a:chOff x="1131" y="2503"/>
                  <a:chExt cx="747" cy="102"/>
                </a:xfrm>
              </p:grpSpPr>
              <p:sp>
                <p:nvSpPr>
                  <p:cNvPr id="270" name="AutoShape 91"/>
                  <p:cNvSpPr>
                    <a:spLocks noChangeArrowheads="1"/>
                  </p:cNvSpPr>
                  <p:nvPr/>
                </p:nvSpPr>
                <p:spPr bwMode="auto">
                  <a:xfrm>
                    <a:off x="1131" y="2525"/>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71" name="AutoShape 92"/>
                  <p:cNvSpPr>
                    <a:spLocks noChangeArrowheads="1"/>
                  </p:cNvSpPr>
                  <p:nvPr/>
                </p:nvSpPr>
                <p:spPr bwMode="auto">
                  <a:xfrm>
                    <a:off x="1131" y="2558"/>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260" name="Group 93"/>
              <p:cNvGrpSpPr>
                <a:grpSpLocks/>
              </p:cNvGrpSpPr>
              <p:nvPr/>
            </p:nvGrpSpPr>
            <p:grpSpPr bwMode="auto">
              <a:xfrm>
                <a:off x="1131" y="2707"/>
                <a:ext cx="747" cy="204"/>
                <a:chOff x="1131" y="2503"/>
                <a:chExt cx="747" cy="204"/>
              </a:xfrm>
            </p:grpSpPr>
            <p:grpSp>
              <p:nvGrpSpPr>
                <p:cNvPr id="92261" name="Group 94"/>
                <p:cNvGrpSpPr>
                  <a:grpSpLocks/>
                </p:cNvGrpSpPr>
                <p:nvPr/>
              </p:nvGrpSpPr>
              <p:grpSpPr bwMode="auto">
                <a:xfrm>
                  <a:off x="1131" y="2503"/>
                  <a:ext cx="747" cy="102"/>
                  <a:chOff x="1131" y="2503"/>
                  <a:chExt cx="747" cy="102"/>
                </a:xfrm>
              </p:grpSpPr>
              <p:sp>
                <p:nvSpPr>
                  <p:cNvPr id="266" name="AutoShape 95"/>
                  <p:cNvSpPr>
                    <a:spLocks noChangeArrowheads="1"/>
                  </p:cNvSpPr>
                  <p:nvPr/>
                </p:nvSpPr>
                <p:spPr bwMode="auto">
                  <a:xfrm>
                    <a:off x="1131" y="250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67" name="AutoShape 96"/>
                  <p:cNvSpPr>
                    <a:spLocks noChangeArrowheads="1"/>
                  </p:cNvSpPr>
                  <p:nvPr/>
                </p:nvSpPr>
                <p:spPr bwMode="auto">
                  <a:xfrm>
                    <a:off x="1131" y="2555"/>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62" name="Group 97"/>
                <p:cNvGrpSpPr>
                  <a:grpSpLocks/>
                </p:cNvGrpSpPr>
                <p:nvPr/>
              </p:nvGrpSpPr>
              <p:grpSpPr bwMode="auto">
                <a:xfrm>
                  <a:off x="1131" y="2605"/>
                  <a:ext cx="747" cy="102"/>
                  <a:chOff x="1131" y="2503"/>
                  <a:chExt cx="747" cy="102"/>
                </a:xfrm>
              </p:grpSpPr>
              <p:sp>
                <p:nvSpPr>
                  <p:cNvPr id="264" name="AutoShape 98"/>
                  <p:cNvSpPr>
                    <a:spLocks noChangeArrowheads="1"/>
                  </p:cNvSpPr>
                  <p:nvPr/>
                </p:nvSpPr>
                <p:spPr bwMode="auto">
                  <a:xfrm>
                    <a:off x="1131" y="250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65" name="AutoShape 99"/>
                  <p:cNvSpPr>
                    <a:spLocks noChangeArrowheads="1"/>
                  </p:cNvSpPr>
                  <p:nvPr/>
                </p:nvSpPr>
                <p:spPr bwMode="auto">
                  <a:xfrm>
                    <a:off x="1131" y="255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nvGrpSpPr>
            <p:cNvPr id="92244" name="Group 100"/>
            <p:cNvGrpSpPr>
              <a:grpSpLocks/>
            </p:cNvGrpSpPr>
            <p:nvPr/>
          </p:nvGrpSpPr>
          <p:grpSpPr bwMode="auto">
            <a:xfrm>
              <a:off x="1131" y="2905"/>
              <a:ext cx="747" cy="408"/>
              <a:chOff x="1131" y="2503"/>
              <a:chExt cx="747" cy="408"/>
            </a:xfrm>
          </p:grpSpPr>
          <p:grpSp>
            <p:nvGrpSpPr>
              <p:cNvPr id="92245" name="Group 101"/>
              <p:cNvGrpSpPr>
                <a:grpSpLocks/>
              </p:cNvGrpSpPr>
              <p:nvPr/>
            </p:nvGrpSpPr>
            <p:grpSpPr bwMode="auto">
              <a:xfrm>
                <a:off x="1131" y="2503"/>
                <a:ext cx="747" cy="204"/>
                <a:chOff x="1131" y="2503"/>
                <a:chExt cx="747" cy="204"/>
              </a:xfrm>
            </p:grpSpPr>
            <p:grpSp>
              <p:nvGrpSpPr>
                <p:cNvPr id="92253" name="Group 102"/>
                <p:cNvGrpSpPr>
                  <a:grpSpLocks/>
                </p:cNvGrpSpPr>
                <p:nvPr/>
              </p:nvGrpSpPr>
              <p:grpSpPr bwMode="auto">
                <a:xfrm>
                  <a:off x="1131" y="2503"/>
                  <a:ext cx="747" cy="102"/>
                  <a:chOff x="1131" y="2503"/>
                  <a:chExt cx="747" cy="102"/>
                </a:xfrm>
              </p:grpSpPr>
              <p:sp>
                <p:nvSpPr>
                  <p:cNvPr id="258" name="AutoShape 103"/>
                  <p:cNvSpPr>
                    <a:spLocks noChangeArrowheads="1"/>
                  </p:cNvSpPr>
                  <p:nvPr/>
                </p:nvSpPr>
                <p:spPr bwMode="auto">
                  <a:xfrm>
                    <a:off x="1131" y="2503"/>
                    <a:ext cx="747" cy="53"/>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59" name="AutoShape 104"/>
                  <p:cNvSpPr>
                    <a:spLocks noChangeArrowheads="1"/>
                  </p:cNvSpPr>
                  <p:nvPr/>
                </p:nvSpPr>
                <p:spPr bwMode="auto">
                  <a:xfrm>
                    <a:off x="1131" y="2559"/>
                    <a:ext cx="747" cy="67"/>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54" name="Group 105"/>
                <p:cNvGrpSpPr>
                  <a:grpSpLocks/>
                </p:cNvGrpSpPr>
                <p:nvPr/>
              </p:nvGrpSpPr>
              <p:grpSpPr bwMode="auto">
                <a:xfrm>
                  <a:off x="1131" y="2605"/>
                  <a:ext cx="747" cy="102"/>
                  <a:chOff x="1131" y="2503"/>
                  <a:chExt cx="747" cy="102"/>
                </a:xfrm>
              </p:grpSpPr>
              <p:sp>
                <p:nvSpPr>
                  <p:cNvPr id="256" name="AutoShape 106"/>
                  <p:cNvSpPr>
                    <a:spLocks noChangeArrowheads="1"/>
                  </p:cNvSpPr>
                  <p:nvPr/>
                </p:nvSpPr>
                <p:spPr bwMode="auto">
                  <a:xfrm>
                    <a:off x="1131" y="2525"/>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57" name="AutoShape 107"/>
                  <p:cNvSpPr>
                    <a:spLocks noChangeArrowheads="1"/>
                  </p:cNvSpPr>
                  <p:nvPr/>
                </p:nvSpPr>
                <p:spPr bwMode="auto">
                  <a:xfrm>
                    <a:off x="1131" y="2561"/>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246" name="Group 108"/>
              <p:cNvGrpSpPr>
                <a:grpSpLocks/>
              </p:cNvGrpSpPr>
              <p:nvPr/>
            </p:nvGrpSpPr>
            <p:grpSpPr bwMode="auto">
              <a:xfrm>
                <a:off x="1131" y="2707"/>
                <a:ext cx="747" cy="204"/>
                <a:chOff x="1131" y="2503"/>
                <a:chExt cx="747" cy="204"/>
              </a:xfrm>
            </p:grpSpPr>
            <p:grpSp>
              <p:nvGrpSpPr>
                <p:cNvPr id="92247" name="Group 109"/>
                <p:cNvGrpSpPr>
                  <a:grpSpLocks/>
                </p:cNvGrpSpPr>
                <p:nvPr/>
              </p:nvGrpSpPr>
              <p:grpSpPr bwMode="auto">
                <a:xfrm>
                  <a:off x="1131" y="2503"/>
                  <a:ext cx="747" cy="102"/>
                  <a:chOff x="1131" y="2503"/>
                  <a:chExt cx="747" cy="102"/>
                </a:xfrm>
              </p:grpSpPr>
              <p:sp>
                <p:nvSpPr>
                  <p:cNvPr id="252" name="AutoShape 110"/>
                  <p:cNvSpPr>
                    <a:spLocks noChangeArrowheads="1"/>
                  </p:cNvSpPr>
                  <p:nvPr/>
                </p:nvSpPr>
                <p:spPr bwMode="auto">
                  <a:xfrm>
                    <a:off x="1131" y="250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53" name="AutoShape 111"/>
                  <p:cNvSpPr>
                    <a:spLocks noChangeArrowheads="1"/>
                  </p:cNvSpPr>
                  <p:nvPr/>
                </p:nvSpPr>
                <p:spPr bwMode="auto">
                  <a:xfrm>
                    <a:off x="1131" y="2555"/>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48" name="Group 112"/>
                <p:cNvGrpSpPr>
                  <a:grpSpLocks/>
                </p:cNvGrpSpPr>
                <p:nvPr/>
              </p:nvGrpSpPr>
              <p:grpSpPr bwMode="auto">
                <a:xfrm>
                  <a:off x="1131" y="2605"/>
                  <a:ext cx="747" cy="102"/>
                  <a:chOff x="1131" y="2503"/>
                  <a:chExt cx="747" cy="102"/>
                </a:xfrm>
              </p:grpSpPr>
              <p:sp>
                <p:nvSpPr>
                  <p:cNvPr id="250" name="AutoShape 113"/>
                  <p:cNvSpPr>
                    <a:spLocks noChangeArrowheads="1"/>
                  </p:cNvSpPr>
                  <p:nvPr/>
                </p:nvSpPr>
                <p:spPr bwMode="auto">
                  <a:xfrm>
                    <a:off x="1131" y="250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51" name="AutoShape 114"/>
                  <p:cNvSpPr>
                    <a:spLocks noChangeArrowheads="1"/>
                  </p:cNvSpPr>
                  <p:nvPr/>
                </p:nvSpPr>
                <p:spPr bwMode="auto">
                  <a:xfrm>
                    <a:off x="1131" y="2554"/>
                    <a:ext cx="747" cy="51"/>
                  </a:xfrm>
                  <a:prstGeom prst="flowChartProcess">
                    <a:avLst/>
                  </a:prstGeom>
                  <a:solidFill>
                    <a:srgbClr val="800080"/>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grpSp>
        <p:nvGrpSpPr>
          <p:cNvPr id="92196" name="Group 115"/>
          <p:cNvGrpSpPr>
            <a:grpSpLocks/>
          </p:cNvGrpSpPr>
          <p:nvPr/>
        </p:nvGrpSpPr>
        <p:grpSpPr bwMode="auto">
          <a:xfrm>
            <a:off x="5580063" y="5332413"/>
            <a:ext cx="250825" cy="457200"/>
            <a:chOff x="1131" y="2503"/>
            <a:chExt cx="747" cy="810"/>
          </a:xfrm>
        </p:grpSpPr>
        <p:grpSp>
          <p:nvGrpSpPr>
            <p:cNvPr id="92213" name="Group 116"/>
            <p:cNvGrpSpPr>
              <a:grpSpLocks/>
            </p:cNvGrpSpPr>
            <p:nvPr/>
          </p:nvGrpSpPr>
          <p:grpSpPr bwMode="auto">
            <a:xfrm>
              <a:off x="1131" y="2503"/>
              <a:ext cx="747" cy="408"/>
              <a:chOff x="1131" y="2503"/>
              <a:chExt cx="747" cy="408"/>
            </a:xfrm>
          </p:grpSpPr>
          <p:grpSp>
            <p:nvGrpSpPr>
              <p:cNvPr id="92229" name="Group 117"/>
              <p:cNvGrpSpPr>
                <a:grpSpLocks/>
              </p:cNvGrpSpPr>
              <p:nvPr/>
            </p:nvGrpSpPr>
            <p:grpSpPr bwMode="auto">
              <a:xfrm>
                <a:off x="1131" y="2503"/>
                <a:ext cx="747" cy="204"/>
                <a:chOff x="1131" y="2503"/>
                <a:chExt cx="747" cy="204"/>
              </a:xfrm>
            </p:grpSpPr>
            <p:grpSp>
              <p:nvGrpSpPr>
                <p:cNvPr id="92237" name="Group 118"/>
                <p:cNvGrpSpPr>
                  <a:grpSpLocks/>
                </p:cNvGrpSpPr>
                <p:nvPr/>
              </p:nvGrpSpPr>
              <p:grpSpPr bwMode="auto">
                <a:xfrm>
                  <a:off x="1131" y="2503"/>
                  <a:ext cx="747" cy="102"/>
                  <a:chOff x="1131" y="2503"/>
                  <a:chExt cx="747" cy="102"/>
                </a:xfrm>
              </p:grpSpPr>
              <p:sp>
                <p:nvSpPr>
                  <p:cNvPr id="303" name="AutoShape 119"/>
                  <p:cNvSpPr>
                    <a:spLocks noChangeArrowheads="1"/>
                  </p:cNvSpPr>
                  <p:nvPr/>
                </p:nvSpPr>
                <p:spPr bwMode="auto">
                  <a:xfrm>
                    <a:off x="1131" y="2503"/>
                    <a:ext cx="747" cy="53"/>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04" name="AutoShape 120"/>
                  <p:cNvSpPr>
                    <a:spLocks noChangeArrowheads="1"/>
                  </p:cNvSpPr>
                  <p:nvPr/>
                </p:nvSpPr>
                <p:spPr bwMode="auto">
                  <a:xfrm>
                    <a:off x="1131" y="2556"/>
                    <a:ext cx="747" cy="53"/>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38" name="Group 121"/>
                <p:cNvGrpSpPr>
                  <a:grpSpLocks/>
                </p:cNvGrpSpPr>
                <p:nvPr/>
              </p:nvGrpSpPr>
              <p:grpSpPr bwMode="auto">
                <a:xfrm>
                  <a:off x="1131" y="2605"/>
                  <a:ext cx="747" cy="102"/>
                  <a:chOff x="1131" y="2503"/>
                  <a:chExt cx="747" cy="102"/>
                </a:xfrm>
              </p:grpSpPr>
              <p:sp>
                <p:nvSpPr>
                  <p:cNvPr id="301" name="AutoShape 122"/>
                  <p:cNvSpPr>
                    <a:spLocks noChangeArrowheads="1"/>
                  </p:cNvSpPr>
                  <p:nvPr/>
                </p:nvSpPr>
                <p:spPr bwMode="auto">
                  <a:xfrm>
                    <a:off x="1131" y="2525"/>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02" name="AutoShape 123"/>
                  <p:cNvSpPr>
                    <a:spLocks noChangeArrowheads="1"/>
                  </p:cNvSpPr>
                  <p:nvPr/>
                </p:nvSpPr>
                <p:spPr bwMode="auto">
                  <a:xfrm>
                    <a:off x="1131" y="2558"/>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230" name="Group 124"/>
              <p:cNvGrpSpPr>
                <a:grpSpLocks/>
              </p:cNvGrpSpPr>
              <p:nvPr/>
            </p:nvGrpSpPr>
            <p:grpSpPr bwMode="auto">
              <a:xfrm>
                <a:off x="1131" y="2707"/>
                <a:ext cx="747" cy="204"/>
                <a:chOff x="1131" y="2503"/>
                <a:chExt cx="747" cy="204"/>
              </a:xfrm>
            </p:grpSpPr>
            <p:grpSp>
              <p:nvGrpSpPr>
                <p:cNvPr id="92231" name="Group 125"/>
                <p:cNvGrpSpPr>
                  <a:grpSpLocks/>
                </p:cNvGrpSpPr>
                <p:nvPr/>
              </p:nvGrpSpPr>
              <p:grpSpPr bwMode="auto">
                <a:xfrm>
                  <a:off x="1131" y="2503"/>
                  <a:ext cx="747" cy="102"/>
                  <a:chOff x="1131" y="2503"/>
                  <a:chExt cx="747" cy="102"/>
                </a:xfrm>
              </p:grpSpPr>
              <p:sp>
                <p:nvSpPr>
                  <p:cNvPr id="297" name="AutoShape 126"/>
                  <p:cNvSpPr>
                    <a:spLocks noChangeArrowheads="1"/>
                  </p:cNvSpPr>
                  <p:nvPr/>
                </p:nvSpPr>
                <p:spPr bwMode="auto">
                  <a:xfrm>
                    <a:off x="1131" y="250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98" name="AutoShape 127"/>
                  <p:cNvSpPr>
                    <a:spLocks noChangeArrowheads="1"/>
                  </p:cNvSpPr>
                  <p:nvPr/>
                </p:nvSpPr>
                <p:spPr bwMode="auto">
                  <a:xfrm>
                    <a:off x="1131" y="2555"/>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32" name="Group 128"/>
                <p:cNvGrpSpPr>
                  <a:grpSpLocks/>
                </p:cNvGrpSpPr>
                <p:nvPr/>
              </p:nvGrpSpPr>
              <p:grpSpPr bwMode="auto">
                <a:xfrm>
                  <a:off x="1131" y="2605"/>
                  <a:ext cx="747" cy="102"/>
                  <a:chOff x="1131" y="2503"/>
                  <a:chExt cx="747" cy="102"/>
                </a:xfrm>
              </p:grpSpPr>
              <p:sp>
                <p:nvSpPr>
                  <p:cNvPr id="295" name="AutoShape 129"/>
                  <p:cNvSpPr>
                    <a:spLocks noChangeArrowheads="1"/>
                  </p:cNvSpPr>
                  <p:nvPr/>
                </p:nvSpPr>
                <p:spPr bwMode="auto">
                  <a:xfrm>
                    <a:off x="1131" y="250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96" name="AutoShape 130"/>
                  <p:cNvSpPr>
                    <a:spLocks noChangeArrowheads="1"/>
                  </p:cNvSpPr>
                  <p:nvPr/>
                </p:nvSpPr>
                <p:spPr bwMode="auto">
                  <a:xfrm>
                    <a:off x="1131" y="255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nvGrpSpPr>
            <p:cNvPr id="92214" name="Group 131"/>
            <p:cNvGrpSpPr>
              <a:grpSpLocks/>
            </p:cNvGrpSpPr>
            <p:nvPr/>
          </p:nvGrpSpPr>
          <p:grpSpPr bwMode="auto">
            <a:xfrm>
              <a:off x="1131" y="2905"/>
              <a:ext cx="747" cy="408"/>
              <a:chOff x="1131" y="2503"/>
              <a:chExt cx="747" cy="408"/>
            </a:xfrm>
          </p:grpSpPr>
          <p:grpSp>
            <p:nvGrpSpPr>
              <p:cNvPr id="92215" name="Group 132"/>
              <p:cNvGrpSpPr>
                <a:grpSpLocks/>
              </p:cNvGrpSpPr>
              <p:nvPr/>
            </p:nvGrpSpPr>
            <p:grpSpPr bwMode="auto">
              <a:xfrm>
                <a:off x="1131" y="2503"/>
                <a:ext cx="747" cy="204"/>
                <a:chOff x="1131" y="2503"/>
                <a:chExt cx="747" cy="204"/>
              </a:xfrm>
            </p:grpSpPr>
            <p:grpSp>
              <p:nvGrpSpPr>
                <p:cNvPr id="92223" name="Group 133"/>
                <p:cNvGrpSpPr>
                  <a:grpSpLocks/>
                </p:cNvGrpSpPr>
                <p:nvPr/>
              </p:nvGrpSpPr>
              <p:grpSpPr bwMode="auto">
                <a:xfrm>
                  <a:off x="1131" y="2503"/>
                  <a:ext cx="747" cy="102"/>
                  <a:chOff x="1131" y="2503"/>
                  <a:chExt cx="747" cy="102"/>
                </a:xfrm>
              </p:grpSpPr>
              <p:sp>
                <p:nvSpPr>
                  <p:cNvPr id="289" name="AutoShape 134"/>
                  <p:cNvSpPr>
                    <a:spLocks noChangeArrowheads="1"/>
                  </p:cNvSpPr>
                  <p:nvPr/>
                </p:nvSpPr>
                <p:spPr bwMode="auto">
                  <a:xfrm>
                    <a:off x="1131" y="2503"/>
                    <a:ext cx="747" cy="53"/>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90" name="AutoShape 135"/>
                  <p:cNvSpPr>
                    <a:spLocks noChangeArrowheads="1"/>
                  </p:cNvSpPr>
                  <p:nvPr/>
                </p:nvSpPr>
                <p:spPr bwMode="auto">
                  <a:xfrm>
                    <a:off x="1131" y="2559"/>
                    <a:ext cx="747" cy="67"/>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24" name="Group 136"/>
                <p:cNvGrpSpPr>
                  <a:grpSpLocks/>
                </p:cNvGrpSpPr>
                <p:nvPr/>
              </p:nvGrpSpPr>
              <p:grpSpPr bwMode="auto">
                <a:xfrm>
                  <a:off x="1131" y="2605"/>
                  <a:ext cx="747" cy="102"/>
                  <a:chOff x="1131" y="2503"/>
                  <a:chExt cx="747" cy="102"/>
                </a:xfrm>
              </p:grpSpPr>
              <p:sp>
                <p:nvSpPr>
                  <p:cNvPr id="287" name="AutoShape 137"/>
                  <p:cNvSpPr>
                    <a:spLocks noChangeArrowheads="1"/>
                  </p:cNvSpPr>
                  <p:nvPr/>
                </p:nvSpPr>
                <p:spPr bwMode="auto">
                  <a:xfrm>
                    <a:off x="1131" y="2525"/>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88" name="AutoShape 138"/>
                  <p:cNvSpPr>
                    <a:spLocks noChangeArrowheads="1"/>
                  </p:cNvSpPr>
                  <p:nvPr/>
                </p:nvSpPr>
                <p:spPr bwMode="auto">
                  <a:xfrm>
                    <a:off x="1131" y="2561"/>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nvGrpSpPr>
              <p:cNvPr id="92216" name="Group 139"/>
              <p:cNvGrpSpPr>
                <a:grpSpLocks/>
              </p:cNvGrpSpPr>
              <p:nvPr/>
            </p:nvGrpSpPr>
            <p:grpSpPr bwMode="auto">
              <a:xfrm>
                <a:off x="1131" y="2707"/>
                <a:ext cx="747" cy="204"/>
                <a:chOff x="1131" y="2503"/>
                <a:chExt cx="747" cy="204"/>
              </a:xfrm>
            </p:grpSpPr>
            <p:grpSp>
              <p:nvGrpSpPr>
                <p:cNvPr id="92217" name="Group 140"/>
                <p:cNvGrpSpPr>
                  <a:grpSpLocks/>
                </p:cNvGrpSpPr>
                <p:nvPr/>
              </p:nvGrpSpPr>
              <p:grpSpPr bwMode="auto">
                <a:xfrm>
                  <a:off x="1131" y="2503"/>
                  <a:ext cx="747" cy="102"/>
                  <a:chOff x="1131" y="2503"/>
                  <a:chExt cx="747" cy="102"/>
                </a:xfrm>
              </p:grpSpPr>
              <p:sp>
                <p:nvSpPr>
                  <p:cNvPr id="283" name="AutoShape 141"/>
                  <p:cNvSpPr>
                    <a:spLocks noChangeArrowheads="1"/>
                  </p:cNvSpPr>
                  <p:nvPr/>
                </p:nvSpPr>
                <p:spPr bwMode="auto">
                  <a:xfrm>
                    <a:off x="1131" y="250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84" name="AutoShape 142"/>
                  <p:cNvSpPr>
                    <a:spLocks noChangeArrowheads="1"/>
                  </p:cNvSpPr>
                  <p:nvPr/>
                </p:nvSpPr>
                <p:spPr bwMode="auto">
                  <a:xfrm>
                    <a:off x="1131" y="2555"/>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18" name="Group 143"/>
                <p:cNvGrpSpPr>
                  <a:grpSpLocks/>
                </p:cNvGrpSpPr>
                <p:nvPr/>
              </p:nvGrpSpPr>
              <p:grpSpPr bwMode="auto">
                <a:xfrm>
                  <a:off x="1131" y="2605"/>
                  <a:ext cx="747" cy="102"/>
                  <a:chOff x="1131" y="2503"/>
                  <a:chExt cx="747" cy="102"/>
                </a:xfrm>
              </p:grpSpPr>
              <p:sp>
                <p:nvSpPr>
                  <p:cNvPr id="281" name="AutoShape 144"/>
                  <p:cNvSpPr>
                    <a:spLocks noChangeArrowheads="1"/>
                  </p:cNvSpPr>
                  <p:nvPr/>
                </p:nvSpPr>
                <p:spPr bwMode="auto">
                  <a:xfrm>
                    <a:off x="1131" y="250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282" name="AutoShape 145"/>
                  <p:cNvSpPr>
                    <a:spLocks noChangeArrowheads="1"/>
                  </p:cNvSpPr>
                  <p:nvPr/>
                </p:nvSpPr>
                <p:spPr bwMode="auto">
                  <a:xfrm>
                    <a:off x="1131" y="2554"/>
                    <a:ext cx="747" cy="51"/>
                  </a:xfrm>
                  <a:prstGeom prst="flowChartProcess">
                    <a:avLst/>
                  </a:prstGeom>
                  <a:solidFill>
                    <a:srgbClr val="618FFD"/>
                  </a:solidFill>
                  <a:ln w="12700">
                    <a:solidFill>
                      <a:srgbClr val="000000"/>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grpSp>
      </p:grpSp>
      <p:sp>
        <p:nvSpPr>
          <p:cNvPr id="305" name="AutoShape 146"/>
          <p:cNvSpPr>
            <a:spLocks noChangeArrowheads="1"/>
          </p:cNvSpPr>
          <p:nvPr/>
        </p:nvSpPr>
        <p:spPr bwMode="auto">
          <a:xfrm rot="6280549" flipH="1">
            <a:off x="4322763" y="3530600"/>
            <a:ext cx="104775" cy="2149475"/>
          </a:xfrm>
          <a:prstGeom prst="upArrow">
            <a:avLst>
              <a:gd name="adj1" fmla="val 50000"/>
              <a:gd name="adj2" fmla="val 512879"/>
            </a:avLst>
          </a:prstGeom>
          <a:solidFill>
            <a:srgbClr val="000000"/>
          </a:solidFill>
          <a:ln w="12700">
            <a:solidFill>
              <a:srgbClr val="000000"/>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306" name="AutoShape 147"/>
          <p:cNvSpPr>
            <a:spLocks noChangeArrowheads="1"/>
          </p:cNvSpPr>
          <p:nvPr/>
        </p:nvSpPr>
        <p:spPr bwMode="auto">
          <a:xfrm rot="17055259" flipH="1">
            <a:off x="4310063" y="4114800"/>
            <a:ext cx="104775" cy="2149475"/>
          </a:xfrm>
          <a:prstGeom prst="upArrow">
            <a:avLst>
              <a:gd name="adj1" fmla="val 50000"/>
              <a:gd name="adj2" fmla="val 512879"/>
            </a:avLst>
          </a:prstGeom>
          <a:solidFill>
            <a:srgbClr val="000000"/>
          </a:solidFill>
          <a:ln w="12700">
            <a:solidFill>
              <a:srgbClr val="000000"/>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307" name="Text Box 148"/>
          <p:cNvSpPr txBox="1">
            <a:spLocks noChangeArrowheads="1"/>
          </p:cNvSpPr>
          <p:nvPr/>
        </p:nvSpPr>
        <p:spPr bwMode="auto">
          <a:xfrm>
            <a:off x="3352800" y="4086225"/>
            <a:ext cx="2257425" cy="401638"/>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sz="2000" b="1" i="1" kern="0" dirty="0">
                <a:solidFill>
                  <a:sysClr val="windowText" lastClr="000000"/>
                </a:solidFill>
                <a:ea typeface="Arial" charset="0"/>
              </a:rPr>
              <a:t>1. save registers</a:t>
            </a:r>
          </a:p>
        </p:txBody>
      </p:sp>
      <p:sp>
        <p:nvSpPr>
          <p:cNvPr id="308" name="Text Box 149"/>
          <p:cNvSpPr txBox="1">
            <a:spLocks noChangeArrowheads="1"/>
          </p:cNvSpPr>
          <p:nvPr/>
        </p:nvSpPr>
        <p:spPr bwMode="auto">
          <a:xfrm>
            <a:off x="3390900" y="5335588"/>
            <a:ext cx="2212975" cy="401637"/>
          </a:xfrm>
          <a:prstGeom prst="rect">
            <a:avLst/>
          </a:prstGeom>
          <a:noFill/>
          <a:ln w="12700">
            <a:noFill/>
            <a:miter lim="800000"/>
            <a:headEnd type="none" w="sm" len="sm"/>
            <a:tailEnd type="none" w="sm" len="sm"/>
          </a:ln>
        </p:spPr>
        <p:txBody>
          <a:bodyPr wrap="none" anchor="ctr">
            <a:spAutoFit/>
          </a:bodyPr>
          <a:lstStyle/>
          <a:p>
            <a:pPr algn="ctr" fontAlgn="auto">
              <a:spcBef>
                <a:spcPts val="0"/>
              </a:spcBef>
              <a:spcAft>
                <a:spcPts val="0"/>
              </a:spcAft>
              <a:defRPr/>
            </a:pPr>
            <a:r>
              <a:rPr lang="en-US" sz="2000" b="1" i="1" kern="0" dirty="0">
                <a:solidFill>
                  <a:sysClr val="windowText" lastClr="000000"/>
                </a:solidFill>
                <a:ea typeface="Arial" charset="0"/>
              </a:rPr>
              <a:t>2. load registers</a:t>
            </a:r>
          </a:p>
        </p:txBody>
      </p:sp>
      <p:grpSp>
        <p:nvGrpSpPr>
          <p:cNvPr id="92201" name="Group 150"/>
          <p:cNvGrpSpPr>
            <a:grpSpLocks/>
          </p:cNvGrpSpPr>
          <p:nvPr/>
        </p:nvGrpSpPr>
        <p:grpSpPr bwMode="auto">
          <a:xfrm>
            <a:off x="2921000" y="2717800"/>
            <a:ext cx="700088" cy="700088"/>
            <a:chOff x="1101" y="346"/>
            <a:chExt cx="441" cy="441"/>
          </a:xfrm>
        </p:grpSpPr>
        <p:sp>
          <p:nvSpPr>
            <p:cNvPr id="310" name="Oval 151"/>
            <p:cNvSpPr>
              <a:spLocks noChangeArrowheads="1"/>
            </p:cNvSpPr>
            <p:nvPr/>
          </p:nvSpPr>
          <p:spPr bwMode="auto">
            <a:xfrm>
              <a:off x="1101" y="346"/>
              <a:ext cx="441" cy="441"/>
            </a:xfrm>
            <a:prstGeom prst="ellipse">
              <a:avLst/>
            </a:prstGeom>
            <a:solidFill>
              <a:srgbClr val="DDE1EB"/>
            </a:solidFill>
            <a:ln w="12700">
              <a:solidFill>
                <a:srgbClr val="969696"/>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11" name="AutoShape 152"/>
            <p:cNvSpPr>
              <a:spLocks noChangeArrowheads="1"/>
            </p:cNvSpPr>
            <p:nvPr/>
          </p:nvSpPr>
          <p:spPr bwMode="auto">
            <a:xfrm flipH="1">
              <a:off x="1254" y="443"/>
              <a:ext cx="151" cy="257"/>
            </a:xfrm>
            <a:prstGeom prst="lightningBolt">
              <a:avLst/>
            </a:prstGeom>
            <a:solidFill>
              <a:srgbClr val="FFFFFF"/>
            </a:solidFill>
            <a:ln w="12700">
              <a:no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12" name="AutoShape 153"/>
            <p:cNvSpPr>
              <a:spLocks noChangeArrowheads="1"/>
            </p:cNvSpPr>
            <p:nvPr/>
          </p:nvSpPr>
          <p:spPr bwMode="auto">
            <a:xfrm rot="-8460389">
              <a:off x="1120" y="405"/>
              <a:ext cx="53" cy="57"/>
            </a:xfrm>
            <a:prstGeom prst="triangle">
              <a:avLst>
                <a:gd name="adj" fmla="val 50000"/>
              </a:avLst>
            </a:prstGeom>
            <a:solidFill>
              <a:srgbClr val="919191"/>
            </a:solidFill>
            <a:ln w="12700">
              <a:solidFill>
                <a:srgbClr val="919191"/>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grpSp>
        <p:nvGrpSpPr>
          <p:cNvPr id="92202" name="Group 154"/>
          <p:cNvGrpSpPr>
            <a:grpSpLocks/>
          </p:cNvGrpSpPr>
          <p:nvPr/>
        </p:nvGrpSpPr>
        <p:grpSpPr bwMode="auto">
          <a:xfrm>
            <a:off x="1054100" y="1570038"/>
            <a:ext cx="700088" cy="700087"/>
            <a:chOff x="1101" y="346"/>
            <a:chExt cx="441" cy="441"/>
          </a:xfrm>
        </p:grpSpPr>
        <p:sp>
          <p:nvSpPr>
            <p:cNvPr id="314" name="Oval 155"/>
            <p:cNvSpPr>
              <a:spLocks noChangeArrowheads="1"/>
            </p:cNvSpPr>
            <p:nvPr/>
          </p:nvSpPr>
          <p:spPr bwMode="auto">
            <a:xfrm>
              <a:off x="1101" y="346"/>
              <a:ext cx="441" cy="441"/>
            </a:xfrm>
            <a:prstGeom prst="ellipse">
              <a:avLst/>
            </a:prstGeom>
            <a:solidFill>
              <a:srgbClr val="DDE1EB"/>
            </a:solidFill>
            <a:ln w="12700">
              <a:solidFill>
                <a:srgbClr val="969696"/>
              </a:solidFill>
              <a:round/>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15" name="AutoShape 156"/>
            <p:cNvSpPr>
              <a:spLocks noChangeArrowheads="1"/>
            </p:cNvSpPr>
            <p:nvPr/>
          </p:nvSpPr>
          <p:spPr bwMode="auto">
            <a:xfrm flipH="1">
              <a:off x="1254" y="443"/>
              <a:ext cx="151" cy="257"/>
            </a:xfrm>
            <a:prstGeom prst="lightningBolt">
              <a:avLst/>
            </a:prstGeom>
            <a:solidFill>
              <a:srgbClr val="FFFFFF"/>
            </a:solidFill>
            <a:ln w="12700">
              <a:no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sp>
          <p:nvSpPr>
            <p:cNvPr id="316" name="AutoShape 157"/>
            <p:cNvSpPr>
              <a:spLocks noChangeArrowheads="1"/>
            </p:cNvSpPr>
            <p:nvPr/>
          </p:nvSpPr>
          <p:spPr bwMode="auto">
            <a:xfrm rot="-8460389">
              <a:off x="1120" y="405"/>
              <a:ext cx="53" cy="57"/>
            </a:xfrm>
            <a:prstGeom prst="triangle">
              <a:avLst>
                <a:gd name="adj" fmla="val 50000"/>
              </a:avLst>
            </a:prstGeom>
            <a:solidFill>
              <a:srgbClr val="919191"/>
            </a:solidFill>
            <a:ln w="12700">
              <a:solidFill>
                <a:srgbClr val="919191"/>
              </a:solidFill>
              <a:miter lim="800000"/>
              <a:headEnd type="none" w="sm" len="sm"/>
              <a:tailEnd type="none" w="sm" len="sm"/>
            </a:ln>
          </p:spPr>
          <p:txBody>
            <a:bodyPr wrap="none" anchor="ctr"/>
            <a:lstStyle/>
            <a:p>
              <a:pPr fontAlgn="auto">
                <a:spcBef>
                  <a:spcPts val="0"/>
                </a:spcBef>
                <a:spcAft>
                  <a:spcPts val="0"/>
                </a:spcAft>
                <a:defRPr/>
              </a:pPr>
              <a:endParaRPr lang="en-US" kern="0">
                <a:solidFill>
                  <a:sysClr val="windowText" lastClr="000000"/>
                </a:solidFill>
                <a:ea typeface="Arial" charset="0"/>
              </a:endParaRPr>
            </a:p>
          </p:txBody>
        </p:sp>
      </p:grpSp>
      <p:cxnSp>
        <p:nvCxnSpPr>
          <p:cNvPr id="92203" name="AutoShape 158"/>
          <p:cNvCxnSpPr>
            <a:cxnSpLocks noChangeShapeType="1"/>
          </p:cNvCxnSpPr>
          <p:nvPr/>
        </p:nvCxnSpPr>
        <p:spPr bwMode="auto">
          <a:xfrm rot="10800000" flipV="1">
            <a:off x="3271838" y="1985963"/>
            <a:ext cx="627062" cy="731837"/>
          </a:xfrm>
          <a:prstGeom prst="curvedConnector2">
            <a:avLst/>
          </a:prstGeom>
          <a:noFill/>
          <a:ln w="28575">
            <a:solidFill>
              <a:srgbClr val="000000"/>
            </a:solidFill>
            <a:round/>
            <a:headEnd type="none" w="sm" len="sm"/>
            <a:tailEnd type="triangle" w="sm" len="sm"/>
          </a:ln>
          <a:extLst>
            <a:ext uri="{909E8E84-426E-40dd-AFC4-6F175D3DCCD1}">
              <a14:hiddenFill xmlns:a14="http://schemas.microsoft.com/office/drawing/2010/main">
                <a:noFill/>
              </a14:hiddenFill>
            </a:ext>
          </a:extLst>
        </p:spPr>
      </p:cxnSp>
      <p:cxnSp>
        <p:nvCxnSpPr>
          <p:cNvPr id="92204" name="AutoShape 159"/>
          <p:cNvCxnSpPr>
            <a:cxnSpLocks noChangeShapeType="1"/>
            <a:stCxn id="169" idx="0"/>
            <a:endCxn id="314" idx="6"/>
          </p:cNvCxnSpPr>
          <p:nvPr/>
        </p:nvCxnSpPr>
        <p:spPr bwMode="auto">
          <a:xfrm rot="5400000" flipH="1">
            <a:off x="1713706" y="1961357"/>
            <a:ext cx="765175" cy="684212"/>
          </a:xfrm>
          <a:prstGeom prst="curvedConnector2">
            <a:avLst/>
          </a:prstGeom>
          <a:noFill/>
          <a:ln w="28575">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319" name="Rectangle 160"/>
          <p:cNvSpPr>
            <a:spLocks noChangeArrowheads="1"/>
          </p:cNvSpPr>
          <p:nvPr/>
        </p:nvSpPr>
        <p:spPr bwMode="auto">
          <a:xfrm>
            <a:off x="2971800" y="1447800"/>
            <a:ext cx="1066800" cy="708025"/>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2000" b="1" i="1" kern="0" dirty="0">
                <a:solidFill>
                  <a:sysClr val="windowText" lastClr="000000"/>
                </a:solidFill>
                <a:ea typeface="Arial" charset="0"/>
              </a:rPr>
              <a:t>switch in</a:t>
            </a:r>
          </a:p>
        </p:txBody>
      </p:sp>
      <p:sp>
        <p:nvSpPr>
          <p:cNvPr id="320" name="Rectangle 161"/>
          <p:cNvSpPr>
            <a:spLocks noChangeArrowheads="1"/>
          </p:cNvSpPr>
          <p:nvPr/>
        </p:nvSpPr>
        <p:spPr bwMode="auto">
          <a:xfrm>
            <a:off x="1828800" y="1447800"/>
            <a:ext cx="990600" cy="708025"/>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2000" b="1" i="1" kern="0" dirty="0">
                <a:solidFill>
                  <a:sysClr val="windowText" lastClr="000000"/>
                </a:solidFill>
                <a:ea typeface="Arial" charset="0"/>
              </a:rPr>
              <a:t>switch out</a:t>
            </a:r>
          </a:p>
        </p:txBody>
      </p:sp>
    </p:spTree>
    <p:extLst>
      <p:ext uri="{BB962C8B-B14F-4D97-AF65-F5344CB8AC3E}">
        <p14:creationId xmlns:p14="http://schemas.microsoft.com/office/powerpoint/2010/main" val="2506905947"/>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527050" y="892175"/>
            <a:ext cx="8178800" cy="41544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lnSpc>
                <a:spcPct val="80000"/>
              </a:lnSpc>
              <a:spcAft>
                <a:spcPts val="200"/>
              </a:spcAft>
            </a:pPr>
            <a:r>
              <a:rPr lang="en-US" sz="2000" smtClean="0">
                <a:solidFill>
                  <a:srgbClr val="003367"/>
                </a:solidFill>
                <a:cs typeface="Arial" charset="0"/>
              </a:rPr>
              <a:t>/*</a:t>
            </a:r>
          </a:p>
          <a:p>
            <a:pPr defTabSz="914400" eaLnBrk="1" hangingPunct="1">
              <a:lnSpc>
                <a:spcPct val="80000"/>
              </a:lnSpc>
              <a:spcAft>
                <a:spcPts val="200"/>
              </a:spcAft>
            </a:pPr>
            <a:r>
              <a:rPr lang="en-US" sz="2000" smtClean="0">
                <a:solidFill>
                  <a:srgbClr val="003367"/>
                </a:solidFill>
                <a:cs typeface="Arial" charset="0"/>
              </a:rPr>
              <a:t> *  Save context of the calling thread (</a:t>
            </a:r>
            <a:r>
              <a:rPr lang="en-US" sz="2000" b="1" smtClean="0">
                <a:solidFill>
                  <a:srgbClr val="003367"/>
                </a:solidFill>
                <a:cs typeface="Arial" charset="0"/>
              </a:rPr>
              <a:t>old</a:t>
            </a:r>
            <a:r>
              <a:rPr lang="en-US" sz="2000" smtClean="0">
                <a:solidFill>
                  <a:srgbClr val="003367"/>
                </a:solidFill>
                <a:cs typeface="Arial" charset="0"/>
              </a:rPr>
              <a:t>), restore registers of</a:t>
            </a:r>
          </a:p>
          <a:p>
            <a:pPr defTabSz="914400" eaLnBrk="1" hangingPunct="1">
              <a:lnSpc>
                <a:spcPct val="80000"/>
              </a:lnSpc>
              <a:spcAft>
                <a:spcPts val="200"/>
              </a:spcAft>
            </a:pPr>
            <a:r>
              <a:rPr lang="en-US" sz="2000" smtClean="0">
                <a:solidFill>
                  <a:srgbClr val="003367"/>
                </a:solidFill>
                <a:cs typeface="Arial" charset="0"/>
              </a:rPr>
              <a:t> *  the next thread to run (</a:t>
            </a:r>
            <a:r>
              <a:rPr lang="en-US" sz="2000" b="1" smtClean="0">
                <a:solidFill>
                  <a:srgbClr val="003367"/>
                </a:solidFill>
                <a:cs typeface="Arial" charset="0"/>
              </a:rPr>
              <a:t>new</a:t>
            </a:r>
            <a:r>
              <a:rPr lang="en-US" sz="2000" smtClean="0">
                <a:solidFill>
                  <a:srgbClr val="003367"/>
                </a:solidFill>
                <a:cs typeface="Arial" charset="0"/>
              </a:rPr>
              <a:t>), and return in context of </a:t>
            </a:r>
            <a:r>
              <a:rPr lang="en-US" sz="2000" b="1" smtClean="0">
                <a:solidFill>
                  <a:srgbClr val="003367"/>
                </a:solidFill>
                <a:cs typeface="Arial" charset="0"/>
              </a:rPr>
              <a:t>new</a:t>
            </a:r>
            <a:r>
              <a:rPr lang="en-US" sz="2000" smtClean="0">
                <a:solidFill>
                  <a:srgbClr val="003367"/>
                </a:solidFill>
                <a:cs typeface="Arial" charset="0"/>
              </a:rPr>
              <a:t>.</a:t>
            </a:r>
          </a:p>
          <a:p>
            <a:pPr defTabSz="914400" eaLnBrk="1" hangingPunct="1">
              <a:lnSpc>
                <a:spcPct val="80000"/>
              </a:lnSpc>
              <a:spcAft>
                <a:spcPts val="200"/>
              </a:spcAft>
            </a:pPr>
            <a:r>
              <a:rPr lang="en-US" sz="2000" smtClean="0">
                <a:solidFill>
                  <a:srgbClr val="003367"/>
                </a:solidFill>
                <a:cs typeface="Arial" charset="0"/>
              </a:rPr>
              <a:t> */</a:t>
            </a:r>
          </a:p>
          <a:p>
            <a:pPr defTabSz="914400" eaLnBrk="1" hangingPunct="1">
              <a:lnSpc>
                <a:spcPct val="80000"/>
              </a:lnSpc>
              <a:spcAft>
                <a:spcPts val="200"/>
              </a:spcAft>
            </a:pPr>
            <a:r>
              <a:rPr lang="en-US" sz="2000" b="1" smtClean="0">
                <a:solidFill>
                  <a:srgbClr val="003367"/>
                </a:solidFill>
                <a:cs typeface="Arial" charset="0"/>
              </a:rPr>
              <a:t>switch/MIPS (old, new)</a:t>
            </a:r>
            <a:r>
              <a:rPr lang="en-US" sz="2000" smtClean="0">
                <a:solidFill>
                  <a:srgbClr val="003367"/>
                </a:solidFill>
                <a:cs typeface="Arial" charset="0"/>
              </a:rPr>
              <a:t> {</a:t>
            </a:r>
          </a:p>
          <a:p>
            <a:pPr defTabSz="914400" eaLnBrk="1" hangingPunct="1">
              <a:lnSpc>
                <a:spcPct val="80000"/>
              </a:lnSpc>
              <a:spcAft>
                <a:spcPts val="200"/>
              </a:spcAft>
            </a:pPr>
            <a:r>
              <a:rPr lang="en-US" sz="2000" smtClean="0">
                <a:solidFill>
                  <a:srgbClr val="003367"/>
                </a:solidFill>
                <a:cs typeface="Arial" charset="0"/>
              </a:rPr>
              <a:t>	old-&gt;stackTop = SP;</a:t>
            </a:r>
          </a:p>
          <a:p>
            <a:pPr defTabSz="914400" eaLnBrk="1" hangingPunct="1">
              <a:lnSpc>
                <a:spcPct val="80000"/>
              </a:lnSpc>
              <a:spcAft>
                <a:spcPts val="200"/>
              </a:spcAft>
            </a:pPr>
            <a:r>
              <a:rPr lang="en-US" sz="2000" smtClean="0">
                <a:solidFill>
                  <a:srgbClr val="003367"/>
                </a:solidFill>
                <a:cs typeface="Arial" charset="0"/>
              </a:rPr>
              <a:t>	save RA in old-&gt;MachineState[PC];</a:t>
            </a:r>
          </a:p>
          <a:p>
            <a:pPr defTabSz="914400" eaLnBrk="1" hangingPunct="1">
              <a:lnSpc>
                <a:spcPct val="80000"/>
              </a:lnSpc>
              <a:spcAft>
                <a:spcPts val="200"/>
              </a:spcAft>
            </a:pPr>
            <a:r>
              <a:rPr lang="en-US" sz="2000" b="1" i="1" smtClean="0">
                <a:solidFill>
                  <a:srgbClr val="003367"/>
                </a:solidFill>
                <a:cs typeface="Arial" charset="0"/>
              </a:rPr>
              <a:t>	save callee registers in old-&gt;MachineState</a:t>
            </a:r>
            <a:endParaRPr lang="en-US" sz="2000" smtClean="0">
              <a:solidFill>
                <a:srgbClr val="003367"/>
              </a:solidFill>
              <a:cs typeface="Arial" charset="0"/>
            </a:endParaRPr>
          </a:p>
          <a:p>
            <a:pPr defTabSz="914400" eaLnBrk="1" hangingPunct="1">
              <a:lnSpc>
                <a:spcPct val="80000"/>
              </a:lnSpc>
              <a:spcAft>
                <a:spcPts val="200"/>
              </a:spcAft>
            </a:pPr>
            <a:r>
              <a:rPr lang="en-US" sz="2000" smtClean="0">
                <a:solidFill>
                  <a:srgbClr val="003367"/>
                </a:solidFill>
                <a:cs typeface="Arial" charset="0"/>
              </a:rPr>
              <a:t> </a:t>
            </a:r>
          </a:p>
          <a:p>
            <a:pPr defTabSz="914400" eaLnBrk="1" hangingPunct="1">
              <a:lnSpc>
                <a:spcPct val="80000"/>
              </a:lnSpc>
              <a:spcAft>
                <a:spcPts val="200"/>
              </a:spcAft>
            </a:pPr>
            <a:r>
              <a:rPr lang="en-US" sz="2000" smtClean="0">
                <a:solidFill>
                  <a:srgbClr val="003367"/>
                </a:solidFill>
                <a:cs typeface="Arial" charset="0"/>
              </a:rPr>
              <a:t>	</a:t>
            </a:r>
            <a:r>
              <a:rPr lang="en-US" sz="2000" b="1" i="1" smtClean="0">
                <a:solidFill>
                  <a:srgbClr val="003367"/>
                </a:solidFill>
                <a:cs typeface="Arial" charset="0"/>
              </a:rPr>
              <a:t>restore callee registers from new-&gt;MachineState</a:t>
            </a:r>
            <a:r>
              <a:rPr lang="en-US" sz="2000" smtClean="0">
                <a:solidFill>
                  <a:srgbClr val="003367"/>
                </a:solidFill>
                <a:cs typeface="Arial" charset="0"/>
              </a:rPr>
              <a:t>	</a:t>
            </a:r>
          </a:p>
          <a:p>
            <a:pPr defTabSz="914400" eaLnBrk="1" hangingPunct="1">
              <a:lnSpc>
                <a:spcPct val="80000"/>
              </a:lnSpc>
              <a:spcAft>
                <a:spcPts val="200"/>
              </a:spcAft>
            </a:pPr>
            <a:r>
              <a:rPr lang="en-US" sz="2000" smtClean="0">
                <a:solidFill>
                  <a:srgbClr val="003367"/>
                </a:solidFill>
                <a:cs typeface="Arial" charset="0"/>
              </a:rPr>
              <a:t>             RA = new-&gt;MachineState[PC];</a:t>
            </a:r>
          </a:p>
          <a:p>
            <a:pPr defTabSz="914400" eaLnBrk="1" hangingPunct="1">
              <a:lnSpc>
                <a:spcPct val="80000"/>
              </a:lnSpc>
              <a:spcAft>
                <a:spcPts val="200"/>
              </a:spcAft>
            </a:pPr>
            <a:r>
              <a:rPr lang="en-US" sz="2000" smtClean="0">
                <a:solidFill>
                  <a:srgbClr val="003367"/>
                </a:solidFill>
                <a:cs typeface="Arial" charset="0"/>
              </a:rPr>
              <a:t>	SP = new-&gt;stackTop;</a:t>
            </a:r>
          </a:p>
          <a:p>
            <a:pPr defTabSz="914400" eaLnBrk="1" hangingPunct="1">
              <a:lnSpc>
                <a:spcPct val="80000"/>
              </a:lnSpc>
              <a:spcAft>
                <a:spcPts val="200"/>
              </a:spcAft>
            </a:pPr>
            <a:endParaRPr lang="en-US" sz="2000" smtClean="0">
              <a:solidFill>
                <a:srgbClr val="003367"/>
              </a:solidFill>
              <a:cs typeface="Arial" charset="0"/>
            </a:endParaRPr>
          </a:p>
          <a:p>
            <a:pPr defTabSz="914400" eaLnBrk="1" hangingPunct="1">
              <a:lnSpc>
                <a:spcPct val="80000"/>
              </a:lnSpc>
              <a:spcAft>
                <a:spcPts val="200"/>
              </a:spcAft>
            </a:pPr>
            <a:r>
              <a:rPr lang="en-US" sz="2000" smtClean="0">
                <a:solidFill>
                  <a:srgbClr val="003367"/>
                </a:solidFill>
                <a:cs typeface="Arial" charset="0"/>
              </a:rPr>
              <a:t>	return (to RA)</a:t>
            </a:r>
          </a:p>
          <a:p>
            <a:pPr defTabSz="914400" eaLnBrk="1" hangingPunct="1">
              <a:lnSpc>
                <a:spcPct val="80000"/>
              </a:lnSpc>
              <a:spcAft>
                <a:spcPts val="200"/>
              </a:spcAft>
            </a:pPr>
            <a:r>
              <a:rPr lang="en-US" sz="2000" smtClean="0">
                <a:solidFill>
                  <a:srgbClr val="003367"/>
                </a:solidFill>
                <a:cs typeface="Arial" charset="0"/>
              </a:rPr>
              <a:t>}</a:t>
            </a:r>
          </a:p>
        </p:txBody>
      </p:sp>
      <p:sp>
        <p:nvSpPr>
          <p:cNvPr id="47106" name="TextBox 1"/>
          <p:cNvSpPr txBox="1">
            <a:spLocks noChangeArrowheads="1"/>
          </p:cNvSpPr>
          <p:nvPr/>
        </p:nvSpPr>
        <p:spPr bwMode="auto">
          <a:xfrm>
            <a:off x="685800" y="52324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00FF"/>
                </a:solidFill>
              </a:rPr>
              <a:t>This example (from the old MIPS ISA) illustrates how context switch saves/restores the user register context for a thread, efficiently and without assigning a value directly into the PC.</a:t>
            </a:r>
          </a:p>
        </p:txBody>
      </p:sp>
    </p:spTree>
    <p:extLst>
      <p:ext uri="{BB962C8B-B14F-4D97-AF65-F5344CB8AC3E}">
        <p14:creationId xmlns:p14="http://schemas.microsoft.com/office/powerpoint/2010/main" val="1467743805"/>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228600" y="2141538"/>
            <a:ext cx="5791200" cy="25479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lnSpc>
                <a:spcPct val="80000"/>
              </a:lnSpc>
              <a:spcAft>
                <a:spcPts val="200"/>
              </a:spcAft>
            </a:pPr>
            <a:r>
              <a:rPr lang="en-US" sz="1600" b="1" smtClean="0">
                <a:solidFill>
                  <a:srgbClr val="003367"/>
                </a:solidFill>
                <a:cs typeface="Arial" charset="0"/>
              </a:rPr>
              <a:t>switch/MIPS (old, new)</a:t>
            </a:r>
            <a:r>
              <a:rPr lang="en-US" sz="1600" smtClean="0">
                <a:solidFill>
                  <a:srgbClr val="003367"/>
                </a:solidFill>
                <a:cs typeface="Arial" charset="0"/>
              </a:rPr>
              <a:t> {</a:t>
            </a:r>
          </a:p>
          <a:p>
            <a:pPr defTabSz="914400" eaLnBrk="1" hangingPunct="1">
              <a:lnSpc>
                <a:spcPct val="80000"/>
              </a:lnSpc>
              <a:spcAft>
                <a:spcPts val="200"/>
              </a:spcAft>
            </a:pPr>
            <a:r>
              <a:rPr lang="en-US" sz="1600" smtClean="0">
                <a:solidFill>
                  <a:srgbClr val="003367"/>
                </a:solidFill>
                <a:cs typeface="Arial" charset="0"/>
              </a:rPr>
              <a:t>	old-&gt;stackTop = SP;</a:t>
            </a:r>
          </a:p>
          <a:p>
            <a:pPr defTabSz="914400" eaLnBrk="1" hangingPunct="1">
              <a:lnSpc>
                <a:spcPct val="80000"/>
              </a:lnSpc>
              <a:spcAft>
                <a:spcPts val="200"/>
              </a:spcAft>
            </a:pPr>
            <a:r>
              <a:rPr lang="en-US" sz="1600" smtClean="0">
                <a:solidFill>
                  <a:srgbClr val="003367"/>
                </a:solidFill>
                <a:cs typeface="Arial" charset="0"/>
              </a:rPr>
              <a:t>	save RA in old-&gt;MachineState[PC];</a:t>
            </a:r>
          </a:p>
          <a:p>
            <a:pPr defTabSz="914400" eaLnBrk="1" hangingPunct="1">
              <a:lnSpc>
                <a:spcPct val="80000"/>
              </a:lnSpc>
              <a:spcAft>
                <a:spcPts val="200"/>
              </a:spcAft>
            </a:pPr>
            <a:r>
              <a:rPr lang="en-US" sz="1600" b="1" i="1" smtClean="0">
                <a:solidFill>
                  <a:srgbClr val="003367"/>
                </a:solidFill>
                <a:cs typeface="Arial" charset="0"/>
              </a:rPr>
              <a:t>	save callee registers in old-&gt;MachineState</a:t>
            </a:r>
            <a:endParaRPr lang="en-US" sz="1600" smtClean="0">
              <a:solidFill>
                <a:srgbClr val="003367"/>
              </a:solidFill>
              <a:cs typeface="Arial" charset="0"/>
            </a:endParaRPr>
          </a:p>
          <a:p>
            <a:pPr defTabSz="914400" eaLnBrk="1" hangingPunct="1">
              <a:lnSpc>
                <a:spcPct val="80000"/>
              </a:lnSpc>
              <a:spcAft>
                <a:spcPts val="200"/>
              </a:spcAft>
            </a:pPr>
            <a:r>
              <a:rPr lang="en-US" sz="1600" smtClean="0">
                <a:solidFill>
                  <a:srgbClr val="003367"/>
                </a:solidFill>
                <a:cs typeface="Arial" charset="0"/>
              </a:rPr>
              <a:t> </a:t>
            </a:r>
          </a:p>
          <a:p>
            <a:pPr defTabSz="914400" eaLnBrk="1" hangingPunct="1">
              <a:lnSpc>
                <a:spcPct val="80000"/>
              </a:lnSpc>
              <a:spcAft>
                <a:spcPts val="200"/>
              </a:spcAft>
            </a:pPr>
            <a:r>
              <a:rPr lang="en-US" sz="1600" smtClean="0">
                <a:solidFill>
                  <a:srgbClr val="003367"/>
                </a:solidFill>
                <a:cs typeface="Arial" charset="0"/>
              </a:rPr>
              <a:t>	</a:t>
            </a:r>
            <a:r>
              <a:rPr lang="en-US" sz="1600" b="1" i="1" smtClean="0">
                <a:solidFill>
                  <a:srgbClr val="003367"/>
                </a:solidFill>
                <a:cs typeface="Arial" charset="0"/>
              </a:rPr>
              <a:t>restore callee registers from new-&gt;MachineState</a:t>
            </a:r>
            <a:r>
              <a:rPr lang="en-US" sz="1600" smtClean="0">
                <a:solidFill>
                  <a:srgbClr val="003367"/>
                </a:solidFill>
                <a:cs typeface="Arial" charset="0"/>
              </a:rPr>
              <a:t>	RA = new-&gt;MachineState[PC];</a:t>
            </a:r>
          </a:p>
          <a:p>
            <a:pPr defTabSz="914400" eaLnBrk="1" hangingPunct="1">
              <a:lnSpc>
                <a:spcPct val="80000"/>
              </a:lnSpc>
              <a:spcAft>
                <a:spcPts val="200"/>
              </a:spcAft>
            </a:pPr>
            <a:r>
              <a:rPr lang="en-US" sz="1600" smtClean="0">
                <a:solidFill>
                  <a:srgbClr val="003367"/>
                </a:solidFill>
                <a:cs typeface="Arial" charset="0"/>
              </a:rPr>
              <a:t>	SP = new-&gt;stackTop;</a:t>
            </a:r>
          </a:p>
          <a:p>
            <a:pPr defTabSz="914400" eaLnBrk="1" hangingPunct="1">
              <a:lnSpc>
                <a:spcPct val="80000"/>
              </a:lnSpc>
              <a:spcAft>
                <a:spcPts val="200"/>
              </a:spcAft>
            </a:pPr>
            <a:endParaRPr lang="en-US" sz="1600" smtClean="0">
              <a:solidFill>
                <a:srgbClr val="003367"/>
              </a:solidFill>
              <a:cs typeface="Arial" charset="0"/>
            </a:endParaRPr>
          </a:p>
          <a:p>
            <a:pPr defTabSz="914400" eaLnBrk="1" hangingPunct="1">
              <a:lnSpc>
                <a:spcPct val="80000"/>
              </a:lnSpc>
              <a:spcAft>
                <a:spcPts val="200"/>
              </a:spcAft>
            </a:pPr>
            <a:r>
              <a:rPr lang="en-US" sz="1600" smtClean="0">
                <a:solidFill>
                  <a:srgbClr val="003367"/>
                </a:solidFill>
                <a:cs typeface="Arial" charset="0"/>
              </a:rPr>
              <a:t>	return (to RA)</a:t>
            </a:r>
          </a:p>
          <a:p>
            <a:pPr defTabSz="914400" eaLnBrk="1" hangingPunct="1">
              <a:lnSpc>
                <a:spcPct val="80000"/>
              </a:lnSpc>
              <a:spcAft>
                <a:spcPts val="200"/>
              </a:spcAft>
            </a:pPr>
            <a:r>
              <a:rPr lang="en-US" sz="1600" smtClean="0">
                <a:solidFill>
                  <a:srgbClr val="003367"/>
                </a:solidFill>
                <a:cs typeface="Arial" charset="0"/>
              </a:rPr>
              <a:t>}</a:t>
            </a:r>
          </a:p>
        </p:txBody>
      </p:sp>
      <p:sp>
        <p:nvSpPr>
          <p:cNvPr id="48130" name="Rectangle 3"/>
          <p:cNvSpPr>
            <a:spLocks noGrp="1" noChangeArrowheads="1"/>
          </p:cNvSpPr>
          <p:nvPr>
            <p:ph type="title"/>
          </p:nvPr>
        </p:nvSpPr>
        <p:spPr/>
        <p:txBody>
          <a:bodyPr/>
          <a:lstStyle/>
          <a:p>
            <a:r>
              <a:rPr lang="en-US">
                <a:latin typeface="Arial" charset="0"/>
                <a:ea typeface="ＭＳ Ｐゴシック" charset="0"/>
                <a:cs typeface="Arial" charset="0"/>
              </a:rPr>
              <a:t/>
            </a:r>
            <a:br>
              <a:rPr lang="en-US">
                <a:latin typeface="Arial" charset="0"/>
                <a:ea typeface="ＭＳ Ｐゴシック" charset="0"/>
                <a:cs typeface="Arial" charset="0"/>
              </a:rPr>
            </a:br>
            <a:r>
              <a:rPr lang="en-US">
                <a:latin typeface="Arial" charset="0"/>
                <a:ea typeface="ＭＳ Ｐゴシック" charset="0"/>
                <a:cs typeface="Arial" charset="0"/>
              </a:rPr>
              <a:t>Example: Switch()</a:t>
            </a:r>
          </a:p>
        </p:txBody>
      </p:sp>
      <p:sp>
        <p:nvSpPr>
          <p:cNvPr id="48131" name="AutoShape 4"/>
          <p:cNvSpPr>
            <a:spLocks/>
          </p:cNvSpPr>
          <p:nvPr/>
        </p:nvSpPr>
        <p:spPr bwMode="auto">
          <a:xfrm>
            <a:off x="6019800" y="2555875"/>
            <a:ext cx="2663825" cy="1209675"/>
          </a:xfrm>
          <a:prstGeom prst="borderCallout2">
            <a:avLst>
              <a:gd name="adj1" fmla="val 17866"/>
              <a:gd name="adj2" fmla="val -3519"/>
              <a:gd name="adj3" fmla="val 17866"/>
              <a:gd name="adj4" fmla="val -39296"/>
              <a:gd name="adj5" fmla="val 48440"/>
              <a:gd name="adj6" fmla="val -78213"/>
            </a:avLst>
          </a:prstGeom>
          <a:solidFill>
            <a:srgbClr val="FFFFFF"/>
          </a:solidFill>
          <a:ln w="12700">
            <a:solidFill>
              <a:srgbClr val="800080"/>
            </a:solidFill>
            <a:miter lim="800000"/>
            <a:headEnd type="none" w="sm" len="sm"/>
            <a:tailEnd type="none" w="sm" len="sm"/>
          </a:ln>
        </p:spPr>
        <p:txBody>
          <a:bodyPr>
            <a:spAutoFit/>
          </a:bodyPr>
          <a:lstStyle/>
          <a:p>
            <a:pPr defTabSz="914400">
              <a:lnSpc>
                <a:spcPct val="80000"/>
              </a:lnSpc>
              <a:spcAft>
                <a:spcPts val="200"/>
              </a:spcAft>
            </a:pPr>
            <a:r>
              <a:rPr lang="en-US" sz="1800" smtClean="0">
                <a:solidFill>
                  <a:srgbClr val="003367"/>
                </a:solidFill>
                <a:cs typeface="Arial" charset="0"/>
              </a:rPr>
              <a:t>Caller-saved registers (if needed) are already saved on its stack, and restored automatically on return.</a:t>
            </a:r>
            <a:endParaRPr lang="en-US" smtClean="0">
              <a:solidFill>
                <a:srgbClr val="003367"/>
              </a:solidFill>
              <a:cs typeface="Arial" charset="0"/>
            </a:endParaRPr>
          </a:p>
        </p:txBody>
      </p:sp>
      <p:sp>
        <p:nvSpPr>
          <p:cNvPr id="48132" name="AutoShape 6"/>
          <p:cNvSpPr>
            <a:spLocks/>
          </p:cNvSpPr>
          <p:nvPr/>
        </p:nvSpPr>
        <p:spPr bwMode="auto">
          <a:xfrm>
            <a:off x="6019800" y="5273675"/>
            <a:ext cx="2663825" cy="923925"/>
          </a:xfrm>
          <a:prstGeom prst="borderCallout2">
            <a:avLst>
              <a:gd name="adj1" fmla="val 15384"/>
              <a:gd name="adj2" fmla="val -3394"/>
              <a:gd name="adj3" fmla="val 15384"/>
              <a:gd name="adj4" fmla="val -74134"/>
              <a:gd name="adj5" fmla="val -117116"/>
              <a:gd name="adj6" fmla="val -131338"/>
            </a:avLst>
          </a:prstGeom>
          <a:solidFill>
            <a:srgbClr val="FFFFFF"/>
          </a:solidFill>
          <a:ln w="12700">
            <a:solidFill>
              <a:srgbClr val="800080"/>
            </a:solidFill>
            <a:miter lim="800000"/>
            <a:headEnd type="none" w="sm" len="sm"/>
            <a:tailEnd type="none" w="sm" len="sm"/>
          </a:ln>
        </p:spPr>
        <p:txBody>
          <a:bodyPr>
            <a:spAutoFit/>
          </a:bodyPr>
          <a:lstStyle/>
          <a:p>
            <a:pPr defTabSz="914400"/>
            <a:r>
              <a:rPr lang="en-US" sz="1800" smtClean="0">
                <a:solidFill>
                  <a:srgbClr val="003367"/>
                </a:solidFill>
                <a:cs typeface="Arial" charset="0"/>
              </a:rPr>
              <a:t>Return to procedure that called switch in </a:t>
            </a:r>
            <a:r>
              <a:rPr lang="en-US" sz="1800" b="1" smtClean="0">
                <a:solidFill>
                  <a:srgbClr val="003367"/>
                </a:solidFill>
                <a:cs typeface="Arial" charset="0"/>
              </a:rPr>
              <a:t>new </a:t>
            </a:r>
            <a:r>
              <a:rPr lang="en-US" sz="1800" smtClean="0">
                <a:solidFill>
                  <a:srgbClr val="003367"/>
                </a:solidFill>
                <a:cs typeface="Arial" charset="0"/>
              </a:rPr>
              <a:t>thread</a:t>
            </a:r>
            <a:r>
              <a:rPr lang="en-US" sz="1800" b="1" smtClean="0">
                <a:solidFill>
                  <a:srgbClr val="003367"/>
                </a:solidFill>
                <a:cs typeface="Arial" charset="0"/>
              </a:rPr>
              <a:t>.</a:t>
            </a:r>
            <a:endParaRPr lang="en-US" sz="1800" smtClean="0">
              <a:solidFill>
                <a:srgbClr val="003367"/>
              </a:solidFill>
              <a:cs typeface="Arial" charset="0"/>
            </a:endParaRPr>
          </a:p>
        </p:txBody>
      </p:sp>
      <p:sp>
        <p:nvSpPr>
          <p:cNvPr id="48133" name="AutoShape 7"/>
          <p:cNvSpPr>
            <a:spLocks/>
          </p:cNvSpPr>
          <p:nvPr/>
        </p:nvSpPr>
        <p:spPr bwMode="auto">
          <a:xfrm>
            <a:off x="6019800" y="1214438"/>
            <a:ext cx="2663825" cy="1041400"/>
          </a:xfrm>
          <a:prstGeom prst="borderCallout2">
            <a:avLst>
              <a:gd name="adj1" fmla="val 17648"/>
              <a:gd name="adj2" fmla="val -3505"/>
              <a:gd name="adj3" fmla="val 17648"/>
              <a:gd name="adj4" fmla="val -31481"/>
              <a:gd name="adj5" fmla="val 127977"/>
              <a:gd name="adj6" fmla="val -110426"/>
            </a:avLst>
          </a:prstGeom>
          <a:solidFill>
            <a:srgbClr val="FFFFFF"/>
          </a:solidFill>
          <a:ln w="12700">
            <a:solidFill>
              <a:srgbClr val="800080"/>
            </a:solidFill>
            <a:miter lim="800000"/>
            <a:headEnd type="none" w="sm" len="sm"/>
            <a:tailEnd type="none" w="sm" len="sm"/>
          </a:ln>
        </p:spPr>
        <p:txBody>
          <a:bodyPr>
            <a:spAutoFit/>
          </a:bodyPr>
          <a:lstStyle/>
          <a:p>
            <a:pPr defTabSz="914400">
              <a:lnSpc>
                <a:spcPct val="85000"/>
              </a:lnSpc>
            </a:pPr>
            <a:r>
              <a:rPr lang="en-US" sz="1800" smtClean="0">
                <a:solidFill>
                  <a:srgbClr val="003367"/>
                </a:solidFill>
                <a:cs typeface="Arial" charset="0"/>
              </a:rPr>
              <a:t>Save current stack pointer and caller</a:t>
            </a:r>
            <a:r>
              <a:rPr lang="ja-JP" altLang="en-US" sz="1800" smtClean="0">
                <a:solidFill>
                  <a:srgbClr val="003367"/>
                </a:solidFill>
                <a:cs typeface="Arial" charset="0"/>
              </a:rPr>
              <a:t>’</a:t>
            </a:r>
            <a:r>
              <a:rPr lang="en-US" altLang="ja-JP" sz="1800" smtClean="0">
                <a:solidFill>
                  <a:srgbClr val="003367"/>
                </a:solidFill>
                <a:cs typeface="Arial" charset="0"/>
              </a:rPr>
              <a:t>s return address in </a:t>
            </a:r>
            <a:r>
              <a:rPr lang="en-US" altLang="ja-JP" sz="1800" b="1" smtClean="0">
                <a:solidFill>
                  <a:srgbClr val="003367"/>
                </a:solidFill>
                <a:cs typeface="Arial" charset="0"/>
              </a:rPr>
              <a:t>old</a:t>
            </a:r>
            <a:r>
              <a:rPr lang="en-US" altLang="ja-JP" sz="1800" smtClean="0">
                <a:solidFill>
                  <a:srgbClr val="003367"/>
                </a:solidFill>
                <a:cs typeface="Arial" charset="0"/>
              </a:rPr>
              <a:t> thread object.</a:t>
            </a:r>
            <a:endParaRPr lang="en-US" smtClean="0">
              <a:solidFill>
                <a:srgbClr val="003367"/>
              </a:solidFill>
              <a:cs typeface="Arial" charset="0"/>
            </a:endParaRPr>
          </a:p>
        </p:txBody>
      </p:sp>
      <p:sp>
        <p:nvSpPr>
          <p:cNvPr id="48134" name="AutoShape 8"/>
          <p:cNvSpPr>
            <a:spLocks/>
          </p:cNvSpPr>
          <p:nvPr/>
        </p:nvSpPr>
        <p:spPr bwMode="auto">
          <a:xfrm>
            <a:off x="6019800" y="4248150"/>
            <a:ext cx="2663825" cy="569913"/>
          </a:xfrm>
          <a:prstGeom prst="borderCallout2">
            <a:avLst>
              <a:gd name="adj1" fmla="val 24491"/>
              <a:gd name="adj2" fmla="val -3532"/>
              <a:gd name="adj3" fmla="val 24491"/>
              <a:gd name="adj4" fmla="val -29875"/>
              <a:gd name="adj5" fmla="val -75838"/>
              <a:gd name="adj6" fmla="val -103069"/>
            </a:avLst>
          </a:prstGeom>
          <a:solidFill>
            <a:srgbClr val="FFFFFF"/>
          </a:solidFill>
          <a:ln w="12700">
            <a:solidFill>
              <a:srgbClr val="800080"/>
            </a:solidFill>
            <a:miter lim="800000"/>
            <a:headEnd type="none" w="sm" len="sm"/>
            <a:tailEnd type="none" w="sm" len="sm"/>
          </a:ln>
        </p:spPr>
        <p:txBody>
          <a:bodyPr>
            <a:spAutoFit/>
          </a:bodyPr>
          <a:lstStyle/>
          <a:p>
            <a:pPr defTabSz="914400">
              <a:lnSpc>
                <a:spcPct val="85000"/>
              </a:lnSpc>
            </a:pPr>
            <a:r>
              <a:rPr lang="en-US" sz="1800" smtClean="0">
                <a:solidFill>
                  <a:srgbClr val="003367"/>
                </a:solidFill>
                <a:cs typeface="Arial" charset="0"/>
              </a:rPr>
              <a:t>Switch off of </a:t>
            </a:r>
            <a:r>
              <a:rPr lang="en-US" sz="1800" b="1" smtClean="0">
                <a:solidFill>
                  <a:srgbClr val="003367"/>
                </a:solidFill>
                <a:cs typeface="Arial" charset="0"/>
              </a:rPr>
              <a:t>old</a:t>
            </a:r>
            <a:r>
              <a:rPr lang="en-US" sz="1800" smtClean="0">
                <a:solidFill>
                  <a:srgbClr val="003367"/>
                </a:solidFill>
                <a:cs typeface="Arial" charset="0"/>
              </a:rPr>
              <a:t> stack and over to </a:t>
            </a:r>
            <a:r>
              <a:rPr lang="en-US" sz="1800" b="1" smtClean="0">
                <a:solidFill>
                  <a:srgbClr val="003367"/>
                </a:solidFill>
                <a:cs typeface="Arial" charset="0"/>
              </a:rPr>
              <a:t>new</a:t>
            </a:r>
            <a:r>
              <a:rPr lang="en-US" sz="1800" smtClean="0">
                <a:solidFill>
                  <a:srgbClr val="003367"/>
                </a:solidFill>
                <a:cs typeface="Arial" charset="0"/>
              </a:rPr>
              <a:t> stack.</a:t>
            </a:r>
            <a:endParaRPr lang="en-US" smtClean="0">
              <a:solidFill>
                <a:srgbClr val="003367"/>
              </a:solidFill>
              <a:cs typeface="Arial" charset="0"/>
            </a:endParaRPr>
          </a:p>
        </p:txBody>
      </p:sp>
      <p:sp>
        <p:nvSpPr>
          <p:cNvPr id="48135" name="TextBox 7"/>
          <p:cNvSpPr txBox="1">
            <a:spLocks noChangeArrowheads="1"/>
          </p:cNvSpPr>
          <p:nvPr/>
        </p:nvSpPr>
        <p:spPr bwMode="auto">
          <a:xfrm>
            <a:off x="304800" y="56896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00FF"/>
                </a:solidFill>
              </a:rPr>
              <a:t>RA is the </a:t>
            </a:r>
            <a:r>
              <a:rPr lang="en-US" sz="2000" b="1" smtClean="0">
                <a:solidFill>
                  <a:srgbClr val="0000FF"/>
                </a:solidFill>
              </a:rPr>
              <a:t>return address</a:t>
            </a:r>
            <a:r>
              <a:rPr lang="en-US" sz="2000" smtClean="0">
                <a:solidFill>
                  <a:srgbClr val="0000FF"/>
                </a:solidFill>
              </a:rPr>
              <a:t> register.  It contains the address that a procedure </a:t>
            </a:r>
            <a:r>
              <a:rPr lang="en-US" sz="2000" b="1" smtClean="0">
                <a:solidFill>
                  <a:srgbClr val="0000FF"/>
                </a:solidFill>
              </a:rPr>
              <a:t>return</a:t>
            </a:r>
            <a:r>
              <a:rPr lang="en-US" sz="2000" smtClean="0">
                <a:solidFill>
                  <a:srgbClr val="0000FF"/>
                </a:solidFill>
              </a:rPr>
              <a:t> instruction branches to.</a:t>
            </a:r>
          </a:p>
        </p:txBody>
      </p:sp>
    </p:spTree>
    <p:extLst>
      <p:ext uri="{BB962C8B-B14F-4D97-AF65-F5344CB8AC3E}">
        <p14:creationId xmlns:p14="http://schemas.microsoft.com/office/powerpoint/2010/main" val="450391751"/>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p:txBody>
          <a:bodyPr/>
          <a:lstStyle/>
          <a:p>
            <a:r>
              <a:rPr lang="en-US" sz="3600">
                <a:latin typeface="Arial" charset="0"/>
                <a:ea typeface="ＭＳ Ｐゴシック" charset="0"/>
                <a:cs typeface="Arial" charset="0"/>
              </a:rPr>
              <a:t>What to know about context switch</a:t>
            </a:r>
          </a:p>
        </p:txBody>
      </p:sp>
      <p:sp>
        <p:nvSpPr>
          <p:cNvPr id="49154" name="Content Placeholder 3"/>
          <p:cNvSpPr>
            <a:spLocks noGrp="1"/>
          </p:cNvSpPr>
          <p:nvPr>
            <p:ph idx="1"/>
          </p:nvPr>
        </p:nvSpPr>
        <p:spPr>
          <a:xfrm>
            <a:off x="457200" y="1295400"/>
            <a:ext cx="8382000" cy="4648200"/>
          </a:xfrm>
        </p:spPr>
        <p:txBody>
          <a:bodyPr/>
          <a:lstStyle/>
          <a:p>
            <a:r>
              <a:rPr lang="en-US" sz="2000">
                <a:latin typeface="Arial" charset="0"/>
                <a:ea typeface="ＭＳ Ｐゴシック" charset="0"/>
                <a:cs typeface="Arial" charset="0"/>
              </a:rPr>
              <a:t>The Switch/MIPS example is an illustration for those of you who are interested.  It is not required to study it.  But you should understand how a thread system would use it (refer to state transition diagram):</a:t>
            </a:r>
          </a:p>
          <a:p>
            <a:r>
              <a:rPr lang="en-US" sz="2000">
                <a:latin typeface="Arial" charset="0"/>
                <a:ea typeface="ＭＳ Ｐゴシック" charset="0"/>
                <a:cs typeface="Arial" charset="0"/>
              </a:rPr>
              <a:t>Switch() is a procedure that returns immediately, but it returns onto the stack of new thread, and not in the old thread that called it.</a:t>
            </a:r>
          </a:p>
          <a:p>
            <a:r>
              <a:rPr lang="en-US" sz="2000">
                <a:latin typeface="Arial" charset="0"/>
                <a:ea typeface="ＭＳ Ｐゴシック" charset="0"/>
                <a:cs typeface="Arial" charset="0"/>
              </a:rPr>
              <a:t>Switch() is called from internal routines to sleep or yield (or exit).</a:t>
            </a:r>
          </a:p>
          <a:p>
            <a:r>
              <a:rPr lang="en-US" sz="2000">
                <a:latin typeface="Arial" charset="0"/>
                <a:ea typeface="ＭＳ Ｐゴシック" charset="0"/>
                <a:cs typeface="Arial" charset="0"/>
              </a:rPr>
              <a:t>Therefore, every thread in the blocked or ready state has a frame for Switch() on top of its stack: it was the last frame pushed on the stack before the thread switched out.  (Need per-thread stacks to block.)</a:t>
            </a:r>
          </a:p>
          <a:p>
            <a:r>
              <a:rPr lang="en-US" sz="2000">
                <a:latin typeface="Arial" charset="0"/>
                <a:ea typeface="ＭＳ Ｐゴシック" charset="0"/>
                <a:cs typeface="Arial" charset="0"/>
              </a:rPr>
              <a:t>The thread create primitive seeds a Switch() frame manually on the  stack of the new thread, since it is too young to have switched before.</a:t>
            </a:r>
          </a:p>
          <a:p>
            <a:r>
              <a:rPr lang="en-US" sz="2000">
                <a:latin typeface="Arial" charset="0"/>
                <a:ea typeface="ＭＳ Ｐゴシック" charset="0"/>
                <a:cs typeface="Arial" charset="0"/>
              </a:rPr>
              <a:t>When a thread switches into the running state, it always returns immediately from Switch() back to the internal sleep or yield routine, and from there back on its way to wherever it goes next.</a:t>
            </a:r>
          </a:p>
        </p:txBody>
      </p:sp>
    </p:spTree>
    <p:extLst>
      <p:ext uri="{BB962C8B-B14F-4D97-AF65-F5344CB8AC3E}">
        <p14:creationId xmlns:p14="http://schemas.microsoft.com/office/powerpoint/2010/main" val="2686333612"/>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dirty="0">
                <a:latin typeface="Arial" charset="0"/>
                <a:ea typeface="ＭＳ Ｐゴシック" charset="0"/>
                <a:cs typeface="Arial" charset="0"/>
              </a:rPr>
              <a:t>Contention on ready </a:t>
            </a:r>
            <a:r>
              <a:rPr lang="en-US" sz="3600" dirty="0" smtClean="0">
                <a:latin typeface="Arial" charset="0"/>
                <a:ea typeface="ＭＳ Ｐゴシック" charset="0"/>
                <a:cs typeface="Arial" charset="0"/>
              </a:rPr>
              <a:t>queues</a:t>
            </a:r>
            <a:endParaRPr lang="en-US" dirty="0">
              <a:latin typeface="Arial" charset="0"/>
              <a:ea typeface="ＭＳ Ｐゴシック" charset="0"/>
              <a:cs typeface="Arial" charset="0"/>
            </a:endParaRPr>
          </a:p>
        </p:txBody>
      </p:sp>
      <p:sp>
        <p:nvSpPr>
          <p:cNvPr id="30722" name="Content Placeholder 2"/>
          <p:cNvSpPr>
            <a:spLocks noGrp="1"/>
          </p:cNvSpPr>
          <p:nvPr>
            <p:ph idx="1"/>
          </p:nvPr>
        </p:nvSpPr>
        <p:spPr/>
        <p:txBody>
          <a:bodyPr/>
          <a:lstStyle/>
          <a:p>
            <a:r>
              <a:rPr lang="en-US" sz="2000" dirty="0" smtClean="0">
                <a:latin typeface="Arial" charset="0"/>
                <a:ea typeface="ＭＳ Ｐゴシック" charset="0"/>
                <a:cs typeface="Arial" charset="0"/>
              </a:rPr>
              <a:t>A multi-core system must protect put/get on the ready/run queue(s) with spinlocks, as well as disabling interrupts.</a:t>
            </a:r>
            <a:endParaRPr lang="en-US" sz="2000" dirty="0">
              <a:latin typeface="Arial" charset="0"/>
              <a:ea typeface="ＭＳ Ｐゴシック" charset="0"/>
              <a:cs typeface="Arial" charset="0"/>
            </a:endParaRPr>
          </a:p>
          <a:p>
            <a:r>
              <a:rPr lang="en-US" sz="2000" dirty="0" smtClean="0">
                <a:latin typeface="Arial" charset="0"/>
                <a:ea typeface="ＭＳ Ｐゴシック" charset="0"/>
                <a:cs typeface="Arial" charset="0"/>
              </a:rPr>
              <a:t>On </a:t>
            </a:r>
            <a:r>
              <a:rPr lang="en-US" sz="2000" dirty="0">
                <a:latin typeface="Arial" charset="0"/>
                <a:ea typeface="ＭＳ Ｐゴシック" charset="0"/>
                <a:cs typeface="Arial" charset="0"/>
              </a:rPr>
              <a:t>average, the frequency of </a:t>
            </a:r>
            <a:r>
              <a:rPr lang="en-US" sz="2000" dirty="0" smtClean="0">
                <a:latin typeface="Arial" charset="0"/>
                <a:ea typeface="ＭＳ Ｐゴシック" charset="0"/>
                <a:cs typeface="Arial" charset="0"/>
              </a:rPr>
              <a:t>access is </a:t>
            </a:r>
            <a:r>
              <a:rPr lang="en-US" sz="2000" dirty="0">
                <a:latin typeface="Arial" charset="0"/>
                <a:ea typeface="ＭＳ Ｐゴシック" charset="0"/>
                <a:cs typeface="Arial" charset="0"/>
              </a:rPr>
              <a:t>linear with </a:t>
            </a:r>
            <a:r>
              <a:rPr lang="en-US" sz="2000" dirty="0" smtClean="0">
                <a:latin typeface="Arial" charset="0"/>
                <a:ea typeface="ＭＳ Ｐゴシック" charset="0"/>
                <a:cs typeface="Arial" charset="0"/>
              </a:rPr>
              <a:t>number </a:t>
            </a:r>
            <a:r>
              <a:rPr lang="en-US" sz="2000" dirty="0">
                <a:latin typeface="Arial" charset="0"/>
                <a:ea typeface="ＭＳ Ｐゴシック" charset="0"/>
                <a:cs typeface="Arial" charset="0"/>
              </a:rPr>
              <a:t>of cores.</a:t>
            </a:r>
          </a:p>
          <a:p>
            <a:pPr lvl="1"/>
            <a:r>
              <a:rPr lang="en-US" sz="1800" dirty="0">
                <a:latin typeface="Arial" charset="0"/>
                <a:ea typeface="ＭＳ Ｐゴシック" charset="0"/>
                <a:cs typeface="Arial" charset="0"/>
              </a:rPr>
              <a:t>What is the average wait time for the spinlock?</a:t>
            </a:r>
          </a:p>
          <a:p>
            <a:r>
              <a:rPr lang="en-US" sz="2000" dirty="0">
                <a:latin typeface="Arial" charset="0"/>
                <a:ea typeface="ＭＳ Ｐゴシック" charset="0"/>
                <a:cs typeface="Arial" charset="0"/>
              </a:rPr>
              <a:t>To reduce contention, an OS </a:t>
            </a:r>
            <a:r>
              <a:rPr lang="en-US" sz="2000" dirty="0" smtClean="0">
                <a:latin typeface="Arial" charset="0"/>
                <a:ea typeface="ＭＳ Ｐゴシック" charset="0"/>
                <a:cs typeface="Arial" charset="0"/>
              </a:rPr>
              <a:t>may partition the machine and have a separate queue for each partition of </a:t>
            </a:r>
            <a:r>
              <a:rPr lang="en-US" sz="2000" b="1" dirty="0" smtClean="0">
                <a:latin typeface="Arial" charset="0"/>
                <a:ea typeface="ＭＳ Ｐゴシック" charset="0"/>
                <a:cs typeface="Arial" charset="0"/>
              </a:rPr>
              <a:t>N</a:t>
            </a:r>
            <a:r>
              <a:rPr lang="en-US" sz="2000" dirty="0" smtClean="0">
                <a:latin typeface="Arial" charset="0"/>
                <a:ea typeface="ＭＳ Ｐゴシック" charset="0"/>
                <a:cs typeface="Arial" charset="0"/>
              </a:rPr>
              <a:t> cores.  </a:t>
            </a:r>
            <a:endParaRPr lang="en-US" sz="2000" dirty="0">
              <a:latin typeface="Arial" charset="0"/>
              <a:ea typeface="ＭＳ Ｐゴシック" charset="0"/>
              <a:cs typeface="Arial" charset="0"/>
            </a:endParaRPr>
          </a:p>
        </p:txBody>
      </p:sp>
      <p:grpSp>
        <p:nvGrpSpPr>
          <p:cNvPr id="4" name="Group 5"/>
          <p:cNvGrpSpPr>
            <a:grpSpLocks/>
          </p:cNvGrpSpPr>
          <p:nvPr/>
        </p:nvGrpSpPr>
        <p:grpSpPr bwMode="auto">
          <a:xfrm>
            <a:off x="3706537" y="5175389"/>
            <a:ext cx="355600" cy="347663"/>
            <a:chOff x="4269" y="2781"/>
            <a:chExt cx="576" cy="576"/>
          </a:xfrm>
        </p:grpSpPr>
        <p:sp>
          <p:nvSpPr>
            <p:cNvPr id="5"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6"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7" name="AutoShape 8"/>
          <p:cNvSpPr>
            <a:spLocks noChangeArrowheads="1"/>
          </p:cNvSpPr>
          <p:nvPr/>
        </p:nvSpPr>
        <p:spPr bwMode="auto">
          <a:xfrm rot="13139611">
            <a:off x="3722412" y="5221427"/>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8" name="Group 4"/>
          <p:cNvGrpSpPr>
            <a:grpSpLocks/>
          </p:cNvGrpSpPr>
          <p:nvPr/>
        </p:nvGrpSpPr>
        <p:grpSpPr bwMode="auto">
          <a:xfrm>
            <a:off x="4225650" y="5181739"/>
            <a:ext cx="355600" cy="347663"/>
            <a:chOff x="5799138" y="3614737"/>
            <a:chExt cx="355600" cy="347663"/>
          </a:xfrm>
        </p:grpSpPr>
        <p:sp>
          <p:nvSpPr>
            <p:cNvPr id="9"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0"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2" name="Oval 14"/>
          <p:cNvSpPr>
            <a:spLocks noChangeArrowheads="1"/>
          </p:cNvSpPr>
          <p:nvPr/>
        </p:nvSpPr>
        <p:spPr bwMode="auto">
          <a:xfrm>
            <a:off x="4774925" y="5183327"/>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13" name="AutoShape 15"/>
          <p:cNvSpPr>
            <a:spLocks noChangeArrowheads="1"/>
          </p:cNvSpPr>
          <p:nvPr/>
        </p:nvSpPr>
        <p:spPr bwMode="auto">
          <a:xfrm flipH="1">
            <a:off x="4900337" y="5261114"/>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4" name="AutoShape 16"/>
          <p:cNvSpPr>
            <a:spLocks noChangeArrowheads="1"/>
          </p:cNvSpPr>
          <p:nvPr/>
        </p:nvSpPr>
        <p:spPr bwMode="auto">
          <a:xfrm rot="13139611">
            <a:off x="4790800" y="5230952"/>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5" name="Rectangle 74"/>
          <p:cNvSpPr>
            <a:spLocks noChangeArrowheads="1"/>
          </p:cNvSpPr>
          <p:nvPr/>
        </p:nvSpPr>
        <p:spPr bwMode="auto">
          <a:xfrm>
            <a:off x="3531912" y="5083314"/>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6" name="Rectangle 58"/>
          <p:cNvSpPr>
            <a:spLocks noChangeArrowheads="1"/>
          </p:cNvSpPr>
          <p:nvPr/>
        </p:nvSpPr>
        <p:spPr bwMode="auto">
          <a:xfrm>
            <a:off x="3608112" y="5616714"/>
            <a:ext cx="1725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smtClean="0">
                <a:solidFill>
                  <a:srgbClr val="000000"/>
                </a:solidFill>
                <a:cs typeface="Arial" charset="0"/>
              </a:rPr>
              <a:t>ready queue</a:t>
            </a:r>
          </a:p>
          <a:p>
            <a:pPr algn="ctr" defTabSz="914400"/>
            <a:r>
              <a:rPr lang="en-US" sz="2000" b="1" dirty="0" smtClean="0">
                <a:solidFill>
                  <a:srgbClr val="000000"/>
                </a:solidFill>
                <a:cs typeface="Arial" charset="0"/>
              </a:rPr>
              <a:t>(</a:t>
            </a:r>
            <a:r>
              <a:rPr lang="en-US" sz="2000" b="1" dirty="0" err="1" smtClean="0">
                <a:solidFill>
                  <a:srgbClr val="000000"/>
                </a:solidFill>
                <a:cs typeface="Arial" charset="0"/>
              </a:rPr>
              <a:t>runqueue</a:t>
            </a:r>
            <a:r>
              <a:rPr lang="en-US" sz="2000" b="1" dirty="0" smtClean="0">
                <a:solidFill>
                  <a:srgbClr val="000000"/>
                </a:solidFill>
                <a:cs typeface="Arial" charset="0"/>
              </a:rPr>
              <a:t>)</a:t>
            </a:r>
            <a:endParaRPr lang="en-US" b="1" dirty="0">
              <a:solidFill>
                <a:srgbClr val="000000"/>
              </a:solidFill>
              <a:cs typeface="Arial" charset="0"/>
            </a:endParaRPr>
          </a:p>
        </p:txBody>
      </p:sp>
      <p:sp>
        <p:nvSpPr>
          <p:cNvPr id="17" name="Line 40"/>
          <p:cNvSpPr>
            <a:spLocks noChangeShapeType="1"/>
          </p:cNvSpPr>
          <p:nvPr/>
        </p:nvSpPr>
        <p:spPr bwMode="auto">
          <a:xfrm rot="5400000">
            <a:off x="2781300" y="4664214"/>
            <a:ext cx="0" cy="14478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8" name="Line 40"/>
          <p:cNvSpPr>
            <a:spLocks noChangeShapeType="1"/>
          </p:cNvSpPr>
          <p:nvPr/>
        </p:nvSpPr>
        <p:spPr bwMode="auto">
          <a:xfrm rot="5400000">
            <a:off x="5981700" y="4740414"/>
            <a:ext cx="0" cy="12954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9" name="Rectangle 58"/>
          <p:cNvSpPr>
            <a:spLocks noChangeArrowheads="1"/>
          </p:cNvSpPr>
          <p:nvPr/>
        </p:nvSpPr>
        <p:spPr bwMode="auto">
          <a:xfrm>
            <a:off x="2133600" y="4933890"/>
            <a:ext cx="12954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get</a:t>
            </a:r>
            <a:endParaRPr lang="en-US" b="1" dirty="0">
              <a:solidFill>
                <a:srgbClr val="000000"/>
              </a:solidFill>
              <a:cs typeface="Arial" charset="0"/>
            </a:endParaRPr>
          </a:p>
        </p:txBody>
      </p:sp>
      <p:sp>
        <p:nvSpPr>
          <p:cNvPr id="20" name="Rectangle 58"/>
          <p:cNvSpPr>
            <a:spLocks noChangeArrowheads="1"/>
          </p:cNvSpPr>
          <p:nvPr/>
        </p:nvSpPr>
        <p:spPr bwMode="auto">
          <a:xfrm>
            <a:off x="5486400" y="4933890"/>
            <a:ext cx="10668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put</a:t>
            </a:r>
            <a:endParaRPr lang="en-US" b="1" dirty="0">
              <a:solidFill>
                <a:srgbClr val="000000"/>
              </a:solidFill>
              <a:cs typeface="Arial" charset="0"/>
            </a:endParaRPr>
          </a:p>
        </p:txBody>
      </p:sp>
      <p:sp>
        <p:nvSpPr>
          <p:cNvPr id="21" name="Line 40"/>
          <p:cNvSpPr>
            <a:spLocks noChangeShapeType="1"/>
          </p:cNvSpPr>
          <p:nvPr/>
        </p:nvSpPr>
        <p:spPr bwMode="auto">
          <a:xfrm rot="5400000">
            <a:off x="4229100" y="4838700"/>
            <a:ext cx="381000" cy="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2" name="Rectangle 58"/>
          <p:cNvSpPr>
            <a:spLocks noChangeArrowheads="1"/>
          </p:cNvSpPr>
          <p:nvPr/>
        </p:nvSpPr>
        <p:spPr bwMode="auto">
          <a:xfrm>
            <a:off x="6629400" y="4876800"/>
            <a:ext cx="2133600" cy="1015663"/>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force-yield</a:t>
            </a:r>
          </a:p>
          <a:p>
            <a:pPr algn="ctr" defTabSz="914400"/>
            <a:r>
              <a:rPr lang="en-US" sz="2000" dirty="0" smtClean="0">
                <a:solidFill>
                  <a:srgbClr val="000000"/>
                </a:solidFill>
                <a:cs typeface="Arial" charset="0"/>
              </a:rPr>
              <a:t>quantum expire or preempt</a:t>
            </a:r>
            <a:endParaRPr lang="en-US" dirty="0">
              <a:solidFill>
                <a:srgbClr val="000000"/>
              </a:solidFill>
              <a:cs typeface="Arial" charset="0"/>
            </a:endParaRPr>
          </a:p>
        </p:txBody>
      </p:sp>
      <p:sp>
        <p:nvSpPr>
          <p:cNvPr id="23" name="Rectangle 58"/>
          <p:cNvSpPr>
            <a:spLocks noChangeArrowheads="1"/>
          </p:cNvSpPr>
          <p:nvPr/>
        </p:nvSpPr>
        <p:spPr bwMode="auto">
          <a:xfrm>
            <a:off x="685800" y="4853226"/>
            <a:ext cx="1295400" cy="1015663"/>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g</a:t>
            </a:r>
            <a:r>
              <a:rPr lang="en-US" sz="2000" b="1" dirty="0" smtClean="0">
                <a:solidFill>
                  <a:srgbClr val="000000"/>
                </a:solidFill>
                <a:cs typeface="Arial" charset="0"/>
              </a:rPr>
              <a:t>et thread to dispatch</a:t>
            </a:r>
            <a:endParaRPr lang="en-US" b="1" dirty="0">
              <a:solidFill>
                <a:srgbClr val="000000"/>
              </a:solidFill>
              <a:cs typeface="Arial" charset="0"/>
            </a:endParaRPr>
          </a:p>
        </p:txBody>
      </p:sp>
      <p:sp>
        <p:nvSpPr>
          <p:cNvPr id="24" name="Rectangle 58"/>
          <p:cNvSpPr>
            <a:spLocks noChangeArrowheads="1"/>
          </p:cNvSpPr>
          <p:nvPr/>
        </p:nvSpPr>
        <p:spPr bwMode="auto">
          <a:xfrm>
            <a:off x="3810000" y="3962400"/>
            <a:ext cx="12192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wakeup</a:t>
            </a:r>
            <a:endParaRPr lang="en-US" b="1" dirty="0">
              <a:solidFill>
                <a:srgbClr val="000000"/>
              </a:solidFill>
              <a:cs typeface="Arial" charset="0"/>
            </a:endParaRPr>
          </a:p>
        </p:txBody>
      </p:sp>
      <p:sp>
        <p:nvSpPr>
          <p:cNvPr id="25" name="Rectangle 58"/>
          <p:cNvSpPr>
            <a:spLocks noChangeArrowheads="1"/>
          </p:cNvSpPr>
          <p:nvPr/>
        </p:nvSpPr>
        <p:spPr bwMode="auto">
          <a:xfrm>
            <a:off x="3886200" y="4267200"/>
            <a:ext cx="10668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put</a:t>
            </a:r>
            <a:endParaRPr lang="en-US" b="1" dirty="0">
              <a:solidFill>
                <a:srgbClr val="000000"/>
              </a:solidFill>
              <a:cs typeface="Arial" charset="0"/>
            </a:endParaRPr>
          </a:p>
        </p:txBody>
      </p:sp>
    </p:spTree>
    <p:extLst>
      <p:ext uri="{BB962C8B-B14F-4D97-AF65-F5344CB8AC3E}">
        <p14:creationId xmlns:p14="http://schemas.microsoft.com/office/powerpoint/2010/main" val="1398855353"/>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sz="3600" dirty="0">
                <a:latin typeface="Arial" charset="0"/>
                <a:ea typeface="ＭＳ Ｐゴシック" charset="0"/>
                <a:cs typeface="Arial" charset="0"/>
              </a:rPr>
              <a:t>Per-CPU ready </a:t>
            </a:r>
            <a:r>
              <a:rPr lang="en-US" sz="3600" dirty="0" smtClean="0">
                <a:latin typeface="Arial" charset="0"/>
                <a:ea typeface="ＭＳ Ｐゴシック" charset="0"/>
                <a:cs typeface="Arial" charset="0"/>
              </a:rPr>
              <a:t>queues (“</a:t>
            </a:r>
            <a:r>
              <a:rPr lang="en-US" sz="3600" dirty="0" err="1" smtClean="0">
                <a:latin typeface="Arial" charset="0"/>
                <a:ea typeface="ＭＳ Ｐゴシック" charset="0"/>
                <a:cs typeface="Arial" charset="0"/>
              </a:rPr>
              <a:t>runqueue</a:t>
            </a:r>
            <a:r>
              <a:rPr lang="en-US" sz="3600" dirty="0" smtClean="0">
                <a:latin typeface="Arial" charset="0"/>
                <a:ea typeface="ＭＳ Ｐゴシック" charset="0"/>
                <a:cs typeface="Arial" charset="0"/>
              </a:rPr>
              <a:t>”)</a:t>
            </a:r>
            <a:endParaRPr lang="en-US" sz="3600" dirty="0">
              <a:latin typeface="Arial" charset="0"/>
              <a:ea typeface="ＭＳ Ｐゴシック" charset="0"/>
              <a:cs typeface="Arial" charset="0"/>
            </a:endParaRPr>
          </a:p>
        </p:txBody>
      </p:sp>
      <p:pic>
        <p:nvPicPr>
          <p:cNvPr id="317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36700"/>
            <a:ext cx="6489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
          <p:cNvSpPr>
            <a:spLocks noChangeArrowheads="1"/>
          </p:cNvSpPr>
          <p:nvPr/>
        </p:nvSpPr>
        <p:spPr bwMode="auto">
          <a:xfrm>
            <a:off x="609600" y="550545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dirty="0" smtClean="0">
                <a:solidFill>
                  <a:srgbClr val="37305A"/>
                </a:solidFill>
              </a:rPr>
              <a:t>lock per </a:t>
            </a:r>
            <a:r>
              <a:rPr lang="en-US" dirty="0" err="1" smtClean="0">
                <a:solidFill>
                  <a:srgbClr val="37305A"/>
                </a:solidFill>
              </a:rPr>
              <a:t>runqueue</a:t>
            </a:r>
            <a:endParaRPr lang="en-US" dirty="0" smtClean="0">
              <a:solidFill>
                <a:srgbClr val="37305A"/>
              </a:solidFill>
            </a:endParaRPr>
          </a:p>
          <a:p>
            <a:pPr marL="342900" indent="-342900">
              <a:buFont typeface="Arial" charset="0"/>
              <a:buChar char="•"/>
            </a:pPr>
            <a:r>
              <a:rPr lang="en-US" dirty="0" smtClean="0">
                <a:solidFill>
                  <a:srgbClr val="37305A"/>
                </a:solidFill>
              </a:rPr>
              <a:t>preempt on queue </a:t>
            </a:r>
            <a:r>
              <a:rPr lang="en-US" dirty="0" smtClean="0">
                <a:solidFill>
                  <a:srgbClr val="37305A"/>
                </a:solidFill>
              </a:rPr>
              <a:t>insertion</a:t>
            </a:r>
          </a:p>
          <a:p>
            <a:pPr marL="342900" indent="-342900">
              <a:buFont typeface="Arial" charset="0"/>
              <a:buChar char="•"/>
            </a:pPr>
            <a:r>
              <a:rPr lang="en-US" dirty="0" smtClean="0">
                <a:solidFill>
                  <a:srgbClr val="37305A"/>
                </a:solidFill>
              </a:rPr>
              <a:t>recalculate priority on expiration</a:t>
            </a:r>
            <a:endParaRPr lang="en-US" dirty="0" smtClean="0">
              <a:solidFill>
                <a:srgbClr val="37305A"/>
              </a:solidFill>
            </a:endParaRPr>
          </a:p>
        </p:txBody>
      </p:sp>
      <p:sp>
        <p:nvSpPr>
          <p:cNvPr id="6" name="Text Box 4"/>
          <p:cNvSpPr txBox="1">
            <a:spLocks noChangeArrowheads="1"/>
          </p:cNvSpPr>
          <p:nvPr/>
        </p:nvSpPr>
        <p:spPr bwMode="auto">
          <a:xfrm>
            <a:off x="6324600" y="5505271"/>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defRPr/>
            </a:pPr>
            <a:r>
              <a:rPr lang="en-US" sz="1800" dirty="0" smtClean="0">
                <a:solidFill>
                  <a:srgbClr val="003367"/>
                </a:solidFill>
                <a:latin typeface="Arial"/>
              </a:rPr>
              <a:t>Let’s talk about </a:t>
            </a:r>
            <a:r>
              <a:rPr lang="en-US" sz="1800" b="1" dirty="0" smtClean="0">
                <a:solidFill>
                  <a:srgbClr val="003367"/>
                </a:solidFill>
                <a:latin typeface="Arial"/>
              </a:rPr>
              <a:t>priority</a:t>
            </a:r>
            <a:r>
              <a:rPr lang="en-US" sz="1800" dirty="0" smtClean="0">
                <a:solidFill>
                  <a:srgbClr val="003367"/>
                </a:solidFill>
                <a:latin typeface="Arial"/>
              </a:rPr>
              <a:t>, </a:t>
            </a:r>
            <a:r>
              <a:rPr lang="en-US" sz="1800" dirty="0" smtClean="0">
                <a:solidFill>
                  <a:srgbClr val="003367"/>
                </a:solidFill>
                <a:latin typeface="Arial"/>
              </a:rPr>
              <a:t>which is part of the larger story of </a:t>
            </a:r>
            <a:r>
              <a:rPr lang="en-US" sz="1800" b="1" dirty="0" smtClean="0">
                <a:solidFill>
                  <a:srgbClr val="003367"/>
                </a:solidFill>
                <a:latin typeface="Arial"/>
              </a:rPr>
              <a:t>CPU scheduling</a:t>
            </a:r>
            <a:r>
              <a:rPr lang="en-US" sz="1800" dirty="0" smtClean="0">
                <a:solidFill>
                  <a:srgbClr val="003367"/>
                </a:solidFill>
                <a:latin typeface="Arial"/>
              </a:rPr>
              <a:t>.</a:t>
            </a:r>
            <a:endParaRPr lang="en-US" sz="1800" dirty="0">
              <a:solidFill>
                <a:srgbClr val="003367"/>
              </a:solidFill>
              <a:latin typeface="Arial"/>
            </a:endParaRPr>
          </a:p>
        </p:txBody>
      </p:sp>
    </p:spTree>
    <p:extLst>
      <p:ext uri="{BB962C8B-B14F-4D97-AF65-F5344CB8AC3E}">
        <p14:creationId xmlns:p14="http://schemas.microsoft.com/office/powerpoint/2010/main" val="2290240653"/>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600" dirty="0" smtClean="0">
                <a:latin typeface="Arial" charset="0"/>
                <a:ea typeface="ＭＳ Ｐゴシック" charset="0"/>
              </a:rPr>
              <a:t>Separation of policy and mechanism</a:t>
            </a:r>
            <a:endParaRPr lang="en-US" sz="4400" dirty="0">
              <a:latin typeface="Arial" charset="0"/>
              <a:ea typeface="ＭＳ Ｐゴシック" charset="0"/>
            </a:endParaRPr>
          </a:p>
        </p:txBody>
      </p:sp>
      <p:sp>
        <p:nvSpPr>
          <p:cNvPr id="18434" name="AutoShape 10"/>
          <p:cNvSpPr>
            <a:spLocks noChangeArrowheads="1"/>
          </p:cNvSpPr>
          <p:nvPr/>
        </p:nvSpPr>
        <p:spPr bwMode="auto">
          <a:xfrm>
            <a:off x="533400" y="2362200"/>
            <a:ext cx="8153400" cy="3886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srgbClr val="FFFFFF"/>
              </a:solidFill>
            </a:endParaRPr>
          </a:p>
        </p:txBody>
      </p:sp>
      <p:cxnSp>
        <p:nvCxnSpPr>
          <p:cNvPr id="9" name="Straight Connector 8"/>
          <p:cNvCxnSpPr>
            <a:cxnSpLocks noChangeShapeType="1"/>
          </p:cNvCxnSpPr>
          <p:nvPr/>
        </p:nvCxnSpPr>
        <p:spPr bwMode="auto">
          <a:xfrm>
            <a:off x="533400" y="5827713"/>
            <a:ext cx="8153400" cy="0"/>
          </a:xfrm>
          <a:prstGeom prst="line">
            <a:avLst/>
          </a:prstGeom>
          <a:noFill/>
          <a:ln w="38100" cmpd="sng">
            <a:solidFill>
              <a:schemeClr val="accent6">
                <a:lumMod val="50000"/>
              </a:schemeClr>
            </a:solidFill>
            <a:prstDash val="solid"/>
            <a:round/>
            <a:headEnd/>
            <a:tailEnd/>
          </a:ln>
          <a:extLst>
            <a:ext uri="{909E8E84-426E-40dd-AFC4-6F175D3DCCD1}">
              <a14:hiddenFill xmlns:a14="http://schemas.microsoft.com/office/drawing/2010/main">
                <a:noFill/>
              </a14:hiddenFill>
            </a:ext>
          </a:extLst>
        </p:spPr>
      </p:cxnSp>
      <p:grpSp>
        <p:nvGrpSpPr>
          <p:cNvPr id="18436" name="Group 5"/>
          <p:cNvGrpSpPr>
            <a:grpSpLocks/>
          </p:cNvGrpSpPr>
          <p:nvPr/>
        </p:nvGrpSpPr>
        <p:grpSpPr bwMode="auto">
          <a:xfrm>
            <a:off x="4432300" y="6248400"/>
            <a:ext cx="473075" cy="381000"/>
            <a:chOff x="4432300" y="5029200"/>
            <a:chExt cx="473075" cy="622300"/>
          </a:xfrm>
        </p:grpSpPr>
        <p:sp>
          <p:nvSpPr>
            <p:cNvPr id="18493"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494"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grpSp>
        <p:nvGrpSpPr>
          <p:cNvPr id="18437" name="Group 2"/>
          <p:cNvGrpSpPr>
            <a:grpSpLocks/>
          </p:cNvGrpSpPr>
          <p:nvPr/>
        </p:nvGrpSpPr>
        <p:grpSpPr bwMode="auto">
          <a:xfrm>
            <a:off x="2286000" y="1866900"/>
            <a:ext cx="4522788" cy="457200"/>
            <a:chOff x="1981200" y="2060575"/>
            <a:chExt cx="4522788" cy="835025"/>
          </a:xfrm>
        </p:grpSpPr>
        <p:sp>
          <p:nvSpPr>
            <p:cNvPr id="18489" name="AutoShape 17"/>
            <p:cNvSpPr>
              <a:spLocks noChangeArrowheads="1"/>
            </p:cNvSpPr>
            <p:nvPr/>
          </p:nvSpPr>
          <p:spPr bwMode="auto">
            <a:xfrm flipV="1">
              <a:off x="19812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490" name="AutoShape 16"/>
            <p:cNvSpPr>
              <a:spLocks noChangeArrowheads="1"/>
            </p:cNvSpPr>
            <p:nvPr/>
          </p:nvSpPr>
          <p:spPr bwMode="auto">
            <a:xfrm>
              <a:off x="3073400" y="2062162"/>
              <a:ext cx="203200" cy="833438"/>
            </a:xfrm>
            <a:prstGeom prst="upArrow">
              <a:avLst>
                <a:gd name="adj1" fmla="val 50000"/>
                <a:gd name="adj2" fmla="val 75119"/>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491" name="AutoShape 17"/>
            <p:cNvSpPr>
              <a:spLocks noChangeArrowheads="1"/>
            </p:cNvSpPr>
            <p:nvPr/>
          </p:nvSpPr>
          <p:spPr bwMode="auto">
            <a:xfrm flipV="1">
              <a:off x="5257800" y="2060575"/>
              <a:ext cx="203200" cy="835025"/>
            </a:xfrm>
            <a:prstGeom prst="upArrow">
              <a:avLst>
                <a:gd name="adj1" fmla="val 50000"/>
                <a:gd name="adj2" fmla="val 75262"/>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492" name="AutoShape 16"/>
            <p:cNvSpPr>
              <a:spLocks noChangeArrowheads="1"/>
            </p:cNvSpPr>
            <p:nvPr/>
          </p:nvSpPr>
          <p:spPr bwMode="auto">
            <a:xfrm>
              <a:off x="6299200" y="2062162"/>
              <a:ext cx="204788" cy="833438"/>
            </a:xfrm>
            <a:prstGeom prst="upArrow">
              <a:avLst>
                <a:gd name="adj1" fmla="val 50000"/>
                <a:gd name="adj2" fmla="val 74537"/>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sp>
        <p:nvSpPr>
          <p:cNvPr id="18438" name="Text Box 93"/>
          <p:cNvSpPr txBox="1">
            <a:spLocks noChangeArrowheads="1"/>
          </p:cNvSpPr>
          <p:nvPr/>
        </p:nvSpPr>
        <p:spPr bwMode="auto">
          <a:xfrm>
            <a:off x="1752600" y="2371725"/>
            <a:ext cx="2362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syscall trap/return</a:t>
            </a:r>
          </a:p>
        </p:txBody>
      </p:sp>
      <p:sp>
        <p:nvSpPr>
          <p:cNvPr id="18439" name="Text Box 93"/>
          <p:cNvSpPr txBox="1">
            <a:spLocks noChangeArrowheads="1"/>
          </p:cNvSpPr>
          <p:nvPr/>
        </p:nvSpPr>
        <p:spPr bwMode="auto">
          <a:xfrm>
            <a:off x="5334000" y="2371725"/>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fault/return</a:t>
            </a:r>
          </a:p>
        </p:txBody>
      </p:sp>
      <p:sp>
        <p:nvSpPr>
          <p:cNvPr id="18440" name="Text Box 93"/>
          <p:cNvSpPr txBox="1">
            <a:spLocks noChangeArrowheads="1"/>
          </p:cNvSpPr>
          <p:nvPr/>
        </p:nvSpPr>
        <p:spPr bwMode="auto">
          <a:xfrm>
            <a:off x="3708400" y="5876925"/>
            <a:ext cx="200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interrupt/return</a:t>
            </a:r>
          </a:p>
        </p:txBody>
      </p:sp>
      <p:sp>
        <p:nvSpPr>
          <p:cNvPr id="18441" name="Oval 67"/>
          <p:cNvSpPr>
            <a:spLocks noChangeArrowheads="1"/>
          </p:cNvSpPr>
          <p:nvPr/>
        </p:nvSpPr>
        <p:spPr bwMode="auto">
          <a:xfrm>
            <a:off x="5638800" y="-129540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8442" name="Oval 54"/>
          <p:cNvSpPr>
            <a:spLocks noChangeArrowheads="1"/>
          </p:cNvSpPr>
          <p:nvPr/>
        </p:nvSpPr>
        <p:spPr bwMode="auto">
          <a:xfrm>
            <a:off x="7620000" y="-12954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grpSp>
        <p:nvGrpSpPr>
          <p:cNvPr id="18443" name="Group 13"/>
          <p:cNvGrpSpPr>
            <a:grpSpLocks/>
          </p:cNvGrpSpPr>
          <p:nvPr/>
        </p:nvGrpSpPr>
        <p:grpSpPr bwMode="auto">
          <a:xfrm>
            <a:off x="2790825" y="1890713"/>
            <a:ext cx="357188" cy="357187"/>
            <a:chOff x="4784" y="2819"/>
            <a:chExt cx="255" cy="255"/>
          </a:xfrm>
        </p:grpSpPr>
        <p:sp>
          <p:nvSpPr>
            <p:cNvPr id="18486"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8487"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88"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8444" name="Group 78"/>
          <p:cNvGrpSpPr>
            <a:grpSpLocks/>
          </p:cNvGrpSpPr>
          <p:nvPr/>
        </p:nvGrpSpPr>
        <p:grpSpPr bwMode="auto">
          <a:xfrm>
            <a:off x="6016625" y="1866900"/>
            <a:ext cx="355600" cy="347663"/>
            <a:chOff x="5799138" y="3614737"/>
            <a:chExt cx="355600" cy="347663"/>
          </a:xfrm>
        </p:grpSpPr>
        <p:sp>
          <p:nvSpPr>
            <p:cNvPr id="18483"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8484"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85"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8445" name="Text Box 93"/>
          <p:cNvSpPr txBox="1">
            <a:spLocks noChangeArrowheads="1"/>
          </p:cNvSpPr>
          <p:nvPr/>
        </p:nvSpPr>
        <p:spPr bwMode="auto">
          <a:xfrm>
            <a:off x="1219200" y="2895600"/>
            <a:ext cx="7010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system call layer</a:t>
            </a:r>
            <a:r>
              <a:rPr lang="en-US" sz="2000">
                <a:solidFill>
                  <a:srgbClr val="000000"/>
                </a:solidFill>
              </a:rPr>
              <a:t>: files, processes, IPC, thread syscalls</a:t>
            </a:r>
          </a:p>
          <a:p>
            <a:pPr defTabSz="914400" eaLnBrk="1" hangingPunct="1"/>
            <a:r>
              <a:rPr lang="en-US" sz="2000" b="1">
                <a:solidFill>
                  <a:srgbClr val="000000"/>
                </a:solidFill>
              </a:rPr>
              <a:t>fault entry</a:t>
            </a:r>
            <a:r>
              <a:rPr lang="en-US" sz="2000">
                <a:solidFill>
                  <a:srgbClr val="000000"/>
                </a:solidFill>
              </a:rPr>
              <a:t>: VM page faults, signals, etc.</a:t>
            </a:r>
            <a:endParaRPr lang="en-US" sz="1800">
              <a:solidFill>
                <a:srgbClr val="000000"/>
              </a:solidFill>
            </a:endParaRPr>
          </a:p>
        </p:txBody>
      </p:sp>
      <p:sp>
        <p:nvSpPr>
          <p:cNvPr id="18446" name="Text Box 93"/>
          <p:cNvSpPr txBox="1">
            <a:spLocks noChangeArrowheads="1"/>
          </p:cNvSpPr>
          <p:nvPr/>
        </p:nvSpPr>
        <p:spPr bwMode="auto">
          <a:xfrm>
            <a:off x="838200" y="5867400"/>
            <a:ext cx="3200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0000"/>
                </a:solidFill>
              </a:rPr>
              <a:t>I/O completions</a:t>
            </a:r>
          </a:p>
        </p:txBody>
      </p:sp>
      <p:sp>
        <p:nvSpPr>
          <p:cNvPr id="18447" name="Text Box 93"/>
          <p:cNvSpPr txBox="1">
            <a:spLocks noChangeArrowheads="1"/>
          </p:cNvSpPr>
          <p:nvPr/>
        </p:nvSpPr>
        <p:spPr bwMode="auto">
          <a:xfrm>
            <a:off x="5181600" y="5867400"/>
            <a:ext cx="3200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0000"/>
                </a:solidFill>
              </a:rPr>
              <a:t>timer ticks</a:t>
            </a:r>
          </a:p>
        </p:txBody>
      </p:sp>
      <p:cxnSp>
        <p:nvCxnSpPr>
          <p:cNvPr id="33" name="Straight Connector 32"/>
          <p:cNvCxnSpPr>
            <a:cxnSpLocks noChangeShapeType="1"/>
          </p:cNvCxnSpPr>
          <p:nvPr/>
        </p:nvCxnSpPr>
        <p:spPr bwMode="auto">
          <a:xfrm>
            <a:off x="533400" y="28194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33400" y="37338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sp>
        <p:nvSpPr>
          <p:cNvPr id="18450" name="Text Box 93"/>
          <p:cNvSpPr txBox="1">
            <a:spLocks noChangeArrowheads="1"/>
          </p:cNvSpPr>
          <p:nvPr/>
        </p:nvSpPr>
        <p:spPr bwMode="auto">
          <a:xfrm>
            <a:off x="1219200" y="3810000"/>
            <a:ext cx="7010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0000"/>
                </a:solidFill>
              </a:rPr>
              <a:t>thread/CPU/core management</a:t>
            </a:r>
            <a:r>
              <a:rPr lang="en-US" sz="2000">
                <a:solidFill>
                  <a:srgbClr val="000000"/>
                </a:solidFill>
              </a:rPr>
              <a:t>: sleep and ready queues</a:t>
            </a:r>
          </a:p>
          <a:p>
            <a:pPr defTabSz="914400" eaLnBrk="1" hangingPunct="1"/>
            <a:r>
              <a:rPr lang="en-US" sz="2000" b="1">
                <a:solidFill>
                  <a:srgbClr val="000000"/>
                </a:solidFill>
              </a:rPr>
              <a:t>memory management</a:t>
            </a:r>
            <a:r>
              <a:rPr lang="en-US" sz="2000">
                <a:solidFill>
                  <a:srgbClr val="000000"/>
                </a:solidFill>
              </a:rPr>
              <a:t>: block/page cache</a:t>
            </a:r>
            <a:endParaRPr lang="en-US" sz="1800">
              <a:solidFill>
                <a:srgbClr val="000000"/>
              </a:solidFill>
            </a:endParaRPr>
          </a:p>
        </p:txBody>
      </p:sp>
      <p:grpSp>
        <p:nvGrpSpPr>
          <p:cNvPr id="18451" name="Group 4"/>
          <p:cNvGrpSpPr>
            <a:grpSpLocks/>
          </p:cNvGrpSpPr>
          <p:nvPr/>
        </p:nvGrpSpPr>
        <p:grpSpPr bwMode="auto">
          <a:xfrm>
            <a:off x="1393825" y="4740275"/>
            <a:ext cx="355600" cy="347663"/>
            <a:chOff x="3689" y="1658"/>
            <a:chExt cx="576" cy="576"/>
          </a:xfrm>
        </p:grpSpPr>
        <p:grpSp>
          <p:nvGrpSpPr>
            <p:cNvPr id="18479" name="Group 5"/>
            <p:cNvGrpSpPr>
              <a:grpSpLocks/>
            </p:cNvGrpSpPr>
            <p:nvPr/>
          </p:nvGrpSpPr>
          <p:grpSpPr bwMode="auto">
            <a:xfrm>
              <a:off x="3689" y="1658"/>
              <a:ext cx="576" cy="576"/>
              <a:chOff x="4269" y="2781"/>
              <a:chExt cx="576" cy="576"/>
            </a:xfrm>
          </p:grpSpPr>
          <p:sp>
            <p:nvSpPr>
              <p:cNvPr id="1848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848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848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8452" name="Oval 10"/>
          <p:cNvSpPr>
            <a:spLocks noChangeArrowheads="1"/>
          </p:cNvSpPr>
          <p:nvPr/>
        </p:nvSpPr>
        <p:spPr bwMode="auto">
          <a:xfrm>
            <a:off x="1912938" y="47466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a:p>
        </p:txBody>
      </p:sp>
      <p:sp>
        <p:nvSpPr>
          <p:cNvPr id="18453" name="AutoShape 11"/>
          <p:cNvSpPr>
            <a:spLocks noChangeArrowheads="1"/>
          </p:cNvSpPr>
          <p:nvPr/>
        </p:nvSpPr>
        <p:spPr bwMode="auto">
          <a:xfrm flipH="1">
            <a:off x="2036763" y="4824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54" name="AutoShape 12"/>
          <p:cNvSpPr>
            <a:spLocks noChangeArrowheads="1"/>
          </p:cNvSpPr>
          <p:nvPr/>
        </p:nvSpPr>
        <p:spPr bwMode="auto">
          <a:xfrm rot="-8460389">
            <a:off x="1928813" y="4792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18455" name="Group 13"/>
          <p:cNvGrpSpPr>
            <a:grpSpLocks/>
          </p:cNvGrpSpPr>
          <p:nvPr/>
        </p:nvGrpSpPr>
        <p:grpSpPr bwMode="auto">
          <a:xfrm>
            <a:off x="2462213" y="4748213"/>
            <a:ext cx="357187" cy="357187"/>
            <a:chOff x="4784" y="2819"/>
            <a:chExt cx="255" cy="255"/>
          </a:xfrm>
        </p:grpSpPr>
        <p:sp>
          <p:nvSpPr>
            <p:cNvPr id="18476"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8477"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78"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8456" name="Rectangle 74"/>
          <p:cNvSpPr>
            <a:spLocks noChangeArrowheads="1"/>
          </p:cNvSpPr>
          <p:nvPr/>
        </p:nvSpPr>
        <p:spPr bwMode="auto">
          <a:xfrm>
            <a:off x="1219200" y="4648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8457" name="Rectangle 58"/>
          <p:cNvSpPr>
            <a:spLocks noChangeArrowheads="1"/>
          </p:cNvSpPr>
          <p:nvPr/>
        </p:nvSpPr>
        <p:spPr bwMode="auto">
          <a:xfrm>
            <a:off x="1066800" y="5181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sleep queue</a:t>
            </a:r>
            <a:endParaRPr lang="en-US" sz="1800">
              <a:solidFill>
                <a:srgbClr val="000000"/>
              </a:solidFill>
              <a:cs typeface="Arial" charset="0"/>
            </a:endParaRPr>
          </a:p>
        </p:txBody>
      </p:sp>
      <p:grpSp>
        <p:nvGrpSpPr>
          <p:cNvPr id="18458" name="Group 5"/>
          <p:cNvGrpSpPr>
            <a:grpSpLocks/>
          </p:cNvGrpSpPr>
          <p:nvPr/>
        </p:nvGrpSpPr>
        <p:grpSpPr bwMode="auto">
          <a:xfrm>
            <a:off x="3756025" y="4740275"/>
            <a:ext cx="355600" cy="347663"/>
            <a:chOff x="4269" y="2781"/>
            <a:chExt cx="576" cy="576"/>
          </a:xfrm>
        </p:grpSpPr>
        <p:sp>
          <p:nvSpPr>
            <p:cNvPr id="18474"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8475"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8459" name="AutoShape 8"/>
          <p:cNvSpPr>
            <a:spLocks noChangeArrowheads="1"/>
          </p:cNvSpPr>
          <p:nvPr/>
        </p:nvSpPr>
        <p:spPr bwMode="auto">
          <a:xfrm rot="-8460389">
            <a:off x="3771900" y="47863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18460" name="Group 4"/>
          <p:cNvGrpSpPr>
            <a:grpSpLocks/>
          </p:cNvGrpSpPr>
          <p:nvPr/>
        </p:nvGrpSpPr>
        <p:grpSpPr bwMode="auto">
          <a:xfrm>
            <a:off x="4275138" y="4746625"/>
            <a:ext cx="355600" cy="347663"/>
            <a:chOff x="5799138" y="3614737"/>
            <a:chExt cx="355600" cy="347663"/>
          </a:xfrm>
        </p:grpSpPr>
        <p:sp>
          <p:nvSpPr>
            <p:cNvPr id="18471"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18472"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73"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58" name="Oval 14"/>
          <p:cNvSpPr>
            <a:spLocks noChangeArrowheads="1"/>
          </p:cNvSpPr>
          <p:nvPr/>
        </p:nvSpPr>
        <p:spPr bwMode="auto">
          <a:xfrm>
            <a:off x="4824413" y="47482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18462" name="AutoShape 15"/>
          <p:cNvSpPr>
            <a:spLocks noChangeArrowheads="1"/>
          </p:cNvSpPr>
          <p:nvPr/>
        </p:nvSpPr>
        <p:spPr bwMode="auto">
          <a:xfrm flipH="1">
            <a:off x="4949825" y="48260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8463" name="AutoShape 16"/>
          <p:cNvSpPr>
            <a:spLocks noChangeArrowheads="1"/>
          </p:cNvSpPr>
          <p:nvPr/>
        </p:nvSpPr>
        <p:spPr bwMode="auto">
          <a:xfrm rot="-8460389">
            <a:off x="4840288" y="47958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8464" name="Rectangle 74"/>
          <p:cNvSpPr>
            <a:spLocks noChangeArrowheads="1"/>
          </p:cNvSpPr>
          <p:nvPr/>
        </p:nvSpPr>
        <p:spPr bwMode="auto">
          <a:xfrm>
            <a:off x="3581400" y="4648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8465" name="Rectangle 58"/>
          <p:cNvSpPr>
            <a:spLocks noChangeArrowheads="1"/>
          </p:cNvSpPr>
          <p:nvPr/>
        </p:nvSpPr>
        <p:spPr bwMode="auto">
          <a:xfrm>
            <a:off x="3505200" y="5181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a:solidFill>
                  <a:srgbClr val="000000"/>
                </a:solidFill>
                <a:cs typeface="Arial" charset="0"/>
              </a:rPr>
              <a:t>ready queue</a:t>
            </a:r>
            <a:endParaRPr lang="en-US" sz="1800">
              <a:solidFill>
                <a:srgbClr val="000000"/>
              </a:solidFill>
              <a:cs typeface="Arial" charset="0"/>
            </a:endParaRPr>
          </a:p>
        </p:txBody>
      </p:sp>
      <p:sp>
        <p:nvSpPr>
          <p:cNvPr id="18466" name="Line 40"/>
          <p:cNvSpPr>
            <a:spLocks noChangeShapeType="1"/>
          </p:cNvSpPr>
          <p:nvPr/>
        </p:nvSpPr>
        <p:spPr bwMode="auto">
          <a:xfrm rot="16200000" flipH="1">
            <a:off x="3276600" y="4648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 name="Rectangle 1"/>
          <p:cNvSpPr/>
          <p:nvPr/>
        </p:nvSpPr>
        <p:spPr bwMode="auto">
          <a:xfrm>
            <a:off x="6477000" y="4343400"/>
            <a:ext cx="1752600" cy="533400"/>
          </a:xfrm>
          <a:prstGeom prst="rect">
            <a:avLst/>
          </a:prstGeom>
          <a:solidFill>
            <a:schemeClr val="tx2">
              <a:lumMod val="75000"/>
            </a:schemeClr>
          </a:solidFill>
          <a:ln w="9525" cap="flat" cmpd="sng" algn="ctr">
            <a:solidFill>
              <a:schemeClr val="bg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8468" name="Rectangle 2"/>
          <p:cNvSpPr>
            <a:spLocks noChangeArrowheads="1"/>
          </p:cNvSpPr>
          <p:nvPr/>
        </p:nvSpPr>
        <p:spPr bwMode="auto">
          <a:xfrm>
            <a:off x="6907213" y="4400550"/>
            <a:ext cx="94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policy</a:t>
            </a:r>
            <a:endParaRPr lang="en-US" sz="2800"/>
          </a:p>
        </p:txBody>
      </p:sp>
      <p:sp>
        <p:nvSpPr>
          <p:cNvPr id="64" name="Rectangle 63"/>
          <p:cNvSpPr/>
          <p:nvPr/>
        </p:nvSpPr>
        <p:spPr bwMode="auto">
          <a:xfrm>
            <a:off x="6477000" y="5029200"/>
            <a:ext cx="1752600" cy="533400"/>
          </a:xfrm>
          <a:prstGeom prst="rect">
            <a:avLst/>
          </a:prstGeom>
          <a:solidFill>
            <a:schemeClr val="tx2">
              <a:lumMod val="75000"/>
            </a:schemeClr>
          </a:solidFill>
          <a:ln w="9525" cap="flat" cmpd="sng" algn="ctr">
            <a:solidFill>
              <a:schemeClr val="bg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8470" name="Rectangle 64"/>
          <p:cNvSpPr>
            <a:spLocks noChangeArrowheads="1"/>
          </p:cNvSpPr>
          <p:nvPr/>
        </p:nvSpPr>
        <p:spPr bwMode="auto">
          <a:xfrm>
            <a:off x="6907213" y="5086350"/>
            <a:ext cx="94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policy</a:t>
            </a:r>
            <a:endParaRPr lang="en-US" sz="2800"/>
          </a:p>
        </p:txBody>
      </p:sp>
    </p:spTree>
    <p:extLst>
      <p:ext uri="{BB962C8B-B14F-4D97-AF65-F5344CB8AC3E}">
        <p14:creationId xmlns:p14="http://schemas.microsoft.com/office/powerpoint/2010/main" val="965718037"/>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Arial" charset="0"/>
                <a:ea typeface="ＭＳ Ｐゴシック" charset="0"/>
              </a:rPr>
              <a:t>Processor </a:t>
            </a:r>
            <a:r>
              <a:rPr lang="en-US" dirty="0" smtClean="0">
                <a:latin typeface="Arial" charset="0"/>
                <a:ea typeface="ＭＳ Ｐゴシック" charset="0"/>
              </a:rPr>
              <a:t>a</a:t>
            </a:r>
            <a:r>
              <a:rPr lang="en-US" dirty="0" smtClean="0">
                <a:latin typeface="Arial" charset="0"/>
                <a:ea typeface="ＭＳ Ｐゴシック" charset="0"/>
              </a:rPr>
              <a:t>llocation policy</a:t>
            </a:r>
            <a:endParaRPr lang="en-US" dirty="0">
              <a:latin typeface="Arial" charset="0"/>
              <a:ea typeface="ＭＳ Ｐゴシック" charset="0"/>
            </a:endParaRPr>
          </a:p>
        </p:txBody>
      </p:sp>
      <p:sp>
        <p:nvSpPr>
          <p:cNvPr id="21506" name="Content Placeholder 2"/>
          <p:cNvSpPr>
            <a:spLocks noGrp="1"/>
          </p:cNvSpPr>
          <p:nvPr>
            <p:ph idx="1"/>
          </p:nvPr>
        </p:nvSpPr>
        <p:spPr>
          <a:xfrm>
            <a:off x="457200" y="1527175"/>
            <a:ext cx="8226425" cy="4111625"/>
          </a:xfrm>
        </p:spPr>
        <p:txBody>
          <a:bodyPr/>
          <a:lstStyle/>
          <a:p>
            <a:pPr>
              <a:buFontTx/>
              <a:buNone/>
            </a:pPr>
            <a:r>
              <a:rPr lang="en-US" sz="2400" b="0" dirty="0">
                <a:latin typeface="Arial" charset="0"/>
                <a:ea typeface="ＭＳ Ｐゴシック" charset="0"/>
              </a:rPr>
              <a:t>The key issue is: how should an OS allocate its CPU resources among contending demands?</a:t>
            </a:r>
          </a:p>
          <a:p>
            <a:pPr lvl="1"/>
            <a:r>
              <a:rPr lang="en-US" sz="2000" b="0" dirty="0">
                <a:latin typeface="Arial" charset="0"/>
                <a:ea typeface="ＭＳ Ｐゴシック" charset="0"/>
              </a:rPr>
              <a:t>We are concerned with </a:t>
            </a:r>
            <a:r>
              <a:rPr lang="en-US" sz="2000" dirty="0">
                <a:solidFill>
                  <a:schemeClr val="accent2"/>
                </a:solidFill>
                <a:latin typeface="Arial" charset="0"/>
                <a:ea typeface="ＭＳ Ｐゴシック" charset="0"/>
              </a:rPr>
              <a:t>resource allocation policy</a:t>
            </a:r>
            <a:r>
              <a:rPr lang="en-US" sz="2000" b="0" dirty="0">
                <a:latin typeface="Arial" charset="0"/>
                <a:ea typeface="ＭＳ Ｐゴシック" charset="0"/>
              </a:rPr>
              <a:t>: how the OS uses underlying mechanisms to meet design goals.</a:t>
            </a:r>
          </a:p>
          <a:p>
            <a:pPr lvl="1"/>
            <a:r>
              <a:rPr lang="en-US" sz="2000" b="0" dirty="0">
                <a:latin typeface="Arial" charset="0"/>
                <a:ea typeface="ＭＳ Ｐゴシック" charset="0"/>
              </a:rPr>
              <a:t>Focus on OS kernel : user code can decide how to use the processor time it is given.</a:t>
            </a:r>
          </a:p>
          <a:p>
            <a:pPr lvl="1"/>
            <a:r>
              <a:rPr lang="en-US" sz="2000" b="0" dirty="0">
                <a:latin typeface="Arial" charset="0"/>
                <a:ea typeface="ＭＳ Ｐゴシック" charset="0"/>
              </a:rPr>
              <a:t>Which thread to run on a free core?  </a:t>
            </a:r>
            <a:r>
              <a:rPr lang="en-US" sz="2000" dirty="0" err="1" smtClean="0">
                <a:latin typeface="Arial" charset="0"/>
                <a:ea typeface="ＭＳ Ｐゴシック" charset="0"/>
              </a:rPr>
              <a:t>GetNextThreadToRun</a:t>
            </a:r>
            <a:endParaRPr lang="en-US" sz="2000" dirty="0">
              <a:latin typeface="Arial" charset="0"/>
              <a:ea typeface="ＭＳ Ｐゴシック" charset="0"/>
            </a:endParaRPr>
          </a:p>
          <a:p>
            <a:pPr lvl="1"/>
            <a:r>
              <a:rPr lang="en-US" sz="2000" b="0" dirty="0">
                <a:latin typeface="Arial" charset="0"/>
                <a:ea typeface="ＭＳ Ｐゴシック" charset="0"/>
              </a:rPr>
              <a:t>For how long?  </a:t>
            </a:r>
            <a:r>
              <a:rPr lang="en-US" sz="2000" b="0" dirty="0" smtClean="0">
                <a:latin typeface="Arial" charset="0"/>
                <a:ea typeface="ＭＳ Ｐゴシック" charset="0"/>
              </a:rPr>
              <a:t>How long to let it run before we </a:t>
            </a:r>
            <a:r>
              <a:rPr lang="en-US" sz="2000" b="0" dirty="0">
                <a:latin typeface="Arial" charset="0"/>
                <a:ea typeface="ＭＳ Ｐゴシック" charset="0"/>
              </a:rPr>
              <a:t>take the core back and give it to some other thread?  (</a:t>
            </a:r>
            <a:r>
              <a:rPr lang="en-US" sz="2000" dirty="0" err="1">
                <a:solidFill>
                  <a:schemeClr val="accent2"/>
                </a:solidFill>
                <a:latin typeface="Arial" charset="0"/>
                <a:ea typeface="ＭＳ Ｐゴシック" charset="0"/>
              </a:rPr>
              <a:t>timeslice</a:t>
            </a:r>
            <a:r>
              <a:rPr lang="en-US" sz="2000" b="0" dirty="0">
                <a:solidFill>
                  <a:schemeClr val="accent2"/>
                </a:solidFill>
                <a:latin typeface="Arial" charset="0"/>
                <a:ea typeface="ＭＳ Ｐゴシック" charset="0"/>
              </a:rPr>
              <a:t> </a:t>
            </a:r>
            <a:r>
              <a:rPr lang="en-US" sz="2000" b="0" dirty="0">
                <a:latin typeface="Arial" charset="0"/>
                <a:ea typeface="ＭＳ Ｐゴシック" charset="0"/>
              </a:rPr>
              <a:t>or </a:t>
            </a:r>
            <a:r>
              <a:rPr lang="en-US" sz="2000" dirty="0">
                <a:solidFill>
                  <a:srgbClr val="651222"/>
                </a:solidFill>
                <a:latin typeface="Arial" charset="0"/>
                <a:ea typeface="ＭＳ Ｐゴシック" charset="0"/>
              </a:rPr>
              <a:t>quantum</a:t>
            </a:r>
            <a:r>
              <a:rPr lang="en-US" sz="2000" b="0" dirty="0">
                <a:latin typeface="Arial" charset="0"/>
                <a:ea typeface="ＭＳ Ｐゴシック" charset="0"/>
              </a:rPr>
              <a:t>)</a:t>
            </a:r>
          </a:p>
          <a:p>
            <a:pPr lvl="1"/>
            <a:r>
              <a:rPr lang="en-US" sz="2000" b="0" dirty="0">
                <a:latin typeface="Arial" charset="0"/>
                <a:ea typeface="ＭＳ Ｐゴシック" charset="0"/>
              </a:rPr>
              <a:t>What are the policy goals?</a:t>
            </a:r>
          </a:p>
          <a:p>
            <a:pPr>
              <a:buFontTx/>
              <a:buNone/>
            </a:pPr>
            <a:endParaRPr lang="en-US" dirty="0">
              <a:latin typeface="Arial" charset="0"/>
              <a:ea typeface="ＭＳ Ｐゴシック" charset="0"/>
            </a:endParaRPr>
          </a:p>
        </p:txBody>
      </p:sp>
    </p:spTree>
    <p:extLst>
      <p:ext uri="{BB962C8B-B14F-4D97-AF65-F5344CB8AC3E}">
        <p14:creationId xmlns:p14="http://schemas.microsoft.com/office/powerpoint/2010/main" val="2321340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rot="5400000">
            <a:off x="4946650" y="3562350"/>
            <a:ext cx="4695825"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5474" name="Rectangle 3"/>
          <p:cNvSpPr>
            <a:spLocks noChangeArrowheads="1"/>
          </p:cNvSpPr>
          <p:nvPr/>
        </p:nvSpPr>
        <p:spPr bwMode="auto">
          <a:xfrm rot="5400000">
            <a:off x="2617788" y="3602037"/>
            <a:ext cx="47053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5475" name="Rectangle 4"/>
          <p:cNvSpPr>
            <a:spLocks noGrp="1" noChangeArrowheads="1"/>
          </p:cNvSpPr>
          <p:nvPr>
            <p:ph type="title"/>
          </p:nvPr>
        </p:nvSpPr>
        <p:spPr/>
        <p:txBody>
          <a:bodyPr/>
          <a:lstStyle/>
          <a:p>
            <a:r>
              <a:rPr lang="en-US">
                <a:latin typeface="Arial" charset="0"/>
                <a:ea typeface="ＭＳ Ｐゴシック" charset="0"/>
                <a:cs typeface="Arial" charset="0"/>
              </a:rPr>
              <a:t>How about this?</a:t>
            </a:r>
          </a:p>
        </p:txBody>
      </p:sp>
      <p:sp>
        <p:nvSpPr>
          <p:cNvPr id="105476" name="Text Box 6"/>
          <p:cNvSpPr txBox="1">
            <a:spLocks noChangeArrowheads="1"/>
          </p:cNvSpPr>
          <p:nvPr/>
        </p:nvSpPr>
        <p:spPr bwMode="auto">
          <a:xfrm>
            <a:off x="6267450" y="412432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mx-&gt;Acquire();</a:t>
            </a:r>
          </a:p>
          <a:p>
            <a:r>
              <a:rPr lang="en-US" b="1" i="1">
                <a:solidFill>
                  <a:srgbClr val="4D0660"/>
                </a:solidFill>
                <a:latin typeface="Times New Roman" charset="0"/>
              </a:rPr>
              <a:t>x = x + 1;</a:t>
            </a:r>
          </a:p>
          <a:p>
            <a:r>
              <a:rPr lang="en-US" b="1" i="1">
                <a:solidFill>
                  <a:srgbClr val="4D0660"/>
                </a:solidFill>
                <a:latin typeface="Times New Roman" charset="0"/>
              </a:rPr>
              <a:t>mx-&gt;Release();</a:t>
            </a:r>
          </a:p>
        </p:txBody>
      </p:sp>
      <p:sp>
        <p:nvSpPr>
          <p:cNvPr id="105477" name="Oval 8"/>
          <p:cNvSpPr>
            <a:spLocks noChangeArrowheads="1"/>
          </p:cNvSpPr>
          <p:nvPr/>
        </p:nvSpPr>
        <p:spPr bwMode="auto">
          <a:xfrm>
            <a:off x="4883150" y="147955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78" name="Oval 9"/>
          <p:cNvSpPr>
            <a:spLocks noChangeArrowheads="1"/>
          </p:cNvSpPr>
          <p:nvPr/>
        </p:nvSpPr>
        <p:spPr bwMode="auto">
          <a:xfrm>
            <a:off x="4902200" y="34956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79" name="Oval 10"/>
          <p:cNvSpPr>
            <a:spLocks noChangeArrowheads="1"/>
          </p:cNvSpPr>
          <p:nvPr/>
        </p:nvSpPr>
        <p:spPr bwMode="auto">
          <a:xfrm>
            <a:off x="7226300" y="37338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80" name="Oval 11"/>
          <p:cNvSpPr>
            <a:spLocks noChangeArrowheads="1"/>
          </p:cNvSpPr>
          <p:nvPr/>
        </p:nvSpPr>
        <p:spPr bwMode="auto">
          <a:xfrm>
            <a:off x="7216775" y="55911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81" name="Oval 13"/>
          <p:cNvSpPr>
            <a:spLocks noChangeArrowheads="1"/>
          </p:cNvSpPr>
          <p:nvPr/>
        </p:nvSpPr>
        <p:spPr bwMode="auto">
          <a:xfrm>
            <a:off x="7616825" y="46863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nvGrpSpPr>
          <p:cNvPr id="105482" name="Group 20"/>
          <p:cNvGrpSpPr>
            <a:grpSpLocks/>
          </p:cNvGrpSpPr>
          <p:nvPr/>
        </p:nvGrpSpPr>
        <p:grpSpPr bwMode="auto">
          <a:xfrm>
            <a:off x="2959100" y="1992313"/>
            <a:ext cx="730250" cy="838200"/>
            <a:chOff x="102" y="1249"/>
            <a:chExt cx="460" cy="528"/>
          </a:xfrm>
        </p:grpSpPr>
        <p:grpSp>
          <p:nvGrpSpPr>
            <p:cNvPr id="105493" name="Group 21"/>
            <p:cNvGrpSpPr>
              <a:grpSpLocks/>
            </p:cNvGrpSpPr>
            <p:nvPr/>
          </p:nvGrpSpPr>
          <p:grpSpPr bwMode="auto">
            <a:xfrm>
              <a:off x="169" y="1249"/>
              <a:ext cx="393" cy="528"/>
              <a:chOff x="799" y="1063"/>
              <a:chExt cx="393" cy="528"/>
            </a:xfrm>
          </p:grpSpPr>
          <p:sp>
            <p:nvSpPr>
              <p:cNvPr id="105496"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105497"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5494"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95"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105483" name="Group 26"/>
          <p:cNvGrpSpPr>
            <a:grpSpLocks/>
          </p:cNvGrpSpPr>
          <p:nvPr/>
        </p:nvGrpSpPr>
        <p:grpSpPr bwMode="auto">
          <a:xfrm>
            <a:off x="5429250" y="4278313"/>
            <a:ext cx="696913" cy="838200"/>
            <a:chOff x="1170" y="2393"/>
            <a:chExt cx="439" cy="528"/>
          </a:xfrm>
        </p:grpSpPr>
        <p:grpSp>
          <p:nvGrpSpPr>
            <p:cNvPr id="105488" name="Group 27"/>
            <p:cNvGrpSpPr>
              <a:grpSpLocks/>
            </p:cNvGrpSpPr>
            <p:nvPr/>
          </p:nvGrpSpPr>
          <p:grpSpPr bwMode="auto">
            <a:xfrm>
              <a:off x="1216" y="2393"/>
              <a:ext cx="393" cy="528"/>
              <a:chOff x="793" y="1741"/>
              <a:chExt cx="393" cy="528"/>
            </a:xfrm>
          </p:grpSpPr>
          <p:sp>
            <p:nvSpPr>
              <p:cNvPr id="105491"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105492"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5489"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90"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sp>
        <p:nvSpPr>
          <p:cNvPr id="105484" name="Rectangle 29"/>
          <p:cNvSpPr>
            <a:spLocks noChangeArrowheads="1"/>
          </p:cNvSpPr>
          <p:nvPr/>
        </p:nvSpPr>
        <p:spPr bwMode="auto">
          <a:xfrm>
            <a:off x="8153400" y="44958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B</a:t>
            </a:r>
            <a:endParaRPr lang="en-US"/>
          </a:p>
        </p:txBody>
      </p:sp>
      <p:sp>
        <p:nvSpPr>
          <p:cNvPr id="105485" name="Text Box 6"/>
          <p:cNvSpPr txBox="1">
            <a:spLocks noChangeArrowheads="1"/>
          </p:cNvSpPr>
          <p:nvPr/>
        </p:nvSpPr>
        <p:spPr bwMode="auto">
          <a:xfrm>
            <a:off x="3886200" y="1905000"/>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lock-&gt;Acquire();</a:t>
            </a:r>
          </a:p>
          <a:p>
            <a:r>
              <a:rPr lang="en-US" b="1" i="1">
                <a:solidFill>
                  <a:srgbClr val="4D0660"/>
                </a:solidFill>
                <a:latin typeface="Times New Roman" charset="0"/>
              </a:rPr>
              <a:t>x = x + 1;</a:t>
            </a:r>
          </a:p>
          <a:p>
            <a:r>
              <a:rPr lang="en-US" b="1" i="1">
                <a:solidFill>
                  <a:srgbClr val="4D0660"/>
                </a:solidFill>
                <a:latin typeface="Times New Roman" charset="0"/>
              </a:rPr>
              <a:t>lock-&gt;Release();</a:t>
            </a:r>
          </a:p>
        </p:txBody>
      </p:sp>
      <p:sp>
        <p:nvSpPr>
          <p:cNvPr id="105486" name="Oval 12"/>
          <p:cNvSpPr>
            <a:spLocks noChangeArrowheads="1"/>
          </p:cNvSpPr>
          <p:nvPr/>
        </p:nvSpPr>
        <p:spPr bwMode="auto">
          <a:xfrm>
            <a:off x="5334000" y="244792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5487" name="Rectangle 1"/>
          <p:cNvSpPr>
            <a:spLocks noChangeArrowheads="1"/>
          </p:cNvSpPr>
          <p:nvPr/>
        </p:nvSpPr>
        <p:spPr bwMode="auto">
          <a:xfrm>
            <a:off x="5791200" y="22860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A</a:t>
            </a:r>
            <a:endParaRPr lang="en-US"/>
          </a:p>
        </p:txBody>
      </p:sp>
    </p:spTree>
    <p:extLst>
      <p:ext uri="{BB962C8B-B14F-4D97-AF65-F5344CB8AC3E}">
        <p14:creationId xmlns:p14="http://schemas.microsoft.com/office/powerpoint/2010/main" val="3081195022"/>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atin typeface="Arial" charset="0"/>
                <a:ea typeface="ＭＳ Ｐゴシック" charset="0"/>
              </a:rPr>
              <a:t>Scheduler Policy Goals</a:t>
            </a:r>
          </a:p>
        </p:txBody>
      </p:sp>
      <p:sp>
        <p:nvSpPr>
          <p:cNvPr id="24578" name="Rectangle 3"/>
          <p:cNvSpPr>
            <a:spLocks noGrp="1" noChangeArrowheads="1"/>
          </p:cNvSpPr>
          <p:nvPr>
            <p:ph type="body" idx="1"/>
          </p:nvPr>
        </p:nvSpPr>
        <p:spPr>
          <a:xfrm>
            <a:off x="685800" y="1447800"/>
            <a:ext cx="7772400" cy="4572000"/>
          </a:xfrm>
        </p:spPr>
        <p:txBody>
          <a:bodyPr/>
          <a:lstStyle/>
          <a:p>
            <a:r>
              <a:rPr lang="en-US" b="1" dirty="0">
                <a:solidFill>
                  <a:srgbClr val="651222"/>
                </a:solidFill>
                <a:latin typeface="Arial" charset="0"/>
                <a:ea typeface="ＭＳ Ｐゴシック" charset="0"/>
              </a:rPr>
              <a:t>Response time </a:t>
            </a:r>
            <a:r>
              <a:rPr lang="en-US" dirty="0">
                <a:latin typeface="Arial" charset="0"/>
                <a:ea typeface="ＭＳ Ｐゴシック" charset="0"/>
              </a:rPr>
              <a:t>or latency, responsiveness</a:t>
            </a:r>
          </a:p>
          <a:p>
            <a:pPr lvl="1">
              <a:buFontTx/>
              <a:buNone/>
            </a:pPr>
            <a:r>
              <a:rPr lang="en-US" dirty="0">
                <a:latin typeface="Arial" charset="0"/>
                <a:ea typeface="ＭＳ Ｐゴシック" charset="0"/>
              </a:rPr>
              <a:t>How long does it take to do what I asked? (</a:t>
            </a:r>
            <a:r>
              <a:rPr lang="en-US" b="1" i="1" dirty="0">
                <a:latin typeface="Arial" charset="0"/>
                <a:ea typeface="ＭＳ Ｐゴシック" charset="0"/>
              </a:rPr>
              <a:t>R</a:t>
            </a:r>
            <a:r>
              <a:rPr lang="en-US" dirty="0">
                <a:latin typeface="Arial" charset="0"/>
                <a:ea typeface="ＭＳ Ｐゴシック" charset="0"/>
              </a:rPr>
              <a:t>)</a:t>
            </a:r>
          </a:p>
          <a:p>
            <a:r>
              <a:rPr lang="en-US" b="1" dirty="0">
                <a:solidFill>
                  <a:srgbClr val="651222"/>
                </a:solidFill>
                <a:latin typeface="Arial" charset="0"/>
                <a:ea typeface="ＭＳ Ｐゴシック" charset="0"/>
              </a:rPr>
              <a:t>Throughput</a:t>
            </a:r>
          </a:p>
          <a:p>
            <a:pPr lvl="1">
              <a:buFontTx/>
              <a:buNone/>
            </a:pPr>
            <a:r>
              <a:rPr lang="en-US" dirty="0">
                <a:latin typeface="Arial" charset="0"/>
                <a:ea typeface="ＭＳ Ｐゴシック" charset="0"/>
              </a:rPr>
              <a:t>How many operations complete per unit of time? (</a:t>
            </a:r>
            <a:r>
              <a:rPr lang="en-US" b="1" i="1" dirty="0">
                <a:latin typeface="Arial" charset="0"/>
                <a:ea typeface="ＭＳ Ｐゴシック" charset="0"/>
              </a:rPr>
              <a:t>X</a:t>
            </a:r>
            <a:r>
              <a:rPr lang="en-US" dirty="0">
                <a:latin typeface="Arial" charset="0"/>
                <a:ea typeface="ＭＳ Ｐゴシック" charset="0"/>
              </a:rPr>
              <a:t>)</a:t>
            </a:r>
          </a:p>
          <a:p>
            <a:pPr lvl="1">
              <a:buFontTx/>
              <a:buNone/>
            </a:pPr>
            <a:r>
              <a:rPr lang="en-US" b="1" dirty="0">
                <a:solidFill>
                  <a:schemeClr val="accent2"/>
                </a:solidFill>
                <a:latin typeface="Arial" charset="0"/>
                <a:ea typeface="ＭＳ Ｐゴシック" charset="0"/>
              </a:rPr>
              <a:t>Utilization</a:t>
            </a:r>
            <a:r>
              <a:rPr lang="en-US" dirty="0">
                <a:latin typeface="Arial" charset="0"/>
                <a:ea typeface="ＭＳ Ｐゴシック" charset="0"/>
              </a:rPr>
              <a:t>: what percentage of time does </a:t>
            </a:r>
            <a:r>
              <a:rPr lang="en-US" dirty="0" smtClean="0">
                <a:latin typeface="Arial" charset="0"/>
                <a:ea typeface="ＭＳ Ｐゴシック" charset="0"/>
              </a:rPr>
              <a:t>each core (or each </a:t>
            </a:r>
            <a:r>
              <a:rPr lang="en-US" dirty="0">
                <a:latin typeface="Arial" charset="0"/>
                <a:ea typeface="ＭＳ Ｐゴシック" charset="0"/>
              </a:rPr>
              <a:t>device) spend </a:t>
            </a:r>
            <a:r>
              <a:rPr lang="en-US" dirty="0" smtClean="0">
                <a:latin typeface="Arial" charset="0"/>
                <a:ea typeface="ＭＳ Ｐゴシック" charset="0"/>
              </a:rPr>
              <a:t>working? </a:t>
            </a:r>
            <a:r>
              <a:rPr lang="en-US" dirty="0">
                <a:latin typeface="Arial" charset="0"/>
                <a:ea typeface="ＭＳ Ｐゴシック" charset="0"/>
              </a:rPr>
              <a:t>(</a:t>
            </a:r>
            <a:r>
              <a:rPr lang="en-US" b="1" i="1" dirty="0">
                <a:latin typeface="Arial" charset="0"/>
                <a:ea typeface="ＭＳ Ｐゴシック" charset="0"/>
              </a:rPr>
              <a:t>U</a:t>
            </a:r>
            <a:r>
              <a:rPr lang="en-US" dirty="0">
                <a:latin typeface="Arial" charset="0"/>
                <a:ea typeface="ＭＳ Ｐゴシック" charset="0"/>
              </a:rPr>
              <a:t>)</a:t>
            </a:r>
            <a:endParaRPr lang="en-US" i="1" dirty="0">
              <a:latin typeface="Arial" charset="0"/>
              <a:ea typeface="ＭＳ Ｐゴシック" charset="0"/>
            </a:endParaRPr>
          </a:p>
          <a:p>
            <a:r>
              <a:rPr lang="en-US" b="1" dirty="0">
                <a:latin typeface="Arial" charset="0"/>
                <a:ea typeface="ＭＳ Ｐゴシック" charset="0"/>
              </a:rPr>
              <a:t>Fairness</a:t>
            </a:r>
          </a:p>
          <a:p>
            <a:pPr lvl="1">
              <a:buFontTx/>
              <a:buNone/>
            </a:pPr>
            <a:r>
              <a:rPr lang="en-US" dirty="0">
                <a:latin typeface="Arial" charset="0"/>
                <a:ea typeface="ＭＳ Ｐゴシック" charset="0"/>
              </a:rPr>
              <a:t>What does this mean?  Divide the pie evenly?  Guarantee low variance in response times?  </a:t>
            </a:r>
            <a:r>
              <a:rPr lang="en-US" dirty="0" smtClean="0">
                <a:latin typeface="Arial" charset="0"/>
                <a:ea typeface="ＭＳ Ｐゴシック" charset="0"/>
              </a:rPr>
              <a:t>Freedom </a:t>
            </a:r>
            <a:r>
              <a:rPr lang="en-US" dirty="0">
                <a:latin typeface="Arial" charset="0"/>
                <a:ea typeface="ＭＳ Ｐゴシック" charset="0"/>
              </a:rPr>
              <a:t>from starvation?  Serve the clients who pay the most?</a:t>
            </a:r>
          </a:p>
          <a:p>
            <a:r>
              <a:rPr lang="en-US" dirty="0">
                <a:latin typeface="Arial" charset="0"/>
                <a:ea typeface="ＭＳ Ｐゴシック" charset="0"/>
              </a:rPr>
              <a:t>Meet </a:t>
            </a:r>
            <a:r>
              <a:rPr lang="en-US" b="1" dirty="0">
                <a:solidFill>
                  <a:srgbClr val="651222"/>
                </a:solidFill>
                <a:latin typeface="Arial" charset="0"/>
                <a:ea typeface="ＭＳ Ｐゴシック" charset="0"/>
              </a:rPr>
              <a:t>deadlines</a:t>
            </a:r>
            <a:r>
              <a:rPr lang="en-US" dirty="0">
                <a:solidFill>
                  <a:srgbClr val="651222"/>
                </a:solidFill>
                <a:latin typeface="Arial" charset="0"/>
                <a:ea typeface="ＭＳ Ｐゴシック" charset="0"/>
              </a:rPr>
              <a:t> </a:t>
            </a:r>
            <a:r>
              <a:rPr lang="en-US" dirty="0">
                <a:latin typeface="Arial" charset="0"/>
                <a:ea typeface="ＭＳ Ｐゴシック" charset="0"/>
              </a:rPr>
              <a:t>and reduce </a:t>
            </a:r>
            <a:r>
              <a:rPr lang="en-US" b="1" dirty="0">
                <a:solidFill>
                  <a:srgbClr val="651222"/>
                </a:solidFill>
                <a:latin typeface="Arial" charset="0"/>
                <a:ea typeface="ＭＳ Ｐゴシック" charset="0"/>
              </a:rPr>
              <a:t>jitter</a:t>
            </a:r>
            <a:r>
              <a:rPr lang="en-US" dirty="0">
                <a:solidFill>
                  <a:srgbClr val="651222"/>
                </a:solidFill>
                <a:latin typeface="Arial" charset="0"/>
                <a:ea typeface="ＭＳ Ｐゴシック" charset="0"/>
              </a:rPr>
              <a:t> </a:t>
            </a:r>
            <a:r>
              <a:rPr lang="en-US" dirty="0">
                <a:latin typeface="Arial" charset="0"/>
                <a:ea typeface="ＭＳ Ｐゴシック" charset="0"/>
              </a:rPr>
              <a:t>for periodic </a:t>
            </a:r>
            <a:r>
              <a:rPr lang="en-US" dirty="0" smtClean="0">
                <a:latin typeface="Arial" charset="0"/>
                <a:ea typeface="ＭＳ Ｐゴシック" charset="0"/>
              </a:rPr>
              <a:t>tasks (e.g., media)</a:t>
            </a:r>
            <a:endParaRPr lang="en-US" dirty="0">
              <a:latin typeface="Arial" charset="0"/>
              <a:ea typeface="ＭＳ Ｐゴシック" charset="0"/>
            </a:endParaRPr>
          </a:p>
        </p:txBody>
      </p:sp>
    </p:spTree>
    <p:extLst>
      <p:ext uri="{BB962C8B-B14F-4D97-AF65-F5344CB8AC3E}">
        <p14:creationId xmlns:p14="http://schemas.microsoft.com/office/powerpoint/2010/main" val="3906756362"/>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latin typeface="Arial" charset="0"/>
                <a:ea typeface="ＭＳ Ｐゴシック" charset="0"/>
              </a:rPr>
              <a:t>A </a:t>
            </a:r>
            <a:r>
              <a:rPr lang="en-US" dirty="0" smtClean="0">
                <a:latin typeface="Arial" charset="0"/>
                <a:ea typeface="ＭＳ Ｐゴシック" charset="0"/>
              </a:rPr>
              <a:t>simple policy</a:t>
            </a:r>
            <a:r>
              <a:rPr lang="en-US" dirty="0">
                <a:latin typeface="Arial" charset="0"/>
                <a:ea typeface="ＭＳ Ｐゴシック" charset="0"/>
              </a:rPr>
              <a:t>: FCFS</a:t>
            </a:r>
          </a:p>
        </p:txBody>
      </p:sp>
      <p:sp>
        <p:nvSpPr>
          <p:cNvPr id="26626" name="Rectangle 3"/>
          <p:cNvSpPr>
            <a:spLocks noGrp="1" noChangeArrowheads="1"/>
          </p:cNvSpPr>
          <p:nvPr>
            <p:ph type="body" idx="1"/>
          </p:nvPr>
        </p:nvSpPr>
        <p:spPr>
          <a:xfrm>
            <a:off x="685800" y="1524000"/>
            <a:ext cx="7772400" cy="2574925"/>
          </a:xfrm>
        </p:spPr>
        <p:txBody>
          <a:bodyPr/>
          <a:lstStyle/>
          <a:p>
            <a:pPr>
              <a:buFontTx/>
              <a:buNone/>
            </a:pPr>
            <a:r>
              <a:rPr lang="en-US" dirty="0">
                <a:latin typeface="Arial" charset="0"/>
                <a:ea typeface="ＭＳ Ｐゴシック" charset="0"/>
              </a:rPr>
              <a:t>The most basic scheduling policy is </a:t>
            </a:r>
            <a:r>
              <a:rPr lang="en-US" b="1" dirty="0">
                <a:solidFill>
                  <a:srgbClr val="651222"/>
                </a:solidFill>
                <a:latin typeface="Arial" charset="0"/>
                <a:ea typeface="ＭＳ Ｐゴシック" charset="0"/>
              </a:rPr>
              <a:t>first-come-first-</a:t>
            </a:r>
            <a:r>
              <a:rPr lang="en-US" b="1" dirty="0" smtClean="0">
                <a:solidFill>
                  <a:srgbClr val="651222"/>
                </a:solidFill>
                <a:latin typeface="Arial" charset="0"/>
                <a:ea typeface="ＭＳ Ｐゴシック" charset="0"/>
              </a:rPr>
              <a:t>served (FCFS)</a:t>
            </a:r>
            <a:r>
              <a:rPr lang="en-US" i="1" dirty="0" smtClean="0">
                <a:latin typeface="Arial" charset="0"/>
                <a:ea typeface="ＭＳ Ｐゴシック" charset="0"/>
              </a:rPr>
              <a:t>, </a:t>
            </a:r>
            <a:r>
              <a:rPr lang="en-US" dirty="0">
                <a:latin typeface="Arial" charset="0"/>
                <a:ea typeface="ＭＳ Ｐゴシック" charset="0"/>
              </a:rPr>
              <a:t>also called </a:t>
            </a:r>
            <a:r>
              <a:rPr lang="en-US" b="1" dirty="0">
                <a:solidFill>
                  <a:srgbClr val="651222"/>
                </a:solidFill>
                <a:latin typeface="Arial" charset="0"/>
                <a:ea typeface="ＭＳ Ｐゴシック" charset="0"/>
              </a:rPr>
              <a:t>first-in-first-out (FIFO)</a:t>
            </a:r>
            <a:r>
              <a:rPr lang="en-US" dirty="0">
                <a:latin typeface="Arial" charset="0"/>
                <a:ea typeface="ＭＳ Ｐゴシック" charset="0"/>
              </a:rPr>
              <a:t>.</a:t>
            </a:r>
          </a:p>
          <a:p>
            <a:pPr lvl="1"/>
            <a:r>
              <a:rPr lang="en-US" dirty="0">
                <a:latin typeface="Arial" charset="0"/>
                <a:ea typeface="ＭＳ Ｐゴシック" charset="0"/>
              </a:rPr>
              <a:t>FCFS is just like the checkout line at the </a:t>
            </a:r>
            <a:r>
              <a:rPr lang="en-US" dirty="0" err="1" smtClean="0">
                <a:latin typeface="Arial" charset="0"/>
                <a:ea typeface="ＭＳ Ｐゴシック" charset="0"/>
              </a:rPr>
              <a:t>QuickiMart</a:t>
            </a:r>
            <a:r>
              <a:rPr lang="en-US" dirty="0" smtClean="0">
                <a:latin typeface="Arial" charset="0"/>
                <a:ea typeface="ＭＳ Ｐゴシック" charset="0"/>
              </a:rPr>
              <a:t>.</a:t>
            </a:r>
          </a:p>
          <a:p>
            <a:pPr lvl="1"/>
            <a:r>
              <a:rPr lang="en-US" sz="2000" dirty="0" smtClean="0">
                <a:latin typeface="Arial" charset="0"/>
                <a:ea typeface="ＭＳ Ｐゴシック" charset="0"/>
              </a:rPr>
              <a:t>Maintain </a:t>
            </a:r>
            <a:r>
              <a:rPr lang="en-US" sz="2000" dirty="0">
                <a:latin typeface="Arial" charset="0"/>
                <a:ea typeface="ＭＳ Ｐゴシック" charset="0"/>
              </a:rPr>
              <a:t>a queue ordered by time of </a:t>
            </a:r>
            <a:r>
              <a:rPr lang="en-US" sz="2000" dirty="0" smtClean="0">
                <a:latin typeface="Arial" charset="0"/>
                <a:ea typeface="ＭＳ Ｐゴシック" charset="0"/>
              </a:rPr>
              <a:t>arrival.</a:t>
            </a:r>
          </a:p>
          <a:p>
            <a:pPr lvl="1"/>
            <a:r>
              <a:rPr lang="en-US" sz="2000" b="1" dirty="0" err="1" smtClean="0">
                <a:latin typeface="Arial" charset="0"/>
                <a:ea typeface="ＭＳ Ｐゴシック" charset="0"/>
              </a:rPr>
              <a:t>GetNextToRun</a:t>
            </a:r>
            <a:r>
              <a:rPr lang="en-US" sz="2000" dirty="0" smtClean="0">
                <a:latin typeface="Arial" charset="0"/>
                <a:ea typeface="ＭＳ Ｐゴシック" charset="0"/>
              </a:rPr>
              <a:t> </a:t>
            </a:r>
            <a:r>
              <a:rPr lang="en-US" sz="2000" dirty="0">
                <a:latin typeface="Arial" charset="0"/>
                <a:ea typeface="ＭＳ Ｐゴシック" charset="0"/>
              </a:rPr>
              <a:t>selects from the front </a:t>
            </a:r>
            <a:r>
              <a:rPr lang="en-US" sz="2000" dirty="0" smtClean="0">
                <a:latin typeface="Arial" charset="0"/>
                <a:ea typeface="ＭＳ Ｐゴシック" charset="0"/>
              </a:rPr>
              <a:t>(head) of </a:t>
            </a:r>
            <a:r>
              <a:rPr lang="en-US" sz="2000" dirty="0">
                <a:latin typeface="Arial" charset="0"/>
                <a:ea typeface="ＭＳ Ｐゴシック" charset="0"/>
              </a:rPr>
              <a:t>the queue</a:t>
            </a:r>
            <a:r>
              <a:rPr lang="en-US" sz="2000" dirty="0" smtClean="0">
                <a:latin typeface="Arial" charset="0"/>
                <a:ea typeface="ＭＳ Ｐゴシック" charset="0"/>
              </a:rPr>
              <a:t>.</a:t>
            </a:r>
            <a:endParaRPr lang="en-US" sz="2000" dirty="0">
              <a:latin typeface="Arial" charset="0"/>
              <a:ea typeface="ＭＳ Ｐゴシック" charset="0"/>
            </a:endParaRPr>
          </a:p>
        </p:txBody>
      </p:sp>
      <p:cxnSp>
        <p:nvCxnSpPr>
          <p:cNvPr id="26651" name="AutoShape 13"/>
          <p:cNvCxnSpPr>
            <a:cxnSpLocks noChangeShapeType="1"/>
          </p:cNvCxnSpPr>
          <p:nvPr/>
        </p:nvCxnSpPr>
        <p:spPr bwMode="auto">
          <a:xfrm flipH="1">
            <a:off x="4071937" y="5461337"/>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grpSp>
        <p:nvGrpSpPr>
          <p:cNvPr id="29" name="Group 5"/>
          <p:cNvGrpSpPr>
            <a:grpSpLocks/>
          </p:cNvGrpSpPr>
          <p:nvPr/>
        </p:nvGrpSpPr>
        <p:grpSpPr bwMode="auto">
          <a:xfrm>
            <a:off x="3706537" y="5302726"/>
            <a:ext cx="355600" cy="347663"/>
            <a:chOff x="4269" y="2781"/>
            <a:chExt cx="576" cy="576"/>
          </a:xfrm>
        </p:grpSpPr>
        <p:sp>
          <p:nvSpPr>
            <p:cNvPr id="30"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1"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32" name="AutoShape 8"/>
          <p:cNvSpPr>
            <a:spLocks noChangeArrowheads="1"/>
          </p:cNvSpPr>
          <p:nvPr/>
        </p:nvSpPr>
        <p:spPr bwMode="auto">
          <a:xfrm rot="13139611">
            <a:off x="3722412" y="5348764"/>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33" name="Group 4"/>
          <p:cNvGrpSpPr>
            <a:grpSpLocks/>
          </p:cNvGrpSpPr>
          <p:nvPr/>
        </p:nvGrpSpPr>
        <p:grpSpPr bwMode="auto">
          <a:xfrm>
            <a:off x="4225650" y="5309076"/>
            <a:ext cx="355600" cy="347663"/>
            <a:chOff x="5799138" y="3614737"/>
            <a:chExt cx="355600" cy="347663"/>
          </a:xfrm>
        </p:grpSpPr>
        <p:sp>
          <p:nvSpPr>
            <p:cNvPr id="34" name="Oval 10"/>
            <p:cNvSpPr>
              <a:spLocks noChangeArrowheads="1"/>
            </p:cNvSpPr>
            <p:nvPr/>
          </p:nvSpPr>
          <p:spPr bwMode="auto">
            <a:xfrm>
              <a:off x="5799138" y="3614737"/>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a:p>
          </p:txBody>
        </p:sp>
        <p:sp>
          <p:nvSpPr>
            <p:cNvPr id="35" name="AutoShape 11"/>
            <p:cNvSpPr>
              <a:spLocks noChangeArrowheads="1"/>
            </p:cNvSpPr>
            <p:nvPr/>
          </p:nvSpPr>
          <p:spPr bwMode="auto">
            <a:xfrm flipH="1">
              <a:off x="5922963" y="3692525"/>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36" name="AutoShape 12"/>
            <p:cNvSpPr>
              <a:spLocks noChangeArrowheads="1"/>
            </p:cNvSpPr>
            <p:nvPr/>
          </p:nvSpPr>
          <p:spPr bwMode="auto">
            <a:xfrm rot="-8460389">
              <a:off x="5815013" y="3660775"/>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37" name="Oval 14"/>
          <p:cNvSpPr>
            <a:spLocks noChangeArrowheads="1"/>
          </p:cNvSpPr>
          <p:nvPr/>
        </p:nvSpPr>
        <p:spPr bwMode="auto">
          <a:xfrm>
            <a:off x="4774925" y="5310664"/>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p>
        </p:txBody>
      </p:sp>
      <p:sp>
        <p:nvSpPr>
          <p:cNvPr id="38" name="AutoShape 15"/>
          <p:cNvSpPr>
            <a:spLocks noChangeArrowheads="1"/>
          </p:cNvSpPr>
          <p:nvPr/>
        </p:nvSpPr>
        <p:spPr bwMode="auto">
          <a:xfrm flipH="1">
            <a:off x="4900337" y="5388451"/>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39" name="AutoShape 16"/>
          <p:cNvSpPr>
            <a:spLocks noChangeArrowheads="1"/>
          </p:cNvSpPr>
          <p:nvPr/>
        </p:nvSpPr>
        <p:spPr bwMode="auto">
          <a:xfrm rot="13139611">
            <a:off x="4790800" y="5358289"/>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40" name="Rectangle 74"/>
          <p:cNvSpPr>
            <a:spLocks noChangeArrowheads="1"/>
          </p:cNvSpPr>
          <p:nvPr/>
        </p:nvSpPr>
        <p:spPr bwMode="auto">
          <a:xfrm>
            <a:off x="3531912" y="5210651"/>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2" name="Line 40"/>
          <p:cNvSpPr>
            <a:spLocks noChangeShapeType="1"/>
          </p:cNvSpPr>
          <p:nvPr/>
        </p:nvSpPr>
        <p:spPr bwMode="auto">
          <a:xfrm rot="5400000">
            <a:off x="2781300" y="4791551"/>
            <a:ext cx="0" cy="14478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3" name="Line 40"/>
          <p:cNvSpPr>
            <a:spLocks noChangeShapeType="1"/>
          </p:cNvSpPr>
          <p:nvPr/>
        </p:nvSpPr>
        <p:spPr bwMode="auto">
          <a:xfrm rot="5400000">
            <a:off x="5981700" y="4867751"/>
            <a:ext cx="0" cy="129540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4" name="Rectangle 58"/>
          <p:cNvSpPr>
            <a:spLocks noChangeArrowheads="1"/>
          </p:cNvSpPr>
          <p:nvPr/>
        </p:nvSpPr>
        <p:spPr bwMode="auto">
          <a:xfrm>
            <a:off x="2133600" y="5061227"/>
            <a:ext cx="12954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get</a:t>
            </a:r>
            <a:endParaRPr lang="en-US" b="1" dirty="0">
              <a:solidFill>
                <a:srgbClr val="000000"/>
              </a:solidFill>
              <a:cs typeface="Arial" charset="0"/>
            </a:endParaRPr>
          </a:p>
        </p:txBody>
      </p:sp>
      <p:sp>
        <p:nvSpPr>
          <p:cNvPr id="45" name="Rectangle 58"/>
          <p:cNvSpPr>
            <a:spLocks noChangeArrowheads="1"/>
          </p:cNvSpPr>
          <p:nvPr/>
        </p:nvSpPr>
        <p:spPr bwMode="auto">
          <a:xfrm>
            <a:off x="5486400" y="5061227"/>
            <a:ext cx="10668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put</a:t>
            </a:r>
            <a:endParaRPr lang="en-US" b="1" dirty="0">
              <a:solidFill>
                <a:srgbClr val="000000"/>
              </a:solidFill>
              <a:cs typeface="Arial" charset="0"/>
            </a:endParaRPr>
          </a:p>
        </p:txBody>
      </p:sp>
      <p:sp>
        <p:nvSpPr>
          <p:cNvPr id="46" name="Line 40"/>
          <p:cNvSpPr>
            <a:spLocks noChangeShapeType="1"/>
          </p:cNvSpPr>
          <p:nvPr/>
        </p:nvSpPr>
        <p:spPr bwMode="auto">
          <a:xfrm rot="5400000">
            <a:off x="5067300" y="4966037"/>
            <a:ext cx="381000" cy="0"/>
          </a:xfrm>
          <a:prstGeom prst="line">
            <a:avLst/>
          </a:prstGeom>
          <a:noFill/>
          <a:ln w="38100" cmpd="sng">
            <a:solidFill>
              <a:schemeClr val="tx2">
                <a:lumMod val="50000"/>
              </a:schemeClr>
            </a:solidFill>
            <a:prstDash val="solid"/>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7" name="Rectangle 58"/>
          <p:cNvSpPr>
            <a:spLocks noChangeArrowheads="1"/>
          </p:cNvSpPr>
          <p:nvPr/>
        </p:nvSpPr>
        <p:spPr bwMode="auto">
          <a:xfrm>
            <a:off x="6629400" y="5004137"/>
            <a:ext cx="2133600" cy="1015663"/>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force-yield</a:t>
            </a:r>
          </a:p>
          <a:p>
            <a:pPr algn="ctr" defTabSz="914400"/>
            <a:r>
              <a:rPr lang="en-US" sz="2000" dirty="0" smtClean="0">
                <a:solidFill>
                  <a:srgbClr val="000000"/>
                </a:solidFill>
                <a:cs typeface="Arial" charset="0"/>
              </a:rPr>
              <a:t>quantum expire or preempt</a:t>
            </a:r>
            <a:endParaRPr lang="en-US" dirty="0">
              <a:solidFill>
                <a:srgbClr val="000000"/>
              </a:solidFill>
              <a:cs typeface="Arial" charset="0"/>
            </a:endParaRPr>
          </a:p>
        </p:txBody>
      </p:sp>
      <p:sp>
        <p:nvSpPr>
          <p:cNvPr id="48" name="Rectangle 58"/>
          <p:cNvSpPr>
            <a:spLocks noChangeArrowheads="1"/>
          </p:cNvSpPr>
          <p:nvPr/>
        </p:nvSpPr>
        <p:spPr bwMode="auto">
          <a:xfrm>
            <a:off x="685800" y="4980563"/>
            <a:ext cx="1295400" cy="1015663"/>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g</a:t>
            </a:r>
            <a:r>
              <a:rPr lang="en-US" sz="2000" b="1" dirty="0" smtClean="0">
                <a:solidFill>
                  <a:srgbClr val="000000"/>
                </a:solidFill>
                <a:cs typeface="Arial" charset="0"/>
              </a:rPr>
              <a:t>et thread to dispatch</a:t>
            </a:r>
            <a:endParaRPr lang="en-US" b="1" dirty="0">
              <a:solidFill>
                <a:srgbClr val="000000"/>
              </a:solidFill>
              <a:cs typeface="Arial" charset="0"/>
            </a:endParaRPr>
          </a:p>
        </p:txBody>
      </p:sp>
      <p:sp>
        <p:nvSpPr>
          <p:cNvPr id="49" name="Rectangle 58"/>
          <p:cNvSpPr>
            <a:spLocks noChangeArrowheads="1"/>
          </p:cNvSpPr>
          <p:nvPr/>
        </p:nvSpPr>
        <p:spPr bwMode="auto">
          <a:xfrm>
            <a:off x="4648200" y="4089737"/>
            <a:ext cx="12192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wakeup</a:t>
            </a:r>
            <a:endParaRPr lang="en-US" b="1" dirty="0">
              <a:solidFill>
                <a:srgbClr val="000000"/>
              </a:solidFill>
              <a:cs typeface="Arial" charset="0"/>
            </a:endParaRPr>
          </a:p>
        </p:txBody>
      </p:sp>
      <p:sp>
        <p:nvSpPr>
          <p:cNvPr id="50" name="Rectangle 58"/>
          <p:cNvSpPr>
            <a:spLocks noChangeArrowheads="1"/>
          </p:cNvSpPr>
          <p:nvPr/>
        </p:nvSpPr>
        <p:spPr bwMode="auto">
          <a:xfrm>
            <a:off x="4724400" y="4394537"/>
            <a:ext cx="10668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put</a:t>
            </a:r>
            <a:endParaRPr lang="en-US" b="1" dirty="0">
              <a:solidFill>
                <a:srgbClr val="000000"/>
              </a:solidFill>
              <a:cs typeface="Arial" charset="0"/>
            </a:endParaRPr>
          </a:p>
        </p:txBody>
      </p:sp>
      <p:cxnSp>
        <p:nvCxnSpPr>
          <p:cNvPr id="51" name="AutoShape 13"/>
          <p:cNvCxnSpPr>
            <a:cxnSpLocks noChangeShapeType="1"/>
          </p:cNvCxnSpPr>
          <p:nvPr/>
        </p:nvCxnSpPr>
        <p:spPr bwMode="auto">
          <a:xfrm flipH="1">
            <a:off x="4605337" y="5461337"/>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sp>
        <p:nvSpPr>
          <p:cNvPr id="52" name="Rectangle 58"/>
          <p:cNvSpPr>
            <a:spLocks noChangeArrowheads="1"/>
          </p:cNvSpPr>
          <p:nvPr/>
        </p:nvSpPr>
        <p:spPr bwMode="auto">
          <a:xfrm>
            <a:off x="5029200" y="5613737"/>
            <a:ext cx="10668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tail</a:t>
            </a:r>
            <a:endParaRPr lang="en-US" b="1" dirty="0">
              <a:solidFill>
                <a:srgbClr val="000000"/>
              </a:solidFill>
              <a:cs typeface="Arial" charset="0"/>
            </a:endParaRPr>
          </a:p>
        </p:txBody>
      </p:sp>
      <p:sp>
        <p:nvSpPr>
          <p:cNvPr id="53" name="Rectangle 58"/>
          <p:cNvSpPr>
            <a:spLocks noChangeArrowheads="1"/>
          </p:cNvSpPr>
          <p:nvPr/>
        </p:nvSpPr>
        <p:spPr bwMode="auto">
          <a:xfrm>
            <a:off x="2667000" y="5613737"/>
            <a:ext cx="10668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head</a:t>
            </a:r>
            <a:endParaRPr lang="en-US" b="1" dirty="0">
              <a:solidFill>
                <a:srgbClr val="000000"/>
              </a:solidFill>
              <a:cs typeface="Arial" charset="0"/>
            </a:endParaRPr>
          </a:p>
        </p:txBody>
      </p:sp>
      <p:sp>
        <p:nvSpPr>
          <p:cNvPr id="54" name="Rectangle 58"/>
          <p:cNvSpPr>
            <a:spLocks noChangeArrowheads="1"/>
          </p:cNvSpPr>
          <p:nvPr/>
        </p:nvSpPr>
        <p:spPr bwMode="auto">
          <a:xfrm>
            <a:off x="3581400" y="4775537"/>
            <a:ext cx="1524000" cy="400110"/>
          </a:xfrm>
          <a:prstGeom prst="rect">
            <a:avLst/>
          </a:prstGeom>
          <a:noFill/>
          <a:ln>
            <a:noFill/>
          </a:ln>
          <a:extLst/>
        </p:spPr>
        <p:txBody>
          <a:bodyPr wrap="square" anchor="ctr">
            <a:spAutoFit/>
          </a:bodyPr>
          <a:lstStyle/>
          <a:p>
            <a:pPr algn="ctr" defTabSz="914400"/>
            <a:r>
              <a:rPr lang="en-US" sz="2000" b="1" dirty="0" err="1" smtClean="0">
                <a:solidFill>
                  <a:srgbClr val="000000"/>
                </a:solidFill>
                <a:cs typeface="Arial" charset="0"/>
              </a:rPr>
              <a:t>runqueue</a:t>
            </a:r>
            <a:endParaRPr lang="en-US" b="1" dirty="0">
              <a:solidFill>
                <a:srgbClr val="000000"/>
              </a:solidFill>
              <a:cs typeface="Arial" charset="0"/>
            </a:endParaRPr>
          </a:p>
        </p:txBody>
      </p:sp>
    </p:spTree>
    <p:extLst>
      <p:ext uri="{BB962C8B-B14F-4D97-AF65-F5344CB8AC3E}">
        <p14:creationId xmlns:p14="http://schemas.microsoft.com/office/powerpoint/2010/main" val="1204261479"/>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atin typeface="Arial" charset="0"/>
                <a:ea typeface="ＭＳ Ｐゴシック" charset="0"/>
              </a:rPr>
              <a:t>Evaluating FCFS</a:t>
            </a:r>
          </a:p>
        </p:txBody>
      </p:sp>
      <p:sp>
        <p:nvSpPr>
          <p:cNvPr id="27650" name="Rectangle 3"/>
          <p:cNvSpPr>
            <a:spLocks noGrp="1" noChangeArrowheads="1"/>
          </p:cNvSpPr>
          <p:nvPr>
            <p:ph type="body" idx="1"/>
          </p:nvPr>
        </p:nvSpPr>
        <p:spPr>
          <a:xfrm>
            <a:off x="685800" y="1365250"/>
            <a:ext cx="7924800" cy="3046413"/>
          </a:xfrm>
        </p:spPr>
        <p:txBody>
          <a:bodyPr/>
          <a:lstStyle/>
          <a:p>
            <a:pPr>
              <a:buFontTx/>
              <a:buNone/>
            </a:pPr>
            <a:r>
              <a:rPr lang="en-US" dirty="0">
                <a:latin typeface="Arial" charset="0"/>
                <a:ea typeface="ＭＳ Ｐゴシック" charset="0"/>
              </a:rPr>
              <a:t>How well does FCFS achieve the goals of a scheduler?</a:t>
            </a:r>
          </a:p>
          <a:p>
            <a:pPr lvl="1"/>
            <a:r>
              <a:rPr lang="en-US" b="1" dirty="0" smtClean="0">
                <a:latin typeface="Arial" charset="0"/>
                <a:ea typeface="ＭＳ Ｐゴシック" charset="0"/>
              </a:rPr>
              <a:t>Throughput</a:t>
            </a:r>
            <a:r>
              <a:rPr lang="en-US" dirty="0">
                <a:latin typeface="Arial" charset="0"/>
                <a:ea typeface="ＭＳ Ｐゴシック" charset="0"/>
              </a:rPr>
              <a:t>. FCFS is as good as any non-preemptive policy.</a:t>
            </a:r>
          </a:p>
          <a:p>
            <a:pPr lvl="2">
              <a:buFontTx/>
              <a:buNone/>
            </a:pPr>
            <a:r>
              <a:rPr lang="en-US" dirty="0">
                <a:latin typeface="Arial" charset="0"/>
                <a:ea typeface="ＭＳ Ｐゴシック" charset="0"/>
              </a:rPr>
              <a:t>….if the CPU is the only schedulable resource in the system.</a:t>
            </a:r>
          </a:p>
          <a:p>
            <a:pPr lvl="1"/>
            <a:r>
              <a:rPr lang="en-US" b="1" dirty="0" smtClean="0">
                <a:latin typeface="Arial" charset="0"/>
                <a:ea typeface="ＭＳ Ｐゴシック" charset="0"/>
              </a:rPr>
              <a:t>Fairness</a:t>
            </a:r>
            <a:r>
              <a:rPr lang="en-US" dirty="0">
                <a:latin typeface="Arial" charset="0"/>
                <a:ea typeface="ＭＳ Ｐゴシック" charset="0"/>
              </a:rPr>
              <a:t>.  FCFS is intuitively fair…sort of.</a:t>
            </a:r>
          </a:p>
          <a:p>
            <a:pPr lvl="2">
              <a:buFontTx/>
              <a:buNone/>
            </a:pPr>
            <a:r>
              <a:rPr lang="ja-JP" altLang="en-US" dirty="0">
                <a:latin typeface="Arial" charset="0"/>
                <a:ea typeface="ＭＳ Ｐゴシック" charset="0"/>
              </a:rPr>
              <a:t>“</a:t>
            </a:r>
            <a:r>
              <a:rPr lang="en-US" altLang="ja-JP" dirty="0">
                <a:latin typeface="Arial" charset="0"/>
                <a:ea typeface="ＭＳ Ｐゴシック" charset="0"/>
              </a:rPr>
              <a:t>The early bird gets the worm</a:t>
            </a:r>
            <a:r>
              <a:rPr lang="ja-JP" altLang="en-US" dirty="0">
                <a:latin typeface="Arial" charset="0"/>
                <a:ea typeface="ＭＳ Ｐゴシック" charset="0"/>
              </a:rPr>
              <a:t>”</a:t>
            </a:r>
            <a:r>
              <a:rPr lang="en-US" altLang="ja-JP" dirty="0">
                <a:latin typeface="Arial" charset="0"/>
                <a:ea typeface="ＭＳ Ｐゴシック" charset="0"/>
              </a:rPr>
              <a:t>…and everyone </a:t>
            </a:r>
            <a:r>
              <a:rPr lang="en-US" altLang="ja-JP" dirty="0" smtClean="0">
                <a:latin typeface="Arial" charset="0"/>
                <a:ea typeface="ＭＳ Ｐゴシック" charset="0"/>
              </a:rPr>
              <a:t>is fed…eventually</a:t>
            </a:r>
            <a:r>
              <a:rPr lang="en-US" altLang="ja-JP" dirty="0">
                <a:latin typeface="Arial" charset="0"/>
                <a:ea typeface="ＭＳ Ｐゴシック" charset="0"/>
              </a:rPr>
              <a:t>.</a:t>
            </a:r>
          </a:p>
          <a:p>
            <a:pPr lvl="1"/>
            <a:r>
              <a:rPr lang="en-US" b="1" dirty="0" smtClean="0">
                <a:latin typeface="Arial" charset="0"/>
                <a:ea typeface="ＭＳ Ｐゴシック" charset="0"/>
              </a:rPr>
              <a:t>Response </a:t>
            </a:r>
            <a:r>
              <a:rPr lang="en-US" b="1" dirty="0">
                <a:latin typeface="Arial" charset="0"/>
                <a:ea typeface="ＭＳ Ｐゴシック" charset="0"/>
              </a:rPr>
              <a:t>time</a:t>
            </a:r>
            <a:r>
              <a:rPr lang="en-US" dirty="0">
                <a:latin typeface="Arial" charset="0"/>
                <a:ea typeface="ＭＳ Ｐゴシック" charset="0"/>
              </a:rPr>
              <a:t>.  </a:t>
            </a:r>
            <a:r>
              <a:rPr lang="en-US" b="1" dirty="0">
                <a:latin typeface="Arial" charset="0"/>
                <a:ea typeface="ＭＳ Ｐゴシック" charset="0"/>
              </a:rPr>
              <a:t>Long jobs keep everyone else waiting</a:t>
            </a:r>
            <a:r>
              <a:rPr lang="en-US" b="1" dirty="0" smtClean="0">
                <a:latin typeface="Arial" charset="0"/>
                <a:ea typeface="ＭＳ Ｐゴシック" charset="0"/>
              </a:rPr>
              <a:t>.</a:t>
            </a:r>
          </a:p>
          <a:p>
            <a:pPr marL="914400" lvl="2" indent="0">
              <a:buNone/>
            </a:pPr>
            <a:r>
              <a:rPr lang="en-US" dirty="0" smtClean="0">
                <a:latin typeface="Arial" charset="0"/>
                <a:ea typeface="ＭＳ Ｐゴシック" charset="0"/>
              </a:rPr>
              <a:t>Consider </a:t>
            </a:r>
            <a:r>
              <a:rPr lang="en-US" b="1" dirty="0" smtClean="0">
                <a:solidFill>
                  <a:srgbClr val="651222"/>
                </a:solidFill>
                <a:latin typeface="Arial" charset="0"/>
                <a:ea typeface="ＭＳ Ｐゴシック" charset="0"/>
              </a:rPr>
              <a:t>service demand</a:t>
            </a:r>
            <a:r>
              <a:rPr lang="en-US" dirty="0" smtClean="0">
                <a:latin typeface="Arial" charset="0"/>
                <a:ea typeface="ＭＳ Ｐゴシック" charset="0"/>
              </a:rPr>
              <a:t> (D) for a process/job/thread.</a:t>
            </a:r>
            <a:endParaRPr lang="en-US" dirty="0">
              <a:latin typeface="Arial" charset="0"/>
              <a:ea typeface="ＭＳ Ｐゴシック" charset="0"/>
            </a:endParaRPr>
          </a:p>
        </p:txBody>
      </p:sp>
      <p:sp>
        <p:nvSpPr>
          <p:cNvPr id="27651" name="Rectangle 4"/>
          <p:cNvSpPr>
            <a:spLocks noChangeArrowheads="1"/>
          </p:cNvSpPr>
          <p:nvPr/>
        </p:nvSpPr>
        <p:spPr bwMode="auto">
          <a:xfrm>
            <a:off x="4133850" y="5099050"/>
            <a:ext cx="143827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7652" name="Rectangle 5"/>
          <p:cNvSpPr>
            <a:spLocks noChangeArrowheads="1"/>
          </p:cNvSpPr>
          <p:nvPr/>
        </p:nvSpPr>
        <p:spPr bwMode="auto">
          <a:xfrm>
            <a:off x="5572125" y="5099050"/>
            <a:ext cx="958850"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7653" name="Oval 6"/>
          <p:cNvSpPr>
            <a:spLocks noChangeArrowheads="1"/>
          </p:cNvSpPr>
          <p:nvPr/>
        </p:nvSpPr>
        <p:spPr bwMode="auto">
          <a:xfrm>
            <a:off x="1712913" y="5000625"/>
            <a:ext cx="341312" cy="341313"/>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27654" name="Oval 7"/>
          <p:cNvSpPr>
            <a:spLocks noChangeArrowheads="1"/>
          </p:cNvSpPr>
          <p:nvPr/>
        </p:nvSpPr>
        <p:spPr bwMode="auto">
          <a:xfrm>
            <a:off x="2325688" y="5000625"/>
            <a:ext cx="341312" cy="341313"/>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27655" name="Oval 8"/>
          <p:cNvSpPr>
            <a:spLocks noChangeArrowheads="1"/>
          </p:cNvSpPr>
          <p:nvPr/>
        </p:nvSpPr>
        <p:spPr bwMode="auto">
          <a:xfrm>
            <a:off x="2940050" y="5000625"/>
            <a:ext cx="341313" cy="341313"/>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27656" name="AutoShape 9"/>
          <p:cNvCxnSpPr>
            <a:cxnSpLocks noChangeShapeType="1"/>
            <a:stCxn id="27653" idx="6"/>
            <a:endCxn id="27654" idx="2"/>
          </p:cNvCxnSpPr>
          <p:nvPr/>
        </p:nvCxnSpPr>
        <p:spPr bwMode="auto">
          <a:xfrm>
            <a:off x="2054225" y="5172075"/>
            <a:ext cx="271463"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7657" name="AutoShape 10"/>
          <p:cNvCxnSpPr>
            <a:cxnSpLocks noChangeShapeType="1"/>
          </p:cNvCxnSpPr>
          <p:nvPr/>
        </p:nvCxnSpPr>
        <p:spPr bwMode="auto">
          <a:xfrm>
            <a:off x="2667000" y="5172075"/>
            <a:ext cx="271463"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7658" name="Rectangle 11"/>
          <p:cNvSpPr>
            <a:spLocks noChangeArrowheads="1"/>
          </p:cNvSpPr>
          <p:nvPr/>
        </p:nvSpPr>
        <p:spPr bwMode="auto">
          <a:xfrm>
            <a:off x="6530975" y="509905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7659" name="Text Box 12"/>
          <p:cNvSpPr txBox="1">
            <a:spLocks noChangeArrowheads="1"/>
          </p:cNvSpPr>
          <p:nvPr/>
        </p:nvSpPr>
        <p:spPr bwMode="auto">
          <a:xfrm>
            <a:off x="5441950" y="51403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3</a:t>
            </a:r>
          </a:p>
        </p:txBody>
      </p:sp>
      <p:sp>
        <p:nvSpPr>
          <p:cNvPr id="27660" name="Text Box 13"/>
          <p:cNvSpPr txBox="1">
            <a:spLocks noChangeArrowheads="1"/>
          </p:cNvSpPr>
          <p:nvPr/>
        </p:nvSpPr>
        <p:spPr bwMode="auto">
          <a:xfrm>
            <a:off x="6407150" y="51403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5</a:t>
            </a:r>
            <a:endParaRPr lang="en-US" sz="1200" smtClean="0">
              <a:solidFill>
                <a:srgbClr val="003367"/>
              </a:solidFill>
              <a:latin typeface="Times New Roman" charset="0"/>
            </a:endParaRPr>
          </a:p>
        </p:txBody>
      </p:sp>
      <p:sp>
        <p:nvSpPr>
          <p:cNvPr id="27661" name="Text Box 14"/>
          <p:cNvSpPr txBox="1">
            <a:spLocks noChangeArrowheads="1"/>
          </p:cNvSpPr>
          <p:nvPr/>
        </p:nvSpPr>
        <p:spPr bwMode="auto">
          <a:xfrm>
            <a:off x="6877050" y="513397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6</a:t>
            </a:r>
          </a:p>
        </p:txBody>
      </p:sp>
      <p:sp>
        <p:nvSpPr>
          <p:cNvPr id="27662" name="Text Box 15"/>
          <p:cNvSpPr txBox="1">
            <a:spLocks noChangeArrowheads="1"/>
          </p:cNvSpPr>
          <p:nvPr/>
        </p:nvSpPr>
        <p:spPr bwMode="auto">
          <a:xfrm>
            <a:off x="4622800" y="4838700"/>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=3</a:t>
            </a:r>
            <a:endParaRPr lang="en-US" sz="1200" dirty="0" smtClean="0">
              <a:solidFill>
                <a:srgbClr val="003367"/>
              </a:solidFill>
              <a:latin typeface="Times New Roman" charset="0"/>
            </a:endParaRPr>
          </a:p>
        </p:txBody>
      </p:sp>
      <p:sp>
        <p:nvSpPr>
          <p:cNvPr id="27663" name="Text Box 16"/>
          <p:cNvSpPr txBox="1">
            <a:spLocks noChangeArrowheads="1"/>
          </p:cNvSpPr>
          <p:nvPr/>
        </p:nvSpPr>
        <p:spPr bwMode="auto">
          <a:xfrm>
            <a:off x="5772150" y="4841875"/>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=2</a:t>
            </a:r>
            <a:endParaRPr lang="en-US" sz="1200" dirty="0" smtClean="0">
              <a:solidFill>
                <a:srgbClr val="003367"/>
              </a:solidFill>
              <a:latin typeface="Times New Roman" charset="0"/>
            </a:endParaRPr>
          </a:p>
        </p:txBody>
      </p:sp>
      <p:sp>
        <p:nvSpPr>
          <p:cNvPr id="27664" name="Text Box 17"/>
          <p:cNvSpPr txBox="1">
            <a:spLocks noChangeArrowheads="1"/>
          </p:cNvSpPr>
          <p:nvPr/>
        </p:nvSpPr>
        <p:spPr bwMode="auto">
          <a:xfrm>
            <a:off x="6508750" y="4848225"/>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=1</a:t>
            </a:r>
            <a:endParaRPr lang="en-US" sz="1200" dirty="0" smtClean="0">
              <a:solidFill>
                <a:srgbClr val="003367"/>
              </a:solidFill>
              <a:latin typeface="Times New Roman" charset="0"/>
            </a:endParaRPr>
          </a:p>
        </p:txBody>
      </p:sp>
      <p:sp>
        <p:nvSpPr>
          <p:cNvPr id="27665" name="Text Box 18"/>
          <p:cNvSpPr txBox="1">
            <a:spLocks noChangeArrowheads="1"/>
          </p:cNvSpPr>
          <p:nvPr/>
        </p:nvSpPr>
        <p:spPr bwMode="auto">
          <a:xfrm>
            <a:off x="5032375" y="5345113"/>
            <a:ext cx="663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Times New Roman" charset="0"/>
              </a:rPr>
              <a:t>Time</a:t>
            </a:r>
            <a:endParaRPr lang="en-US" sz="1600" dirty="0" smtClean="0">
              <a:solidFill>
                <a:srgbClr val="003367"/>
              </a:solidFill>
              <a:latin typeface="Times New Roman" charset="0"/>
            </a:endParaRPr>
          </a:p>
        </p:txBody>
      </p:sp>
      <p:sp>
        <p:nvSpPr>
          <p:cNvPr id="27666" name="Line 19"/>
          <p:cNvSpPr>
            <a:spLocks noChangeShapeType="1"/>
          </p:cNvSpPr>
          <p:nvPr/>
        </p:nvSpPr>
        <p:spPr bwMode="auto">
          <a:xfrm>
            <a:off x="5772150" y="5524500"/>
            <a:ext cx="6270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27667" name="Text Box 20"/>
          <p:cNvSpPr txBox="1">
            <a:spLocks noChangeArrowheads="1"/>
          </p:cNvSpPr>
          <p:nvPr/>
        </p:nvSpPr>
        <p:spPr bwMode="auto">
          <a:xfrm>
            <a:off x="7526338" y="4757738"/>
            <a:ext cx="854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b="1" dirty="0" smtClean="0">
                <a:solidFill>
                  <a:srgbClr val="651222"/>
                </a:solidFill>
                <a:latin typeface="+mn-lt"/>
              </a:rPr>
              <a:t>Gantt</a:t>
            </a:r>
          </a:p>
          <a:p>
            <a:r>
              <a:rPr lang="en-US" sz="2000" b="1" dirty="0" smtClean="0">
                <a:solidFill>
                  <a:srgbClr val="651222"/>
                </a:solidFill>
                <a:latin typeface="+mn-lt"/>
              </a:rPr>
              <a:t>Chart</a:t>
            </a:r>
          </a:p>
        </p:txBody>
      </p:sp>
      <p:sp>
        <p:nvSpPr>
          <p:cNvPr id="27668" name="Text Box 21"/>
          <p:cNvSpPr txBox="1">
            <a:spLocks noChangeArrowheads="1"/>
          </p:cNvSpPr>
          <p:nvPr/>
        </p:nvSpPr>
        <p:spPr bwMode="auto">
          <a:xfrm>
            <a:off x="4572000" y="5802313"/>
            <a:ext cx="240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dirty="0" smtClean="0">
                <a:solidFill>
                  <a:srgbClr val="003367"/>
                </a:solidFill>
                <a:latin typeface="Times New Roman" charset="0"/>
              </a:rPr>
              <a:t>R</a:t>
            </a:r>
            <a:r>
              <a:rPr lang="en-US" sz="1800" dirty="0" smtClean="0">
                <a:solidFill>
                  <a:srgbClr val="003367"/>
                </a:solidFill>
                <a:latin typeface="Times New Roman" charset="0"/>
              </a:rPr>
              <a:t> = (3 + 5 + 6)/3 = 4.67</a:t>
            </a:r>
          </a:p>
        </p:txBody>
      </p:sp>
      <p:sp>
        <p:nvSpPr>
          <p:cNvPr id="22" name="Text Box 15"/>
          <p:cNvSpPr txBox="1">
            <a:spLocks noChangeArrowheads="1"/>
          </p:cNvSpPr>
          <p:nvPr/>
        </p:nvSpPr>
        <p:spPr bwMode="auto">
          <a:xfrm>
            <a:off x="2895600" y="4648200"/>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=3</a:t>
            </a:r>
            <a:endParaRPr lang="en-US" sz="1200" dirty="0" smtClean="0">
              <a:solidFill>
                <a:srgbClr val="003367"/>
              </a:solidFill>
              <a:latin typeface="Times New Roman" charset="0"/>
            </a:endParaRPr>
          </a:p>
        </p:txBody>
      </p:sp>
      <p:sp>
        <p:nvSpPr>
          <p:cNvPr id="23" name="Text Box 16"/>
          <p:cNvSpPr txBox="1">
            <a:spLocks noChangeArrowheads="1"/>
          </p:cNvSpPr>
          <p:nvPr/>
        </p:nvSpPr>
        <p:spPr bwMode="auto">
          <a:xfrm>
            <a:off x="2209800" y="4648200"/>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=2</a:t>
            </a:r>
            <a:endParaRPr lang="en-US" sz="1200" dirty="0" smtClean="0">
              <a:solidFill>
                <a:srgbClr val="003367"/>
              </a:solidFill>
              <a:latin typeface="Times New Roman" charset="0"/>
            </a:endParaRPr>
          </a:p>
        </p:txBody>
      </p:sp>
      <p:sp>
        <p:nvSpPr>
          <p:cNvPr id="24" name="Text Box 17"/>
          <p:cNvSpPr txBox="1">
            <a:spLocks noChangeArrowheads="1"/>
          </p:cNvSpPr>
          <p:nvPr/>
        </p:nvSpPr>
        <p:spPr bwMode="auto">
          <a:xfrm>
            <a:off x="1600200" y="4648200"/>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dirty="0" smtClean="0">
                <a:solidFill>
                  <a:srgbClr val="003367"/>
                </a:solidFill>
                <a:latin typeface="Times New Roman" charset="0"/>
              </a:rPr>
              <a:t>D</a:t>
            </a:r>
            <a:r>
              <a:rPr lang="en-US" sz="1400" dirty="0" smtClean="0">
                <a:solidFill>
                  <a:srgbClr val="003367"/>
                </a:solidFill>
                <a:latin typeface="Times New Roman" charset="0"/>
              </a:rPr>
              <a:t>=1</a:t>
            </a:r>
            <a:endParaRPr lang="en-US" sz="1200" dirty="0" smtClean="0">
              <a:solidFill>
                <a:srgbClr val="003367"/>
              </a:solidFill>
              <a:latin typeface="Times New Roman" charset="0"/>
            </a:endParaRPr>
          </a:p>
        </p:txBody>
      </p:sp>
      <p:grpSp>
        <p:nvGrpSpPr>
          <p:cNvPr id="26" name="Group 18"/>
          <p:cNvGrpSpPr>
            <a:grpSpLocks/>
          </p:cNvGrpSpPr>
          <p:nvPr/>
        </p:nvGrpSpPr>
        <p:grpSpPr bwMode="auto">
          <a:xfrm>
            <a:off x="1508571" y="5486400"/>
            <a:ext cx="1996629" cy="762000"/>
            <a:chOff x="4275" y="3376"/>
            <a:chExt cx="621" cy="237"/>
          </a:xfrm>
        </p:grpSpPr>
        <p:grpSp>
          <p:nvGrpSpPr>
            <p:cNvPr id="27" name="Group 19"/>
            <p:cNvGrpSpPr>
              <a:grpSpLocks/>
            </p:cNvGrpSpPr>
            <p:nvPr/>
          </p:nvGrpSpPr>
          <p:grpSpPr bwMode="auto">
            <a:xfrm>
              <a:off x="4275" y="3376"/>
              <a:ext cx="621" cy="237"/>
              <a:chOff x="3776" y="3376"/>
              <a:chExt cx="621" cy="237"/>
            </a:xfrm>
          </p:grpSpPr>
          <p:grpSp>
            <p:nvGrpSpPr>
              <p:cNvPr id="29" name="Group 20"/>
              <p:cNvGrpSpPr>
                <a:grpSpLocks/>
              </p:cNvGrpSpPr>
              <p:nvPr/>
            </p:nvGrpSpPr>
            <p:grpSpPr bwMode="auto">
              <a:xfrm>
                <a:off x="3776" y="3423"/>
                <a:ext cx="224" cy="144"/>
                <a:chOff x="3776" y="3429"/>
                <a:chExt cx="274" cy="109"/>
              </a:xfrm>
            </p:grpSpPr>
            <p:sp>
              <p:nvSpPr>
                <p:cNvPr id="32" name="Rectangle 21"/>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3" name="Rectangle 22"/>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4" name="Rectangle 23"/>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5" name="Line 24"/>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36" name="Line 25"/>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30" name="Oval 26"/>
              <p:cNvSpPr>
                <a:spLocks noChangeArrowheads="1"/>
              </p:cNvSpPr>
              <p:nvPr/>
            </p:nvSpPr>
            <p:spPr bwMode="auto">
              <a:xfrm>
                <a:off x="4160" y="3376"/>
                <a:ext cx="237" cy="23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sp>
            <p:nvSpPr>
              <p:cNvPr id="31" name="Line 27"/>
              <p:cNvSpPr>
                <a:spLocks noChangeShapeType="1"/>
              </p:cNvSpPr>
              <p:nvPr/>
            </p:nvSpPr>
            <p:spPr bwMode="auto">
              <a:xfrm>
                <a:off x="4000" y="3494"/>
                <a:ext cx="16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28" name="Text Box 28"/>
            <p:cNvSpPr txBox="1">
              <a:spLocks noChangeArrowheads="1"/>
            </p:cNvSpPr>
            <p:nvPr/>
          </p:nvSpPr>
          <p:spPr bwMode="auto">
            <a:xfrm>
              <a:off x="4654" y="3429"/>
              <a:ext cx="23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spcBef>
                  <a:spcPct val="50000"/>
                </a:spcBef>
              </a:pPr>
              <a:r>
                <a:rPr lang="en-US" sz="1000" dirty="0" smtClean="0">
                  <a:solidFill>
                    <a:srgbClr val="003367"/>
                  </a:solidFill>
                  <a:latin typeface="Times New Roman" charset="0"/>
                </a:rPr>
                <a:t> </a:t>
              </a:r>
              <a:r>
                <a:rPr lang="en-US" sz="2000" b="1" dirty="0" smtClean="0">
                  <a:solidFill>
                    <a:srgbClr val="003367"/>
                  </a:solidFill>
                  <a:latin typeface="+mn-lt"/>
                </a:rPr>
                <a:t>CPU</a:t>
              </a:r>
              <a:endParaRPr lang="en-US" sz="1200" b="1" dirty="0" smtClean="0">
                <a:solidFill>
                  <a:srgbClr val="003367"/>
                </a:solidFill>
                <a:latin typeface="+mn-lt"/>
              </a:endParaRPr>
            </a:p>
          </p:txBody>
        </p:sp>
      </p:grpSp>
      <p:sp>
        <p:nvSpPr>
          <p:cNvPr id="37" name="Rectangle 58"/>
          <p:cNvSpPr>
            <a:spLocks noChangeArrowheads="1"/>
          </p:cNvSpPr>
          <p:nvPr/>
        </p:nvSpPr>
        <p:spPr bwMode="auto">
          <a:xfrm>
            <a:off x="990600" y="5638800"/>
            <a:ext cx="10668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tail</a:t>
            </a:r>
            <a:endParaRPr lang="en-US" b="1" dirty="0">
              <a:solidFill>
                <a:srgbClr val="000000"/>
              </a:solidFill>
              <a:cs typeface="Arial" charset="0"/>
            </a:endParaRPr>
          </a:p>
        </p:txBody>
      </p:sp>
    </p:spTree>
    <p:extLst>
      <p:ext uri="{BB962C8B-B14F-4D97-AF65-F5344CB8AC3E}">
        <p14:creationId xmlns:p14="http://schemas.microsoft.com/office/powerpoint/2010/main" val="1806201551"/>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atin typeface="Arial" charset="0"/>
                <a:ea typeface="ＭＳ Ｐゴシック" charset="0"/>
              </a:rPr>
              <a:t>Preemptive FCFS: Round Robin</a:t>
            </a:r>
          </a:p>
        </p:txBody>
      </p:sp>
      <p:sp>
        <p:nvSpPr>
          <p:cNvPr id="28674" name="Rectangle 3"/>
          <p:cNvSpPr>
            <a:spLocks noGrp="1" noChangeArrowheads="1"/>
          </p:cNvSpPr>
          <p:nvPr>
            <p:ph type="body" idx="1"/>
          </p:nvPr>
        </p:nvSpPr>
        <p:spPr>
          <a:xfrm>
            <a:off x="685800" y="1365250"/>
            <a:ext cx="7772400" cy="1947863"/>
          </a:xfrm>
        </p:spPr>
        <p:txBody>
          <a:bodyPr/>
          <a:lstStyle/>
          <a:p>
            <a:pPr>
              <a:buFontTx/>
              <a:buNone/>
            </a:pPr>
            <a:r>
              <a:rPr lang="en-US" sz="2000" b="1" dirty="0">
                <a:solidFill>
                  <a:srgbClr val="651222"/>
                </a:solidFill>
                <a:latin typeface="Arial" charset="0"/>
                <a:ea typeface="ＭＳ Ｐゴシック" charset="0"/>
              </a:rPr>
              <a:t>Preemptive </a:t>
            </a:r>
            <a:r>
              <a:rPr lang="en-US" sz="2000" b="1" dirty="0" err="1">
                <a:solidFill>
                  <a:srgbClr val="651222"/>
                </a:solidFill>
                <a:latin typeface="Arial" charset="0"/>
                <a:ea typeface="ＭＳ Ｐゴシック" charset="0"/>
              </a:rPr>
              <a:t>timeslicing</a:t>
            </a:r>
            <a:r>
              <a:rPr lang="en-US" sz="2000" dirty="0">
                <a:latin typeface="Arial" charset="0"/>
                <a:ea typeface="ＭＳ Ｐゴシック" charset="0"/>
              </a:rPr>
              <a:t> is one way to improve fairness of FCFS.</a:t>
            </a:r>
          </a:p>
          <a:p>
            <a:pPr>
              <a:buFontTx/>
              <a:buNone/>
            </a:pPr>
            <a:r>
              <a:rPr lang="en-US" sz="2000" dirty="0">
                <a:latin typeface="Arial" charset="0"/>
                <a:ea typeface="ＭＳ Ｐゴシック" charset="0"/>
              </a:rPr>
              <a:t>If job does not block or exit, force an involuntary context switch after each </a:t>
            </a:r>
            <a:r>
              <a:rPr lang="en-US" sz="2000" b="1" dirty="0">
                <a:solidFill>
                  <a:srgbClr val="651222"/>
                </a:solidFill>
                <a:latin typeface="Arial" charset="0"/>
                <a:ea typeface="ＭＳ Ｐゴシック" charset="0"/>
              </a:rPr>
              <a:t>quantum</a:t>
            </a:r>
            <a:r>
              <a:rPr lang="en-US" sz="2000" dirty="0">
                <a:solidFill>
                  <a:srgbClr val="651222"/>
                </a:solidFill>
                <a:latin typeface="Arial" charset="0"/>
                <a:ea typeface="ＭＳ Ｐゴシック" charset="0"/>
              </a:rPr>
              <a:t> </a:t>
            </a:r>
            <a:r>
              <a:rPr lang="en-US" sz="2000" i="1" dirty="0">
                <a:latin typeface="Arial" charset="0"/>
                <a:ea typeface="ＭＳ Ｐゴシック" charset="0"/>
              </a:rPr>
              <a:t>Q</a:t>
            </a:r>
            <a:r>
              <a:rPr lang="en-US" sz="2000" dirty="0">
                <a:latin typeface="Arial" charset="0"/>
                <a:ea typeface="ＭＳ Ｐゴシック" charset="0"/>
              </a:rPr>
              <a:t> of CPU time.</a:t>
            </a:r>
          </a:p>
          <a:p>
            <a:pPr>
              <a:buFontTx/>
              <a:buNone/>
            </a:pPr>
            <a:r>
              <a:rPr lang="en-US" sz="2000" dirty="0" smtClean="0">
                <a:latin typeface="Arial" charset="0"/>
                <a:ea typeface="ＭＳ Ｐゴシック" charset="0"/>
              </a:rPr>
              <a:t>FCFS without preemptive </a:t>
            </a:r>
            <a:r>
              <a:rPr lang="en-US" sz="2000" dirty="0" err="1" smtClean="0">
                <a:latin typeface="Arial" charset="0"/>
                <a:ea typeface="ＭＳ Ｐゴシック" charset="0"/>
              </a:rPr>
              <a:t>timeslicing</a:t>
            </a:r>
            <a:r>
              <a:rPr lang="en-US" sz="2000" dirty="0" smtClean="0">
                <a:latin typeface="Arial" charset="0"/>
                <a:ea typeface="ＭＳ Ｐゴシック" charset="0"/>
              </a:rPr>
              <a:t> is “run to completion” (RTC).</a:t>
            </a:r>
          </a:p>
          <a:p>
            <a:pPr>
              <a:buFontTx/>
              <a:buNone/>
            </a:pPr>
            <a:r>
              <a:rPr lang="en-US" sz="2000" dirty="0" smtClean="0">
                <a:latin typeface="Arial" charset="0"/>
                <a:ea typeface="ＭＳ Ｐゴシック" charset="0"/>
              </a:rPr>
              <a:t>FCFS with preemptive </a:t>
            </a:r>
            <a:r>
              <a:rPr lang="en-US" sz="2000" dirty="0" err="1" smtClean="0">
                <a:latin typeface="Arial" charset="0"/>
                <a:ea typeface="ＭＳ Ｐゴシック" charset="0"/>
              </a:rPr>
              <a:t>timeslicing</a:t>
            </a:r>
            <a:r>
              <a:rPr lang="en-US" sz="2000" dirty="0" smtClean="0">
                <a:latin typeface="Arial" charset="0"/>
                <a:ea typeface="ＭＳ Ｐゴシック" charset="0"/>
              </a:rPr>
              <a:t> is called </a:t>
            </a:r>
            <a:r>
              <a:rPr lang="en-US" sz="2000" b="1" dirty="0" smtClean="0">
                <a:solidFill>
                  <a:srgbClr val="651222"/>
                </a:solidFill>
                <a:latin typeface="Arial" charset="0"/>
                <a:ea typeface="ＭＳ Ｐゴシック" charset="0"/>
              </a:rPr>
              <a:t>round robin</a:t>
            </a:r>
            <a:r>
              <a:rPr lang="en-US" sz="2000" dirty="0" smtClean="0">
                <a:latin typeface="Arial" charset="0"/>
                <a:ea typeface="ＭＳ Ｐゴシック" charset="0"/>
              </a:rPr>
              <a:t>.</a:t>
            </a:r>
          </a:p>
        </p:txBody>
      </p:sp>
      <p:sp>
        <p:nvSpPr>
          <p:cNvPr id="28675" name="Rectangle 4"/>
          <p:cNvSpPr>
            <a:spLocks noChangeArrowheads="1"/>
          </p:cNvSpPr>
          <p:nvPr/>
        </p:nvSpPr>
        <p:spPr bwMode="auto">
          <a:xfrm>
            <a:off x="2676525" y="4041775"/>
            <a:ext cx="143827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76" name="Rectangle 5"/>
          <p:cNvSpPr>
            <a:spLocks noChangeArrowheads="1"/>
          </p:cNvSpPr>
          <p:nvPr/>
        </p:nvSpPr>
        <p:spPr bwMode="auto">
          <a:xfrm>
            <a:off x="4114800" y="4041775"/>
            <a:ext cx="958850"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77" name="Rectangle 6"/>
          <p:cNvSpPr>
            <a:spLocks noChangeArrowheads="1"/>
          </p:cNvSpPr>
          <p:nvPr/>
        </p:nvSpPr>
        <p:spPr bwMode="auto">
          <a:xfrm>
            <a:off x="5073650" y="4041775"/>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78" name="Text Box 7"/>
          <p:cNvSpPr txBox="1">
            <a:spLocks noChangeArrowheads="1"/>
          </p:cNvSpPr>
          <p:nvPr/>
        </p:nvSpPr>
        <p:spPr bwMode="auto">
          <a:xfrm>
            <a:off x="3165475" y="3657600"/>
            <a:ext cx="615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smtClean="0">
                <a:solidFill>
                  <a:srgbClr val="003367"/>
                </a:solidFill>
                <a:latin typeface="Times New Roman" charset="0"/>
              </a:rPr>
              <a:t>D</a:t>
            </a:r>
            <a:r>
              <a:rPr lang="en-US" sz="1800" smtClean="0">
                <a:solidFill>
                  <a:srgbClr val="003367"/>
                </a:solidFill>
                <a:latin typeface="Times New Roman" charset="0"/>
              </a:rPr>
              <a:t>=3</a:t>
            </a:r>
            <a:endParaRPr lang="en-US" sz="1600" smtClean="0">
              <a:solidFill>
                <a:srgbClr val="003367"/>
              </a:solidFill>
              <a:latin typeface="Times New Roman" charset="0"/>
            </a:endParaRPr>
          </a:p>
        </p:txBody>
      </p:sp>
      <p:sp>
        <p:nvSpPr>
          <p:cNvPr id="28679" name="Text Box 8"/>
          <p:cNvSpPr txBox="1">
            <a:spLocks noChangeArrowheads="1"/>
          </p:cNvSpPr>
          <p:nvPr/>
        </p:nvSpPr>
        <p:spPr bwMode="auto">
          <a:xfrm>
            <a:off x="4314825" y="3660775"/>
            <a:ext cx="615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dirty="0" smtClean="0">
                <a:solidFill>
                  <a:srgbClr val="003367"/>
                </a:solidFill>
                <a:latin typeface="Times New Roman" charset="0"/>
              </a:rPr>
              <a:t>D</a:t>
            </a:r>
            <a:r>
              <a:rPr lang="en-US" sz="1800" dirty="0" smtClean="0">
                <a:solidFill>
                  <a:srgbClr val="003367"/>
                </a:solidFill>
                <a:latin typeface="Times New Roman" charset="0"/>
              </a:rPr>
              <a:t>=2</a:t>
            </a:r>
            <a:endParaRPr lang="en-US" sz="1600" dirty="0" smtClean="0">
              <a:solidFill>
                <a:srgbClr val="003367"/>
              </a:solidFill>
              <a:latin typeface="Times New Roman" charset="0"/>
            </a:endParaRPr>
          </a:p>
        </p:txBody>
      </p:sp>
      <p:sp>
        <p:nvSpPr>
          <p:cNvPr id="28680" name="Text Box 9"/>
          <p:cNvSpPr txBox="1">
            <a:spLocks noChangeArrowheads="1"/>
          </p:cNvSpPr>
          <p:nvPr/>
        </p:nvSpPr>
        <p:spPr bwMode="auto">
          <a:xfrm>
            <a:off x="5051425" y="3667125"/>
            <a:ext cx="615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smtClean="0">
                <a:solidFill>
                  <a:srgbClr val="003367"/>
                </a:solidFill>
                <a:latin typeface="Times New Roman" charset="0"/>
              </a:rPr>
              <a:t>D</a:t>
            </a:r>
            <a:r>
              <a:rPr lang="en-US" sz="1800" smtClean="0">
                <a:solidFill>
                  <a:srgbClr val="003367"/>
                </a:solidFill>
                <a:latin typeface="Times New Roman" charset="0"/>
              </a:rPr>
              <a:t>=1</a:t>
            </a:r>
            <a:endParaRPr lang="en-US" sz="1600" smtClean="0">
              <a:solidFill>
                <a:srgbClr val="003367"/>
              </a:solidFill>
              <a:latin typeface="Times New Roman" charset="0"/>
            </a:endParaRPr>
          </a:p>
        </p:txBody>
      </p:sp>
      <p:sp>
        <p:nvSpPr>
          <p:cNvPr id="28681" name="Rectangle 10"/>
          <p:cNvSpPr>
            <a:spLocks noChangeArrowheads="1"/>
          </p:cNvSpPr>
          <p:nvPr/>
        </p:nvSpPr>
        <p:spPr bwMode="auto">
          <a:xfrm>
            <a:off x="3800475" y="444500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2" name="Rectangle 11"/>
          <p:cNvSpPr>
            <a:spLocks noChangeArrowheads="1"/>
          </p:cNvSpPr>
          <p:nvPr/>
        </p:nvSpPr>
        <p:spPr bwMode="auto">
          <a:xfrm>
            <a:off x="3238500" y="4445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3" name="Rectangle 12"/>
          <p:cNvSpPr>
            <a:spLocks noChangeArrowheads="1"/>
          </p:cNvSpPr>
          <p:nvPr/>
        </p:nvSpPr>
        <p:spPr bwMode="auto">
          <a:xfrm>
            <a:off x="2676525" y="4445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4" name="Rectangle 13"/>
          <p:cNvSpPr>
            <a:spLocks noChangeArrowheads="1"/>
          </p:cNvSpPr>
          <p:nvPr/>
        </p:nvSpPr>
        <p:spPr bwMode="auto">
          <a:xfrm>
            <a:off x="5486400" y="4445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5" name="Rectangle 14"/>
          <p:cNvSpPr>
            <a:spLocks noChangeArrowheads="1"/>
          </p:cNvSpPr>
          <p:nvPr/>
        </p:nvSpPr>
        <p:spPr bwMode="auto">
          <a:xfrm>
            <a:off x="4362450" y="4445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6" name="Rectangle 15"/>
          <p:cNvSpPr>
            <a:spLocks noChangeArrowheads="1"/>
          </p:cNvSpPr>
          <p:nvPr/>
        </p:nvSpPr>
        <p:spPr bwMode="auto">
          <a:xfrm>
            <a:off x="4924425" y="4445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7" name="Rectangle 16"/>
          <p:cNvSpPr>
            <a:spLocks noChangeArrowheads="1"/>
          </p:cNvSpPr>
          <p:nvPr/>
        </p:nvSpPr>
        <p:spPr bwMode="auto">
          <a:xfrm flipH="1">
            <a:off x="3155950" y="4445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8" name="Rectangle 17"/>
          <p:cNvSpPr>
            <a:spLocks noChangeArrowheads="1"/>
          </p:cNvSpPr>
          <p:nvPr/>
        </p:nvSpPr>
        <p:spPr bwMode="auto">
          <a:xfrm flipH="1">
            <a:off x="3717925" y="4445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89" name="Rectangle 18"/>
          <p:cNvSpPr>
            <a:spLocks noChangeArrowheads="1"/>
          </p:cNvSpPr>
          <p:nvPr/>
        </p:nvSpPr>
        <p:spPr bwMode="auto">
          <a:xfrm flipH="1">
            <a:off x="4279900" y="4445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90" name="Rectangle 19"/>
          <p:cNvSpPr>
            <a:spLocks noChangeArrowheads="1"/>
          </p:cNvSpPr>
          <p:nvPr/>
        </p:nvSpPr>
        <p:spPr bwMode="auto">
          <a:xfrm flipH="1">
            <a:off x="4841875" y="4445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91" name="Rectangle 20"/>
          <p:cNvSpPr>
            <a:spLocks noChangeArrowheads="1"/>
          </p:cNvSpPr>
          <p:nvPr/>
        </p:nvSpPr>
        <p:spPr bwMode="auto">
          <a:xfrm flipH="1">
            <a:off x="5403850" y="4445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8692" name="Text Box 21"/>
          <p:cNvSpPr txBox="1">
            <a:spLocks noChangeArrowheads="1"/>
          </p:cNvSpPr>
          <p:nvPr/>
        </p:nvSpPr>
        <p:spPr bwMode="auto">
          <a:xfrm>
            <a:off x="4165600" y="4543425"/>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Times New Roman" charset="0"/>
              </a:rPr>
              <a:t>3+ε</a:t>
            </a:r>
          </a:p>
        </p:txBody>
      </p:sp>
      <p:sp>
        <p:nvSpPr>
          <p:cNvPr id="28693" name="Text Box 22"/>
          <p:cNvSpPr txBox="1">
            <a:spLocks noChangeArrowheads="1"/>
          </p:cNvSpPr>
          <p:nvPr/>
        </p:nvSpPr>
        <p:spPr bwMode="auto">
          <a:xfrm>
            <a:off x="5248275" y="454342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smtClean="0">
                <a:solidFill>
                  <a:srgbClr val="003367"/>
                </a:solidFill>
                <a:latin typeface="Times New Roman" charset="0"/>
              </a:rPr>
              <a:t>5</a:t>
            </a:r>
          </a:p>
        </p:txBody>
      </p:sp>
      <p:sp>
        <p:nvSpPr>
          <p:cNvPr id="28694" name="Text Box 23"/>
          <p:cNvSpPr txBox="1">
            <a:spLocks noChangeArrowheads="1"/>
          </p:cNvSpPr>
          <p:nvPr/>
        </p:nvSpPr>
        <p:spPr bwMode="auto">
          <a:xfrm>
            <a:off x="5857875" y="45370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smtClean="0">
                <a:solidFill>
                  <a:srgbClr val="003367"/>
                </a:solidFill>
                <a:latin typeface="Times New Roman" charset="0"/>
              </a:rPr>
              <a:t>6</a:t>
            </a:r>
          </a:p>
        </p:txBody>
      </p:sp>
      <p:sp>
        <p:nvSpPr>
          <p:cNvPr id="28695" name="Rectangle 24"/>
          <p:cNvSpPr>
            <a:spLocks noChangeArrowheads="1"/>
          </p:cNvSpPr>
          <p:nvPr/>
        </p:nvSpPr>
        <p:spPr bwMode="auto">
          <a:xfrm>
            <a:off x="4191000" y="5105400"/>
            <a:ext cx="460920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dirty="0" smtClean="0">
                <a:solidFill>
                  <a:srgbClr val="37305A"/>
                </a:solidFill>
                <a:latin typeface="+mn-lt"/>
              </a:rPr>
              <a:t>R</a:t>
            </a:r>
            <a:r>
              <a:rPr lang="en-US" sz="1800" dirty="0" smtClean="0">
                <a:solidFill>
                  <a:srgbClr val="37305A"/>
                </a:solidFill>
                <a:latin typeface="+mn-lt"/>
              </a:rPr>
              <a:t> = (3 + 5 + 6 + </a:t>
            </a:r>
            <a:r>
              <a:rPr lang="en-US" sz="1800" dirty="0" err="1" smtClean="0">
                <a:solidFill>
                  <a:srgbClr val="37305A"/>
                </a:solidFill>
                <a:latin typeface="+mn-lt"/>
              </a:rPr>
              <a:t>ε</a:t>
            </a:r>
            <a:r>
              <a:rPr lang="en-US" sz="1800" dirty="0" smtClean="0">
                <a:solidFill>
                  <a:srgbClr val="37305A"/>
                </a:solidFill>
                <a:latin typeface="+mn-lt"/>
              </a:rPr>
              <a:t>)/3 = 4.67 + </a:t>
            </a:r>
            <a:r>
              <a:rPr lang="en-US" sz="1800" dirty="0" err="1" smtClean="0">
                <a:solidFill>
                  <a:srgbClr val="37305A"/>
                </a:solidFill>
                <a:latin typeface="+mn-lt"/>
              </a:rPr>
              <a:t>ε</a:t>
            </a:r>
            <a:endParaRPr lang="en-US" sz="1800" dirty="0" smtClean="0">
              <a:solidFill>
                <a:srgbClr val="37305A"/>
              </a:solidFill>
              <a:latin typeface="+mn-lt"/>
            </a:endParaRPr>
          </a:p>
          <a:p>
            <a:endParaRPr lang="en-US" sz="1400" dirty="0" smtClean="0">
              <a:solidFill>
                <a:srgbClr val="37305A"/>
              </a:solidFill>
              <a:latin typeface="+mn-lt"/>
            </a:endParaRPr>
          </a:p>
          <a:p>
            <a:r>
              <a:rPr lang="en-US" sz="1800" dirty="0" smtClean="0">
                <a:solidFill>
                  <a:srgbClr val="37305A"/>
                </a:solidFill>
                <a:latin typeface="+mn-lt"/>
              </a:rPr>
              <a:t>In this case, </a:t>
            </a:r>
            <a:r>
              <a:rPr lang="en-US" sz="1800" i="1" dirty="0" smtClean="0">
                <a:solidFill>
                  <a:srgbClr val="37305A"/>
                </a:solidFill>
                <a:latin typeface="+mn-lt"/>
              </a:rPr>
              <a:t>R</a:t>
            </a:r>
            <a:r>
              <a:rPr lang="en-US" sz="1800" dirty="0" smtClean="0">
                <a:solidFill>
                  <a:srgbClr val="37305A"/>
                </a:solidFill>
                <a:latin typeface="+mn-lt"/>
              </a:rPr>
              <a:t> is unchanged by </a:t>
            </a:r>
            <a:r>
              <a:rPr lang="en-US" sz="1800" dirty="0" err="1" smtClean="0">
                <a:solidFill>
                  <a:srgbClr val="37305A"/>
                </a:solidFill>
                <a:latin typeface="+mn-lt"/>
              </a:rPr>
              <a:t>timeslicing</a:t>
            </a:r>
            <a:r>
              <a:rPr lang="en-US" sz="1800" dirty="0" smtClean="0">
                <a:solidFill>
                  <a:srgbClr val="37305A"/>
                </a:solidFill>
                <a:latin typeface="+mn-lt"/>
              </a:rPr>
              <a:t>.</a:t>
            </a:r>
          </a:p>
          <a:p>
            <a:r>
              <a:rPr lang="en-US" sz="1800" dirty="0" smtClean="0">
                <a:solidFill>
                  <a:srgbClr val="37305A"/>
                </a:solidFill>
                <a:latin typeface="+mn-lt"/>
              </a:rPr>
              <a:t>Is this always true?</a:t>
            </a:r>
          </a:p>
        </p:txBody>
      </p:sp>
      <p:sp>
        <p:nvSpPr>
          <p:cNvPr id="28696" name="AutoShape 25"/>
          <p:cNvSpPr>
            <a:spLocks/>
          </p:cNvSpPr>
          <p:nvPr/>
        </p:nvSpPr>
        <p:spPr bwMode="auto">
          <a:xfrm>
            <a:off x="762000" y="4812268"/>
            <a:ext cx="638276" cy="369332"/>
          </a:xfrm>
          <a:prstGeom prst="borderCallout2">
            <a:avLst>
              <a:gd name="adj1" fmla="val 36000"/>
              <a:gd name="adj2" fmla="val 106454"/>
              <a:gd name="adj3" fmla="val 36000"/>
              <a:gd name="adj4" fmla="val 122847"/>
              <a:gd name="adj5" fmla="val -71500"/>
              <a:gd name="adj6" fmla="val 330668"/>
            </a:avLst>
          </a:prstGeom>
          <a:solidFill>
            <a:srgbClr val="FFFFFF"/>
          </a:solidFill>
          <a:ln w="12700">
            <a:solidFill>
              <a:srgbClr val="333399"/>
            </a:solidFill>
            <a:miter lim="800000"/>
            <a:headEnd type="none" w="sm" len="sm"/>
            <a:tailEnd type="none" w="sm" len="sm"/>
          </a:ln>
        </p:spPr>
        <p:txBody>
          <a:bodyPr wrap="none">
            <a:spAutoFit/>
          </a:bodyPr>
          <a:lstStyle/>
          <a:p>
            <a:r>
              <a:rPr lang="en-US" sz="1800" i="1" dirty="0" smtClean="0">
                <a:solidFill>
                  <a:srgbClr val="37305A"/>
                </a:solidFill>
                <a:latin typeface="+mn-lt"/>
              </a:rPr>
              <a:t>Q</a:t>
            </a:r>
            <a:r>
              <a:rPr lang="en-US" sz="1800" dirty="0" smtClean="0">
                <a:solidFill>
                  <a:srgbClr val="37305A"/>
                </a:solidFill>
                <a:latin typeface="+mn-lt"/>
              </a:rPr>
              <a:t>=1</a:t>
            </a:r>
            <a:endParaRPr lang="en-US" sz="3200" dirty="0" smtClean="0">
              <a:solidFill>
                <a:srgbClr val="37305A"/>
              </a:solidFill>
              <a:latin typeface="+mn-lt"/>
            </a:endParaRPr>
          </a:p>
        </p:txBody>
      </p:sp>
      <p:sp>
        <p:nvSpPr>
          <p:cNvPr id="28697" name="AutoShape 26"/>
          <p:cNvSpPr>
            <a:spLocks/>
          </p:cNvSpPr>
          <p:nvPr/>
        </p:nvSpPr>
        <p:spPr bwMode="auto">
          <a:xfrm>
            <a:off x="1066800" y="5486400"/>
            <a:ext cx="1740045" cy="646331"/>
          </a:xfrm>
          <a:prstGeom prst="borderCallout2">
            <a:avLst>
              <a:gd name="adj1" fmla="val 21556"/>
              <a:gd name="adj2" fmla="val 106657"/>
              <a:gd name="adj3" fmla="val 21556"/>
              <a:gd name="adj4" fmla="val 131069"/>
              <a:gd name="adj5" fmla="val -147606"/>
              <a:gd name="adj6" fmla="val 156449"/>
            </a:avLst>
          </a:prstGeom>
          <a:solidFill>
            <a:srgbClr val="FFFFFF"/>
          </a:solidFill>
          <a:ln w="12700">
            <a:solidFill>
              <a:srgbClr val="333399"/>
            </a:solidFill>
            <a:miter lim="800000"/>
            <a:headEnd type="none" w="sm" len="sm"/>
            <a:tailEnd type="none" w="sm" len="sm"/>
          </a:ln>
        </p:spPr>
        <p:txBody>
          <a:bodyPr wrap="none">
            <a:spAutoFit/>
          </a:bodyPr>
          <a:lstStyle/>
          <a:p>
            <a:r>
              <a:rPr lang="en-US" sz="1800" dirty="0" smtClean="0">
                <a:solidFill>
                  <a:srgbClr val="37305A"/>
                </a:solidFill>
                <a:latin typeface="+mn-lt"/>
              </a:rPr>
              <a:t>Context switch</a:t>
            </a:r>
            <a:endParaRPr lang="en-US" sz="1800" dirty="0" smtClean="0">
              <a:solidFill>
                <a:srgbClr val="37305A"/>
              </a:solidFill>
              <a:latin typeface="+mn-lt"/>
            </a:endParaRPr>
          </a:p>
          <a:p>
            <a:r>
              <a:rPr lang="en-US" sz="1800" dirty="0">
                <a:solidFill>
                  <a:srgbClr val="37305A"/>
                </a:solidFill>
                <a:latin typeface="+mn-lt"/>
              </a:rPr>
              <a:t>t</a:t>
            </a:r>
            <a:r>
              <a:rPr lang="en-US" sz="1800" dirty="0" smtClean="0">
                <a:solidFill>
                  <a:srgbClr val="37305A"/>
                </a:solidFill>
                <a:latin typeface="+mn-lt"/>
              </a:rPr>
              <a:t>ime = </a:t>
            </a:r>
            <a:r>
              <a:rPr lang="en-US" sz="1800" dirty="0" err="1" smtClean="0">
                <a:solidFill>
                  <a:srgbClr val="37305A"/>
                </a:solidFill>
                <a:latin typeface="+mn-lt"/>
              </a:rPr>
              <a:t>ε</a:t>
            </a:r>
            <a:endParaRPr lang="en-US" sz="1800" dirty="0" smtClean="0">
              <a:solidFill>
                <a:srgbClr val="37305A"/>
              </a:solidFill>
              <a:latin typeface="+mn-lt"/>
            </a:endParaRPr>
          </a:p>
        </p:txBody>
      </p:sp>
      <p:sp>
        <p:nvSpPr>
          <p:cNvPr id="28698" name="Text Box 27"/>
          <p:cNvSpPr txBox="1">
            <a:spLocks noChangeArrowheads="1"/>
          </p:cNvSpPr>
          <p:nvPr/>
        </p:nvSpPr>
        <p:spPr bwMode="auto">
          <a:xfrm>
            <a:off x="1219200" y="3803650"/>
            <a:ext cx="1334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FCFS-RTC</a:t>
            </a:r>
          </a:p>
        </p:txBody>
      </p:sp>
      <p:sp>
        <p:nvSpPr>
          <p:cNvPr id="28699" name="Text Box 28"/>
          <p:cNvSpPr txBox="1">
            <a:spLocks noChangeArrowheads="1"/>
          </p:cNvSpPr>
          <p:nvPr/>
        </p:nvSpPr>
        <p:spPr bwMode="auto">
          <a:xfrm>
            <a:off x="1219200" y="4206875"/>
            <a:ext cx="1352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smtClean="0">
                <a:solidFill>
                  <a:srgbClr val="003367"/>
                </a:solidFill>
                <a:latin typeface="+mn-lt"/>
              </a:rPr>
              <a:t>round robin</a:t>
            </a:r>
          </a:p>
        </p:txBody>
      </p:sp>
    </p:spTree>
    <p:extLst>
      <p:ext uri="{BB962C8B-B14F-4D97-AF65-F5344CB8AC3E}">
        <p14:creationId xmlns:p14="http://schemas.microsoft.com/office/powerpoint/2010/main" val="1993341648"/>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atin typeface="Arial" charset="0"/>
                <a:ea typeface="ＭＳ Ｐゴシック" charset="0"/>
              </a:rPr>
              <a:t>Evaluating Round Robin</a:t>
            </a:r>
          </a:p>
        </p:txBody>
      </p:sp>
      <p:sp>
        <p:nvSpPr>
          <p:cNvPr id="29698" name="Rectangle 3"/>
          <p:cNvSpPr>
            <a:spLocks noGrp="1" noChangeArrowheads="1"/>
          </p:cNvSpPr>
          <p:nvPr>
            <p:ph type="body" idx="1"/>
          </p:nvPr>
        </p:nvSpPr>
        <p:spPr>
          <a:xfrm>
            <a:off x="241300" y="3130550"/>
            <a:ext cx="8064500" cy="3117850"/>
          </a:xfrm>
        </p:spPr>
        <p:txBody>
          <a:bodyPr/>
          <a:lstStyle/>
          <a:p>
            <a:pPr marL="457200" lvl="1" indent="0">
              <a:buNone/>
            </a:pPr>
            <a:r>
              <a:rPr lang="en-US" b="1" dirty="0">
                <a:latin typeface="Arial" charset="0"/>
                <a:ea typeface="ＭＳ Ｐゴシック" charset="0"/>
              </a:rPr>
              <a:t>Response time</a:t>
            </a:r>
            <a:r>
              <a:rPr lang="en-US" dirty="0">
                <a:latin typeface="Arial" charset="0"/>
                <a:ea typeface="ＭＳ Ｐゴシック" charset="0"/>
              </a:rPr>
              <a:t>.  RR reduces response time for short jobs.</a:t>
            </a:r>
          </a:p>
          <a:p>
            <a:pPr marL="857250" lvl="2" indent="0">
              <a:buNone/>
            </a:pPr>
            <a:r>
              <a:rPr lang="en-US" dirty="0">
                <a:latin typeface="Arial" charset="0"/>
                <a:ea typeface="ＭＳ Ｐゴシック" charset="0"/>
              </a:rPr>
              <a:t>For a given load, wait time is proportional to the job</a:t>
            </a:r>
            <a:r>
              <a:rPr lang="ja-JP" altLang="en-US" dirty="0">
                <a:latin typeface="Arial" charset="0"/>
                <a:ea typeface="ＭＳ Ｐゴシック" charset="0"/>
              </a:rPr>
              <a:t>’</a:t>
            </a:r>
            <a:r>
              <a:rPr lang="en-US" altLang="ja-JP" dirty="0">
                <a:latin typeface="Arial" charset="0"/>
                <a:ea typeface="ＭＳ Ｐゴシック" charset="0"/>
              </a:rPr>
              <a:t>s total service demand </a:t>
            </a:r>
            <a:r>
              <a:rPr lang="en-US" altLang="ja-JP" i="1" dirty="0">
                <a:latin typeface="Arial" charset="0"/>
                <a:ea typeface="ＭＳ Ｐゴシック" charset="0"/>
              </a:rPr>
              <a:t>D</a:t>
            </a:r>
            <a:r>
              <a:rPr lang="en-US" altLang="ja-JP" dirty="0">
                <a:latin typeface="Arial" charset="0"/>
                <a:ea typeface="ＭＳ Ｐゴシック" charset="0"/>
              </a:rPr>
              <a:t>.</a:t>
            </a:r>
          </a:p>
          <a:p>
            <a:pPr marL="457200" lvl="1" indent="0">
              <a:buNone/>
            </a:pPr>
            <a:r>
              <a:rPr lang="en-US" b="1" dirty="0">
                <a:latin typeface="Arial" charset="0"/>
                <a:ea typeface="ＭＳ Ｐゴシック" charset="0"/>
              </a:rPr>
              <a:t>Fairness</a:t>
            </a:r>
            <a:r>
              <a:rPr lang="en-US" dirty="0">
                <a:latin typeface="Arial" charset="0"/>
                <a:ea typeface="ＭＳ Ｐゴシック" charset="0"/>
              </a:rPr>
              <a:t>.  RR reduces variance in wait times.</a:t>
            </a:r>
          </a:p>
          <a:p>
            <a:pPr marL="857250" lvl="2" indent="0">
              <a:buNone/>
            </a:pPr>
            <a:r>
              <a:rPr lang="en-US" i="1" dirty="0">
                <a:latin typeface="Arial" charset="0"/>
                <a:ea typeface="ＭＳ Ｐゴシック" charset="0"/>
              </a:rPr>
              <a:t>But</a:t>
            </a:r>
            <a:r>
              <a:rPr lang="en-US" dirty="0">
                <a:latin typeface="Arial" charset="0"/>
                <a:ea typeface="ＭＳ Ｐゴシック" charset="0"/>
              </a:rPr>
              <a:t>: RR forces jobs to wait for other jobs that arrived later.</a:t>
            </a:r>
          </a:p>
          <a:p>
            <a:pPr marL="457200" lvl="1" indent="0">
              <a:buNone/>
            </a:pPr>
            <a:r>
              <a:rPr lang="en-US" b="1" dirty="0">
                <a:latin typeface="Arial" charset="0"/>
                <a:ea typeface="ＭＳ Ｐゴシック" charset="0"/>
              </a:rPr>
              <a:t>Throughput</a:t>
            </a:r>
            <a:r>
              <a:rPr lang="en-US" dirty="0">
                <a:latin typeface="Arial" charset="0"/>
                <a:ea typeface="ＭＳ Ｐゴシック" charset="0"/>
              </a:rPr>
              <a:t>.  RR imposes extra context switch </a:t>
            </a:r>
            <a:r>
              <a:rPr lang="en-US" b="1" dirty="0">
                <a:solidFill>
                  <a:srgbClr val="651222"/>
                </a:solidFill>
                <a:latin typeface="Arial" charset="0"/>
                <a:ea typeface="ＭＳ Ｐゴシック" charset="0"/>
              </a:rPr>
              <a:t>overhead</a:t>
            </a:r>
            <a:r>
              <a:rPr lang="en-US" dirty="0">
                <a:latin typeface="Arial" charset="0"/>
                <a:ea typeface="ＭＳ Ｐゴシック" charset="0"/>
              </a:rPr>
              <a:t>.</a:t>
            </a:r>
          </a:p>
          <a:p>
            <a:pPr marL="857250" lvl="2" indent="0">
              <a:buNone/>
            </a:pPr>
            <a:r>
              <a:rPr lang="en-US" dirty="0" smtClean="0">
                <a:latin typeface="Arial" charset="0"/>
                <a:ea typeface="ＭＳ Ｐゴシック" charset="0"/>
              </a:rPr>
              <a:t>Degrades </a:t>
            </a:r>
            <a:r>
              <a:rPr lang="en-US" dirty="0">
                <a:latin typeface="Arial" charset="0"/>
                <a:ea typeface="ＭＳ Ｐゴシック" charset="0"/>
              </a:rPr>
              <a:t>to FCFS-RTC with large </a:t>
            </a:r>
            <a:r>
              <a:rPr lang="en-US" i="1" dirty="0">
                <a:latin typeface="Arial" charset="0"/>
                <a:ea typeface="ＭＳ Ｐゴシック" charset="0"/>
              </a:rPr>
              <a:t>Q</a:t>
            </a:r>
            <a:r>
              <a:rPr lang="en-US" dirty="0">
                <a:latin typeface="Arial" charset="0"/>
                <a:ea typeface="ＭＳ Ｐゴシック" charset="0"/>
              </a:rPr>
              <a:t>.</a:t>
            </a:r>
          </a:p>
          <a:p>
            <a:pPr marL="1085850" lvl="2">
              <a:buFontTx/>
              <a:buNone/>
            </a:pPr>
            <a:endParaRPr lang="en-US" dirty="0">
              <a:latin typeface="Arial" charset="0"/>
              <a:ea typeface="ＭＳ Ｐゴシック" charset="0"/>
            </a:endParaRPr>
          </a:p>
          <a:p>
            <a:pPr lvl="1"/>
            <a:endParaRPr lang="en-US" dirty="0">
              <a:latin typeface="Arial" charset="0"/>
              <a:ea typeface="ＭＳ Ｐゴシック" charset="0"/>
            </a:endParaRPr>
          </a:p>
          <a:p>
            <a:pPr>
              <a:buFontTx/>
              <a:buNone/>
            </a:pPr>
            <a:endParaRPr lang="en-US" dirty="0">
              <a:latin typeface="Arial" charset="0"/>
              <a:ea typeface="ＭＳ Ｐゴシック" charset="0"/>
            </a:endParaRPr>
          </a:p>
        </p:txBody>
      </p:sp>
      <p:sp>
        <p:nvSpPr>
          <p:cNvPr id="29699" name="Rectangle 4"/>
          <p:cNvSpPr>
            <a:spLocks noChangeArrowheads="1"/>
          </p:cNvSpPr>
          <p:nvPr/>
        </p:nvSpPr>
        <p:spPr bwMode="auto">
          <a:xfrm>
            <a:off x="2381250" y="1939865"/>
            <a:ext cx="2330450"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0" name="Rectangle 5"/>
          <p:cNvSpPr>
            <a:spLocks noChangeArrowheads="1"/>
          </p:cNvSpPr>
          <p:nvPr/>
        </p:nvSpPr>
        <p:spPr bwMode="auto">
          <a:xfrm>
            <a:off x="4711700" y="1939865"/>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1" name="Rectangle 6"/>
          <p:cNvSpPr>
            <a:spLocks noChangeArrowheads="1"/>
          </p:cNvSpPr>
          <p:nvPr/>
        </p:nvSpPr>
        <p:spPr bwMode="auto">
          <a:xfrm>
            <a:off x="2943225" y="234309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2" name="Rectangle 7"/>
          <p:cNvSpPr>
            <a:spLocks noChangeArrowheads="1"/>
          </p:cNvSpPr>
          <p:nvPr/>
        </p:nvSpPr>
        <p:spPr bwMode="auto">
          <a:xfrm>
            <a:off x="2381250" y="234309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3" name="Rectangle 8"/>
          <p:cNvSpPr>
            <a:spLocks noChangeArrowheads="1"/>
          </p:cNvSpPr>
          <p:nvPr/>
        </p:nvSpPr>
        <p:spPr bwMode="auto">
          <a:xfrm>
            <a:off x="3505200" y="2343090"/>
            <a:ext cx="19145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4" name="Rectangle 9"/>
          <p:cNvSpPr>
            <a:spLocks noChangeArrowheads="1"/>
          </p:cNvSpPr>
          <p:nvPr/>
        </p:nvSpPr>
        <p:spPr bwMode="auto">
          <a:xfrm flipH="1">
            <a:off x="2860675" y="234309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5" name="Rectangle 10"/>
          <p:cNvSpPr>
            <a:spLocks noChangeArrowheads="1"/>
          </p:cNvSpPr>
          <p:nvPr/>
        </p:nvSpPr>
        <p:spPr bwMode="auto">
          <a:xfrm flipH="1">
            <a:off x="3422650" y="234309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29706" name="Text Box 11"/>
          <p:cNvSpPr txBox="1">
            <a:spLocks noChangeArrowheads="1"/>
          </p:cNvSpPr>
          <p:nvPr/>
        </p:nvSpPr>
        <p:spPr bwMode="auto">
          <a:xfrm>
            <a:off x="2892425" y="1635065"/>
            <a:ext cx="641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dirty="0" smtClean="0">
                <a:solidFill>
                  <a:srgbClr val="003367"/>
                </a:solidFill>
                <a:latin typeface="Times New Roman" charset="0"/>
              </a:rPr>
              <a:t>D=5</a:t>
            </a:r>
            <a:endParaRPr lang="en-US" sz="1600" dirty="0" smtClean="0">
              <a:solidFill>
                <a:srgbClr val="003367"/>
              </a:solidFill>
              <a:latin typeface="Times New Roman" charset="0"/>
            </a:endParaRPr>
          </a:p>
        </p:txBody>
      </p:sp>
      <p:sp>
        <p:nvSpPr>
          <p:cNvPr id="29707" name="Text Box 12"/>
          <p:cNvSpPr txBox="1">
            <a:spLocks noChangeArrowheads="1"/>
          </p:cNvSpPr>
          <p:nvPr/>
        </p:nvSpPr>
        <p:spPr bwMode="auto">
          <a:xfrm>
            <a:off x="4735513" y="1635065"/>
            <a:ext cx="641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i="1" smtClean="0">
                <a:solidFill>
                  <a:srgbClr val="003367"/>
                </a:solidFill>
                <a:latin typeface="Times New Roman" charset="0"/>
              </a:rPr>
              <a:t>D=1</a:t>
            </a:r>
            <a:endParaRPr lang="en-US" sz="1600" smtClean="0">
              <a:solidFill>
                <a:srgbClr val="003367"/>
              </a:solidFill>
              <a:latin typeface="Times New Roman" charset="0"/>
            </a:endParaRPr>
          </a:p>
        </p:txBody>
      </p:sp>
      <p:sp>
        <p:nvSpPr>
          <p:cNvPr id="29708" name="Text Box 13"/>
          <p:cNvSpPr txBox="1">
            <a:spLocks noChangeArrowheads="1"/>
          </p:cNvSpPr>
          <p:nvPr/>
        </p:nvSpPr>
        <p:spPr bwMode="auto">
          <a:xfrm>
            <a:off x="5497513" y="1860490"/>
            <a:ext cx="19978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i="1" smtClean="0">
                <a:solidFill>
                  <a:srgbClr val="003367"/>
                </a:solidFill>
                <a:latin typeface="Times New Roman" charset="0"/>
              </a:rPr>
              <a:t>R</a:t>
            </a:r>
            <a:r>
              <a:rPr lang="en-US" sz="2000" smtClean="0">
                <a:solidFill>
                  <a:srgbClr val="003367"/>
                </a:solidFill>
                <a:latin typeface="Times New Roman" charset="0"/>
              </a:rPr>
              <a:t> = (5+6)/2 = 5.5</a:t>
            </a:r>
          </a:p>
        </p:txBody>
      </p:sp>
      <p:sp>
        <p:nvSpPr>
          <p:cNvPr id="29709" name="Text Box 14"/>
          <p:cNvSpPr txBox="1">
            <a:spLocks noChangeArrowheads="1"/>
          </p:cNvSpPr>
          <p:nvPr/>
        </p:nvSpPr>
        <p:spPr bwMode="auto">
          <a:xfrm>
            <a:off x="5497513" y="2343090"/>
            <a:ext cx="2566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i="1" dirty="0" smtClean="0">
                <a:solidFill>
                  <a:srgbClr val="003367"/>
                </a:solidFill>
                <a:latin typeface="Times New Roman" charset="0"/>
              </a:rPr>
              <a:t>R</a:t>
            </a:r>
            <a:r>
              <a:rPr lang="en-US" sz="2000" dirty="0" smtClean="0">
                <a:solidFill>
                  <a:srgbClr val="003367"/>
                </a:solidFill>
                <a:latin typeface="Times New Roman" charset="0"/>
              </a:rPr>
              <a:t> = (2+6 + </a:t>
            </a:r>
            <a:r>
              <a:rPr lang="en-US" sz="2000" dirty="0" err="1" smtClean="0">
                <a:solidFill>
                  <a:srgbClr val="003367"/>
                </a:solidFill>
                <a:latin typeface="Times New Roman" charset="0"/>
              </a:rPr>
              <a:t>ε</a:t>
            </a:r>
            <a:r>
              <a:rPr lang="en-US" sz="2000" dirty="0" smtClean="0">
                <a:solidFill>
                  <a:srgbClr val="003367"/>
                </a:solidFill>
                <a:latin typeface="Times New Roman" charset="0"/>
              </a:rPr>
              <a:t>)/2 = 4 + </a:t>
            </a:r>
            <a:r>
              <a:rPr lang="en-US" sz="2000" dirty="0" err="1" smtClean="0">
                <a:solidFill>
                  <a:srgbClr val="003367"/>
                </a:solidFill>
                <a:latin typeface="Times New Roman" charset="0"/>
              </a:rPr>
              <a:t>ε</a:t>
            </a:r>
            <a:endParaRPr lang="en-US" sz="2000" dirty="0" smtClean="0">
              <a:solidFill>
                <a:srgbClr val="003367"/>
              </a:solidFill>
              <a:latin typeface="Times New Roman" charset="0"/>
            </a:endParaRPr>
          </a:p>
        </p:txBody>
      </p:sp>
    </p:spTree>
    <p:extLst>
      <p:ext uri="{BB962C8B-B14F-4D97-AF65-F5344CB8AC3E}">
        <p14:creationId xmlns:p14="http://schemas.microsoft.com/office/powerpoint/2010/main" val="304101043"/>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Overhead and </a:t>
            </a:r>
            <a:r>
              <a:rPr lang="en-US" dirty="0" err="1" smtClean="0"/>
              <a:t>goodput</a:t>
            </a:r>
            <a:endParaRPr lang="en-US" dirty="0"/>
          </a:p>
        </p:txBody>
      </p:sp>
      <p:pic>
        <p:nvPicPr>
          <p:cNvPr id="6" name="Picture 5"/>
          <p:cNvPicPr>
            <a:picLocks noChangeAspect="1"/>
          </p:cNvPicPr>
          <p:nvPr/>
        </p:nvPicPr>
        <p:blipFill>
          <a:blip r:embed="rId2"/>
          <a:stretch>
            <a:fillRect/>
          </a:stretch>
        </p:blipFill>
        <p:spPr>
          <a:xfrm>
            <a:off x="3505200" y="3733800"/>
            <a:ext cx="4597400" cy="2768600"/>
          </a:xfrm>
          <a:prstGeom prst="rect">
            <a:avLst/>
          </a:prstGeom>
        </p:spPr>
      </p:pic>
      <p:sp>
        <p:nvSpPr>
          <p:cNvPr id="7" name="Rectangle 10"/>
          <p:cNvSpPr>
            <a:spLocks noChangeArrowheads="1"/>
          </p:cNvSpPr>
          <p:nvPr/>
        </p:nvSpPr>
        <p:spPr bwMode="auto">
          <a:xfrm>
            <a:off x="5607050" y="533400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8" name="Rectangle 11"/>
          <p:cNvSpPr>
            <a:spLocks noChangeArrowheads="1"/>
          </p:cNvSpPr>
          <p:nvPr/>
        </p:nvSpPr>
        <p:spPr bwMode="auto">
          <a:xfrm>
            <a:off x="5045075"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9" name="Rectangle 12"/>
          <p:cNvSpPr>
            <a:spLocks noChangeArrowheads="1"/>
          </p:cNvSpPr>
          <p:nvPr/>
        </p:nvSpPr>
        <p:spPr bwMode="auto">
          <a:xfrm>
            <a:off x="4483100"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0" name="Rectangle 13"/>
          <p:cNvSpPr>
            <a:spLocks noChangeArrowheads="1"/>
          </p:cNvSpPr>
          <p:nvPr/>
        </p:nvSpPr>
        <p:spPr bwMode="auto">
          <a:xfrm>
            <a:off x="729297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1" name="Rectangle 14"/>
          <p:cNvSpPr>
            <a:spLocks noChangeArrowheads="1"/>
          </p:cNvSpPr>
          <p:nvPr/>
        </p:nvSpPr>
        <p:spPr bwMode="auto">
          <a:xfrm>
            <a:off x="616902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2" name="Rectangle 15"/>
          <p:cNvSpPr>
            <a:spLocks noChangeArrowheads="1"/>
          </p:cNvSpPr>
          <p:nvPr/>
        </p:nvSpPr>
        <p:spPr bwMode="auto">
          <a:xfrm>
            <a:off x="6731000"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3" name="Rectangle 16"/>
          <p:cNvSpPr>
            <a:spLocks noChangeArrowheads="1"/>
          </p:cNvSpPr>
          <p:nvPr/>
        </p:nvSpPr>
        <p:spPr bwMode="auto">
          <a:xfrm flipH="1">
            <a:off x="49625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4" name="Rectangle 17"/>
          <p:cNvSpPr>
            <a:spLocks noChangeArrowheads="1"/>
          </p:cNvSpPr>
          <p:nvPr/>
        </p:nvSpPr>
        <p:spPr bwMode="auto">
          <a:xfrm flipH="1">
            <a:off x="552450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5" name="Rectangle 18"/>
          <p:cNvSpPr>
            <a:spLocks noChangeArrowheads="1"/>
          </p:cNvSpPr>
          <p:nvPr/>
        </p:nvSpPr>
        <p:spPr bwMode="auto">
          <a:xfrm flipH="1">
            <a:off x="608647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6" name="Rectangle 19"/>
          <p:cNvSpPr>
            <a:spLocks noChangeArrowheads="1"/>
          </p:cNvSpPr>
          <p:nvPr/>
        </p:nvSpPr>
        <p:spPr bwMode="auto">
          <a:xfrm flipH="1">
            <a:off x="664845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7" name="Rectangle 20"/>
          <p:cNvSpPr>
            <a:spLocks noChangeArrowheads="1"/>
          </p:cNvSpPr>
          <p:nvPr/>
        </p:nvSpPr>
        <p:spPr bwMode="auto">
          <a:xfrm flipH="1">
            <a:off x="72104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8" name="Rectangle 58"/>
          <p:cNvSpPr>
            <a:spLocks noChangeArrowheads="1"/>
          </p:cNvSpPr>
          <p:nvPr/>
        </p:nvSpPr>
        <p:spPr bwMode="auto">
          <a:xfrm>
            <a:off x="4953000" y="6229290"/>
            <a:ext cx="16764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Quantum Q</a:t>
            </a:r>
            <a:endParaRPr lang="en-US" b="1" dirty="0">
              <a:solidFill>
                <a:srgbClr val="000000"/>
              </a:solidFill>
              <a:cs typeface="Arial" charset="0"/>
            </a:endParaRPr>
          </a:p>
        </p:txBody>
      </p:sp>
      <p:sp>
        <p:nvSpPr>
          <p:cNvPr id="19" name="Rectangle 58"/>
          <p:cNvSpPr>
            <a:spLocks noChangeArrowheads="1"/>
          </p:cNvSpPr>
          <p:nvPr/>
        </p:nvSpPr>
        <p:spPr bwMode="auto">
          <a:xfrm>
            <a:off x="304800" y="4162962"/>
            <a:ext cx="3124200" cy="1631216"/>
          </a:xfrm>
          <a:prstGeom prst="rect">
            <a:avLst/>
          </a:prstGeom>
          <a:noFill/>
          <a:ln>
            <a:noFill/>
          </a:ln>
          <a:extLst/>
        </p:spPr>
        <p:txBody>
          <a:bodyPr wrap="square" anchor="ctr">
            <a:spAutoFit/>
          </a:bodyPr>
          <a:lstStyle/>
          <a:p>
            <a:pPr algn="ctr" defTabSz="914400"/>
            <a:r>
              <a:rPr lang="en-US" sz="2000" b="1" dirty="0">
                <a:solidFill>
                  <a:srgbClr val="651222"/>
                </a:solidFill>
                <a:cs typeface="Arial" charset="0"/>
              </a:rPr>
              <a:t>E</a:t>
            </a:r>
            <a:r>
              <a:rPr lang="en-US" sz="2000" b="1" dirty="0" smtClean="0">
                <a:solidFill>
                  <a:srgbClr val="651222"/>
                </a:solidFill>
                <a:cs typeface="Arial" charset="0"/>
              </a:rPr>
              <a:t>fficiency</a:t>
            </a:r>
          </a:p>
          <a:p>
            <a:pPr algn="ctr" defTabSz="914400"/>
            <a:r>
              <a:rPr lang="en-US" sz="2000" b="1" dirty="0">
                <a:solidFill>
                  <a:srgbClr val="000000"/>
                </a:solidFill>
                <a:cs typeface="Arial" charset="0"/>
              </a:rPr>
              <a:t>o</a:t>
            </a:r>
            <a:r>
              <a:rPr lang="en-US" sz="2000" b="1" dirty="0" smtClean="0">
                <a:solidFill>
                  <a:srgbClr val="000000"/>
                </a:solidFill>
                <a:cs typeface="Arial" charset="0"/>
              </a:rPr>
              <a:t>r </a:t>
            </a:r>
            <a:r>
              <a:rPr lang="en-US" sz="2000" b="1" dirty="0" err="1" smtClean="0">
                <a:solidFill>
                  <a:srgbClr val="651222"/>
                </a:solidFill>
                <a:cs typeface="Arial" charset="0"/>
              </a:rPr>
              <a:t>goodput</a:t>
            </a:r>
            <a:endParaRPr lang="en-US" sz="2000" b="1" dirty="0" smtClean="0">
              <a:solidFill>
                <a:srgbClr val="651222"/>
              </a:solidFill>
              <a:cs typeface="Arial" charset="0"/>
            </a:endParaRPr>
          </a:p>
          <a:p>
            <a:pPr algn="ctr" defTabSz="914400"/>
            <a:r>
              <a:rPr lang="en-US" sz="2000" dirty="0" smtClean="0">
                <a:solidFill>
                  <a:srgbClr val="000000"/>
                </a:solidFill>
                <a:cs typeface="Arial" charset="0"/>
              </a:rPr>
              <a:t>What percentage of the time is the busy resource doing useful work?</a:t>
            </a:r>
            <a:endParaRPr lang="en-US" dirty="0">
              <a:solidFill>
                <a:srgbClr val="000000"/>
              </a:solidFill>
              <a:cs typeface="Arial" charset="0"/>
            </a:endParaRPr>
          </a:p>
        </p:txBody>
      </p:sp>
      <p:sp>
        <p:nvSpPr>
          <p:cNvPr id="21" name="Rectangle 20"/>
          <p:cNvSpPr/>
          <p:nvPr/>
        </p:nvSpPr>
        <p:spPr>
          <a:xfrm>
            <a:off x="5265978" y="3272135"/>
            <a:ext cx="1287222" cy="461665"/>
          </a:xfrm>
          <a:prstGeom prst="rect">
            <a:avLst/>
          </a:prstGeom>
        </p:spPr>
        <p:txBody>
          <a:bodyPr wrap="none">
            <a:spAutoFit/>
          </a:bodyPr>
          <a:lstStyle/>
          <a:p>
            <a:r>
              <a:rPr lang="en-US" b="1" i="1" dirty="0"/>
              <a:t>Q</a:t>
            </a:r>
            <a:r>
              <a:rPr lang="en-US" b="1" dirty="0"/>
              <a:t>/(</a:t>
            </a:r>
            <a:r>
              <a:rPr lang="en-US" b="1" i="1" dirty="0" err="1"/>
              <a:t>Q</a:t>
            </a:r>
            <a:r>
              <a:rPr lang="en-US" b="1" dirty="0" err="1"/>
              <a:t>+ε</a:t>
            </a:r>
            <a:r>
              <a:rPr lang="en-US" b="1" dirty="0"/>
              <a:t>) </a:t>
            </a:r>
          </a:p>
        </p:txBody>
      </p:sp>
      <p:sp>
        <p:nvSpPr>
          <p:cNvPr id="22" name="Rectangle 21"/>
          <p:cNvSpPr/>
          <p:nvPr/>
        </p:nvSpPr>
        <p:spPr>
          <a:xfrm>
            <a:off x="5867400" y="4572000"/>
            <a:ext cx="1270541" cy="461665"/>
          </a:xfrm>
          <a:prstGeom prst="rect">
            <a:avLst/>
          </a:prstGeom>
        </p:spPr>
        <p:txBody>
          <a:bodyPr wrap="none">
            <a:spAutoFit/>
          </a:bodyPr>
          <a:lstStyle/>
          <a:p>
            <a:r>
              <a:rPr lang="en-US" b="1" i="1" dirty="0" smtClean="0"/>
              <a:t>Q        </a:t>
            </a:r>
            <a:r>
              <a:rPr lang="en-US" b="1" dirty="0" err="1" smtClean="0"/>
              <a:t>ε</a:t>
            </a:r>
            <a:r>
              <a:rPr lang="en-US" b="1" dirty="0" smtClean="0"/>
              <a:t> </a:t>
            </a:r>
            <a:endParaRPr lang="en-US" b="1" dirty="0"/>
          </a:p>
        </p:txBody>
      </p:sp>
      <p:cxnSp>
        <p:nvCxnSpPr>
          <p:cNvPr id="24" name="Straight Arrow Connector 23"/>
          <p:cNvCxnSpPr/>
          <p:nvPr/>
        </p:nvCxnSpPr>
        <p:spPr bwMode="auto">
          <a:xfrm flipH="1">
            <a:off x="4724400" y="4953000"/>
            <a:ext cx="12954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6" name="Straight Arrow Connector 25"/>
          <p:cNvCxnSpPr>
            <a:endCxn id="8" idx="0"/>
          </p:cNvCxnSpPr>
          <p:nvPr/>
        </p:nvCxnSpPr>
        <p:spPr bwMode="auto">
          <a:xfrm flipH="1">
            <a:off x="5284788" y="4953000"/>
            <a:ext cx="735012"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9" name="Straight Arrow Connector 28"/>
          <p:cNvCxnSpPr>
            <a:endCxn id="7" idx="0"/>
          </p:cNvCxnSpPr>
          <p:nvPr/>
        </p:nvCxnSpPr>
        <p:spPr bwMode="auto">
          <a:xfrm flipH="1">
            <a:off x="5846763" y="4953000"/>
            <a:ext cx="173037"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6019800" y="4953000"/>
            <a:ext cx="3048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6705600" y="5029200"/>
            <a:ext cx="2286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8" name="Straight Arrow Connector 37"/>
          <p:cNvCxnSpPr>
            <a:endCxn id="17" idx="0"/>
          </p:cNvCxnSpPr>
          <p:nvPr/>
        </p:nvCxnSpPr>
        <p:spPr bwMode="auto">
          <a:xfrm>
            <a:off x="6934200" y="5029200"/>
            <a:ext cx="3175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3" name="Straight Connector 42"/>
          <p:cNvCxnSpPr/>
          <p:nvPr/>
        </p:nvCxnSpPr>
        <p:spPr bwMode="auto">
          <a:xfrm flipH="1">
            <a:off x="3505200" y="4038600"/>
            <a:ext cx="4572000"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48" name="Rectangle 47"/>
          <p:cNvSpPr/>
          <p:nvPr/>
        </p:nvSpPr>
        <p:spPr>
          <a:xfrm>
            <a:off x="3200400" y="3810000"/>
            <a:ext cx="355837" cy="461665"/>
          </a:xfrm>
          <a:prstGeom prst="rect">
            <a:avLst/>
          </a:prstGeom>
        </p:spPr>
        <p:txBody>
          <a:bodyPr wrap="none">
            <a:spAutoFit/>
          </a:bodyPr>
          <a:lstStyle/>
          <a:p>
            <a:r>
              <a:rPr lang="en-US" b="1" dirty="0" smtClean="0"/>
              <a:t>1</a:t>
            </a:r>
            <a:endParaRPr lang="en-US" b="1" dirty="0"/>
          </a:p>
        </p:txBody>
      </p:sp>
      <p:sp>
        <p:nvSpPr>
          <p:cNvPr id="49" name="Rectangle 48"/>
          <p:cNvSpPr/>
          <p:nvPr/>
        </p:nvSpPr>
        <p:spPr>
          <a:xfrm>
            <a:off x="8019759" y="3733800"/>
            <a:ext cx="971841" cy="461665"/>
          </a:xfrm>
          <a:prstGeom prst="rect">
            <a:avLst/>
          </a:prstGeom>
        </p:spPr>
        <p:txBody>
          <a:bodyPr wrap="none">
            <a:spAutoFit/>
          </a:bodyPr>
          <a:lstStyle/>
          <a:p>
            <a:r>
              <a:rPr lang="en-US" b="1" dirty="0" smtClean="0"/>
              <a:t>100%</a:t>
            </a:r>
            <a:endParaRPr lang="en-US" b="1" dirty="0"/>
          </a:p>
        </p:txBody>
      </p:sp>
      <p:sp>
        <p:nvSpPr>
          <p:cNvPr id="53" name="Rectangle 33"/>
          <p:cNvSpPr>
            <a:spLocks noChangeArrowheads="1"/>
          </p:cNvSpPr>
          <p:nvPr/>
        </p:nvSpPr>
        <p:spPr bwMode="auto">
          <a:xfrm>
            <a:off x="609600" y="1524000"/>
            <a:ext cx="807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0090"/>
                </a:solidFill>
              </a:rPr>
              <a:t>Context switching is </a:t>
            </a:r>
            <a:r>
              <a:rPr lang="en-US" sz="2000" b="1" dirty="0" smtClean="0">
                <a:solidFill>
                  <a:srgbClr val="651222"/>
                </a:solidFill>
              </a:rPr>
              <a:t>overhead</a:t>
            </a:r>
            <a:r>
              <a:rPr lang="en-US" sz="2000" b="1" dirty="0" smtClean="0">
                <a:solidFill>
                  <a:srgbClr val="000090"/>
                </a:solidFill>
              </a:rPr>
              <a:t>: “wasted </a:t>
            </a:r>
            <a:r>
              <a:rPr lang="en-US" sz="2000" b="1" dirty="0" smtClean="0">
                <a:solidFill>
                  <a:srgbClr val="000090"/>
                </a:solidFill>
              </a:rPr>
              <a:t>effort”. </a:t>
            </a:r>
            <a:r>
              <a:rPr lang="en-US" sz="2000" dirty="0" smtClean="0">
                <a:solidFill>
                  <a:srgbClr val="000090"/>
                </a:solidFill>
              </a:rPr>
              <a:t> It is a cost that the system imposes in order to get the work done.  It is not actually doing the work.  </a:t>
            </a:r>
            <a:endParaRPr lang="en-US" sz="2000" b="1" dirty="0" smtClean="0">
              <a:solidFill>
                <a:srgbClr val="000090"/>
              </a:solidFill>
            </a:endParaRPr>
          </a:p>
        </p:txBody>
      </p:sp>
      <p:sp>
        <p:nvSpPr>
          <p:cNvPr id="54" name="Rectangle 33"/>
          <p:cNvSpPr>
            <a:spLocks noChangeArrowheads="1"/>
          </p:cNvSpPr>
          <p:nvPr/>
        </p:nvSpPr>
        <p:spPr bwMode="auto">
          <a:xfrm>
            <a:off x="609600" y="2644914"/>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0090"/>
                </a:solidFill>
              </a:rPr>
              <a:t>This graph is obvious</a:t>
            </a:r>
            <a:r>
              <a:rPr lang="en-US" sz="2000" b="1" dirty="0" smtClean="0">
                <a:solidFill>
                  <a:srgbClr val="000090"/>
                </a:solidFill>
              </a:rPr>
              <a:t>. </a:t>
            </a:r>
            <a:r>
              <a:rPr lang="en-US" sz="2000" dirty="0" smtClean="0">
                <a:solidFill>
                  <a:srgbClr val="000090"/>
                </a:solidFill>
              </a:rPr>
              <a:t> It applies to so many things in computer systems and in life.  </a:t>
            </a:r>
            <a:endParaRPr lang="en-US" sz="2000" b="1" dirty="0" smtClean="0">
              <a:solidFill>
                <a:srgbClr val="000090"/>
              </a:solidFill>
            </a:endParaRPr>
          </a:p>
        </p:txBody>
      </p:sp>
    </p:spTree>
    <p:extLst>
      <p:ext uri="{BB962C8B-B14F-4D97-AF65-F5344CB8AC3E}">
        <p14:creationId xmlns:p14="http://schemas.microsoft.com/office/powerpoint/2010/main" val="2112661796"/>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200">
                <a:latin typeface="Arial" charset="0"/>
                <a:ea typeface="ＭＳ Ｐゴシック" charset="0"/>
              </a:rPr>
              <a:t>Minimizing Response Time: SJF (STCF)</a:t>
            </a:r>
          </a:p>
        </p:txBody>
      </p:sp>
      <p:sp>
        <p:nvSpPr>
          <p:cNvPr id="31746" name="Rectangle 3"/>
          <p:cNvSpPr>
            <a:spLocks noGrp="1" noChangeArrowheads="1"/>
          </p:cNvSpPr>
          <p:nvPr>
            <p:ph type="body" idx="1"/>
          </p:nvPr>
        </p:nvSpPr>
        <p:spPr>
          <a:xfrm>
            <a:off x="685800" y="1371600"/>
            <a:ext cx="7772400" cy="2944813"/>
          </a:xfrm>
        </p:spPr>
        <p:txBody>
          <a:bodyPr/>
          <a:lstStyle/>
          <a:p>
            <a:pPr>
              <a:buFontTx/>
              <a:buNone/>
            </a:pPr>
            <a:r>
              <a:rPr lang="en-US" b="1" dirty="0">
                <a:solidFill>
                  <a:srgbClr val="651222"/>
                </a:solidFill>
                <a:latin typeface="Arial" charset="0"/>
                <a:ea typeface="ＭＳ Ｐゴシック" charset="0"/>
              </a:rPr>
              <a:t>Shortest Job First </a:t>
            </a:r>
            <a:r>
              <a:rPr lang="en-US" dirty="0">
                <a:latin typeface="Arial" charset="0"/>
                <a:ea typeface="ＭＳ Ｐゴシック" charset="0"/>
              </a:rPr>
              <a:t>(SJF) is provably optimal if the goal is to minimize average-case </a:t>
            </a:r>
            <a:r>
              <a:rPr lang="en-US" b="1" i="1" dirty="0">
                <a:latin typeface="Arial" charset="0"/>
                <a:ea typeface="ＭＳ Ｐゴシック" charset="0"/>
              </a:rPr>
              <a:t>R</a:t>
            </a:r>
            <a:r>
              <a:rPr lang="en-US" dirty="0">
                <a:latin typeface="Arial" charset="0"/>
                <a:ea typeface="ＭＳ Ｐゴシック" charset="0"/>
              </a:rPr>
              <a:t>. </a:t>
            </a:r>
          </a:p>
          <a:p>
            <a:pPr>
              <a:buFontTx/>
              <a:buNone/>
            </a:pPr>
            <a:r>
              <a:rPr lang="en-US" dirty="0">
                <a:latin typeface="Arial" charset="0"/>
                <a:ea typeface="ＭＳ Ｐゴシック" charset="0"/>
              </a:rPr>
              <a:t>Also called </a:t>
            </a:r>
            <a:r>
              <a:rPr lang="en-US" b="1" dirty="0">
                <a:solidFill>
                  <a:srgbClr val="651222"/>
                </a:solidFill>
                <a:latin typeface="Arial" charset="0"/>
                <a:ea typeface="ＭＳ Ｐゴシック" charset="0"/>
              </a:rPr>
              <a:t>Shortest Time to Completion First (STCF) </a:t>
            </a:r>
            <a:r>
              <a:rPr lang="en-US" dirty="0">
                <a:latin typeface="Arial" charset="0"/>
                <a:ea typeface="ＭＳ Ｐゴシック" charset="0"/>
              </a:rPr>
              <a:t>or </a:t>
            </a:r>
            <a:r>
              <a:rPr lang="en-US" b="1" dirty="0">
                <a:solidFill>
                  <a:srgbClr val="651222"/>
                </a:solidFill>
                <a:latin typeface="Arial" charset="0"/>
                <a:ea typeface="ＭＳ Ｐゴシック" charset="0"/>
              </a:rPr>
              <a:t>Shortest Remaining Processing Time (SRPT)</a:t>
            </a:r>
            <a:r>
              <a:rPr lang="en-US" dirty="0">
                <a:latin typeface="Arial" charset="0"/>
                <a:ea typeface="ＭＳ Ｐゴシック" charset="0"/>
              </a:rPr>
              <a:t>.</a:t>
            </a:r>
          </a:p>
          <a:p>
            <a:pPr marL="1085850" lvl="2">
              <a:buFontTx/>
              <a:buNone/>
            </a:pPr>
            <a:r>
              <a:rPr lang="en-US" b="1" dirty="0">
                <a:latin typeface="Arial" charset="0"/>
                <a:ea typeface="ＭＳ Ｐゴシック" charset="0"/>
              </a:rPr>
              <a:t>Example</a:t>
            </a:r>
            <a:r>
              <a:rPr lang="en-US" dirty="0">
                <a:latin typeface="Arial" charset="0"/>
                <a:ea typeface="ＭＳ Ｐゴシック" charset="0"/>
              </a:rPr>
              <a:t>: express lanes at the </a:t>
            </a:r>
            <a:r>
              <a:rPr lang="en-US" dirty="0" err="1">
                <a:latin typeface="Arial" charset="0"/>
                <a:ea typeface="ＭＳ Ｐゴシック" charset="0"/>
              </a:rPr>
              <a:t>MegaMart</a:t>
            </a:r>
            <a:endParaRPr lang="en-US" dirty="0">
              <a:latin typeface="Arial" charset="0"/>
              <a:ea typeface="ＭＳ Ｐゴシック" charset="0"/>
            </a:endParaRPr>
          </a:p>
          <a:p>
            <a:pPr>
              <a:buFontTx/>
              <a:buNone/>
            </a:pPr>
            <a:r>
              <a:rPr lang="en-US" b="1" dirty="0">
                <a:latin typeface="Arial" charset="0"/>
                <a:ea typeface="ＭＳ Ｐゴシック" charset="0"/>
              </a:rPr>
              <a:t>Idea</a:t>
            </a:r>
            <a:r>
              <a:rPr lang="en-US" dirty="0">
                <a:latin typeface="Arial" charset="0"/>
                <a:ea typeface="ＭＳ Ｐゴシック" charset="0"/>
              </a:rPr>
              <a:t>: get short jobs out of the way quickly to minimize the number of jobs waiting while a long job runs.</a:t>
            </a:r>
          </a:p>
          <a:p>
            <a:pPr marL="1085850" lvl="2">
              <a:buFontTx/>
              <a:buNone/>
            </a:pPr>
            <a:r>
              <a:rPr lang="en-US" b="1" dirty="0">
                <a:latin typeface="Arial" charset="0"/>
                <a:ea typeface="ＭＳ Ｐゴシック" charset="0"/>
              </a:rPr>
              <a:t>Intuition</a:t>
            </a:r>
            <a:r>
              <a:rPr lang="en-US" dirty="0">
                <a:latin typeface="Arial" charset="0"/>
                <a:ea typeface="ＭＳ Ｐゴシック" charset="0"/>
              </a:rPr>
              <a:t>: longest jobs do the least possible damage to the wait times of their competitors.</a:t>
            </a:r>
          </a:p>
        </p:txBody>
      </p:sp>
      <p:grpSp>
        <p:nvGrpSpPr>
          <p:cNvPr id="31747" name="Group 4"/>
          <p:cNvGrpSpPr>
            <a:grpSpLocks/>
          </p:cNvGrpSpPr>
          <p:nvPr/>
        </p:nvGrpSpPr>
        <p:grpSpPr bwMode="auto">
          <a:xfrm>
            <a:off x="4010025" y="5329238"/>
            <a:ext cx="3022600" cy="596900"/>
            <a:chOff x="2886" y="2879"/>
            <a:chExt cx="1904" cy="376"/>
          </a:xfrm>
        </p:grpSpPr>
        <p:sp>
          <p:nvSpPr>
            <p:cNvPr id="31755" name="Text Box 5"/>
            <p:cNvSpPr txBox="1">
              <a:spLocks noChangeArrowheads="1"/>
            </p:cNvSpPr>
            <p:nvPr/>
          </p:nvSpPr>
          <p:spPr bwMode="auto">
            <a:xfrm>
              <a:off x="3120" y="306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1</a:t>
              </a:r>
            </a:p>
          </p:txBody>
        </p:sp>
        <p:sp>
          <p:nvSpPr>
            <p:cNvPr id="31756" name="Text Box 6"/>
            <p:cNvSpPr txBox="1">
              <a:spLocks noChangeArrowheads="1"/>
            </p:cNvSpPr>
            <p:nvPr/>
          </p:nvSpPr>
          <p:spPr bwMode="auto">
            <a:xfrm>
              <a:off x="3728" y="306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3</a:t>
              </a:r>
              <a:endParaRPr lang="en-US" sz="1200" smtClean="0">
                <a:solidFill>
                  <a:srgbClr val="003367"/>
                </a:solidFill>
                <a:latin typeface="Times New Roman" charset="0"/>
              </a:endParaRPr>
            </a:p>
          </p:txBody>
        </p:sp>
        <p:sp>
          <p:nvSpPr>
            <p:cNvPr id="31757" name="Text Box 7"/>
            <p:cNvSpPr txBox="1">
              <a:spLocks noChangeArrowheads="1"/>
            </p:cNvSpPr>
            <p:nvPr/>
          </p:nvSpPr>
          <p:spPr bwMode="auto">
            <a:xfrm>
              <a:off x="4618" y="305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6</a:t>
              </a:r>
            </a:p>
          </p:txBody>
        </p:sp>
        <p:sp>
          <p:nvSpPr>
            <p:cNvPr id="31758" name="Rectangle 8"/>
            <p:cNvSpPr>
              <a:spLocks noChangeArrowheads="1"/>
            </p:cNvSpPr>
            <p:nvPr/>
          </p:nvSpPr>
          <p:spPr bwMode="auto">
            <a:xfrm>
              <a:off x="3806" y="3043"/>
              <a:ext cx="906" cy="62"/>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1759" name="Text Box 9"/>
            <p:cNvSpPr txBox="1">
              <a:spLocks noChangeArrowheads="1"/>
            </p:cNvSpPr>
            <p:nvPr/>
          </p:nvSpPr>
          <p:spPr bwMode="auto">
            <a:xfrm>
              <a:off x="4114" y="2879"/>
              <a:ext cx="3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smtClean="0">
                  <a:solidFill>
                    <a:srgbClr val="003367"/>
                  </a:solidFill>
                  <a:latin typeface="Times New Roman" charset="0"/>
                </a:rPr>
                <a:t>D</a:t>
              </a:r>
              <a:r>
                <a:rPr lang="en-US" sz="1400" smtClean="0">
                  <a:solidFill>
                    <a:srgbClr val="003367"/>
                  </a:solidFill>
                  <a:latin typeface="Times New Roman" charset="0"/>
                </a:rPr>
                <a:t>=3</a:t>
              </a:r>
              <a:endParaRPr lang="en-US" sz="1200" smtClean="0">
                <a:solidFill>
                  <a:srgbClr val="003367"/>
                </a:solidFill>
                <a:latin typeface="Times New Roman" charset="0"/>
              </a:endParaRPr>
            </a:p>
          </p:txBody>
        </p:sp>
        <p:grpSp>
          <p:nvGrpSpPr>
            <p:cNvPr id="31760" name="Group 10"/>
            <p:cNvGrpSpPr>
              <a:grpSpLocks/>
            </p:cNvGrpSpPr>
            <p:nvPr/>
          </p:nvGrpSpPr>
          <p:grpSpPr bwMode="auto">
            <a:xfrm>
              <a:off x="3202" y="2881"/>
              <a:ext cx="604" cy="224"/>
              <a:chOff x="1610" y="2988"/>
              <a:chExt cx="604" cy="224"/>
            </a:xfrm>
          </p:grpSpPr>
          <p:sp>
            <p:nvSpPr>
              <p:cNvPr id="31764" name="Rectangle 11"/>
              <p:cNvSpPr>
                <a:spLocks noChangeArrowheads="1"/>
              </p:cNvSpPr>
              <p:nvPr/>
            </p:nvSpPr>
            <p:spPr bwMode="auto">
              <a:xfrm>
                <a:off x="1610" y="3150"/>
                <a:ext cx="604" cy="62"/>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1765" name="Text Box 12"/>
              <p:cNvSpPr txBox="1">
                <a:spLocks noChangeArrowheads="1"/>
              </p:cNvSpPr>
              <p:nvPr/>
            </p:nvSpPr>
            <p:spPr bwMode="auto">
              <a:xfrm>
                <a:off x="1736" y="2988"/>
                <a:ext cx="3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smtClean="0">
                    <a:solidFill>
                      <a:srgbClr val="003367"/>
                    </a:solidFill>
                    <a:latin typeface="Times New Roman" charset="0"/>
                  </a:rPr>
                  <a:t>D</a:t>
                </a:r>
                <a:r>
                  <a:rPr lang="en-US" sz="1400" smtClean="0">
                    <a:solidFill>
                      <a:srgbClr val="003367"/>
                    </a:solidFill>
                    <a:latin typeface="Times New Roman" charset="0"/>
                  </a:rPr>
                  <a:t>=2</a:t>
                </a:r>
                <a:endParaRPr lang="en-US" sz="1200" smtClean="0">
                  <a:solidFill>
                    <a:srgbClr val="003367"/>
                  </a:solidFill>
                  <a:latin typeface="Times New Roman" charset="0"/>
                </a:endParaRPr>
              </a:p>
            </p:txBody>
          </p:sp>
        </p:grpSp>
        <p:grpSp>
          <p:nvGrpSpPr>
            <p:cNvPr id="31761" name="Group 13"/>
            <p:cNvGrpSpPr>
              <a:grpSpLocks/>
            </p:cNvGrpSpPr>
            <p:nvPr/>
          </p:nvGrpSpPr>
          <p:grpSpPr bwMode="auto">
            <a:xfrm>
              <a:off x="2886" y="2885"/>
              <a:ext cx="316" cy="220"/>
              <a:chOff x="2200" y="2992"/>
              <a:chExt cx="316" cy="220"/>
            </a:xfrm>
          </p:grpSpPr>
          <p:sp>
            <p:nvSpPr>
              <p:cNvPr id="31762" name="Rectangle 14"/>
              <p:cNvSpPr>
                <a:spLocks noChangeArrowheads="1"/>
              </p:cNvSpPr>
              <p:nvPr/>
            </p:nvSpPr>
            <p:spPr bwMode="auto">
              <a:xfrm>
                <a:off x="2214" y="3150"/>
                <a:ext cx="302" cy="62"/>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1763" name="Text Box 15"/>
              <p:cNvSpPr txBox="1">
                <a:spLocks noChangeArrowheads="1"/>
              </p:cNvSpPr>
              <p:nvPr/>
            </p:nvSpPr>
            <p:spPr bwMode="auto">
              <a:xfrm>
                <a:off x="2200" y="2992"/>
                <a:ext cx="3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smtClean="0">
                    <a:solidFill>
                      <a:srgbClr val="003367"/>
                    </a:solidFill>
                    <a:latin typeface="Times New Roman" charset="0"/>
                  </a:rPr>
                  <a:t>D</a:t>
                </a:r>
                <a:r>
                  <a:rPr lang="en-US" sz="1400" smtClean="0">
                    <a:solidFill>
                      <a:srgbClr val="003367"/>
                    </a:solidFill>
                    <a:latin typeface="Times New Roman" charset="0"/>
                  </a:rPr>
                  <a:t>=1</a:t>
                </a:r>
                <a:endParaRPr lang="en-US" sz="1200" smtClean="0">
                  <a:solidFill>
                    <a:srgbClr val="003367"/>
                  </a:solidFill>
                  <a:latin typeface="Times New Roman" charset="0"/>
                </a:endParaRPr>
              </a:p>
            </p:txBody>
          </p:sp>
        </p:grpSp>
      </p:grpSp>
      <p:sp>
        <p:nvSpPr>
          <p:cNvPr id="31748" name="Text Box 16"/>
          <p:cNvSpPr txBox="1">
            <a:spLocks noChangeArrowheads="1"/>
          </p:cNvSpPr>
          <p:nvPr/>
        </p:nvSpPr>
        <p:spPr bwMode="auto">
          <a:xfrm>
            <a:off x="6191250" y="6019800"/>
            <a:ext cx="1881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i="1" smtClean="0">
                <a:solidFill>
                  <a:srgbClr val="003367"/>
                </a:solidFill>
                <a:latin typeface="Times New Roman" charset="0"/>
              </a:rPr>
              <a:t>R</a:t>
            </a:r>
            <a:r>
              <a:rPr lang="en-US" sz="1400" smtClean="0">
                <a:solidFill>
                  <a:srgbClr val="003367"/>
                </a:solidFill>
                <a:latin typeface="Times New Roman" charset="0"/>
              </a:rPr>
              <a:t> = (1 + 3 + 6)/3 = 3.33</a:t>
            </a:r>
          </a:p>
        </p:txBody>
      </p:sp>
      <p:grpSp>
        <p:nvGrpSpPr>
          <p:cNvPr id="31749" name="Group 17"/>
          <p:cNvGrpSpPr>
            <a:grpSpLocks/>
          </p:cNvGrpSpPr>
          <p:nvPr/>
        </p:nvGrpSpPr>
        <p:grpSpPr bwMode="auto">
          <a:xfrm>
            <a:off x="1477963" y="5688013"/>
            <a:ext cx="1568450" cy="341312"/>
            <a:chOff x="716" y="2773"/>
            <a:chExt cx="988" cy="215"/>
          </a:xfrm>
        </p:grpSpPr>
        <p:sp>
          <p:nvSpPr>
            <p:cNvPr id="31750" name="Oval 18"/>
            <p:cNvSpPr>
              <a:spLocks noChangeArrowheads="1"/>
            </p:cNvSpPr>
            <p:nvPr/>
          </p:nvSpPr>
          <p:spPr bwMode="auto">
            <a:xfrm>
              <a:off x="716" y="2773"/>
              <a:ext cx="215" cy="215"/>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1751" name="Oval 19"/>
            <p:cNvSpPr>
              <a:spLocks noChangeArrowheads="1"/>
            </p:cNvSpPr>
            <p:nvPr/>
          </p:nvSpPr>
          <p:spPr bwMode="auto">
            <a:xfrm>
              <a:off x="1102" y="2773"/>
              <a:ext cx="215" cy="215"/>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1752" name="Oval 20"/>
            <p:cNvSpPr>
              <a:spLocks noChangeArrowheads="1"/>
            </p:cNvSpPr>
            <p:nvPr/>
          </p:nvSpPr>
          <p:spPr bwMode="auto">
            <a:xfrm>
              <a:off x="1489" y="2773"/>
              <a:ext cx="215" cy="215"/>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1753" name="AutoShape 21"/>
            <p:cNvCxnSpPr>
              <a:cxnSpLocks noChangeShapeType="1"/>
              <a:stCxn id="31750" idx="6"/>
              <a:endCxn id="31751" idx="2"/>
            </p:cNvCxnSpPr>
            <p:nvPr/>
          </p:nvCxnSpPr>
          <p:spPr bwMode="auto">
            <a:xfrm>
              <a:off x="931" y="2881"/>
              <a:ext cx="171"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1754" name="AutoShape 22"/>
            <p:cNvCxnSpPr>
              <a:cxnSpLocks noChangeShapeType="1"/>
            </p:cNvCxnSpPr>
            <p:nvPr/>
          </p:nvCxnSpPr>
          <p:spPr bwMode="auto">
            <a:xfrm>
              <a:off x="1317" y="2881"/>
              <a:ext cx="171"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902327655"/>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a:latin typeface="Arial" charset="0"/>
                <a:ea typeface="ＭＳ Ｐゴシック" charset="0"/>
                <a:cs typeface="Arial" charset="0"/>
              </a:rPr>
              <a:t>CPU dispatch and ready queues</a:t>
            </a:r>
          </a:p>
        </p:txBody>
      </p:sp>
      <p:pic>
        <p:nvPicPr>
          <p:cNvPr id="327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49276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
          <p:cNvSpPr>
            <a:spLocks noChangeArrowheads="1"/>
          </p:cNvSpPr>
          <p:nvPr/>
        </p:nvSpPr>
        <p:spPr bwMode="auto">
          <a:xfrm>
            <a:off x="533400" y="4848225"/>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solidFill>
                  <a:srgbClr val="37305A"/>
                </a:solidFill>
              </a:rPr>
              <a:t>In a typical OS, each thread has a </a:t>
            </a:r>
            <a:r>
              <a:rPr lang="en-US" sz="2000" b="1" dirty="0" smtClean="0">
                <a:solidFill>
                  <a:srgbClr val="651222"/>
                </a:solidFill>
              </a:rPr>
              <a:t>priority</a:t>
            </a:r>
            <a:r>
              <a:rPr lang="en-US" sz="2000" dirty="0" smtClean="0">
                <a:solidFill>
                  <a:srgbClr val="37305A"/>
                </a:solidFill>
              </a:rPr>
              <a:t>, which may change over time.  When a core is idle, pick the (a) thread with the highest priority.  If a higher-priority thread becomes ready, then preempt the thread currently running on the core and switch to the new thread.  If the quantum expires (timer), then preempt, select a new thread, and switch</a:t>
            </a:r>
          </a:p>
        </p:txBody>
      </p:sp>
    </p:spTree>
    <p:extLst>
      <p:ext uri="{BB962C8B-B14F-4D97-AF65-F5344CB8AC3E}">
        <p14:creationId xmlns:p14="http://schemas.microsoft.com/office/powerpoint/2010/main" val="668411928"/>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atin typeface="Arial" charset="0"/>
                <a:ea typeface="ＭＳ Ｐゴシック" charset="0"/>
                <a:cs typeface="Arial" charset="0"/>
              </a:rPr>
              <a:t>Priority</a:t>
            </a:r>
          </a:p>
        </p:txBody>
      </p:sp>
      <p:sp>
        <p:nvSpPr>
          <p:cNvPr id="33794" name="Rectangle 3"/>
          <p:cNvSpPr>
            <a:spLocks noGrp="1" noChangeArrowheads="1"/>
          </p:cNvSpPr>
          <p:nvPr>
            <p:ph type="body" idx="1"/>
          </p:nvPr>
        </p:nvSpPr>
        <p:spPr>
          <a:xfrm>
            <a:off x="685800" y="1524000"/>
            <a:ext cx="7772400" cy="4572000"/>
          </a:xfrm>
        </p:spPr>
        <p:txBody>
          <a:bodyPr/>
          <a:lstStyle/>
          <a:p>
            <a:pPr>
              <a:buFontTx/>
              <a:buNone/>
            </a:pPr>
            <a:r>
              <a:rPr lang="en-US" dirty="0">
                <a:latin typeface="Arial" charset="0"/>
                <a:ea typeface="ＭＳ Ｐゴシック" charset="0"/>
                <a:cs typeface="Arial" charset="0"/>
              </a:rPr>
              <a:t>Most modern OS schedulers use priority scheduling.</a:t>
            </a:r>
          </a:p>
          <a:p>
            <a:pPr lvl="1"/>
            <a:r>
              <a:rPr lang="en-US" dirty="0">
                <a:latin typeface="Arial" charset="0"/>
                <a:ea typeface="ＭＳ Ｐゴシック" charset="0"/>
                <a:cs typeface="Arial" charset="0"/>
              </a:rPr>
              <a:t>Each thread in the ready pool has a </a:t>
            </a:r>
            <a:r>
              <a:rPr lang="en-US" b="1" dirty="0">
                <a:solidFill>
                  <a:srgbClr val="651222"/>
                </a:solidFill>
                <a:latin typeface="Arial" charset="0"/>
                <a:ea typeface="ＭＳ Ｐゴシック" charset="0"/>
                <a:cs typeface="Arial" charset="0"/>
              </a:rPr>
              <a:t>priority</a:t>
            </a:r>
            <a:r>
              <a:rPr lang="en-US" dirty="0">
                <a:solidFill>
                  <a:srgbClr val="651222"/>
                </a:solidFill>
                <a:latin typeface="Arial" charset="0"/>
                <a:ea typeface="ＭＳ Ｐゴシック" charset="0"/>
                <a:cs typeface="Arial" charset="0"/>
              </a:rPr>
              <a:t> </a:t>
            </a:r>
            <a:r>
              <a:rPr lang="en-US" dirty="0" smtClean="0">
                <a:latin typeface="Arial" charset="0"/>
                <a:ea typeface="ＭＳ Ｐゴシック" charset="0"/>
                <a:cs typeface="Arial" charset="0"/>
              </a:rPr>
              <a:t>value (integer).</a:t>
            </a:r>
            <a:endParaRPr lang="en-US" dirty="0">
              <a:latin typeface="Arial" charset="0"/>
              <a:ea typeface="ＭＳ Ｐゴシック" charset="0"/>
              <a:cs typeface="Arial" charset="0"/>
            </a:endParaRPr>
          </a:p>
          <a:p>
            <a:pPr lvl="1"/>
            <a:r>
              <a:rPr lang="en-US" dirty="0">
                <a:latin typeface="Arial" charset="0"/>
                <a:ea typeface="ＭＳ Ｐゴシック" charset="0"/>
                <a:cs typeface="Arial" charset="0"/>
              </a:rPr>
              <a:t>The scheduler favors higher-priority threads.</a:t>
            </a:r>
          </a:p>
          <a:p>
            <a:pPr lvl="1"/>
            <a:r>
              <a:rPr lang="en-US" dirty="0">
                <a:latin typeface="Arial" charset="0"/>
                <a:ea typeface="ＭＳ Ｐゴシック" charset="0"/>
                <a:cs typeface="Arial" charset="0"/>
              </a:rPr>
              <a:t>Threads inherit a base priority from the associated application/process.</a:t>
            </a:r>
          </a:p>
          <a:p>
            <a:pPr lvl="1"/>
            <a:r>
              <a:rPr lang="en-US" dirty="0">
                <a:latin typeface="Arial" charset="0"/>
                <a:ea typeface="ＭＳ Ｐゴシック" charset="0"/>
                <a:cs typeface="Arial" charset="0"/>
              </a:rPr>
              <a:t>User-settable relative importance within application</a:t>
            </a:r>
          </a:p>
          <a:p>
            <a:pPr lvl="1"/>
            <a:r>
              <a:rPr lang="en-US" dirty="0">
                <a:latin typeface="Arial" charset="0"/>
                <a:ea typeface="ＭＳ Ｐゴシック" charset="0"/>
                <a:cs typeface="Arial" charset="0"/>
              </a:rPr>
              <a:t>Internal priority adjustments as </a:t>
            </a:r>
            <a:r>
              <a:rPr lang="en-US" b="1" dirty="0">
                <a:latin typeface="Arial" charset="0"/>
                <a:ea typeface="ＭＳ Ｐゴシック" charset="0"/>
                <a:cs typeface="Arial" charset="0"/>
              </a:rPr>
              <a:t>an implementation technique </a:t>
            </a:r>
            <a:r>
              <a:rPr lang="en-US" dirty="0">
                <a:latin typeface="Arial" charset="0"/>
                <a:ea typeface="ＭＳ Ｐゴシック" charset="0"/>
                <a:cs typeface="Arial" charset="0"/>
              </a:rPr>
              <a:t>within the scheduler. </a:t>
            </a:r>
          </a:p>
          <a:p>
            <a:pPr lvl="1"/>
            <a:r>
              <a:rPr lang="en-US" dirty="0">
                <a:latin typeface="Arial" charset="0"/>
                <a:ea typeface="ＭＳ Ｐゴシック" charset="0"/>
                <a:cs typeface="Arial" charset="0"/>
              </a:rPr>
              <a:t>How to set the priority of a thread?</a:t>
            </a:r>
          </a:p>
          <a:p>
            <a:pPr>
              <a:buFontTx/>
              <a:buNone/>
            </a:pPr>
            <a:r>
              <a:rPr lang="en-US" dirty="0">
                <a:latin typeface="Arial" charset="0"/>
                <a:ea typeface="ＭＳ Ｐゴシック" charset="0"/>
                <a:cs typeface="Arial" charset="0"/>
              </a:rPr>
              <a:t>How many priority levels?  32 (Windows) to 128 (OS X)</a:t>
            </a:r>
          </a:p>
          <a:p>
            <a:pPr>
              <a:buFontTx/>
              <a:buNone/>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3469144964"/>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 y="0"/>
            <a:ext cx="8897759" cy="6858000"/>
          </a:xfrm>
          <a:prstGeom prst="rect">
            <a:avLst/>
          </a:prstGeom>
        </p:spPr>
      </p:pic>
    </p:spTree>
    <p:extLst>
      <p:ext uri="{BB962C8B-B14F-4D97-AF65-F5344CB8AC3E}">
        <p14:creationId xmlns:p14="http://schemas.microsoft.com/office/powerpoint/2010/main" val="15040788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rot="5400000">
            <a:off x="4946650" y="3562350"/>
            <a:ext cx="4695825"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6498" name="Rectangle 3"/>
          <p:cNvSpPr>
            <a:spLocks noChangeArrowheads="1"/>
          </p:cNvSpPr>
          <p:nvPr/>
        </p:nvSpPr>
        <p:spPr bwMode="auto">
          <a:xfrm rot="5400000">
            <a:off x="2617788" y="3602037"/>
            <a:ext cx="47053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a:p>
        </p:txBody>
      </p:sp>
      <p:sp>
        <p:nvSpPr>
          <p:cNvPr id="106499" name="Rectangle 4"/>
          <p:cNvSpPr>
            <a:spLocks noGrp="1" noChangeArrowheads="1"/>
          </p:cNvSpPr>
          <p:nvPr>
            <p:ph type="title"/>
          </p:nvPr>
        </p:nvSpPr>
        <p:spPr/>
        <p:txBody>
          <a:bodyPr/>
          <a:lstStyle/>
          <a:p>
            <a:r>
              <a:rPr lang="en-US">
                <a:latin typeface="Arial" charset="0"/>
                <a:ea typeface="ＭＳ Ｐゴシック" charset="0"/>
                <a:cs typeface="Arial" charset="0"/>
              </a:rPr>
              <a:t>How about this?</a:t>
            </a:r>
          </a:p>
        </p:txBody>
      </p:sp>
      <p:sp>
        <p:nvSpPr>
          <p:cNvPr id="106500" name="Text Box 6"/>
          <p:cNvSpPr txBox="1">
            <a:spLocks noChangeArrowheads="1"/>
          </p:cNvSpPr>
          <p:nvPr/>
        </p:nvSpPr>
        <p:spPr bwMode="auto">
          <a:xfrm>
            <a:off x="6267450" y="412432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mx-&gt;Acquire();</a:t>
            </a:r>
          </a:p>
          <a:p>
            <a:r>
              <a:rPr lang="en-US" b="1" i="1">
                <a:solidFill>
                  <a:srgbClr val="4D0660"/>
                </a:solidFill>
                <a:latin typeface="Times New Roman" charset="0"/>
              </a:rPr>
              <a:t>x = x + 1;</a:t>
            </a:r>
          </a:p>
          <a:p>
            <a:r>
              <a:rPr lang="en-US" b="1" i="1">
                <a:solidFill>
                  <a:srgbClr val="4D0660"/>
                </a:solidFill>
                <a:latin typeface="Times New Roman" charset="0"/>
              </a:rPr>
              <a:t>mx-&gt;Release();</a:t>
            </a:r>
          </a:p>
        </p:txBody>
      </p:sp>
      <p:sp>
        <p:nvSpPr>
          <p:cNvPr id="106501" name="Oval 8"/>
          <p:cNvSpPr>
            <a:spLocks noChangeArrowheads="1"/>
          </p:cNvSpPr>
          <p:nvPr/>
        </p:nvSpPr>
        <p:spPr bwMode="auto">
          <a:xfrm>
            <a:off x="4883150" y="147955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02" name="Oval 9"/>
          <p:cNvSpPr>
            <a:spLocks noChangeArrowheads="1"/>
          </p:cNvSpPr>
          <p:nvPr/>
        </p:nvSpPr>
        <p:spPr bwMode="auto">
          <a:xfrm>
            <a:off x="4902200" y="34956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03" name="Oval 10"/>
          <p:cNvSpPr>
            <a:spLocks noChangeArrowheads="1"/>
          </p:cNvSpPr>
          <p:nvPr/>
        </p:nvSpPr>
        <p:spPr bwMode="auto">
          <a:xfrm>
            <a:off x="7226300" y="37338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04" name="Oval 11"/>
          <p:cNvSpPr>
            <a:spLocks noChangeArrowheads="1"/>
          </p:cNvSpPr>
          <p:nvPr/>
        </p:nvSpPr>
        <p:spPr bwMode="auto">
          <a:xfrm>
            <a:off x="7216775" y="55911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05" name="Oval 13"/>
          <p:cNvSpPr>
            <a:spLocks noChangeArrowheads="1"/>
          </p:cNvSpPr>
          <p:nvPr/>
        </p:nvSpPr>
        <p:spPr bwMode="auto">
          <a:xfrm>
            <a:off x="7616825" y="46863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nvGrpSpPr>
          <p:cNvPr id="106506" name="Group 20"/>
          <p:cNvGrpSpPr>
            <a:grpSpLocks/>
          </p:cNvGrpSpPr>
          <p:nvPr/>
        </p:nvGrpSpPr>
        <p:grpSpPr bwMode="auto">
          <a:xfrm>
            <a:off x="2959100" y="1992313"/>
            <a:ext cx="730250" cy="838200"/>
            <a:chOff x="102" y="1249"/>
            <a:chExt cx="460" cy="528"/>
          </a:xfrm>
        </p:grpSpPr>
        <p:grpSp>
          <p:nvGrpSpPr>
            <p:cNvPr id="106519" name="Group 21"/>
            <p:cNvGrpSpPr>
              <a:grpSpLocks/>
            </p:cNvGrpSpPr>
            <p:nvPr/>
          </p:nvGrpSpPr>
          <p:grpSpPr bwMode="auto">
            <a:xfrm>
              <a:off x="169" y="1249"/>
              <a:ext cx="393" cy="528"/>
              <a:chOff x="799" y="1063"/>
              <a:chExt cx="393" cy="528"/>
            </a:xfrm>
          </p:grpSpPr>
          <p:sp>
            <p:nvSpPr>
              <p:cNvPr id="106522"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106523"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6520"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21"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106507" name="Group 26"/>
          <p:cNvGrpSpPr>
            <a:grpSpLocks/>
          </p:cNvGrpSpPr>
          <p:nvPr/>
        </p:nvGrpSpPr>
        <p:grpSpPr bwMode="auto">
          <a:xfrm>
            <a:off x="5429250" y="4278313"/>
            <a:ext cx="696913" cy="838200"/>
            <a:chOff x="1170" y="2393"/>
            <a:chExt cx="439" cy="528"/>
          </a:xfrm>
        </p:grpSpPr>
        <p:grpSp>
          <p:nvGrpSpPr>
            <p:cNvPr id="106514" name="Group 27"/>
            <p:cNvGrpSpPr>
              <a:grpSpLocks/>
            </p:cNvGrpSpPr>
            <p:nvPr/>
          </p:nvGrpSpPr>
          <p:grpSpPr bwMode="auto">
            <a:xfrm>
              <a:off x="1216" y="2393"/>
              <a:ext cx="393" cy="528"/>
              <a:chOff x="793" y="1741"/>
              <a:chExt cx="393" cy="528"/>
            </a:xfrm>
          </p:grpSpPr>
          <p:sp>
            <p:nvSpPr>
              <p:cNvPr id="106517"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106518"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06515"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16"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sp>
        <p:nvSpPr>
          <p:cNvPr id="106508" name="TextBox 27"/>
          <p:cNvSpPr txBox="1">
            <a:spLocks noChangeArrowheads="1"/>
          </p:cNvSpPr>
          <p:nvPr/>
        </p:nvSpPr>
        <p:spPr bwMode="auto">
          <a:xfrm>
            <a:off x="152400" y="3467100"/>
            <a:ext cx="46101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u="sng">
                <a:solidFill>
                  <a:schemeClr val="tx1"/>
                </a:solidFill>
                <a:cs typeface="Arial" charset="0"/>
              </a:rPr>
              <a:t>This guy</a:t>
            </a:r>
            <a:r>
              <a:rPr lang="en-US" sz="2000">
                <a:solidFill>
                  <a:schemeClr val="tx1"/>
                </a:solidFill>
                <a:cs typeface="Arial" charset="0"/>
              </a:rPr>
              <a:t> is not acquiring the right lock.</a:t>
            </a:r>
          </a:p>
          <a:p>
            <a:endParaRPr lang="en-US" sz="2000" i="1">
              <a:solidFill>
                <a:schemeClr val="tx1"/>
              </a:solidFill>
              <a:cs typeface="Arial" charset="0"/>
            </a:endParaRPr>
          </a:p>
          <a:p>
            <a:r>
              <a:rPr lang="en-US" sz="2000">
                <a:solidFill>
                  <a:schemeClr val="tx1"/>
                </a:solidFill>
                <a:cs typeface="Arial" charset="0"/>
              </a:rPr>
              <a:t>Or whatever.  They’re not using the same lock, and that’s what matters.</a:t>
            </a:r>
          </a:p>
          <a:p>
            <a:endParaRPr lang="en-US" sz="2000">
              <a:solidFill>
                <a:schemeClr val="tx1"/>
              </a:solidFill>
              <a:cs typeface="Arial" charset="0"/>
            </a:endParaRPr>
          </a:p>
          <a:p>
            <a:r>
              <a:rPr lang="en-US" sz="2000">
                <a:solidFill>
                  <a:schemeClr val="tx1"/>
                </a:solidFill>
                <a:cs typeface="Arial" charset="0"/>
              </a:rPr>
              <a:t>A locking scheme is a convention that the entire program must follow.</a:t>
            </a:r>
          </a:p>
        </p:txBody>
      </p:sp>
      <p:cxnSp>
        <p:nvCxnSpPr>
          <p:cNvPr id="106509" name="Straight Arrow Connector 33"/>
          <p:cNvCxnSpPr>
            <a:cxnSpLocks noChangeShapeType="1"/>
          </p:cNvCxnSpPr>
          <p:nvPr/>
        </p:nvCxnSpPr>
        <p:spPr bwMode="auto">
          <a:xfrm flipV="1">
            <a:off x="3048000" y="3048000"/>
            <a:ext cx="762000" cy="5207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6510" name="Rectangle 29"/>
          <p:cNvSpPr>
            <a:spLocks noChangeArrowheads="1"/>
          </p:cNvSpPr>
          <p:nvPr/>
        </p:nvSpPr>
        <p:spPr bwMode="auto">
          <a:xfrm>
            <a:off x="8153400" y="44958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B</a:t>
            </a:r>
            <a:endParaRPr lang="en-US"/>
          </a:p>
        </p:txBody>
      </p:sp>
      <p:sp>
        <p:nvSpPr>
          <p:cNvPr id="106511" name="Text Box 6"/>
          <p:cNvSpPr txBox="1">
            <a:spLocks noChangeArrowheads="1"/>
          </p:cNvSpPr>
          <p:nvPr/>
        </p:nvSpPr>
        <p:spPr bwMode="auto">
          <a:xfrm>
            <a:off x="3886200" y="1905000"/>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a:solidFill>
                  <a:srgbClr val="4D0660"/>
                </a:solidFill>
                <a:latin typeface="Times New Roman" charset="0"/>
              </a:rPr>
              <a:t>lock-&gt;Acquire();</a:t>
            </a:r>
          </a:p>
          <a:p>
            <a:r>
              <a:rPr lang="en-US" b="1" i="1">
                <a:solidFill>
                  <a:srgbClr val="4D0660"/>
                </a:solidFill>
                <a:latin typeface="Times New Roman" charset="0"/>
              </a:rPr>
              <a:t>x = x + 1;</a:t>
            </a:r>
          </a:p>
          <a:p>
            <a:r>
              <a:rPr lang="en-US" b="1" i="1">
                <a:solidFill>
                  <a:srgbClr val="4D0660"/>
                </a:solidFill>
                <a:latin typeface="Times New Roman" charset="0"/>
              </a:rPr>
              <a:t>lock-&gt;Release();</a:t>
            </a:r>
          </a:p>
        </p:txBody>
      </p:sp>
      <p:sp>
        <p:nvSpPr>
          <p:cNvPr id="106512" name="Oval 12"/>
          <p:cNvSpPr>
            <a:spLocks noChangeArrowheads="1"/>
          </p:cNvSpPr>
          <p:nvPr/>
        </p:nvSpPr>
        <p:spPr bwMode="auto">
          <a:xfrm>
            <a:off x="5334000" y="244792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106513" name="Rectangle 1"/>
          <p:cNvSpPr>
            <a:spLocks noChangeArrowheads="1"/>
          </p:cNvSpPr>
          <p:nvPr/>
        </p:nvSpPr>
        <p:spPr bwMode="auto">
          <a:xfrm>
            <a:off x="5791200" y="22860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cs typeface="Arial" charset="0"/>
              </a:rPr>
              <a:t>A</a:t>
            </a:r>
            <a:endParaRPr lang="en-US"/>
          </a:p>
        </p:txBody>
      </p:sp>
    </p:spTree>
    <p:extLst>
      <p:ext uri="{BB962C8B-B14F-4D97-AF65-F5344CB8AC3E}">
        <p14:creationId xmlns:p14="http://schemas.microsoft.com/office/powerpoint/2010/main" val="1936107323"/>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r>
              <a:rPr lang="en-US">
                <a:latin typeface="Arial" charset="0"/>
                <a:ea typeface="ＭＳ Ｐゴシック" charset="0"/>
                <a:cs typeface="Arial" charset="0"/>
              </a:rPr>
              <a:t>Per-CPU ready queues</a:t>
            </a:r>
          </a:p>
        </p:txBody>
      </p:sp>
      <p:pic>
        <p:nvPicPr>
          <p:cNvPr id="348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36700"/>
            <a:ext cx="6489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762000" y="54864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37305A"/>
                </a:solidFill>
              </a:rPr>
              <a:t>On most architectures, a find-first-bit-set instruction is used to find the highest priority bit set in one of five 32-bit words (for the 140 priorities).</a:t>
            </a:r>
          </a:p>
        </p:txBody>
      </p:sp>
    </p:spTree>
    <p:extLst>
      <p:ext uri="{BB962C8B-B14F-4D97-AF65-F5344CB8AC3E}">
        <p14:creationId xmlns:p14="http://schemas.microsoft.com/office/powerpoint/2010/main" val="39418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atin typeface="Arial" charset="0"/>
                <a:ea typeface="ＭＳ Ｐゴシック" charset="0"/>
              </a:rPr>
              <a:t>Two Schedules for CPU/Disk</a:t>
            </a:r>
          </a:p>
        </p:txBody>
      </p:sp>
      <p:grpSp>
        <p:nvGrpSpPr>
          <p:cNvPr id="32770" name="Group 3"/>
          <p:cNvGrpSpPr>
            <a:grpSpLocks/>
          </p:cNvGrpSpPr>
          <p:nvPr/>
        </p:nvGrpSpPr>
        <p:grpSpPr bwMode="auto">
          <a:xfrm>
            <a:off x="914400" y="4727575"/>
            <a:ext cx="4587875" cy="460375"/>
            <a:chOff x="907" y="2592"/>
            <a:chExt cx="2890" cy="290"/>
          </a:xfrm>
        </p:grpSpPr>
        <p:sp>
          <p:nvSpPr>
            <p:cNvPr id="32830" name="Rectangle 4"/>
            <p:cNvSpPr>
              <a:spLocks noChangeArrowheads="1"/>
            </p:cNvSpPr>
            <p:nvPr/>
          </p:nvSpPr>
          <p:spPr bwMode="auto">
            <a:xfrm>
              <a:off x="982"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1" name="Rectangle 5"/>
            <p:cNvSpPr>
              <a:spLocks noChangeArrowheads="1"/>
            </p:cNvSpPr>
            <p:nvPr/>
          </p:nvSpPr>
          <p:spPr bwMode="auto">
            <a:xfrm>
              <a:off x="982" y="2592"/>
              <a:ext cx="597" cy="9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2" name="Rectangle 6"/>
            <p:cNvSpPr>
              <a:spLocks noChangeArrowheads="1"/>
            </p:cNvSpPr>
            <p:nvPr/>
          </p:nvSpPr>
          <p:spPr bwMode="auto">
            <a:xfrm>
              <a:off x="912"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3" name="Rectangle 7"/>
            <p:cNvSpPr>
              <a:spLocks noChangeArrowheads="1"/>
            </p:cNvSpPr>
            <p:nvPr/>
          </p:nvSpPr>
          <p:spPr bwMode="auto">
            <a:xfrm>
              <a:off x="1649" y="2592"/>
              <a:ext cx="598" cy="9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4" name="Rectangle 8"/>
            <p:cNvSpPr>
              <a:spLocks noChangeArrowheads="1"/>
            </p:cNvSpPr>
            <p:nvPr/>
          </p:nvSpPr>
          <p:spPr bwMode="auto">
            <a:xfrm>
              <a:off x="1579"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5" name="Rectangle 9"/>
            <p:cNvSpPr>
              <a:spLocks noChangeArrowheads="1"/>
            </p:cNvSpPr>
            <p:nvPr/>
          </p:nvSpPr>
          <p:spPr bwMode="auto">
            <a:xfrm>
              <a:off x="1649"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6" name="Rectangle 10"/>
            <p:cNvSpPr>
              <a:spLocks noChangeArrowheads="1"/>
            </p:cNvSpPr>
            <p:nvPr/>
          </p:nvSpPr>
          <p:spPr bwMode="auto">
            <a:xfrm>
              <a:off x="2247"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7" name="Rectangle 11"/>
            <p:cNvSpPr>
              <a:spLocks noChangeArrowheads="1"/>
            </p:cNvSpPr>
            <p:nvPr/>
          </p:nvSpPr>
          <p:spPr bwMode="auto">
            <a:xfrm>
              <a:off x="2317" y="2592"/>
              <a:ext cx="597" cy="9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8" name="Rectangle 12"/>
            <p:cNvSpPr>
              <a:spLocks noChangeArrowheads="1"/>
            </p:cNvSpPr>
            <p:nvPr/>
          </p:nvSpPr>
          <p:spPr bwMode="auto">
            <a:xfrm>
              <a:off x="2317"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9" name="Rectangle 13"/>
            <p:cNvSpPr>
              <a:spLocks noChangeArrowheads="1"/>
            </p:cNvSpPr>
            <p:nvPr/>
          </p:nvSpPr>
          <p:spPr bwMode="auto">
            <a:xfrm>
              <a:off x="3587" y="2592"/>
              <a:ext cx="210" cy="96"/>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0" name="Rectangle 14"/>
            <p:cNvSpPr>
              <a:spLocks noChangeArrowheads="1"/>
            </p:cNvSpPr>
            <p:nvPr/>
          </p:nvSpPr>
          <p:spPr bwMode="auto">
            <a:xfrm>
              <a:off x="2989" y="2592"/>
              <a:ext cx="598" cy="9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1" name="Rectangle 15"/>
            <p:cNvSpPr>
              <a:spLocks noChangeArrowheads="1"/>
            </p:cNvSpPr>
            <p:nvPr/>
          </p:nvSpPr>
          <p:spPr bwMode="auto">
            <a:xfrm>
              <a:off x="2914"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2" name="Rectangle 16"/>
            <p:cNvSpPr>
              <a:spLocks noChangeArrowheads="1"/>
            </p:cNvSpPr>
            <p:nvPr/>
          </p:nvSpPr>
          <p:spPr bwMode="auto">
            <a:xfrm>
              <a:off x="2984"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3" name="Rectangle 17"/>
            <p:cNvSpPr>
              <a:spLocks noChangeArrowheads="1"/>
            </p:cNvSpPr>
            <p:nvPr/>
          </p:nvSpPr>
          <p:spPr bwMode="auto">
            <a:xfrm>
              <a:off x="907" y="2784"/>
              <a:ext cx="7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4" name="Rectangle 18"/>
            <p:cNvSpPr>
              <a:spLocks noChangeArrowheads="1"/>
            </p:cNvSpPr>
            <p:nvPr/>
          </p:nvSpPr>
          <p:spPr bwMode="auto">
            <a:xfrm>
              <a:off x="1544" y="2784"/>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5" name="Rectangle 19"/>
            <p:cNvSpPr>
              <a:spLocks noChangeArrowheads="1"/>
            </p:cNvSpPr>
            <p:nvPr/>
          </p:nvSpPr>
          <p:spPr bwMode="auto">
            <a:xfrm>
              <a:off x="2211" y="2784"/>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6" name="Rectangle 20"/>
            <p:cNvSpPr>
              <a:spLocks noChangeArrowheads="1"/>
            </p:cNvSpPr>
            <p:nvPr/>
          </p:nvSpPr>
          <p:spPr bwMode="auto">
            <a:xfrm>
              <a:off x="2879" y="2782"/>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7" name="Rectangle 21"/>
            <p:cNvSpPr>
              <a:spLocks noChangeArrowheads="1"/>
            </p:cNvSpPr>
            <p:nvPr/>
          </p:nvSpPr>
          <p:spPr bwMode="auto">
            <a:xfrm>
              <a:off x="3546" y="2784"/>
              <a:ext cx="251"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sp>
        <p:nvSpPr>
          <p:cNvPr id="32771" name="Text Box 22"/>
          <p:cNvSpPr txBox="1">
            <a:spLocks noChangeArrowheads="1"/>
          </p:cNvSpPr>
          <p:nvPr/>
        </p:nvSpPr>
        <p:spPr bwMode="auto">
          <a:xfrm>
            <a:off x="1524000" y="5562600"/>
            <a:ext cx="3013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CPU busy 25/25: U = 100%</a:t>
            </a:r>
          </a:p>
          <a:p>
            <a:r>
              <a:rPr lang="en-US" sz="1800" dirty="0" smtClean="0">
                <a:solidFill>
                  <a:srgbClr val="003367"/>
                </a:solidFill>
                <a:latin typeface="+mn-lt"/>
              </a:rPr>
              <a:t>Disk busy 15/25: U = 60%</a:t>
            </a:r>
            <a:endParaRPr lang="en-US" sz="2000" dirty="0" smtClean="0">
              <a:solidFill>
                <a:srgbClr val="003367"/>
              </a:solidFill>
              <a:latin typeface="+mn-lt"/>
            </a:endParaRPr>
          </a:p>
        </p:txBody>
      </p:sp>
      <p:sp>
        <p:nvSpPr>
          <p:cNvPr id="32772" name="Rectangle 23"/>
          <p:cNvSpPr>
            <a:spLocks noChangeArrowheads="1"/>
          </p:cNvSpPr>
          <p:nvPr/>
        </p:nvSpPr>
        <p:spPr bwMode="auto">
          <a:xfrm>
            <a:off x="5957888"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3" name="Rectangle 24"/>
          <p:cNvSpPr>
            <a:spLocks noChangeArrowheads="1"/>
          </p:cNvSpPr>
          <p:nvPr/>
        </p:nvSpPr>
        <p:spPr bwMode="auto">
          <a:xfrm>
            <a:off x="914400" y="2736850"/>
            <a:ext cx="947738" cy="1555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4" name="Rectangle 25"/>
          <p:cNvSpPr>
            <a:spLocks noChangeArrowheads="1"/>
          </p:cNvSpPr>
          <p:nvPr/>
        </p:nvSpPr>
        <p:spPr bwMode="auto">
          <a:xfrm>
            <a:off x="1862138" y="2736850"/>
            <a:ext cx="949325" cy="15557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5" name="Rectangle 26"/>
          <p:cNvSpPr>
            <a:spLocks noChangeArrowheads="1"/>
          </p:cNvSpPr>
          <p:nvPr/>
        </p:nvSpPr>
        <p:spPr bwMode="auto">
          <a:xfrm>
            <a:off x="2811463" y="2736850"/>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6" name="Rectangle 27"/>
          <p:cNvSpPr>
            <a:spLocks noChangeArrowheads="1"/>
          </p:cNvSpPr>
          <p:nvPr/>
        </p:nvSpPr>
        <p:spPr bwMode="auto">
          <a:xfrm>
            <a:off x="2930525"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7" name="Rectangle 28"/>
          <p:cNvSpPr>
            <a:spLocks noChangeArrowheads="1"/>
          </p:cNvSpPr>
          <p:nvPr/>
        </p:nvSpPr>
        <p:spPr bwMode="auto">
          <a:xfrm>
            <a:off x="4946650"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8" name="Rectangle 29"/>
          <p:cNvSpPr>
            <a:spLocks noChangeArrowheads="1"/>
          </p:cNvSpPr>
          <p:nvPr/>
        </p:nvSpPr>
        <p:spPr bwMode="auto">
          <a:xfrm>
            <a:off x="2930525" y="2736850"/>
            <a:ext cx="947738" cy="1555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9" name="Rectangle 30"/>
          <p:cNvSpPr>
            <a:spLocks noChangeArrowheads="1"/>
          </p:cNvSpPr>
          <p:nvPr/>
        </p:nvSpPr>
        <p:spPr bwMode="auto">
          <a:xfrm>
            <a:off x="3878263" y="2736850"/>
            <a:ext cx="949325" cy="15557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0" name="Rectangle 31"/>
          <p:cNvSpPr>
            <a:spLocks noChangeArrowheads="1"/>
          </p:cNvSpPr>
          <p:nvPr/>
        </p:nvSpPr>
        <p:spPr bwMode="auto">
          <a:xfrm>
            <a:off x="4827588" y="2736850"/>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1" name="Rectangle 32"/>
          <p:cNvSpPr>
            <a:spLocks noChangeArrowheads="1"/>
          </p:cNvSpPr>
          <p:nvPr/>
        </p:nvSpPr>
        <p:spPr bwMode="auto">
          <a:xfrm>
            <a:off x="5838825" y="2733675"/>
            <a:ext cx="119063"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2" name="Rectangle 33"/>
          <p:cNvSpPr>
            <a:spLocks noChangeArrowheads="1"/>
          </p:cNvSpPr>
          <p:nvPr/>
        </p:nvSpPr>
        <p:spPr bwMode="auto">
          <a:xfrm>
            <a:off x="6850063" y="2733675"/>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3" name="Rectangle 34"/>
          <p:cNvSpPr>
            <a:spLocks noChangeArrowheads="1"/>
          </p:cNvSpPr>
          <p:nvPr/>
        </p:nvSpPr>
        <p:spPr bwMode="auto">
          <a:xfrm>
            <a:off x="6969125" y="3038475"/>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4" name="Rectangle 35"/>
          <p:cNvSpPr>
            <a:spLocks noChangeArrowheads="1"/>
          </p:cNvSpPr>
          <p:nvPr/>
        </p:nvSpPr>
        <p:spPr bwMode="auto">
          <a:xfrm>
            <a:off x="3822700" y="3044825"/>
            <a:ext cx="1123950"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5" name="Rectangle 36"/>
          <p:cNvSpPr>
            <a:spLocks noChangeArrowheads="1"/>
          </p:cNvSpPr>
          <p:nvPr/>
        </p:nvSpPr>
        <p:spPr bwMode="auto">
          <a:xfrm>
            <a:off x="4946650" y="273367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6" name="Rectangle 37"/>
          <p:cNvSpPr>
            <a:spLocks noChangeArrowheads="1"/>
          </p:cNvSpPr>
          <p:nvPr/>
        </p:nvSpPr>
        <p:spPr bwMode="auto">
          <a:xfrm>
            <a:off x="5957888" y="274002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7" name="Rectangle 38"/>
          <p:cNvSpPr>
            <a:spLocks noChangeArrowheads="1"/>
          </p:cNvSpPr>
          <p:nvPr/>
        </p:nvSpPr>
        <p:spPr bwMode="auto">
          <a:xfrm>
            <a:off x="6969125" y="273367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8" name="Rectangle 39"/>
          <p:cNvSpPr>
            <a:spLocks noChangeArrowheads="1"/>
          </p:cNvSpPr>
          <p:nvPr/>
        </p:nvSpPr>
        <p:spPr bwMode="auto">
          <a:xfrm>
            <a:off x="5838825" y="3041650"/>
            <a:ext cx="119063"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9" name="Rectangle 40"/>
          <p:cNvSpPr>
            <a:spLocks noChangeArrowheads="1"/>
          </p:cNvSpPr>
          <p:nvPr/>
        </p:nvSpPr>
        <p:spPr bwMode="auto">
          <a:xfrm>
            <a:off x="6850063" y="3035300"/>
            <a:ext cx="119062"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nvGrpSpPr>
          <p:cNvPr id="32790" name="Group 41"/>
          <p:cNvGrpSpPr>
            <a:grpSpLocks/>
          </p:cNvGrpSpPr>
          <p:nvPr/>
        </p:nvGrpSpPr>
        <p:grpSpPr bwMode="auto">
          <a:xfrm>
            <a:off x="7861300" y="2740025"/>
            <a:ext cx="131763" cy="457200"/>
            <a:chOff x="4861" y="1344"/>
            <a:chExt cx="210" cy="288"/>
          </a:xfrm>
        </p:grpSpPr>
        <p:sp>
          <p:nvSpPr>
            <p:cNvPr id="32828" name="Rectangle 42"/>
            <p:cNvSpPr>
              <a:spLocks noChangeArrowheads="1"/>
            </p:cNvSpPr>
            <p:nvPr/>
          </p:nvSpPr>
          <p:spPr bwMode="auto">
            <a:xfrm>
              <a:off x="4861" y="1344"/>
              <a:ext cx="210" cy="96"/>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29" name="Rectangle 43"/>
            <p:cNvSpPr>
              <a:spLocks noChangeArrowheads="1"/>
            </p:cNvSpPr>
            <p:nvPr/>
          </p:nvSpPr>
          <p:spPr bwMode="auto">
            <a:xfrm>
              <a:off x="4861" y="1536"/>
              <a:ext cx="210" cy="9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sp>
        <p:nvSpPr>
          <p:cNvPr id="32791" name="Rectangle 44"/>
          <p:cNvSpPr>
            <a:spLocks noChangeArrowheads="1"/>
          </p:cNvSpPr>
          <p:nvPr/>
        </p:nvSpPr>
        <p:spPr bwMode="auto">
          <a:xfrm>
            <a:off x="914400" y="3041650"/>
            <a:ext cx="2016125"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92" name="Text Box 45"/>
          <p:cNvSpPr txBox="1">
            <a:spLocks noChangeArrowheads="1"/>
          </p:cNvSpPr>
          <p:nvPr/>
        </p:nvSpPr>
        <p:spPr bwMode="auto">
          <a:xfrm>
            <a:off x="914400" y="242887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5</a:t>
            </a:r>
            <a:endParaRPr lang="en-US" sz="1600" smtClean="0">
              <a:solidFill>
                <a:srgbClr val="003367"/>
              </a:solidFill>
              <a:latin typeface="Times New Roman" charset="0"/>
            </a:endParaRPr>
          </a:p>
        </p:txBody>
      </p:sp>
      <p:sp>
        <p:nvSpPr>
          <p:cNvPr id="32793" name="Text Box 46"/>
          <p:cNvSpPr txBox="1">
            <a:spLocks noChangeArrowheads="1"/>
          </p:cNvSpPr>
          <p:nvPr/>
        </p:nvSpPr>
        <p:spPr bwMode="auto">
          <a:xfrm>
            <a:off x="1862138" y="24352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5</a:t>
            </a:r>
            <a:endParaRPr lang="en-US" sz="1600" smtClean="0">
              <a:solidFill>
                <a:srgbClr val="003367"/>
              </a:solidFill>
              <a:latin typeface="Times New Roman" charset="0"/>
            </a:endParaRPr>
          </a:p>
        </p:txBody>
      </p:sp>
      <p:sp>
        <p:nvSpPr>
          <p:cNvPr id="32794" name="Text Box 47"/>
          <p:cNvSpPr txBox="1">
            <a:spLocks noChangeArrowheads="1"/>
          </p:cNvSpPr>
          <p:nvPr/>
        </p:nvSpPr>
        <p:spPr bwMode="auto">
          <a:xfrm>
            <a:off x="2732088" y="243205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1</a:t>
            </a:r>
            <a:endParaRPr lang="en-US" sz="1600" smtClean="0">
              <a:solidFill>
                <a:srgbClr val="003367"/>
              </a:solidFill>
              <a:latin typeface="Times New Roman" charset="0"/>
            </a:endParaRPr>
          </a:p>
        </p:txBody>
      </p:sp>
      <p:sp>
        <p:nvSpPr>
          <p:cNvPr id="32795" name="Text Box 48"/>
          <p:cNvSpPr txBox="1">
            <a:spLocks noChangeArrowheads="1"/>
          </p:cNvSpPr>
          <p:nvPr/>
        </p:nvSpPr>
        <p:spPr bwMode="auto">
          <a:xfrm>
            <a:off x="7764463" y="24352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1</a:t>
            </a:r>
            <a:endParaRPr lang="en-US" sz="1600" smtClean="0">
              <a:solidFill>
                <a:srgbClr val="003367"/>
              </a:solidFill>
              <a:latin typeface="Times New Roman" charset="0"/>
            </a:endParaRPr>
          </a:p>
        </p:txBody>
      </p:sp>
      <p:sp>
        <p:nvSpPr>
          <p:cNvPr id="32796" name="Text Box 49"/>
          <p:cNvSpPr txBox="1">
            <a:spLocks noChangeArrowheads="1"/>
          </p:cNvSpPr>
          <p:nvPr/>
        </p:nvSpPr>
        <p:spPr bwMode="auto">
          <a:xfrm>
            <a:off x="3238500" y="319405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4</a:t>
            </a:r>
            <a:endParaRPr lang="en-US" sz="1600" smtClean="0">
              <a:solidFill>
                <a:srgbClr val="003367"/>
              </a:solidFill>
              <a:latin typeface="Times New Roman" charset="0"/>
            </a:endParaRPr>
          </a:p>
        </p:txBody>
      </p:sp>
      <p:sp>
        <p:nvSpPr>
          <p:cNvPr id="32797" name="Text Box 50"/>
          <p:cNvSpPr txBox="1">
            <a:spLocks noChangeArrowheads="1"/>
          </p:cNvSpPr>
          <p:nvPr/>
        </p:nvSpPr>
        <p:spPr bwMode="auto">
          <a:xfrm>
            <a:off x="1447800" y="3468469"/>
            <a:ext cx="2885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CPU busy 25/37: U = 67%</a:t>
            </a:r>
          </a:p>
          <a:p>
            <a:r>
              <a:rPr lang="en-US" sz="1800" dirty="0" smtClean="0">
                <a:solidFill>
                  <a:srgbClr val="003367"/>
                </a:solidFill>
                <a:latin typeface="+mn-lt"/>
              </a:rPr>
              <a:t>Disk busy 15/37: U = 40%</a:t>
            </a:r>
            <a:endParaRPr lang="en-US" sz="2000" dirty="0" smtClean="0">
              <a:solidFill>
                <a:srgbClr val="003367"/>
              </a:solidFill>
              <a:latin typeface="+mn-lt"/>
            </a:endParaRPr>
          </a:p>
        </p:txBody>
      </p:sp>
      <p:sp>
        <p:nvSpPr>
          <p:cNvPr id="32798" name="Text Box 51"/>
          <p:cNvSpPr txBox="1">
            <a:spLocks noChangeArrowheads="1"/>
          </p:cNvSpPr>
          <p:nvPr/>
        </p:nvSpPr>
        <p:spPr bwMode="auto">
          <a:xfrm>
            <a:off x="4953000" y="5334000"/>
            <a:ext cx="419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b="1" i="1" dirty="0" smtClean="0">
                <a:solidFill>
                  <a:srgbClr val="CC0000"/>
                </a:solidFill>
                <a:latin typeface="+mn-lt"/>
              </a:rPr>
              <a:t>33% </a:t>
            </a:r>
            <a:r>
              <a:rPr lang="en-US" sz="2000" b="1" i="1" dirty="0" smtClean="0">
                <a:solidFill>
                  <a:srgbClr val="CC0000"/>
                </a:solidFill>
                <a:latin typeface="+mn-lt"/>
              </a:rPr>
              <a:t>improvement in utilization</a:t>
            </a:r>
          </a:p>
          <a:p>
            <a:r>
              <a:rPr lang="en-US" sz="2000" b="1" dirty="0" smtClean="0">
                <a:solidFill>
                  <a:srgbClr val="37305A"/>
                </a:solidFill>
                <a:latin typeface="+mn-lt"/>
              </a:rPr>
              <a:t>When there is work to do,</a:t>
            </a:r>
          </a:p>
          <a:p>
            <a:r>
              <a:rPr lang="en-US" sz="2000" b="1" dirty="0" smtClean="0">
                <a:solidFill>
                  <a:srgbClr val="37305A"/>
                </a:solidFill>
                <a:latin typeface="+mn-lt"/>
              </a:rPr>
              <a:t>U == efficiency.  More U means better throughput.</a:t>
            </a:r>
            <a:endParaRPr lang="en-US" sz="2000" b="1" dirty="0" smtClean="0">
              <a:solidFill>
                <a:srgbClr val="37305A"/>
              </a:solidFill>
              <a:latin typeface="+mn-lt"/>
            </a:endParaRPr>
          </a:p>
        </p:txBody>
      </p:sp>
      <p:sp>
        <p:nvSpPr>
          <p:cNvPr id="32799" name="Text Box 52"/>
          <p:cNvSpPr txBox="1">
            <a:spLocks noChangeArrowheads="1"/>
          </p:cNvSpPr>
          <p:nvPr/>
        </p:nvSpPr>
        <p:spPr bwMode="auto">
          <a:xfrm>
            <a:off x="830263" y="1752600"/>
            <a:ext cx="3330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dirty="0" smtClean="0">
                <a:solidFill>
                  <a:srgbClr val="003367"/>
                </a:solidFill>
                <a:latin typeface="+mn-lt"/>
              </a:rPr>
              <a:t>1. Naive </a:t>
            </a:r>
            <a:r>
              <a:rPr lang="en-US" b="1" dirty="0" smtClean="0">
                <a:solidFill>
                  <a:schemeClr val="accent2"/>
                </a:solidFill>
                <a:latin typeface="+mn-lt"/>
              </a:rPr>
              <a:t>Round Robin</a:t>
            </a:r>
            <a:endParaRPr lang="en-US" sz="3200" b="1" dirty="0" smtClean="0">
              <a:solidFill>
                <a:schemeClr val="accent2"/>
              </a:solidFill>
              <a:latin typeface="+mn-lt"/>
            </a:endParaRPr>
          </a:p>
        </p:txBody>
      </p:sp>
      <p:sp>
        <p:nvSpPr>
          <p:cNvPr id="32800" name="Text Box 53"/>
          <p:cNvSpPr txBox="1">
            <a:spLocks noChangeArrowheads="1"/>
          </p:cNvSpPr>
          <p:nvPr/>
        </p:nvSpPr>
        <p:spPr bwMode="auto">
          <a:xfrm>
            <a:off x="922338" y="4171890"/>
            <a:ext cx="5459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dirty="0" smtClean="0">
                <a:solidFill>
                  <a:srgbClr val="003367"/>
                </a:solidFill>
                <a:latin typeface="+mn-lt"/>
              </a:rPr>
              <a:t>2. Add internal priority boost for I/O completion</a:t>
            </a:r>
            <a:endParaRPr lang="en-US" sz="2800" dirty="0" smtClean="0">
              <a:solidFill>
                <a:srgbClr val="003367"/>
              </a:solidFill>
              <a:latin typeface="+mn-lt"/>
            </a:endParaRPr>
          </a:p>
        </p:txBody>
      </p:sp>
      <p:grpSp>
        <p:nvGrpSpPr>
          <p:cNvPr id="32801" name="Group 54"/>
          <p:cNvGrpSpPr>
            <a:grpSpLocks/>
          </p:cNvGrpSpPr>
          <p:nvPr/>
        </p:nvGrpSpPr>
        <p:grpSpPr bwMode="auto">
          <a:xfrm>
            <a:off x="6954838" y="3697288"/>
            <a:ext cx="192087" cy="123825"/>
            <a:chOff x="3776" y="3429"/>
            <a:chExt cx="274" cy="109"/>
          </a:xfrm>
        </p:grpSpPr>
        <p:sp>
          <p:nvSpPr>
            <p:cNvPr id="32823"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4"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5"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6"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32827"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32802" name="Line 60"/>
          <p:cNvSpPr>
            <a:spLocks noChangeShapeType="1"/>
          </p:cNvSpPr>
          <p:nvPr/>
        </p:nvSpPr>
        <p:spPr bwMode="auto">
          <a:xfrm>
            <a:off x="7146925" y="3757613"/>
            <a:ext cx="13811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2803" name="Oval 61"/>
          <p:cNvSpPr>
            <a:spLocks noChangeArrowheads="1"/>
          </p:cNvSpPr>
          <p:nvPr/>
        </p:nvSpPr>
        <p:spPr bwMode="auto">
          <a:xfrm>
            <a:off x="7232650" y="3656013"/>
            <a:ext cx="203200" cy="20478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32804" name="Group 62"/>
          <p:cNvGrpSpPr>
            <a:grpSpLocks/>
          </p:cNvGrpSpPr>
          <p:nvPr/>
        </p:nvGrpSpPr>
        <p:grpSpPr bwMode="auto">
          <a:xfrm flipH="1">
            <a:off x="7521575" y="4241800"/>
            <a:ext cx="192088" cy="123825"/>
            <a:chOff x="3776" y="3429"/>
            <a:chExt cx="274" cy="109"/>
          </a:xfrm>
        </p:grpSpPr>
        <p:sp>
          <p:nvSpPr>
            <p:cNvPr id="32818"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19"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0"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1"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32822"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32805" name="Line 68"/>
          <p:cNvSpPr>
            <a:spLocks noChangeShapeType="1"/>
          </p:cNvSpPr>
          <p:nvPr/>
        </p:nvSpPr>
        <p:spPr bwMode="auto">
          <a:xfrm flipH="1">
            <a:off x="7383463" y="4302125"/>
            <a:ext cx="138112"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2806" name="Oval 69"/>
          <p:cNvSpPr>
            <a:spLocks noChangeArrowheads="1"/>
          </p:cNvSpPr>
          <p:nvPr/>
        </p:nvSpPr>
        <p:spPr bwMode="auto">
          <a:xfrm flipH="1">
            <a:off x="7232650" y="4200525"/>
            <a:ext cx="203200" cy="204788"/>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32807" name="AutoShape 70"/>
          <p:cNvCxnSpPr>
            <a:cxnSpLocks noChangeShapeType="1"/>
            <a:stCxn id="32803" idx="6"/>
          </p:cNvCxnSpPr>
          <p:nvPr/>
        </p:nvCxnSpPr>
        <p:spPr bwMode="auto">
          <a:xfrm>
            <a:off x="7435850" y="3759200"/>
            <a:ext cx="415925" cy="20796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08" name="AutoShape 71"/>
          <p:cNvCxnSpPr>
            <a:cxnSpLocks noChangeShapeType="1"/>
          </p:cNvCxnSpPr>
          <p:nvPr/>
        </p:nvCxnSpPr>
        <p:spPr bwMode="auto">
          <a:xfrm rot="10800000" flipV="1">
            <a:off x="7631113" y="4117975"/>
            <a:ext cx="219075" cy="18415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09" name="AutoShape 72"/>
          <p:cNvCxnSpPr>
            <a:cxnSpLocks noChangeShapeType="1"/>
            <a:stCxn id="32806" idx="6"/>
          </p:cNvCxnSpPr>
          <p:nvPr/>
        </p:nvCxnSpPr>
        <p:spPr bwMode="auto">
          <a:xfrm rot="10800000">
            <a:off x="6775450" y="4106863"/>
            <a:ext cx="457200" cy="195262"/>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10" name="AutoShape 73"/>
          <p:cNvCxnSpPr>
            <a:cxnSpLocks noChangeShapeType="1"/>
            <a:endCxn id="32823" idx="1"/>
          </p:cNvCxnSpPr>
          <p:nvPr/>
        </p:nvCxnSpPr>
        <p:spPr bwMode="auto">
          <a:xfrm rot="-5400000">
            <a:off x="6803231" y="3731419"/>
            <a:ext cx="206375" cy="261938"/>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32811" name="Rectangle 74"/>
          <p:cNvSpPr>
            <a:spLocks noChangeArrowheads="1"/>
          </p:cNvSpPr>
          <p:nvPr/>
        </p:nvSpPr>
        <p:spPr bwMode="auto">
          <a:xfrm>
            <a:off x="6621463" y="3965575"/>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32812" name="Rectangle 75"/>
          <p:cNvSpPr>
            <a:spLocks noChangeArrowheads="1"/>
          </p:cNvSpPr>
          <p:nvPr/>
        </p:nvSpPr>
        <p:spPr bwMode="auto">
          <a:xfrm>
            <a:off x="7713663" y="3965575"/>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32813" name="Oval 76"/>
          <p:cNvSpPr>
            <a:spLocks noChangeArrowheads="1"/>
          </p:cNvSpPr>
          <p:nvPr/>
        </p:nvSpPr>
        <p:spPr bwMode="auto">
          <a:xfrm>
            <a:off x="4843463" y="1778000"/>
            <a:ext cx="341312" cy="341313"/>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2814" name="Oval 77"/>
          <p:cNvSpPr>
            <a:spLocks noChangeArrowheads="1"/>
          </p:cNvSpPr>
          <p:nvPr/>
        </p:nvSpPr>
        <p:spPr bwMode="auto">
          <a:xfrm>
            <a:off x="5456238" y="1778000"/>
            <a:ext cx="341312" cy="341313"/>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2815" name="Oval 78"/>
          <p:cNvSpPr>
            <a:spLocks noChangeArrowheads="1"/>
          </p:cNvSpPr>
          <p:nvPr/>
        </p:nvSpPr>
        <p:spPr bwMode="auto">
          <a:xfrm>
            <a:off x="6070600" y="1778000"/>
            <a:ext cx="341313" cy="341313"/>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2816" name="AutoShape 79"/>
          <p:cNvCxnSpPr>
            <a:cxnSpLocks noChangeShapeType="1"/>
            <a:stCxn id="32813" idx="6"/>
            <a:endCxn id="32814" idx="2"/>
          </p:cNvCxnSpPr>
          <p:nvPr/>
        </p:nvCxnSpPr>
        <p:spPr bwMode="auto">
          <a:xfrm>
            <a:off x="5184775" y="1949450"/>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2817" name="AutoShape 80"/>
          <p:cNvCxnSpPr>
            <a:cxnSpLocks noChangeShapeType="1"/>
          </p:cNvCxnSpPr>
          <p:nvPr/>
        </p:nvCxnSpPr>
        <p:spPr bwMode="auto">
          <a:xfrm>
            <a:off x="5797550" y="1949450"/>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87887648"/>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rPr>
              <a:t>Estimating Time-to-Yield</a:t>
            </a:r>
          </a:p>
        </p:txBody>
      </p:sp>
      <p:sp>
        <p:nvSpPr>
          <p:cNvPr id="33794" name="Content Placeholder 4"/>
          <p:cNvSpPr>
            <a:spLocks noGrp="1"/>
          </p:cNvSpPr>
          <p:nvPr>
            <p:ph idx="1"/>
          </p:nvPr>
        </p:nvSpPr>
        <p:spPr/>
        <p:txBody>
          <a:bodyPr/>
          <a:lstStyle/>
          <a:p>
            <a:pPr>
              <a:buFontTx/>
              <a:buNone/>
            </a:pPr>
            <a:r>
              <a:rPr lang="en-US" dirty="0">
                <a:latin typeface="Arial" charset="0"/>
                <a:ea typeface="ＭＳ Ｐゴシック" charset="0"/>
              </a:rPr>
              <a:t>How to predict which job/task/thread will have the shortest demand on the CPU?</a:t>
            </a:r>
          </a:p>
          <a:p>
            <a:pPr lvl="1"/>
            <a:r>
              <a:rPr lang="en-US" dirty="0">
                <a:latin typeface="Arial" charset="0"/>
                <a:ea typeface="ＭＳ Ｐゴシック" charset="0"/>
              </a:rPr>
              <a:t>If you don</a:t>
            </a:r>
            <a:r>
              <a:rPr lang="ja-JP" altLang="en-US" dirty="0">
                <a:latin typeface="Arial" charset="0"/>
                <a:ea typeface="ＭＳ Ｐゴシック" charset="0"/>
              </a:rPr>
              <a:t>’</a:t>
            </a:r>
            <a:r>
              <a:rPr lang="en-US" altLang="ja-JP" dirty="0">
                <a:latin typeface="Arial" charset="0"/>
                <a:ea typeface="ＭＳ Ｐゴシック" charset="0"/>
              </a:rPr>
              <a:t>t know, then guess.</a:t>
            </a:r>
          </a:p>
          <a:p>
            <a:pPr lvl="2">
              <a:buFontTx/>
              <a:buNone/>
            </a:pPr>
            <a:r>
              <a:rPr lang="en-US" i="1" dirty="0">
                <a:latin typeface="Arial" charset="0"/>
                <a:ea typeface="ＭＳ Ｐゴシック" charset="0"/>
              </a:rPr>
              <a:t>Weather report strategy</a:t>
            </a:r>
            <a:r>
              <a:rPr lang="en-US" dirty="0">
                <a:latin typeface="Arial" charset="0"/>
                <a:ea typeface="ＭＳ Ｐゴシック" charset="0"/>
              </a:rPr>
              <a:t>: predict future </a:t>
            </a:r>
            <a:r>
              <a:rPr lang="en-US" i="1" dirty="0">
                <a:latin typeface="Arial" charset="0"/>
                <a:ea typeface="ＭＳ Ｐゴシック" charset="0"/>
              </a:rPr>
              <a:t>D</a:t>
            </a:r>
            <a:r>
              <a:rPr lang="en-US" dirty="0">
                <a:latin typeface="Arial" charset="0"/>
                <a:ea typeface="ＭＳ Ｐゴシック" charset="0"/>
              </a:rPr>
              <a:t> from the recent past.</a:t>
            </a:r>
          </a:p>
          <a:p>
            <a:pPr>
              <a:buFontTx/>
              <a:buNone/>
            </a:pPr>
            <a:r>
              <a:rPr lang="en-US" dirty="0">
                <a:latin typeface="Arial" charset="0"/>
                <a:ea typeface="ＭＳ Ｐゴシック" charset="0"/>
              </a:rPr>
              <a:t>Don</a:t>
            </a:r>
            <a:r>
              <a:rPr lang="ja-JP" altLang="en-US" dirty="0">
                <a:latin typeface="Arial" charset="0"/>
                <a:ea typeface="ＭＳ Ｐゴシック" charset="0"/>
              </a:rPr>
              <a:t>’</a:t>
            </a:r>
            <a:r>
              <a:rPr lang="en-US" altLang="ja-JP" dirty="0">
                <a:latin typeface="Arial" charset="0"/>
                <a:ea typeface="ＭＳ Ｐゴシック" charset="0"/>
              </a:rPr>
              <a:t>t have to guess exactly: we can do well by using </a:t>
            </a:r>
            <a:r>
              <a:rPr lang="en-US" altLang="ja-JP" b="1" dirty="0">
                <a:solidFill>
                  <a:srgbClr val="651222"/>
                </a:solidFill>
                <a:latin typeface="Arial" charset="0"/>
                <a:ea typeface="ＭＳ Ｐゴシック" charset="0"/>
              </a:rPr>
              <a:t>adaptive internal priority</a:t>
            </a:r>
            <a:r>
              <a:rPr lang="en-US" altLang="ja-JP" dirty="0">
                <a:latin typeface="Arial" charset="0"/>
                <a:ea typeface="ＭＳ Ｐゴシック" charset="0"/>
              </a:rPr>
              <a:t>.</a:t>
            </a:r>
          </a:p>
          <a:p>
            <a:pPr lvl="1"/>
            <a:r>
              <a:rPr lang="en-US" dirty="0">
                <a:latin typeface="Arial" charset="0"/>
                <a:ea typeface="ＭＳ Ｐゴシック" charset="0"/>
              </a:rPr>
              <a:t>Common technique: </a:t>
            </a:r>
            <a:r>
              <a:rPr lang="en-US" b="1" dirty="0">
                <a:solidFill>
                  <a:schemeClr val="accent2"/>
                </a:solidFill>
                <a:latin typeface="Arial" charset="0"/>
                <a:ea typeface="ＭＳ Ｐゴシック" charset="0"/>
              </a:rPr>
              <a:t>multi-level feedback queue</a:t>
            </a:r>
            <a:r>
              <a:rPr lang="en-US" dirty="0">
                <a:latin typeface="Arial" charset="0"/>
                <a:ea typeface="ＭＳ Ｐゴシック" charset="0"/>
              </a:rPr>
              <a:t>.</a:t>
            </a:r>
          </a:p>
          <a:p>
            <a:pPr lvl="1"/>
            <a:r>
              <a:rPr lang="en-US" dirty="0">
                <a:latin typeface="Arial" charset="0"/>
                <a:ea typeface="ＭＳ Ｐゴシック" charset="0"/>
              </a:rPr>
              <a:t>Set N priority levels, with a </a:t>
            </a:r>
            <a:r>
              <a:rPr lang="en-US" dirty="0" err="1">
                <a:latin typeface="Arial" charset="0"/>
                <a:ea typeface="ＭＳ Ｐゴシック" charset="0"/>
              </a:rPr>
              <a:t>timeslice</a:t>
            </a:r>
            <a:r>
              <a:rPr lang="en-US" dirty="0">
                <a:latin typeface="Arial" charset="0"/>
                <a:ea typeface="ＭＳ Ｐゴシック" charset="0"/>
              </a:rPr>
              <a:t> quantum for each.</a:t>
            </a:r>
          </a:p>
          <a:p>
            <a:pPr lvl="1"/>
            <a:r>
              <a:rPr lang="en-US" dirty="0">
                <a:latin typeface="Arial" charset="0"/>
                <a:ea typeface="ＭＳ Ｐゴシック" charset="0"/>
              </a:rPr>
              <a:t>If </a:t>
            </a:r>
            <a:r>
              <a:rPr lang="en-US" dirty="0" smtClean="0">
                <a:latin typeface="Arial" charset="0"/>
                <a:ea typeface="ＭＳ Ｐゴシック" charset="0"/>
              </a:rPr>
              <a:t>thread’s quantum </a:t>
            </a:r>
            <a:r>
              <a:rPr lang="en-US" dirty="0">
                <a:latin typeface="Arial" charset="0"/>
                <a:ea typeface="ＭＳ Ｐゴシック" charset="0"/>
              </a:rPr>
              <a:t>expires, drop </a:t>
            </a:r>
            <a:r>
              <a:rPr lang="en-US" dirty="0" smtClean="0">
                <a:latin typeface="Arial" charset="0"/>
                <a:ea typeface="ＭＳ Ｐゴシック" charset="0"/>
              </a:rPr>
              <a:t>its priority </a:t>
            </a:r>
            <a:r>
              <a:rPr lang="en-US" b="1" dirty="0">
                <a:latin typeface="Arial" charset="0"/>
                <a:ea typeface="ＭＳ Ｐゴシック" charset="0"/>
              </a:rPr>
              <a:t>down</a:t>
            </a:r>
            <a:r>
              <a:rPr lang="en-US" dirty="0">
                <a:latin typeface="Arial" charset="0"/>
                <a:ea typeface="ＭＳ Ｐゴシック" charset="0"/>
              </a:rPr>
              <a:t> one level</a:t>
            </a:r>
            <a:r>
              <a:rPr lang="en-US" dirty="0" smtClean="0">
                <a:latin typeface="Arial" charset="0"/>
                <a:ea typeface="ＭＳ Ｐゴシック" charset="0"/>
              </a:rPr>
              <a:t>.</a:t>
            </a:r>
          </a:p>
          <a:p>
            <a:pPr lvl="2"/>
            <a:r>
              <a:rPr lang="en-US" dirty="0" smtClean="0">
                <a:latin typeface="Arial" charset="0"/>
                <a:ea typeface="ＭＳ Ｐゴシック" charset="0"/>
              </a:rPr>
              <a:t>“Must be </a:t>
            </a:r>
            <a:r>
              <a:rPr lang="en-US" b="1" dirty="0" smtClean="0">
                <a:solidFill>
                  <a:srgbClr val="651222"/>
                </a:solidFill>
                <a:latin typeface="Arial" charset="0"/>
                <a:ea typeface="ＭＳ Ｐゴシック" charset="0"/>
              </a:rPr>
              <a:t>CPU bound</a:t>
            </a:r>
            <a:r>
              <a:rPr lang="en-US" dirty="0" smtClean="0">
                <a:latin typeface="Arial" charset="0"/>
                <a:ea typeface="ＭＳ Ｐゴシック" charset="0"/>
              </a:rPr>
              <a:t>.”  (mostly exercising the CPU)</a:t>
            </a:r>
            <a:endParaRPr lang="en-US" dirty="0">
              <a:latin typeface="Arial" charset="0"/>
              <a:ea typeface="ＭＳ Ｐゴシック" charset="0"/>
            </a:endParaRPr>
          </a:p>
          <a:p>
            <a:pPr lvl="1"/>
            <a:r>
              <a:rPr lang="en-US" dirty="0">
                <a:latin typeface="Arial" charset="0"/>
                <a:ea typeface="ＭＳ Ｐゴシック" charset="0"/>
              </a:rPr>
              <a:t>If a job yields or blocks, bump priority </a:t>
            </a:r>
            <a:r>
              <a:rPr lang="en-US" b="1" dirty="0">
                <a:latin typeface="Arial" charset="0"/>
                <a:ea typeface="ＭＳ Ｐゴシック" charset="0"/>
              </a:rPr>
              <a:t>up</a:t>
            </a:r>
            <a:r>
              <a:rPr lang="en-US" dirty="0">
                <a:latin typeface="Arial" charset="0"/>
                <a:ea typeface="ＭＳ Ｐゴシック" charset="0"/>
              </a:rPr>
              <a:t> one level</a:t>
            </a:r>
            <a:r>
              <a:rPr lang="en-US" dirty="0" smtClean="0">
                <a:latin typeface="Arial" charset="0"/>
                <a:ea typeface="ＭＳ Ｐゴシック" charset="0"/>
              </a:rPr>
              <a:t>.</a:t>
            </a:r>
          </a:p>
          <a:p>
            <a:pPr lvl="2"/>
            <a:r>
              <a:rPr lang="en-US" dirty="0" smtClean="0">
                <a:latin typeface="Arial" charset="0"/>
                <a:ea typeface="ＭＳ Ｐゴシック" charset="0"/>
              </a:rPr>
              <a:t>“Must be </a:t>
            </a:r>
            <a:r>
              <a:rPr lang="en-US" b="1" dirty="0" smtClean="0">
                <a:solidFill>
                  <a:srgbClr val="651222"/>
                </a:solidFill>
                <a:latin typeface="Arial" charset="0"/>
                <a:ea typeface="ＭＳ Ｐゴシック" charset="0"/>
              </a:rPr>
              <a:t>I/O bound</a:t>
            </a:r>
            <a:r>
              <a:rPr lang="en-US" dirty="0" smtClean="0">
                <a:latin typeface="Arial" charset="0"/>
                <a:ea typeface="ＭＳ Ｐゴシック" charset="0"/>
              </a:rPr>
              <a:t>.”     (blocking to wait for I/O)</a:t>
            </a:r>
            <a:endParaRPr lang="en-US" dirty="0">
              <a:latin typeface="Arial" charset="0"/>
              <a:ea typeface="ＭＳ Ｐゴシック" charset="0"/>
            </a:endParaRPr>
          </a:p>
          <a:p>
            <a:pPr lvl="1">
              <a:buFontTx/>
              <a:buNone/>
            </a:pPr>
            <a:endParaRPr lang="en-US" dirty="0">
              <a:latin typeface="Arial" charset="0"/>
              <a:ea typeface="ＭＳ Ｐゴシック" charset="0"/>
            </a:endParaRPr>
          </a:p>
          <a:p>
            <a:pPr lvl="1"/>
            <a:endParaRPr lang="en-US" dirty="0">
              <a:latin typeface="Arial" charset="0"/>
              <a:ea typeface="ＭＳ Ｐゴシック" charset="0"/>
            </a:endParaRPr>
          </a:p>
        </p:txBody>
      </p:sp>
    </p:spTree>
    <p:extLst>
      <p:ext uri="{BB962C8B-B14F-4D97-AF65-F5344CB8AC3E}">
        <p14:creationId xmlns:p14="http://schemas.microsoft.com/office/powerpoint/2010/main" val="2429639440"/>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r>
              <a:rPr lang="en-US">
                <a:latin typeface="Arial" charset="0"/>
                <a:ea typeface="ＭＳ Ｐゴシック" charset="0"/>
              </a:rPr>
              <a:t>Example: a recent Linux rev</a:t>
            </a:r>
          </a:p>
        </p:txBody>
      </p:sp>
      <p:sp>
        <p:nvSpPr>
          <p:cNvPr id="34818" name="Rectangle 5"/>
          <p:cNvSpPr>
            <a:spLocks noChangeArrowheads="1"/>
          </p:cNvSpPr>
          <p:nvPr/>
        </p:nvSpPr>
        <p:spPr bwMode="auto">
          <a:xfrm>
            <a:off x="914400" y="2209800"/>
            <a:ext cx="731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37305A"/>
                </a:solidFill>
              </a:rPr>
              <a:t>Tasks are determined to be I/O-bound or CPU-bound based on an interactivity heuristic. A task's interactiveness metric is calculated based on how much time the task executes compared to how much time it sleeps. Note that because I/O tasks schedule I/O and then wait, an I/O-bound task spends more time sleeping and waiting for I/O completion. This increases its interactive metric.</a:t>
            </a:r>
          </a:p>
        </p:txBody>
      </p:sp>
    </p:spTree>
    <p:extLst>
      <p:ext uri="{BB962C8B-B14F-4D97-AF65-F5344CB8AC3E}">
        <p14:creationId xmlns:p14="http://schemas.microsoft.com/office/powerpoint/2010/main" val="740517714"/>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Arial" charset="0"/>
                <a:ea typeface="ＭＳ Ｐゴシック" charset="0"/>
              </a:rPr>
              <a:t>Multilevel Feedback Queue</a:t>
            </a:r>
          </a:p>
        </p:txBody>
      </p:sp>
      <p:sp>
        <p:nvSpPr>
          <p:cNvPr id="36866" name="Rectangle 3"/>
          <p:cNvSpPr>
            <a:spLocks noGrp="1" noChangeArrowheads="1"/>
          </p:cNvSpPr>
          <p:nvPr>
            <p:ph type="body" idx="1"/>
          </p:nvPr>
        </p:nvSpPr>
        <p:spPr>
          <a:xfrm>
            <a:off x="685800" y="1365250"/>
            <a:ext cx="7772400" cy="2181225"/>
          </a:xfrm>
        </p:spPr>
        <p:txBody>
          <a:bodyPr/>
          <a:lstStyle/>
          <a:p>
            <a:pPr>
              <a:buFontTx/>
              <a:buNone/>
            </a:pPr>
            <a:r>
              <a:rPr lang="en-US" dirty="0">
                <a:latin typeface="Arial" charset="0"/>
                <a:ea typeface="ＭＳ Ｐゴシック" charset="0"/>
              </a:rPr>
              <a:t>Many systems (e.g., Unix variants) implement </a:t>
            </a:r>
            <a:r>
              <a:rPr lang="en-US" dirty="0" smtClean="0">
                <a:latin typeface="Arial" charset="0"/>
                <a:ea typeface="ＭＳ Ｐゴシック" charset="0"/>
              </a:rPr>
              <a:t>internal priority using </a:t>
            </a:r>
            <a:r>
              <a:rPr lang="en-US" dirty="0">
                <a:latin typeface="Arial" charset="0"/>
                <a:ea typeface="ＭＳ Ｐゴシック" charset="0"/>
              </a:rPr>
              <a:t>a </a:t>
            </a:r>
            <a:r>
              <a:rPr lang="en-US" b="1" dirty="0">
                <a:solidFill>
                  <a:srgbClr val="651222"/>
                </a:solidFill>
                <a:latin typeface="Arial" charset="0"/>
                <a:ea typeface="ＭＳ Ｐゴシック" charset="0"/>
              </a:rPr>
              <a:t>multilevel feedback queue</a:t>
            </a:r>
            <a:r>
              <a:rPr lang="en-US" dirty="0">
                <a:latin typeface="Arial" charset="0"/>
                <a:ea typeface="ＭＳ Ｐゴシック" charset="0"/>
              </a:rPr>
              <a:t>.</a:t>
            </a:r>
          </a:p>
          <a:p>
            <a:r>
              <a:rPr lang="en-US" sz="2000" b="1" dirty="0" smtClean="0">
                <a:latin typeface="Arial" charset="0"/>
                <a:ea typeface="ＭＳ Ｐゴシック" charset="0"/>
              </a:rPr>
              <a:t>Multilevel</a:t>
            </a:r>
            <a:r>
              <a:rPr lang="en-US" sz="2000" dirty="0">
                <a:latin typeface="Arial" charset="0"/>
                <a:ea typeface="ＭＳ Ｐゴシック" charset="0"/>
              </a:rPr>
              <a:t>. Separate queue for each of </a:t>
            </a:r>
            <a:r>
              <a:rPr lang="en-US" sz="2000" i="1" dirty="0">
                <a:latin typeface="Arial" charset="0"/>
                <a:ea typeface="ＭＳ Ｐゴシック" charset="0"/>
              </a:rPr>
              <a:t>N</a:t>
            </a:r>
            <a:r>
              <a:rPr lang="en-US" sz="2000" dirty="0">
                <a:latin typeface="Arial" charset="0"/>
                <a:ea typeface="ＭＳ Ｐゴシック" charset="0"/>
              </a:rPr>
              <a:t> priority levels.</a:t>
            </a:r>
          </a:p>
          <a:p>
            <a:pPr lvl="1">
              <a:buFontTx/>
              <a:buNone/>
            </a:pPr>
            <a:r>
              <a:rPr lang="en-US" sz="1800" dirty="0">
                <a:latin typeface="Arial" charset="0"/>
                <a:ea typeface="ＭＳ Ｐゴシック" charset="0"/>
              </a:rPr>
              <a:t>Use RR on each queue; look at queue </a:t>
            </a:r>
            <a:r>
              <a:rPr lang="en-US" sz="1800" i="1" dirty="0">
                <a:latin typeface="Arial" charset="0"/>
                <a:ea typeface="ＭＳ Ｐゴシック" charset="0"/>
              </a:rPr>
              <a:t>i-1</a:t>
            </a:r>
            <a:r>
              <a:rPr lang="en-US" sz="1800" dirty="0">
                <a:latin typeface="Arial" charset="0"/>
                <a:ea typeface="ＭＳ Ｐゴシック" charset="0"/>
              </a:rPr>
              <a:t> only if queue </a:t>
            </a:r>
            <a:r>
              <a:rPr lang="en-US" sz="1800" i="1" dirty="0" err="1">
                <a:latin typeface="Arial" charset="0"/>
                <a:ea typeface="ＭＳ Ｐゴシック" charset="0"/>
              </a:rPr>
              <a:t>i</a:t>
            </a:r>
            <a:r>
              <a:rPr lang="en-US" sz="1800" dirty="0">
                <a:latin typeface="Arial" charset="0"/>
                <a:ea typeface="ＭＳ Ｐゴシック" charset="0"/>
              </a:rPr>
              <a:t> is empty.</a:t>
            </a:r>
          </a:p>
          <a:p>
            <a:r>
              <a:rPr lang="en-US" sz="2000" b="1" dirty="0" smtClean="0">
                <a:latin typeface="Arial" charset="0"/>
                <a:ea typeface="ＭＳ Ｐゴシック" charset="0"/>
              </a:rPr>
              <a:t>Feedback</a:t>
            </a:r>
            <a:r>
              <a:rPr lang="en-US" sz="2000" dirty="0">
                <a:latin typeface="Arial" charset="0"/>
                <a:ea typeface="ＭＳ Ｐゴシック" charset="0"/>
              </a:rPr>
              <a:t>.  Factor previous behavior into new job priority.</a:t>
            </a:r>
          </a:p>
        </p:txBody>
      </p:sp>
      <p:sp>
        <p:nvSpPr>
          <p:cNvPr id="36867" name="AutoShape 4"/>
          <p:cNvSpPr>
            <a:spLocks noChangeArrowheads="1"/>
          </p:cNvSpPr>
          <p:nvPr/>
        </p:nvSpPr>
        <p:spPr bwMode="auto">
          <a:xfrm>
            <a:off x="1333500" y="4230688"/>
            <a:ext cx="1158875" cy="709612"/>
          </a:xfrm>
          <a:prstGeom prst="irregularSeal1">
            <a:avLst/>
          </a:prstGeom>
          <a:solidFill>
            <a:srgbClr val="FFFFFF"/>
          </a:solidFill>
          <a:ln w="12700">
            <a:solidFill>
              <a:srgbClr val="333399"/>
            </a:solidFill>
            <a:miter lim="800000"/>
            <a:headEnd type="none" w="sm" len="sm"/>
            <a:tailEnd type="none" w="sm" len="sm"/>
          </a:ln>
        </p:spPr>
        <p:txBody>
          <a:bodyPr anchor="ctr">
            <a:spAutoFit/>
          </a:bodyPr>
          <a:lstStyle/>
          <a:p>
            <a:pPr algn="ctr"/>
            <a:endParaRPr lang="en-US" sz="1400" smtClean="0">
              <a:solidFill>
                <a:srgbClr val="37305A"/>
              </a:solidFill>
            </a:endParaRPr>
          </a:p>
        </p:txBody>
      </p:sp>
      <p:grpSp>
        <p:nvGrpSpPr>
          <p:cNvPr id="36868" name="Group 5"/>
          <p:cNvGrpSpPr>
            <a:grpSpLocks/>
          </p:cNvGrpSpPr>
          <p:nvPr/>
        </p:nvGrpSpPr>
        <p:grpSpPr bwMode="auto">
          <a:xfrm>
            <a:off x="3940175" y="3962400"/>
            <a:ext cx="1546225" cy="1524000"/>
            <a:chOff x="2240" y="2496"/>
            <a:chExt cx="974" cy="960"/>
          </a:xfrm>
        </p:grpSpPr>
        <p:sp>
          <p:nvSpPr>
            <p:cNvPr id="36877" name="Rectangle 6"/>
            <p:cNvSpPr>
              <a:spLocks noChangeArrowheads="1"/>
            </p:cNvSpPr>
            <p:nvPr/>
          </p:nvSpPr>
          <p:spPr bwMode="auto">
            <a:xfrm>
              <a:off x="2254" y="249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78" name="Text Box 7"/>
            <p:cNvSpPr txBox="1">
              <a:spLocks noChangeArrowheads="1"/>
            </p:cNvSpPr>
            <p:nvPr/>
          </p:nvSpPr>
          <p:spPr bwMode="auto">
            <a:xfrm>
              <a:off x="2240" y="2520"/>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high</a:t>
              </a:r>
            </a:p>
          </p:txBody>
        </p:sp>
        <p:grpSp>
          <p:nvGrpSpPr>
            <p:cNvPr id="36879" name="Group 8"/>
            <p:cNvGrpSpPr>
              <a:grpSpLocks/>
            </p:cNvGrpSpPr>
            <p:nvPr/>
          </p:nvGrpSpPr>
          <p:grpSpPr bwMode="auto">
            <a:xfrm>
              <a:off x="2240" y="3216"/>
              <a:ext cx="312" cy="240"/>
              <a:chOff x="1939" y="3254"/>
              <a:chExt cx="312" cy="240"/>
            </a:xfrm>
          </p:grpSpPr>
          <p:sp>
            <p:nvSpPr>
              <p:cNvPr id="36890" name="Rectangle 9"/>
              <p:cNvSpPr>
                <a:spLocks noChangeArrowheads="1"/>
              </p:cNvSpPr>
              <p:nvPr/>
            </p:nvSpPr>
            <p:spPr bwMode="auto">
              <a:xfrm>
                <a:off x="1953" y="3254"/>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91" name="Text Box 10"/>
              <p:cNvSpPr txBox="1">
                <a:spLocks noChangeArrowheads="1"/>
              </p:cNvSpPr>
              <p:nvPr/>
            </p:nvSpPr>
            <p:spPr bwMode="auto">
              <a:xfrm>
                <a:off x="1939" y="3278"/>
                <a:ext cx="3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 low</a:t>
                </a:r>
              </a:p>
            </p:txBody>
          </p:sp>
        </p:grpSp>
        <p:sp>
          <p:nvSpPr>
            <p:cNvPr id="36880" name="Rectangle 11"/>
            <p:cNvSpPr>
              <a:spLocks noChangeArrowheads="1"/>
            </p:cNvSpPr>
            <p:nvPr/>
          </p:nvSpPr>
          <p:spPr bwMode="auto">
            <a:xfrm>
              <a:off x="2254" y="273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81" name="Rectangle 12"/>
            <p:cNvSpPr>
              <a:spLocks noChangeArrowheads="1"/>
            </p:cNvSpPr>
            <p:nvPr/>
          </p:nvSpPr>
          <p:spPr bwMode="auto">
            <a:xfrm>
              <a:off x="2254" y="297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82" name="Oval 13"/>
            <p:cNvSpPr>
              <a:spLocks noChangeArrowheads="1"/>
            </p:cNvSpPr>
            <p:nvPr/>
          </p:nvSpPr>
          <p:spPr bwMode="auto">
            <a:xfrm>
              <a:off x="2688" y="2524"/>
              <a:ext cx="188" cy="188"/>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6883" name="Oval 14"/>
            <p:cNvSpPr>
              <a:spLocks noChangeArrowheads="1"/>
            </p:cNvSpPr>
            <p:nvPr/>
          </p:nvSpPr>
          <p:spPr bwMode="auto">
            <a:xfrm>
              <a:off x="3026" y="2524"/>
              <a:ext cx="188" cy="188"/>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4" name="AutoShape 15"/>
            <p:cNvCxnSpPr>
              <a:cxnSpLocks noChangeShapeType="1"/>
              <a:stCxn id="36882" idx="6"/>
              <a:endCxn id="36883" idx="2"/>
            </p:cNvCxnSpPr>
            <p:nvPr/>
          </p:nvCxnSpPr>
          <p:spPr bwMode="auto">
            <a:xfrm>
              <a:off x="2876" y="2618"/>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6885" name="AutoShape 16"/>
            <p:cNvCxnSpPr>
              <a:cxnSpLocks noChangeShapeType="1"/>
            </p:cNvCxnSpPr>
            <p:nvPr/>
          </p:nvCxnSpPr>
          <p:spPr bwMode="auto">
            <a:xfrm>
              <a:off x="2538" y="2618"/>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6886" name="Oval 17"/>
            <p:cNvSpPr>
              <a:spLocks noChangeArrowheads="1"/>
            </p:cNvSpPr>
            <p:nvPr/>
          </p:nvSpPr>
          <p:spPr bwMode="auto">
            <a:xfrm>
              <a:off x="2688" y="3240"/>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7" name="AutoShape 18"/>
            <p:cNvCxnSpPr>
              <a:cxnSpLocks noChangeShapeType="1"/>
              <a:endCxn id="36886" idx="2"/>
            </p:cNvCxnSpPr>
            <p:nvPr/>
          </p:nvCxnSpPr>
          <p:spPr bwMode="auto">
            <a:xfrm>
              <a:off x="2538" y="3334"/>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6888" name="Oval 19"/>
            <p:cNvSpPr>
              <a:spLocks noChangeArrowheads="1"/>
            </p:cNvSpPr>
            <p:nvPr/>
          </p:nvSpPr>
          <p:spPr bwMode="auto">
            <a:xfrm>
              <a:off x="2688" y="2788"/>
              <a:ext cx="188" cy="188"/>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9" name="AutoShape 20"/>
            <p:cNvCxnSpPr>
              <a:cxnSpLocks noChangeShapeType="1"/>
              <a:endCxn id="36888" idx="2"/>
            </p:cNvCxnSpPr>
            <p:nvPr/>
          </p:nvCxnSpPr>
          <p:spPr bwMode="auto">
            <a:xfrm>
              <a:off x="2538" y="288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36869" name="Text Box 21"/>
          <p:cNvSpPr txBox="1">
            <a:spLocks noChangeArrowheads="1"/>
          </p:cNvSpPr>
          <p:nvPr/>
        </p:nvSpPr>
        <p:spPr bwMode="auto">
          <a:xfrm>
            <a:off x="5562600" y="38100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dirty="0" smtClean="0">
                <a:solidFill>
                  <a:schemeClr val="tx2">
                    <a:lumMod val="25000"/>
                  </a:schemeClr>
                </a:solidFill>
                <a:latin typeface="+mn-lt"/>
              </a:rPr>
              <a:t>I/O bound jobs</a:t>
            </a:r>
          </a:p>
        </p:txBody>
      </p:sp>
      <p:sp>
        <p:nvSpPr>
          <p:cNvPr id="36870" name="Text Box 22"/>
          <p:cNvSpPr txBox="1">
            <a:spLocks noChangeArrowheads="1"/>
          </p:cNvSpPr>
          <p:nvPr/>
        </p:nvSpPr>
        <p:spPr bwMode="auto">
          <a:xfrm>
            <a:off x="5562600" y="5181600"/>
            <a:ext cx="1878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chemeClr val="tx2">
                    <a:lumMod val="25000"/>
                  </a:schemeClr>
                </a:solidFill>
                <a:latin typeface="+mn-lt"/>
              </a:rPr>
              <a:t>CPU-bound jobs</a:t>
            </a:r>
          </a:p>
        </p:txBody>
      </p:sp>
      <p:sp>
        <p:nvSpPr>
          <p:cNvPr id="36871" name="Text Box 23"/>
          <p:cNvSpPr txBox="1">
            <a:spLocks noChangeArrowheads="1"/>
          </p:cNvSpPr>
          <p:nvPr/>
        </p:nvSpPr>
        <p:spPr bwMode="auto">
          <a:xfrm>
            <a:off x="5486400" y="4343400"/>
            <a:ext cx="3238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chemeClr val="tx2">
                    <a:lumMod val="25000"/>
                  </a:schemeClr>
                </a:solidFill>
                <a:latin typeface="+mn-lt"/>
              </a:rPr>
              <a:t>jobs holding </a:t>
            </a:r>
            <a:r>
              <a:rPr lang="en-US" sz="1800" dirty="0" err="1" smtClean="0">
                <a:solidFill>
                  <a:schemeClr val="tx2">
                    <a:lumMod val="25000"/>
                  </a:schemeClr>
                </a:solidFill>
                <a:latin typeface="+mn-lt"/>
              </a:rPr>
              <a:t>resouces</a:t>
            </a:r>
            <a:endParaRPr lang="en-US" sz="1800" dirty="0" smtClean="0">
              <a:solidFill>
                <a:schemeClr val="tx2">
                  <a:lumMod val="25000"/>
                </a:schemeClr>
              </a:solidFill>
              <a:latin typeface="+mn-lt"/>
            </a:endParaRPr>
          </a:p>
          <a:p>
            <a:r>
              <a:rPr lang="en-US" sz="1800" dirty="0" smtClean="0">
                <a:solidFill>
                  <a:schemeClr val="tx2">
                    <a:lumMod val="25000"/>
                  </a:schemeClr>
                </a:solidFill>
                <a:latin typeface="+mn-lt"/>
              </a:rPr>
              <a:t>jobs with high external priority</a:t>
            </a:r>
            <a:endParaRPr lang="en-US" sz="2000" dirty="0" smtClean="0">
              <a:solidFill>
                <a:schemeClr val="tx2">
                  <a:lumMod val="25000"/>
                </a:schemeClr>
              </a:solidFill>
              <a:latin typeface="+mn-lt"/>
            </a:endParaRPr>
          </a:p>
        </p:txBody>
      </p:sp>
      <p:sp>
        <p:nvSpPr>
          <p:cNvPr id="36872" name="Line 24"/>
          <p:cNvSpPr>
            <a:spLocks noChangeShapeType="1"/>
          </p:cNvSpPr>
          <p:nvPr/>
        </p:nvSpPr>
        <p:spPr bwMode="auto">
          <a:xfrm>
            <a:off x="2667000" y="4425950"/>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6873" name="Line 25"/>
          <p:cNvSpPr>
            <a:spLocks noChangeShapeType="1"/>
          </p:cNvSpPr>
          <p:nvPr/>
        </p:nvSpPr>
        <p:spPr bwMode="auto">
          <a:xfrm>
            <a:off x="2667000" y="4689475"/>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6874" name="Text Box 26"/>
          <p:cNvSpPr txBox="1">
            <a:spLocks noChangeArrowheads="1"/>
          </p:cNvSpPr>
          <p:nvPr/>
        </p:nvSpPr>
        <p:spPr bwMode="auto">
          <a:xfrm>
            <a:off x="3276600" y="5791200"/>
            <a:ext cx="208067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US" sz="2000" b="1" dirty="0" smtClean="0">
                <a:solidFill>
                  <a:schemeClr val="tx2">
                    <a:lumMod val="25000"/>
                  </a:schemeClr>
                </a:solidFill>
                <a:latin typeface="+mn-lt"/>
              </a:rPr>
              <a:t>ready queues</a:t>
            </a:r>
          </a:p>
          <a:p>
            <a:pPr algn="ctr"/>
            <a:r>
              <a:rPr lang="en-US" sz="1800" dirty="0" smtClean="0">
                <a:solidFill>
                  <a:schemeClr val="tx2">
                    <a:lumMod val="25000"/>
                  </a:schemeClr>
                </a:solidFill>
                <a:latin typeface="+mn-lt"/>
              </a:rPr>
              <a:t>indexed by priority</a:t>
            </a:r>
            <a:endParaRPr lang="en-US" sz="2000" dirty="0" smtClean="0">
              <a:solidFill>
                <a:schemeClr val="tx2">
                  <a:lumMod val="25000"/>
                </a:schemeClr>
              </a:solidFill>
              <a:latin typeface="+mn-lt"/>
            </a:endParaRPr>
          </a:p>
        </p:txBody>
      </p:sp>
      <p:sp>
        <p:nvSpPr>
          <p:cNvPr id="36875" name="Text Box 27"/>
          <p:cNvSpPr txBox="1">
            <a:spLocks noChangeArrowheads="1"/>
          </p:cNvSpPr>
          <p:nvPr/>
        </p:nvSpPr>
        <p:spPr bwMode="auto">
          <a:xfrm>
            <a:off x="152400" y="5029200"/>
            <a:ext cx="327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b="1" dirty="0" err="1" smtClean="0">
                <a:solidFill>
                  <a:srgbClr val="003367"/>
                </a:solidFill>
                <a:latin typeface="+mn-lt"/>
              </a:rPr>
              <a:t>GetNextToRun</a:t>
            </a:r>
            <a:r>
              <a:rPr lang="en-US" sz="1800" dirty="0" smtClean="0">
                <a:solidFill>
                  <a:srgbClr val="003367"/>
                </a:solidFill>
                <a:latin typeface="+mn-lt"/>
              </a:rPr>
              <a:t> selects job</a:t>
            </a:r>
          </a:p>
          <a:p>
            <a:r>
              <a:rPr lang="en-US" sz="1800" dirty="0" smtClean="0">
                <a:solidFill>
                  <a:srgbClr val="003367"/>
                </a:solidFill>
                <a:latin typeface="+mn-lt"/>
              </a:rPr>
              <a:t>at the head of the highest</a:t>
            </a:r>
          </a:p>
          <a:p>
            <a:r>
              <a:rPr lang="en-US" sz="1800" dirty="0" smtClean="0">
                <a:solidFill>
                  <a:srgbClr val="003367"/>
                </a:solidFill>
                <a:latin typeface="+mn-lt"/>
              </a:rPr>
              <a:t>priority queue: constant time, no sorting</a:t>
            </a:r>
            <a:endParaRPr lang="en-US" sz="2000" dirty="0" smtClean="0">
              <a:solidFill>
                <a:srgbClr val="003367"/>
              </a:solidFill>
              <a:latin typeface="+mn-lt"/>
            </a:endParaRPr>
          </a:p>
        </p:txBody>
      </p:sp>
      <p:sp>
        <p:nvSpPr>
          <p:cNvPr id="36876" name="Text Box 28"/>
          <p:cNvSpPr txBox="1">
            <a:spLocks noChangeArrowheads="1"/>
          </p:cNvSpPr>
          <p:nvPr/>
        </p:nvSpPr>
        <p:spPr bwMode="auto">
          <a:xfrm>
            <a:off x="5954103" y="5791200"/>
            <a:ext cx="28792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Priority of CPU-bound</a:t>
            </a:r>
          </a:p>
          <a:p>
            <a:r>
              <a:rPr lang="en-US" sz="1800" dirty="0" smtClean="0">
                <a:solidFill>
                  <a:srgbClr val="003367"/>
                </a:solidFill>
                <a:latin typeface="+mn-lt"/>
              </a:rPr>
              <a:t>jobs decays with system</a:t>
            </a:r>
          </a:p>
          <a:p>
            <a:r>
              <a:rPr lang="en-US" sz="1800" dirty="0" smtClean="0">
                <a:solidFill>
                  <a:srgbClr val="003367"/>
                </a:solidFill>
                <a:latin typeface="+mn-lt"/>
              </a:rPr>
              <a:t>load and service received. </a:t>
            </a:r>
          </a:p>
        </p:txBody>
      </p:sp>
    </p:spTree>
    <p:extLst>
      <p:ext uri="{BB962C8B-B14F-4D97-AF65-F5344CB8AC3E}">
        <p14:creationId xmlns:p14="http://schemas.microsoft.com/office/powerpoint/2010/main" val="1941094853"/>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p:txBody>
          <a:bodyPr/>
          <a:lstStyle/>
          <a:p>
            <a:r>
              <a:rPr lang="en-US">
                <a:latin typeface="Arial" charset="0"/>
                <a:ea typeface="ＭＳ Ｐゴシック" charset="0"/>
              </a:rPr>
              <a:t>Thread priority in other queues</a:t>
            </a:r>
          </a:p>
        </p:txBody>
      </p:sp>
      <p:sp>
        <p:nvSpPr>
          <p:cNvPr id="38914" name="Content Placeholder 3"/>
          <p:cNvSpPr>
            <a:spLocks noGrp="1"/>
          </p:cNvSpPr>
          <p:nvPr>
            <p:ph idx="1"/>
          </p:nvPr>
        </p:nvSpPr>
        <p:spPr/>
        <p:txBody>
          <a:bodyPr/>
          <a:lstStyle/>
          <a:p>
            <a:r>
              <a:rPr lang="en-US" dirty="0">
                <a:latin typeface="Arial" charset="0"/>
                <a:ea typeface="ＭＳ Ｐゴシック" charset="0"/>
              </a:rPr>
              <a:t>The scheduling problem applies to sleep queues as well.</a:t>
            </a:r>
          </a:p>
          <a:p>
            <a:r>
              <a:rPr lang="en-US" dirty="0">
                <a:latin typeface="Arial" charset="0"/>
                <a:ea typeface="ＭＳ Ｐゴシック" charset="0"/>
              </a:rPr>
              <a:t>Which thread should get a </a:t>
            </a:r>
            <a:r>
              <a:rPr lang="en-US" dirty="0" err="1">
                <a:latin typeface="Arial" charset="0"/>
                <a:ea typeface="ＭＳ Ｐゴシック" charset="0"/>
              </a:rPr>
              <a:t>mutex</a:t>
            </a:r>
            <a:r>
              <a:rPr lang="en-US" dirty="0">
                <a:latin typeface="Arial" charset="0"/>
                <a:ea typeface="ＭＳ Ｐゴシック" charset="0"/>
              </a:rPr>
              <a:t> next?  Which thread should wakeup on a </a:t>
            </a:r>
            <a:r>
              <a:rPr lang="en-US" dirty="0" smtClean="0">
                <a:latin typeface="Arial" charset="0"/>
                <a:ea typeface="ＭＳ Ｐゴシック" charset="0"/>
              </a:rPr>
              <a:t>CV signal/notify or </a:t>
            </a:r>
            <a:r>
              <a:rPr lang="en-US" dirty="0" err="1" smtClean="0">
                <a:latin typeface="Arial" charset="0"/>
                <a:ea typeface="ＭＳ Ｐゴシック" charset="0"/>
              </a:rPr>
              <a:t>sem.V</a:t>
            </a:r>
            <a:r>
              <a:rPr lang="en-US" dirty="0" smtClean="0">
                <a:latin typeface="Arial" charset="0"/>
                <a:ea typeface="ＭＳ Ｐゴシック" charset="0"/>
              </a:rPr>
              <a:t>?</a:t>
            </a:r>
            <a:endParaRPr lang="en-US" dirty="0">
              <a:latin typeface="Arial" charset="0"/>
              <a:ea typeface="ＭＳ Ｐゴシック" charset="0"/>
            </a:endParaRPr>
          </a:p>
          <a:p>
            <a:r>
              <a:rPr lang="en-US" dirty="0">
                <a:latin typeface="Arial" charset="0"/>
                <a:ea typeface="ＭＳ Ｐゴシック" charset="0"/>
              </a:rPr>
              <a:t>Should priority matter?</a:t>
            </a:r>
          </a:p>
          <a:p>
            <a:r>
              <a:rPr lang="en-US" dirty="0">
                <a:latin typeface="Arial" charset="0"/>
                <a:ea typeface="ＭＳ Ｐゴシック" charset="0"/>
              </a:rPr>
              <a:t>What if a high-priority thread is waiting for a </a:t>
            </a:r>
            <a:r>
              <a:rPr lang="en-US" dirty="0" smtClean="0">
                <a:latin typeface="Arial" charset="0"/>
                <a:ea typeface="ＭＳ Ｐゴシック" charset="0"/>
              </a:rPr>
              <a:t>resource (e.g., a </a:t>
            </a:r>
            <a:r>
              <a:rPr lang="en-US" dirty="0" err="1" smtClean="0">
                <a:latin typeface="Arial" charset="0"/>
                <a:ea typeface="ＭＳ Ｐゴシック" charset="0"/>
              </a:rPr>
              <a:t>mutex</a:t>
            </a:r>
            <a:r>
              <a:rPr lang="en-US" dirty="0" smtClean="0">
                <a:latin typeface="Arial" charset="0"/>
                <a:ea typeface="ＭＳ Ｐゴシック" charset="0"/>
              </a:rPr>
              <a:t>) held </a:t>
            </a:r>
            <a:r>
              <a:rPr lang="en-US" dirty="0">
                <a:latin typeface="Arial" charset="0"/>
                <a:ea typeface="ＭＳ Ｐゴシック" charset="0"/>
              </a:rPr>
              <a:t>by a low-priority thread</a:t>
            </a:r>
            <a:r>
              <a:rPr lang="en-US" dirty="0" smtClean="0">
                <a:latin typeface="Arial" charset="0"/>
                <a:ea typeface="ＭＳ Ｐゴシック" charset="0"/>
              </a:rPr>
              <a:t>?</a:t>
            </a:r>
          </a:p>
          <a:p>
            <a:r>
              <a:rPr lang="en-US" dirty="0" smtClean="0">
                <a:latin typeface="Arial" charset="0"/>
                <a:ea typeface="ＭＳ Ｐゴシック" charset="0"/>
              </a:rPr>
              <a:t>This </a:t>
            </a:r>
            <a:r>
              <a:rPr lang="en-US" dirty="0">
                <a:latin typeface="Arial" charset="0"/>
                <a:ea typeface="ＭＳ Ｐゴシック" charset="0"/>
              </a:rPr>
              <a:t>is called </a:t>
            </a:r>
            <a:r>
              <a:rPr lang="en-US" b="1" dirty="0">
                <a:solidFill>
                  <a:srgbClr val="651222"/>
                </a:solidFill>
                <a:latin typeface="Arial" charset="0"/>
                <a:ea typeface="ＭＳ Ｐゴシック" charset="0"/>
              </a:rPr>
              <a:t>priority inversion</a:t>
            </a:r>
            <a:r>
              <a:rPr lang="en-US" dirty="0">
                <a:latin typeface="Arial" charset="0"/>
                <a:ea typeface="ＭＳ Ｐゴシック" charset="0"/>
              </a:rPr>
              <a:t>.</a:t>
            </a:r>
          </a:p>
        </p:txBody>
      </p:sp>
    </p:spTree>
    <p:extLst>
      <p:ext uri="{BB962C8B-B14F-4D97-AF65-F5344CB8AC3E}">
        <p14:creationId xmlns:p14="http://schemas.microsoft.com/office/powerpoint/2010/main" val="2233268597"/>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733800" y="533400"/>
            <a:ext cx="5410200" cy="609600"/>
          </a:xfrm>
        </p:spPr>
        <p:txBody>
          <a:bodyPr/>
          <a:lstStyle/>
          <a:p>
            <a:r>
              <a:rPr lang="en-US">
                <a:latin typeface="Comic Sans MS" charset="0"/>
                <a:ea typeface="ＭＳ Ｐゴシック" charset="0"/>
                <a:cs typeface="ＭＳ Ｐゴシック" charset="0"/>
              </a:rPr>
              <a:t>Mars Pathfinder</a:t>
            </a:r>
          </a:p>
        </p:txBody>
      </p:sp>
      <p:sp>
        <p:nvSpPr>
          <p:cNvPr id="39938" name="Rectangle 9"/>
          <p:cNvSpPr>
            <a:spLocks noGrp="1" noChangeArrowheads="1"/>
          </p:cNvSpPr>
          <p:nvPr>
            <p:ph type="body" sz="half" idx="1"/>
          </p:nvPr>
        </p:nvSpPr>
        <p:spPr>
          <a:xfrm>
            <a:off x="304800" y="1219200"/>
            <a:ext cx="4800600" cy="5867400"/>
          </a:xfrm>
        </p:spPr>
        <p:txBody>
          <a:bodyPr/>
          <a:lstStyle/>
          <a:p>
            <a:pPr>
              <a:lnSpc>
                <a:spcPct val="75000"/>
              </a:lnSpc>
              <a:spcBef>
                <a:spcPct val="0"/>
              </a:spcBef>
              <a:buFont typeface="Monotype Sorts" charset="0"/>
              <a:buNone/>
            </a:pPr>
            <a:r>
              <a:rPr lang="en-US" sz="2800">
                <a:latin typeface="Comic Sans MS" charset="0"/>
                <a:ea typeface="ＭＳ Ｐゴシック" charset="0"/>
                <a:cs typeface="ＭＳ Ｐゴシック" charset="0"/>
              </a:rPr>
              <a:t>Mission</a:t>
            </a:r>
          </a:p>
          <a:p>
            <a:pPr lvl="1">
              <a:lnSpc>
                <a:spcPct val="75000"/>
              </a:lnSpc>
              <a:spcBef>
                <a:spcPct val="0"/>
              </a:spcBef>
              <a:buFont typeface="Wingdings" charset="0"/>
              <a:buNone/>
            </a:pPr>
            <a:r>
              <a:rPr lang="en-US" sz="1800">
                <a:latin typeface="Comic Sans MS" charset="0"/>
                <a:ea typeface="ＭＳ Ｐゴシック" charset="0"/>
              </a:rPr>
              <a:t>Demonstrate new landing techniques</a:t>
            </a:r>
          </a:p>
          <a:p>
            <a:pPr marL="914400" lvl="2" indent="0">
              <a:lnSpc>
                <a:spcPct val="75000"/>
              </a:lnSpc>
              <a:spcBef>
                <a:spcPct val="0"/>
              </a:spcBef>
              <a:buFont typeface="Wingdings" charset="0"/>
              <a:buNone/>
            </a:pPr>
            <a:r>
              <a:rPr lang="en-US">
                <a:latin typeface="Comic Sans MS" charset="0"/>
                <a:ea typeface="ＭＳ Ｐゴシック" charset="0"/>
              </a:rPr>
              <a:t>parachute and airbags</a:t>
            </a:r>
          </a:p>
          <a:p>
            <a:pPr lvl="1">
              <a:lnSpc>
                <a:spcPct val="75000"/>
              </a:lnSpc>
              <a:spcBef>
                <a:spcPct val="0"/>
              </a:spcBef>
              <a:buFont typeface="Wingdings" charset="0"/>
              <a:buNone/>
            </a:pPr>
            <a:r>
              <a:rPr lang="en-US" sz="1800">
                <a:latin typeface="Comic Sans MS" charset="0"/>
                <a:ea typeface="ＭＳ Ｐゴシック" charset="0"/>
              </a:rPr>
              <a:t>Take pictures</a:t>
            </a:r>
          </a:p>
          <a:p>
            <a:pPr lvl="1">
              <a:lnSpc>
                <a:spcPct val="75000"/>
              </a:lnSpc>
              <a:spcBef>
                <a:spcPct val="0"/>
              </a:spcBef>
              <a:buFont typeface="Wingdings" charset="0"/>
              <a:buNone/>
            </a:pPr>
            <a:r>
              <a:rPr lang="en-US" sz="1800">
                <a:latin typeface="Comic Sans MS" charset="0"/>
                <a:ea typeface="ＭＳ Ｐゴシック" charset="0"/>
              </a:rPr>
              <a:t>Analyze soil samples</a:t>
            </a:r>
          </a:p>
          <a:p>
            <a:pPr lvl="1">
              <a:lnSpc>
                <a:spcPct val="75000"/>
              </a:lnSpc>
              <a:spcBef>
                <a:spcPct val="0"/>
              </a:spcBef>
              <a:buFont typeface="Wingdings" charset="0"/>
              <a:buNone/>
            </a:pPr>
            <a:r>
              <a:rPr lang="en-US" sz="1800">
                <a:latin typeface="Comic Sans MS" charset="0"/>
                <a:ea typeface="ＭＳ Ｐゴシック" charset="0"/>
              </a:rPr>
              <a:t>Demonstrate mobile robot technology</a:t>
            </a:r>
          </a:p>
          <a:p>
            <a:pPr marL="914400" lvl="2" indent="0">
              <a:lnSpc>
                <a:spcPct val="75000"/>
              </a:lnSpc>
              <a:spcBef>
                <a:spcPct val="0"/>
              </a:spcBef>
              <a:buFont typeface="Wingdings" charset="0"/>
              <a:buNone/>
            </a:pPr>
            <a:r>
              <a:rPr lang="en-US">
                <a:latin typeface="Comic Sans MS" charset="0"/>
                <a:ea typeface="ＭＳ Ｐゴシック" charset="0"/>
              </a:rPr>
              <a:t>Sojourner</a:t>
            </a:r>
          </a:p>
          <a:p>
            <a:pPr marL="914400" lvl="2" indent="0">
              <a:lnSpc>
                <a:spcPct val="75000"/>
              </a:lnSpc>
              <a:spcBef>
                <a:spcPct val="0"/>
              </a:spcBef>
              <a:buFont typeface="Wingdings" charset="0"/>
              <a:buNone/>
            </a:pPr>
            <a:endParaRPr lang="en-US">
              <a:latin typeface="Comic Sans MS" charset="0"/>
              <a:ea typeface="ＭＳ Ｐゴシック" charset="0"/>
            </a:endParaRPr>
          </a:p>
          <a:p>
            <a:pPr>
              <a:lnSpc>
                <a:spcPct val="75000"/>
              </a:lnSpc>
              <a:spcBef>
                <a:spcPct val="0"/>
              </a:spcBef>
              <a:buFont typeface="Monotype Sorts" charset="0"/>
              <a:buNone/>
            </a:pPr>
            <a:r>
              <a:rPr lang="en-US" sz="2800">
                <a:latin typeface="Comic Sans MS" charset="0"/>
                <a:ea typeface="ＭＳ Ｐゴシック" charset="0"/>
                <a:cs typeface="ＭＳ Ｐゴシック" charset="0"/>
              </a:rPr>
              <a:t>Major success on all fronts</a:t>
            </a:r>
          </a:p>
          <a:p>
            <a:pPr lvl="1">
              <a:lnSpc>
                <a:spcPct val="75000"/>
              </a:lnSpc>
              <a:spcBef>
                <a:spcPct val="0"/>
              </a:spcBef>
              <a:buFont typeface="Wingdings" charset="0"/>
              <a:buNone/>
            </a:pPr>
            <a:r>
              <a:rPr lang="en-US" sz="1800">
                <a:latin typeface="Comic Sans MS" charset="0"/>
                <a:ea typeface="ＭＳ Ｐゴシック" charset="0"/>
              </a:rPr>
              <a:t>Returned 2.3 billion bits of information</a:t>
            </a:r>
          </a:p>
          <a:p>
            <a:pPr lvl="1">
              <a:lnSpc>
                <a:spcPct val="75000"/>
              </a:lnSpc>
              <a:spcBef>
                <a:spcPct val="0"/>
              </a:spcBef>
              <a:buFont typeface="Wingdings" charset="0"/>
              <a:buNone/>
            </a:pPr>
            <a:r>
              <a:rPr lang="en-US" sz="1800">
                <a:latin typeface="Comic Sans MS" charset="0"/>
                <a:ea typeface="ＭＳ Ｐゴシック" charset="0"/>
              </a:rPr>
              <a:t>16,500 images from the Lander</a:t>
            </a:r>
          </a:p>
          <a:p>
            <a:pPr lvl="1">
              <a:lnSpc>
                <a:spcPct val="75000"/>
              </a:lnSpc>
              <a:spcBef>
                <a:spcPct val="0"/>
              </a:spcBef>
              <a:buFont typeface="Wingdings" charset="0"/>
              <a:buNone/>
            </a:pPr>
            <a:r>
              <a:rPr lang="en-US" sz="1800">
                <a:latin typeface="Comic Sans MS" charset="0"/>
                <a:ea typeface="ＭＳ Ｐゴシック" charset="0"/>
              </a:rPr>
              <a:t>550 images from the Rover</a:t>
            </a:r>
          </a:p>
          <a:p>
            <a:pPr lvl="1">
              <a:lnSpc>
                <a:spcPct val="75000"/>
              </a:lnSpc>
              <a:spcBef>
                <a:spcPct val="0"/>
              </a:spcBef>
              <a:buFont typeface="Wingdings" charset="0"/>
              <a:buNone/>
            </a:pPr>
            <a:r>
              <a:rPr lang="en-US" sz="1800">
                <a:latin typeface="Comic Sans MS" charset="0"/>
                <a:ea typeface="ＭＳ Ｐゴシック" charset="0"/>
              </a:rPr>
              <a:t>15 chemical analyses of rocks &amp; soil</a:t>
            </a:r>
          </a:p>
          <a:p>
            <a:pPr lvl="1">
              <a:lnSpc>
                <a:spcPct val="75000"/>
              </a:lnSpc>
              <a:spcBef>
                <a:spcPct val="0"/>
              </a:spcBef>
              <a:buFont typeface="Wingdings" charset="0"/>
              <a:buNone/>
            </a:pPr>
            <a:r>
              <a:rPr lang="en-US" sz="1800">
                <a:latin typeface="Comic Sans MS" charset="0"/>
                <a:ea typeface="ＭＳ Ｐゴシック" charset="0"/>
              </a:rPr>
              <a:t>Lots of weather data</a:t>
            </a:r>
          </a:p>
          <a:p>
            <a:pPr lvl="1">
              <a:lnSpc>
                <a:spcPct val="75000"/>
              </a:lnSpc>
              <a:spcBef>
                <a:spcPct val="0"/>
              </a:spcBef>
              <a:buFont typeface="Wingdings" charset="0"/>
              <a:buNone/>
            </a:pPr>
            <a:r>
              <a:rPr lang="en-US" sz="1800">
                <a:latin typeface="Comic Sans MS" charset="0"/>
                <a:ea typeface="ＭＳ Ｐゴシック" charset="0"/>
              </a:rPr>
              <a:t>Both Lander and Rover outlived their design life</a:t>
            </a:r>
          </a:p>
          <a:p>
            <a:pPr lvl="1">
              <a:lnSpc>
                <a:spcPct val="75000"/>
              </a:lnSpc>
              <a:spcBef>
                <a:spcPct val="0"/>
              </a:spcBef>
              <a:buFont typeface="Wingdings" charset="0"/>
              <a:buNone/>
            </a:pPr>
            <a:r>
              <a:rPr lang="en-US" sz="1800">
                <a:latin typeface="Comic Sans MS" charset="0"/>
                <a:ea typeface="ＭＳ Ｐゴシック" charset="0"/>
              </a:rPr>
              <a:t>Broke all records for number of hits on a website!!!</a:t>
            </a:r>
          </a:p>
        </p:txBody>
      </p:sp>
      <p:pic>
        <p:nvPicPr>
          <p:cNvPr id="39939" name="Picture 4" descr="mpfsaef2-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02263" y="1295400"/>
            <a:ext cx="3389312" cy="2514600"/>
          </a:xfrm>
          <a:noFill/>
        </p:spPr>
      </p:pic>
      <p:pic>
        <p:nvPicPr>
          <p:cNvPr id="39940" name="Picture 6" descr="rovsaef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54638" y="3962400"/>
            <a:ext cx="3484562" cy="2514600"/>
          </a:xfrm>
          <a:noFill/>
        </p:spPr>
      </p:pic>
      <p:sp>
        <p:nvSpPr>
          <p:cNvPr id="39941" name="Text Box 10"/>
          <p:cNvSpPr txBox="1">
            <a:spLocks noChangeArrowheads="1"/>
          </p:cNvSpPr>
          <p:nvPr/>
        </p:nvSpPr>
        <p:spPr bwMode="auto">
          <a:xfrm>
            <a:off x="212725" y="6537325"/>
            <a:ext cx="162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000" b="1">
                <a:solidFill>
                  <a:schemeClr val="tx1"/>
                </a:solidFill>
                <a:latin typeface="Times New Roman" charset="0"/>
              </a:rPr>
              <a:t>© 2001, Steve Easterbrook</a:t>
            </a:r>
          </a:p>
        </p:txBody>
      </p:sp>
    </p:spTree>
    <p:extLst>
      <p:ext uri="{BB962C8B-B14F-4D97-AF65-F5344CB8AC3E}">
        <p14:creationId xmlns:p14="http://schemas.microsoft.com/office/powerpoint/2010/main" val="3916111613"/>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3600">
                <a:latin typeface="Comic Sans MS" charset="0"/>
                <a:ea typeface="ＭＳ Ｐゴシック" charset="0"/>
                <a:cs typeface="ＭＳ Ｐゴシック" charset="0"/>
              </a:rPr>
              <a:t>Pictures from an early Mars rover</a:t>
            </a:r>
          </a:p>
        </p:txBody>
      </p:sp>
      <p:pic>
        <p:nvPicPr>
          <p:cNvPr id="40962" name="Picture 19" descr="pan_enhanc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762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pan_enhanced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95400" y="1143000"/>
            <a:ext cx="7543800" cy="2617788"/>
          </a:xfrm>
          <a:noFill/>
        </p:spPr>
      </p:pic>
      <p:pic>
        <p:nvPicPr>
          <p:cNvPr id="40964" name="Picture 16" descr="pan_enhanced3"/>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04800" y="2514600"/>
            <a:ext cx="1649413" cy="2209800"/>
          </a:xfrm>
          <a:noFill/>
          <a:ln w="38100">
            <a:solidFill>
              <a:srgbClr val="000000"/>
            </a:solidFill>
            <a:miter lim="800000"/>
            <a:headEnd/>
            <a:tailEnd/>
          </a:ln>
        </p:spPr>
      </p:pic>
      <p:cxnSp>
        <p:nvCxnSpPr>
          <p:cNvPr id="40965" name="AutoShape 18"/>
          <p:cNvCxnSpPr>
            <a:cxnSpLocks noChangeShapeType="1"/>
          </p:cNvCxnSpPr>
          <p:nvPr/>
        </p:nvCxnSpPr>
        <p:spPr bwMode="auto">
          <a:xfrm rot="-5400000">
            <a:off x="1174750" y="2012950"/>
            <a:ext cx="438150" cy="527050"/>
          </a:xfrm>
          <a:prstGeom prst="curvedConnector2">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40966" name="Text Box 24"/>
          <p:cNvSpPr txBox="1">
            <a:spLocks noChangeArrowheads="1"/>
          </p:cNvSpPr>
          <p:nvPr/>
        </p:nvSpPr>
        <p:spPr bwMode="auto">
          <a:xfrm>
            <a:off x="212725" y="6537325"/>
            <a:ext cx="162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000" b="1">
                <a:solidFill>
                  <a:schemeClr val="tx1"/>
                </a:solidFill>
                <a:latin typeface="Times New Roman" charset="0"/>
              </a:rPr>
              <a:t>© 2001, Steve Easterbrook</a:t>
            </a:r>
          </a:p>
        </p:txBody>
      </p:sp>
    </p:spTree>
    <p:extLst>
      <p:ext uri="{BB962C8B-B14F-4D97-AF65-F5344CB8AC3E}">
        <p14:creationId xmlns:p14="http://schemas.microsoft.com/office/powerpoint/2010/main" val="25703955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atin typeface="Comic Sans MS" charset="0"/>
                <a:ea typeface="ＭＳ Ｐゴシック" charset="0"/>
                <a:cs typeface="ＭＳ Ｐゴシック" charset="0"/>
              </a:rPr>
              <a:t>Pathfinder had Software Errors</a:t>
            </a:r>
          </a:p>
        </p:txBody>
      </p:sp>
      <p:sp>
        <p:nvSpPr>
          <p:cNvPr id="41986" name="Rectangle 3"/>
          <p:cNvSpPr>
            <a:spLocks noGrp="1" noChangeArrowheads="1"/>
          </p:cNvSpPr>
          <p:nvPr>
            <p:ph type="body" idx="1"/>
          </p:nvPr>
        </p:nvSpPr>
        <p:spPr>
          <a:xfrm>
            <a:off x="457200" y="1219200"/>
            <a:ext cx="8226425" cy="4111625"/>
          </a:xfrm>
        </p:spPr>
        <p:txBody>
          <a:bodyPr/>
          <a:lstStyle/>
          <a:p>
            <a:pPr marL="230188" indent="-230188">
              <a:lnSpc>
                <a:spcPct val="90000"/>
              </a:lnSpc>
              <a:buFont typeface="Monotype Sorts" charset="0"/>
              <a:buNone/>
            </a:pPr>
            <a:r>
              <a:rPr lang="en-US" sz="1600">
                <a:latin typeface="Comic Sans MS" charset="0"/>
                <a:ea typeface="ＭＳ Ｐゴシック" charset="0"/>
                <a:cs typeface="ＭＳ Ｐゴシック" charset="0"/>
              </a:rPr>
              <a:t>Symptoms: software did total systems resets and some data was lost each time</a:t>
            </a:r>
          </a:p>
          <a:p>
            <a:pPr marL="515938" lvl="1" indent="-171450">
              <a:lnSpc>
                <a:spcPct val="90000"/>
              </a:lnSpc>
              <a:spcBef>
                <a:spcPct val="15000"/>
              </a:spcBef>
              <a:buFont typeface="Wingdings" charset="0"/>
              <a:buNone/>
            </a:pPr>
            <a:r>
              <a:rPr lang="en-US" sz="1400">
                <a:latin typeface="Comic Sans MS" charset="0"/>
                <a:ea typeface="ＭＳ Ｐゴシック" charset="0"/>
              </a:rPr>
              <a:t>Symptoms noticed soon after Pathfinder started collecting meteorological data</a:t>
            </a:r>
          </a:p>
          <a:p>
            <a:pPr marL="230188" indent="-230188">
              <a:lnSpc>
                <a:spcPct val="90000"/>
              </a:lnSpc>
              <a:buFont typeface="Monotype Sorts" charset="0"/>
              <a:buNone/>
            </a:pPr>
            <a:r>
              <a:rPr lang="en-US" sz="1600">
                <a:latin typeface="Comic Sans MS" charset="0"/>
                <a:ea typeface="ＭＳ Ｐゴシック" charset="0"/>
                <a:cs typeface="ＭＳ Ｐゴシック" charset="0"/>
              </a:rPr>
              <a:t>Cause</a:t>
            </a:r>
          </a:p>
          <a:p>
            <a:pPr marL="515938" lvl="1" indent="-171450">
              <a:lnSpc>
                <a:spcPct val="90000"/>
              </a:lnSpc>
              <a:spcBef>
                <a:spcPct val="15000"/>
              </a:spcBef>
              <a:buFont typeface="Wingdings" charset="0"/>
              <a:buNone/>
            </a:pPr>
            <a:r>
              <a:rPr lang="en-US" sz="1400">
                <a:latin typeface="Comic Sans MS" charset="0"/>
                <a:ea typeface="ＭＳ Ｐゴシック" charset="0"/>
              </a:rPr>
              <a:t>3 Process threads, with bus access via mutual exclusion locks (mutexes):</a:t>
            </a:r>
          </a:p>
          <a:p>
            <a:pPr marL="798513" lvl="2" indent="-168275">
              <a:spcBef>
                <a:spcPct val="10000"/>
              </a:spcBef>
              <a:buFont typeface="Wingdings" charset="0"/>
              <a:buNone/>
            </a:pPr>
            <a:r>
              <a:rPr lang="en-US">
                <a:latin typeface="Comic Sans MS" charset="0"/>
                <a:ea typeface="ＭＳ Ｐゴシック" charset="0"/>
              </a:rPr>
              <a:t>High priority:     Information Bus Manager</a:t>
            </a:r>
          </a:p>
          <a:p>
            <a:pPr marL="798513" lvl="2" indent="-168275">
              <a:spcBef>
                <a:spcPct val="10000"/>
              </a:spcBef>
              <a:buFont typeface="Wingdings" charset="0"/>
              <a:buNone/>
            </a:pPr>
            <a:r>
              <a:rPr lang="en-US">
                <a:latin typeface="Comic Sans MS" charset="0"/>
                <a:ea typeface="ＭＳ Ｐゴシック" charset="0"/>
              </a:rPr>
              <a:t>Medium priority:  Communications Task </a:t>
            </a:r>
          </a:p>
          <a:p>
            <a:pPr marL="798513" lvl="2" indent="-168275">
              <a:spcBef>
                <a:spcPct val="10000"/>
              </a:spcBef>
              <a:buFont typeface="Wingdings" charset="0"/>
              <a:buNone/>
            </a:pPr>
            <a:r>
              <a:rPr lang="en-US">
                <a:latin typeface="Comic Sans MS" charset="0"/>
                <a:ea typeface="ＭＳ Ｐゴシック" charset="0"/>
              </a:rPr>
              <a:t>Low priority:      Meteorological Data Gathering Task</a:t>
            </a:r>
          </a:p>
          <a:p>
            <a:pPr marL="515938" lvl="1" indent="-171450">
              <a:spcBef>
                <a:spcPct val="10000"/>
              </a:spcBef>
              <a:buFont typeface="Wingdings" charset="0"/>
              <a:buNone/>
            </a:pPr>
            <a:r>
              <a:rPr lang="en-US" sz="1400">
                <a:latin typeface="Comic Sans MS" charset="0"/>
                <a:ea typeface="ＭＳ Ｐゴシック" charset="0"/>
              </a:rPr>
              <a:t>Priority Inversion:</a:t>
            </a:r>
          </a:p>
          <a:p>
            <a:pPr marL="798513" lvl="2" indent="-168275">
              <a:spcBef>
                <a:spcPct val="10000"/>
              </a:spcBef>
              <a:buFont typeface="Wingdings" charset="0"/>
              <a:buNone/>
            </a:pPr>
            <a:r>
              <a:rPr lang="en-US">
                <a:latin typeface="Comic Sans MS" charset="0"/>
                <a:ea typeface="ＭＳ Ｐゴシック" charset="0"/>
              </a:rPr>
              <a:t>Low priority task gets mutex to transfer data to the bus</a:t>
            </a:r>
          </a:p>
          <a:p>
            <a:pPr marL="798513" lvl="2" indent="-168275">
              <a:spcBef>
                <a:spcPct val="10000"/>
              </a:spcBef>
              <a:buFont typeface="Wingdings" charset="0"/>
              <a:buNone/>
            </a:pPr>
            <a:r>
              <a:rPr lang="en-US">
                <a:latin typeface="Comic Sans MS" charset="0"/>
                <a:ea typeface="ＭＳ Ｐゴシック" charset="0"/>
              </a:rPr>
              <a:t>High priority task blocked until mutex is released</a:t>
            </a:r>
          </a:p>
          <a:p>
            <a:pPr marL="798513" lvl="2" indent="-168275">
              <a:spcBef>
                <a:spcPct val="10000"/>
              </a:spcBef>
              <a:buFont typeface="Wingdings" charset="0"/>
              <a:buNone/>
            </a:pPr>
            <a:r>
              <a:rPr lang="en-US">
                <a:latin typeface="Comic Sans MS" charset="0"/>
                <a:ea typeface="ＭＳ Ｐゴシック" charset="0"/>
              </a:rPr>
              <a:t>Medium priority task pre-empts low priority task</a:t>
            </a:r>
          </a:p>
          <a:p>
            <a:pPr marL="798513" lvl="2" indent="-168275">
              <a:spcBef>
                <a:spcPct val="10000"/>
              </a:spcBef>
              <a:buFont typeface="Wingdings" charset="0"/>
              <a:buNone/>
            </a:pPr>
            <a:r>
              <a:rPr lang="en-US">
                <a:latin typeface="Comic Sans MS" charset="0"/>
                <a:ea typeface="ＭＳ Ｐゴシック" charset="0"/>
              </a:rPr>
              <a:t>Eventually a watchdog timer notices Bus Manager hasn</a:t>
            </a:r>
            <a:r>
              <a:rPr lang="ja-JP" altLang="en-US">
                <a:latin typeface="Comic Sans MS" charset="0"/>
                <a:ea typeface="ＭＳ Ｐゴシック" charset="0"/>
              </a:rPr>
              <a:t>’</a:t>
            </a:r>
            <a:r>
              <a:rPr lang="en-US" altLang="ja-JP">
                <a:latin typeface="Comic Sans MS" charset="0"/>
                <a:ea typeface="ＭＳ Ｐゴシック" charset="0"/>
              </a:rPr>
              <a:t>t run for some time…</a:t>
            </a:r>
          </a:p>
          <a:p>
            <a:pPr marL="230188" indent="-230188">
              <a:lnSpc>
                <a:spcPct val="90000"/>
              </a:lnSpc>
              <a:buFont typeface="Monotype Sorts" charset="0"/>
              <a:buNone/>
            </a:pPr>
            <a:r>
              <a:rPr lang="en-US" sz="1600">
                <a:latin typeface="Comic Sans MS" charset="0"/>
                <a:ea typeface="ＭＳ Ｐゴシック" charset="0"/>
                <a:cs typeface="ＭＳ Ｐゴシック" charset="0"/>
              </a:rPr>
              <a:t>Factors</a:t>
            </a:r>
          </a:p>
          <a:p>
            <a:pPr marL="515938" lvl="1" indent="-171450">
              <a:lnSpc>
                <a:spcPct val="90000"/>
              </a:lnSpc>
              <a:spcBef>
                <a:spcPct val="15000"/>
              </a:spcBef>
              <a:buFont typeface="Wingdings" charset="0"/>
              <a:buNone/>
            </a:pPr>
            <a:r>
              <a:rPr lang="en-US" sz="1400">
                <a:latin typeface="Comic Sans MS" charset="0"/>
                <a:ea typeface="ＭＳ Ｐゴシック" charset="0"/>
              </a:rPr>
              <a:t>Very hard to diagnose and hard to reproduce</a:t>
            </a:r>
            <a:endParaRPr lang="en-US">
              <a:latin typeface="Comic Sans MS" charset="0"/>
              <a:ea typeface="ＭＳ Ｐゴシック" charset="0"/>
            </a:endParaRPr>
          </a:p>
          <a:p>
            <a:pPr marL="798513" lvl="2" indent="-168275">
              <a:spcBef>
                <a:spcPct val="10000"/>
              </a:spcBef>
              <a:buFont typeface="Wingdings" charset="0"/>
              <a:buNone/>
            </a:pPr>
            <a:r>
              <a:rPr lang="en-US">
                <a:latin typeface="Comic Sans MS" charset="0"/>
                <a:ea typeface="ＭＳ Ｐゴシック" charset="0"/>
              </a:rPr>
              <a:t>Need full tracing switched on to analyze what happened</a:t>
            </a:r>
          </a:p>
          <a:p>
            <a:pPr marL="515938" lvl="1" indent="-171450">
              <a:lnSpc>
                <a:spcPct val="90000"/>
              </a:lnSpc>
              <a:spcBef>
                <a:spcPct val="15000"/>
              </a:spcBef>
              <a:buFont typeface="Wingdings" charset="0"/>
              <a:buNone/>
            </a:pPr>
            <a:r>
              <a:rPr lang="en-US" sz="1400">
                <a:latin typeface="Comic Sans MS" charset="0"/>
                <a:ea typeface="ＭＳ Ｐゴシック" charset="0"/>
              </a:rPr>
              <a:t>Was experienced a couple of times in pre-flight testing</a:t>
            </a:r>
          </a:p>
          <a:p>
            <a:pPr marL="798513" lvl="2" indent="-168275">
              <a:spcBef>
                <a:spcPct val="10000"/>
              </a:spcBef>
              <a:buFont typeface="Wingdings" charset="0"/>
              <a:buNone/>
            </a:pPr>
            <a:r>
              <a:rPr lang="en-US">
                <a:latin typeface="Comic Sans MS" charset="0"/>
                <a:ea typeface="ＭＳ Ｐゴシック" charset="0"/>
              </a:rPr>
              <a:t>Never reproduced or explained, hence testers assumed it was a hardware glitch</a:t>
            </a:r>
          </a:p>
        </p:txBody>
      </p:sp>
      <p:sp>
        <p:nvSpPr>
          <p:cNvPr id="41987" name="Text Box 7"/>
          <p:cNvSpPr txBox="1">
            <a:spLocks noChangeArrowheads="1"/>
          </p:cNvSpPr>
          <p:nvPr/>
        </p:nvSpPr>
        <p:spPr bwMode="auto">
          <a:xfrm>
            <a:off x="212725" y="6537325"/>
            <a:ext cx="162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000" b="1">
                <a:solidFill>
                  <a:schemeClr val="tx1"/>
                </a:solidFill>
                <a:latin typeface="Times New Roman" charset="0"/>
              </a:rPr>
              <a:t>© 2001, Steve Easterbrook</a:t>
            </a:r>
          </a:p>
        </p:txBody>
      </p:sp>
    </p:spTree>
    <p:extLst>
      <p:ext uri="{BB962C8B-B14F-4D97-AF65-F5344CB8AC3E}">
        <p14:creationId xmlns:p14="http://schemas.microsoft.com/office/powerpoint/2010/main" val="2408449615"/>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Arial" charset="0"/>
                <a:ea typeface="ＭＳ Ｐゴシック" charset="0"/>
              </a:rPr>
              <a:t>Internal Priority Adjustment</a:t>
            </a:r>
          </a:p>
        </p:txBody>
      </p:sp>
      <p:sp>
        <p:nvSpPr>
          <p:cNvPr id="35842" name="Rectangle 3"/>
          <p:cNvSpPr>
            <a:spLocks noGrp="1" noChangeArrowheads="1"/>
          </p:cNvSpPr>
          <p:nvPr>
            <p:ph type="body" idx="1"/>
          </p:nvPr>
        </p:nvSpPr>
        <p:spPr/>
        <p:txBody>
          <a:bodyPr/>
          <a:lstStyle/>
          <a:p>
            <a:pPr>
              <a:buFontTx/>
              <a:buNone/>
            </a:pPr>
            <a:r>
              <a:rPr lang="en-US" dirty="0">
                <a:latin typeface="Arial" charset="0"/>
                <a:ea typeface="ＭＳ Ｐゴシック" charset="0"/>
              </a:rPr>
              <a:t>Continuous, dynamic, priority adjustment in response to observed conditions and events.</a:t>
            </a:r>
          </a:p>
          <a:p>
            <a:pPr lvl="1"/>
            <a:r>
              <a:rPr lang="en-US" dirty="0">
                <a:latin typeface="Arial" charset="0"/>
                <a:ea typeface="ＭＳ Ｐゴシック" charset="0"/>
              </a:rPr>
              <a:t>Adjust priority according to recent usage.</a:t>
            </a:r>
          </a:p>
          <a:p>
            <a:pPr lvl="2"/>
            <a:r>
              <a:rPr lang="en-US" dirty="0">
                <a:latin typeface="Arial" charset="0"/>
                <a:ea typeface="ＭＳ Ｐゴシック" charset="0"/>
              </a:rPr>
              <a:t>Decay with usage, rise with </a:t>
            </a:r>
            <a:r>
              <a:rPr lang="en-US" dirty="0" smtClean="0">
                <a:latin typeface="Arial" charset="0"/>
                <a:ea typeface="ＭＳ Ｐゴシック" charset="0"/>
              </a:rPr>
              <a:t>time (multi-level feedback queue)</a:t>
            </a:r>
            <a:endParaRPr lang="en-US" dirty="0">
              <a:latin typeface="Arial" charset="0"/>
              <a:ea typeface="ＭＳ Ｐゴシック" charset="0"/>
            </a:endParaRPr>
          </a:p>
          <a:p>
            <a:pPr lvl="1"/>
            <a:r>
              <a:rPr lang="en-US" b="1" dirty="0">
                <a:latin typeface="Arial" charset="0"/>
                <a:ea typeface="ＭＳ Ｐゴシック" charset="0"/>
              </a:rPr>
              <a:t>Boost</a:t>
            </a:r>
            <a:r>
              <a:rPr lang="en-US" dirty="0">
                <a:latin typeface="Arial" charset="0"/>
                <a:ea typeface="ＭＳ Ｐゴシック" charset="0"/>
              </a:rPr>
              <a:t> threads that already hold resources that are in demand.</a:t>
            </a:r>
          </a:p>
          <a:p>
            <a:pPr lvl="2">
              <a:buFontTx/>
              <a:buNone/>
            </a:pPr>
            <a:r>
              <a:rPr lang="en-US" dirty="0">
                <a:latin typeface="Arial" charset="0"/>
                <a:ea typeface="ＭＳ Ｐゴシック" charset="0"/>
              </a:rPr>
              <a:t>e.g., internal </a:t>
            </a:r>
            <a:r>
              <a:rPr lang="en-US" i="1" dirty="0">
                <a:latin typeface="Arial" charset="0"/>
                <a:ea typeface="ＭＳ Ｐゴシック" charset="0"/>
              </a:rPr>
              <a:t>sleep</a:t>
            </a:r>
            <a:r>
              <a:rPr lang="en-US" dirty="0">
                <a:latin typeface="Arial" charset="0"/>
                <a:ea typeface="ＭＳ Ｐゴシック" charset="0"/>
              </a:rPr>
              <a:t> primitive in Unix kernels</a:t>
            </a:r>
          </a:p>
          <a:p>
            <a:pPr lvl="1"/>
            <a:r>
              <a:rPr lang="en-US" b="1" dirty="0">
                <a:latin typeface="Arial" charset="0"/>
                <a:ea typeface="ＭＳ Ｐゴシック" charset="0"/>
              </a:rPr>
              <a:t>Boost</a:t>
            </a:r>
            <a:r>
              <a:rPr lang="en-US" dirty="0">
                <a:latin typeface="Arial" charset="0"/>
                <a:ea typeface="ＭＳ Ｐゴシック" charset="0"/>
              </a:rPr>
              <a:t> threads that have starved in the recent past.</a:t>
            </a:r>
          </a:p>
          <a:p>
            <a:pPr lvl="1"/>
            <a:r>
              <a:rPr lang="en-US" dirty="0">
                <a:latin typeface="Arial" charset="0"/>
                <a:ea typeface="ＭＳ Ｐゴシック" charset="0"/>
              </a:rPr>
              <a:t>May be visible/controllable to other parts of the kernel</a:t>
            </a:r>
          </a:p>
          <a:p>
            <a:pPr lvl="2">
              <a:buFontTx/>
              <a:buNone/>
            </a:pPr>
            <a:endParaRPr lang="en-US" dirty="0">
              <a:latin typeface="Arial" charset="0"/>
              <a:ea typeface="ＭＳ Ｐゴシック" charset="0"/>
            </a:endParaRPr>
          </a:p>
        </p:txBody>
      </p:sp>
    </p:spTree>
    <p:extLst>
      <p:ext uri="{BB962C8B-B14F-4D97-AF65-F5344CB8AC3E}">
        <p14:creationId xmlns:p14="http://schemas.microsoft.com/office/powerpoint/2010/main" val="23514804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rot="5400000">
            <a:off x="2554287" y="4306888"/>
            <a:ext cx="1939925" cy="266700"/>
          </a:xfrm>
          <a:prstGeom prst="rect">
            <a:avLst/>
          </a:prstGeom>
          <a:solidFill>
            <a:srgbClr val="5A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mtClean="0">
              <a:solidFill>
                <a:prstClr val="white"/>
              </a:solidFill>
            </a:endParaRPr>
          </a:p>
        </p:txBody>
      </p:sp>
      <p:sp>
        <p:nvSpPr>
          <p:cNvPr id="114690" name="Rectangle 3"/>
          <p:cNvSpPr>
            <a:spLocks noChangeArrowheads="1"/>
          </p:cNvSpPr>
          <p:nvPr/>
        </p:nvSpPr>
        <p:spPr bwMode="auto">
          <a:xfrm rot="5400000">
            <a:off x="754063" y="2465387"/>
            <a:ext cx="22669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prstClr val="white"/>
              </a:solidFill>
            </a:endParaRPr>
          </a:p>
        </p:txBody>
      </p:sp>
      <p:sp>
        <p:nvSpPr>
          <p:cNvPr id="114691" name="Rectangle 4"/>
          <p:cNvSpPr>
            <a:spLocks noGrp="1" noChangeArrowheads="1"/>
          </p:cNvSpPr>
          <p:nvPr>
            <p:ph type="title"/>
          </p:nvPr>
        </p:nvSpPr>
        <p:spPr/>
        <p:txBody>
          <a:bodyPr/>
          <a:lstStyle/>
          <a:p>
            <a:r>
              <a:rPr lang="en-US">
                <a:latin typeface="Arial" charset="0"/>
                <a:ea typeface="ＭＳ Ｐゴシック" charset="0"/>
                <a:cs typeface="Arial" charset="0"/>
              </a:rPr>
              <a:t>Locking a critical section</a:t>
            </a:r>
          </a:p>
        </p:txBody>
      </p:sp>
      <p:sp>
        <p:nvSpPr>
          <p:cNvPr id="114692" name="Text Box 5"/>
          <p:cNvSpPr txBox="1">
            <a:spLocks noChangeArrowheads="1"/>
          </p:cNvSpPr>
          <p:nvPr/>
        </p:nvSpPr>
        <p:spPr bwMode="auto">
          <a:xfrm>
            <a:off x="962025" y="2225675"/>
            <a:ext cx="18764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smtClean="0">
                <a:solidFill>
                  <a:srgbClr val="4D0660"/>
                </a:solidFill>
                <a:latin typeface="Times New Roman" charset="0"/>
              </a:rPr>
              <a:t>mx-&gt;Acquire();</a:t>
            </a:r>
          </a:p>
          <a:p>
            <a:r>
              <a:rPr lang="en-US" sz="2000" b="1" i="1" smtClean="0">
                <a:solidFill>
                  <a:srgbClr val="4D0660"/>
                </a:solidFill>
                <a:latin typeface="Times New Roman" charset="0"/>
              </a:rPr>
              <a:t>x = x + 1;</a:t>
            </a:r>
          </a:p>
          <a:p>
            <a:r>
              <a:rPr lang="en-US" sz="2000" b="1" i="1" smtClean="0">
                <a:solidFill>
                  <a:srgbClr val="4D0660"/>
                </a:solidFill>
                <a:latin typeface="Times New Roman" charset="0"/>
              </a:rPr>
              <a:t>mx-&gt;Release();</a:t>
            </a:r>
          </a:p>
        </p:txBody>
      </p:sp>
      <p:sp>
        <p:nvSpPr>
          <p:cNvPr id="114693" name="Text Box 6"/>
          <p:cNvSpPr txBox="1">
            <a:spLocks noChangeArrowheads="1"/>
          </p:cNvSpPr>
          <p:nvPr/>
        </p:nvSpPr>
        <p:spPr bwMode="auto">
          <a:xfrm>
            <a:off x="2600325" y="4064000"/>
            <a:ext cx="18383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smtClean="0">
                <a:solidFill>
                  <a:srgbClr val="4D0660"/>
                </a:solidFill>
                <a:latin typeface="Times New Roman" charset="0"/>
              </a:rPr>
              <a:t>mx-&gt;Acquire();</a:t>
            </a:r>
          </a:p>
          <a:p>
            <a:r>
              <a:rPr lang="en-US" sz="2000" b="1" i="1" smtClean="0">
                <a:solidFill>
                  <a:srgbClr val="4D0660"/>
                </a:solidFill>
                <a:latin typeface="Times New Roman" charset="0"/>
              </a:rPr>
              <a:t>x = x + 1;</a:t>
            </a:r>
          </a:p>
          <a:p>
            <a:r>
              <a:rPr lang="en-US" sz="2000" b="1" i="1" smtClean="0">
                <a:solidFill>
                  <a:srgbClr val="4D0660"/>
                </a:solidFill>
                <a:latin typeface="Times New Roman" charset="0"/>
              </a:rPr>
              <a:t>mx-&gt;Release();</a:t>
            </a:r>
          </a:p>
        </p:txBody>
      </p:sp>
      <p:sp>
        <p:nvSpPr>
          <p:cNvPr id="114694" name="AutoShape 7"/>
          <p:cNvSpPr>
            <a:spLocks noChangeArrowheads="1"/>
          </p:cNvSpPr>
          <p:nvPr/>
        </p:nvSpPr>
        <p:spPr bwMode="auto">
          <a:xfrm rot="-2394376">
            <a:off x="2266950" y="3321050"/>
            <a:ext cx="247650" cy="685800"/>
          </a:xfrm>
          <a:prstGeom prst="downArrow">
            <a:avLst>
              <a:gd name="adj1" fmla="val 50000"/>
              <a:gd name="adj2" fmla="val 69231"/>
            </a:avLst>
          </a:prstGeom>
          <a:solidFill>
            <a:srgbClr val="4D0660"/>
          </a:solidFill>
          <a:ln w="12700">
            <a:solidFill>
              <a:schemeClr val="tx1"/>
            </a:solidFill>
            <a:miter lim="800000"/>
            <a:headEnd type="none" w="sm" len="sm"/>
            <a:tailEnd type="none" w="sm" len="sm"/>
          </a:ln>
        </p:spPr>
        <p:txBody>
          <a:bodyPr wrap="none" anchor="ctr"/>
          <a:lstStyle/>
          <a:p>
            <a:endParaRPr lang="en-US" smtClean="0">
              <a:solidFill>
                <a:prstClr val="white"/>
              </a:solidFill>
            </a:endParaRPr>
          </a:p>
        </p:txBody>
      </p:sp>
      <p:grpSp>
        <p:nvGrpSpPr>
          <p:cNvPr id="114695" name="Group 8"/>
          <p:cNvGrpSpPr>
            <a:grpSpLocks/>
          </p:cNvGrpSpPr>
          <p:nvPr/>
        </p:nvGrpSpPr>
        <p:grpSpPr bwMode="auto">
          <a:xfrm>
            <a:off x="161925" y="2322513"/>
            <a:ext cx="730250" cy="838200"/>
            <a:chOff x="102" y="1249"/>
            <a:chExt cx="460" cy="528"/>
          </a:xfrm>
        </p:grpSpPr>
        <p:grpSp>
          <p:nvGrpSpPr>
            <p:cNvPr id="114725" name="Group 9"/>
            <p:cNvGrpSpPr>
              <a:grpSpLocks/>
            </p:cNvGrpSpPr>
            <p:nvPr/>
          </p:nvGrpSpPr>
          <p:grpSpPr bwMode="auto">
            <a:xfrm>
              <a:off x="169" y="1249"/>
              <a:ext cx="393" cy="528"/>
              <a:chOff x="799" y="1063"/>
              <a:chExt cx="393" cy="528"/>
            </a:xfrm>
          </p:grpSpPr>
          <p:sp>
            <p:nvSpPr>
              <p:cNvPr id="114728" name="Text Box 10"/>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smtClean="0">
                    <a:solidFill>
                      <a:srgbClr val="800080"/>
                    </a:solidFill>
                    <a:latin typeface="Times New Roman" charset="0"/>
                  </a:rPr>
                  <a:t>load</a:t>
                </a:r>
              </a:p>
              <a:p>
                <a:r>
                  <a:rPr lang="en-US" sz="1600" smtClean="0">
                    <a:solidFill>
                      <a:srgbClr val="800080"/>
                    </a:solidFill>
                    <a:latin typeface="Times New Roman" charset="0"/>
                  </a:rPr>
                  <a:t>add</a:t>
                </a:r>
              </a:p>
              <a:p>
                <a:r>
                  <a:rPr lang="en-US" sz="1600" smtClean="0">
                    <a:solidFill>
                      <a:srgbClr val="800080"/>
                    </a:solidFill>
                    <a:latin typeface="Times New Roman" charset="0"/>
                  </a:rPr>
                  <a:t>store</a:t>
                </a:r>
                <a:endParaRPr lang="en-US" smtClean="0">
                  <a:solidFill>
                    <a:srgbClr val="003367"/>
                  </a:solidFill>
                  <a:latin typeface="Times New Roman" charset="0"/>
                </a:endParaRPr>
              </a:p>
            </p:txBody>
          </p:sp>
          <p:sp>
            <p:nvSpPr>
              <p:cNvPr id="114729" name="Rectangle 11"/>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grpSp>
        <p:sp>
          <p:nvSpPr>
            <p:cNvPr id="114726" name="Oval 12"/>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4727" name="Oval 13"/>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grpSp>
      <p:grpSp>
        <p:nvGrpSpPr>
          <p:cNvPr id="114696" name="Group 14"/>
          <p:cNvGrpSpPr>
            <a:grpSpLocks/>
          </p:cNvGrpSpPr>
          <p:nvPr/>
        </p:nvGrpSpPr>
        <p:grpSpPr bwMode="auto">
          <a:xfrm>
            <a:off x="1857375" y="4138613"/>
            <a:ext cx="696913" cy="838200"/>
            <a:chOff x="1170" y="2393"/>
            <a:chExt cx="439" cy="528"/>
          </a:xfrm>
        </p:grpSpPr>
        <p:grpSp>
          <p:nvGrpSpPr>
            <p:cNvPr id="114720" name="Group 15"/>
            <p:cNvGrpSpPr>
              <a:grpSpLocks/>
            </p:cNvGrpSpPr>
            <p:nvPr/>
          </p:nvGrpSpPr>
          <p:grpSpPr bwMode="auto">
            <a:xfrm>
              <a:off x="1216" y="2393"/>
              <a:ext cx="393" cy="528"/>
              <a:chOff x="793" y="1741"/>
              <a:chExt cx="393" cy="528"/>
            </a:xfrm>
          </p:grpSpPr>
          <p:sp>
            <p:nvSpPr>
              <p:cNvPr id="114723" name="Text Box 16"/>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smtClean="0">
                    <a:solidFill>
                      <a:srgbClr val="195F9E"/>
                    </a:solidFill>
                    <a:latin typeface="Times New Roman" charset="0"/>
                  </a:rPr>
                  <a:t>load</a:t>
                </a:r>
                <a:endParaRPr lang="en-US" sz="1600" smtClean="0">
                  <a:solidFill>
                    <a:srgbClr val="003367"/>
                  </a:solidFill>
                  <a:latin typeface="Times New Roman" charset="0"/>
                </a:endParaRPr>
              </a:p>
              <a:p>
                <a:r>
                  <a:rPr lang="en-US" sz="1600" smtClean="0">
                    <a:solidFill>
                      <a:srgbClr val="195F9E"/>
                    </a:solidFill>
                    <a:latin typeface="Times New Roman" charset="0"/>
                  </a:rPr>
                  <a:t>add</a:t>
                </a:r>
                <a:endParaRPr lang="en-US" sz="1600" smtClean="0">
                  <a:solidFill>
                    <a:srgbClr val="003367"/>
                  </a:solidFill>
                  <a:latin typeface="Times New Roman" charset="0"/>
                </a:endParaRPr>
              </a:p>
              <a:p>
                <a:r>
                  <a:rPr lang="en-US" sz="1600" smtClean="0">
                    <a:solidFill>
                      <a:srgbClr val="195F9E"/>
                    </a:solidFill>
                    <a:latin typeface="Times New Roman" charset="0"/>
                  </a:rPr>
                  <a:t>store</a:t>
                </a:r>
                <a:endParaRPr lang="en-US" smtClean="0">
                  <a:solidFill>
                    <a:srgbClr val="003367"/>
                  </a:solidFill>
                  <a:latin typeface="Times New Roman" charset="0"/>
                </a:endParaRPr>
              </a:p>
            </p:txBody>
          </p:sp>
          <p:sp>
            <p:nvSpPr>
              <p:cNvPr id="114724" name="Rectangle 17"/>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grpSp>
        <p:sp>
          <p:nvSpPr>
            <p:cNvPr id="114721" name="Oval 18"/>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4722" name="Oval 19"/>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grpSp>
      <p:sp>
        <p:nvSpPr>
          <p:cNvPr id="114697" name="TextBox 80"/>
          <p:cNvSpPr txBox="1">
            <a:spLocks noChangeArrowheads="1"/>
          </p:cNvSpPr>
          <p:nvPr/>
        </p:nvSpPr>
        <p:spPr bwMode="auto">
          <a:xfrm>
            <a:off x="457200" y="56388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smtClean="0">
                <a:solidFill>
                  <a:srgbClr val="003367"/>
                </a:solidFill>
                <a:cs typeface="Arial" charset="0"/>
              </a:rPr>
              <a:t>Holding a shared mutex prevents competing threads from entering a critical section</a:t>
            </a:r>
            <a:r>
              <a:rPr lang="en-US" sz="2000" smtClean="0">
                <a:solidFill>
                  <a:srgbClr val="003367"/>
                </a:solidFill>
                <a:cs typeface="Arial" charset="0"/>
              </a:rPr>
              <a:t> protected by the shared mutex (monitor).  At most one thread runs in the critical section at a time.</a:t>
            </a:r>
          </a:p>
        </p:txBody>
      </p:sp>
      <p:sp>
        <p:nvSpPr>
          <p:cNvPr id="67" name="Rectangle 9"/>
          <p:cNvSpPr>
            <a:spLocks noChangeArrowheads="1"/>
          </p:cNvSpPr>
          <p:nvPr/>
        </p:nvSpPr>
        <p:spPr bwMode="auto">
          <a:xfrm rot="16200000" flipV="1">
            <a:off x="6013450" y="4994275"/>
            <a:ext cx="222250" cy="57150"/>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8" name="Rectangle 10"/>
          <p:cNvSpPr>
            <a:spLocks noChangeArrowheads="1"/>
          </p:cNvSpPr>
          <p:nvPr/>
        </p:nvSpPr>
        <p:spPr bwMode="auto">
          <a:xfrm flipV="1">
            <a:off x="6172200" y="4843463"/>
            <a:ext cx="1752600" cy="68262"/>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9" name="Rectangle 11"/>
          <p:cNvSpPr>
            <a:spLocks noChangeArrowheads="1"/>
          </p:cNvSpPr>
          <p:nvPr/>
        </p:nvSpPr>
        <p:spPr bwMode="auto">
          <a:xfrm rot="16200000" flipV="1">
            <a:off x="7183437" y="4017963"/>
            <a:ext cx="1558925" cy="76200"/>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0" name="Rectangle 12"/>
          <p:cNvSpPr>
            <a:spLocks noChangeArrowheads="1"/>
          </p:cNvSpPr>
          <p:nvPr/>
        </p:nvSpPr>
        <p:spPr bwMode="auto">
          <a:xfrm flipV="1">
            <a:off x="5270500" y="5135563"/>
            <a:ext cx="877888" cy="57150"/>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2" name="Rectangle 14"/>
          <p:cNvSpPr>
            <a:spLocks noChangeArrowheads="1"/>
          </p:cNvSpPr>
          <p:nvPr/>
        </p:nvSpPr>
        <p:spPr bwMode="auto">
          <a:xfrm>
            <a:off x="6315075" y="3673475"/>
            <a:ext cx="1317625" cy="911225"/>
          </a:xfrm>
          <a:prstGeom prst="rect">
            <a:avLst/>
          </a:prstGeom>
          <a:solidFill>
            <a:srgbClr val="919191"/>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3" name="Rectangle 15"/>
          <p:cNvSpPr>
            <a:spLocks noChangeArrowheads="1"/>
          </p:cNvSpPr>
          <p:nvPr/>
        </p:nvSpPr>
        <p:spPr bwMode="auto">
          <a:xfrm rot="5400000">
            <a:off x="4858543" y="4050507"/>
            <a:ext cx="855663" cy="190500"/>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5" name="Rectangle 17"/>
          <p:cNvSpPr>
            <a:spLocks noChangeArrowheads="1"/>
          </p:cNvSpPr>
          <p:nvPr/>
        </p:nvSpPr>
        <p:spPr bwMode="auto">
          <a:xfrm>
            <a:off x="6129338" y="5226050"/>
            <a:ext cx="411162"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A</a:t>
            </a:r>
            <a:endParaRPr lang="en-US" sz="1400" b="1" i="1" kern="0" dirty="0">
              <a:solidFill>
                <a:sysClr val="windowText" lastClr="000000"/>
              </a:solidFill>
              <a:ea typeface="Arial" charset="0"/>
            </a:endParaRPr>
          </a:p>
        </p:txBody>
      </p:sp>
      <p:sp>
        <p:nvSpPr>
          <p:cNvPr id="76" name="Rectangle 18"/>
          <p:cNvSpPr>
            <a:spLocks noChangeArrowheads="1"/>
          </p:cNvSpPr>
          <p:nvPr/>
        </p:nvSpPr>
        <p:spPr bwMode="auto">
          <a:xfrm>
            <a:off x="4864100" y="4354513"/>
            <a:ext cx="411163" cy="369887"/>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A</a:t>
            </a:r>
            <a:endParaRPr lang="en-US" sz="1400" b="1" i="1" kern="0" dirty="0">
              <a:solidFill>
                <a:sysClr val="windowText" lastClr="000000"/>
              </a:solidFill>
              <a:ea typeface="Arial" charset="0"/>
            </a:endParaRPr>
          </a:p>
        </p:txBody>
      </p:sp>
      <p:sp>
        <p:nvSpPr>
          <p:cNvPr id="77" name="Rectangle 19"/>
          <p:cNvSpPr>
            <a:spLocks noChangeArrowheads="1"/>
          </p:cNvSpPr>
          <p:nvPr/>
        </p:nvSpPr>
        <p:spPr bwMode="auto">
          <a:xfrm>
            <a:off x="4878388" y="3505200"/>
            <a:ext cx="411162"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R</a:t>
            </a:r>
            <a:endParaRPr lang="en-US" sz="1400" b="1" i="1" kern="0" dirty="0">
              <a:solidFill>
                <a:sysClr val="windowText" lastClr="000000"/>
              </a:solidFill>
              <a:ea typeface="Arial" charset="0"/>
            </a:endParaRPr>
          </a:p>
        </p:txBody>
      </p:sp>
      <p:sp>
        <p:nvSpPr>
          <p:cNvPr id="78" name="Rectangle 20"/>
          <p:cNvSpPr>
            <a:spLocks noChangeArrowheads="1"/>
          </p:cNvSpPr>
          <p:nvPr/>
        </p:nvSpPr>
        <p:spPr bwMode="auto">
          <a:xfrm>
            <a:off x="7410450" y="5222875"/>
            <a:ext cx="411163"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R</a:t>
            </a:r>
            <a:endParaRPr lang="en-US" sz="1400" b="1" i="1" kern="0" dirty="0">
              <a:solidFill>
                <a:sysClr val="windowText" lastClr="000000"/>
              </a:solidFill>
              <a:ea typeface="Arial" charset="0"/>
            </a:endParaRPr>
          </a:p>
        </p:txBody>
      </p:sp>
      <p:cxnSp>
        <p:nvCxnSpPr>
          <p:cNvPr id="114708" name="Straight Arrow Connector 36"/>
          <p:cNvCxnSpPr>
            <a:cxnSpLocks noChangeShapeType="1"/>
          </p:cNvCxnSpPr>
          <p:nvPr/>
        </p:nvCxnSpPr>
        <p:spPr bwMode="auto">
          <a:xfrm>
            <a:off x="6019800" y="2819400"/>
            <a:ext cx="457200" cy="9906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4709" name="Text Box 15"/>
          <p:cNvSpPr txBox="1">
            <a:spLocks noChangeArrowheads="1"/>
          </p:cNvSpPr>
          <p:nvPr/>
        </p:nvSpPr>
        <p:spPr bwMode="auto">
          <a:xfrm>
            <a:off x="7942263" y="3057525"/>
            <a:ext cx="51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smtClean="0">
                <a:solidFill>
                  <a:srgbClr val="008000"/>
                </a:solidFill>
                <a:latin typeface="Wingdings" charset="0"/>
                <a:cs typeface="Wingdings" charset="0"/>
                <a:sym typeface="Wingdings" charset="0"/>
              </a:rPr>
              <a:t></a:t>
            </a:r>
            <a:endParaRPr lang="en-US" sz="2800" b="1" smtClean="0">
              <a:solidFill>
                <a:srgbClr val="008000"/>
              </a:solidFill>
            </a:endParaRPr>
          </a:p>
        </p:txBody>
      </p:sp>
      <p:pic>
        <p:nvPicPr>
          <p:cNvPr id="114710"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33400"/>
            <a:ext cx="652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12" name="TextBox 20"/>
          <p:cNvSpPr txBox="1">
            <a:spLocks noChangeArrowheads="1"/>
          </p:cNvSpPr>
          <p:nvPr/>
        </p:nvSpPr>
        <p:spPr bwMode="auto">
          <a:xfrm>
            <a:off x="3657600" y="1600200"/>
            <a:ext cx="4724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smtClean="0">
                <a:solidFill>
                  <a:srgbClr val="003367"/>
                </a:solidFill>
                <a:cs typeface="Arial" charset="0"/>
              </a:rPr>
              <a:t>The threads may run the critical section in either order, but the schedule can never enter the grey region where both threads execute the section at the same time. </a:t>
            </a:r>
          </a:p>
        </p:txBody>
      </p:sp>
      <p:sp>
        <p:nvSpPr>
          <p:cNvPr id="114714" name="Rectangle 7"/>
          <p:cNvSpPr>
            <a:spLocks noChangeArrowheads="1"/>
          </p:cNvSpPr>
          <p:nvPr/>
        </p:nvSpPr>
        <p:spPr bwMode="auto">
          <a:xfrm>
            <a:off x="5257800" y="3124200"/>
            <a:ext cx="3124200" cy="20574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cxnSp>
        <p:nvCxnSpPr>
          <p:cNvPr id="114715" name="Straight Connector 2"/>
          <p:cNvCxnSpPr>
            <a:cxnSpLocks noChangeShapeType="1"/>
          </p:cNvCxnSpPr>
          <p:nvPr/>
        </p:nvCxnSpPr>
        <p:spPr bwMode="auto">
          <a:xfrm flipV="1">
            <a:off x="5181600" y="4876800"/>
            <a:ext cx="0" cy="304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14716" name="Straight Connector 40"/>
          <p:cNvCxnSpPr>
            <a:cxnSpLocks noChangeShapeType="1"/>
          </p:cNvCxnSpPr>
          <p:nvPr/>
        </p:nvCxnSpPr>
        <p:spPr bwMode="auto">
          <a:xfrm>
            <a:off x="5257800" y="5257800"/>
            <a:ext cx="304800" cy="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sp>
        <p:nvSpPr>
          <p:cNvPr id="114717" name="TextBox 38"/>
          <p:cNvSpPr txBox="1">
            <a:spLocks noChangeArrowheads="1"/>
          </p:cNvSpPr>
          <p:nvPr/>
        </p:nvSpPr>
        <p:spPr bwMode="auto">
          <a:xfrm>
            <a:off x="4800600" y="3886200"/>
            <a:ext cx="990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smtClean="0">
                <a:solidFill>
                  <a:srgbClr val="003367"/>
                </a:solidFill>
                <a:cs typeface="Arial" charset="0"/>
              </a:rPr>
              <a:t>x=x+1</a:t>
            </a:r>
          </a:p>
        </p:txBody>
      </p:sp>
      <p:sp>
        <p:nvSpPr>
          <p:cNvPr id="114718" name="TextBox 38"/>
          <p:cNvSpPr txBox="1">
            <a:spLocks noChangeArrowheads="1"/>
          </p:cNvSpPr>
          <p:nvPr/>
        </p:nvSpPr>
        <p:spPr bwMode="auto">
          <a:xfrm>
            <a:off x="6553200" y="4953000"/>
            <a:ext cx="9144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smtClean="0">
                <a:solidFill>
                  <a:srgbClr val="003367"/>
                </a:solidFill>
                <a:cs typeface="Arial" charset="0"/>
              </a:rPr>
              <a:t>x=x+1</a:t>
            </a:r>
          </a:p>
        </p:txBody>
      </p:sp>
      <p:sp>
        <p:nvSpPr>
          <p:cNvPr id="74" name="Rectangle 16"/>
          <p:cNvSpPr>
            <a:spLocks noChangeArrowheads="1"/>
          </p:cNvSpPr>
          <p:nvPr/>
        </p:nvSpPr>
        <p:spPr bwMode="auto">
          <a:xfrm>
            <a:off x="6313488" y="5091113"/>
            <a:ext cx="1304925" cy="169862"/>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3" name="&quot;No&quot; Symbol 42"/>
          <p:cNvSpPr/>
          <p:nvPr/>
        </p:nvSpPr>
        <p:spPr bwMode="auto">
          <a:xfrm>
            <a:off x="6629400" y="3810000"/>
            <a:ext cx="609600" cy="609600"/>
          </a:xfrm>
          <a:prstGeom prst="noSmoking">
            <a:avLst/>
          </a:prstGeom>
          <a:solidFill>
            <a:srgbClr val="E816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746058369"/>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Arial" charset="0"/>
                <a:ea typeface="ＭＳ Ｐゴシック" charset="0"/>
              </a:rPr>
              <a:t>Real Time/Media</a:t>
            </a:r>
          </a:p>
        </p:txBody>
      </p:sp>
      <p:sp>
        <p:nvSpPr>
          <p:cNvPr id="43010" name="Content Placeholder 2"/>
          <p:cNvSpPr>
            <a:spLocks noGrp="1"/>
          </p:cNvSpPr>
          <p:nvPr>
            <p:ph idx="1"/>
          </p:nvPr>
        </p:nvSpPr>
        <p:spPr/>
        <p:txBody>
          <a:bodyPr/>
          <a:lstStyle/>
          <a:p>
            <a:pPr>
              <a:buFontTx/>
              <a:buNone/>
            </a:pPr>
            <a:r>
              <a:rPr lang="en-US">
                <a:latin typeface="Arial" charset="0"/>
                <a:ea typeface="ＭＳ Ｐゴシック" charset="0"/>
              </a:rPr>
              <a:t>Real-time schedulers must support regular, periodic execution of tasks (e.g., continuous media).</a:t>
            </a:r>
          </a:p>
          <a:p>
            <a:pPr>
              <a:buFontTx/>
              <a:buNone/>
            </a:pPr>
            <a:r>
              <a:rPr lang="en-US">
                <a:latin typeface="Arial" charset="0"/>
                <a:ea typeface="ＭＳ Ｐゴシック" charset="0"/>
              </a:rPr>
              <a:t>E.g., OS X has four user-settable parameters per thread:</a:t>
            </a:r>
          </a:p>
          <a:p>
            <a:pPr lvl="1"/>
            <a:r>
              <a:rPr lang="en-US">
                <a:latin typeface="Arial" charset="0"/>
                <a:ea typeface="ＭＳ Ｐゴシック" charset="0"/>
              </a:rPr>
              <a:t>Period (</a:t>
            </a:r>
            <a:r>
              <a:rPr lang="en-US" i="1">
                <a:latin typeface="Arial" charset="0"/>
                <a:ea typeface="ＭＳ Ｐゴシック" charset="0"/>
              </a:rPr>
              <a:t>y</a:t>
            </a:r>
            <a:r>
              <a:rPr lang="en-US">
                <a:latin typeface="Arial" charset="0"/>
                <a:ea typeface="ＭＳ Ｐゴシック" charset="0"/>
              </a:rPr>
              <a:t>)</a:t>
            </a:r>
          </a:p>
          <a:p>
            <a:pPr lvl="1"/>
            <a:r>
              <a:rPr lang="en-US">
                <a:latin typeface="Arial" charset="0"/>
                <a:ea typeface="ＭＳ Ｐゴシック" charset="0"/>
              </a:rPr>
              <a:t>Computation (</a:t>
            </a:r>
            <a:r>
              <a:rPr lang="en-US" i="1">
                <a:latin typeface="Arial" charset="0"/>
                <a:ea typeface="ＭＳ Ｐゴシック" charset="0"/>
              </a:rPr>
              <a:t>x</a:t>
            </a:r>
            <a:r>
              <a:rPr lang="en-US">
                <a:latin typeface="Arial" charset="0"/>
                <a:ea typeface="ＭＳ Ｐゴシック" charset="0"/>
              </a:rPr>
              <a:t>)</a:t>
            </a:r>
          </a:p>
          <a:p>
            <a:pPr lvl="1"/>
            <a:r>
              <a:rPr lang="en-US">
                <a:latin typeface="Arial" charset="0"/>
                <a:ea typeface="ＭＳ Ｐゴシック" charset="0"/>
              </a:rPr>
              <a:t>Preemptible (boolean)</a:t>
            </a:r>
          </a:p>
          <a:p>
            <a:pPr lvl="1"/>
            <a:r>
              <a:rPr lang="en-US">
                <a:latin typeface="Arial" charset="0"/>
                <a:ea typeface="ＭＳ Ｐゴシック" charset="0"/>
              </a:rPr>
              <a:t>Constraint (&lt;</a:t>
            </a:r>
            <a:r>
              <a:rPr lang="en-US" i="1">
                <a:latin typeface="Arial" charset="0"/>
                <a:ea typeface="ＭＳ Ｐゴシック" charset="0"/>
              </a:rPr>
              <a:t>y</a:t>
            </a:r>
            <a:r>
              <a:rPr lang="en-US">
                <a:latin typeface="Arial" charset="0"/>
                <a:ea typeface="ＭＳ Ｐゴシック" charset="0"/>
              </a:rPr>
              <a:t>)</a:t>
            </a:r>
          </a:p>
          <a:p>
            <a:r>
              <a:rPr lang="en-US">
                <a:latin typeface="Arial" charset="0"/>
                <a:ea typeface="ＭＳ Ｐゴシック" charset="0"/>
              </a:rPr>
              <a:t>Can the application adapt if the scheduler cannot meet its requirements?</a:t>
            </a:r>
          </a:p>
          <a:p>
            <a:pPr lvl="1"/>
            <a:r>
              <a:rPr lang="en-US">
                <a:latin typeface="Arial" charset="0"/>
                <a:ea typeface="ＭＳ Ｐゴシック" charset="0"/>
              </a:rPr>
              <a:t>Admission control and reflection</a:t>
            </a:r>
          </a:p>
        </p:txBody>
      </p:sp>
      <p:sp>
        <p:nvSpPr>
          <p:cNvPr id="43011" name="TextBox 3"/>
          <p:cNvSpPr txBox="1">
            <a:spLocks noChangeArrowheads="1"/>
          </p:cNvSpPr>
          <p:nvPr/>
        </p:nvSpPr>
        <p:spPr bwMode="auto">
          <a:xfrm>
            <a:off x="6226175" y="6488113"/>
            <a:ext cx="264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800080"/>
                </a:solidFill>
                <a:latin typeface="Times New Roman" charset="0"/>
              </a:rPr>
              <a:t>Provided for completeness </a:t>
            </a:r>
          </a:p>
        </p:txBody>
      </p:sp>
    </p:spTree>
    <p:extLst>
      <p:ext uri="{BB962C8B-B14F-4D97-AF65-F5344CB8AC3E}">
        <p14:creationId xmlns:p14="http://schemas.microsoft.com/office/powerpoint/2010/main" val="3737477052"/>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race?</a:t>
            </a:r>
            <a:endParaRPr lang="en-US" dirty="0"/>
          </a:p>
        </p:txBody>
      </p:sp>
      <p:sp>
        <p:nvSpPr>
          <p:cNvPr id="3" name="Content Placeholder 2"/>
          <p:cNvSpPr>
            <a:spLocks noGrp="1"/>
          </p:cNvSpPr>
          <p:nvPr>
            <p:ph idx="1"/>
          </p:nvPr>
        </p:nvSpPr>
        <p:spPr/>
        <p:txBody>
          <a:bodyPr/>
          <a:lstStyle/>
          <a:p>
            <a:r>
              <a:rPr lang="en-US" sz="2400" b="0" dirty="0" smtClean="0"/>
              <a:t>Suppose we execute program </a:t>
            </a:r>
            <a:r>
              <a:rPr lang="en-US" sz="2400" dirty="0" smtClean="0"/>
              <a:t>P</a:t>
            </a:r>
            <a:r>
              <a:rPr lang="en-US" sz="2400" b="0" dirty="0" smtClean="0"/>
              <a:t>.</a:t>
            </a:r>
          </a:p>
          <a:p>
            <a:r>
              <a:rPr lang="en-US" sz="2400" b="0" dirty="0" smtClean="0"/>
              <a:t>The machine and scheduler choose a schedule </a:t>
            </a:r>
            <a:r>
              <a:rPr lang="en-US" sz="2400" dirty="0" smtClean="0"/>
              <a:t>S</a:t>
            </a:r>
            <a:endParaRPr lang="en-US" sz="2400" b="0" dirty="0"/>
          </a:p>
          <a:p>
            <a:pPr lvl="1"/>
            <a:r>
              <a:rPr lang="en-US" sz="2000" dirty="0" smtClean="0"/>
              <a:t>S</a:t>
            </a:r>
            <a:r>
              <a:rPr lang="en-US" sz="2000" b="0" dirty="0" smtClean="0"/>
              <a:t> is a partial order of events.</a:t>
            </a:r>
          </a:p>
          <a:p>
            <a:r>
              <a:rPr lang="en-US" sz="2400" b="0" dirty="0" smtClean="0"/>
              <a:t>The events are loads and stores on shared memory locations, e.g., </a:t>
            </a:r>
            <a:r>
              <a:rPr lang="en-US" sz="2400" dirty="0" smtClean="0"/>
              <a:t>x</a:t>
            </a:r>
            <a:r>
              <a:rPr lang="en-US" sz="2400" b="0" dirty="0" smtClean="0"/>
              <a:t>.</a:t>
            </a:r>
          </a:p>
          <a:p>
            <a:r>
              <a:rPr lang="en-US" sz="2400" b="0" dirty="0" smtClean="0"/>
              <a:t>Suppose there is some </a:t>
            </a:r>
            <a:r>
              <a:rPr lang="en-US" sz="2400" dirty="0" smtClean="0"/>
              <a:t>x</a:t>
            </a:r>
            <a:r>
              <a:rPr lang="en-US" sz="2400" b="0" dirty="0" smtClean="0"/>
              <a:t> with a concurrent load and store to </a:t>
            </a:r>
            <a:r>
              <a:rPr lang="en-US" sz="2400" dirty="0" smtClean="0"/>
              <a:t>x</a:t>
            </a:r>
            <a:r>
              <a:rPr lang="en-US" sz="2400" b="0" dirty="0" smtClean="0"/>
              <a:t>.</a:t>
            </a:r>
          </a:p>
          <a:p>
            <a:r>
              <a:rPr lang="en-US" sz="2400" b="0" dirty="0" smtClean="0"/>
              <a:t>Then </a:t>
            </a:r>
            <a:r>
              <a:rPr lang="en-US" sz="2400" dirty="0" smtClean="0"/>
              <a:t>P</a:t>
            </a:r>
            <a:r>
              <a:rPr lang="en-US" sz="2400" b="0" dirty="0" smtClean="0"/>
              <a:t> has a </a:t>
            </a:r>
            <a:r>
              <a:rPr lang="en-US" sz="2400" dirty="0" smtClean="0">
                <a:solidFill>
                  <a:srgbClr val="E8161F"/>
                </a:solidFill>
              </a:rPr>
              <a:t>race</a:t>
            </a:r>
            <a:r>
              <a:rPr lang="en-US" sz="2400" b="0" dirty="0" smtClean="0"/>
              <a:t>.</a:t>
            </a:r>
          </a:p>
          <a:p>
            <a:r>
              <a:rPr lang="en-US" sz="2400" b="0" dirty="0" smtClean="0"/>
              <a:t>A race is a bug.  The behavior of </a:t>
            </a:r>
            <a:r>
              <a:rPr lang="en-US" sz="2400" dirty="0" smtClean="0"/>
              <a:t>P</a:t>
            </a:r>
            <a:r>
              <a:rPr lang="en-US" sz="2400" b="0" dirty="0" smtClean="0"/>
              <a:t> is not well-defined.</a:t>
            </a:r>
          </a:p>
          <a:p>
            <a:endParaRPr lang="en-US" dirty="0"/>
          </a:p>
        </p:txBody>
      </p:sp>
    </p:spTree>
    <p:extLst>
      <p:ext uri="{BB962C8B-B14F-4D97-AF65-F5344CB8AC3E}">
        <p14:creationId xmlns:p14="http://schemas.microsoft.com/office/powerpoint/2010/main" val="2400468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a:latin typeface="Arial" charset="0"/>
                <a:ea typeface="ＭＳ Ｐゴシック" charset="0"/>
                <a:cs typeface="Arial" charset="0"/>
              </a:rPr>
              <a:t>Mutual exclusion in Java</a:t>
            </a:r>
          </a:p>
        </p:txBody>
      </p:sp>
      <p:sp>
        <p:nvSpPr>
          <p:cNvPr id="107522" name="Rectangle 3"/>
          <p:cNvSpPr>
            <a:spLocks noGrp="1" noChangeArrowheads="1"/>
          </p:cNvSpPr>
          <p:nvPr>
            <p:ph type="body" idx="1"/>
          </p:nvPr>
        </p:nvSpPr>
        <p:spPr>
          <a:xfrm>
            <a:off x="457200" y="1527175"/>
            <a:ext cx="8226425" cy="4111625"/>
          </a:xfrm>
        </p:spPr>
        <p:txBody>
          <a:bodyPr/>
          <a:lstStyle/>
          <a:p>
            <a:r>
              <a:rPr lang="en-US" sz="2400">
                <a:latin typeface="Arial" charset="0"/>
                <a:ea typeface="ＭＳ Ｐゴシック" charset="0"/>
                <a:cs typeface="Arial" charset="0"/>
              </a:rPr>
              <a:t>Mutexes are built in to every Java object.</a:t>
            </a:r>
          </a:p>
          <a:p>
            <a:pPr lvl="1"/>
            <a:r>
              <a:rPr lang="en-US" sz="2000">
                <a:latin typeface="Arial" charset="0"/>
                <a:ea typeface="ＭＳ Ｐゴシック" charset="0"/>
                <a:cs typeface="Arial" charset="0"/>
              </a:rPr>
              <a:t>no separate classes</a:t>
            </a:r>
          </a:p>
          <a:p>
            <a:r>
              <a:rPr lang="en-US" sz="2400">
                <a:latin typeface="Arial" charset="0"/>
                <a:ea typeface="ＭＳ Ｐゴシック" charset="0"/>
                <a:cs typeface="Arial" charset="0"/>
              </a:rPr>
              <a:t>Every Java object is/has a </a:t>
            </a:r>
            <a:r>
              <a:rPr lang="en-US" sz="2400">
                <a:solidFill>
                  <a:srgbClr val="651222"/>
                </a:solidFill>
                <a:latin typeface="Arial" charset="0"/>
                <a:ea typeface="ＭＳ Ｐゴシック" charset="0"/>
                <a:cs typeface="Arial" charset="0"/>
              </a:rPr>
              <a:t>monitor</a:t>
            </a:r>
            <a:r>
              <a:rPr lang="en-US" sz="2400">
                <a:latin typeface="Arial" charset="0"/>
                <a:ea typeface="ＭＳ Ｐゴシック" charset="0"/>
                <a:cs typeface="Arial" charset="0"/>
              </a:rPr>
              <a:t>.</a:t>
            </a:r>
          </a:p>
          <a:p>
            <a:pPr lvl="1"/>
            <a:r>
              <a:rPr lang="en-US" sz="2000">
                <a:latin typeface="Arial" charset="0"/>
                <a:ea typeface="ＭＳ Ｐゴシック" charset="0"/>
                <a:cs typeface="Arial" charset="0"/>
              </a:rPr>
              <a:t>At most one thread may </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own</a:t>
            </a:r>
            <a:r>
              <a:rPr lang="ja-JP" altLang="en-US" sz="2000">
                <a:latin typeface="Arial" charset="0"/>
                <a:ea typeface="ＭＳ Ｐゴシック" charset="0"/>
                <a:cs typeface="Arial" charset="0"/>
              </a:rPr>
              <a:t>”</a:t>
            </a:r>
            <a:r>
              <a:rPr lang="en-US" altLang="ja-JP" sz="2000">
                <a:latin typeface="Arial" charset="0"/>
                <a:ea typeface="ＭＳ Ｐゴシック" charset="0"/>
                <a:cs typeface="Arial" charset="0"/>
              </a:rPr>
              <a:t> a monitor at any given time.</a:t>
            </a:r>
          </a:p>
          <a:p>
            <a:r>
              <a:rPr lang="en-US" sz="2400">
                <a:latin typeface="Arial" charset="0"/>
                <a:ea typeface="ＭＳ Ｐゴシック" charset="0"/>
                <a:cs typeface="Arial" charset="0"/>
              </a:rPr>
              <a:t>A thread becomes </a:t>
            </a:r>
            <a:r>
              <a:rPr lang="en-US" sz="2400">
                <a:solidFill>
                  <a:srgbClr val="651222"/>
                </a:solidFill>
                <a:latin typeface="Arial" charset="0"/>
                <a:ea typeface="ＭＳ Ｐゴシック" charset="0"/>
                <a:cs typeface="Arial" charset="0"/>
              </a:rPr>
              <a:t>owner</a:t>
            </a:r>
            <a:r>
              <a:rPr lang="en-US" sz="2400">
                <a:latin typeface="Arial" charset="0"/>
                <a:ea typeface="ＭＳ Ｐゴシック" charset="0"/>
                <a:cs typeface="Arial" charset="0"/>
              </a:rPr>
              <a:t> of an object’s monitor by</a:t>
            </a:r>
          </a:p>
          <a:p>
            <a:pPr lvl="1"/>
            <a:r>
              <a:rPr lang="en-US" sz="2000">
                <a:latin typeface="Arial" charset="0"/>
                <a:ea typeface="ＭＳ Ｐゴシック" charset="0"/>
                <a:cs typeface="Arial" charset="0"/>
              </a:rPr>
              <a:t>executing an object method declared as </a:t>
            </a:r>
            <a:r>
              <a:rPr lang="en-US" sz="2000">
                <a:solidFill>
                  <a:srgbClr val="651222"/>
                </a:solidFill>
                <a:latin typeface="Arial" charset="0"/>
                <a:ea typeface="ＭＳ Ｐゴシック" charset="0"/>
                <a:cs typeface="Arial" charset="0"/>
              </a:rPr>
              <a:t>synchronized</a:t>
            </a:r>
          </a:p>
          <a:p>
            <a:pPr lvl="1"/>
            <a:r>
              <a:rPr lang="en-US" sz="2000">
                <a:latin typeface="Arial" charset="0"/>
                <a:ea typeface="ＭＳ Ｐゴシック" charset="0"/>
                <a:cs typeface="Arial" charset="0"/>
              </a:rPr>
              <a:t>executing a block that is </a:t>
            </a:r>
            <a:r>
              <a:rPr lang="en-US" sz="2000">
                <a:solidFill>
                  <a:srgbClr val="651222"/>
                </a:solidFill>
                <a:latin typeface="Arial" charset="0"/>
                <a:ea typeface="ＭＳ Ｐゴシック" charset="0"/>
                <a:cs typeface="Arial" charset="0"/>
              </a:rPr>
              <a:t>synchronized</a:t>
            </a:r>
            <a:r>
              <a:rPr lang="en-US" sz="2000">
                <a:latin typeface="Arial" charset="0"/>
                <a:ea typeface="ＭＳ Ｐゴシック" charset="0"/>
                <a:cs typeface="Arial" charset="0"/>
              </a:rPr>
              <a:t> on the object</a:t>
            </a:r>
          </a:p>
        </p:txBody>
      </p:sp>
      <p:sp>
        <p:nvSpPr>
          <p:cNvPr id="4" name="Rectangle 3"/>
          <p:cNvSpPr/>
          <p:nvPr/>
        </p:nvSpPr>
        <p:spPr bwMode="auto">
          <a:xfrm>
            <a:off x="5105400" y="4876800"/>
            <a:ext cx="3276600" cy="16764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07524" name="Rectangle 4"/>
          <p:cNvSpPr>
            <a:spLocks noChangeArrowheads="1"/>
          </p:cNvSpPr>
          <p:nvPr/>
        </p:nvSpPr>
        <p:spPr bwMode="auto">
          <a:xfrm>
            <a:off x="5105400" y="4953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a:solidFill>
                  <a:srgbClr val="00264D"/>
                </a:solidFill>
                <a:cs typeface="Arial" charset="0"/>
              </a:rPr>
              <a:t>public void increment()  {</a:t>
            </a:r>
          </a:p>
          <a:p>
            <a:pPr defTabSz="914400">
              <a:spcAft>
                <a:spcPts val="200"/>
              </a:spcAft>
            </a:pPr>
            <a:r>
              <a:rPr lang="en-US" sz="1800">
                <a:solidFill>
                  <a:srgbClr val="00264D"/>
                </a:solidFill>
                <a:cs typeface="Arial" charset="0"/>
              </a:rPr>
              <a:t>	synchronized(this) {</a:t>
            </a:r>
          </a:p>
          <a:p>
            <a:pPr defTabSz="914400">
              <a:spcAft>
                <a:spcPts val="200"/>
              </a:spcAft>
            </a:pPr>
            <a:r>
              <a:rPr lang="en-US" sz="1800">
                <a:solidFill>
                  <a:srgbClr val="00264D"/>
                </a:solidFill>
                <a:cs typeface="Arial" charset="0"/>
              </a:rPr>
              <a:t>	        x = x + 1;</a:t>
            </a:r>
          </a:p>
          <a:p>
            <a:pPr defTabSz="914400">
              <a:spcAft>
                <a:spcPts val="200"/>
              </a:spcAft>
            </a:pPr>
            <a:r>
              <a:rPr lang="en-US" sz="1800">
                <a:solidFill>
                  <a:srgbClr val="00264D"/>
                </a:solidFill>
                <a:cs typeface="Arial" charset="0"/>
              </a:rPr>
              <a:t>	}</a:t>
            </a:r>
          </a:p>
          <a:p>
            <a:pPr defTabSz="914400">
              <a:spcAft>
                <a:spcPts val="200"/>
              </a:spcAft>
            </a:pPr>
            <a:r>
              <a:rPr lang="en-US" sz="1800">
                <a:solidFill>
                  <a:srgbClr val="00264D"/>
                </a:solidFill>
                <a:cs typeface="Arial" charset="0"/>
              </a:rPr>
              <a:t>}</a:t>
            </a:r>
          </a:p>
        </p:txBody>
      </p:sp>
      <p:sp>
        <p:nvSpPr>
          <p:cNvPr id="8" name="Rectangle 7"/>
          <p:cNvSpPr/>
          <p:nvPr/>
        </p:nvSpPr>
        <p:spPr bwMode="auto">
          <a:xfrm>
            <a:off x="762000" y="4876800"/>
            <a:ext cx="3962400" cy="16764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07526" name="Rectangle 8"/>
          <p:cNvSpPr>
            <a:spLocks noChangeArrowheads="1"/>
          </p:cNvSpPr>
          <p:nvPr/>
        </p:nvSpPr>
        <p:spPr bwMode="auto">
          <a:xfrm>
            <a:off x="762000" y="4970463"/>
            <a:ext cx="4495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a:solidFill>
                  <a:srgbClr val="00264D"/>
                </a:solidFill>
                <a:cs typeface="Arial" charset="0"/>
              </a:rPr>
              <a:t>public synchronized void increment()</a:t>
            </a:r>
          </a:p>
          <a:p>
            <a:pPr defTabSz="914400"/>
            <a:r>
              <a:rPr lang="en-US" sz="1800">
                <a:solidFill>
                  <a:srgbClr val="00264D"/>
                </a:solidFill>
                <a:cs typeface="Arial" charset="0"/>
              </a:rPr>
              <a:t>{</a:t>
            </a:r>
          </a:p>
          <a:p>
            <a:pPr defTabSz="914400"/>
            <a:r>
              <a:rPr lang="en-US" sz="1800">
                <a:solidFill>
                  <a:srgbClr val="00264D"/>
                </a:solidFill>
                <a:cs typeface="Arial" charset="0"/>
              </a:rPr>
              <a:t>	x = x + 1;</a:t>
            </a:r>
          </a:p>
          <a:p>
            <a:pPr defTabSz="914400">
              <a:spcAft>
                <a:spcPts val="200"/>
              </a:spcAft>
            </a:pPr>
            <a:r>
              <a:rPr lang="en-US" sz="1800">
                <a:solidFill>
                  <a:srgbClr val="00264D"/>
                </a:solidFill>
                <a:cs typeface="Arial" charset="0"/>
              </a:rPr>
              <a:t>}</a:t>
            </a:r>
          </a:p>
        </p:txBody>
      </p:sp>
    </p:spTree>
    <p:extLst>
      <p:ext uri="{BB962C8B-B14F-4D97-AF65-F5344CB8AC3E}">
        <p14:creationId xmlns:p14="http://schemas.microsoft.com/office/powerpoint/2010/main" val="1763519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Arial" charset="0"/>
                <a:ea typeface="ＭＳ Ｐゴシック" charset="0"/>
                <a:cs typeface="Arial" charset="0"/>
              </a:rPr>
              <a:t>Roots: monitors</a:t>
            </a:r>
          </a:p>
        </p:txBody>
      </p:sp>
      <p:grpSp>
        <p:nvGrpSpPr>
          <p:cNvPr id="108546" name="Group 4"/>
          <p:cNvGrpSpPr>
            <a:grpSpLocks/>
          </p:cNvGrpSpPr>
          <p:nvPr/>
        </p:nvGrpSpPr>
        <p:grpSpPr bwMode="auto">
          <a:xfrm>
            <a:off x="1262063" y="3668713"/>
            <a:ext cx="355600" cy="347662"/>
            <a:chOff x="3689" y="1658"/>
            <a:chExt cx="576" cy="576"/>
          </a:xfrm>
        </p:grpSpPr>
        <p:grpSp>
          <p:nvGrpSpPr>
            <p:cNvPr id="108589" name="Group 5"/>
            <p:cNvGrpSpPr>
              <a:grpSpLocks/>
            </p:cNvGrpSpPr>
            <p:nvPr/>
          </p:nvGrpSpPr>
          <p:grpSpPr bwMode="auto">
            <a:xfrm>
              <a:off x="3689" y="1658"/>
              <a:ext cx="576" cy="576"/>
              <a:chOff x="4269" y="2781"/>
              <a:chExt cx="576" cy="576"/>
            </a:xfrm>
          </p:grpSpPr>
          <p:sp>
            <p:nvSpPr>
              <p:cNvPr id="10859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859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0859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08547" name="Group 9"/>
          <p:cNvGrpSpPr>
            <a:grpSpLocks/>
          </p:cNvGrpSpPr>
          <p:nvPr/>
        </p:nvGrpSpPr>
        <p:grpSpPr bwMode="auto">
          <a:xfrm>
            <a:off x="1781175" y="3675063"/>
            <a:ext cx="355600" cy="347662"/>
            <a:chOff x="773" y="2363"/>
            <a:chExt cx="224" cy="219"/>
          </a:xfrm>
        </p:grpSpPr>
        <p:sp>
          <p:nvSpPr>
            <p:cNvPr id="108586"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08587"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8588"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08548" name="Group 13"/>
          <p:cNvGrpSpPr>
            <a:grpSpLocks/>
          </p:cNvGrpSpPr>
          <p:nvPr/>
        </p:nvGrpSpPr>
        <p:grpSpPr bwMode="auto">
          <a:xfrm>
            <a:off x="2330450" y="3676650"/>
            <a:ext cx="357188" cy="357188"/>
            <a:chOff x="4784" y="2819"/>
            <a:chExt cx="255" cy="255"/>
          </a:xfrm>
        </p:grpSpPr>
        <p:sp>
          <p:nvSpPr>
            <p:cNvPr id="108583"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08584"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8585"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08549" name="Group 21"/>
          <p:cNvGrpSpPr>
            <a:grpSpLocks/>
          </p:cNvGrpSpPr>
          <p:nvPr/>
        </p:nvGrpSpPr>
        <p:grpSpPr bwMode="auto">
          <a:xfrm>
            <a:off x="3859213" y="3111500"/>
            <a:ext cx="1819275" cy="539750"/>
            <a:chOff x="1785" y="1844"/>
            <a:chExt cx="1292" cy="383"/>
          </a:xfrm>
        </p:grpSpPr>
        <p:sp>
          <p:nvSpPr>
            <p:cNvPr id="108581"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08550" name="Group 24"/>
          <p:cNvGrpSpPr>
            <a:grpSpLocks/>
          </p:cNvGrpSpPr>
          <p:nvPr/>
        </p:nvGrpSpPr>
        <p:grpSpPr bwMode="auto">
          <a:xfrm>
            <a:off x="3859213" y="3686175"/>
            <a:ext cx="1819275" cy="539750"/>
            <a:chOff x="1785" y="1844"/>
            <a:chExt cx="1292" cy="383"/>
          </a:xfrm>
        </p:grpSpPr>
        <p:sp>
          <p:nvSpPr>
            <p:cNvPr id="108579"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08551" name="Group 27"/>
          <p:cNvGrpSpPr>
            <a:grpSpLocks/>
          </p:cNvGrpSpPr>
          <p:nvPr/>
        </p:nvGrpSpPr>
        <p:grpSpPr bwMode="auto">
          <a:xfrm>
            <a:off x="3859213" y="4260850"/>
            <a:ext cx="1819275" cy="539750"/>
            <a:chOff x="1785" y="1844"/>
            <a:chExt cx="1292" cy="383"/>
          </a:xfrm>
        </p:grpSpPr>
        <p:sp>
          <p:nvSpPr>
            <p:cNvPr id="108577"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08552" name="Group 30"/>
          <p:cNvGrpSpPr>
            <a:grpSpLocks/>
          </p:cNvGrpSpPr>
          <p:nvPr/>
        </p:nvGrpSpPr>
        <p:grpSpPr bwMode="auto">
          <a:xfrm>
            <a:off x="3859213" y="4835525"/>
            <a:ext cx="1819275" cy="539750"/>
            <a:chOff x="1785" y="1844"/>
            <a:chExt cx="1292" cy="383"/>
          </a:xfrm>
        </p:grpSpPr>
        <p:sp>
          <p:nvSpPr>
            <p:cNvPr id="108575"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08553"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08554"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08555"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08556" name="Group 36"/>
          <p:cNvGrpSpPr>
            <a:grpSpLocks/>
          </p:cNvGrpSpPr>
          <p:nvPr/>
        </p:nvGrpSpPr>
        <p:grpSpPr bwMode="auto">
          <a:xfrm>
            <a:off x="4665663" y="3217863"/>
            <a:ext cx="315912" cy="307975"/>
            <a:chOff x="2146" y="1704"/>
            <a:chExt cx="415" cy="415"/>
          </a:xfrm>
        </p:grpSpPr>
        <p:sp>
          <p:nvSpPr>
            <p:cNvPr id="108572"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08573"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08574"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08557"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8558"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8559"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8560"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08561"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08562" name="Rectangle 45"/>
          <p:cNvSpPr>
            <a:spLocks noChangeArrowheads="1"/>
          </p:cNvSpPr>
          <p:nvPr/>
        </p:nvSpPr>
        <p:spPr bwMode="auto">
          <a:xfrm>
            <a:off x="949325" y="54911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blocked</a:t>
            </a:r>
            <a:endParaRPr lang="en-US" sz="1600" b="1" i="1"/>
          </a:p>
        </p:txBody>
      </p:sp>
      <p:sp>
        <p:nvSpPr>
          <p:cNvPr id="108563" name="Rectangle 47"/>
          <p:cNvSpPr>
            <a:spLocks noChangeArrowheads="1"/>
          </p:cNvSpPr>
          <p:nvPr/>
        </p:nvSpPr>
        <p:spPr bwMode="auto">
          <a:xfrm>
            <a:off x="3155950" y="545941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wait()</a:t>
            </a:r>
            <a:endParaRPr lang="en-US" sz="1600" b="1" i="1"/>
          </a:p>
        </p:txBody>
      </p:sp>
      <p:sp>
        <p:nvSpPr>
          <p:cNvPr id="108564"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08565" name="Rectangle 54"/>
          <p:cNvSpPr>
            <a:spLocks noChangeArrowheads="1"/>
          </p:cNvSpPr>
          <p:nvPr/>
        </p:nvSpPr>
        <p:spPr bwMode="auto">
          <a:xfrm>
            <a:off x="2359025" y="4549775"/>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signal()</a:t>
            </a:r>
            <a:endParaRPr lang="en-US" sz="1600" b="1" i="1"/>
          </a:p>
        </p:txBody>
      </p:sp>
      <p:sp>
        <p:nvSpPr>
          <p:cNvPr id="108566" name="Text Box 3"/>
          <p:cNvSpPr txBox="1">
            <a:spLocks noChangeArrowheads="1"/>
          </p:cNvSpPr>
          <p:nvPr/>
        </p:nvSpPr>
        <p:spPr bwMode="auto">
          <a:xfrm>
            <a:off x="533400" y="1530350"/>
            <a:ext cx="8108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a:solidFill>
                  <a:srgbClr val="003367"/>
                </a:solidFill>
                <a:cs typeface="Arial" charset="0"/>
              </a:rPr>
              <a:t>A </a:t>
            </a:r>
            <a:r>
              <a:rPr lang="en-US">
                <a:solidFill>
                  <a:schemeClr val="accent2"/>
                </a:solidFill>
                <a:cs typeface="Arial" charset="0"/>
              </a:rPr>
              <a:t>monitor</a:t>
            </a:r>
            <a:r>
              <a:rPr lang="en-US">
                <a:solidFill>
                  <a:srgbClr val="003367"/>
                </a:solidFill>
                <a:cs typeface="Arial" charset="0"/>
              </a:rPr>
              <a:t> is a module in which execution is serialized.</a:t>
            </a:r>
          </a:p>
          <a:p>
            <a:r>
              <a:rPr lang="en-US">
                <a:solidFill>
                  <a:srgbClr val="003367"/>
                </a:solidFill>
                <a:cs typeface="Arial" charset="0"/>
              </a:rPr>
              <a:t>A module is a set of procedures with some private state.</a:t>
            </a:r>
          </a:p>
        </p:txBody>
      </p:sp>
      <p:sp>
        <p:nvSpPr>
          <p:cNvPr id="108567" name="Rectangle 57"/>
          <p:cNvSpPr>
            <a:spLocks noChangeArrowheads="1"/>
          </p:cNvSpPr>
          <p:nvPr/>
        </p:nvSpPr>
        <p:spPr bwMode="auto">
          <a:xfrm>
            <a:off x="6288088" y="2459038"/>
            <a:ext cx="338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a:solidFill>
                  <a:srgbClr val="00264D"/>
                </a:solidFill>
              </a:rPr>
              <a:t>[Brinch Hansen 1973]</a:t>
            </a:r>
          </a:p>
          <a:p>
            <a:r>
              <a:rPr lang="en-US" sz="1800">
                <a:solidFill>
                  <a:srgbClr val="00264D"/>
                </a:solidFill>
              </a:rPr>
              <a:t>[C.A.R. Hoare 1974]</a:t>
            </a:r>
          </a:p>
        </p:txBody>
      </p:sp>
      <p:sp>
        <p:nvSpPr>
          <p:cNvPr id="108568" name="Text Box 3"/>
          <p:cNvSpPr txBox="1">
            <a:spLocks noChangeArrowheads="1"/>
          </p:cNvSpPr>
          <p:nvPr/>
        </p:nvSpPr>
        <p:spPr bwMode="auto">
          <a:xfrm>
            <a:off x="533400" y="5689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Java </a:t>
            </a:r>
            <a:r>
              <a:rPr lang="en-US" sz="2000" b="1">
                <a:solidFill>
                  <a:srgbClr val="003367"/>
                </a:solidFill>
                <a:cs typeface="Arial" charset="0"/>
              </a:rPr>
              <a:t>synchronized</a:t>
            </a:r>
            <a:r>
              <a:rPr lang="en-US" sz="2000">
                <a:solidFill>
                  <a:srgbClr val="003367"/>
                </a:solidFill>
                <a:cs typeface="Arial" charset="0"/>
              </a:rPr>
              <a:t> just allows finer control over the entry/exit points.</a:t>
            </a:r>
          </a:p>
          <a:p>
            <a:r>
              <a:rPr lang="en-US" sz="2000">
                <a:solidFill>
                  <a:srgbClr val="003367"/>
                </a:solidFill>
                <a:cs typeface="Arial" charset="0"/>
              </a:rPr>
              <a:t>Also, each Java object is its own “module”: objects of a Java class share methods of the class but have private state and a private monitor.</a:t>
            </a:r>
          </a:p>
        </p:txBody>
      </p:sp>
      <p:pic>
        <p:nvPicPr>
          <p:cNvPr id="108569" name="Picture 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70" name="Text Box 3"/>
          <p:cNvSpPr txBox="1">
            <a:spLocks noChangeArrowheads="1"/>
          </p:cNvSpPr>
          <p:nvPr/>
        </p:nvSpPr>
        <p:spPr bwMode="auto">
          <a:xfrm>
            <a:off x="533400" y="264477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At most one thread runs in the monitor at a time.</a:t>
            </a:r>
          </a:p>
        </p:txBody>
      </p:sp>
      <p:sp>
        <p:nvSpPr>
          <p:cNvPr id="108571" name="Text Box 3"/>
          <p:cNvSpPr txBox="1">
            <a:spLocks noChangeArrowheads="1"/>
          </p:cNvSpPr>
          <p:nvPr/>
        </p:nvSpPr>
        <p:spPr bwMode="auto">
          <a:xfrm>
            <a:off x="609600" y="4419600"/>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Other threads wait until the monitor is free.</a:t>
            </a:r>
          </a:p>
        </p:txBody>
      </p:sp>
    </p:spTree>
    <p:extLst>
      <p:ext uri="{BB962C8B-B14F-4D97-AF65-F5344CB8AC3E}">
        <p14:creationId xmlns:p14="http://schemas.microsoft.com/office/powerpoint/2010/main" val="2790361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dirty="0" smtClean="0">
                <a:latin typeface="Arial" charset="0"/>
                <a:ea typeface="ＭＳ Ｐゴシック" charset="0"/>
                <a:cs typeface="Arial" charset="0"/>
              </a:rPr>
              <a:t>Concurrency control</a:t>
            </a:r>
            <a:endParaRPr lang="en-US" dirty="0">
              <a:latin typeface="Arial" charset="0"/>
              <a:ea typeface="ＭＳ Ｐゴシック" charset="0"/>
              <a:cs typeface="Arial" charset="0"/>
            </a:endParaRPr>
          </a:p>
        </p:txBody>
      </p:sp>
      <p:sp>
        <p:nvSpPr>
          <p:cNvPr id="88066" name="Content Placeholder 2"/>
          <p:cNvSpPr>
            <a:spLocks noGrp="1"/>
          </p:cNvSpPr>
          <p:nvPr>
            <p:ph idx="1"/>
          </p:nvPr>
        </p:nvSpPr>
        <p:spPr>
          <a:xfrm>
            <a:off x="457200" y="2971800"/>
            <a:ext cx="8226425" cy="4800600"/>
          </a:xfrm>
        </p:spPr>
        <p:txBody>
          <a:bodyPr/>
          <a:lstStyle/>
          <a:p>
            <a:r>
              <a:rPr lang="en-US" sz="2400" b="0" dirty="0" smtClean="0">
                <a:latin typeface="Arial" charset="0"/>
                <a:ea typeface="ＭＳ Ｐゴシック" charset="0"/>
                <a:cs typeface="Arial" charset="0"/>
              </a:rPr>
              <a:t>Each </a:t>
            </a:r>
            <a:r>
              <a:rPr lang="en-US" sz="2400" b="0" dirty="0">
                <a:latin typeface="Arial" charset="0"/>
                <a:ea typeface="ＭＳ Ｐゴシック" charset="0"/>
                <a:cs typeface="Arial" charset="0"/>
              </a:rPr>
              <a:t>thread executes a sequence of instructions, but their sequences may be arbitrarily interleaved.	</a:t>
            </a:r>
          </a:p>
          <a:p>
            <a:pPr lvl="1"/>
            <a:r>
              <a:rPr lang="en-US" sz="2000" b="0" dirty="0">
                <a:latin typeface="Arial" charset="0"/>
                <a:ea typeface="ＭＳ Ｐゴシック" charset="0"/>
                <a:cs typeface="Arial" charset="0"/>
              </a:rPr>
              <a:t>E.g., from the point of view of </a:t>
            </a:r>
            <a:r>
              <a:rPr lang="en-US" sz="2000" dirty="0">
                <a:latin typeface="Arial" charset="0"/>
                <a:ea typeface="ＭＳ Ｐゴシック" charset="0"/>
                <a:cs typeface="Arial" charset="0"/>
              </a:rPr>
              <a:t>loads/stores </a:t>
            </a:r>
            <a:r>
              <a:rPr lang="en-US" sz="2000" b="0" dirty="0">
                <a:latin typeface="Arial" charset="0"/>
                <a:ea typeface="ＭＳ Ｐゴシック" charset="0"/>
                <a:cs typeface="Arial" charset="0"/>
              </a:rPr>
              <a:t>on memory.</a:t>
            </a:r>
          </a:p>
          <a:p>
            <a:r>
              <a:rPr lang="en-US" sz="2400" b="0" dirty="0">
                <a:latin typeface="Arial" charset="0"/>
                <a:ea typeface="ＭＳ Ｐゴシック" charset="0"/>
                <a:cs typeface="Arial" charset="0"/>
              </a:rPr>
              <a:t>Each possible execution order is a </a:t>
            </a:r>
            <a:r>
              <a:rPr lang="en-US" sz="2400" dirty="0">
                <a:solidFill>
                  <a:schemeClr val="accent2"/>
                </a:solidFill>
                <a:latin typeface="Arial" charset="0"/>
                <a:ea typeface="ＭＳ Ｐゴシック" charset="0"/>
                <a:cs typeface="Arial" charset="0"/>
              </a:rPr>
              <a:t>schedule</a:t>
            </a:r>
            <a:r>
              <a:rPr lang="en-US" sz="2400" b="0" dirty="0">
                <a:latin typeface="Arial" charset="0"/>
                <a:ea typeface="ＭＳ Ｐゴシック" charset="0"/>
                <a:cs typeface="Arial" charset="0"/>
              </a:rPr>
              <a:t>.</a:t>
            </a:r>
          </a:p>
          <a:p>
            <a:r>
              <a:rPr lang="en-US" sz="2400" b="0" dirty="0">
                <a:latin typeface="Arial" charset="0"/>
                <a:ea typeface="ＭＳ Ｐゴシック" charset="0"/>
                <a:cs typeface="Arial" charset="0"/>
              </a:rPr>
              <a:t>It is the program’s responsibility to </a:t>
            </a:r>
            <a:r>
              <a:rPr lang="en-US" sz="2400" dirty="0">
                <a:latin typeface="Arial" charset="0"/>
                <a:ea typeface="ＭＳ Ｐゴシック" charset="0"/>
                <a:cs typeface="Arial" charset="0"/>
              </a:rPr>
              <a:t>exclude</a:t>
            </a:r>
            <a:r>
              <a:rPr lang="en-US" sz="2400" b="0" dirty="0">
                <a:latin typeface="Arial" charset="0"/>
                <a:ea typeface="ＭＳ Ｐゴシック" charset="0"/>
                <a:cs typeface="Arial" charset="0"/>
              </a:rPr>
              <a:t> schedules that lead to incorrect behavior.</a:t>
            </a:r>
          </a:p>
          <a:p>
            <a:r>
              <a:rPr lang="en-US" sz="2400" b="0" dirty="0" smtClean="0">
                <a:latin typeface="Arial" charset="0"/>
                <a:ea typeface="ＭＳ Ｐゴシック" charset="0"/>
                <a:cs typeface="Arial" charset="0"/>
              </a:rPr>
              <a:t>It </a:t>
            </a:r>
            <a:r>
              <a:rPr lang="en-US" sz="2400" b="0" dirty="0">
                <a:latin typeface="Arial" charset="0"/>
                <a:ea typeface="ＭＳ Ｐゴシック" charset="0"/>
                <a:cs typeface="Arial" charset="0"/>
              </a:rPr>
              <a:t>is called </a:t>
            </a:r>
            <a:r>
              <a:rPr lang="en-US" sz="2400" dirty="0">
                <a:solidFill>
                  <a:srgbClr val="651222"/>
                </a:solidFill>
                <a:latin typeface="Arial" charset="0"/>
                <a:ea typeface="ＭＳ Ｐゴシック" charset="0"/>
                <a:cs typeface="Arial" charset="0"/>
              </a:rPr>
              <a:t>synchronization</a:t>
            </a:r>
            <a:r>
              <a:rPr lang="en-US" sz="2400" b="0" dirty="0">
                <a:latin typeface="Arial" charset="0"/>
                <a:ea typeface="ＭＳ Ｐゴシック" charset="0"/>
                <a:cs typeface="Arial" charset="0"/>
              </a:rPr>
              <a:t> or </a:t>
            </a:r>
            <a:r>
              <a:rPr lang="en-US" sz="2400" dirty="0">
                <a:solidFill>
                  <a:srgbClr val="651222"/>
                </a:solidFill>
                <a:latin typeface="Arial" charset="0"/>
                <a:ea typeface="ＭＳ Ｐゴシック" charset="0"/>
                <a:cs typeface="Arial" charset="0"/>
              </a:rPr>
              <a:t>concurrency control</a:t>
            </a:r>
            <a:r>
              <a:rPr lang="en-US" sz="2400" b="0" dirty="0">
                <a:latin typeface="Arial" charset="0"/>
                <a:ea typeface="ＭＳ Ｐゴシック" charset="0"/>
                <a:cs typeface="Arial" charset="0"/>
              </a:rPr>
              <a:t>.</a:t>
            </a:r>
          </a:p>
        </p:txBody>
      </p:sp>
      <p:pic>
        <p:nvPicPr>
          <p:cNvPr id="4" name="Picture 4" descr="ds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060" y="304800"/>
            <a:ext cx="280954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81000" y="2095500"/>
            <a:ext cx="6095999"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a:lstStyle>
          <a:p>
            <a:r>
              <a:rPr lang="en-US" sz="2400" dirty="0" smtClean="0">
                <a:latin typeface="Arial" charset="0"/>
                <a:ea typeface="ＭＳ Ｐゴシック" charset="0"/>
                <a:cs typeface="Arial" charset="0"/>
              </a:rPr>
              <a:t>The scheduler (and the machine) select the execution order of threads</a:t>
            </a:r>
          </a:p>
        </p:txBody>
      </p:sp>
    </p:spTree>
    <p:extLst>
      <p:ext uri="{BB962C8B-B14F-4D97-AF65-F5344CB8AC3E}">
        <p14:creationId xmlns:p14="http://schemas.microsoft.com/office/powerpoint/2010/main" val="3278980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3429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Title 1"/>
          <p:cNvSpPr>
            <a:spLocks noGrp="1"/>
          </p:cNvSpPr>
          <p:nvPr>
            <p:ph type="title"/>
          </p:nvPr>
        </p:nvSpPr>
        <p:spPr/>
        <p:txBody>
          <a:bodyPr/>
          <a:lstStyle/>
          <a:p>
            <a:r>
              <a:rPr lang="en-US" sz="3200">
                <a:latin typeface="Arial" charset="0"/>
                <a:ea typeface="ＭＳ Ｐゴシック" charset="0"/>
                <a:cs typeface="Arial" charset="0"/>
              </a:rPr>
              <a:t>Monitors and mutexes are “equivalent”</a:t>
            </a:r>
          </a:p>
        </p:txBody>
      </p:sp>
      <p:sp>
        <p:nvSpPr>
          <p:cNvPr id="109571" name="Content Placeholder 2"/>
          <p:cNvSpPr>
            <a:spLocks noGrp="1"/>
          </p:cNvSpPr>
          <p:nvPr>
            <p:ph idx="1"/>
          </p:nvPr>
        </p:nvSpPr>
        <p:spPr/>
        <p:txBody>
          <a:bodyPr/>
          <a:lstStyle/>
          <a:p>
            <a:r>
              <a:rPr lang="en-US" sz="2400" b="0">
                <a:latin typeface="Arial" charset="0"/>
                <a:ea typeface="ＭＳ Ｐゴシック" charset="0"/>
                <a:cs typeface="Arial" charset="0"/>
              </a:rPr>
              <a:t>Entry to a monitor (e.g., a Java </a:t>
            </a:r>
            <a:r>
              <a:rPr lang="en-US" sz="2400">
                <a:latin typeface="Arial" charset="0"/>
                <a:ea typeface="ＭＳ Ｐゴシック" charset="0"/>
                <a:cs typeface="Arial" charset="0"/>
              </a:rPr>
              <a:t>synchronized</a:t>
            </a:r>
            <a:r>
              <a:rPr lang="en-US" sz="2400" b="0">
                <a:latin typeface="Arial" charset="0"/>
                <a:ea typeface="ＭＳ Ｐゴシック" charset="0"/>
                <a:cs typeface="Arial" charset="0"/>
              </a:rPr>
              <a:t> block) is equivalent to </a:t>
            </a:r>
            <a:r>
              <a:rPr lang="en-US" sz="2400">
                <a:latin typeface="Arial" charset="0"/>
                <a:ea typeface="ＭＳ Ｐゴシック" charset="0"/>
                <a:cs typeface="Arial" charset="0"/>
              </a:rPr>
              <a:t>Acquire</a:t>
            </a:r>
            <a:r>
              <a:rPr lang="en-US" sz="2400" b="0">
                <a:latin typeface="Arial" charset="0"/>
                <a:ea typeface="ＭＳ Ｐゴシック" charset="0"/>
                <a:cs typeface="Arial" charset="0"/>
              </a:rPr>
              <a:t> of an associated mutex.</a:t>
            </a:r>
          </a:p>
          <a:p>
            <a:pPr lvl="1"/>
            <a:r>
              <a:rPr lang="en-US" sz="2000" b="0">
                <a:latin typeface="Arial" charset="0"/>
                <a:ea typeface="ＭＳ Ｐゴシック" charset="0"/>
                <a:cs typeface="Arial" charset="0"/>
              </a:rPr>
              <a:t>Lock on entry</a:t>
            </a:r>
          </a:p>
          <a:p>
            <a:r>
              <a:rPr lang="en-US" sz="2400" b="0">
                <a:latin typeface="Arial" charset="0"/>
                <a:ea typeface="ＭＳ Ｐゴシック" charset="0"/>
                <a:cs typeface="Arial" charset="0"/>
              </a:rPr>
              <a:t>Exit of a monitor is equivalent to </a:t>
            </a:r>
            <a:r>
              <a:rPr lang="en-US" sz="2400">
                <a:latin typeface="Arial" charset="0"/>
                <a:ea typeface="ＭＳ Ｐゴシック" charset="0"/>
                <a:cs typeface="Arial" charset="0"/>
              </a:rPr>
              <a:t>Release</a:t>
            </a:r>
            <a:r>
              <a:rPr lang="en-US" sz="2400" b="0">
                <a:latin typeface="Arial" charset="0"/>
                <a:ea typeface="ＭＳ Ｐゴシック" charset="0"/>
                <a:cs typeface="Arial" charset="0"/>
              </a:rPr>
              <a:t>.</a:t>
            </a:r>
          </a:p>
          <a:p>
            <a:pPr lvl="1"/>
            <a:r>
              <a:rPr lang="en-US" sz="2000" b="0">
                <a:latin typeface="Arial" charset="0"/>
                <a:ea typeface="ＭＳ Ｐゴシック" charset="0"/>
                <a:cs typeface="Arial" charset="0"/>
              </a:rPr>
              <a:t>Unlock on exit (or at least “return the key”…)</a:t>
            </a:r>
          </a:p>
          <a:p>
            <a:r>
              <a:rPr lang="en-US" sz="2400" b="0">
                <a:latin typeface="Arial" charset="0"/>
                <a:ea typeface="ＭＳ Ｐゴシック" charset="0"/>
                <a:cs typeface="Arial" charset="0"/>
              </a:rPr>
              <a:t>Note: exit/release is implicit and automatic if the thread exits monitored code by a Java exception.</a:t>
            </a:r>
          </a:p>
          <a:p>
            <a:pPr lvl="1"/>
            <a:r>
              <a:rPr lang="en-US" sz="2000" b="0">
                <a:latin typeface="Arial" charset="0"/>
                <a:ea typeface="ＭＳ Ｐゴシック" charset="0"/>
                <a:cs typeface="Arial" charset="0"/>
              </a:rPr>
              <a:t>Much less error-prone then explicit release</a:t>
            </a:r>
          </a:p>
        </p:txBody>
      </p:sp>
    </p:spTree>
    <p:extLst>
      <p:ext uri="{BB962C8B-B14F-4D97-AF65-F5344CB8AC3E}">
        <p14:creationId xmlns:p14="http://schemas.microsoft.com/office/powerpoint/2010/main" val="13422098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z="3200">
                <a:latin typeface="Arial" charset="0"/>
                <a:ea typeface="ＭＳ Ｐゴシック" charset="0"/>
                <a:cs typeface="Arial" charset="0"/>
              </a:rPr>
              <a:t>Monitors and mutexes are “equivalent”</a:t>
            </a:r>
          </a:p>
        </p:txBody>
      </p:sp>
      <p:sp>
        <p:nvSpPr>
          <p:cNvPr id="110594" name="Content Placeholder 2"/>
          <p:cNvSpPr>
            <a:spLocks noGrp="1"/>
          </p:cNvSpPr>
          <p:nvPr>
            <p:ph idx="1"/>
          </p:nvPr>
        </p:nvSpPr>
        <p:spPr>
          <a:xfrm>
            <a:off x="457200" y="1447800"/>
            <a:ext cx="8305800" cy="4111625"/>
          </a:xfrm>
        </p:spPr>
        <p:txBody>
          <a:bodyPr/>
          <a:lstStyle/>
          <a:p>
            <a:r>
              <a:rPr lang="en-US" sz="2400" u="sng" dirty="0">
                <a:latin typeface="Arial" charset="0"/>
                <a:ea typeface="ＭＳ Ｐゴシック" charset="0"/>
                <a:cs typeface="Arial" charset="0"/>
              </a:rPr>
              <a:t>Well</a:t>
            </a:r>
            <a:r>
              <a:rPr lang="en-US" sz="2400" dirty="0">
                <a:latin typeface="Arial" charset="0"/>
                <a:ea typeface="ＭＳ Ｐゴシック" charset="0"/>
                <a:cs typeface="Arial" charset="0"/>
              </a:rPr>
              <a:t>: </a:t>
            </a:r>
            <a:r>
              <a:rPr lang="en-US" sz="2400" dirty="0" err="1">
                <a:latin typeface="Arial" charset="0"/>
                <a:ea typeface="ＭＳ Ｐゴシック" charset="0"/>
                <a:cs typeface="Arial" charset="0"/>
              </a:rPr>
              <a:t>mutexes</a:t>
            </a:r>
            <a:r>
              <a:rPr lang="en-US" sz="2400" dirty="0">
                <a:latin typeface="Arial" charset="0"/>
                <a:ea typeface="ＭＳ Ｐゴシック" charset="0"/>
                <a:cs typeface="Arial" charset="0"/>
              </a:rPr>
              <a:t> are more flexible because we can choose which </a:t>
            </a:r>
            <a:r>
              <a:rPr lang="en-US" sz="2400" dirty="0" err="1">
                <a:latin typeface="Arial" charset="0"/>
                <a:ea typeface="ＭＳ Ｐゴシック" charset="0"/>
                <a:cs typeface="Arial" charset="0"/>
              </a:rPr>
              <a:t>mutex</a:t>
            </a:r>
            <a:r>
              <a:rPr lang="en-US" sz="2400" dirty="0">
                <a:latin typeface="Arial" charset="0"/>
                <a:ea typeface="ＭＳ Ｐゴシック" charset="0"/>
                <a:cs typeface="Arial" charset="0"/>
              </a:rPr>
              <a:t> controls a given piece of state.</a:t>
            </a:r>
          </a:p>
          <a:p>
            <a:pPr lvl="1"/>
            <a:r>
              <a:rPr lang="en-US" sz="2000" b="0" dirty="0">
                <a:latin typeface="Arial" charset="0"/>
                <a:ea typeface="ＭＳ Ｐゴシック" charset="0"/>
                <a:cs typeface="Arial" charset="0"/>
              </a:rPr>
              <a:t>E.g., in Java we can use one object’s monitor to control access to state in some other object.</a:t>
            </a:r>
          </a:p>
          <a:p>
            <a:pPr lvl="1"/>
            <a:r>
              <a:rPr lang="en-US" sz="2000" b="0" dirty="0">
                <a:latin typeface="Arial" charset="0"/>
                <a:ea typeface="ＭＳ Ｐゴシック" charset="0"/>
                <a:cs typeface="Arial" charset="0"/>
              </a:rPr>
              <a:t>Perfectly legal!  So “monitors” in Java are more properly thought of as </a:t>
            </a:r>
            <a:r>
              <a:rPr lang="en-US" sz="2000" b="0" dirty="0" err="1">
                <a:latin typeface="Arial" charset="0"/>
                <a:ea typeface="ＭＳ Ｐゴシック" charset="0"/>
                <a:cs typeface="Arial" charset="0"/>
              </a:rPr>
              <a:t>mutexes</a:t>
            </a:r>
            <a:r>
              <a:rPr lang="en-US" sz="2000" b="0" dirty="0">
                <a:latin typeface="Arial" charset="0"/>
                <a:ea typeface="ＭＳ Ｐゴシック" charset="0"/>
                <a:cs typeface="Arial" charset="0"/>
              </a:rPr>
              <a:t>.</a:t>
            </a:r>
          </a:p>
          <a:p>
            <a:r>
              <a:rPr lang="en-US" sz="2400" dirty="0">
                <a:latin typeface="Arial" charset="0"/>
                <a:ea typeface="ＭＳ Ｐゴシック" charset="0"/>
                <a:cs typeface="Arial" charset="0"/>
              </a:rPr>
              <a:t>Caution: this flexibility is also more dangerous!</a:t>
            </a:r>
          </a:p>
          <a:p>
            <a:pPr lvl="1"/>
            <a:r>
              <a:rPr lang="en-US" sz="2000" b="0" dirty="0">
                <a:latin typeface="Arial" charset="0"/>
                <a:ea typeface="ＭＳ Ｐゴシック" charset="0"/>
                <a:cs typeface="Arial" charset="0"/>
              </a:rPr>
              <a:t>It violates modularity: can code “know” what locks are held by the thread that is executing it? </a:t>
            </a:r>
          </a:p>
          <a:p>
            <a:pPr lvl="1"/>
            <a:r>
              <a:rPr lang="en-US" sz="2000" b="0" dirty="0">
                <a:latin typeface="Arial" charset="0"/>
                <a:ea typeface="ＭＳ Ｐゴシック" charset="0"/>
                <a:cs typeface="Arial" charset="0"/>
              </a:rPr>
              <a:t>Nested locks may cause </a:t>
            </a:r>
            <a:r>
              <a:rPr lang="en-US" sz="2000" dirty="0">
                <a:solidFill>
                  <a:srgbClr val="651222"/>
                </a:solidFill>
                <a:latin typeface="Arial" charset="0"/>
                <a:ea typeface="ＭＳ Ｐゴシック" charset="0"/>
                <a:cs typeface="Arial" charset="0"/>
              </a:rPr>
              <a:t>deadlock</a:t>
            </a:r>
            <a:r>
              <a:rPr lang="en-US" sz="2000" b="0" dirty="0">
                <a:latin typeface="Arial" charset="0"/>
                <a:ea typeface="ＭＳ Ｐゴシック" charset="0"/>
                <a:cs typeface="Arial" charset="0"/>
              </a:rPr>
              <a:t> (later).</a:t>
            </a:r>
          </a:p>
          <a:p>
            <a:r>
              <a:rPr lang="en-US" sz="2400" dirty="0">
                <a:latin typeface="Arial" charset="0"/>
                <a:ea typeface="ＭＳ Ｐゴシック" charset="0"/>
                <a:cs typeface="Arial" charset="0"/>
              </a:rPr>
              <a:t>Keep your locking scheme simple and local!	</a:t>
            </a:r>
          </a:p>
          <a:p>
            <a:pPr lvl="1"/>
            <a:r>
              <a:rPr lang="en-US" sz="2000" b="0" dirty="0">
                <a:latin typeface="Arial" charset="0"/>
                <a:ea typeface="ＭＳ Ｐゴシック" charset="0"/>
                <a:cs typeface="Arial" charset="0"/>
              </a:rPr>
              <a:t>Java ensures that each Acquire/Release pair (</a:t>
            </a:r>
            <a:r>
              <a:rPr lang="en-US" sz="2000" dirty="0">
                <a:latin typeface="Arial" charset="0"/>
                <a:ea typeface="ＭＳ Ｐゴシック" charset="0"/>
                <a:cs typeface="Arial" charset="0"/>
              </a:rPr>
              <a:t>synchronized</a:t>
            </a:r>
            <a:r>
              <a:rPr lang="en-US" sz="2000" b="0" dirty="0">
                <a:latin typeface="Arial" charset="0"/>
                <a:ea typeface="ＭＳ Ｐゴシック" charset="0"/>
                <a:cs typeface="Arial" charset="0"/>
              </a:rPr>
              <a:t> block) is contained within a method, which is good practice.</a:t>
            </a:r>
          </a:p>
        </p:txBody>
      </p:sp>
    </p:spTree>
    <p:extLst>
      <p:ext uri="{BB962C8B-B14F-4D97-AF65-F5344CB8AC3E}">
        <p14:creationId xmlns:p14="http://schemas.microsoft.com/office/powerpoint/2010/main" val="22706737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Arial" charset="0"/>
                <a:ea typeface="ＭＳ Ｐゴシック" charset="0"/>
                <a:cs typeface="Arial" charset="0"/>
              </a:rPr>
              <a:t>Using monitors/mutexes</a:t>
            </a:r>
          </a:p>
        </p:txBody>
      </p:sp>
      <p:grpSp>
        <p:nvGrpSpPr>
          <p:cNvPr id="111618" name="Group 4"/>
          <p:cNvGrpSpPr>
            <a:grpSpLocks/>
          </p:cNvGrpSpPr>
          <p:nvPr/>
        </p:nvGrpSpPr>
        <p:grpSpPr bwMode="auto">
          <a:xfrm>
            <a:off x="1262063" y="3668713"/>
            <a:ext cx="355600" cy="347662"/>
            <a:chOff x="3689" y="1658"/>
            <a:chExt cx="576" cy="576"/>
          </a:xfrm>
        </p:grpSpPr>
        <p:grpSp>
          <p:nvGrpSpPr>
            <p:cNvPr id="111659" name="Group 5"/>
            <p:cNvGrpSpPr>
              <a:grpSpLocks/>
            </p:cNvGrpSpPr>
            <p:nvPr/>
          </p:nvGrpSpPr>
          <p:grpSpPr bwMode="auto">
            <a:xfrm>
              <a:off x="3689" y="1658"/>
              <a:ext cx="576" cy="576"/>
              <a:chOff x="4269" y="2781"/>
              <a:chExt cx="576" cy="576"/>
            </a:xfrm>
          </p:grpSpPr>
          <p:sp>
            <p:nvSpPr>
              <p:cNvPr id="11166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1166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1166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1619" name="Group 9"/>
          <p:cNvGrpSpPr>
            <a:grpSpLocks/>
          </p:cNvGrpSpPr>
          <p:nvPr/>
        </p:nvGrpSpPr>
        <p:grpSpPr bwMode="auto">
          <a:xfrm>
            <a:off x="1781175" y="3675063"/>
            <a:ext cx="355600" cy="347662"/>
            <a:chOff x="773" y="2363"/>
            <a:chExt cx="224" cy="219"/>
          </a:xfrm>
        </p:grpSpPr>
        <p:sp>
          <p:nvSpPr>
            <p:cNvPr id="111656"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11657"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1658"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1620" name="Group 13"/>
          <p:cNvGrpSpPr>
            <a:grpSpLocks/>
          </p:cNvGrpSpPr>
          <p:nvPr/>
        </p:nvGrpSpPr>
        <p:grpSpPr bwMode="auto">
          <a:xfrm>
            <a:off x="2330450" y="3676650"/>
            <a:ext cx="357188" cy="357188"/>
            <a:chOff x="4784" y="2819"/>
            <a:chExt cx="255" cy="255"/>
          </a:xfrm>
        </p:grpSpPr>
        <p:sp>
          <p:nvSpPr>
            <p:cNvPr id="111653"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11654"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1655"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1621" name="Group 21"/>
          <p:cNvGrpSpPr>
            <a:grpSpLocks/>
          </p:cNvGrpSpPr>
          <p:nvPr/>
        </p:nvGrpSpPr>
        <p:grpSpPr bwMode="auto">
          <a:xfrm>
            <a:off x="3859213" y="3111500"/>
            <a:ext cx="1819275" cy="539750"/>
            <a:chOff x="1785" y="1844"/>
            <a:chExt cx="1292" cy="383"/>
          </a:xfrm>
        </p:grpSpPr>
        <p:sp>
          <p:nvSpPr>
            <p:cNvPr id="111651"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11622" name="Group 24"/>
          <p:cNvGrpSpPr>
            <a:grpSpLocks/>
          </p:cNvGrpSpPr>
          <p:nvPr/>
        </p:nvGrpSpPr>
        <p:grpSpPr bwMode="auto">
          <a:xfrm>
            <a:off x="3859213" y="3686175"/>
            <a:ext cx="1819275" cy="539750"/>
            <a:chOff x="1785" y="1844"/>
            <a:chExt cx="1292" cy="383"/>
          </a:xfrm>
        </p:grpSpPr>
        <p:sp>
          <p:nvSpPr>
            <p:cNvPr id="111649"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11623" name="Group 27"/>
          <p:cNvGrpSpPr>
            <a:grpSpLocks/>
          </p:cNvGrpSpPr>
          <p:nvPr/>
        </p:nvGrpSpPr>
        <p:grpSpPr bwMode="auto">
          <a:xfrm>
            <a:off x="3859213" y="4260850"/>
            <a:ext cx="1819275" cy="539750"/>
            <a:chOff x="1785" y="1844"/>
            <a:chExt cx="1292" cy="383"/>
          </a:xfrm>
        </p:grpSpPr>
        <p:sp>
          <p:nvSpPr>
            <p:cNvPr id="111647"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11624" name="Group 30"/>
          <p:cNvGrpSpPr>
            <a:grpSpLocks/>
          </p:cNvGrpSpPr>
          <p:nvPr/>
        </p:nvGrpSpPr>
        <p:grpSpPr bwMode="auto">
          <a:xfrm>
            <a:off x="3859213" y="4835525"/>
            <a:ext cx="1819275" cy="539750"/>
            <a:chOff x="1785" y="1844"/>
            <a:chExt cx="1292" cy="383"/>
          </a:xfrm>
        </p:grpSpPr>
        <p:sp>
          <p:nvSpPr>
            <p:cNvPr id="111645"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11625"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1626"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11627"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11628" name="Group 36"/>
          <p:cNvGrpSpPr>
            <a:grpSpLocks/>
          </p:cNvGrpSpPr>
          <p:nvPr/>
        </p:nvGrpSpPr>
        <p:grpSpPr bwMode="auto">
          <a:xfrm>
            <a:off x="4665663" y="3217863"/>
            <a:ext cx="315912" cy="307975"/>
            <a:chOff x="2146" y="1704"/>
            <a:chExt cx="415" cy="415"/>
          </a:xfrm>
        </p:grpSpPr>
        <p:sp>
          <p:nvSpPr>
            <p:cNvPr id="111642"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11643"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1644"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11629"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1630"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1631"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1632"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1633"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11634" name="Rectangle 45"/>
          <p:cNvSpPr>
            <a:spLocks noChangeArrowheads="1"/>
          </p:cNvSpPr>
          <p:nvPr/>
        </p:nvSpPr>
        <p:spPr bwMode="auto">
          <a:xfrm>
            <a:off x="949325" y="54911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blocked</a:t>
            </a:r>
            <a:endParaRPr lang="en-US" sz="1600" b="1" i="1"/>
          </a:p>
        </p:txBody>
      </p:sp>
      <p:sp>
        <p:nvSpPr>
          <p:cNvPr id="111635" name="Rectangle 47"/>
          <p:cNvSpPr>
            <a:spLocks noChangeArrowheads="1"/>
          </p:cNvSpPr>
          <p:nvPr/>
        </p:nvSpPr>
        <p:spPr bwMode="auto">
          <a:xfrm>
            <a:off x="3155950" y="545941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wait()</a:t>
            </a:r>
            <a:endParaRPr lang="en-US" sz="1600" b="1" i="1"/>
          </a:p>
        </p:txBody>
      </p:sp>
      <p:sp>
        <p:nvSpPr>
          <p:cNvPr id="111636"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11637" name="Rectangle 54"/>
          <p:cNvSpPr>
            <a:spLocks noChangeArrowheads="1"/>
          </p:cNvSpPr>
          <p:nvPr/>
        </p:nvSpPr>
        <p:spPr bwMode="auto">
          <a:xfrm>
            <a:off x="2359025" y="4549775"/>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signal()</a:t>
            </a:r>
            <a:endParaRPr lang="en-US" sz="1600" b="1" i="1"/>
          </a:p>
        </p:txBody>
      </p:sp>
      <p:sp>
        <p:nvSpPr>
          <p:cNvPr id="111638" name="Text Box 3"/>
          <p:cNvSpPr txBox="1">
            <a:spLocks noChangeArrowheads="1"/>
          </p:cNvSpPr>
          <p:nvPr/>
        </p:nvSpPr>
        <p:spPr bwMode="auto">
          <a:xfrm>
            <a:off x="762000" y="1501775"/>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Each monitor/mutex protects specific data structures (state) in the program.  Threads hold the mutex when operating on that state.   </a:t>
            </a:r>
          </a:p>
        </p:txBody>
      </p:sp>
      <p:sp>
        <p:nvSpPr>
          <p:cNvPr id="111639" name="Text Box 3"/>
          <p:cNvSpPr txBox="1">
            <a:spLocks noChangeArrowheads="1"/>
          </p:cNvSpPr>
          <p:nvPr/>
        </p:nvSpPr>
        <p:spPr bwMode="auto">
          <a:xfrm>
            <a:off x="685800" y="5715000"/>
            <a:ext cx="815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a:solidFill>
                  <a:srgbClr val="003367"/>
                </a:solidFill>
                <a:cs typeface="Arial" charset="0"/>
              </a:rPr>
              <a:t>Threads hold the mutex when transitioning the structures from one consistent state to another, and restore the invariants before releasing the mutex.</a:t>
            </a:r>
          </a:p>
        </p:txBody>
      </p:sp>
      <p:sp>
        <p:nvSpPr>
          <p:cNvPr id="111640" name="Rectangle 1"/>
          <p:cNvSpPr>
            <a:spLocks noChangeArrowheads="1"/>
          </p:cNvSpPr>
          <p:nvPr/>
        </p:nvSpPr>
        <p:spPr bwMode="auto">
          <a:xfrm>
            <a:off x="5867400" y="2362200"/>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3367"/>
                </a:solidFill>
                <a:cs typeface="Arial" charset="0"/>
              </a:rPr>
              <a:t>The state is </a:t>
            </a:r>
            <a:r>
              <a:rPr lang="en-US" sz="1800" dirty="0">
                <a:solidFill>
                  <a:schemeClr val="accent2"/>
                </a:solidFill>
                <a:cs typeface="Arial" charset="0"/>
              </a:rPr>
              <a:t>consistent</a:t>
            </a:r>
            <a:r>
              <a:rPr lang="en-US" sz="1800" dirty="0">
                <a:solidFill>
                  <a:srgbClr val="003367"/>
                </a:solidFill>
                <a:cs typeface="Arial" charset="0"/>
              </a:rPr>
              <a:t> </a:t>
            </a:r>
            <a:r>
              <a:rPr lang="en-US" sz="1800" dirty="0" err="1">
                <a:solidFill>
                  <a:srgbClr val="003367"/>
                </a:solidFill>
                <a:cs typeface="Arial" charset="0"/>
              </a:rPr>
              <a:t>iff</a:t>
            </a:r>
            <a:r>
              <a:rPr lang="en-US" sz="1800" dirty="0">
                <a:solidFill>
                  <a:srgbClr val="003367"/>
                </a:solidFill>
                <a:cs typeface="Arial" charset="0"/>
              </a:rPr>
              <a:t> certain well-defined </a:t>
            </a:r>
            <a:r>
              <a:rPr lang="en-US" sz="1800" dirty="0">
                <a:solidFill>
                  <a:srgbClr val="651222"/>
                </a:solidFill>
                <a:cs typeface="Arial" charset="0"/>
              </a:rPr>
              <a:t>invariant</a:t>
            </a:r>
            <a:r>
              <a:rPr lang="en-US" sz="1800" dirty="0">
                <a:solidFill>
                  <a:srgbClr val="003367"/>
                </a:solidFill>
                <a:cs typeface="Arial" charset="0"/>
              </a:rPr>
              <a:t> conditions are true.  A condition is a logical predicate over the state.</a:t>
            </a:r>
            <a:endParaRPr lang="en-US" sz="1800" dirty="0"/>
          </a:p>
        </p:txBody>
      </p:sp>
      <p:sp>
        <p:nvSpPr>
          <p:cNvPr id="111641" name="Rectangle 1"/>
          <p:cNvSpPr>
            <a:spLocks noChangeArrowheads="1"/>
          </p:cNvSpPr>
          <p:nvPr/>
        </p:nvSpPr>
        <p:spPr bwMode="auto">
          <a:xfrm>
            <a:off x="5867400" y="4038600"/>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u="sng">
                <a:solidFill>
                  <a:srgbClr val="003367"/>
                </a:solidFill>
                <a:cs typeface="Arial" charset="0"/>
              </a:rPr>
              <a:t>Example invariant condition</a:t>
            </a:r>
          </a:p>
          <a:p>
            <a:r>
              <a:rPr lang="en-US" sz="1800">
                <a:solidFill>
                  <a:srgbClr val="003367"/>
                </a:solidFill>
                <a:cs typeface="Arial" charset="0"/>
              </a:rPr>
              <a:t>E.g.: suppose the state has a doubly linked list.  Then for any element </a:t>
            </a:r>
            <a:r>
              <a:rPr lang="en-US" sz="1800" b="1">
                <a:solidFill>
                  <a:srgbClr val="003367"/>
                </a:solidFill>
                <a:cs typeface="Arial" charset="0"/>
              </a:rPr>
              <a:t>e</a:t>
            </a:r>
            <a:r>
              <a:rPr lang="en-US" sz="1800">
                <a:solidFill>
                  <a:srgbClr val="003367"/>
                </a:solidFill>
                <a:cs typeface="Arial" charset="0"/>
              </a:rPr>
              <a:t> either </a:t>
            </a:r>
            <a:r>
              <a:rPr lang="en-US" sz="1800" b="1">
                <a:solidFill>
                  <a:srgbClr val="003367"/>
                </a:solidFill>
                <a:cs typeface="Arial" charset="0"/>
              </a:rPr>
              <a:t>e.next</a:t>
            </a:r>
            <a:r>
              <a:rPr lang="en-US" sz="1800">
                <a:solidFill>
                  <a:srgbClr val="003367"/>
                </a:solidFill>
                <a:cs typeface="Arial" charset="0"/>
              </a:rPr>
              <a:t> is null or </a:t>
            </a:r>
            <a:r>
              <a:rPr lang="en-US" sz="1800" b="1">
                <a:solidFill>
                  <a:srgbClr val="003367"/>
                </a:solidFill>
                <a:cs typeface="Arial" charset="0"/>
              </a:rPr>
              <a:t>e.next.prev</a:t>
            </a:r>
            <a:r>
              <a:rPr lang="en-US" sz="1800">
                <a:solidFill>
                  <a:srgbClr val="003367"/>
                </a:solidFill>
                <a:cs typeface="Arial" charset="0"/>
              </a:rPr>
              <a:t> == </a:t>
            </a:r>
            <a:r>
              <a:rPr lang="en-US" sz="1800" b="1">
                <a:solidFill>
                  <a:srgbClr val="003367"/>
                </a:solidFill>
                <a:cs typeface="Arial" charset="0"/>
              </a:rPr>
              <a:t>e</a:t>
            </a:r>
            <a:r>
              <a:rPr lang="en-US" sz="1800">
                <a:solidFill>
                  <a:srgbClr val="003367"/>
                </a:solidFill>
                <a:cs typeface="Arial" charset="0"/>
              </a:rPr>
              <a:t>. </a:t>
            </a:r>
            <a:endParaRPr lang="en-US" sz="1800"/>
          </a:p>
        </p:txBody>
      </p:sp>
    </p:spTree>
    <p:extLst>
      <p:ext uri="{BB962C8B-B14F-4D97-AF65-F5344CB8AC3E}">
        <p14:creationId xmlns:p14="http://schemas.microsoft.com/office/powerpoint/2010/main" val="33589587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Arial" charset="0"/>
                <a:ea typeface="ＭＳ Ｐゴシック" charset="0"/>
                <a:cs typeface="Arial" charset="0"/>
              </a:rPr>
              <a:t>Monitor wait/signal</a:t>
            </a:r>
          </a:p>
        </p:txBody>
      </p:sp>
      <p:grpSp>
        <p:nvGrpSpPr>
          <p:cNvPr id="115714" name="Group 4"/>
          <p:cNvGrpSpPr>
            <a:grpSpLocks/>
          </p:cNvGrpSpPr>
          <p:nvPr/>
        </p:nvGrpSpPr>
        <p:grpSpPr bwMode="auto">
          <a:xfrm>
            <a:off x="1262063" y="3668713"/>
            <a:ext cx="355600" cy="347662"/>
            <a:chOff x="3689" y="1658"/>
            <a:chExt cx="576" cy="576"/>
          </a:xfrm>
        </p:grpSpPr>
        <p:grpSp>
          <p:nvGrpSpPr>
            <p:cNvPr id="115763" name="Group 5"/>
            <p:cNvGrpSpPr>
              <a:grpSpLocks/>
            </p:cNvGrpSpPr>
            <p:nvPr/>
          </p:nvGrpSpPr>
          <p:grpSpPr bwMode="auto">
            <a:xfrm>
              <a:off x="3689" y="1658"/>
              <a:ext cx="576" cy="576"/>
              <a:chOff x="4269" y="2781"/>
              <a:chExt cx="576" cy="576"/>
            </a:xfrm>
          </p:grpSpPr>
          <p:sp>
            <p:nvSpPr>
              <p:cNvPr id="115765"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15766"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15764"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5" name="Group 9"/>
          <p:cNvGrpSpPr>
            <a:grpSpLocks/>
          </p:cNvGrpSpPr>
          <p:nvPr/>
        </p:nvGrpSpPr>
        <p:grpSpPr bwMode="auto">
          <a:xfrm>
            <a:off x="1781175" y="3675063"/>
            <a:ext cx="355600" cy="347662"/>
            <a:chOff x="773" y="2363"/>
            <a:chExt cx="224" cy="219"/>
          </a:xfrm>
        </p:grpSpPr>
        <p:sp>
          <p:nvSpPr>
            <p:cNvPr id="115760"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15761"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62"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6" name="Group 13"/>
          <p:cNvGrpSpPr>
            <a:grpSpLocks/>
          </p:cNvGrpSpPr>
          <p:nvPr/>
        </p:nvGrpSpPr>
        <p:grpSpPr bwMode="auto">
          <a:xfrm>
            <a:off x="2330450" y="3676650"/>
            <a:ext cx="357188" cy="357188"/>
            <a:chOff x="4784" y="2819"/>
            <a:chExt cx="255" cy="255"/>
          </a:xfrm>
        </p:grpSpPr>
        <p:sp>
          <p:nvSpPr>
            <p:cNvPr id="115757"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15758"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59"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7" name="Group 21"/>
          <p:cNvGrpSpPr>
            <a:grpSpLocks/>
          </p:cNvGrpSpPr>
          <p:nvPr/>
        </p:nvGrpSpPr>
        <p:grpSpPr bwMode="auto">
          <a:xfrm>
            <a:off x="3859213" y="3111500"/>
            <a:ext cx="1819275" cy="539750"/>
            <a:chOff x="1785" y="1844"/>
            <a:chExt cx="1292" cy="383"/>
          </a:xfrm>
        </p:grpSpPr>
        <p:sp>
          <p:nvSpPr>
            <p:cNvPr id="115755"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15718" name="Group 24"/>
          <p:cNvGrpSpPr>
            <a:grpSpLocks/>
          </p:cNvGrpSpPr>
          <p:nvPr/>
        </p:nvGrpSpPr>
        <p:grpSpPr bwMode="auto">
          <a:xfrm>
            <a:off x="3859213" y="3686175"/>
            <a:ext cx="1819275" cy="539750"/>
            <a:chOff x="1785" y="1844"/>
            <a:chExt cx="1292" cy="383"/>
          </a:xfrm>
        </p:grpSpPr>
        <p:sp>
          <p:nvSpPr>
            <p:cNvPr id="115753"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15719" name="Group 27"/>
          <p:cNvGrpSpPr>
            <a:grpSpLocks/>
          </p:cNvGrpSpPr>
          <p:nvPr/>
        </p:nvGrpSpPr>
        <p:grpSpPr bwMode="auto">
          <a:xfrm>
            <a:off x="3859213" y="4260850"/>
            <a:ext cx="1819275" cy="539750"/>
            <a:chOff x="1785" y="1844"/>
            <a:chExt cx="1292" cy="383"/>
          </a:xfrm>
        </p:grpSpPr>
        <p:sp>
          <p:nvSpPr>
            <p:cNvPr id="115751"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15720" name="Group 30"/>
          <p:cNvGrpSpPr>
            <a:grpSpLocks/>
          </p:cNvGrpSpPr>
          <p:nvPr/>
        </p:nvGrpSpPr>
        <p:grpSpPr bwMode="auto">
          <a:xfrm>
            <a:off x="3859213" y="4835525"/>
            <a:ext cx="1819275" cy="539750"/>
            <a:chOff x="1785" y="1844"/>
            <a:chExt cx="1292" cy="383"/>
          </a:xfrm>
        </p:grpSpPr>
        <p:sp>
          <p:nvSpPr>
            <p:cNvPr id="115749"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15721"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5722"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15723"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15724" name="Group 36"/>
          <p:cNvGrpSpPr>
            <a:grpSpLocks/>
          </p:cNvGrpSpPr>
          <p:nvPr/>
        </p:nvGrpSpPr>
        <p:grpSpPr bwMode="auto">
          <a:xfrm>
            <a:off x="4665663" y="3217863"/>
            <a:ext cx="315912" cy="307975"/>
            <a:chOff x="2146" y="1704"/>
            <a:chExt cx="415" cy="415"/>
          </a:xfrm>
        </p:grpSpPr>
        <p:sp>
          <p:nvSpPr>
            <p:cNvPr id="115746"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15747"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48"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15725"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6"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7"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8"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9"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15730" name="Rectangle 45"/>
          <p:cNvSpPr>
            <a:spLocks noChangeArrowheads="1"/>
          </p:cNvSpPr>
          <p:nvPr/>
        </p:nvSpPr>
        <p:spPr bwMode="auto">
          <a:xfrm>
            <a:off x="457200" y="5257800"/>
            <a:ext cx="1325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waiting</a:t>
            </a:r>
          </a:p>
          <a:p>
            <a:pPr algn="ctr"/>
            <a:r>
              <a:rPr lang="en-US" sz="2000" b="1">
                <a:solidFill>
                  <a:schemeClr val="tx1"/>
                </a:solidFill>
              </a:rPr>
              <a:t>(blocked)</a:t>
            </a:r>
          </a:p>
        </p:txBody>
      </p:sp>
      <p:sp>
        <p:nvSpPr>
          <p:cNvPr id="115731" name="Rectangle 47"/>
          <p:cNvSpPr>
            <a:spLocks noChangeArrowheads="1"/>
          </p:cNvSpPr>
          <p:nvPr/>
        </p:nvSpPr>
        <p:spPr bwMode="auto">
          <a:xfrm>
            <a:off x="2819400" y="55626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2"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15733" name="Rectangle 54"/>
          <p:cNvSpPr>
            <a:spLocks noChangeArrowheads="1"/>
          </p:cNvSpPr>
          <p:nvPr/>
        </p:nvSpPr>
        <p:spPr bwMode="auto">
          <a:xfrm>
            <a:off x="1219200" y="44196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34" name="Text Box 3"/>
          <p:cNvSpPr txBox="1">
            <a:spLocks noChangeArrowheads="1"/>
          </p:cNvSpPr>
          <p:nvPr/>
        </p:nvSpPr>
        <p:spPr bwMode="auto">
          <a:xfrm>
            <a:off x="533400" y="24384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At most one thread runs in the monitor at a time.</a:t>
            </a:r>
          </a:p>
        </p:txBody>
      </p:sp>
      <p:grpSp>
        <p:nvGrpSpPr>
          <p:cNvPr id="115735" name="Group 17"/>
          <p:cNvGrpSpPr>
            <a:grpSpLocks/>
          </p:cNvGrpSpPr>
          <p:nvPr/>
        </p:nvGrpSpPr>
        <p:grpSpPr bwMode="auto">
          <a:xfrm>
            <a:off x="1776413" y="5443538"/>
            <a:ext cx="355600" cy="347662"/>
            <a:chOff x="1119" y="2355"/>
            <a:chExt cx="224" cy="219"/>
          </a:xfrm>
        </p:grpSpPr>
        <p:sp>
          <p:nvSpPr>
            <p:cNvPr id="115743" name="Oval 18"/>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15744" name="AutoShape 19"/>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15745" name="AutoShape 20"/>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cxnSp>
        <p:nvCxnSpPr>
          <p:cNvPr id="115736" name="AutoShape 46"/>
          <p:cNvCxnSpPr>
            <a:cxnSpLocks noChangeShapeType="1"/>
            <a:stCxn id="115738" idx="2"/>
            <a:endCxn id="115743" idx="5"/>
          </p:cNvCxnSpPr>
          <p:nvPr/>
        </p:nvCxnSpPr>
        <p:spPr bwMode="auto">
          <a:xfrm rot="5400000">
            <a:off x="3307557" y="4125118"/>
            <a:ext cx="387350" cy="2843213"/>
          </a:xfrm>
          <a:prstGeom prst="curvedConnector3">
            <a:avLst>
              <a:gd name="adj1" fmla="val 172315"/>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5737" name="AutoShape 56"/>
          <p:cNvCxnSpPr>
            <a:cxnSpLocks noChangeShapeType="1"/>
            <a:stCxn id="115743" idx="0"/>
          </p:cNvCxnSpPr>
          <p:nvPr/>
        </p:nvCxnSpPr>
        <p:spPr bwMode="auto">
          <a:xfrm rot="-5400000">
            <a:off x="1633537" y="4191001"/>
            <a:ext cx="1573213" cy="931862"/>
          </a:xfrm>
          <a:prstGeom prst="curvedConnector3">
            <a:avLst>
              <a:gd name="adj1" fmla="val 49444"/>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5738" name="Rectangle 47"/>
          <p:cNvSpPr>
            <a:spLocks noChangeArrowheads="1"/>
          </p:cNvSpPr>
          <p:nvPr/>
        </p:nvSpPr>
        <p:spPr bwMode="auto">
          <a:xfrm>
            <a:off x="4495800" y="49530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9" name="Rectangle 54"/>
          <p:cNvSpPr>
            <a:spLocks noChangeArrowheads="1"/>
          </p:cNvSpPr>
          <p:nvPr/>
        </p:nvSpPr>
        <p:spPr bwMode="auto">
          <a:xfrm>
            <a:off x="4419600" y="37338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40" name="Text Box 3"/>
          <p:cNvSpPr txBox="1">
            <a:spLocks noChangeArrowheads="1"/>
          </p:cNvSpPr>
          <p:nvPr/>
        </p:nvSpPr>
        <p:spPr bwMode="auto">
          <a:xfrm>
            <a:off x="5943600" y="2514600"/>
            <a:ext cx="3200400"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dirty="0">
                <a:solidFill>
                  <a:srgbClr val="003367"/>
                </a:solidFill>
                <a:cs typeface="Arial" charset="0"/>
              </a:rPr>
              <a:t>A thread may </a:t>
            </a:r>
            <a:r>
              <a:rPr lang="en-US" sz="2000" dirty="0">
                <a:solidFill>
                  <a:schemeClr val="accent2"/>
                </a:solidFill>
                <a:cs typeface="Arial" charset="0"/>
              </a:rPr>
              <a:t>wait</a:t>
            </a:r>
            <a:r>
              <a:rPr lang="en-US" sz="2000" dirty="0">
                <a:solidFill>
                  <a:srgbClr val="003367"/>
                </a:solidFill>
                <a:cs typeface="Arial" charset="0"/>
              </a:rPr>
              <a:t> (</a:t>
            </a:r>
            <a:r>
              <a:rPr lang="en-US" sz="2000" b="1" dirty="0">
                <a:solidFill>
                  <a:srgbClr val="003367"/>
                </a:solidFill>
                <a:cs typeface="Arial" charset="0"/>
              </a:rPr>
              <a:t>sleep</a:t>
            </a:r>
            <a:r>
              <a:rPr lang="en-US" sz="2000" dirty="0">
                <a:solidFill>
                  <a:srgbClr val="003367"/>
                </a:solidFill>
                <a:cs typeface="Arial" charset="0"/>
              </a:rPr>
              <a:t>) in the monitor, </a:t>
            </a:r>
            <a:r>
              <a:rPr lang="en-US" sz="2000" dirty="0" smtClean="0">
                <a:solidFill>
                  <a:srgbClr val="003367"/>
                </a:solidFill>
                <a:cs typeface="Arial" charset="0"/>
              </a:rPr>
              <a:t>exiting the monitor.  </a:t>
            </a:r>
            <a:endParaRPr lang="en-US" sz="2000" dirty="0">
              <a:solidFill>
                <a:srgbClr val="003367"/>
              </a:solidFill>
              <a:cs typeface="Arial" charset="0"/>
            </a:endParaRPr>
          </a:p>
        </p:txBody>
      </p:sp>
      <p:sp>
        <p:nvSpPr>
          <p:cNvPr id="115741" name="Text Box 3"/>
          <p:cNvSpPr txBox="1">
            <a:spLocks noChangeArrowheads="1"/>
          </p:cNvSpPr>
          <p:nvPr/>
        </p:nvSpPr>
        <p:spPr bwMode="auto">
          <a:xfrm>
            <a:off x="5943600" y="3536699"/>
            <a:ext cx="3048000" cy="317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dirty="0">
                <a:solidFill>
                  <a:srgbClr val="003367"/>
                </a:solidFill>
                <a:cs typeface="Arial" charset="0"/>
              </a:rPr>
              <a:t>A thread may </a:t>
            </a:r>
            <a:r>
              <a:rPr lang="en-US" sz="2000" dirty="0">
                <a:solidFill>
                  <a:schemeClr val="accent2"/>
                </a:solidFill>
                <a:cs typeface="Arial" charset="0"/>
              </a:rPr>
              <a:t>signal </a:t>
            </a:r>
            <a:r>
              <a:rPr lang="en-US" sz="2000" dirty="0">
                <a:solidFill>
                  <a:srgbClr val="003367"/>
                </a:solidFill>
                <a:cs typeface="Arial" charset="0"/>
              </a:rPr>
              <a:t>in the monitor.</a:t>
            </a:r>
          </a:p>
          <a:p>
            <a:endParaRPr lang="en-US" sz="2000" dirty="0">
              <a:solidFill>
                <a:srgbClr val="003367"/>
              </a:solidFill>
              <a:cs typeface="Arial" charset="0"/>
            </a:endParaRPr>
          </a:p>
          <a:p>
            <a:r>
              <a:rPr lang="en-US" sz="2000" dirty="0">
                <a:solidFill>
                  <a:srgbClr val="003367"/>
                </a:solidFill>
                <a:cs typeface="Arial" charset="0"/>
              </a:rPr>
              <a:t>Signal means: wake one waiting thread, if there is one, else do nothing.</a:t>
            </a:r>
          </a:p>
          <a:p>
            <a:endParaRPr lang="en-US" sz="2000" dirty="0">
              <a:solidFill>
                <a:srgbClr val="003367"/>
              </a:solidFill>
              <a:cs typeface="Arial" charset="0"/>
            </a:endParaRPr>
          </a:p>
          <a:p>
            <a:r>
              <a:rPr lang="en-US" sz="2000" dirty="0">
                <a:solidFill>
                  <a:srgbClr val="003367"/>
                </a:solidFill>
                <a:cs typeface="Arial" charset="0"/>
              </a:rPr>
              <a:t>The awakened thread returns from its </a:t>
            </a:r>
            <a:r>
              <a:rPr lang="en-US" sz="2000" b="1" dirty="0" smtClean="0">
                <a:solidFill>
                  <a:srgbClr val="003367"/>
                </a:solidFill>
                <a:cs typeface="Arial" charset="0"/>
              </a:rPr>
              <a:t>wait </a:t>
            </a:r>
            <a:r>
              <a:rPr lang="en-US" sz="2000" dirty="0" smtClean="0">
                <a:solidFill>
                  <a:srgbClr val="003367"/>
                </a:solidFill>
                <a:cs typeface="Arial" charset="0"/>
              </a:rPr>
              <a:t>and reenters the monitor.</a:t>
            </a:r>
            <a:endParaRPr lang="en-US" sz="2000" dirty="0">
              <a:solidFill>
                <a:srgbClr val="003367"/>
              </a:solidFill>
              <a:cs typeface="Arial" charset="0"/>
            </a:endParaRPr>
          </a:p>
        </p:txBody>
      </p:sp>
      <p:sp>
        <p:nvSpPr>
          <p:cNvPr id="115742" name="Text Box 3"/>
          <p:cNvSpPr txBox="1">
            <a:spLocks noChangeArrowheads="1"/>
          </p:cNvSpPr>
          <p:nvPr/>
        </p:nvSpPr>
        <p:spPr bwMode="auto">
          <a:xfrm>
            <a:off x="457200" y="15017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We need a way for a thread to wait for some condition to become true, e.g., until another thread runs and/or changes the state somehow.</a:t>
            </a:r>
          </a:p>
        </p:txBody>
      </p:sp>
    </p:spTree>
    <p:extLst>
      <p:ext uri="{BB962C8B-B14F-4D97-AF65-F5344CB8AC3E}">
        <p14:creationId xmlns:p14="http://schemas.microsoft.com/office/powerpoint/2010/main" val="119529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2"/>
          <p:cNvSpPr>
            <a:spLocks noGrp="1"/>
          </p:cNvSpPr>
          <p:nvPr>
            <p:ph type="title"/>
          </p:nvPr>
        </p:nvSpPr>
        <p:spPr/>
        <p:txBody>
          <a:bodyPr/>
          <a:lstStyle/>
          <a:p>
            <a:r>
              <a:rPr lang="en-US" sz="3600">
                <a:latin typeface="Arial" charset="0"/>
                <a:ea typeface="ＭＳ Ｐゴシック" charset="0"/>
                <a:cs typeface="Arial" charset="0"/>
              </a:rPr>
              <a:t>Condition variables are equivalent</a:t>
            </a:r>
          </a:p>
        </p:txBody>
      </p:sp>
      <p:sp>
        <p:nvSpPr>
          <p:cNvPr id="116738" name="Content Placeholder 3"/>
          <p:cNvSpPr>
            <a:spLocks noGrp="1"/>
          </p:cNvSpPr>
          <p:nvPr>
            <p:ph idx="1"/>
          </p:nvPr>
        </p:nvSpPr>
        <p:spPr/>
        <p:txBody>
          <a:bodyPr/>
          <a:lstStyle/>
          <a:p>
            <a:r>
              <a:rPr lang="en-US" sz="2400" b="0">
                <a:latin typeface="Arial" charset="0"/>
                <a:ea typeface="ＭＳ Ｐゴシック" charset="0"/>
                <a:cs typeface="Arial" charset="0"/>
              </a:rPr>
              <a:t>A </a:t>
            </a:r>
            <a:r>
              <a:rPr lang="en-US" sz="2400">
                <a:solidFill>
                  <a:schemeClr val="accent2"/>
                </a:solidFill>
                <a:latin typeface="Arial" charset="0"/>
                <a:ea typeface="ＭＳ Ｐゴシック" charset="0"/>
                <a:cs typeface="Arial" charset="0"/>
              </a:rPr>
              <a:t>condition variable (CV) </a:t>
            </a:r>
            <a:r>
              <a:rPr lang="en-US" sz="2400" b="0">
                <a:latin typeface="Arial" charset="0"/>
                <a:ea typeface="ＭＳ Ｐゴシック" charset="0"/>
                <a:cs typeface="Arial" charset="0"/>
              </a:rPr>
              <a:t>is an object with an API.</a:t>
            </a:r>
          </a:p>
          <a:p>
            <a:r>
              <a:rPr lang="en-US" sz="2400" b="0">
                <a:latin typeface="Arial" charset="0"/>
                <a:ea typeface="ＭＳ Ｐゴシック" charset="0"/>
                <a:cs typeface="Arial" charset="0"/>
              </a:rPr>
              <a:t>A CV implements the behavior of monitor conditions.</a:t>
            </a:r>
          </a:p>
          <a:p>
            <a:pPr lvl="1"/>
            <a:r>
              <a:rPr lang="en-US" sz="2000" b="0">
                <a:latin typeface="Arial" charset="0"/>
                <a:ea typeface="ＭＳ Ｐゴシック" charset="0"/>
                <a:cs typeface="Arial" charset="0"/>
              </a:rPr>
              <a:t>interface to a CV: </a:t>
            </a:r>
            <a:r>
              <a:rPr lang="en-US" sz="2000">
                <a:latin typeface="Arial" charset="0"/>
                <a:ea typeface="ＭＳ Ｐゴシック" charset="0"/>
                <a:cs typeface="Arial" charset="0"/>
              </a:rPr>
              <a:t>wait</a:t>
            </a:r>
            <a:r>
              <a:rPr lang="en-US" sz="2000" b="0">
                <a:latin typeface="Arial" charset="0"/>
                <a:ea typeface="ＭＳ Ｐゴシック" charset="0"/>
                <a:cs typeface="Arial" charset="0"/>
              </a:rPr>
              <a:t> and </a:t>
            </a:r>
            <a:r>
              <a:rPr lang="en-US" sz="2000">
                <a:latin typeface="Arial" charset="0"/>
                <a:ea typeface="ＭＳ Ｐゴシック" charset="0"/>
                <a:cs typeface="Arial" charset="0"/>
              </a:rPr>
              <a:t>signal </a:t>
            </a:r>
            <a:r>
              <a:rPr lang="en-US" sz="2000" b="0">
                <a:latin typeface="Arial" charset="0"/>
                <a:ea typeface="ＭＳ Ｐゴシック" charset="0"/>
                <a:cs typeface="Arial" charset="0"/>
              </a:rPr>
              <a:t>(also called </a:t>
            </a:r>
            <a:r>
              <a:rPr lang="en-US" sz="2000">
                <a:latin typeface="Arial" charset="0"/>
                <a:ea typeface="ＭＳ Ｐゴシック" charset="0"/>
                <a:cs typeface="Arial" charset="0"/>
              </a:rPr>
              <a:t>notify</a:t>
            </a:r>
            <a:r>
              <a:rPr lang="en-US" sz="2000" b="0">
                <a:latin typeface="Arial" charset="0"/>
                <a:ea typeface="ＭＳ Ｐゴシック" charset="0"/>
                <a:cs typeface="Arial" charset="0"/>
              </a:rPr>
              <a:t>)</a:t>
            </a:r>
          </a:p>
          <a:p>
            <a:r>
              <a:rPr lang="en-US" sz="2400" b="0">
                <a:latin typeface="Arial" charset="0"/>
                <a:ea typeface="ＭＳ Ｐゴシック" charset="0"/>
                <a:cs typeface="Arial" charset="0"/>
              </a:rPr>
              <a:t>Every CV is bound to exactly one mutex, which is necessary for safe use of the CV.</a:t>
            </a:r>
          </a:p>
          <a:p>
            <a:pPr lvl="1"/>
            <a:r>
              <a:rPr lang="en-US" sz="2000" b="0">
                <a:latin typeface="Arial" charset="0"/>
                <a:ea typeface="ＭＳ Ｐゴシック" charset="0"/>
                <a:cs typeface="Arial" charset="0"/>
                <a:sym typeface="Wingdings" charset="0"/>
              </a:rPr>
              <a:t>“holding the mutex”  “in the monitor”</a:t>
            </a:r>
            <a:endParaRPr lang="en-US" altLang="ja-JP" sz="1600" b="0">
              <a:latin typeface="Arial" charset="0"/>
              <a:ea typeface="ＭＳ Ｐゴシック" charset="0"/>
              <a:cs typeface="Arial" charset="0"/>
            </a:endParaRPr>
          </a:p>
          <a:p>
            <a:r>
              <a:rPr lang="en-US" sz="2400" b="0">
                <a:latin typeface="Arial" charset="0"/>
                <a:ea typeface="ＭＳ Ｐゴシック" charset="0"/>
                <a:cs typeface="Arial" charset="0"/>
              </a:rPr>
              <a:t>A mutex may have any number of CVs bound to it.</a:t>
            </a:r>
          </a:p>
          <a:p>
            <a:pPr lvl="1"/>
            <a:r>
              <a:rPr lang="en-US" sz="2000" b="0">
                <a:latin typeface="Arial" charset="0"/>
                <a:ea typeface="ＭＳ Ｐゴシック" charset="0"/>
                <a:cs typeface="Arial" charset="0"/>
              </a:rPr>
              <a:t>(But not in Java: only one CV per mutex in Java.)</a:t>
            </a:r>
          </a:p>
          <a:p>
            <a:r>
              <a:rPr lang="en-US" sz="2400" b="0">
                <a:latin typeface="Arial" charset="0"/>
                <a:ea typeface="ＭＳ Ｐゴシック" charset="0"/>
                <a:cs typeface="Arial" charset="0"/>
              </a:rPr>
              <a:t>CVs also define a </a:t>
            </a:r>
            <a:r>
              <a:rPr lang="en-US" sz="2400">
                <a:latin typeface="Arial" charset="0"/>
                <a:ea typeface="ＭＳ Ｐゴシック" charset="0"/>
                <a:cs typeface="Arial" charset="0"/>
              </a:rPr>
              <a:t>broadcast</a:t>
            </a:r>
            <a:r>
              <a:rPr lang="en-US" sz="2400" b="0">
                <a:latin typeface="Arial" charset="0"/>
                <a:ea typeface="ＭＳ Ｐゴシック" charset="0"/>
                <a:cs typeface="Arial" charset="0"/>
              </a:rPr>
              <a:t> (</a:t>
            </a:r>
            <a:r>
              <a:rPr lang="en-US" sz="2400">
                <a:latin typeface="Arial" charset="0"/>
                <a:ea typeface="ＭＳ Ｐゴシック" charset="0"/>
                <a:cs typeface="Arial" charset="0"/>
              </a:rPr>
              <a:t>notifyAll</a:t>
            </a:r>
            <a:r>
              <a:rPr lang="en-US" sz="2400" b="0">
                <a:latin typeface="Arial" charset="0"/>
                <a:ea typeface="ＭＳ Ｐゴシック" charset="0"/>
                <a:cs typeface="Arial" charset="0"/>
              </a:rPr>
              <a:t>) primitive.</a:t>
            </a:r>
          </a:p>
          <a:p>
            <a:pPr lvl="1"/>
            <a:r>
              <a:rPr lang="en-US" sz="2000" b="0">
                <a:latin typeface="Arial" charset="0"/>
                <a:ea typeface="ＭＳ Ｐゴシック" charset="0"/>
                <a:cs typeface="Arial" charset="0"/>
              </a:rPr>
              <a:t>Signal all waiters.</a:t>
            </a:r>
          </a:p>
          <a:p>
            <a:pPr lvl="1"/>
            <a:endParaRPr lang="en-US" sz="800" b="0">
              <a:latin typeface="Arial" charset="0"/>
              <a:ea typeface="ＭＳ Ｐゴシック" charset="0"/>
              <a:cs typeface="Arial" charset="0"/>
            </a:endParaRPr>
          </a:p>
        </p:txBody>
      </p:sp>
    </p:spTree>
    <p:extLst>
      <p:ext uri="{BB962C8B-B14F-4D97-AF65-F5344CB8AC3E}">
        <p14:creationId xmlns:p14="http://schemas.microsoft.com/office/powerpoint/2010/main" val="37570522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a:latin typeface="Arial" charset="0"/>
                <a:ea typeface="ＭＳ Ｐゴシック" charset="0"/>
                <a:cs typeface="Arial" charset="0"/>
              </a:rPr>
              <a:t>Monitor wait/signal</a:t>
            </a:r>
          </a:p>
        </p:txBody>
      </p:sp>
      <p:grpSp>
        <p:nvGrpSpPr>
          <p:cNvPr id="122882" name="Group 4"/>
          <p:cNvGrpSpPr>
            <a:grpSpLocks/>
          </p:cNvGrpSpPr>
          <p:nvPr/>
        </p:nvGrpSpPr>
        <p:grpSpPr bwMode="auto">
          <a:xfrm>
            <a:off x="1262063" y="3668713"/>
            <a:ext cx="355600" cy="347662"/>
            <a:chOff x="3689" y="1658"/>
            <a:chExt cx="576" cy="576"/>
          </a:xfrm>
        </p:grpSpPr>
        <p:grpSp>
          <p:nvGrpSpPr>
            <p:cNvPr id="122932" name="Group 5"/>
            <p:cNvGrpSpPr>
              <a:grpSpLocks/>
            </p:cNvGrpSpPr>
            <p:nvPr/>
          </p:nvGrpSpPr>
          <p:grpSpPr bwMode="auto">
            <a:xfrm>
              <a:off x="3689" y="1658"/>
              <a:ext cx="576" cy="576"/>
              <a:chOff x="4269" y="2781"/>
              <a:chExt cx="576" cy="576"/>
            </a:xfrm>
          </p:grpSpPr>
          <p:sp>
            <p:nvSpPr>
              <p:cNvPr id="122934"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22935"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22933"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2883" name="Group 9"/>
          <p:cNvGrpSpPr>
            <a:grpSpLocks/>
          </p:cNvGrpSpPr>
          <p:nvPr/>
        </p:nvGrpSpPr>
        <p:grpSpPr bwMode="auto">
          <a:xfrm>
            <a:off x="1781175" y="3675063"/>
            <a:ext cx="355600" cy="347662"/>
            <a:chOff x="773" y="2363"/>
            <a:chExt cx="224" cy="219"/>
          </a:xfrm>
        </p:grpSpPr>
        <p:sp>
          <p:nvSpPr>
            <p:cNvPr id="122929"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22930"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2931"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2884" name="Group 13"/>
          <p:cNvGrpSpPr>
            <a:grpSpLocks/>
          </p:cNvGrpSpPr>
          <p:nvPr/>
        </p:nvGrpSpPr>
        <p:grpSpPr bwMode="auto">
          <a:xfrm>
            <a:off x="2330450" y="3676650"/>
            <a:ext cx="357188" cy="357188"/>
            <a:chOff x="4784" y="2819"/>
            <a:chExt cx="255" cy="255"/>
          </a:xfrm>
        </p:grpSpPr>
        <p:sp>
          <p:nvSpPr>
            <p:cNvPr id="122926"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22927"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2928"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2885" name="Group 21"/>
          <p:cNvGrpSpPr>
            <a:grpSpLocks/>
          </p:cNvGrpSpPr>
          <p:nvPr/>
        </p:nvGrpSpPr>
        <p:grpSpPr bwMode="auto">
          <a:xfrm>
            <a:off x="3859213" y="3111500"/>
            <a:ext cx="1819275" cy="539750"/>
            <a:chOff x="1785" y="1844"/>
            <a:chExt cx="1292" cy="383"/>
          </a:xfrm>
        </p:grpSpPr>
        <p:sp>
          <p:nvSpPr>
            <p:cNvPr id="122924"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22886" name="Group 24"/>
          <p:cNvGrpSpPr>
            <a:grpSpLocks/>
          </p:cNvGrpSpPr>
          <p:nvPr/>
        </p:nvGrpSpPr>
        <p:grpSpPr bwMode="auto">
          <a:xfrm>
            <a:off x="3859213" y="3686175"/>
            <a:ext cx="1819275" cy="539750"/>
            <a:chOff x="1785" y="1844"/>
            <a:chExt cx="1292" cy="383"/>
          </a:xfrm>
        </p:grpSpPr>
        <p:sp>
          <p:nvSpPr>
            <p:cNvPr id="122922"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22887" name="Group 27"/>
          <p:cNvGrpSpPr>
            <a:grpSpLocks/>
          </p:cNvGrpSpPr>
          <p:nvPr/>
        </p:nvGrpSpPr>
        <p:grpSpPr bwMode="auto">
          <a:xfrm>
            <a:off x="3859213" y="4260850"/>
            <a:ext cx="1819275" cy="539750"/>
            <a:chOff x="1785" y="1844"/>
            <a:chExt cx="1292" cy="383"/>
          </a:xfrm>
        </p:grpSpPr>
        <p:sp>
          <p:nvSpPr>
            <p:cNvPr id="122920"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22888" name="Group 30"/>
          <p:cNvGrpSpPr>
            <a:grpSpLocks/>
          </p:cNvGrpSpPr>
          <p:nvPr/>
        </p:nvGrpSpPr>
        <p:grpSpPr bwMode="auto">
          <a:xfrm>
            <a:off x="3859213" y="4835525"/>
            <a:ext cx="1819275" cy="539750"/>
            <a:chOff x="1785" y="1844"/>
            <a:chExt cx="1292" cy="383"/>
          </a:xfrm>
        </p:grpSpPr>
        <p:sp>
          <p:nvSpPr>
            <p:cNvPr id="122918"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22889"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2890"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22891"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22892" name="Group 36"/>
          <p:cNvGrpSpPr>
            <a:grpSpLocks/>
          </p:cNvGrpSpPr>
          <p:nvPr/>
        </p:nvGrpSpPr>
        <p:grpSpPr bwMode="auto">
          <a:xfrm>
            <a:off x="4665663" y="3217863"/>
            <a:ext cx="315912" cy="307975"/>
            <a:chOff x="2146" y="1704"/>
            <a:chExt cx="415" cy="415"/>
          </a:xfrm>
        </p:grpSpPr>
        <p:sp>
          <p:nvSpPr>
            <p:cNvPr id="122915"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22916"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2917"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22893"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2894"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2895"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2896"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2897"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22898" name="Rectangle 45"/>
          <p:cNvSpPr>
            <a:spLocks noChangeArrowheads="1"/>
          </p:cNvSpPr>
          <p:nvPr/>
        </p:nvSpPr>
        <p:spPr bwMode="auto">
          <a:xfrm>
            <a:off x="457200" y="5257800"/>
            <a:ext cx="1325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waiting</a:t>
            </a:r>
          </a:p>
          <a:p>
            <a:pPr algn="ctr"/>
            <a:r>
              <a:rPr lang="en-US" sz="2000" b="1">
                <a:solidFill>
                  <a:schemeClr val="tx1"/>
                </a:solidFill>
              </a:rPr>
              <a:t>(blocked)</a:t>
            </a:r>
          </a:p>
        </p:txBody>
      </p:sp>
      <p:sp>
        <p:nvSpPr>
          <p:cNvPr id="122899" name="Rectangle 47"/>
          <p:cNvSpPr>
            <a:spLocks noChangeArrowheads="1"/>
          </p:cNvSpPr>
          <p:nvPr/>
        </p:nvSpPr>
        <p:spPr bwMode="auto">
          <a:xfrm>
            <a:off x="2905125" y="5562600"/>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22900"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22901" name="Rectangle 54"/>
          <p:cNvSpPr>
            <a:spLocks noChangeArrowheads="1"/>
          </p:cNvSpPr>
          <p:nvPr/>
        </p:nvSpPr>
        <p:spPr bwMode="auto">
          <a:xfrm>
            <a:off x="1447800" y="47244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22902" name="Text Box 3"/>
          <p:cNvSpPr txBox="1">
            <a:spLocks noChangeArrowheads="1"/>
          </p:cNvSpPr>
          <p:nvPr/>
        </p:nvSpPr>
        <p:spPr bwMode="auto">
          <a:xfrm>
            <a:off x="533400" y="24384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At most one thread runs in the monitor at a time.</a:t>
            </a:r>
          </a:p>
        </p:txBody>
      </p:sp>
      <p:grpSp>
        <p:nvGrpSpPr>
          <p:cNvPr id="122903" name="Group 17"/>
          <p:cNvGrpSpPr>
            <a:grpSpLocks/>
          </p:cNvGrpSpPr>
          <p:nvPr/>
        </p:nvGrpSpPr>
        <p:grpSpPr bwMode="auto">
          <a:xfrm>
            <a:off x="1776413" y="5443538"/>
            <a:ext cx="355600" cy="347662"/>
            <a:chOff x="1119" y="2355"/>
            <a:chExt cx="224" cy="219"/>
          </a:xfrm>
        </p:grpSpPr>
        <p:sp>
          <p:nvSpPr>
            <p:cNvPr id="122912" name="Oval 18"/>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22913" name="AutoShape 19"/>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22914" name="AutoShape 20"/>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cxnSp>
        <p:nvCxnSpPr>
          <p:cNvPr id="122904" name="AutoShape 46"/>
          <p:cNvCxnSpPr>
            <a:cxnSpLocks noChangeShapeType="1"/>
            <a:stCxn id="122906" idx="2"/>
            <a:endCxn id="122912" idx="5"/>
          </p:cNvCxnSpPr>
          <p:nvPr/>
        </p:nvCxnSpPr>
        <p:spPr bwMode="auto">
          <a:xfrm rot="5400000">
            <a:off x="3307557" y="4125118"/>
            <a:ext cx="387350" cy="2843213"/>
          </a:xfrm>
          <a:prstGeom prst="curvedConnector3">
            <a:avLst>
              <a:gd name="adj1" fmla="val 172315"/>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2905" name="AutoShape 56"/>
          <p:cNvCxnSpPr>
            <a:cxnSpLocks noChangeShapeType="1"/>
            <a:stCxn id="122912" idx="0"/>
          </p:cNvCxnSpPr>
          <p:nvPr/>
        </p:nvCxnSpPr>
        <p:spPr bwMode="auto">
          <a:xfrm rot="5400000" flipH="1" flipV="1">
            <a:off x="1912938" y="4765675"/>
            <a:ext cx="719138" cy="636587"/>
          </a:xfrm>
          <a:prstGeom prst="curved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2906" name="Rectangle 47"/>
          <p:cNvSpPr>
            <a:spLocks noChangeArrowheads="1"/>
          </p:cNvSpPr>
          <p:nvPr/>
        </p:nvSpPr>
        <p:spPr bwMode="auto">
          <a:xfrm>
            <a:off x="4495800" y="49530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22907" name="Rectangle 54"/>
          <p:cNvSpPr>
            <a:spLocks noChangeArrowheads="1"/>
          </p:cNvSpPr>
          <p:nvPr/>
        </p:nvSpPr>
        <p:spPr bwMode="auto">
          <a:xfrm>
            <a:off x="4419600" y="37338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22908" name="Text Box 3"/>
          <p:cNvSpPr txBox="1">
            <a:spLocks noChangeArrowheads="1"/>
          </p:cNvSpPr>
          <p:nvPr/>
        </p:nvSpPr>
        <p:spPr bwMode="auto">
          <a:xfrm>
            <a:off x="5943600" y="24384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u="sng">
                <a:solidFill>
                  <a:srgbClr val="003367"/>
                </a:solidFill>
                <a:cs typeface="Arial" charset="0"/>
              </a:rPr>
              <a:t>Two choices: </a:t>
            </a:r>
            <a:r>
              <a:rPr lang="en-US" sz="2000" b="1" u="sng">
                <a:solidFill>
                  <a:srgbClr val="003367"/>
                </a:solidFill>
                <a:cs typeface="Arial" charset="0"/>
              </a:rPr>
              <a:t>yes</a:t>
            </a:r>
            <a:r>
              <a:rPr lang="en-US" sz="2000" u="sng">
                <a:solidFill>
                  <a:srgbClr val="003367"/>
                </a:solidFill>
                <a:cs typeface="Arial" charset="0"/>
              </a:rPr>
              <a:t> or </a:t>
            </a:r>
            <a:r>
              <a:rPr lang="en-US" sz="2000" b="1" u="sng">
                <a:solidFill>
                  <a:srgbClr val="003367"/>
                </a:solidFill>
                <a:cs typeface="Arial" charset="0"/>
              </a:rPr>
              <a:t>no</a:t>
            </a:r>
            <a:r>
              <a:rPr lang="en-US" sz="2000" u="sng">
                <a:solidFill>
                  <a:srgbClr val="003367"/>
                </a:solidFill>
                <a:cs typeface="Arial" charset="0"/>
              </a:rPr>
              <a:t>.</a:t>
            </a:r>
          </a:p>
        </p:txBody>
      </p:sp>
      <p:sp>
        <p:nvSpPr>
          <p:cNvPr id="122909" name="Text Box 3"/>
          <p:cNvSpPr txBox="1">
            <a:spLocks noChangeArrowheads="1"/>
          </p:cNvSpPr>
          <p:nvPr/>
        </p:nvSpPr>
        <p:spPr bwMode="auto">
          <a:xfrm>
            <a:off x="5943600" y="2819400"/>
            <a:ext cx="3048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If </a:t>
            </a:r>
            <a:r>
              <a:rPr lang="en-US" sz="2000" b="1">
                <a:solidFill>
                  <a:srgbClr val="003367"/>
                </a:solidFill>
                <a:cs typeface="Arial" charset="0"/>
              </a:rPr>
              <a:t>yes</a:t>
            </a:r>
            <a:r>
              <a:rPr lang="en-US" sz="2000">
                <a:solidFill>
                  <a:srgbClr val="003367"/>
                </a:solidFill>
                <a:cs typeface="Arial" charset="0"/>
              </a:rPr>
              <a:t>, what happens to the thread that called </a:t>
            </a:r>
            <a:r>
              <a:rPr lang="en-US" sz="2000" b="1">
                <a:solidFill>
                  <a:srgbClr val="003367"/>
                </a:solidFill>
                <a:cs typeface="Arial" charset="0"/>
              </a:rPr>
              <a:t>signal</a:t>
            </a:r>
            <a:r>
              <a:rPr lang="en-US" sz="2000">
                <a:solidFill>
                  <a:srgbClr val="003367"/>
                </a:solidFill>
                <a:cs typeface="Arial" charset="0"/>
              </a:rPr>
              <a:t> within the monitor?  Does it just hang there?  They can’t both be in the monitor.</a:t>
            </a:r>
          </a:p>
          <a:p>
            <a:endParaRPr lang="en-US" sz="2000">
              <a:solidFill>
                <a:srgbClr val="003367"/>
              </a:solidFill>
              <a:cs typeface="Arial" charset="0"/>
            </a:endParaRPr>
          </a:p>
          <a:p>
            <a:r>
              <a:rPr lang="en-US" sz="2000">
                <a:solidFill>
                  <a:srgbClr val="003367"/>
                </a:solidFill>
                <a:cs typeface="Arial" charset="0"/>
              </a:rPr>
              <a:t>If </a:t>
            </a:r>
            <a:r>
              <a:rPr lang="en-US" sz="2000" b="1">
                <a:solidFill>
                  <a:srgbClr val="003367"/>
                </a:solidFill>
                <a:cs typeface="Arial" charset="0"/>
              </a:rPr>
              <a:t>no</a:t>
            </a:r>
            <a:r>
              <a:rPr lang="en-US" sz="2000">
                <a:solidFill>
                  <a:srgbClr val="003367"/>
                </a:solidFill>
                <a:cs typeface="Arial" charset="0"/>
              </a:rPr>
              <a:t>, can’t other threads get into the monitor first and change the state, causing the condition to become false again? </a:t>
            </a:r>
          </a:p>
        </p:txBody>
      </p:sp>
      <p:sp>
        <p:nvSpPr>
          <p:cNvPr id="122910" name="Text Box 3"/>
          <p:cNvSpPr txBox="1">
            <a:spLocks noChangeArrowheads="1"/>
          </p:cNvSpPr>
          <p:nvPr/>
        </p:nvSpPr>
        <p:spPr bwMode="auto">
          <a:xfrm>
            <a:off x="533400" y="143351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u="sng">
                <a:solidFill>
                  <a:srgbClr val="003367"/>
                </a:solidFill>
                <a:cs typeface="Arial" charset="0"/>
              </a:rPr>
              <a:t>Design question</a:t>
            </a:r>
            <a:r>
              <a:rPr lang="en-US" sz="2000">
                <a:solidFill>
                  <a:srgbClr val="003367"/>
                </a:solidFill>
                <a:cs typeface="Arial" charset="0"/>
              </a:rPr>
              <a:t>: when a waiting thread is awakened by </a:t>
            </a:r>
            <a:r>
              <a:rPr lang="en-US" sz="2000" b="1">
                <a:solidFill>
                  <a:srgbClr val="003367"/>
                </a:solidFill>
                <a:cs typeface="Arial" charset="0"/>
              </a:rPr>
              <a:t>signal</a:t>
            </a:r>
            <a:r>
              <a:rPr lang="en-US" sz="2000">
                <a:solidFill>
                  <a:srgbClr val="003367"/>
                </a:solidFill>
                <a:cs typeface="Arial" charset="0"/>
              </a:rPr>
              <a:t>, must it start running immediately?   Back in the monitor, where it called </a:t>
            </a:r>
            <a:r>
              <a:rPr lang="en-US" sz="2000" b="1">
                <a:solidFill>
                  <a:srgbClr val="003367"/>
                </a:solidFill>
                <a:cs typeface="Arial" charset="0"/>
              </a:rPr>
              <a:t>wait</a:t>
            </a:r>
            <a:r>
              <a:rPr lang="en-US" sz="2000">
                <a:solidFill>
                  <a:srgbClr val="003367"/>
                </a:solidFill>
                <a:cs typeface="Arial" charset="0"/>
              </a:rPr>
              <a:t>?</a:t>
            </a:r>
          </a:p>
        </p:txBody>
      </p:sp>
      <p:sp>
        <p:nvSpPr>
          <p:cNvPr id="122911" name="Rectangle 54"/>
          <p:cNvSpPr>
            <a:spLocks noChangeArrowheads="1"/>
          </p:cNvSpPr>
          <p:nvPr/>
        </p:nvSpPr>
        <p:spPr bwMode="auto">
          <a:xfrm>
            <a:off x="2286000" y="4343400"/>
            <a:ext cx="655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a:t>
            </a:r>
          </a:p>
        </p:txBody>
      </p:sp>
    </p:spTree>
    <p:extLst>
      <p:ext uri="{BB962C8B-B14F-4D97-AF65-F5344CB8AC3E}">
        <p14:creationId xmlns:p14="http://schemas.microsoft.com/office/powerpoint/2010/main" val="16407962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dirty="0">
                <a:latin typeface="Arial" charset="0"/>
                <a:ea typeface="ＭＳ Ｐゴシック" charset="0"/>
                <a:cs typeface="Arial" charset="0"/>
              </a:rPr>
              <a:t>Mesa </a:t>
            </a:r>
            <a:r>
              <a:rPr lang="en-US" dirty="0" smtClean="0">
                <a:latin typeface="Arial" charset="0"/>
                <a:ea typeface="ＭＳ Ｐゴシック" charset="0"/>
                <a:cs typeface="Arial" charset="0"/>
              </a:rPr>
              <a:t>semantics</a:t>
            </a:r>
            <a:endParaRPr lang="en-US" dirty="0">
              <a:latin typeface="Arial" charset="0"/>
              <a:ea typeface="ＭＳ Ｐゴシック" charset="0"/>
              <a:cs typeface="Arial" charset="0"/>
            </a:endParaRPr>
          </a:p>
        </p:txBody>
      </p:sp>
      <p:grpSp>
        <p:nvGrpSpPr>
          <p:cNvPr id="123906" name="Group 4"/>
          <p:cNvGrpSpPr>
            <a:grpSpLocks/>
          </p:cNvGrpSpPr>
          <p:nvPr/>
        </p:nvGrpSpPr>
        <p:grpSpPr bwMode="auto">
          <a:xfrm>
            <a:off x="1262063" y="3668713"/>
            <a:ext cx="355600" cy="347662"/>
            <a:chOff x="3689" y="1658"/>
            <a:chExt cx="576" cy="576"/>
          </a:xfrm>
        </p:grpSpPr>
        <p:grpSp>
          <p:nvGrpSpPr>
            <p:cNvPr id="123959" name="Group 5"/>
            <p:cNvGrpSpPr>
              <a:grpSpLocks/>
            </p:cNvGrpSpPr>
            <p:nvPr/>
          </p:nvGrpSpPr>
          <p:grpSpPr bwMode="auto">
            <a:xfrm>
              <a:off x="3689" y="1658"/>
              <a:ext cx="576" cy="576"/>
              <a:chOff x="4269" y="2781"/>
              <a:chExt cx="576" cy="576"/>
            </a:xfrm>
          </p:grpSpPr>
          <p:sp>
            <p:nvSpPr>
              <p:cNvPr id="123961"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23962"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23960"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3907" name="Group 9"/>
          <p:cNvGrpSpPr>
            <a:grpSpLocks/>
          </p:cNvGrpSpPr>
          <p:nvPr/>
        </p:nvGrpSpPr>
        <p:grpSpPr bwMode="auto">
          <a:xfrm>
            <a:off x="1781175" y="3675063"/>
            <a:ext cx="355600" cy="347662"/>
            <a:chOff x="773" y="2363"/>
            <a:chExt cx="224" cy="219"/>
          </a:xfrm>
        </p:grpSpPr>
        <p:sp>
          <p:nvSpPr>
            <p:cNvPr id="123956"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23957"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3958"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3908" name="Group 13"/>
          <p:cNvGrpSpPr>
            <a:grpSpLocks/>
          </p:cNvGrpSpPr>
          <p:nvPr/>
        </p:nvGrpSpPr>
        <p:grpSpPr bwMode="auto">
          <a:xfrm>
            <a:off x="2330450" y="3676650"/>
            <a:ext cx="357188" cy="357188"/>
            <a:chOff x="4784" y="2819"/>
            <a:chExt cx="255" cy="255"/>
          </a:xfrm>
        </p:grpSpPr>
        <p:sp>
          <p:nvSpPr>
            <p:cNvPr id="123953"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23954"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3955"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23909" name="Group 21"/>
          <p:cNvGrpSpPr>
            <a:grpSpLocks/>
          </p:cNvGrpSpPr>
          <p:nvPr/>
        </p:nvGrpSpPr>
        <p:grpSpPr bwMode="auto">
          <a:xfrm>
            <a:off x="3859213" y="3111500"/>
            <a:ext cx="1819275" cy="539750"/>
            <a:chOff x="1785" y="1844"/>
            <a:chExt cx="1292" cy="383"/>
          </a:xfrm>
        </p:grpSpPr>
        <p:sp>
          <p:nvSpPr>
            <p:cNvPr id="123951"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23910" name="Group 24"/>
          <p:cNvGrpSpPr>
            <a:grpSpLocks/>
          </p:cNvGrpSpPr>
          <p:nvPr/>
        </p:nvGrpSpPr>
        <p:grpSpPr bwMode="auto">
          <a:xfrm>
            <a:off x="3859213" y="3686175"/>
            <a:ext cx="1819275" cy="539750"/>
            <a:chOff x="1785" y="1844"/>
            <a:chExt cx="1292" cy="383"/>
          </a:xfrm>
        </p:grpSpPr>
        <p:sp>
          <p:nvSpPr>
            <p:cNvPr id="123949"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23911" name="Group 27"/>
          <p:cNvGrpSpPr>
            <a:grpSpLocks/>
          </p:cNvGrpSpPr>
          <p:nvPr/>
        </p:nvGrpSpPr>
        <p:grpSpPr bwMode="auto">
          <a:xfrm>
            <a:off x="3859213" y="4260850"/>
            <a:ext cx="1819275" cy="539750"/>
            <a:chOff x="1785" y="1844"/>
            <a:chExt cx="1292" cy="383"/>
          </a:xfrm>
        </p:grpSpPr>
        <p:sp>
          <p:nvSpPr>
            <p:cNvPr id="123947"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23912" name="Group 30"/>
          <p:cNvGrpSpPr>
            <a:grpSpLocks/>
          </p:cNvGrpSpPr>
          <p:nvPr/>
        </p:nvGrpSpPr>
        <p:grpSpPr bwMode="auto">
          <a:xfrm>
            <a:off x="3859213" y="4835525"/>
            <a:ext cx="1819275" cy="539750"/>
            <a:chOff x="1785" y="1844"/>
            <a:chExt cx="1292" cy="383"/>
          </a:xfrm>
        </p:grpSpPr>
        <p:sp>
          <p:nvSpPr>
            <p:cNvPr id="123945"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23913"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914"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23915"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23916" name="Group 36"/>
          <p:cNvGrpSpPr>
            <a:grpSpLocks/>
          </p:cNvGrpSpPr>
          <p:nvPr/>
        </p:nvGrpSpPr>
        <p:grpSpPr bwMode="auto">
          <a:xfrm>
            <a:off x="4665663" y="3217863"/>
            <a:ext cx="315912" cy="307975"/>
            <a:chOff x="2146" y="1704"/>
            <a:chExt cx="415" cy="415"/>
          </a:xfrm>
        </p:grpSpPr>
        <p:sp>
          <p:nvSpPr>
            <p:cNvPr id="123942"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23943"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23944"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23917"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918"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919"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920"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23921"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23922" name="Rectangle 45"/>
          <p:cNvSpPr>
            <a:spLocks noChangeArrowheads="1"/>
          </p:cNvSpPr>
          <p:nvPr/>
        </p:nvSpPr>
        <p:spPr bwMode="auto">
          <a:xfrm>
            <a:off x="579438" y="5464175"/>
            <a:ext cx="1325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waiting</a:t>
            </a:r>
          </a:p>
          <a:p>
            <a:pPr algn="ctr"/>
            <a:r>
              <a:rPr lang="en-US" sz="2000" b="1">
                <a:solidFill>
                  <a:schemeClr val="tx1"/>
                </a:solidFill>
              </a:rPr>
              <a:t>(blocked)</a:t>
            </a:r>
          </a:p>
        </p:txBody>
      </p:sp>
      <p:sp>
        <p:nvSpPr>
          <p:cNvPr id="123923" name="Rectangle 47"/>
          <p:cNvSpPr>
            <a:spLocks noChangeArrowheads="1"/>
          </p:cNvSpPr>
          <p:nvPr/>
        </p:nvSpPr>
        <p:spPr bwMode="auto">
          <a:xfrm>
            <a:off x="2905125" y="5562600"/>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23924"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23925" name="Rectangle 54"/>
          <p:cNvSpPr>
            <a:spLocks noChangeArrowheads="1"/>
          </p:cNvSpPr>
          <p:nvPr/>
        </p:nvSpPr>
        <p:spPr bwMode="auto">
          <a:xfrm>
            <a:off x="533400" y="4648200"/>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grpSp>
        <p:nvGrpSpPr>
          <p:cNvPr id="123926" name="Group 17"/>
          <p:cNvGrpSpPr>
            <a:grpSpLocks/>
          </p:cNvGrpSpPr>
          <p:nvPr/>
        </p:nvGrpSpPr>
        <p:grpSpPr bwMode="auto">
          <a:xfrm>
            <a:off x="1776413" y="5443538"/>
            <a:ext cx="355600" cy="347662"/>
            <a:chOff x="1119" y="2355"/>
            <a:chExt cx="224" cy="219"/>
          </a:xfrm>
        </p:grpSpPr>
        <p:sp>
          <p:nvSpPr>
            <p:cNvPr id="123939" name="Oval 18"/>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23940" name="AutoShape 19"/>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23941" name="AutoShape 20"/>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cxnSp>
        <p:nvCxnSpPr>
          <p:cNvPr id="123927" name="AutoShape 46"/>
          <p:cNvCxnSpPr>
            <a:cxnSpLocks noChangeShapeType="1"/>
            <a:stCxn id="123929" idx="2"/>
            <a:endCxn id="123939" idx="5"/>
          </p:cNvCxnSpPr>
          <p:nvPr/>
        </p:nvCxnSpPr>
        <p:spPr bwMode="auto">
          <a:xfrm rot="5400000">
            <a:off x="3307557" y="4125118"/>
            <a:ext cx="387350" cy="2843213"/>
          </a:xfrm>
          <a:prstGeom prst="curvedConnector3">
            <a:avLst>
              <a:gd name="adj1" fmla="val 172315"/>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3928" name="AutoShape 56"/>
          <p:cNvCxnSpPr>
            <a:cxnSpLocks noChangeShapeType="1"/>
            <a:stCxn id="123939" idx="0"/>
          </p:cNvCxnSpPr>
          <p:nvPr/>
        </p:nvCxnSpPr>
        <p:spPr bwMode="auto">
          <a:xfrm rot="16200000" flipV="1">
            <a:off x="655638" y="4144962"/>
            <a:ext cx="1481138" cy="1116013"/>
          </a:xfrm>
          <a:prstGeom prst="curved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929" name="Rectangle 47"/>
          <p:cNvSpPr>
            <a:spLocks noChangeArrowheads="1"/>
          </p:cNvSpPr>
          <p:nvPr/>
        </p:nvSpPr>
        <p:spPr bwMode="auto">
          <a:xfrm>
            <a:off x="4495800" y="49530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23930" name="Rectangle 54"/>
          <p:cNvSpPr>
            <a:spLocks noChangeArrowheads="1"/>
          </p:cNvSpPr>
          <p:nvPr/>
        </p:nvSpPr>
        <p:spPr bwMode="auto">
          <a:xfrm>
            <a:off x="4419600" y="37338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23931" name="Text Box 3"/>
          <p:cNvSpPr txBox="1">
            <a:spLocks noChangeArrowheads="1"/>
          </p:cNvSpPr>
          <p:nvPr/>
        </p:nvSpPr>
        <p:spPr bwMode="auto">
          <a:xfrm>
            <a:off x="5943600" y="22860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u="sng">
                <a:solidFill>
                  <a:srgbClr val="003367"/>
                </a:solidFill>
                <a:cs typeface="Arial" charset="0"/>
              </a:rPr>
              <a:t>Mesa semantics: </a:t>
            </a:r>
            <a:r>
              <a:rPr lang="en-US" sz="2000" b="1" u="sng">
                <a:solidFill>
                  <a:srgbClr val="003367"/>
                </a:solidFill>
                <a:cs typeface="Arial" charset="0"/>
              </a:rPr>
              <a:t>no</a:t>
            </a:r>
            <a:r>
              <a:rPr lang="en-US" sz="2000" u="sng">
                <a:solidFill>
                  <a:srgbClr val="003367"/>
                </a:solidFill>
                <a:cs typeface="Arial" charset="0"/>
              </a:rPr>
              <a:t>.</a:t>
            </a:r>
          </a:p>
        </p:txBody>
      </p:sp>
      <p:sp>
        <p:nvSpPr>
          <p:cNvPr id="123932" name="Text Box 3"/>
          <p:cNvSpPr txBox="1">
            <a:spLocks noChangeArrowheads="1"/>
          </p:cNvSpPr>
          <p:nvPr/>
        </p:nvSpPr>
        <p:spPr bwMode="auto">
          <a:xfrm>
            <a:off x="5943600" y="2611438"/>
            <a:ext cx="3124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An awakened waiter gets back in line.  The </a:t>
            </a:r>
            <a:r>
              <a:rPr lang="en-US" sz="2000" b="1">
                <a:solidFill>
                  <a:srgbClr val="003367"/>
                </a:solidFill>
                <a:cs typeface="Arial" charset="0"/>
              </a:rPr>
              <a:t>signal</a:t>
            </a:r>
            <a:r>
              <a:rPr lang="en-US" sz="2000">
                <a:solidFill>
                  <a:srgbClr val="003367"/>
                </a:solidFill>
                <a:cs typeface="Arial" charset="0"/>
              </a:rPr>
              <a:t> caller keeps the monitor.</a:t>
            </a:r>
          </a:p>
          <a:p>
            <a:endParaRPr lang="en-US" sz="2000">
              <a:solidFill>
                <a:srgbClr val="003367"/>
              </a:solidFill>
              <a:cs typeface="Arial" charset="0"/>
            </a:endParaRPr>
          </a:p>
          <a:p>
            <a:r>
              <a:rPr lang="en-US" sz="2000" b="1">
                <a:solidFill>
                  <a:srgbClr val="003367"/>
                </a:solidFill>
                <a:cs typeface="Arial" charset="0"/>
              </a:rPr>
              <a:t>So</a:t>
            </a:r>
            <a:r>
              <a:rPr lang="en-US" sz="2000">
                <a:solidFill>
                  <a:srgbClr val="003367"/>
                </a:solidFill>
                <a:cs typeface="Arial" charset="0"/>
              </a:rPr>
              <a:t>, can’t other threads get into the monitor first and change the state, causing the condition to become false again? </a:t>
            </a:r>
          </a:p>
          <a:p>
            <a:endParaRPr lang="en-US" sz="2000">
              <a:solidFill>
                <a:srgbClr val="003367"/>
              </a:solidFill>
              <a:cs typeface="Arial" charset="0"/>
            </a:endParaRPr>
          </a:p>
          <a:p>
            <a:r>
              <a:rPr lang="en-US" sz="2000" b="1">
                <a:solidFill>
                  <a:srgbClr val="003367"/>
                </a:solidFill>
                <a:cs typeface="Arial" charset="0"/>
              </a:rPr>
              <a:t>Yes</a:t>
            </a:r>
            <a:r>
              <a:rPr lang="en-US" sz="2000">
                <a:solidFill>
                  <a:srgbClr val="003367"/>
                </a:solidFill>
                <a:cs typeface="Arial" charset="0"/>
              </a:rPr>
              <a:t>.  So the waiter must recheck the condition:</a:t>
            </a:r>
          </a:p>
          <a:p>
            <a:r>
              <a:rPr lang="en-US" sz="2000" b="1">
                <a:solidFill>
                  <a:srgbClr val="003367"/>
                </a:solidFill>
                <a:cs typeface="Arial" charset="0"/>
              </a:rPr>
              <a:t>“Loop before you leap”.</a:t>
            </a:r>
          </a:p>
        </p:txBody>
      </p:sp>
      <p:sp>
        <p:nvSpPr>
          <p:cNvPr id="123933" name="Text Box 3"/>
          <p:cNvSpPr txBox="1">
            <a:spLocks noChangeArrowheads="1"/>
          </p:cNvSpPr>
          <p:nvPr/>
        </p:nvSpPr>
        <p:spPr bwMode="auto">
          <a:xfrm>
            <a:off x="533400" y="1433513"/>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u="sng">
                <a:solidFill>
                  <a:srgbClr val="003367"/>
                </a:solidFill>
                <a:cs typeface="Arial" charset="0"/>
              </a:rPr>
              <a:t>Design question</a:t>
            </a:r>
            <a:r>
              <a:rPr lang="en-US" sz="2000">
                <a:solidFill>
                  <a:srgbClr val="003367"/>
                </a:solidFill>
                <a:cs typeface="Arial" charset="0"/>
              </a:rPr>
              <a:t>: when a waiting thread is awakened by </a:t>
            </a:r>
            <a:r>
              <a:rPr lang="en-US" sz="2000" b="1">
                <a:solidFill>
                  <a:srgbClr val="003367"/>
                </a:solidFill>
                <a:cs typeface="Arial" charset="0"/>
              </a:rPr>
              <a:t>signal</a:t>
            </a:r>
            <a:r>
              <a:rPr lang="en-US" sz="2000">
                <a:solidFill>
                  <a:srgbClr val="003367"/>
                </a:solidFill>
                <a:cs typeface="Arial" charset="0"/>
              </a:rPr>
              <a:t>, must it start running immediately?   Back in the monitor, where it called </a:t>
            </a:r>
            <a:r>
              <a:rPr lang="en-US" sz="2000" b="1">
                <a:solidFill>
                  <a:srgbClr val="003367"/>
                </a:solidFill>
                <a:cs typeface="Arial" charset="0"/>
              </a:rPr>
              <a:t>wait</a:t>
            </a:r>
            <a:r>
              <a:rPr lang="en-US" sz="2000">
                <a:solidFill>
                  <a:srgbClr val="003367"/>
                </a:solidFill>
                <a:cs typeface="Arial" charset="0"/>
              </a:rPr>
              <a:t>?</a:t>
            </a:r>
          </a:p>
        </p:txBody>
      </p:sp>
      <p:sp>
        <p:nvSpPr>
          <p:cNvPr id="123934" name="Rectangle 39"/>
          <p:cNvSpPr>
            <a:spLocks noChangeArrowheads="1"/>
          </p:cNvSpPr>
          <p:nvPr/>
        </p:nvSpPr>
        <p:spPr bwMode="auto">
          <a:xfrm>
            <a:off x="152400" y="2971800"/>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a:solidFill>
                  <a:schemeClr val="tx1"/>
                </a:solidFill>
              </a:rPr>
              <a:t>ready</a:t>
            </a:r>
          </a:p>
          <a:p>
            <a:pPr algn="ctr"/>
            <a:r>
              <a:rPr lang="en-US" sz="1600">
                <a:solidFill>
                  <a:schemeClr val="tx1"/>
                </a:solidFill>
              </a:rPr>
              <a:t>to (re)enter</a:t>
            </a:r>
          </a:p>
        </p:txBody>
      </p:sp>
      <p:grpSp>
        <p:nvGrpSpPr>
          <p:cNvPr id="123935" name="Group 56"/>
          <p:cNvGrpSpPr>
            <a:grpSpLocks/>
          </p:cNvGrpSpPr>
          <p:nvPr/>
        </p:nvGrpSpPr>
        <p:grpSpPr bwMode="auto">
          <a:xfrm>
            <a:off x="649288" y="3640138"/>
            <a:ext cx="355600" cy="347662"/>
            <a:chOff x="1119" y="2355"/>
            <a:chExt cx="224" cy="219"/>
          </a:xfrm>
        </p:grpSpPr>
        <p:sp>
          <p:nvSpPr>
            <p:cNvPr id="123936" name="Oval 57"/>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23937" name="AutoShape 58"/>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23938" name="AutoShape 59"/>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Tree>
    <p:extLst>
      <p:ext uri="{BB962C8B-B14F-4D97-AF65-F5344CB8AC3E}">
        <p14:creationId xmlns:p14="http://schemas.microsoft.com/office/powerpoint/2010/main" val="1862615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2"/>
          <p:cNvSpPr>
            <a:spLocks noGrp="1"/>
          </p:cNvSpPr>
          <p:nvPr>
            <p:ph type="title"/>
          </p:nvPr>
        </p:nvSpPr>
        <p:spPr/>
        <p:txBody>
          <a:bodyPr/>
          <a:lstStyle/>
          <a:p>
            <a:r>
              <a:rPr lang="en-US">
                <a:latin typeface="Arial" charset="0"/>
                <a:ea typeface="ＭＳ Ｐゴシック" charset="0"/>
                <a:cs typeface="Arial" charset="0"/>
              </a:rPr>
              <a:t>Alternative: Hoare semantics</a:t>
            </a:r>
          </a:p>
        </p:txBody>
      </p:sp>
      <p:sp>
        <p:nvSpPr>
          <p:cNvPr id="124930" name="Content Placeholder 3"/>
          <p:cNvSpPr>
            <a:spLocks noGrp="1"/>
          </p:cNvSpPr>
          <p:nvPr>
            <p:ph idx="1"/>
          </p:nvPr>
        </p:nvSpPr>
        <p:spPr/>
        <p:txBody>
          <a:bodyPr/>
          <a:lstStyle/>
          <a:p>
            <a:r>
              <a:rPr lang="en-US" sz="2000" b="0">
                <a:latin typeface="Arial" charset="0"/>
                <a:ea typeface="ＭＳ Ｐゴシック" charset="0"/>
                <a:cs typeface="Arial" charset="0"/>
              </a:rPr>
              <a:t>As originally defined in the 1960s, monitors chose “yes”: </a:t>
            </a:r>
            <a:r>
              <a:rPr lang="en-US" sz="2000">
                <a:latin typeface="Arial" charset="0"/>
                <a:ea typeface="ＭＳ Ｐゴシック" charset="0"/>
                <a:cs typeface="Arial" charset="0"/>
              </a:rPr>
              <a:t>Hoare semantics</a:t>
            </a:r>
            <a:r>
              <a:rPr lang="en-US" sz="2000" b="0">
                <a:latin typeface="Arial" charset="0"/>
                <a:ea typeface="ＭＳ Ｐゴシック" charset="0"/>
                <a:cs typeface="Arial" charset="0"/>
              </a:rPr>
              <a:t>.  Signal suspends; awakened waiter gets the monitor.</a:t>
            </a:r>
          </a:p>
          <a:p>
            <a:r>
              <a:rPr lang="en-US" sz="2000" b="0">
                <a:latin typeface="Arial" charset="0"/>
                <a:ea typeface="ＭＳ Ｐゴシック" charset="0"/>
                <a:cs typeface="Arial" charset="0"/>
              </a:rPr>
              <a:t>Monitors with Hoare semantics might be easier to program, somebody might think.  Maybe.  I suppose.</a:t>
            </a:r>
          </a:p>
          <a:p>
            <a:r>
              <a:rPr lang="en-US" sz="2000" b="0">
                <a:latin typeface="Arial" charset="0"/>
                <a:ea typeface="ＭＳ Ｐゴシック" charset="0"/>
                <a:cs typeface="Arial" charset="0"/>
              </a:rPr>
              <a:t>But monitors with Hoare semantics are difficult to implement efficiently on multiprocessors.</a:t>
            </a:r>
          </a:p>
          <a:p>
            <a:r>
              <a:rPr lang="en-US" sz="2000" b="0">
                <a:latin typeface="Arial" charset="0"/>
                <a:ea typeface="ＭＳ Ｐゴシック" charset="0"/>
                <a:cs typeface="Arial" charset="0"/>
              </a:rPr>
              <a:t>Birrell et. al. determined this when they built monitors for the Mesa programming language in the 1970s.</a:t>
            </a:r>
          </a:p>
          <a:p>
            <a:r>
              <a:rPr lang="en-US" sz="2000" b="0">
                <a:latin typeface="Arial" charset="0"/>
                <a:ea typeface="ＭＳ Ｐゴシック" charset="0"/>
                <a:cs typeface="Arial" charset="0"/>
              </a:rPr>
              <a:t>So they changed the rules: </a:t>
            </a:r>
            <a:r>
              <a:rPr lang="en-US" sz="2000">
                <a:latin typeface="Arial" charset="0"/>
                <a:ea typeface="ＭＳ Ｐゴシック" charset="0"/>
                <a:cs typeface="Arial" charset="0"/>
              </a:rPr>
              <a:t>Mesa semantics</a:t>
            </a:r>
            <a:r>
              <a:rPr lang="en-US" sz="2000" b="0">
                <a:latin typeface="Arial" charset="0"/>
                <a:ea typeface="ＭＳ Ｐゴシック" charset="0"/>
                <a:cs typeface="Arial" charset="0"/>
              </a:rPr>
              <a:t>.</a:t>
            </a:r>
          </a:p>
          <a:p>
            <a:r>
              <a:rPr lang="en-US" sz="2000" b="0">
                <a:latin typeface="Arial" charset="0"/>
                <a:ea typeface="ＭＳ Ｐゴシック" charset="0"/>
                <a:cs typeface="Arial" charset="0"/>
              </a:rPr>
              <a:t>Java uses Mesa semantics.  Everybody uses Mesa semantics.</a:t>
            </a:r>
          </a:p>
          <a:p>
            <a:r>
              <a:rPr lang="en-US" sz="2000" b="0">
                <a:latin typeface="Arial" charset="0"/>
                <a:ea typeface="ＭＳ Ｐゴシック" charset="0"/>
                <a:cs typeface="Arial" charset="0"/>
              </a:rPr>
              <a:t>Hoare semantics are of historical interest only.</a:t>
            </a:r>
          </a:p>
          <a:p>
            <a:r>
              <a:rPr lang="en-US" sz="2000">
                <a:latin typeface="Arial" charset="0"/>
                <a:ea typeface="ＭＳ Ｐゴシック" charset="0"/>
                <a:cs typeface="Arial" charset="0"/>
              </a:rPr>
              <a:t>Loop before you leap!</a:t>
            </a:r>
          </a:p>
        </p:txBody>
      </p:sp>
    </p:spTree>
    <p:extLst>
      <p:ext uri="{BB962C8B-B14F-4D97-AF65-F5344CB8AC3E}">
        <p14:creationId xmlns:p14="http://schemas.microsoft.com/office/powerpoint/2010/main" val="926906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191000" y="2590800"/>
            <a:ext cx="4648200" cy="26670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2" name="Rectangle 1"/>
          <p:cNvSpPr/>
          <p:nvPr/>
        </p:nvSpPr>
        <p:spPr bwMode="auto">
          <a:xfrm>
            <a:off x="304800" y="2667000"/>
            <a:ext cx="3810000" cy="19050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17763" name="Rectangle 2"/>
          <p:cNvSpPr>
            <a:spLocks noGrp="1" noChangeArrowheads="1"/>
          </p:cNvSpPr>
          <p:nvPr>
            <p:ph type="title"/>
          </p:nvPr>
        </p:nvSpPr>
        <p:spPr/>
        <p:txBody>
          <a:bodyPr/>
          <a:lstStyle/>
          <a:p>
            <a:r>
              <a:rPr lang="en-US">
                <a:latin typeface="Arial" charset="0"/>
                <a:ea typeface="ＭＳ Ｐゴシック" charset="0"/>
                <a:cs typeface="Arial" charset="0"/>
              </a:rPr>
              <a:t>Java synchronization</a:t>
            </a:r>
          </a:p>
        </p:txBody>
      </p:sp>
      <p:sp>
        <p:nvSpPr>
          <p:cNvPr id="117764" name="Rectangle 3"/>
          <p:cNvSpPr>
            <a:spLocks noChangeArrowheads="1"/>
          </p:cNvSpPr>
          <p:nvPr/>
        </p:nvSpPr>
        <p:spPr bwMode="auto">
          <a:xfrm>
            <a:off x="381000" y="2644775"/>
            <a:ext cx="40989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a:solidFill>
                  <a:srgbClr val="00264D"/>
                </a:solidFill>
                <a:cs typeface="Arial" charset="0"/>
              </a:rPr>
              <a:t>public class Object {</a:t>
            </a:r>
          </a:p>
          <a:p>
            <a:pPr defTabSz="914400">
              <a:spcAft>
                <a:spcPts val="200"/>
              </a:spcAft>
            </a:pPr>
            <a:r>
              <a:rPr lang="en-US" sz="1800">
                <a:solidFill>
                  <a:srgbClr val="00264D"/>
                </a:solidFill>
                <a:cs typeface="Arial" charset="0"/>
              </a:rPr>
              <a:t>        void notify();     /* signal */</a:t>
            </a:r>
          </a:p>
          <a:p>
            <a:pPr defTabSz="914400">
              <a:spcAft>
                <a:spcPts val="200"/>
              </a:spcAft>
            </a:pPr>
            <a:r>
              <a:rPr lang="en-US" sz="1800">
                <a:solidFill>
                  <a:srgbClr val="00264D"/>
                </a:solidFill>
                <a:cs typeface="Arial" charset="0"/>
              </a:rPr>
              <a:t>        void notifyAll(); /* broadcast */</a:t>
            </a:r>
          </a:p>
          <a:p>
            <a:pPr defTabSz="914400">
              <a:spcAft>
                <a:spcPts val="200"/>
              </a:spcAft>
            </a:pPr>
            <a:r>
              <a:rPr lang="en-US" sz="1800">
                <a:solidFill>
                  <a:srgbClr val="00264D"/>
                </a:solidFill>
                <a:cs typeface="Arial" charset="0"/>
              </a:rPr>
              <a:t>        void wait();</a:t>
            </a:r>
          </a:p>
          <a:p>
            <a:pPr defTabSz="914400">
              <a:spcAft>
                <a:spcPts val="200"/>
              </a:spcAft>
            </a:pPr>
            <a:r>
              <a:rPr lang="en-US" sz="1800">
                <a:solidFill>
                  <a:srgbClr val="00264D"/>
                </a:solidFill>
                <a:cs typeface="Arial" charset="0"/>
              </a:rPr>
              <a:t>        void wait(long timeout);</a:t>
            </a:r>
          </a:p>
          <a:p>
            <a:pPr defTabSz="914400">
              <a:spcAft>
                <a:spcPts val="200"/>
              </a:spcAft>
            </a:pPr>
            <a:r>
              <a:rPr lang="en-US" sz="1800">
                <a:solidFill>
                  <a:srgbClr val="00264D"/>
                </a:solidFill>
                <a:cs typeface="Arial" charset="0"/>
              </a:rPr>
              <a:t>}</a:t>
            </a:r>
            <a:endParaRPr lang="en-US" sz="1600">
              <a:solidFill>
                <a:srgbClr val="00264D"/>
              </a:solidFill>
              <a:cs typeface="Arial" charset="0"/>
            </a:endParaRPr>
          </a:p>
        </p:txBody>
      </p:sp>
      <p:sp>
        <p:nvSpPr>
          <p:cNvPr id="117765" name="Rectangle 4"/>
          <p:cNvSpPr>
            <a:spLocks noChangeArrowheads="1"/>
          </p:cNvSpPr>
          <p:nvPr/>
        </p:nvSpPr>
        <p:spPr bwMode="auto">
          <a:xfrm>
            <a:off x="4191000" y="2620963"/>
            <a:ext cx="4800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a:solidFill>
                  <a:srgbClr val="00264D"/>
                </a:solidFill>
                <a:cs typeface="Arial" charset="0"/>
              </a:rPr>
              <a:t>public class PingPong extends Object {</a:t>
            </a:r>
          </a:p>
          <a:p>
            <a:pPr defTabSz="914400">
              <a:spcAft>
                <a:spcPts val="200"/>
              </a:spcAft>
            </a:pPr>
            <a:r>
              <a:rPr lang="en-US" sz="1800">
                <a:solidFill>
                  <a:srgbClr val="00264D"/>
                </a:solidFill>
                <a:cs typeface="Arial" charset="0"/>
              </a:rPr>
              <a:t>        public </a:t>
            </a:r>
            <a:r>
              <a:rPr lang="en-US" sz="1800" b="1">
                <a:solidFill>
                  <a:srgbClr val="00264D"/>
                </a:solidFill>
                <a:cs typeface="Arial" charset="0"/>
              </a:rPr>
              <a:t>synchronized</a:t>
            </a:r>
            <a:r>
              <a:rPr lang="en-US" sz="1800">
                <a:solidFill>
                  <a:srgbClr val="00264D"/>
                </a:solidFill>
                <a:cs typeface="Arial" charset="0"/>
              </a:rPr>
              <a:t> void PingPong() {</a:t>
            </a:r>
          </a:p>
          <a:p>
            <a:pPr defTabSz="914400">
              <a:spcAft>
                <a:spcPts val="200"/>
              </a:spcAft>
            </a:pPr>
            <a:r>
              <a:rPr lang="en-US" sz="1800">
                <a:solidFill>
                  <a:srgbClr val="00264D"/>
                </a:solidFill>
                <a:cs typeface="Arial" charset="0"/>
              </a:rPr>
              <a:t>	while(true) {</a:t>
            </a:r>
          </a:p>
          <a:p>
            <a:pPr defTabSz="914400">
              <a:spcAft>
                <a:spcPts val="200"/>
              </a:spcAft>
            </a:pPr>
            <a:r>
              <a:rPr lang="en-US" sz="1800">
                <a:solidFill>
                  <a:srgbClr val="00264D"/>
                </a:solidFill>
                <a:cs typeface="Arial" charset="0"/>
              </a:rPr>
              <a:t>	        notify();</a:t>
            </a:r>
          </a:p>
          <a:p>
            <a:pPr defTabSz="914400">
              <a:spcAft>
                <a:spcPts val="200"/>
              </a:spcAft>
            </a:pPr>
            <a:r>
              <a:rPr lang="en-US" sz="1800">
                <a:solidFill>
                  <a:srgbClr val="00264D"/>
                </a:solidFill>
                <a:cs typeface="Arial" charset="0"/>
              </a:rPr>
              <a:t>	        wait();</a:t>
            </a:r>
          </a:p>
          <a:p>
            <a:pPr defTabSz="914400">
              <a:spcAft>
                <a:spcPts val="200"/>
              </a:spcAft>
            </a:pPr>
            <a:r>
              <a:rPr lang="en-US" sz="1800">
                <a:solidFill>
                  <a:srgbClr val="00264D"/>
                </a:solidFill>
                <a:cs typeface="Arial" charset="0"/>
              </a:rPr>
              <a:t>	}</a:t>
            </a:r>
          </a:p>
          <a:p>
            <a:pPr defTabSz="914400">
              <a:spcAft>
                <a:spcPts val="200"/>
              </a:spcAft>
            </a:pPr>
            <a:r>
              <a:rPr lang="en-US" sz="1800">
                <a:solidFill>
                  <a:srgbClr val="00264D"/>
                </a:solidFill>
                <a:cs typeface="Arial" charset="0"/>
              </a:rPr>
              <a:t>        }</a:t>
            </a:r>
          </a:p>
          <a:p>
            <a:pPr defTabSz="914400">
              <a:spcAft>
                <a:spcPts val="200"/>
              </a:spcAft>
            </a:pPr>
            <a:r>
              <a:rPr lang="en-US" sz="1800">
                <a:solidFill>
                  <a:srgbClr val="00264D"/>
                </a:solidFill>
                <a:cs typeface="Arial" charset="0"/>
              </a:rPr>
              <a:t>}</a:t>
            </a:r>
          </a:p>
        </p:txBody>
      </p:sp>
      <p:sp>
        <p:nvSpPr>
          <p:cNvPr id="117766" name="Rectangle 5"/>
          <p:cNvSpPr>
            <a:spLocks noChangeArrowheads="1"/>
          </p:cNvSpPr>
          <p:nvPr/>
        </p:nvSpPr>
        <p:spPr bwMode="auto">
          <a:xfrm>
            <a:off x="765175" y="1619250"/>
            <a:ext cx="7546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2200">
                <a:solidFill>
                  <a:srgbClr val="003367"/>
                </a:solidFill>
                <a:cs typeface="Arial" charset="0"/>
              </a:rPr>
              <a:t>Every Java object has a monitor and condition variable built in.  There is no separate mutex class or CV class.</a:t>
            </a:r>
          </a:p>
        </p:txBody>
      </p:sp>
      <p:sp>
        <p:nvSpPr>
          <p:cNvPr id="117767" name="Rectangle 6"/>
          <p:cNvSpPr>
            <a:spLocks noChangeArrowheads="1"/>
          </p:cNvSpPr>
          <p:nvPr/>
        </p:nvSpPr>
        <p:spPr bwMode="auto">
          <a:xfrm>
            <a:off x="506413" y="5381625"/>
            <a:ext cx="4217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2000">
                <a:solidFill>
                  <a:srgbClr val="0033CC"/>
                </a:solidFill>
                <a:cs typeface="Arial" charset="0"/>
              </a:rPr>
              <a:t>A thread must own an object’</a:t>
            </a:r>
            <a:r>
              <a:rPr lang="en-US" altLang="ja-JP" sz="2000">
                <a:solidFill>
                  <a:srgbClr val="0033CC"/>
                </a:solidFill>
                <a:cs typeface="Arial" charset="0"/>
              </a:rPr>
              <a:t>s monitor (“</a:t>
            </a:r>
            <a:r>
              <a:rPr lang="en-US" altLang="ja-JP" sz="2000" b="1">
                <a:solidFill>
                  <a:srgbClr val="0033CC"/>
                </a:solidFill>
                <a:cs typeface="Arial" charset="0"/>
              </a:rPr>
              <a:t>synchronized</a:t>
            </a:r>
            <a:r>
              <a:rPr lang="en-US" altLang="ja-JP" sz="2000">
                <a:solidFill>
                  <a:srgbClr val="0033CC"/>
                </a:solidFill>
                <a:cs typeface="Arial" charset="0"/>
              </a:rPr>
              <a:t>”) to call wait/notify, else the method raises an </a:t>
            </a:r>
            <a:r>
              <a:rPr lang="en-US" altLang="ja-JP" sz="2000" i="1">
                <a:solidFill>
                  <a:srgbClr val="0033CC"/>
                </a:solidFill>
                <a:cs typeface="Arial" charset="0"/>
              </a:rPr>
              <a:t>IllegalMonitorStateException</a:t>
            </a:r>
            <a:r>
              <a:rPr lang="en-US" altLang="ja-JP" sz="2000">
                <a:solidFill>
                  <a:srgbClr val="0033CC"/>
                </a:solidFill>
                <a:cs typeface="Arial" charset="0"/>
              </a:rPr>
              <a:t>.</a:t>
            </a:r>
            <a:endParaRPr lang="en-US" sz="1600">
              <a:solidFill>
                <a:srgbClr val="990033"/>
              </a:solidFill>
              <a:cs typeface="Arial" charset="0"/>
            </a:endParaRPr>
          </a:p>
        </p:txBody>
      </p:sp>
      <p:sp>
        <p:nvSpPr>
          <p:cNvPr id="117768" name="Rectangle 7"/>
          <p:cNvSpPr>
            <a:spLocks noChangeArrowheads="1"/>
          </p:cNvSpPr>
          <p:nvPr/>
        </p:nvSpPr>
        <p:spPr bwMode="auto">
          <a:xfrm>
            <a:off x="5000625" y="5543550"/>
            <a:ext cx="3914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a:solidFill>
                  <a:srgbClr val="0033CC"/>
                </a:solidFill>
                <a:cs typeface="Arial" charset="0"/>
              </a:rPr>
              <a:t>Wait(*) waits until the timeout elapses or another thread notifies.</a:t>
            </a:r>
            <a:endParaRPr lang="en-US" sz="1800">
              <a:solidFill>
                <a:srgbClr val="990033"/>
              </a:solidFill>
              <a:cs typeface="Arial" charset="0"/>
            </a:endParaRPr>
          </a:p>
        </p:txBody>
      </p:sp>
    </p:spTree>
    <p:extLst>
      <p:ext uri="{BB962C8B-B14F-4D97-AF65-F5344CB8AC3E}">
        <p14:creationId xmlns:p14="http://schemas.microsoft.com/office/powerpoint/2010/main" val="38624804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Arial" charset="0"/>
                <a:ea typeface="ＭＳ Ｐゴシック" charset="0"/>
                <a:cs typeface="Arial" charset="0"/>
              </a:rPr>
              <a:t>Monitor == mutex+CV</a:t>
            </a:r>
          </a:p>
        </p:txBody>
      </p:sp>
      <p:grpSp>
        <p:nvGrpSpPr>
          <p:cNvPr id="115714" name="Group 4"/>
          <p:cNvGrpSpPr>
            <a:grpSpLocks/>
          </p:cNvGrpSpPr>
          <p:nvPr/>
        </p:nvGrpSpPr>
        <p:grpSpPr bwMode="auto">
          <a:xfrm>
            <a:off x="1262063" y="3668713"/>
            <a:ext cx="355600" cy="347662"/>
            <a:chOff x="3689" y="1658"/>
            <a:chExt cx="576" cy="576"/>
          </a:xfrm>
        </p:grpSpPr>
        <p:grpSp>
          <p:nvGrpSpPr>
            <p:cNvPr id="115763" name="Group 5"/>
            <p:cNvGrpSpPr>
              <a:grpSpLocks/>
            </p:cNvGrpSpPr>
            <p:nvPr/>
          </p:nvGrpSpPr>
          <p:grpSpPr bwMode="auto">
            <a:xfrm>
              <a:off x="3689" y="1658"/>
              <a:ext cx="576" cy="576"/>
              <a:chOff x="4269" y="2781"/>
              <a:chExt cx="576" cy="576"/>
            </a:xfrm>
          </p:grpSpPr>
          <p:sp>
            <p:nvSpPr>
              <p:cNvPr id="115765"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15766"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15764"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5" name="Group 9"/>
          <p:cNvGrpSpPr>
            <a:grpSpLocks/>
          </p:cNvGrpSpPr>
          <p:nvPr/>
        </p:nvGrpSpPr>
        <p:grpSpPr bwMode="auto">
          <a:xfrm>
            <a:off x="1781175" y="3675063"/>
            <a:ext cx="355600" cy="347662"/>
            <a:chOff x="773" y="2363"/>
            <a:chExt cx="224" cy="219"/>
          </a:xfrm>
        </p:grpSpPr>
        <p:sp>
          <p:nvSpPr>
            <p:cNvPr id="115760"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15761"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62"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6" name="Group 13"/>
          <p:cNvGrpSpPr>
            <a:grpSpLocks/>
          </p:cNvGrpSpPr>
          <p:nvPr/>
        </p:nvGrpSpPr>
        <p:grpSpPr bwMode="auto">
          <a:xfrm>
            <a:off x="2330450" y="3676650"/>
            <a:ext cx="357188" cy="357188"/>
            <a:chOff x="4784" y="2819"/>
            <a:chExt cx="255" cy="255"/>
          </a:xfrm>
        </p:grpSpPr>
        <p:sp>
          <p:nvSpPr>
            <p:cNvPr id="115757"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15758"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59"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7" name="Group 21"/>
          <p:cNvGrpSpPr>
            <a:grpSpLocks/>
          </p:cNvGrpSpPr>
          <p:nvPr/>
        </p:nvGrpSpPr>
        <p:grpSpPr bwMode="auto">
          <a:xfrm>
            <a:off x="3859213" y="3111500"/>
            <a:ext cx="1819275" cy="539750"/>
            <a:chOff x="1785" y="1844"/>
            <a:chExt cx="1292" cy="383"/>
          </a:xfrm>
        </p:grpSpPr>
        <p:sp>
          <p:nvSpPr>
            <p:cNvPr id="115755"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15718" name="Group 24"/>
          <p:cNvGrpSpPr>
            <a:grpSpLocks/>
          </p:cNvGrpSpPr>
          <p:nvPr/>
        </p:nvGrpSpPr>
        <p:grpSpPr bwMode="auto">
          <a:xfrm>
            <a:off x="3859213" y="3686175"/>
            <a:ext cx="1819275" cy="539750"/>
            <a:chOff x="1785" y="1844"/>
            <a:chExt cx="1292" cy="383"/>
          </a:xfrm>
        </p:grpSpPr>
        <p:sp>
          <p:nvSpPr>
            <p:cNvPr id="115753"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15719" name="Group 27"/>
          <p:cNvGrpSpPr>
            <a:grpSpLocks/>
          </p:cNvGrpSpPr>
          <p:nvPr/>
        </p:nvGrpSpPr>
        <p:grpSpPr bwMode="auto">
          <a:xfrm>
            <a:off x="3859213" y="4260850"/>
            <a:ext cx="1819275" cy="539750"/>
            <a:chOff x="1785" y="1844"/>
            <a:chExt cx="1292" cy="383"/>
          </a:xfrm>
        </p:grpSpPr>
        <p:sp>
          <p:nvSpPr>
            <p:cNvPr id="115751"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15720" name="Group 30"/>
          <p:cNvGrpSpPr>
            <a:grpSpLocks/>
          </p:cNvGrpSpPr>
          <p:nvPr/>
        </p:nvGrpSpPr>
        <p:grpSpPr bwMode="auto">
          <a:xfrm>
            <a:off x="3859213" y="4835525"/>
            <a:ext cx="1819275" cy="539750"/>
            <a:chOff x="1785" y="1844"/>
            <a:chExt cx="1292" cy="383"/>
          </a:xfrm>
        </p:grpSpPr>
        <p:sp>
          <p:nvSpPr>
            <p:cNvPr id="115749"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15721"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5722"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15723"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15724" name="Group 36"/>
          <p:cNvGrpSpPr>
            <a:grpSpLocks/>
          </p:cNvGrpSpPr>
          <p:nvPr/>
        </p:nvGrpSpPr>
        <p:grpSpPr bwMode="auto">
          <a:xfrm>
            <a:off x="4665663" y="3217863"/>
            <a:ext cx="315912" cy="307975"/>
            <a:chOff x="2146" y="1704"/>
            <a:chExt cx="415" cy="415"/>
          </a:xfrm>
        </p:grpSpPr>
        <p:sp>
          <p:nvSpPr>
            <p:cNvPr id="115746"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15747"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48"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15725"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6"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7"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8"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9"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15730" name="Rectangle 45"/>
          <p:cNvSpPr>
            <a:spLocks noChangeArrowheads="1"/>
          </p:cNvSpPr>
          <p:nvPr/>
        </p:nvSpPr>
        <p:spPr bwMode="auto">
          <a:xfrm>
            <a:off x="457200" y="5257800"/>
            <a:ext cx="1325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waiting</a:t>
            </a:r>
          </a:p>
          <a:p>
            <a:pPr algn="ctr"/>
            <a:r>
              <a:rPr lang="en-US" sz="2000" b="1">
                <a:solidFill>
                  <a:schemeClr val="tx1"/>
                </a:solidFill>
              </a:rPr>
              <a:t>(blocked)</a:t>
            </a:r>
          </a:p>
        </p:txBody>
      </p:sp>
      <p:sp>
        <p:nvSpPr>
          <p:cNvPr id="115731" name="Rectangle 47"/>
          <p:cNvSpPr>
            <a:spLocks noChangeArrowheads="1"/>
          </p:cNvSpPr>
          <p:nvPr/>
        </p:nvSpPr>
        <p:spPr bwMode="auto">
          <a:xfrm>
            <a:off x="2819400" y="55626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2"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15733" name="Rectangle 54"/>
          <p:cNvSpPr>
            <a:spLocks noChangeArrowheads="1"/>
          </p:cNvSpPr>
          <p:nvPr/>
        </p:nvSpPr>
        <p:spPr bwMode="auto">
          <a:xfrm>
            <a:off x="1371600" y="42672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34" name="Text Box 3"/>
          <p:cNvSpPr txBox="1">
            <a:spLocks noChangeArrowheads="1"/>
          </p:cNvSpPr>
          <p:nvPr/>
        </p:nvSpPr>
        <p:spPr bwMode="auto">
          <a:xfrm>
            <a:off x="533400" y="24384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At most one thread runs in the monitor at a time.</a:t>
            </a:r>
          </a:p>
        </p:txBody>
      </p:sp>
      <p:grpSp>
        <p:nvGrpSpPr>
          <p:cNvPr id="115735" name="Group 17"/>
          <p:cNvGrpSpPr>
            <a:grpSpLocks/>
          </p:cNvGrpSpPr>
          <p:nvPr/>
        </p:nvGrpSpPr>
        <p:grpSpPr bwMode="auto">
          <a:xfrm>
            <a:off x="1776413" y="5443538"/>
            <a:ext cx="355600" cy="347662"/>
            <a:chOff x="1119" y="2355"/>
            <a:chExt cx="224" cy="219"/>
          </a:xfrm>
        </p:grpSpPr>
        <p:sp>
          <p:nvSpPr>
            <p:cNvPr id="115743" name="Oval 18"/>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15744" name="AutoShape 19"/>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15745" name="AutoShape 20"/>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cxnSp>
        <p:nvCxnSpPr>
          <p:cNvPr id="115736" name="AutoShape 46"/>
          <p:cNvCxnSpPr>
            <a:cxnSpLocks noChangeShapeType="1"/>
            <a:stCxn id="115738" idx="2"/>
            <a:endCxn id="115743" idx="5"/>
          </p:cNvCxnSpPr>
          <p:nvPr/>
        </p:nvCxnSpPr>
        <p:spPr bwMode="auto">
          <a:xfrm rot="5400000">
            <a:off x="3307557" y="4125118"/>
            <a:ext cx="387350" cy="2843213"/>
          </a:xfrm>
          <a:prstGeom prst="curvedConnector3">
            <a:avLst>
              <a:gd name="adj1" fmla="val 172315"/>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5737" name="AutoShape 56"/>
          <p:cNvCxnSpPr>
            <a:cxnSpLocks noChangeShapeType="1"/>
            <a:stCxn id="115743" idx="0"/>
          </p:cNvCxnSpPr>
          <p:nvPr/>
        </p:nvCxnSpPr>
        <p:spPr bwMode="auto">
          <a:xfrm rot="16200000" flipV="1">
            <a:off x="808038" y="4297362"/>
            <a:ext cx="1481138" cy="811213"/>
          </a:xfrm>
          <a:prstGeom prst="curved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5738" name="Rectangle 47"/>
          <p:cNvSpPr>
            <a:spLocks noChangeArrowheads="1"/>
          </p:cNvSpPr>
          <p:nvPr/>
        </p:nvSpPr>
        <p:spPr bwMode="auto">
          <a:xfrm>
            <a:off x="4495800" y="49530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9" name="Rectangle 54"/>
          <p:cNvSpPr>
            <a:spLocks noChangeArrowheads="1"/>
          </p:cNvSpPr>
          <p:nvPr/>
        </p:nvSpPr>
        <p:spPr bwMode="auto">
          <a:xfrm>
            <a:off x="4419600" y="37338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40" name="Text Box 3"/>
          <p:cNvSpPr txBox="1">
            <a:spLocks noChangeArrowheads="1"/>
          </p:cNvSpPr>
          <p:nvPr/>
        </p:nvSpPr>
        <p:spPr bwMode="auto">
          <a:xfrm>
            <a:off x="5943600" y="2565400"/>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thread may </a:t>
            </a:r>
            <a:r>
              <a:rPr lang="en-US" sz="2000">
                <a:solidFill>
                  <a:schemeClr val="accent2"/>
                </a:solidFill>
                <a:cs typeface="Arial" charset="0"/>
              </a:rPr>
              <a:t>wait</a:t>
            </a:r>
            <a:r>
              <a:rPr lang="en-US" sz="2000">
                <a:solidFill>
                  <a:srgbClr val="003367"/>
                </a:solidFill>
                <a:cs typeface="Arial" charset="0"/>
              </a:rPr>
              <a:t> in the monitor, allowing another thread to enter.  </a:t>
            </a:r>
          </a:p>
        </p:txBody>
      </p:sp>
      <p:sp>
        <p:nvSpPr>
          <p:cNvPr id="115741" name="Text Box 3"/>
          <p:cNvSpPr txBox="1">
            <a:spLocks noChangeArrowheads="1"/>
          </p:cNvSpPr>
          <p:nvPr/>
        </p:nvSpPr>
        <p:spPr bwMode="auto">
          <a:xfrm>
            <a:off x="5943600" y="3690938"/>
            <a:ext cx="3048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thread may </a:t>
            </a:r>
            <a:r>
              <a:rPr lang="en-US" sz="2000">
                <a:solidFill>
                  <a:schemeClr val="accent2"/>
                </a:solidFill>
                <a:cs typeface="Arial" charset="0"/>
              </a:rPr>
              <a:t>signal </a:t>
            </a:r>
            <a:r>
              <a:rPr lang="en-US" sz="2000">
                <a:solidFill>
                  <a:srgbClr val="003367"/>
                </a:solidFill>
                <a:cs typeface="Arial" charset="0"/>
              </a:rPr>
              <a:t>in the monitor.</a:t>
            </a:r>
          </a:p>
          <a:p>
            <a:endParaRPr lang="en-US" sz="2000">
              <a:solidFill>
                <a:srgbClr val="003367"/>
              </a:solidFill>
              <a:cs typeface="Arial" charset="0"/>
            </a:endParaRPr>
          </a:p>
          <a:p>
            <a:r>
              <a:rPr lang="en-US" sz="2000">
                <a:solidFill>
                  <a:srgbClr val="003367"/>
                </a:solidFill>
                <a:cs typeface="Arial" charset="0"/>
              </a:rPr>
              <a:t>Signal means: wake one waiting thread, if there is one, else do nothing.</a:t>
            </a:r>
          </a:p>
          <a:p>
            <a:endParaRPr lang="en-US" sz="2000">
              <a:solidFill>
                <a:srgbClr val="003367"/>
              </a:solidFill>
              <a:cs typeface="Arial" charset="0"/>
            </a:endParaRPr>
          </a:p>
          <a:p>
            <a:r>
              <a:rPr lang="en-US" sz="2000">
                <a:solidFill>
                  <a:srgbClr val="003367"/>
                </a:solidFill>
                <a:cs typeface="Arial" charset="0"/>
              </a:rPr>
              <a:t>The awakened thread returns from its </a:t>
            </a:r>
            <a:r>
              <a:rPr lang="en-US" sz="2000" b="1">
                <a:solidFill>
                  <a:srgbClr val="003367"/>
                </a:solidFill>
                <a:cs typeface="Arial" charset="0"/>
              </a:rPr>
              <a:t>wait</a:t>
            </a:r>
            <a:r>
              <a:rPr lang="en-US" sz="2000">
                <a:solidFill>
                  <a:srgbClr val="003367"/>
                </a:solidFill>
                <a:cs typeface="Arial" charset="0"/>
              </a:rPr>
              <a:t>.</a:t>
            </a:r>
          </a:p>
        </p:txBody>
      </p:sp>
      <p:sp>
        <p:nvSpPr>
          <p:cNvPr id="115742" name="Text Box 3"/>
          <p:cNvSpPr txBox="1">
            <a:spLocks noChangeArrowheads="1"/>
          </p:cNvSpPr>
          <p:nvPr/>
        </p:nvSpPr>
        <p:spPr bwMode="auto">
          <a:xfrm>
            <a:off x="457200" y="1447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a:t>
            </a:r>
            <a:r>
              <a:rPr lang="en-US" sz="2000">
                <a:solidFill>
                  <a:srgbClr val="651222"/>
                </a:solidFill>
                <a:cs typeface="Arial" charset="0"/>
              </a:rPr>
              <a:t>monitor</a:t>
            </a:r>
            <a:r>
              <a:rPr lang="en-US" sz="2000">
                <a:solidFill>
                  <a:srgbClr val="003367"/>
                </a:solidFill>
                <a:cs typeface="Arial" charset="0"/>
              </a:rPr>
              <a:t> has a mutex to protect shared state, a set of code sections that hold the mutex, and a condition variable with wait/signal primitives.</a:t>
            </a:r>
          </a:p>
        </p:txBody>
      </p:sp>
    </p:spTree>
    <p:extLst>
      <p:ext uri="{BB962C8B-B14F-4D97-AF65-F5344CB8AC3E}">
        <p14:creationId xmlns:p14="http://schemas.microsoft.com/office/powerpoint/2010/main" val="13849689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OSTEP </a:t>
            </a:r>
            <a:r>
              <a:rPr lang="en-US" sz="3600" dirty="0" err="1" smtClean="0"/>
              <a:t>pthread</a:t>
            </a:r>
            <a:r>
              <a:rPr lang="en-US" sz="3600" dirty="0" smtClean="0"/>
              <a:t> example (1)</a:t>
            </a:r>
            <a:endParaRPr lang="en-US" sz="3600" dirty="0"/>
          </a:p>
        </p:txBody>
      </p:sp>
      <p:sp>
        <p:nvSpPr>
          <p:cNvPr id="3" name="Rectangle 2"/>
          <p:cNvSpPr/>
          <p:nvPr/>
        </p:nvSpPr>
        <p:spPr>
          <a:xfrm>
            <a:off x="381000" y="1538883"/>
            <a:ext cx="6705600" cy="3477875"/>
          </a:xfrm>
          <a:prstGeom prst="rect">
            <a:avLst/>
          </a:prstGeom>
        </p:spPr>
        <p:txBody>
          <a:bodyPr wrap="square">
            <a:spAutoFit/>
          </a:bodyPr>
          <a:lstStyle/>
          <a:p>
            <a:r>
              <a:rPr lang="en-US" sz="2000" b="1" dirty="0">
                <a:solidFill>
                  <a:srgbClr val="0000FF"/>
                </a:solidFill>
              </a:rPr>
              <a:t>volatile </a:t>
            </a:r>
            <a:r>
              <a:rPr lang="en-US" sz="2000" b="1" dirty="0" err="1">
                <a:solidFill>
                  <a:srgbClr val="0000FF"/>
                </a:solidFill>
              </a:rPr>
              <a:t>int</a:t>
            </a:r>
            <a:r>
              <a:rPr lang="en-US" sz="2000" b="1" dirty="0">
                <a:solidFill>
                  <a:srgbClr val="0000FF"/>
                </a:solidFill>
              </a:rPr>
              <a:t> counter = 0; </a:t>
            </a:r>
          </a:p>
          <a:p>
            <a:r>
              <a:rPr lang="en-US" sz="2000" b="1" dirty="0" err="1">
                <a:solidFill>
                  <a:srgbClr val="0000FF"/>
                </a:solidFill>
              </a:rPr>
              <a:t>int</a:t>
            </a:r>
            <a:r>
              <a:rPr lang="en-US" sz="2000" b="1" dirty="0">
                <a:solidFill>
                  <a:srgbClr val="0000FF"/>
                </a:solidFill>
              </a:rPr>
              <a:t> loops;</a:t>
            </a:r>
          </a:p>
          <a:p>
            <a:endParaRPr lang="en-US" sz="2000" b="1" dirty="0">
              <a:solidFill>
                <a:srgbClr val="0000FF"/>
              </a:solidFill>
            </a:endParaRPr>
          </a:p>
          <a:p>
            <a:r>
              <a:rPr lang="en-US" sz="2000" b="1" dirty="0">
                <a:solidFill>
                  <a:srgbClr val="0000FF"/>
                </a:solidFill>
              </a:rPr>
              <a:t>void *worker(void *</a:t>
            </a:r>
            <a:r>
              <a:rPr lang="en-US" sz="2000" b="1" dirty="0" err="1">
                <a:solidFill>
                  <a:srgbClr val="0000FF"/>
                </a:solidFill>
              </a:rPr>
              <a:t>arg</a:t>
            </a:r>
            <a:r>
              <a:rPr lang="en-US" sz="2000" b="1" dirty="0">
                <a:solidFill>
                  <a:srgbClr val="0000FF"/>
                </a:solidFill>
              </a:rPr>
              <a:t>) {</a:t>
            </a:r>
          </a:p>
          <a:p>
            <a:r>
              <a:rPr lang="en-US" sz="2000" b="1" dirty="0">
                <a:solidFill>
                  <a:srgbClr val="0000FF"/>
                </a:solidFill>
              </a:rPr>
              <a:t>    </a:t>
            </a:r>
            <a:r>
              <a:rPr lang="en-US" sz="2000" b="1" dirty="0" err="1">
                <a:solidFill>
                  <a:srgbClr val="0000FF"/>
                </a:solidFill>
              </a:rPr>
              <a:t>int</a:t>
            </a:r>
            <a:r>
              <a:rPr lang="en-US" sz="2000" b="1" dirty="0">
                <a:solidFill>
                  <a:srgbClr val="0000FF"/>
                </a:solidFill>
              </a:rPr>
              <a:t> </a:t>
            </a:r>
            <a:r>
              <a:rPr lang="en-US" sz="2000" b="1" dirty="0" err="1">
                <a:solidFill>
                  <a:srgbClr val="0000FF"/>
                </a:solidFill>
              </a:rPr>
              <a:t>i</a:t>
            </a:r>
            <a:r>
              <a:rPr lang="en-US" sz="2000" b="1" dirty="0">
                <a:solidFill>
                  <a:srgbClr val="0000FF"/>
                </a:solidFill>
              </a:rPr>
              <a:t>;</a:t>
            </a:r>
          </a:p>
          <a:p>
            <a:r>
              <a:rPr lang="en-US" sz="2000" b="1" dirty="0">
                <a:solidFill>
                  <a:srgbClr val="0000FF"/>
                </a:solidFill>
              </a:rPr>
              <a:t>    for (</a:t>
            </a:r>
            <a:r>
              <a:rPr lang="en-US" sz="2000" b="1" dirty="0" err="1">
                <a:solidFill>
                  <a:srgbClr val="0000FF"/>
                </a:solidFill>
              </a:rPr>
              <a:t>i</a:t>
            </a:r>
            <a:r>
              <a:rPr lang="en-US" sz="2000" b="1" dirty="0">
                <a:solidFill>
                  <a:srgbClr val="0000FF"/>
                </a:solidFill>
              </a:rPr>
              <a:t> = 0; </a:t>
            </a:r>
            <a:r>
              <a:rPr lang="en-US" sz="2000" b="1" dirty="0" err="1">
                <a:solidFill>
                  <a:srgbClr val="0000FF"/>
                </a:solidFill>
              </a:rPr>
              <a:t>i</a:t>
            </a:r>
            <a:r>
              <a:rPr lang="en-US" sz="2000" b="1" dirty="0">
                <a:solidFill>
                  <a:srgbClr val="0000FF"/>
                </a:solidFill>
              </a:rPr>
              <a:t> &lt; loops; </a:t>
            </a:r>
            <a:r>
              <a:rPr lang="en-US" sz="2000" b="1" dirty="0" err="1">
                <a:solidFill>
                  <a:srgbClr val="0000FF"/>
                </a:solidFill>
              </a:rPr>
              <a:t>i</a:t>
            </a:r>
            <a:r>
              <a:rPr lang="en-US" sz="2000" b="1" dirty="0">
                <a:solidFill>
                  <a:srgbClr val="0000FF"/>
                </a:solidFill>
              </a:rPr>
              <a:t>++) {</a:t>
            </a:r>
          </a:p>
          <a:p>
            <a:r>
              <a:rPr lang="en-US" sz="2000" b="1" dirty="0">
                <a:solidFill>
                  <a:srgbClr val="0000FF"/>
                </a:solidFill>
              </a:rPr>
              <a:t>	counter++;</a:t>
            </a:r>
          </a:p>
          <a:p>
            <a:r>
              <a:rPr lang="en-US" sz="2000" b="1" dirty="0">
                <a:solidFill>
                  <a:srgbClr val="0000FF"/>
                </a:solidFill>
              </a:rPr>
              <a:t>    }</a:t>
            </a:r>
          </a:p>
          <a:p>
            <a:r>
              <a:rPr lang="en-US" sz="2000" b="1" dirty="0">
                <a:solidFill>
                  <a:srgbClr val="0000FF"/>
                </a:solidFill>
              </a:rPr>
              <a:t>    </a:t>
            </a:r>
            <a:r>
              <a:rPr lang="en-US" sz="2000" b="1" dirty="0" err="1">
                <a:solidFill>
                  <a:srgbClr val="0000FF"/>
                </a:solidFill>
              </a:rPr>
              <a:t>pthread_exit</a:t>
            </a:r>
            <a:r>
              <a:rPr lang="en-US" sz="2000" b="1" dirty="0">
                <a:solidFill>
                  <a:srgbClr val="0000FF"/>
                </a:solidFill>
              </a:rPr>
              <a:t>(NULL);</a:t>
            </a:r>
          </a:p>
          <a:p>
            <a:r>
              <a:rPr lang="en-US" sz="2000" b="1" dirty="0">
                <a:solidFill>
                  <a:srgbClr val="0000FF"/>
                </a:solidFill>
              </a:rPr>
              <a:t>}</a:t>
            </a:r>
          </a:p>
          <a:p>
            <a:endParaRPr lang="en-US" sz="2000" b="1" dirty="0">
              <a:solidFill>
                <a:srgbClr val="0000FF"/>
              </a:solidFill>
            </a:endParaRPr>
          </a:p>
        </p:txBody>
      </p:sp>
      <p:sp>
        <p:nvSpPr>
          <p:cNvPr id="4" name="Rectangle 3"/>
          <p:cNvSpPr/>
          <p:nvPr/>
        </p:nvSpPr>
        <p:spPr>
          <a:xfrm>
            <a:off x="4114800" y="1845706"/>
            <a:ext cx="6705600" cy="4555094"/>
          </a:xfrm>
          <a:prstGeom prst="rect">
            <a:avLst/>
          </a:prstGeom>
        </p:spPr>
        <p:txBody>
          <a:bodyPr wrap="square">
            <a:spAutoFit/>
          </a:bodyPr>
          <a:lstStyle/>
          <a:p>
            <a:endParaRPr lang="en-US" sz="2000" dirty="0">
              <a:solidFill>
                <a:srgbClr val="37305A"/>
              </a:solidFill>
            </a:endParaRPr>
          </a:p>
          <a:p>
            <a:r>
              <a:rPr lang="en-US" sz="1800" dirty="0" err="1">
                <a:solidFill>
                  <a:srgbClr val="37305A"/>
                </a:solidFill>
              </a:rPr>
              <a:t>int</a:t>
            </a:r>
            <a:r>
              <a:rPr lang="en-US" sz="1800" dirty="0">
                <a:solidFill>
                  <a:srgbClr val="37305A"/>
                </a:solidFill>
              </a:rPr>
              <a:t> main(</a:t>
            </a:r>
            <a:r>
              <a:rPr lang="en-US" sz="1800" dirty="0" err="1">
                <a:solidFill>
                  <a:srgbClr val="37305A"/>
                </a:solidFill>
              </a:rPr>
              <a:t>int</a:t>
            </a:r>
            <a:r>
              <a:rPr lang="en-US" sz="1800" dirty="0">
                <a:solidFill>
                  <a:srgbClr val="37305A"/>
                </a:solidFill>
              </a:rPr>
              <a:t> </a:t>
            </a:r>
            <a:r>
              <a:rPr lang="en-US" sz="1800" dirty="0" err="1">
                <a:solidFill>
                  <a:srgbClr val="37305A"/>
                </a:solidFill>
              </a:rPr>
              <a:t>argc</a:t>
            </a:r>
            <a:r>
              <a:rPr lang="en-US" sz="1800" dirty="0">
                <a:solidFill>
                  <a:srgbClr val="37305A"/>
                </a:solidFill>
              </a:rPr>
              <a:t>, char *</a:t>
            </a:r>
            <a:r>
              <a:rPr lang="en-US" sz="1800" dirty="0" err="1">
                <a:solidFill>
                  <a:srgbClr val="37305A"/>
                </a:solidFill>
              </a:rPr>
              <a:t>argv</a:t>
            </a:r>
            <a:r>
              <a:rPr lang="en-US" sz="1800" dirty="0">
                <a:solidFill>
                  <a:srgbClr val="37305A"/>
                </a:solidFill>
              </a:rPr>
              <a:t>[]) {</a:t>
            </a:r>
          </a:p>
          <a:p>
            <a:r>
              <a:rPr lang="en-US" sz="1800" dirty="0">
                <a:solidFill>
                  <a:srgbClr val="37305A"/>
                </a:solidFill>
              </a:rPr>
              <a:t>    if (</a:t>
            </a:r>
            <a:r>
              <a:rPr lang="en-US" sz="1800" dirty="0" err="1">
                <a:solidFill>
                  <a:srgbClr val="37305A"/>
                </a:solidFill>
              </a:rPr>
              <a:t>argc</a:t>
            </a:r>
            <a:r>
              <a:rPr lang="en-US" sz="1800" dirty="0">
                <a:solidFill>
                  <a:srgbClr val="37305A"/>
                </a:solidFill>
              </a:rPr>
              <a:t> != 2) { </a:t>
            </a:r>
          </a:p>
          <a:p>
            <a:r>
              <a:rPr lang="en-US" sz="1800" dirty="0">
                <a:solidFill>
                  <a:srgbClr val="37305A"/>
                </a:solidFill>
              </a:rPr>
              <a:t>	</a:t>
            </a:r>
            <a:r>
              <a:rPr lang="en-US" sz="1800" dirty="0" err="1">
                <a:solidFill>
                  <a:srgbClr val="37305A"/>
                </a:solidFill>
              </a:rPr>
              <a:t>fprintf</a:t>
            </a:r>
            <a:r>
              <a:rPr lang="en-US" sz="1800" dirty="0">
                <a:solidFill>
                  <a:srgbClr val="37305A"/>
                </a:solidFill>
              </a:rPr>
              <a:t>(</a:t>
            </a:r>
            <a:r>
              <a:rPr lang="en-US" sz="1800" dirty="0" err="1">
                <a:solidFill>
                  <a:srgbClr val="37305A"/>
                </a:solidFill>
              </a:rPr>
              <a:t>stderr</a:t>
            </a:r>
            <a:r>
              <a:rPr lang="en-US" sz="1800" dirty="0">
                <a:solidFill>
                  <a:srgbClr val="37305A"/>
                </a:solidFill>
              </a:rPr>
              <a:t>, "usage: threads &lt;loops&gt;\n"); </a:t>
            </a:r>
          </a:p>
          <a:p>
            <a:r>
              <a:rPr lang="en-US" sz="1800" dirty="0">
                <a:solidFill>
                  <a:srgbClr val="37305A"/>
                </a:solidFill>
              </a:rPr>
              <a:t>	exit(1); </a:t>
            </a:r>
          </a:p>
          <a:p>
            <a:r>
              <a:rPr lang="en-US" sz="1800" dirty="0">
                <a:solidFill>
                  <a:srgbClr val="37305A"/>
                </a:solidFill>
              </a:rPr>
              <a:t>    } </a:t>
            </a:r>
          </a:p>
          <a:p>
            <a:r>
              <a:rPr lang="en-US" sz="1800" dirty="0">
                <a:solidFill>
                  <a:srgbClr val="37305A"/>
                </a:solidFill>
              </a:rPr>
              <a:t>    loops = </a:t>
            </a:r>
            <a:r>
              <a:rPr lang="en-US" sz="1800" dirty="0" err="1">
                <a:solidFill>
                  <a:srgbClr val="37305A"/>
                </a:solidFill>
              </a:rPr>
              <a:t>atoi</a:t>
            </a:r>
            <a:r>
              <a:rPr lang="en-US" sz="1800" dirty="0">
                <a:solidFill>
                  <a:srgbClr val="37305A"/>
                </a:solidFill>
              </a:rPr>
              <a:t>(</a:t>
            </a:r>
            <a:r>
              <a:rPr lang="en-US" sz="1800" dirty="0" err="1">
                <a:solidFill>
                  <a:srgbClr val="37305A"/>
                </a:solidFill>
              </a:rPr>
              <a:t>argv</a:t>
            </a:r>
            <a:r>
              <a:rPr lang="en-US" sz="1800" dirty="0">
                <a:solidFill>
                  <a:srgbClr val="37305A"/>
                </a:solidFill>
              </a:rPr>
              <a:t>[1]);</a:t>
            </a:r>
          </a:p>
          <a:p>
            <a:r>
              <a:rPr lang="en-US" sz="1800" dirty="0">
                <a:solidFill>
                  <a:srgbClr val="37305A"/>
                </a:solidFill>
              </a:rPr>
              <a:t>    </a:t>
            </a:r>
            <a:r>
              <a:rPr lang="en-US" sz="1800" dirty="0" err="1">
                <a:solidFill>
                  <a:srgbClr val="37305A"/>
                </a:solidFill>
              </a:rPr>
              <a:t>pthread_t</a:t>
            </a:r>
            <a:r>
              <a:rPr lang="en-US" sz="1800" dirty="0">
                <a:solidFill>
                  <a:srgbClr val="37305A"/>
                </a:solidFill>
              </a:rPr>
              <a:t> p1, p2;</a:t>
            </a:r>
          </a:p>
          <a:p>
            <a:r>
              <a:rPr lang="en-US" sz="1800" dirty="0">
                <a:solidFill>
                  <a:srgbClr val="37305A"/>
                </a:solidFill>
              </a:rPr>
              <a:t>    </a:t>
            </a:r>
            <a:r>
              <a:rPr lang="en-US" sz="1800" dirty="0" err="1">
                <a:solidFill>
                  <a:srgbClr val="37305A"/>
                </a:solidFill>
              </a:rPr>
              <a:t>printf</a:t>
            </a:r>
            <a:r>
              <a:rPr lang="en-US" sz="1800" dirty="0">
                <a:solidFill>
                  <a:srgbClr val="37305A"/>
                </a:solidFill>
              </a:rPr>
              <a:t>("Initial value : %d\n", counter);</a:t>
            </a:r>
          </a:p>
          <a:p>
            <a:r>
              <a:rPr lang="en-US" sz="1800" dirty="0">
                <a:solidFill>
                  <a:srgbClr val="37305A"/>
                </a:solidFill>
              </a:rPr>
              <a:t>    </a:t>
            </a:r>
            <a:r>
              <a:rPr lang="en-US" sz="1800" dirty="0" err="1" smtClean="0">
                <a:solidFill>
                  <a:srgbClr val="37305A"/>
                </a:solidFill>
              </a:rPr>
              <a:t>pthread_create</a:t>
            </a:r>
            <a:r>
              <a:rPr lang="en-US" sz="1800" dirty="0">
                <a:solidFill>
                  <a:srgbClr val="37305A"/>
                </a:solidFill>
              </a:rPr>
              <a:t>(&amp;p1, NULL, worker, NULL); </a:t>
            </a:r>
          </a:p>
          <a:p>
            <a:r>
              <a:rPr lang="en-US" sz="1800" dirty="0">
                <a:solidFill>
                  <a:srgbClr val="37305A"/>
                </a:solidFill>
              </a:rPr>
              <a:t>    </a:t>
            </a:r>
            <a:r>
              <a:rPr lang="en-US" sz="1800" dirty="0" err="1" smtClean="0">
                <a:solidFill>
                  <a:srgbClr val="37305A"/>
                </a:solidFill>
              </a:rPr>
              <a:t>pthread_create</a:t>
            </a:r>
            <a:r>
              <a:rPr lang="en-US" sz="1800" dirty="0">
                <a:solidFill>
                  <a:srgbClr val="37305A"/>
                </a:solidFill>
              </a:rPr>
              <a:t>(&amp;p2, NULL, worker, NULL);</a:t>
            </a:r>
          </a:p>
          <a:p>
            <a:r>
              <a:rPr lang="en-US" sz="1800" dirty="0">
                <a:solidFill>
                  <a:srgbClr val="37305A"/>
                </a:solidFill>
              </a:rPr>
              <a:t>    </a:t>
            </a:r>
            <a:r>
              <a:rPr lang="en-US" sz="1800" dirty="0" err="1" smtClean="0">
                <a:solidFill>
                  <a:srgbClr val="37305A"/>
                </a:solidFill>
              </a:rPr>
              <a:t>pthread_join</a:t>
            </a:r>
            <a:r>
              <a:rPr lang="en-US" sz="1800" dirty="0">
                <a:solidFill>
                  <a:srgbClr val="37305A"/>
                </a:solidFill>
              </a:rPr>
              <a:t>(p1, NULL);</a:t>
            </a:r>
          </a:p>
          <a:p>
            <a:r>
              <a:rPr lang="en-US" sz="1800" dirty="0">
                <a:solidFill>
                  <a:srgbClr val="37305A"/>
                </a:solidFill>
              </a:rPr>
              <a:t>    </a:t>
            </a:r>
            <a:r>
              <a:rPr lang="en-US" sz="1800" dirty="0" err="1" smtClean="0">
                <a:solidFill>
                  <a:srgbClr val="37305A"/>
                </a:solidFill>
              </a:rPr>
              <a:t>pthread_join</a:t>
            </a:r>
            <a:r>
              <a:rPr lang="en-US" sz="1800" dirty="0">
                <a:solidFill>
                  <a:srgbClr val="37305A"/>
                </a:solidFill>
              </a:rPr>
              <a:t>(p2, NULL);</a:t>
            </a:r>
          </a:p>
          <a:p>
            <a:r>
              <a:rPr lang="en-US" sz="1800" dirty="0">
                <a:solidFill>
                  <a:srgbClr val="37305A"/>
                </a:solidFill>
              </a:rPr>
              <a:t>    </a:t>
            </a:r>
            <a:r>
              <a:rPr lang="en-US" sz="1800" dirty="0" err="1">
                <a:solidFill>
                  <a:srgbClr val="37305A"/>
                </a:solidFill>
              </a:rPr>
              <a:t>printf</a:t>
            </a:r>
            <a:r>
              <a:rPr lang="en-US" sz="1800" dirty="0">
                <a:solidFill>
                  <a:srgbClr val="37305A"/>
                </a:solidFill>
              </a:rPr>
              <a:t>("Final value   : %d\n", counter);</a:t>
            </a:r>
          </a:p>
          <a:p>
            <a:r>
              <a:rPr lang="en-US" sz="1800" dirty="0">
                <a:solidFill>
                  <a:srgbClr val="37305A"/>
                </a:solidFill>
              </a:rPr>
              <a:t>    return 0;</a:t>
            </a:r>
          </a:p>
          <a:p>
            <a:r>
              <a:rPr lang="en-US" sz="1800" dirty="0">
                <a:solidFill>
                  <a:srgbClr val="37305A"/>
                </a:solidFill>
              </a:rPr>
              <a:t>}</a:t>
            </a:r>
          </a:p>
        </p:txBody>
      </p:sp>
      <p:sp>
        <p:nvSpPr>
          <p:cNvPr id="5" name="AutoShape 3"/>
          <p:cNvSpPr>
            <a:spLocks noChangeArrowheads="1"/>
          </p:cNvSpPr>
          <p:nvPr/>
        </p:nvSpPr>
        <p:spPr bwMode="auto">
          <a:xfrm>
            <a:off x="1371600" y="4876800"/>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srgbClr val="37305A"/>
              </a:solidFill>
            </a:endParaRPr>
          </a:p>
        </p:txBody>
      </p:sp>
      <p:sp>
        <p:nvSpPr>
          <p:cNvPr id="6" name="AutoShape 4"/>
          <p:cNvSpPr>
            <a:spLocks noChangeArrowheads="1"/>
          </p:cNvSpPr>
          <p:nvPr/>
        </p:nvSpPr>
        <p:spPr bwMode="auto">
          <a:xfrm>
            <a:off x="1371600" y="5257800"/>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solidFill>
                  <a:srgbClr val="37305A"/>
                </a:solidFill>
              </a:rPr>
              <a:t>data</a:t>
            </a:r>
            <a:endParaRPr lang="en-US" sz="1400">
              <a:solidFill>
                <a:srgbClr val="37305A"/>
              </a:solidFill>
            </a:endParaRPr>
          </a:p>
        </p:txBody>
      </p:sp>
      <p:sp>
        <p:nvSpPr>
          <p:cNvPr id="7" name="AutoShape 5"/>
          <p:cNvSpPr>
            <a:spLocks noChangeArrowheads="1"/>
          </p:cNvSpPr>
          <p:nvPr/>
        </p:nvSpPr>
        <p:spPr bwMode="auto">
          <a:xfrm>
            <a:off x="1371600" y="5486400"/>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srgbClr val="37305A"/>
              </a:solidFill>
            </a:endParaRPr>
          </a:p>
        </p:txBody>
      </p:sp>
      <p:sp>
        <p:nvSpPr>
          <p:cNvPr id="8" name="AutoShape 6"/>
          <p:cNvSpPr>
            <a:spLocks noChangeArrowheads="1"/>
          </p:cNvSpPr>
          <p:nvPr/>
        </p:nvSpPr>
        <p:spPr bwMode="auto">
          <a:xfrm>
            <a:off x="1371600" y="5867400"/>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9" name="AutoShape 7"/>
          <p:cNvSpPr>
            <a:spLocks noChangeArrowheads="1"/>
          </p:cNvSpPr>
          <p:nvPr/>
        </p:nvSpPr>
        <p:spPr bwMode="auto">
          <a:xfrm>
            <a:off x="1371600" y="5943600"/>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solidFill>
                <a:srgbClr val="37305A"/>
              </a:solidFill>
            </a:endParaRPr>
          </a:p>
        </p:txBody>
      </p:sp>
      <p:sp>
        <p:nvSpPr>
          <p:cNvPr id="10" name="AutoShape 8"/>
          <p:cNvSpPr>
            <a:spLocks noChangeArrowheads="1"/>
          </p:cNvSpPr>
          <p:nvPr/>
        </p:nvSpPr>
        <p:spPr bwMode="auto">
          <a:xfrm>
            <a:off x="1371600" y="6324600"/>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solidFill>
                <a:srgbClr val="37305A"/>
              </a:solidFill>
            </a:endParaRPr>
          </a:p>
        </p:txBody>
      </p:sp>
      <p:sp>
        <p:nvSpPr>
          <p:cNvPr id="11" name="AutoShape 9"/>
          <p:cNvSpPr>
            <a:spLocks noChangeArrowheads="1"/>
          </p:cNvSpPr>
          <p:nvPr/>
        </p:nvSpPr>
        <p:spPr bwMode="auto">
          <a:xfrm>
            <a:off x="1371600" y="5257800"/>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srgbClr val="37305A"/>
              </a:solidFill>
            </a:endParaRPr>
          </a:p>
        </p:txBody>
      </p:sp>
      <p:grpSp>
        <p:nvGrpSpPr>
          <p:cNvPr id="12" name="Group 40"/>
          <p:cNvGrpSpPr>
            <a:grpSpLocks/>
          </p:cNvGrpSpPr>
          <p:nvPr/>
        </p:nvGrpSpPr>
        <p:grpSpPr bwMode="auto">
          <a:xfrm>
            <a:off x="1447800" y="5257800"/>
            <a:ext cx="400050" cy="400050"/>
            <a:chOff x="3689" y="1658"/>
            <a:chExt cx="576" cy="576"/>
          </a:xfrm>
        </p:grpSpPr>
        <p:grpSp>
          <p:nvGrpSpPr>
            <p:cNvPr id="13" name="Group 41"/>
            <p:cNvGrpSpPr>
              <a:grpSpLocks/>
            </p:cNvGrpSpPr>
            <p:nvPr/>
          </p:nvGrpSpPr>
          <p:grpSpPr bwMode="auto">
            <a:xfrm>
              <a:off x="3689" y="1658"/>
              <a:ext cx="576" cy="576"/>
              <a:chOff x="4269" y="2781"/>
              <a:chExt cx="576" cy="576"/>
            </a:xfrm>
          </p:grpSpPr>
          <p:sp>
            <p:nvSpPr>
              <p:cNvPr id="15" name="Oval 4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16" name="AutoShape 4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srgbClr val="37305A"/>
                  </a:solidFill>
                </a:endParaRPr>
              </a:p>
            </p:txBody>
          </p:sp>
        </p:grpSp>
        <p:sp>
          <p:nvSpPr>
            <p:cNvPr id="14" name="AutoShape 4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grpSp>
      <p:grpSp>
        <p:nvGrpSpPr>
          <p:cNvPr id="17" name="Group 45"/>
          <p:cNvGrpSpPr>
            <a:grpSpLocks/>
          </p:cNvGrpSpPr>
          <p:nvPr/>
        </p:nvGrpSpPr>
        <p:grpSpPr bwMode="auto">
          <a:xfrm>
            <a:off x="1600200" y="5867400"/>
            <a:ext cx="404813" cy="404813"/>
            <a:chOff x="4784" y="2819"/>
            <a:chExt cx="255" cy="255"/>
          </a:xfrm>
        </p:grpSpPr>
        <p:sp>
          <p:nvSpPr>
            <p:cNvPr id="18" name="Oval 46"/>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19" name="AutoShape 47"/>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20" name="AutoShape 48"/>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grpSp>
      <p:grpSp>
        <p:nvGrpSpPr>
          <p:cNvPr id="21" name="Group 49"/>
          <p:cNvGrpSpPr>
            <a:grpSpLocks/>
          </p:cNvGrpSpPr>
          <p:nvPr/>
        </p:nvGrpSpPr>
        <p:grpSpPr bwMode="auto">
          <a:xfrm>
            <a:off x="1905000" y="5486400"/>
            <a:ext cx="404812" cy="404813"/>
            <a:chOff x="4201" y="2912"/>
            <a:chExt cx="255" cy="255"/>
          </a:xfrm>
        </p:grpSpPr>
        <p:sp>
          <p:nvSpPr>
            <p:cNvPr id="22" name="Oval 50"/>
            <p:cNvSpPr>
              <a:spLocks noChangeArrowheads="1"/>
            </p:cNvSpPr>
            <p:nvPr/>
          </p:nvSpPr>
          <p:spPr bwMode="auto">
            <a:xfrm>
              <a:off x="4201" y="2912"/>
              <a:ext cx="255" cy="255"/>
            </a:xfrm>
            <a:prstGeom prst="ellipse">
              <a:avLst/>
            </a:prstGeom>
            <a:solidFill>
              <a:srgbClr val="800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23" name="AutoShape 51"/>
            <p:cNvSpPr>
              <a:spLocks noChangeArrowheads="1"/>
            </p:cNvSpPr>
            <p:nvPr/>
          </p:nvSpPr>
          <p:spPr bwMode="auto">
            <a:xfrm flipH="1">
              <a:off x="4290" y="2968"/>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srgbClr val="37305A"/>
                </a:solidFill>
              </a:endParaRPr>
            </a:p>
          </p:txBody>
        </p:sp>
        <p:sp>
          <p:nvSpPr>
            <p:cNvPr id="24" name="AutoShape 52"/>
            <p:cNvSpPr>
              <a:spLocks noChangeArrowheads="1"/>
            </p:cNvSpPr>
            <p:nvPr/>
          </p:nvSpPr>
          <p:spPr bwMode="auto">
            <a:xfrm rot="-8460389">
              <a:off x="4212" y="2946"/>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srgbClr val="37305A"/>
                </a:solidFill>
              </a:endParaRPr>
            </a:p>
          </p:txBody>
        </p:sp>
      </p:grpSp>
    </p:spTree>
    <p:extLst>
      <p:ext uri="{BB962C8B-B14F-4D97-AF65-F5344CB8AC3E}">
        <p14:creationId xmlns:p14="http://schemas.microsoft.com/office/powerpoint/2010/main" val="22218070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2"/>
          <p:cNvSpPr>
            <a:spLocks noGrp="1"/>
          </p:cNvSpPr>
          <p:nvPr>
            <p:ph type="title"/>
          </p:nvPr>
        </p:nvSpPr>
        <p:spPr/>
        <p:txBody>
          <a:bodyPr/>
          <a:lstStyle/>
          <a:p>
            <a:r>
              <a:rPr lang="en-US" sz="3600">
                <a:latin typeface="Arial" charset="0"/>
                <a:ea typeface="ＭＳ Ｐゴシック" charset="0"/>
                <a:cs typeface="Arial" charset="0"/>
              </a:rPr>
              <a:t>Using condition variables</a:t>
            </a:r>
          </a:p>
        </p:txBody>
      </p:sp>
      <p:sp>
        <p:nvSpPr>
          <p:cNvPr id="120834" name="Content Placeholder 3"/>
          <p:cNvSpPr>
            <a:spLocks noGrp="1"/>
          </p:cNvSpPr>
          <p:nvPr>
            <p:ph idx="1"/>
          </p:nvPr>
        </p:nvSpPr>
        <p:spPr/>
        <p:txBody>
          <a:bodyPr/>
          <a:lstStyle/>
          <a:p>
            <a:r>
              <a:rPr lang="en-US" sz="2000" b="0" dirty="0">
                <a:latin typeface="Arial" charset="0"/>
                <a:ea typeface="ＭＳ Ｐゴシック" charset="0"/>
                <a:cs typeface="Arial" charset="0"/>
              </a:rPr>
              <a:t>In typical use a condition variable is associated with some logical condition or predicate on the state protected by its </a:t>
            </a:r>
            <a:r>
              <a:rPr lang="en-US" sz="2000" b="0" dirty="0" err="1">
                <a:latin typeface="Arial" charset="0"/>
                <a:ea typeface="ＭＳ Ｐゴシック" charset="0"/>
                <a:cs typeface="Arial" charset="0"/>
              </a:rPr>
              <a:t>mutex</a:t>
            </a:r>
            <a:r>
              <a:rPr lang="en-US" sz="2000" b="0" dirty="0">
                <a:latin typeface="Arial" charset="0"/>
                <a:ea typeface="ＭＳ Ｐゴシック" charset="0"/>
                <a:cs typeface="Arial" charset="0"/>
              </a:rPr>
              <a:t>.</a:t>
            </a:r>
          </a:p>
          <a:p>
            <a:pPr lvl="1"/>
            <a:r>
              <a:rPr lang="en-US" sz="1800" b="0" dirty="0">
                <a:latin typeface="Arial" charset="0"/>
                <a:ea typeface="ＭＳ Ｐゴシック" charset="0"/>
                <a:cs typeface="Arial" charset="0"/>
              </a:rPr>
              <a:t>E.g., queue is empty, buffer is full, message in the mailbox.</a:t>
            </a:r>
          </a:p>
          <a:p>
            <a:pPr lvl="1"/>
            <a:r>
              <a:rPr lang="en-US" sz="1800" dirty="0">
                <a:latin typeface="Arial" charset="0"/>
                <a:ea typeface="ＭＳ Ｐゴシック" charset="0"/>
                <a:cs typeface="Arial" charset="0"/>
              </a:rPr>
              <a:t>Note</a:t>
            </a:r>
            <a:r>
              <a:rPr lang="en-US" sz="1800" b="0" dirty="0">
                <a:latin typeface="Arial" charset="0"/>
                <a:ea typeface="ＭＳ Ｐゴシック" charset="0"/>
                <a:cs typeface="Arial" charset="0"/>
              </a:rPr>
              <a:t>: </a:t>
            </a:r>
            <a:r>
              <a:rPr lang="en-US" sz="1800" dirty="0">
                <a:latin typeface="Arial" charset="0"/>
                <a:ea typeface="ＭＳ Ｐゴシック" charset="0"/>
                <a:cs typeface="Arial" charset="0"/>
              </a:rPr>
              <a:t>CVs are not variables</a:t>
            </a:r>
            <a:r>
              <a:rPr lang="en-US" sz="1800" b="0" dirty="0">
                <a:latin typeface="Arial" charset="0"/>
                <a:ea typeface="ＭＳ Ｐゴシック" charset="0"/>
                <a:cs typeface="Arial" charset="0"/>
              </a:rPr>
              <a:t>. You can associate them with whatever data you want, </a:t>
            </a:r>
            <a:r>
              <a:rPr lang="en-US" sz="1800" b="0" dirty="0" err="1">
                <a:latin typeface="Arial" charset="0"/>
                <a:ea typeface="ＭＳ Ｐゴシック" charset="0"/>
                <a:cs typeface="Arial" charset="0"/>
              </a:rPr>
              <a:t>i.e</a:t>
            </a:r>
            <a:r>
              <a:rPr lang="en-US" sz="1800" b="0" dirty="0">
                <a:latin typeface="Arial" charset="0"/>
                <a:ea typeface="ＭＳ Ｐゴシック" charset="0"/>
                <a:cs typeface="Arial" charset="0"/>
              </a:rPr>
              <a:t>, the state protected by the </a:t>
            </a:r>
            <a:r>
              <a:rPr lang="en-US" sz="1800" b="0" dirty="0" err="1">
                <a:latin typeface="Arial" charset="0"/>
                <a:ea typeface="ＭＳ Ｐゴシック" charset="0"/>
                <a:cs typeface="Arial" charset="0"/>
              </a:rPr>
              <a:t>mutex</a:t>
            </a:r>
            <a:r>
              <a:rPr lang="en-US" sz="1800" b="0" dirty="0">
                <a:latin typeface="Arial" charset="0"/>
                <a:ea typeface="ＭＳ Ｐゴシック" charset="0"/>
                <a:cs typeface="Arial" charset="0"/>
              </a:rPr>
              <a:t>.</a:t>
            </a:r>
          </a:p>
          <a:p>
            <a:r>
              <a:rPr lang="en-US" sz="2000" b="0" dirty="0">
                <a:latin typeface="Arial" charset="0"/>
                <a:ea typeface="ＭＳ Ｐゴシック" charset="0"/>
                <a:cs typeface="Arial" charset="0"/>
              </a:rPr>
              <a:t>A caller of CV </a:t>
            </a:r>
            <a:r>
              <a:rPr lang="en-US" sz="2000" dirty="0">
                <a:latin typeface="Arial" charset="0"/>
                <a:ea typeface="ＭＳ Ｐゴシック" charset="0"/>
                <a:cs typeface="Arial" charset="0"/>
              </a:rPr>
              <a:t>wait</a:t>
            </a:r>
            <a:r>
              <a:rPr lang="en-US" sz="2000" b="0" dirty="0">
                <a:latin typeface="Arial" charset="0"/>
                <a:ea typeface="ＭＳ Ｐゴシック" charset="0"/>
                <a:cs typeface="Arial" charset="0"/>
              </a:rPr>
              <a:t> must hold its </a:t>
            </a:r>
            <a:r>
              <a:rPr lang="en-US" sz="2000" b="0" dirty="0" err="1">
                <a:latin typeface="Arial" charset="0"/>
                <a:ea typeface="ＭＳ Ｐゴシック" charset="0"/>
                <a:cs typeface="Arial" charset="0"/>
              </a:rPr>
              <a:t>mutex</a:t>
            </a:r>
            <a:r>
              <a:rPr lang="en-US" sz="2000" b="0" dirty="0">
                <a:latin typeface="Arial" charset="0"/>
                <a:ea typeface="ＭＳ Ｐゴシック" charset="0"/>
                <a:cs typeface="Arial" charset="0"/>
              </a:rPr>
              <a:t> (be “</a:t>
            </a:r>
            <a:r>
              <a:rPr lang="en-US" altLang="ja-JP" sz="2000" b="0" dirty="0">
                <a:latin typeface="Arial" charset="0"/>
                <a:ea typeface="ＭＳ Ｐゴシック" charset="0"/>
                <a:cs typeface="Arial" charset="0"/>
              </a:rPr>
              <a:t>in the monitor</a:t>
            </a:r>
            <a:r>
              <a:rPr lang="en-US" sz="2000" b="0" dirty="0">
                <a:latin typeface="Arial" charset="0"/>
                <a:ea typeface="ＭＳ Ｐゴシック" charset="0"/>
                <a:cs typeface="Arial" charset="0"/>
              </a:rPr>
              <a:t>”</a:t>
            </a:r>
            <a:r>
              <a:rPr lang="en-US" altLang="ja-JP" sz="2000" b="0" dirty="0">
                <a:latin typeface="Arial" charset="0"/>
                <a:ea typeface="ＭＳ Ｐゴシック" charset="0"/>
                <a:cs typeface="Arial" charset="0"/>
              </a:rPr>
              <a:t>).</a:t>
            </a:r>
          </a:p>
          <a:p>
            <a:pPr lvl="1"/>
            <a:r>
              <a:rPr lang="en-US" sz="1800" b="0" dirty="0">
                <a:latin typeface="Arial" charset="0"/>
                <a:ea typeface="ＭＳ Ｐゴシック" charset="0"/>
                <a:cs typeface="Arial" charset="0"/>
              </a:rPr>
              <a:t>This is crucial because it means that a waiter can </a:t>
            </a:r>
            <a:r>
              <a:rPr lang="en-US" sz="1800" dirty="0">
                <a:latin typeface="Arial" charset="0"/>
                <a:ea typeface="ＭＳ Ｐゴシック" charset="0"/>
                <a:cs typeface="Arial" charset="0"/>
              </a:rPr>
              <a:t>wait</a:t>
            </a:r>
            <a:r>
              <a:rPr lang="en-US" sz="1800" b="0" dirty="0">
                <a:latin typeface="Arial" charset="0"/>
                <a:ea typeface="ＭＳ Ｐゴシック" charset="0"/>
                <a:cs typeface="Arial" charset="0"/>
              </a:rPr>
              <a:t> on a logical condition and know that it won’t change until the waiter is safely asleep.</a:t>
            </a:r>
          </a:p>
          <a:p>
            <a:pPr lvl="1"/>
            <a:r>
              <a:rPr lang="en-US" sz="1800" b="0" dirty="0">
                <a:latin typeface="Arial" charset="0"/>
                <a:ea typeface="ＭＳ Ｐゴシック" charset="0"/>
                <a:cs typeface="Arial" charset="0"/>
              </a:rPr>
              <a:t>Otherwise, another thread might change the condition and </a:t>
            </a:r>
            <a:r>
              <a:rPr lang="en-US" sz="1800" dirty="0">
                <a:latin typeface="Arial" charset="0"/>
                <a:ea typeface="ＭＳ Ｐゴシック" charset="0"/>
                <a:cs typeface="Arial" charset="0"/>
              </a:rPr>
              <a:t>signal</a:t>
            </a:r>
            <a:r>
              <a:rPr lang="en-US" sz="1800" b="0" dirty="0">
                <a:latin typeface="Arial" charset="0"/>
                <a:ea typeface="ＭＳ Ｐゴシック" charset="0"/>
                <a:cs typeface="Arial" charset="0"/>
              </a:rPr>
              <a:t> before the waiter is asleep!  Signals do not stack! The waiter would sleep forever: the </a:t>
            </a:r>
            <a:r>
              <a:rPr lang="en-US" sz="1800" dirty="0">
                <a:solidFill>
                  <a:srgbClr val="651222"/>
                </a:solidFill>
                <a:latin typeface="Arial" charset="0"/>
                <a:ea typeface="ＭＳ Ｐゴシック" charset="0"/>
                <a:cs typeface="Arial" charset="0"/>
              </a:rPr>
              <a:t>missed wakeup </a:t>
            </a:r>
            <a:r>
              <a:rPr lang="en-US" sz="1800" b="0" dirty="0">
                <a:latin typeface="Arial" charset="0"/>
                <a:ea typeface="ＭＳ Ｐゴシック" charset="0"/>
                <a:cs typeface="Arial" charset="0"/>
              </a:rPr>
              <a:t>or </a:t>
            </a:r>
            <a:r>
              <a:rPr lang="en-US" sz="1800" dirty="0">
                <a:solidFill>
                  <a:srgbClr val="651222"/>
                </a:solidFill>
                <a:latin typeface="Arial" charset="0"/>
                <a:ea typeface="ＭＳ Ｐゴシック" charset="0"/>
                <a:cs typeface="Arial" charset="0"/>
              </a:rPr>
              <a:t>wake-up waiter </a:t>
            </a:r>
            <a:r>
              <a:rPr lang="en-US" sz="1800" b="0" dirty="0">
                <a:latin typeface="Arial" charset="0"/>
                <a:ea typeface="ＭＳ Ｐゴシック" charset="0"/>
                <a:cs typeface="Arial" charset="0"/>
              </a:rPr>
              <a:t>problem.</a:t>
            </a:r>
            <a:endParaRPr lang="en-US" sz="2000" b="0" dirty="0">
              <a:latin typeface="Arial" charset="0"/>
              <a:ea typeface="ＭＳ Ｐゴシック" charset="0"/>
              <a:cs typeface="Arial" charset="0"/>
            </a:endParaRPr>
          </a:p>
          <a:p>
            <a:r>
              <a:rPr lang="en-US" sz="2000" b="0" dirty="0">
                <a:latin typeface="Arial" charset="0"/>
                <a:ea typeface="ＭＳ Ｐゴシック" charset="0"/>
                <a:cs typeface="Arial" charset="0"/>
              </a:rPr>
              <a:t>The </a:t>
            </a:r>
            <a:r>
              <a:rPr lang="en-US" sz="2000" dirty="0">
                <a:latin typeface="Arial" charset="0"/>
                <a:ea typeface="ＭＳ Ｐゴシック" charset="0"/>
                <a:cs typeface="Arial" charset="0"/>
              </a:rPr>
              <a:t>wait</a:t>
            </a:r>
            <a:r>
              <a:rPr lang="en-US" sz="2000" b="0" dirty="0">
                <a:latin typeface="Arial" charset="0"/>
                <a:ea typeface="ＭＳ Ｐゴシック" charset="0"/>
                <a:cs typeface="Arial" charset="0"/>
              </a:rPr>
              <a:t> releases the </a:t>
            </a:r>
            <a:r>
              <a:rPr lang="en-US" sz="2000" b="0" dirty="0" err="1">
                <a:latin typeface="Arial" charset="0"/>
                <a:ea typeface="ＭＳ Ｐゴシック" charset="0"/>
                <a:cs typeface="Arial" charset="0"/>
              </a:rPr>
              <a:t>mutex</a:t>
            </a:r>
            <a:r>
              <a:rPr lang="en-US" sz="2000" b="0" dirty="0">
                <a:latin typeface="Arial" charset="0"/>
                <a:ea typeface="ＭＳ Ｐゴシック" charset="0"/>
                <a:cs typeface="Arial" charset="0"/>
              </a:rPr>
              <a:t> to sleep, and reacquires before return.</a:t>
            </a:r>
          </a:p>
          <a:p>
            <a:pPr lvl="1"/>
            <a:r>
              <a:rPr lang="en-US" sz="1800" b="0" dirty="0">
                <a:latin typeface="Arial" charset="0"/>
                <a:ea typeface="ＭＳ Ｐゴシック" charset="0"/>
                <a:cs typeface="Arial" charset="0"/>
              </a:rPr>
              <a:t>But another thread could have beaten the waiter to the </a:t>
            </a:r>
            <a:r>
              <a:rPr lang="en-US" sz="1800" b="0" dirty="0" err="1">
                <a:latin typeface="Arial" charset="0"/>
                <a:ea typeface="ＭＳ Ｐゴシック" charset="0"/>
                <a:cs typeface="Arial" charset="0"/>
              </a:rPr>
              <a:t>mutex</a:t>
            </a:r>
            <a:r>
              <a:rPr lang="en-US" sz="1800" b="0" dirty="0">
                <a:latin typeface="Arial" charset="0"/>
                <a:ea typeface="ＭＳ Ｐゴシック" charset="0"/>
                <a:cs typeface="Arial" charset="0"/>
              </a:rPr>
              <a:t> and messed with the condition: </a:t>
            </a:r>
            <a:r>
              <a:rPr lang="en-US" sz="1800" dirty="0">
                <a:latin typeface="Arial" charset="0"/>
                <a:ea typeface="ＭＳ Ｐゴシック" charset="0"/>
                <a:cs typeface="Arial" charset="0"/>
              </a:rPr>
              <a:t>loop before you leap!</a:t>
            </a:r>
          </a:p>
          <a:p>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1831481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atin typeface="Arial" charset="0"/>
                <a:ea typeface="ＭＳ Ｐゴシック" charset="0"/>
                <a:cs typeface="Arial" charset="0"/>
              </a:rPr>
              <a:t>Example: event/request queue</a:t>
            </a:r>
          </a:p>
        </p:txBody>
      </p:sp>
      <p:grpSp>
        <p:nvGrpSpPr>
          <p:cNvPr id="120834" name="Group 77"/>
          <p:cNvGrpSpPr>
            <a:grpSpLocks/>
          </p:cNvGrpSpPr>
          <p:nvPr/>
        </p:nvGrpSpPr>
        <p:grpSpPr bwMode="auto">
          <a:xfrm>
            <a:off x="7620000" y="1676400"/>
            <a:ext cx="685800" cy="661988"/>
            <a:chOff x="6858000" y="1905000"/>
            <a:chExt cx="673100" cy="658813"/>
          </a:xfrm>
        </p:grpSpPr>
        <p:sp>
          <p:nvSpPr>
            <p:cNvPr id="120881" name="Oval 20"/>
            <p:cNvSpPr>
              <a:spLocks noChangeArrowheads="1"/>
            </p:cNvSpPr>
            <p:nvPr/>
          </p:nvSpPr>
          <p:spPr bwMode="auto">
            <a:xfrm>
              <a:off x="6858000" y="1905000"/>
              <a:ext cx="673100" cy="65881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smtClean="0">
                <a:solidFill>
                  <a:srgbClr val="FFFFFF"/>
                </a:solidFill>
              </a:endParaRPr>
            </a:p>
          </p:txBody>
        </p:sp>
        <p:sp>
          <p:nvSpPr>
            <p:cNvPr id="120882" name="AutoShape 21"/>
            <p:cNvSpPr>
              <a:spLocks noChangeArrowheads="1"/>
            </p:cNvSpPr>
            <p:nvPr/>
          </p:nvSpPr>
          <p:spPr bwMode="auto">
            <a:xfrm flipH="1">
              <a:off x="7091363" y="2051050"/>
              <a:ext cx="230187" cy="384175"/>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83" name="AutoShape 22"/>
            <p:cNvSpPr>
              <a:spLocks noChangeArrowheads="1"/>
            </p:cNvSpPr>
            <p:nvPr/>
          </p:nvSpPr>
          <p:spPr bwMode="auto">
            <a:xfrm rot="-8460389">
              <a:off x="6888163" y="1992313"/>
              <a:ext cx="79375" cy="87312"/>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grpSp>
      <p:grpSp>
        <p:nvGrpSpPr>
          <p:cNvPr id="120835" name="Group 81"/>
          <p:cNvGrpSpPr>
            <a:grpSpLocks/>
          </p:cNvGrpSpPr>
          <p:nvPr/>
        </p:nvGrpSpPr>
        <p:grpSpPr bwMode="auto">
          <a:xfrm>
            <a:off x="7543800" y="3657600"/>
            <a:ext cx="684213" cy="661988"/>
            <a:chOff x="7634288" y="2541587"/>
            <a:chExt cx="671512" cy="658813"/>
          </a:xfrm>
        </p:grpSpPr>
        <p:sp>
          <p:nvSpPr>
            <p:cNvPr id="120878" name="Oval 24"/>
            <p:cNvSpPr>
              <a:spLocks noChangeArrowheads="1"/>
            </p:cNvSpPr>
            <p:nvPr/>
          </p:nvSpPr>
          <p:spPr bwMode="auto">
            <a:xfrm>
              <a:off x="7634288" y="2541587"/>
              <a:ext cx="671512" cy="658813"/>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smtClean="0">
                <a:solidFill>
                  <a:srgbClr val="FFFFFF"/>
                </a:solidFill>
              </a:endParaRPr>
            </a:p>
          </p:txBody>
        </p:sp>
        <p:sp>
          <p:nvSpPr>
            <p:cNvPr id="120879" name="AutoShape 25"/>
            <p:cNvSpPr>
              <a:spLocks noChangeArrowheads="1"/>
            </p:cNvSpPr>
            <p:nvPr/>
          </p:nvSpPr>
          <p:spPr bwMode="auto">
            <a:xfrm flipH="1">
              <a:off x="7867650" y="2687637"/>
              <a:ext cx="230188" cy="384175"/>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80" name="AutoShape 26"/>
            <p:cNvSpPr>
              <a:spLocks noChangeArrowheads="1"/>
            </p:cNvSpPr>
            <p:nvPr/>
          </p:nvSpPr>
          <p:spPr bwMode="auto">
            <a:xfrm rot="-8460389">
              <a:off x="7662863" y="2628900"/>
              <a:ext cx="80962" cy="87312"/>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grpSp>
      <p:sp>
        <p:nvSpPr>
          <p:cNvPr id="120836" name="Text Box 93"/>
          <p:cNvSpPr txBox="1">
            <a:spLocks noChangeArrowheads="1"/>
          </p:cNvSpPr>
          <p:nvPr/>
        </p:nvSpPr>
        <p:spPr bwMode="auto">
          <a:xfrm>
            <a:off x="4035425" y="4038600"/>
            <a:ext cx="1219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Incoming event</a:t>
            </a:r>
          </a:p>
          <a:p>
            <a:pPr algn="ctr" defTabSz="914400" eaLnBrk="1" hangingPunct="1"/>
            <a:r>
              <a:rPr lang="en-US" sz="1800" b="1" smtClean="0">
                <a:solidFill>
                  <a:srgbClr val="000000"/>
                </a:solidFill>
              </a:rPr>
              <a:t>queue</a:t>
            </a:r>
          </a:p>
        </p:txBody>
      </p:sp>
      <p:grpSp>
        <p:nvGrpSpPr>
          <p:cNvPr id="120837" name="Group 66"/>
          <p:cNvGrpSpPr>
            <a:grpSpLocks/>
          </p:cNvGrpSpPr>
          <p:nvPr/>
        </p:nvGrpSpPr>
        <p:grpSpPr bwMode="auto">
          <a:xfrm>
            <a:off x="3730625" y="1447800"/>
            <a:ext cx="3279775" cy="5029200"/>
            <a:chOff x="3730625" y="2590800"/>
            <a:chExt cx="3279775" cy="3886200"/>
          </a:xfrm>
        </p:grpSpPr>
        <p:grpSp>
          <p:nvGrpSpPr>
            <p:cNvPr id="120867" name="Group 6"/>
            <p:cNvGrpSpPr>
              <a:grpSpLocks/>
            </p:cNvGrpSpPr>
            <p:nvPr/>
          </p:nvGrpSpPr>
          <p:grpSpPr bwMode="auto">
            <a:xfrm>
              <a:off x="3730625" y="2590800"/>
              <a:ext cx="1752600" cy="3886200"/>
              <a:chOff x="5285232" y="1905000"/>
              <a:chExt cx="1420368" cy="3886200"/>
            </a:xfrm>
          </p:grpSpPr>
          <p:sp>
            <p:nvSpPr>
              <p:cNvPr id="120874" name="Rounded Rectangle 2"/>
              <p:cNvSpPr>
                <a:spLocks noChangeArrowheads="1"/>
              </p:cNvSpPr>
              <p:nvPr/>
            </p:nvSpPr>
            <p:spPr bwMode="auto">
              <a:xfrm>
                <a:off x="5462016" y="1905000"/>
                <a:ext cx="1066800" cy="38862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FFFFFF"/>
                  </a:solidFill>
                  <a:cs typeface="Arial" charset="0"/>
                </a:endParaRPr>
              </a:p>
            </p:txBody>
          </p:sp>
          <p:grpSp>
            <p:nvGrpSpPr>
              <p:cNvPr id="120875" name="Group 5"/>
              <p:cNvGrpSpPr>
                <a:grpSpLocks/>
              </p:cNvGrpSpPr>
              <p:nvPr/>
            </p:nvGrpSpPr>
            <p:grpSpPr bwMode="auto">
              <a:xfrm>
                <a:off x="5285232" y="2438400"/>
                <a:ext cx="1420368" cy="2895600"/>
                <a:chOff x="5285232" y="2438400"/>
                <a:chExt cx="1420368" cy="2895600"/>
              </a:xfrm>
            </p:grpSpPr>
            <p:sp>
              <p:nvSpPr>
                <p:cNvPr id="120876" name="Isosceles Triangle 3"/>
                <p:cNvSpPr>
                  <a:spLocks noChangeArrowheads="1"/>
                </p:cNvSpPr>
                <p:nvPr/>
              </p:nvSpPr>
              <p:spPr bwMode="auto">
                <a:xfrm>
                  <a:off x="6352032" y="2438400"/>
                  <a:ext cx="353568" cy="304800"/>
                </a:xfrm>
                <a:prstGeom prst="triangle">
                  <a:avLst>
                    <a:gd name="adj" fmla="val 50000"/>
                  </a:avLst>
                </a:prstGeom>
                <a:solidFill>
                  <a:schemeClr val="tx1"/>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120877" name="Isosceles Triangle 4"/>
                <p:cNvSpPr>
                  <a:spLocks noChangeArrowheads="1"/>
                </p:cNvSpPr>
                <p:nvPr/>
              </p:nvSpPr>
              <p:spPr bwMode="auto">
                <a:xfrm flipV="1">
                  <a:off x="5285232" y="5029200"/>
                  <a:ext cx="353568" cy="304800"/>
                </a:xfrm>
                <a:prstGeom prst="triangle">
                  <a:avLst>
                    <a:gd name="adj" fmla="val 50000"/>
                  </a:avLst>
                </a:prstGeom>
                <a:solidFill>
                  <a:schemeClr val="tx1"/>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srgbClr val="FFFFFF"/>
                    </a:solidFill>
                    <a:cs typeface="Arial" charset="0"/>
                  </a:endParaRPr>
                </a:p>
              </p:txBody>
            </p:sp>
          </p:grpSp>
        </p:grpSp>
        <p:sp>
          <p:nvSpPr>
            <p:cNvPr id="39" name="Freeform 56"/>
            <p:cNvSpPr>
              <a:spLocks/>
            </p:cNvSpPr>
            <p:nvPr/>
          </p:nvSpPr>
          <p:spPr bwMode="auto">
            <a:xfrm>
              <a:off x="5940425" y="2590800"/>
              <a:ext cx="1069975" cy="102184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chemeClr val="bg1">
                <a:lumMod val="65000"/>
              </a:schemeClr>
            </a:solidFill>
            <a:ln w="9525" cap="rnd">
              <a:solidFill>
                <a:srgbClr val="000000"/>
              </a:solidFill>
              <a:prstDash val="solid"/>
              <a:round/>
              <a:headEnd/>
              <a:tailEnd/>
            </a:ln>
          </p:spPr>
          <p:txBody>
            <a:bodyPr/>
            <a:lstStyle/>
            <a:p>
              <a:pPr>
                <a:defRPr/>
              </a:pPr>
              <a:endParaRPr lang="en-US">
                <a:solidFill>
                  <a:prstClr val="white"/>
                </a:solidFill>
              </a:endParaRPr>
            </a:p>
          </p:txBody>
        </p:sp>
        <p:sp>
          <p:nvSpPr>
            <p:cNvPr id="42" name="Freeform 56"/>
            <p:cNvSpPr>
              <a:spLocks/>
            </p:cNvSpPr>
            <p:nvPr/>
          </p:nvSpPr>
          <p:spPr bwMode="auto">
            <a:xfrm>
              <a:off x="5940425" y="4038311"/>
              <a:ext cx="1069975" cy="1023072"/>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chemeClr val="bg1">
                <a:lumMod val="65000"/>
              </a:schemeClr>
            </a:solidFill>
            <a:ln w="9525" cap="rnd">
              <a:solidFill>
                <a:srgbClr val="000000"/>
              </a:solidFill>
              <a:prstDash val="solid"/>
              <a:round/>
              <a:headEnd/>
              <a:tailEnd/>
            </a:ln>
          </p:spPr>
          <p:txBody>
            <a:bodyPr/>
            <a:lstStyle/>
            <a:p>
              <a:pPr>
                <a:defRPr/>
              </a:pPr>
              <a:endParaRPr lang="en-US">
                <a:solidFill>
                  <a:prstClr val="white"/>
                </a:solidFill>
              </a:endParaRPr>
            </a:p>
          </p:txBody>
        </p:sp>
        <p:sp>
          <p:nvSpPr>
            <p:cNvPr id="45" name="Freeform 56"/>
            <p:cNvSpPr>
              <a:spLocks/>
            </p:cNvSpPr>
            <p:nvPr/>
          </p:nvSpPr>
          <p:spPr bwMode="auto">
            <a:xfrm>
              <a:off x="5940425" y="5455155"/>
              <a:ext cx="1069975" cy="1021845"/>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chemeClr val="bg1">
                <a:lumMod val="65000"/>
              </a:schemeClr>
            </a:solidFill>
            <a:ln w="9525" cap="rnd">
              <a:solidFill>
                <a:srgbClr val="000000"/>
              </a:solidFill>
              <a:prstDash val="solid"/>
              <a:round/>
              <a:headEnd/>
              <a:tailEnd/>
            </a:ln>
          </p:spPr>
          <p:txBody>
            <a:bodyPr/>
            <a:lstStyle/>
            <a:p>
              <a:pPr>
                <a:defRPr/>
              </a:pPr>
              <a:endParaRPr lang="en-US">
                <a:solidFill>
                  <a:prstClr val="white"/>
                </a:solidFill>
              </a:endParaRPr>
            </a:p>
          </p:txBody>
        </p:sp>
        <p:cxnSp>
          <p:nvCxnSpPr>
            <p:cNvPr id="120871" name="Straight Connector 54"/>
            <p:cNvCxnSpPr>
              <a:cxnSpLocks noChangeShapeType="1"/>
              <a:stCxn id="120874" idx="3"/>
            </p:cNvCxnSpPr>
            <p:nvPr/>
          </p:nvCxnSpPr>
          <p:spPr bwMode="auto">
            <a:xfrm flipV="1">
              <a:off x="5265738" y="3200400"/>
              <a:ext cx="598487" cy="13335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0872" name="Straight Connector 65"/>
            <p:cNvCxnSpPr>
              <a:cxnSpLocks noChangeShapeType="1"/>
            </p:cNvCxnSpPr>
            <p:nvPr/>
          </p:nvCxnSpPr>
          <p:spPr bwMode="auto">
            <a:xfrm>
              <a:off x="5254625" y="4495800"/>
              <a:ext cx="4572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0873" name="Straight Connector 66"/>
            <p:cNvCxnSpPr>
              <a:cxnSpLocks noChangeShapeType="1"/>
            </p:cNvCxnSpPr>
            <p:nvPr/>
          </p:nvCxnSpPr>
          <p:spPr bwMode="auto">
            <a:xfrm>
              <a:off x="5254625" y="4495800"/>
              <a:ext cx="557213" cy="13335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20838" name="Rectangle 68"/>
          <p:cNvSpPr>
            <a:spLocks noChangeArrowheads="1"/>
          </p:cNvSpPr>
          <p:nvPr/>
        </p:nvSpPr>
        <p:spPr bwMode="auto">
          <a:xfrm>
            <a:off x="4949825" y="3810000"/>
            <a:ext cx="228600" cy="2286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120839" name="Rectangle 69"/>
          <p:cNvSpPr>
            <a:spLocks noChangeArrowheads="1"/>
          </p:cNvSpPr>
          <p:nvPr/>
        </p:nvSpPr>
        <p:spPr bwMode="auto">
          <a:xfrm>
            <a:off x="4645025" y="3810000"/>
            <a:ext cx="228600" cy="2286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120840" name="Rectangle 70"/>
          <p:cNvSpPr>
            <a:spLocks noChangeArrowheads="1"/>
          </p:cNvSpPr>
          <p:nvPr/>
        </p:nvSpPr>
        <p:spPr bwMode="auto">
          <a:xfrm>
            <a:off x="4340225" y="3810000"/>
            <a:ext cx="228600" cy="228600"/>
          </a:xfrm>
          <a:prstGeom prst="rect">
            <a:avLst/>
          </a:prstGeom>
          <a:solidFill>
            <a:srgbClr val="6364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120841" name="Text Box 93"/>
          <p:cNvSpPr txBox="1">
            <a:spLocks noChangeArrowheads="1"/>
          </p:cNvSpPr>
          <p:nvPr/>
        </p:nvSpPr>
        <p:spPr bwMode="auto">
          <a:xfrm>
            <a:off x="3962400" y="1524000"/>
            <a:ext cx="1219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worker loop</a:t>
            </a:r>
          </a:p>
        </p:txBody>
      </p:sp>
      <p:sp>
        <p:nvSpPr>
          <p:cNvPr id="120842" name="Text Box 93"/>
          <p:cNvSpPr txBox="1">
            <a:spLocks noChangeArrowheads="1"/>
          </p:cNvSpPr>
          <p:nvPr/>
        </p:nvSpPr>
        <p:spPr bwMode="auto">
          <a:xfrm>
            <a:off x="7162800" y="2379663"/>
            <a:ext cx="1676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smtClean="0">
                <a:solidFill>
                  <a:srgbClr val="000000"/>
                </a:solidFill>
              </a:rPr>
              <a:t>Handle one event, blocking as necessary.</a:t>
            </a:r>
          </a:p>
        </p:txBody>
      </p:sp>
      <p:sp>
        <p:nvSpPr>
          <p:cNvPr id="120843" name="Text Box 93"/>
          <p:cNvSpPr txBox="1">
            <a:spLocks noChangeArrowheads="1"/>
          </p:cNvSpPr>
          <p:nvPr/>
        </p:nvSpPr>
        <p:spPr bwMode="auto">
          <a:xfrm>
            <a:off x="7162800" y="4360863"/>
            <a:ext cx="1676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smtClean="0">
                <a:solidFill>
                  <a:srgbClr val="000000"/>
                </a:solidFill>
              </a:rPr>
              <a:t>When handler is complete, return to worker pool.</a:t>
            </a:r>
          </a:p>
        </p:txBody>
      </p:sp>
      <p:sp>
        <p:nvSpPr>
          <p:cNvPr id="120844" name="Oval 24"/>
          <p:cNvSpPr>
            <a:spLocks noChangeArrowheads="1"/>
          </p:cNvSpPr>
          <p:nvPr/>
        </p:nvSpPr>
        <p:spPr bwMode="auto">
          <a:xfrm>
            <a:off x="7543800" y="5562600"/>
            <a:ext cx="684213" cy="661988"/>
          </a:xfrm>
          <a:prstGeom prst="ellipse">
            <a:avLst/>
          </a:prstGeom>
          <a:solidFill>
            <a:schemeClr val="tx2"/>
          </a:solidFill>
          <a:ln w="12700">
            <a:solidFill>
              <a:schemeClr val="tx1"/>
            </a:solidFill>
            <a:round/>
            <a:headEnd type="none" w="sm" len="sm"/>
            <a:tailEnd type="none" w="sm" len="sm"/>
          </a:ln>
        </p:spPr>
        <p:txBody>
          <a:bodyPr wrap="none" anchor="ctr"/>
          <a:lstStyle/>
          <a:p>
            <a:endParaRPr lang="en-US" smtClean="0">
              <a:solidFill>
                <a:srgbClr val="FFFFFF"/>
              </a:solidFill>
            </a:endParaRPr>
          </a:p>
        </p:txBody>
      </p:sp>
      <p:sp>
        <p:nvSpPr>
          <p:cNvPr id="120845" name="AutoShape 25"/>
          <p:cNvSpPr>
            <a:spLocks noChangeArrowheads="1"/>
          </p:cNvSpPr>
          <p:nvPr/>
        </p:nvSpPr>
        <p:spPr bwMode="auto">
          <a:xfrm flipH="1">
            <a:off x="7781925" y="5708650"/>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46" name="AutoShape 26"/>
          <p:cNvSpPr>
            <a:spLocks noChangeArrowheads="1"/>
          </p:cNvSpPr>
          <p:nvPr/>
        </p:nvSpPr>
        <p:spPr bwMode="auto">
          <a:xfrm rot="-8460389">
            <a:off x="7572375" y="5649913"/>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
        <p:nvSpPr>
          <p:cNvPr id="98" name="Oval 24"/>
          <p:cNvSpPr>
            <a:spLocks noChangeArrowheads="1"/>
          </p:cNvSpPr>
          <p:nvPr/>
        </p:nvSpPr>
        <p:spPr bwMode="auto">
          <a:xfrm>
            <a:off x="1754188" y="3605213"/>
            <a:ext cx="684212" cy="661987"/>
          </a:xfrm>
          <a:prstGeom prst="ellipse">
            <a:avLst/>
          </a:prstGeom>
          <a:solidFill>
            <a:schemeClr val="accent5"/>
          </a:solidFill>
          <a:ln w="12700">
            <a:solidFill>
              <a:schemeClr val="tx1"/>
            </a:solidFill>
            <a:round/>
            <a:headEnd type="none" w="sm" len="sm"/>
            <a:tailEnd type="none" w="sm" len="sm"/>
          </a:ln>
        </p:spPr>
        <p:txBody>
          <a:bodyPr wrap="none" anchor="ctr"/>
          <a:lstStyle/>
          <a:p>
            <a:pPr>
              <a:defRPr/>
            </a:pPr>
            <a:endParaRPr lang="en-US">
              <a:solidFill>
                <a:prstClr val="white"/>
              </a:solidFill>
            </a:endParaRPr>
          </a:p>
        </p:txBody>
      </p:sp>
      <p:sp>
        <p:nvSpPr>
          <p:cNvPr id="120848" name="AutoShape 25"/>
          <p:cNvSpPr>
            <a:spLocks noChangeArrowheads="1"/>
          </p:cNvSpPr>
          <p:nvPr/>
        </p:nvSpPr>
        <p:spPr bwMode="auto">
          <a:xfrm flipH="1">
            <a:off x="1992313" y="37512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49" name="AutoShape 26"/>
          <p:cNvSpPr>
            <a:spLocks noChangeArrowheads="1"/>
          </p:cNvSpPr>
          <p:nvPr/>
        </p:nvSpPr>
        <p:spPr bwMode="auto">
          <a:xfrm rot="-8460389">
            <a:off x="1782763" y="36925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
        <p:nvSpPr>
          <p:cNvPr id="101" name="Oval 24"/>
          <p:cNvSpPr>
            <a:spLocks noChangeArrowheads="1"/>
          </p:cNvSpPr>
          <p:nvPr/>
        </p:nvSpPr>
        <p:spPr bwMode="auto">
          <a:xfrm>
            <a:off x="915988" y="3605213"/>
            <a:ext cx="684212" cy="661987"/>
          </a:xfrm>
          <a:prstGeom prst="ellipse">
            <a:avLst/>
          </a:prstGeom>
          <a:solidFill>
            <a:schemeClr val="accent2">
              <a:lumMod val="60000"/>
              <a:lumOff val="40000"/>
            </a:schemeClr>
          </a:solidFill>
          <a:ln w="12700">
            <a:solidFill>
              <a:schemeClr val="tx1"/>
            </a:solidFill>
            <a:round/>
            <a:headEnd type="none" w="sm" len="sm"/>
            <a:tailEnd type="none" w="sm" len="sm"/>
          </a:ln>
        </p:spPr>
        <p:txBody>
          <a:bodyPr wrap="none" anchor="ctr"/>
          <a:lstStyle/>
          <a:p>
            <a:pPr>
              <a:defRPr/>
            </a:pPr>
            <a:endParaRPr lang="en-US">
              <a:solidFill>
                <a:prstClr val="white"/>
              </a:solidFill>
            </a:endParaRPr>
          </a:p>
        </p:txBody>
      </p:sp>
      <p:sp>
        <p:nvSpPr>
          <p:cNvPr id="120851" name="AutoShape 25"/>
          <p:cNvSpPr>
            <a:spLocks noChangeArrowheads="1"/>
          </p:cNvSpPr>
          <p:nvPr/>
        </p:nvSpPr>
        <p:spPr bwMode="auto">
          <a:xfrm flipH="1">
            <a:off x="1154113" y="37512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52" name="AutoShape 26"/>
          <p:cNvSpPr>
            <a:spLocks noChangeArrowheads="1"/>
          </p:cNvSpPr>
          <p:nvPr/>
        </p:nvSpPr>
        <p:spPr bwMode="auto">
          <a:xfrm rot="-8460389">
            <a:off x="944563" y="36925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
        <p:nvSpPr>
          <p:cNvPr id="104" name="Oval 24"/>
          <p:cNvSpPr>
            <a:spLocks noChangeArrowheads="1"/>
          </p:cNvSpPr>
          <p:nvPr/>
        </p:nvSpPr>
        <p:spPr bwMode="auto">
          <a:xfrm>
            <a:off x="2667000" y="3605213"/>
            <a:ext cx="684213" cy="661987"/>
          </a:xfrm>
          <a:prstGeom prst="ellipse">
            <a:avLst/>
          </a:prstGeom>
          <a:solidFill>
            <a:schemeClr val="tx2">
              <a:lumMod val="60000"/>
              <a:lumOff val="40000"/>
            </a:schemeClr>
          </a:solidFill>
          <a:ln w="12700">
            <a:solidFill>
              <a:schemeClr val="tx1"/>
            </a:solidFill>
            <a:round/>
            <a:headEnd type="none" w="sm" len="sm"/>
            <a:tailEnd type="none" w="sm" len="sm"/>
          </a:ln>
        </p:spPr>
        <p:txBody>
          <a:bodyPr wrap="none" anchor="ctr"/>
          <a:lstStyle/>
          <a:p>
            <a:pPr>
              <a:defRPr/>
            </a:pPr>
            <a:endParaRPr lang="en-US">
              <a:solidFill>
                <a:prstClr val="white"/>
              </a:solidFill>
            </a:endParaRPr>
          </a:p>
        </p:txBody>
      </p:sp>
      <p:sp>
        <p:nvSpPr>
          <p:cNvPr id="120854" name="AutoShape 25"/>
          <p:cNvSpPr>
            <a:spLocks noChangeArrowheads="1"/>
          </p:cNvSpPr>
          <p:nvPr/>
        </p:nvSpPr>
        <p:spPr bwMode="auto">
          <a:xfrm flipH="1">
            <a:off x="2905125" y="37512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FFFFFF"/>
              </a:solidFill>
            </a:endParaRPr>
          </a:p>
        </p:txBody>
      </p:sp>
      <p:sp>
        <p:nvSpPr>
          <p:cNvPr id="120855" name="AutoShape 26"/>
          <p:cNvSpPr>
            <a:spLocks noChangeArrowheads="1"/>
          </p:cNvSpPr>
          <p:nvPr/>
        </p:nvSpPr>
        <p:spPr bwMode="auto">
          <a:xfrm rot="-8460389">
            <a:off x="2695575" y="36925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
        <p:nvSpPr>
          <p:cNvPr id="120856" name="Text Box 93"/>
          <p:cNvSpPr txBox="1">
            <a:spLocks noChangeArrowheads="1"/>
          </p:cNvSpPr>
          <p:nvPr/>
        </p:nvSpPr>
        <p:spPr bwMode="auto">
          <a:xfrm>
            <a:off x="304800" y="1676400"/>
            <a:ext cx="342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We can synchronize an event queue with a mutex/CV pair.</a:t>
            </a:r>
          </a:p>
        </p:txBody>
      </p:sp>
      <p:sp>
        <p:nvSpPr>
          <p:cNvPr id="120857" name="Text Box 93"/>
          <p:cNvSpPr txBox="1">
            <a:spLocks noChangeArrowheads="1"/>
          </p:cNvSpPr>
          <p:nvPr/>
        </p:nvSpPr>
        <p:spPr bwMode="auto">
          <a:xfrm>
            <a:off x="457200" y="2362200"/>
            <a:ext cx="3276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smtClean="0">
                <a:solidFill>
                  <a:srgbClr val="000000"/>
                </a:solidFill>
              </a:rPr>
              <a:t>Protect the event queue data structure itself with the mutex. </a:t>
            </a:r>
          </a:p>
        </p:txBody>
      </p:sp>
      <p:sp>
        <p:nvSpPr>
          <p:cNvPr id="120858" name="Text Box 93"/>
          <p:cNvSpPr txBox="1">
            <a:spLocks noChangeArrowheads="1"/>
          </p:cNvSpPr>
          <p:nvPr/>
        </p:nvSpPr>
        <p:spPr bwMode="auto">
          <a:xfrm>
            <a:off x="4876800" y="2819400"/>
            <a:ext cx="121920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dispatch</a:t>
            </a:r>
          </a:p>
        </p:txBody>
      </p:sp>
      <p:sp>
        <p:nvSpPr>
          <p:cNvPr id="120859" name="Text Box 93"/>
          <p:cNvSpPr txBox="1">
            <a:spLocks noChangeArrowheads="1"/>
          </p:cNvSpPr>
          <p:nvPr/>
        </p:nvSpPr>
        <p:spPr bwMode="auto">
          <a:xfrm>
            <a:off x="381000" y="4429125"/>
            <a:ext cx="327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smtClean="0">
                <a:solidFill>
                  <a:srgbClr val="000000"/>
                </a:solidFill>
              </a:rPr>
              <a:t>threads waiting on CV</a:t>
            </a:r>
          </a:p>
        </p:txBody>
      </p:sp>
      <p:sp>
        <p:nvSpPr>
          <p:cNvPr id="120860" name="Text Box 93"/>
          <p:cNvSpPr txBox="1">
            <a:spLocks noChangeArrowheads="1"/>
          </p:cNvSpPr>
          <p:nvPr/>
        </p:nvSpPr>
        <p:spPr bwMode="auto">
          <a:xfrm>
            <a:off x="457200" y="5170488"/>
            <a:ext cx="3276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smtClean="0">
                <a:solidFill>
                  <a:srgbClr val="000000"/>
                </a:solidFill>
              </a:rPr>
              <a:t>Workers </a:t>
            </a:r>
            <a:r>
              <a:rPr lang="en-US" sz="1800" b="1" smtClean="0">
                <a:solidFill>
                  <a:srgbClr val="000000"/>
                </a:solidFill>
              </a:rPr>
              <a:t>wait</a:t>
            </a:r>
            <a:r>
              <a:rPr lang="en-US" sz="1800" smtClean="0">
                <a:solidFill>
                  <a:srgbClr val="000000"/>
                </a:solidFill>
              </a:rPr>
              <a:t> on the CV for next event if the event queue is empty.  </a:t>
            </a:r>
            <a:r>
              <a:rPr lang="en-US" sz="1800" b="1" smtClean="0">
                <a:solidFill>
                  <a:srgbClr val="000000"/>
                </a:solidFill>
              </a:rPr>
              <a:t>Signal</a:t>
            </a:r>
            <a:r>
              <a:rPr lang="en-US" sz="1800" smtClean="0">
                <a:solidFill>
                  <a:srgbClr val="000000"/>
                </a:solidFill>
              </a:rPr>
              <a:t> the CV when a new event arrives.  This is a </a:t>
            </a:r>
            <a:r>
              <a:rPr lang="en-US" sz="1800" b="1" smtClean="0">
                <a:solidFill>
                  <a:srgbClr val="651222"/>
                </a:solidFill>
              </a:rPr>
              <a:t>producer/consumer </a:t>
            </a:r>
            <a:r>
              <a:rPr lang="en-US" sz="1800" smtClean="0">
                <a:solidFill>
                  <a:srgbClr val="000000"/>
                </a:solidFill>
              </a:rPr>
              <a:t>problem.</a:t>
            </a:r>
          </a:p>
        </p:txBody>
      </p:sp>
      <p:cxnSp>
        <p:nvCxnSpPr>
          <p:cNvPr id="120861" name="Straight Connector 66"/>
          <p:cNvCxnSpPr>
            <a:cxnSpLocks noChangeShapeType="1"/>
          </p:cNvCxnSpPr>
          <p:nvPr/>
        </p:nvCxnSpPr>
        <p:spPr bwMode="auto">
          <a:xfrm>
            <a:off x="3657600" y="2895600"/>
            <a:ext cx="609600" cy="914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71" name="Rectangle 24"/>
          <p:cNvSpPr>
            <a:spLocks noChangeArrowheads="1"/>
          </p:cNvSpPr>
          <p:nvPr/>
        </p:nvSpPr>
        <p:spPr bwMode="auto">
          <a:xfrm>
            <a:off x="609600" y="3352800"/>
            <a:ext cx="2971800" cy="1501775"/>
          </a:xfrm>
          <a:prstGeom prst="rect">
            <a:avLst/>
          </a:prstGeom>
          <a:noFill/>
          <a:ln w="25400" cap="rnd">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20863" name="Text Box 93"/>
          <p:cNvSpPr txBox="1">
            <a:spLocks noChangeArrowheads="1"/>
          </p:cNvSpPr>
          <p:nvPr/>
        </p:nvSpPr>
        <p:spPr bwMode="auto">
          <a:xfrm>
            <a:off x="5867400" y="2341563"/>
            <a:ext cx="1219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handler</a:t>
            </a:r>
          </a:p>
        </p:txBody>
      </p:sp>
      <p:sp>
        <p:nvSpPr>
          <p:cNvPr id="120864" name="Text Box 93"/>
          <p:cNvSpPr txBox="1">
            <a:spLocks noChangeArrowheads="1"/>
          </p:cNvSpPr>
          <p:nvPr/>
        </p:nvSpPr>
        <p:spPr bwMode="auto">
          <a:xfrm>
            <a:off x="5867400" y="4191000"/>
            <a:ext cx="1219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handler</a:t>
            </a:r>
          </a:p>
        </p:txBody>
      </p:sp>
      <p:sp>
        <p:nvSpPr>
          <p:cNvPr id="120865" name="Text Box 93"/>
          <p:cNvSpPr txBox="1">
            <a:spLocks noChangeArrowheads="1"/>
          </p:cNvSpPr>
          <p:nvPr/>
        </p:nvSpPr>
        <p:spPr bwMode="auto">
          <a:xfrm>
            <a:off x="5867400" y="5999163"/>
            <a:ext cx="1219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handler</a:t>
            </a:r>
          </a:p>
        </p:txBody>
      </p:sp>
      <p:sp>
        <p:nvSpPr>
          <p:cNvPr id="120866" name="TextBox 1"/>
          <p:cNvSpPr txBox="1">
            <a:spLocks noChangeArrowheads="1"/>
          </p:cNvSpPr>
          <p:nvPr/>
        </p:nvSpPr>
        <p:spPr bwMode="auto">
          <a:xfrm>
            <a:off x="9613900" y="2641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mtClean="0">
              <a:solidFill>
                <a:prstClr val="white"/>
              </a:solidFill>
            </a:endParaRPr>
          </a:p>
        </p:txBody>
      </p:sp>
    </p:spTree>
    <p:extLst>
      <p:ext uri="{BB962C8B-B14F-4D97-AF65-F5344CB8AC3E}">
        <p14:creationId xmlns:p14="http://schemas.microsoft.com/office/powerpoint/2010/main" val="11926527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Gill Sans MT" charset="0"/>
                <a:cs typeface="Arial" charset="0"/>
              </a:rPr>
              <a:t>Producer-consumer problem</a:t>
            </a:r>
          </a:p>
        </p:txBody>
      </p:sp>
      <p:sp>
        <p:nvSpPr>
          <p:cNvPr id="121858" name="Content Placeholder 2"/>
          <p:cNvSpPr>
            <a:spLocks noGrp="1"/>
          </p:cNvSpPr>
          <p:nvPr>
            <p:ph idx="1"/>
          </p:nvPr>
        </p:nvSpPr>
        <p:spPr/>
        <p:txBody>
          <a:bodyPr/>
          <a:lstStyle/>
          <a:p>
            <a:r>
              <a:rPr lang="en-US" sz="2800">
                <a:latin typeface="Gill Sans MT" charset="0"/>
                <a:cs typeface="Arial" charset="0"/>
              </a:rPr>
              <a:t>Pass elements through a bounded-size shared buffer</a:t>
            </a:r>
          </a:p>
          <a:p>
            <a:pPr lvl="1"/>
            <a:r>
              <a:rPr lang="en-US" sz="2400">
                <a:latin typeface="Gill Sans MT" charset="0"/>
                <a:cs typeface="Arial" charset="0"/>
              </a:rPr>
              <a:t>Producer puts in (must wait when full)</a:t>
            </a:r>
          </a:p>
          <a:p>
            <a:pPr lvl="1"/>
            <a:r>
              <a:rPr lang="en-US" sz="2400">
                <a:latin typeface="Gill Sans MT" charset="0"/>
                <a:cs typeface="Arial" charset="0"/>
              </a:rPr>
              <a:t>Consumer takes out (must wait when empty)</a:t>
            </a:r>
          </a:p>
          <a:p>
            <a:pPr lvl="1"/>
            <a:r>
              <a:rPr lang="en-US" sz="2400">
                <a:latin typeface="Gill Sans MT" charset="0"/>
                <a:cs typeface="Arial" charset="0"/>
              </a:rPr>
              <a:t>Synchronize access to buffer</a:t>
            </a:r>
          </a:p>
          <a:p>
            <a:pPr lvl="1"/>
            <a:r>
              <a:rPr lang="en-US" sz="2400">
                <a:latin typeface="Gill Sans MT" charset="0"/>
                <a:cs typeface="Arial" charset="0"/>
              </a:rPr>
              <a:t>Elements pass through in order</a:t>
            </a:r>
          </a:p>
          <a:p>
            <a:r>
              <a:rPr lang="en-US" sz="2800">
                <a:latin typeface="Gill Sans MT" charset="0"/>
                <a:cs typeface="Arial" charset="0"/>
              </a:rPr>
              <a:t>Examples</a:t>
            </a:r>
          </a:p>
          <a:p>
            <a:pPr lvl="1"/>
            <a:r>
              <a:rPr lang="en-US" sz="2400">
                <a:latin typeface="Gill Sans MT" charset="0"/>
                <a:cs typeface="Arial" charset="0"/>
              </a:rPr>
              <a:t>Unix pipes: cpp | cc1 | cc2 | as</a:t>
            </a:r>
          </a:p>
          <a:p>
            <a:pPr lvl="1"/>
            <a:r>
              <a:rPr lang="en-US" sz="2400">
                <a:latin typeface="Gill Sans MT" charset="0"/>
                <a:cs typeface="Arial" charset="0"/>
              </a:rPr>
              <a:t>Network packet queues</a:t>
            </a:r>
          </a:p>
          <a:p>
            <a:pPr lvl="1"/>
            <a:r>
              <a:rPr lang="en-US" sz="2400">
                <a:latin typeface="Gill Sans MT" charset="0"/>
                <a:cs typeface="Arial" charset="0"/>
              </a:rPr>
              <a:t>Server worker threads receiving requests</a:t>
            </a:r>
          </a:p>
          <a:p>
            <a:pPr lvl="1"/>
            <a:r>
              <a:rPr lang="en-US" sz="2400">
                <a:latin typeface="Gill Sans MT" charset="0"/>
                <a:cs typeface="Arial" charset="0"/>
              </a:rPr>
              <a:t>Feeding events to an event-driven program</a:t>
            </a:r>
          </a:p>
          <a:p>
            <a:pPr lvl="1"/>
            <a:endParaRPr lang="en-US" sz="2400">
              <a:latin typeface="Gill Sans MT" charset="0"/>
              <a:cs typeface="Arial" charset="0"/>
            </a:endParaRPr>
          </a:p>
        </p:txBody>
      </p:sp>
    </p:spTree>
    <p:extLst>
      <p:ext uri="{BB962C8B-B14F-4D97-AF65-F5344CB8AC3E}">
        <p14:creationId xmlns:p14="http://schemas.microsoft.com/office/powerpoint/2010/main" val="18888053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z="4400">
                <a:latin typeface="Gill Sans MT" charset="0"/>
                <a:cs typeface="Arial" charset="0"/>
              </a:rPr>
              <a:t>Example: the soda/HFCS machine</a:t>
            </a:r>
            <a:endParaRPr lang="en-US">
              <a:latin typeface="Gill Sans MT" charset="0"/>
              <a:cs typeface="Arial" charset="0"/>
            </a:endParaRPr>
          </a:p>
        </p:txBody>
      </p:sp>
      <p:pic>
        <p:nvPicPr>
          <p:cNvPr id="2055" name="Rectangle 2054"/>
          <p:cNvPicPr>
            <a:picLocks noChangeAspect="1" noChangeArrowheads="1"/>
          </p:cNvPicPr>
          <p:nvPr/>
        </p:nvPicPr>
        <p:blipFill>
          <a:blip r:embed="rId2"/>
          <a:srcRect/>
          <a:stretch>
            <a:fillRect/>
          </a:stretch>
        </p:blipFill>
        <p:spPr bwMode="auto">
          <a:xfrm>
            <a:off x="3198813" y="1371600"/>
            <a:ext cx="2668587"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6" name="Rounded Rectangle 5"/>
          <p:cNvSpPr>
            <a:spLocks noChangeArrowheads="1"/>
          </p:cNvSpPr>
          <p:nvPr/>
        </p:nvSpPr>
        <p:spPr bwMode="auto">
          <a:xfrm>
            <a:off x="3351213" y="1600200"/>
            <a:ext cx="1143000" cy="3886200"/>
          </a:xfrm>
          <a:prstGeom prst="roundRect">
            <a:avLst>
              <a:gd name="adj" fmla="val 16667"/>
            </a:avLst>
          </a:prstGeom>
          <a:gradFill rotWithShape="1">
            <a:gsLst>
              <a:gs pos="0">
                <a:srgbClr val="BCBCBC"/>
              </a:gs>
              <a:gs pos="35001">
                <a:srgbClr val="D0D0D0"/>
              </a:gs>
              <a:gs pos="100000">
                <a:srgbClr val="EDEDED"/>
              </a:gs>
            </a:gsLst>
            <a:lin ang="16200000" scaled="1"/>
          </a:gradFill>
          <a:ln w="6350" cap="rnd">
            <a:solidFill>
              <a:srgbClr val="000000"/>
            </a:solidFill>
            <a:round/>
            <a:headEnd type="triangle" w="med" len="med"/>
            <a:tailEnd type="triangle" w="med" len="med"/>
          </a:ln>
          <a:effectLst>
            <a:outerShdw blurRad="63500" algn="tl" rotWithShape="0">
              <a:srgbClr val="000000">
                <a:alpha val="64000"/>
              </a:srgbClr>
            </a:outerShdw>
          </a:effectLst>
        </p:spPr>
        <p:txBody>
          <a:bodyPr wrap="none" anchor="ctr"/>
          <a:lstStyle/>
          <a:p>
            <a:pPr algn="ctr" defTabSz="914400" fontAlgn="auto">
              <a:spcBef>
                <a:spcPts val="0"/>
              </a:spcBef>
              <a:spcAft>
                <a:spcPts val="0"/>
              </a:spcAft>
              <a:defRPr/>
            </a:pPr>
            <a:endParaRPr lang="en-US" sz="1800" b="1">
              <a:solidFill>
                <a:srgbClr val="000000"/>
              </a:solidFill>
              <a:latin typeface="Arial" pitchFamily="34" charset="0"/>
              <a:cs typeface="Arial"/>
            </a:endParaRPr>
          </a:p>
        </p:txBody>
      </p:sp>
      <p:pic>
        <p:nvPicPr>
          <p:cNvPr id="2059" name="Rectangle 2058"/>
          <p:cNvPicPr>
            <a:picLocks noChangeAspect="1" noChangeArrowheads="1"/>
          </p:cNvPicPr>
          <p:nvPr/>
        </p:nvPicPr>
        <p:blipFill>
          <a:blip r:embed="rId3"/>
          <a:srcRect/>
          <a:stretch>
            <a:fillRect/>
          </a:stretch>
        </p:blipFill>
        <p:spPr bwMode="auto">
          <a:xfrm>
            <a:off x="6553200" y="2590800"/>
            <a:ext cx="2122488" cy="1868488"/>
          </a:xfrm>
          <a:prstGeom prst="rect">
            <a:avLst/>
          </a:prstGeom>
          <a:noFill/>
          <a:ln w="9525">
            <a:noFill/>
            <a:miter lim="800000"/>
            <a:headEnd/>
            <a:tailEnd/>
          </a:ln>
          <a:effectLst>
            <a:outerShdw blurRad="63500" dist="50800" dir="2700000" algn="tl" rotWithShape="0">
              <a:srgbClr val="000000">
                <a:alpha val="43137"/>
              </a:srgbClr>
            </a:outerShdw>
          </a:effectLst>
        </p:spPr>
      </p:pic>
      <p:sp>
        <p:nvSpPr>
          <p:cNvPr id="122885" name="TextBox 11"/>
          <p:cNvSpPr txBox="1">
            <a:spLocks noChangeArrowheads="1"/>
          </p:cNvSpPr>
          <p:nvPr/>
        </p:nvSpPr>
        <p:spPr bwMode="auto">
          <a:xfrm>
            <a:off x="3200400" y="5638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Vending machine</a:t>
            </a:r>
          </a:p>
          <a:p>
            <a:pPr algn="ctr" defTabSz="914400"/>
            <a:r>
              <a:rPr lang="en-US" b="1" smtClean="0">
                <a:solidFill>
                  <a:srgbClr val="FFFFFF"/>
                </a:solidFill>
                <a:latin typeface="Calibri" charset="0"/>
                <a:cs typeface="Arial" charset="0"/>
              </a:rPr>
              <a:t>(buffer)</a:t>
            </a:r>
          </a:p>
        </p:txBody>
      </p:sp>
      <p:sp>
        <p:nvSpPr>
          <p:cNvPr id="122886" name="TextBox 12"/>
          <p:cNvSpPr txBox="1">
            <a:spLocks noChangeArrowheads="1"/>
          </p:cNvSpPr>
          <p:nvPr/>
        </p:nvSpPr>
        <p:spPr bwMode="auto">
          <a:xfrm>
            <a:off x="6248400" y="4503738"/>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Soda drinker</a:t>
            </a:r>
          </a:p>
          <a:p>
            <a:pPr algn="ctr" defTabSz="914400"/>
            <a:r>
              <a:rPr lang="en-US" b="1" smtClean="0">
                <a:solidFill>
                  <a:srgbClr val="FFFFFF"/>
                </a:solidFill>
                <a:latin typeface="Calibri" charset="0"/>
                <a:cs typeface="Arial" charset="0"/>
              </a:rPr>
              <a:t>(consumer)</a:t>
            </a:r>
          </a:p>
        </p:txBody>
      </p:sp>
      <p:pic>
        <p:nvPicPr>
          <p:cNvPr id="14" name="Rectangle 13"/>
          <p:cNvPicPr>
            <a:picLocks noChangeAspect="1" noChangeArrowheads="1"/>
          </p:cNvPicPr>
          <p:nvPr/>
        </p:nvPicPr>
        <p:blipFill>
          <a:blip r:embed="rId4"/>
          <a:srcRect/>
          <a:stretch>
            <a:fillRect/>
          </a:stretch>
        </p:blipFill>
        <p:spPr bwMode="auto">
          <a:xfrm>
            <a:off x="685800" y="2209800"/>
            <a:ext cx="1828800" cy="2743200"/>
          </a:xfrm>
          <a:prstGeom prst="rect">
            <a:avLst/>
          </a:prstGeom>
          <a:noFill/>
          <a:ln w="9525">
            <a:noFill/>
            <a:miter lim="800000"/>
            <a:headEnd/>
            <a:tailEnd/>
          </a:ln>
          <a:effectLst>
            <a:outerShdw blurRad="63500" dist="50800" dir="2700000" algn="tl" rotWithShape="0">
              <a:srgbClr val="000000">
                <a:alpha val="43137"/>
              </a:srgbClr>
            </a:outerShdw>
          </a:effectLst>
        </p:spPr>
      </p:pic>
      <p:sp>
        <p:nvSpPr>
          <p:cNvPr id="122888" name="TextBox 14"/>
          <p:cNvSpPr txBox="1">
            <a:spLocks noChangeArrowheads="1"/>
          </p:cNvSpPr>
          <p:nvPr/>
        </p:nvSpPr>
        <p:spPr bwMode="auto">
          <a:xfrm>
            <a:off x="304800" y="4953000"/>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Delivery person</a:t>
            </a:r>
          </a:p>
          <a:p>
            <a:pPr algn="ctr" defTabSz="914400"/>
            <a:r>
              <a:rPr lang="en-US" b="1" smtClean="0">
                <a:solidFill>
                  <a:srgbClr val="FFFFFF"/>
                </a:solidFill>
                <a:latin typeface="Calibri" charset="0"/>
                <a:cs typeface="Arial" charset="0"/>
              </a:rPr>
              <a:t>(producer)</a:t>
            </a:r>
          </a:p>
        </p:txBody>
      </p:sp>
      <p:sp>
        <p:nvSpPr>
          <p:cNvPr id="122889" name="Right Arrow 15"/>
          <p:cNvSpPr>
            <a:spLocks noChangeArrowheads="1"/>
          </p:cNvSpPr>
          <p:nvPr/>
        </p:nvSpPr>
        <p:spPr bwMode="auto">
          <a:xfrm>
            <a:off x="2362200" y="2971800"/>
            <a:ext cx="1143000" cy="1143000"/>
          </a:xfrm>
          <a:prstGeom prst="rightArrow">
            <a:avLst>
              <a:gd name="adj1" fmla="val 50000"/>
              <a:gd name="adj2" fmla="val 50000"/>
            </a:avLst>
          </a:prstGeom>
          <a:solidFill>
            <a:srgbClr val="FFC000"/>
          </a:solidFill>
          <a:ln w="57150">
            <a:solidFill>
              <a:srgbClr val="FFFF00"/>
            </a:solidFill>
            <a:round/>
            <a:headEnd type="triangle" w="med" len="med"/>
            <a:tailEnd type="triangle" w="med" len="med"/>
          </a:ln>
        </p:spPr>
        <p:txBody>
          <a:bodyPr wrap="none" anchor="ctr"/>
          <a:lstStyle/>
          <a:p>
            <a:pPr algn="ctr" defTabSz="914400"/>
            <a:endParaRPr lang="en-US" sz="1800" b="1" smtClean="0">
              <a:solidFill>
                <a:srgbClr val="000000"/>
              </a:solidFill>
              <a:latin typeface="Gill Sans MT" charset="0"/>
              <a:cs typeface="Arial" charset="0"/>
            </a:endParaRPr>
          </a:p>
        </p:txBody>
      </p:sp>
      <p:sp>
        <p:nvSpPr>
          <p:cNvPr id="122890" name="Right Arrow 16"/>
          <p:cNvSpPr>
            <a:spLocks noChangeArrowheads="1"/>
          </p:cNvSpPr>
          <p:nvPr/>
        </p:nvSpPr>
        <p:spPr bwMode="auto">
          <a:xfrm>
            <a:off x="5715000" y="2971800"/>
            <a:ext cx="1143000" cy="1143000"/>
          </a:xfrm>
          <a:prstGeom prst="rightArrow">
            <a:avLst>
              <a:gd name="adj1" fmla="val 50000"/>
              <a:gd name="adj2" fmla="val 50000"/>
            </a:avLst>
          </a:prstGeom>
          <a:solidFill>
            <a:srgbClr val="FFC000"/>
          </a:solidFill>
          <a:ln w="57150">
            <a:solidFill>
              <a:srgbClr val="FFFF00"/>
            </a:solidFill>
            <a:round/>
            <a:headEnd type="triangle" w="med" len="med"/>
            <a:tailEnd type="triangle" w="med" len="med"/>
          </a:ln>
        </p:spPr>
        <p:txBody>
          <a:bodyPr wrap="none" anchor="ctr"/>
          <a:lstStyle/>
          <a:p>
            <a:pPr algn="ctr" defTabSz="914400"/>
            <a:endParaRPr lang="en-US" sz="1800" b="1" smtClean="0">
              <a:solidFill>
                <a:srgbClr val="000000"/>
              </a:solidFill>
              <a:latin typeface="Gill Sans MT" charset="0"/>
              <a:cs typeface="Arial" charset="0"/>
            </a:endParaRPr>
          </a:p>
        </p:txBody>
      </p:sp>
      <p:pic>
        <p:nvPicPr>
          <p:cNvPr id="7" name="Picture 11"/>
          <p:cNvPicPr>
            <a:picLocks noChangeAspect="1"/>
          </p:cNvPicPr>
          <p:nvPr/>
        </p:nvPicPr>
        <p:blipFill>
          <a:blip r:embed="rId5"/>
          <a:stretch>
            <a:fillRect/>
          </a:stretch>
        </p:blipFill>
        <p:spPr bwMode="auto">
          <a:xfrm>
            <a:off x="3428845" y="16764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18" name="Picture 12"/>
          <p:cNvPicPr>
            <a:picLocks noChangeAspect="1"/>
          </p:cNvPicPr>
          <p:nvPr/>
        </p:nvPicPr>
        <p:blipFill>
          <a:blip r:embed="rId5"/>
          <a:stretch>
            <a:fillRect/>
          </a:stretch>
        </p:blipFill>
        <p:spPr bwMode="auto">
          <a:xfrm>
            <a:off x="3428845" y="2972053"/>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19" name="Picture 13"/>
          <p:cNvPicPr>
            <a:picLocks noChangeAspect="1"/>
          </p:cNvPicPr>
          <p:nvPr/>
        </p:nvPicPr>
        <p:blipFill>
          <a:blip r:embed="rId5"/>
          <a:stretch>
            <a:fillRect/>
          </a:stretch>
        </p:blipFill>
        <p:spPr bwMode="auto">
          <a:xfrm>
            <a:off x="3428845" y="42672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21" name="Picture 14"/>
          <p:cNvPicPr>
            <a:picLocks noChangeAspect="1"/>
          </p:cNvPicPr>
          <p:nvPr/>
        </p:nvPicPr>
        <p:blipFill>
          <a:blip r:embed="rId5"/>
          <a:stretch>
            <a:fillRect/>
          </a:stretch>
        </p:blipFill>
        <p:spPr bwMode="auto">
          <a:xfrm>
            <a:off x="3428845" y="16764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spTree>
    <p:extLst>
      <p:ext uri="{BB962C8B-B14F-4D97-AF65-F5344CB8AC3E}">
        <p14:creationId xmlns:p14="http://schemas.microsoft.com/office/powerpoint/2010/main" val="3466937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23664 0.19097 C -0.16389 0.20671 -0.09115 0.22268 -0.05174 0.19097 C -0.01233 0.15926 -0.00626 0.07963 -7.22222E-6 7.40741E-7 " pathEditMode="relative" ptsTypes="aaA">
                                      <p:cBhvr>
                                        <p:cTn id="9" dur="1000" fill="hold"/>
                                        <p:tgtEl>
                                          <p:spTgt spid="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0" presetClass="path" presetSubtype="0" accel="50000" decel="50000" fill="hold" nodeType="withEffect">
                                  <p:stCondLst>
                                    <p:cond delay="0"/>
                                  </p:stCondLst>
                                  <p:childTnLst>
                                    <p:animMotion origin="layout" path="M -0.25174 0.00439 C -0.25174 0.00439 -0.12587 0.00208 5E-6 7.40741E-7 " pathEditMode="relative" ptsTypes="aA">
                                      <p:cBhvr>
                                        <p:cTn id="14" dur="1000" fill="hold"/>
                                        <p:tgtEl>
                                          <p:spTgt spid="18"/>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0" presetClass="path" presetSubtype="0" accel="50000" decel="50000" fill="hold" nodeType="withEffect">
                                  <p:stCondLst>
                                    <p:cond delay="0"/>
                                  </p:stCondLst>
                                  <p:childTnLst>
                                    <p:animMotion origin="layout" path="M -0.24166 -0.1713 C -0.16267 -0.1845 -0.08368 -0.19746 -0.0434 -0.16899 C -0.00312 -0.14052 -0.00156 -0.07038 -3.61111E-6 -8.14815E-6 " pathEditMode="relative" ptsTypes="aaA">
                                      <p:cBhvr>
                                        <p:cTn id="19" dur="1000" fill="hold"/>
                                        <p:tgtEl>
                                          <p:spTgt spid="19"/>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3.88889E-6 -1.85185E-6 C 0.02031 0.06273 0.04062 0.12546 0.10347 0.15556 C 0.16632 0.18565 0.27153 0.18287 0.37673 0.18009 " pathEditMode="relative" ptsTypes="aaA">
                                      <p:cBhvr>
                                        <p:cTn id="23" dur="500" fill="hold"/>
                                        <p:tgtEl>
                                          <p:spTgt spid="7"/>
                                        </p:tgtEl>
                                        <p:attrNameLst>
                                          <p:attrName>ppt_x</p:attrName>
                                          <p:attrName>ppt_y</p:attrName>
                                        </p:attrNameLst>
                                      </p:cBhvr>
                                    </p:animMotion>
                                  </p:childTnLst>
                                </p:cTn>
                              </p:par>
                              <p:par>
                                <p:cTn id="24" presetID="10" presetClass="exit" presetSubtype="0" fill="hold" nodeType="withEffect">
                                  <p:stCondLst>
                                    <p:cond delay="0"/>
                                  </p:stCondLst>
                                  <p:childTnLst>
                                    <p:animEffect transition="out" filter="fade">
                                      <p:cBhvr>
                                        <p:cTn id="25" dur="3000"/>
                                        <p:tgtEl>
                                          <p:spTgt spid="7"/>
                                        </p:tgtEl>
                                      </p:cBhvr>
                                    </p:animEffect>
                                    <p:set>
                                      <p:cBhvr>
                                        <p:cTn id="26" dur="1" fill="hold">
                                          <p:stCondLst>
                                            <p:cond delay="29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0" presetClass="path" presetSubtype="0" accel="50000" decel="50000" fill="hold" nodeType="withEffect">
                                  <p:stCondLst>
                                    <p:cond delay="0"/>
                                  </p:stCondLst>
                                  <p:childTnLst>
                                    <p:animMotion origin="layout" path="M -0.23664 0.19097 C -0.16389 0.20671 -0.09115 0.22268 -0.05174 0.19097 C -0.01233 0.15926 -0.00626 0.07963 -7.22222E-6 7.40741E-7 " pathEditMode="relative" ptsTypes="aaA">
                                      <p:cBhvr>
                                        <p:cTn id="33" dur="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a:latin typeface="Gill Sans MT" charset="0"/>
                <a:cs typeface="Arial" charset="0"/>
              </a:rPr>
              <a:t>Solving producer-consumer</a:t>
            </a:r>
          </a:p>
        </p:txBody>
      </p:sp>
      <p:sp>
        <p:nvSpPr>
          <p:cNvPr id="3" name="Content Placeholder 2"/>
          <p:cNvSpPr>
            <a:spLocks noGrp="1"/>
          </p:cNvSpPr>
          <p:nvPr>
            <p:ph idx="1"/>
          </p:nvPr>
        </p:nvSpPr>
        <p:spPr/>
        <p:txBody>
          <a:bodyPr/>
          <a:lstStyle/>
          <a:p>
            <a:pPr marL="628650" indent="-628650">
              <a:buFont typeface="Gill Sans MT" charset="0"/>
              <a:buAutoNum type="arabicPeriod"/>
            </a:pPr>
            <a:r>
              <a:rPr lang="en-US" sz="2400" b="1">
                <a:solidFill>
                  <a:schemeClr val="accent1"/>
                </a:solidFill>
                <a:latin typeface="Gill Sans MT" charset="0"/>
                <a:cs typeface="Arial" charset="0"/>
              </a:rPr>
              <a:t>What are the variables/shared state?</a:t>
            </a:r>
          </a:p>
          <a:p>
            <a:pPr lvl="1"/>
            <a:r>
              <a:rPr lang="en-US" sz="2400">
                <a:latin typeface="Gill Sans MT" charset="0"/>
                <a:cs typeface="Arial" charset="0"/>
              </a:rPr>
              <a:t>Soda machine buffer</a:t>
            </a:r>
          </a:p>
          <a:p>
            <a:pPr lvl="1"/>
            <a:r>
              <a:rPr lang="en-US" sz="2400">
                <a:latin typeface="Gill Sans MT" charset="0"/>
                <a:cs typeface="Arial" charset="0"/>
              </a:rPr>
              <a:t>Number of sodas in machine (≤ MaxSodas)</a:t>
            </a:r>
          </a:p>
          <a:p>
            <a:pPr marL="628650" indent="-628650">
              <a:buFont typeface="Gill Sans MT" charset="0"/>
              <a:buAutoNum type="arabicPeriod"/>
            </a:pPr>
            <a:r>
              <a:rPr lang="en-US" sz="2400" b="1">
                <a:solidFill>
                  <a:schemeClr val="accent1"/>
                </a:solidFill>
                <a:latin typeface="Gill Sans MT" charset="0"/>
                <a:cs typeface="Arial" charset="0"/>
              </a:rPr>
              <a:t>Locks?</a:t>
            </a:r>
          </a:p>
          <a:p>
            <a:pPr lvl="1"/>
            <a:r>
              <a:rPr lang="en-US" sz="2400">
                <a:latin typeface="Gill Sans MT" charset="0"/>
                <a:cs typeface="Arial" charset="0"/>
              </a:rPr>
              <a:t>1 to protect all shared state (sodaLock)</a:t>
            </a:r>
          </a:p>
          <a:p>
            <a:pPr marL="628650" indent="-628650">
              <a:buFont typeface="Gill Sans MT" charset="0"/>
              <a:buAutoNum type="arabicPeriod"/>
            </a:pPr>
            <a:r>
              <a:rPr lang="en-US" sz="2400" b="1">
                <a:solidFill>
                  <a:schemeClr val="accent1"/>
                </a:solidFill>
                <a:latin typeface="Gill Sans MT" charset="0"/>
                <a:cs typeface="Arial" charset="0"/>
              </a:rPr>
              <a:t>Mutual exclusion?</a:t>
            </a:r>
          </a:p>
          <a:p>
            <a:pPr lvl="1"/>
            <a:r>
              <a:rPr lang="en-US" sz="2400">
                <a:latin typeface="Gill Sans MT" charset="0"/>
                <a:cs typeface="Arial" charset="0"/>
              </a:rPr>
              <a:t>Only one thread can manipulate machine at a time</a:t>
            </a:r>
          </a:p>
          <a:p>
            <a:pPr marL="628650" indent="-628650">
              <a:buFont typeface="Gill Sans MT" charset="0"/>
              <a:buAutoNum type="arabicPeriod"/>
            </a:pPr>
            <a:r>
              <a:rPr lang="en-US" sz="2400" b="1">
                <a:solidFill>
                  <a:schemeClr val="accent1"/>
                </a:solidFill>
                <a:latin typeface="Gill Sans MT" charset="0"/>
                <a:cs typeface="Arial" charset="0"/>
              </a:rPr>
              <a:t>Ordering constraints?</a:t>
            </a:r>
          </a:p>
          <a:p>
            <a:pPr lvl="1"/>
            <a:r>
              <a:rPr lang="en-US" sz="2400">
                <a:latin typeface="Gill Sans MT" charset="0"/>
                <a:cs typeface="Arial" charset="0"/>
              </a:rPr>
              <a:t>Consumer must wait if machine is empty (CV hasSoda)</a:t>
            </a:r>
          </a:p>
          <a:p>
            <a:pPr lvl="1"/>
            <a:r>
              <a:rPr lang="en-US" sz="2400">
                <a:latin typeface="Gill Sans MT" charset="0"/>
                <a:cs typeface="Arial" charset="0"/>
              </a:rPr>
              <a:t>Producer must wait if machine is full (CV hasRoom)</a:t>
            </a:r>
          </a:p>
        </p:txBody>
      </p:sp>
    </p:spTree>
    <p:extLst>
      <p:ext uri="{BB962C8B-B14F-4D97-AF65-F5344CB8AC3E}">
        <p14:creationId xmlns:p14="http://schemas.microsoft.com/office/powerpoint/2010/main" val="4218648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a:latin typeface="Gill Sans MT" charset="0"/>
                <a:cs typeface="Arial" charset="0"/>
              </a:rPr>
              <a:t>Producer-consumer code</a:t>
            </a:r>
          </a:p>
        </p:txBody>
      </p:sp>
      <p:sp>
        <p:nvSpPr>
          <p:cNvPr id="4"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 hasRoom)</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one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(hasSoda)</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5"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(sodaLock,hasSoda)</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(hasRoom)</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6" name="TextBox 5"/>
          <p:cNvSpPr txBox="1">
            <a:spLocks noChangeArrowheads="1"/>
          </p:cNvSpPr>
          <p:nvPr/>
        </p:nvSpPr>
        <p:spPr bwMode="auto">
          <a:xfrm>
            <a:off x="19812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Mx</a:t>
            </a:r>
          </a:p>
        </p:txBody>
      </p:sp>
      <p:sp>
        <p:nvSpPr>
          <p:cNvPr id="7" name="TextBox 6"/>
          <p:cNvSpPr txBox="1">
            <a:spLocks noChangeArrowheads="1"/>
          </p:cNvSpPr>
          <p:nvPr/>
        </p:nvSpPr>
        <p:spPr bwMode="auto">
          <a:xfrm>
            <a:off x="33528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CV1</a:t>
            </a:r>
          </a:p>
        </p:txBody>
      </p:sp>
      <p:sp>
        <p:nvSpPr>
          <p:cNvPr id="8" name="TextBox 7"/>
          <p:cNvSpPr txBox="1">
            <a:spLocks noChangeArrowheads="1"/>
          </p:cNvSpPr>
          <p:nvPr/>
        </p:nvSpPr>
        <p:spPr bwMode="auto">
          <a:xfrm>
            <a:off x="65532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Mx</a:t>
            </a:r>
          </a:p>
        </p:txBody>
      </p:sp>
      <p:sp>
        <p:nvSpPr>
          <p:cNvPr id="9" name="TextBox 8"/>
          <p:cNvSpPr txBox="1">
            <a:spLocks noChangeArrowheads="1"/>
          </p:cNvSpPr>
          <p:nvPr/>
        </p:nvSpPr>
        <p:spPr bwMode="auto">
          <a:xfrm>
            <a:off x="79248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CV2</a:t>
            </a:r>
          </a:p>
        </p:txBody>
      </p:sp>
      <p:sp>
        <p:nvSpPr>
          <p:cNvPr id="10" name="TextBox 9"/>
          <p:cNvSpPr txBox="1">
            <a:spLocks noChangeArrowheads="1"/>
          </p:cNvSpPr>
          <p:nvPr/>
        </p:nvSpPr>
        <p:spPr bwMode="auto">
          <a:xfrm>
            <a:off x="6400800" y="44767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CV1</a:t>
            </a:r>
          </a:p>
        </p:txBody>
      </p:sp>
      <p:sp>
        <p:nvSpPr>
          <p:cNvPr id="11" name="TextBox 10"/>
          <p:cNvSpPr txBox="1">
            <a:spLocks noChangeArrowheads="1"/>
          </p:cNvSpPr>
          <p:nvPr/>
        </p:nvSpPr>
        <p:spPr bwMode="auto">
          <a:xfrm>
            <a:off x="1981200" y="4495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CV2</a:t>
            </a:r>
          </a:p>
        </p:txBody>
      </p:sp>
    </p:spTree>
    <p:extLst>
      <p:ext uri="{BB962C8B-B14F-4D97-AF65-F5344CB8AC3E}">
        <p14:creationId xmlns:p14="http://schemas.microsoft.com/office/powerpoint/2010/main" val="392308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ill Sans MT" charset="0"/>
                <a:cs typeface="Arial" charset="0"/>
              </a:rPr>
              <a:t>Producer-consumer code</a:t>
            </a:r>
          </a:p>
        </p:txBody>
      </p:sp>
      <p:sp>
        <p:nvSpPr>
          <p:cNvPr id="4"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 hasRoom)</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t>
            </a:r>
            <a:r>
              <a:rPr lang="en-US" sz="2000" b="1" smtClean="0">
                <a:solidFill>
                  <a:srgbClr val="FFFF00"/>
                </a:solidFill>
                <a:latin typeface="Courier New" charset="0"/>
                <a:cs typeface="Courier New" charset="0"/>
              </a:rPr>
              <a:t>fill</a:t>
            </a:r>
            <a:r>
              <a:rPr lang="en-US" sz="2000" b="1" smtClean="0">
                <a:solidFill>
                  <a:srgbClr val="FFFFFF"/>
                </a:solidFill>
                <a:latin typeface="Courier New" charset="0"/>
                <a:cs typeface="Courier New" charset="0"/>
              </a:rPr>
              <a:t> machine with soda</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t>
            </a:r>
            <a:r>
              <a:rPr lang="en-US" sz="2000" b="1" smtClean="0">
                <a:solidFill>
                  <a:srgbClr val="FFFF00"/>
                </a:solidFill>
                <a:latin typeface="Courier New" charset="0"/>
                <a:cs typeface="Courier New" charset="0"/>
              </a:rPr>
              <a:t>broadcast</a:t>
            </a:r>
            <a:r>
              <a:rPr lang="en-US" sz="2000" b="1" smtClean="0">
                <a:solidFill>
                  <a:srgbClr val="FFFFFF"/>
                </a:solidFill>
                <a:latin typeface="Courier New" charset="0"/>
                <a:cs typeface="Courier New" charset="0"/>
              </a:rPr>
              <a:t>(hasSoda)</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5"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(sodaLock,hasSoda)</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signal(hasRoom)</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6" name="TextBox 5"/>
          <p:cNvSpPr txBox="1">
            <a:spLocks noChangeArrowheads="1"/>
          </p:cNvSpPr>
          <p:nvPr/>
        </p:nvSpPr>
        <p:spPr bwMode="auto">
          <a:xfrm>
            <a:off x="304800" y="5646738"/>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smtClean="0">
                <a:solidFill>
                  <a:srgbClr val="FFFF00"/>
                </a:solidFill>
                <a:latin typeface="Calibri" charset="0"/>
                <a:cs typeface="Arial" charset="0"/>
              </a:rPr>
              <a:t>The signal should be a broadcast if the producer can produce more than one resource, and there are multiple consumers. </a:t>
            </a:r>
          </a:p>
        </p:txBody>
      </p:sp>
      <p:sp>
        <p:nvSpPr>
          <p:cNvPr id="125957" name="TextBox 6"/>
          <p:cNvSpPr txBox="1">
            <a:spLocks noChangeArrowheads="1"/>
          </p:cNvSpPr>
          <p:nvPr/>
        </p:nvSpPr>
        <p:spPr bwMode="auto">
          <a:xfrm>
            <a:off x="457200" y="6521450"/>
            <a:ext cx="2636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smtClean="0">
                <a:solidFill>
                  <a:srgbClr val="FFFF00"/>
                </a:solidFill>
                <a:cs typeface="Arial" charset="0"/>
              </a:rPr>
              <a:t>lpcox slide edited by chase </a:t>
            </a:r>
          </a:p>
        </p:txBody>
      </p:sp>
    </p:spTree>
    <p:extLst>
      <p:ext uri="{BB962C8B-B14F-4D97-AF65-F5344CB8AC3E}">
        <p14:creationId xmlns:p14="http://schemas.microsoft.com/office/powerpoint/2010/main" val="3882107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ill Sans MT" charset="0"/>
                <a:cs typeface="Arial" charset="0"/>
              </a:rPr>
              <a:t>Variations: looping producer</a:t>
            </a:r>
          </a:p>
        </p:txBody>
      </p:sp>
      <p:sp>
        <p:nvSpPr>
          <p:cNvPr id="3" name="Content Placeholder 2"/>
          <p:cNvSpPr>
            <a:spLocks noGrp="1"/>
          </p:cNvSpPr>
          <p:nvPr>
            <p:ph idx="1"/>
          </p:nvPr>
        </p:nvSpPr>
        <p:spPr>
          <a:xfrm>
            <a:off x="457200" y="1600200"/>
            <a:ext cx="3657600" cy="4114800"/>
          </a:xfrm>
        </p:spPr>
        <p:txBody>
          <a:bodyPr/>
          <a:lstStyle/>
          <a:p>
            <a:r>
              <a:rPr lang="en-US">
                <a:solidFill>
                  <a:srgbClr val="FFFF00"/>
                </a:solidFill>
                <a:latin typeface="Gill Sans MT" charset="0"/>
                <a:cs typeface="Arial" charset="0"/>
              </a:rPr>
              <a:t>Producer </a:t>
            </a:r>
          </a:p>
          <a:p>
            <a:pPr lvl="1"/>
            <a:r>
              <a:rPr lang="en-US">
                <a:solidFill>
                  <a:srgbClr val="FFFF00"/>
                </a:solidFill>
                <a:latin typeface="Gill Sans MT" charset="0"/>
                <a:cs typeface="Arial" charset="0"/>
              </a:rPr>
              <a:t>Infinite loop ok?</a:t>
            </a:r>
          </a:p>
          <a:p>
            <a:pPr lvl="1"/>
            <a:r>
              <a:rPr lang="en-US">
                <a:solidFill>
                  <a:srgbClr val="FFFF00"/>
                </a:solidFill>
                <a:latin typeface="Gill Sans MT" charset="0"/>
                <a:cs typeface="Arial" charset="0"/>
              </a:rPr>
              <a:t>Why/why not?</a:t>
            </a:r>
          </a:p>
          <a:p>
            <a:r>
              <a:rPr lang="en-US">
                <a:solidFill>
                  <a:srgbClr val="FFFF00"/>
                </a:solidFill>
                <a:latin typeface="Gill Sans MT" charset="0"/>
                <a:cs typeface="Arial" charset="0"/>
              </a:rPr>
              <a:t>Release lock in wait call</a:t>
            </a:r>
          </a:p>
        </p:txBody>
      </p:sp>
      <p:sp>
        <p:nvSpPr>
          <p:cNvPr id="126979" name="TextBox 5"/>
          <p:cNvSpPr txBox="1">
            <a:spLocks noChangeArrowheads="1"/>
          </p:cNvSpPr>
          <p:nvPr/>
        </p:nvSpPr>
        <p:spPr bwMode="auto">
          <a:xfrm>
            <a:off x="4114800" y="1524000"/>
            <a:ext cx="4876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r>
              <a:rPr lang="en-US" sz="2000" b="1" smtClean="0">
                <a:solidFill>
                  <a:srgbClr val="FFFF00"/>
                </a:solidFill>
                <a:latin typeface="Courier New" charset="0"/>
                <a:cs typeface="Courier New" charset="0"/>
              </a:rPr>
              <a:t>  while (1) {</a:t>
            </a: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 hasRoom)</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(hasSoda)</a:t>
            </a:r>
          </a:p>
          <a:p>
            <a:pPr defTabSz="914400"/>
            <a:r>
              <a:rPr lang="en-US" sz="2000" b="1" smtClean="0">
                <a:solidFill>
                  <a:srgbClr val="FFFF00"/>
                </a:solidFill>
                <a:latin typeface="Courier New" charset="0"/>
                <a:cs typeface="Courier New" charset="0"/>
              </a:rPr>
              <a:t>  }</a:t>
            </a:r>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Tree>
    <p:extLst>
      <p:ext uri="{BB962C8B-B14F-4D97-AF65-F5344CB8AC3E}">
        <p14:creationId xmlns:p14="http://schemas.microsoft.com/office/powerpoint/2010/main" val="34580991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ill Sans MT" charset="0"/>
                <a:cs typeface="Arial" charset="0"/>
              </a:rPr>
              <a:t>Variations: resting producer</a:t>
            </a:r>
          </a:p>
        </p:txBody>
      </p:sp>
      <p:sp>
        <p:nvSpPr>
          <p:cNvPr id="3" name="Content Placeholder 2"/>
          <p:cNvSpPr>
            <a:spLocks noGrp="1"/>
          </p:cNvSpPr>
          <p:nvPr>
            <p:ph idx="1"/>
          </p:nvPr>
        </p:nvSpPr>
        <p:spPr>
          <a:xfrm>
            <a:off x="457200" y="1600200"/>
            <a:ext cx="3657600" cy="4114800"/>
          </a:xfrm>
        </p:spPr>
        <p:txBody>
          <a:bodyPr/>
          <a:lstStyle/>
          <a:p>
            <a:r>
              <a:rPr lang="en-US">
                <a:solidFill>
                  <a:srgbClr val="FFFF00"/>
                </a:solidFill>
                <a:latin typeface="Gill Sans MT" charset="0"/>
                <a:cs typeface="Arial" charset="0"/>
              </a:rPr>
              <a:t>Producer </a:t>
            </a:r>
          </a:p>
          <a:p>
            <a:pPr lvl="1"/>
            <a:r>
              <a:rPr lang="en-US">
                <a:solidFill>
                  <a:srgbClr val="FFFF00"/>
                </a:solidFill>
                <a:latin typeface="Gill Sans MT" charset="0"/>
                <a:cs typeface="Arial" charset="0"/>
              </a:rPr>
              <a:t>Sleep ok?</a:t>
            </a:r>
          </a:p>
          <a:p>
            <a:pPr lvl="1"/>
            <a:r>
              <a:rPr lang="en-US">
                <a:solidFill>
                  <a:srgbClr val="FFFF00"/>
                </a:solidFill>
                <a:latin typeface="Gill Sans MT" charset="0"/>
                <a:cs typeface="Arial" charset="0"/>
              </a:rPr>
              <a:t>Why/why not?</a:t>
            </a:r>
          </a:p>
          <a:p>
            <a:r>
              <a:rPr lang="en-US">
                <a:solidFill>
                  <a:srgbClr val="FFFF00"/>
                </a:solidFill>
                <a:latin typeface="Gill Sans MT" charset="0"/>
                <a:cs typeface="Arial" charset="0"/>
              </a:rPr>
              <a:t>Shouldn</a:t>
            </a:r>
            <a:r>
              <a:rPr lang="ja-JP" altLang="en-US">
                <a:solidFill>
                  <a:srgbClr val="FFFF00"/>
                </a:solidFill>
                <a:latin typeface="Gill Sans MT" charset="0"/>
                <a:cs typeface="Arial" charset="0"/>
              </a:rPr>
              <a:t>’</a:t>
            </a:r>
            <a:r>
              <a:rPr lang="en-US" altLang="ja-JP">
                <a:solidFill>
                  <a:srgbClr val="FFFF00"/>
                </a:solidFill>
                <a:latin typeface="Gill Sans MT" charset="0"/>
                <a:cs typeface="Arial" charset="0"/>
              </a:rPr>
              <a:t>t hold locks during a slow operation</a:t>
            </a:r>
            <a:endParaRPr lang="en-US">
              <a:solidFill>
                <a:srgbClr val="FFFF00"/>
              </a:solidFill>
              <a:latin typeface="Gill Sans MT" charset="0"/>
              <a:cs typeface="Arial" charset="0"/>
            </a:endParaRPr>
          </a:p>
        </p:txBody>
      </p:sp>
      <p:sp>
        <p:nvSpPr>
          <p:cNvPr id="128003" name="TextBox 5"/>
          <p:cNvSpPr txBox="1">
            <a:spLocks noChangeArrowheads="1"/>
          </p:cNvSpPr>
          <p:nvPr/>
        </p:nvSpPr>
        <p:spPr bwMode="auto">
          <a:xfrm>
            <a:off x="4114800" y="1524000"/>
            <a:ext cx="4876800" cy="44005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r>
              <a:rPr lang="en-US" sz="2000" b="1" smtClean="0">
                <a:solidFill>
                  <a:srgbClr val="FFFF00"/>
                </a:solidFill>
                <a:latin typeface="Courier New" charset="0"/>
                <a:cs typeface="Courier New" charset="0"/>
              </a:rPr>
              <a:t>  while (1) {</a:t>
            </a:r>
          </a:p>
          <a:p>
            <a:pPr defTabSz="914400"/>
            <a:r>
              <a:rPr lang="en-US" sz="2000" b="1" smtClean="0">
                <a:solidFill>
                  <a:srgbClr val="FFFF00"/>
                </a:solidFill>
                <a:latin typeface="Courier New" charset="0"/>
                <a:cs typeface="Courier New" charset="0"/>
              </a:rPr>
              <a:t>    sleep (1 hour)</a:t>
            </a: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 hasRoom)</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(hasSoda)</a:t>
            </a:r>
          </a:p>
          <a:p>
            <a:pPr defTabSz="914400"/>
            <a:r>
              <a:rPr lang="en-US" sz="1800" b="1" smtClean="0">
                <a:solidFill>
                  <a:srgbClr val="FFFF00"/>
                </a:solidFill>
                <a:latin typeface="Courier New" charset="0"/>
                <a:cs typeface="Courier New" charset="0"/>
              </a:rPr>
              <a:t>  }</a:t>
            </a:r>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Tree>
    <p:extLst>
      <p:ext uri="{BB962C8B-B14F-4D97-AF65-F5344CB8AC3E}">
        <p14:creationId xmlns:p14="http://schemas.microsoft.com/office/powerpoint/2010/main" val="57048654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ill Sans MT" charset="0"/>
                <a:cs typeface="Arial" charset="0"/>
              </a:rPr>
              <a:t>Variations: one CV?</a:t>
            </a:r>
          </a:p>
        </p:txBody>
      </p:sp>
      <p:sp>
        <p:nvSpPr>
          <p:cNvPr id="129026"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one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129027"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6" name="TextBox 5"/>
          <p:cNvSpPr txBox="1">
            <a:spLocks noChangeArrowheads="1"/>
          </p:cNvSpPr>
          <p:nvPr/>
        </p:nvSpPr>
        <p:spPr bwMode="auto">
          <a:xfrm>
            <a:off x="304800" y="5646738"/>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smtClean="0">
                <a:solidFill>
                  <a:srgbClr val="FFFF00"/>
                </a:solidFill>
                <a:latin typeface="Calibri" charset="0"/>
                <a:cs typeface="Arial" charset="0"/>
              </a:rPr>
              <a:t>Two producers, two consumers: who consumes a signal? </a:t>
            </a:r>
          </a:p>
          <a:p>
            <a:pPr defTabSz="914400"/>
            <a:r>
              <a:rPr lang="en-US" b="1" smtClean="0">
                <a:solidFill>
                  <a:srgbClr val="FFFF00"/>
                </a:solidFill>
                <a:latin typeface="Calibri" charset="0"/>
                <a:cs typeface="Arial" charset="0"/>
              </a:rPr>
              <a:t>ProducerA and ConsumerB wait while ConsumerC signals?</a:t>
            </a:r>
          </a:p>
        </p:txBody>
      </p:sp>
      <p:sp>
        <p:nvSpPr>
          <p:cNvPr id="8" name="TextBox 7"/>
          <p:cNvSpPr txBox="1">
            <a:spLocks noChangeArrowheads="1"/>
          </p:cNvSpPr>
          <p:nvPr/>
        </p:nvSpPr>
        <p:spPr bwMode="auto">
          <a:xfrm>
            <a:off x="19812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Mx</a:t>
            </a:r>
          </a:p>
        </p:txBody>
      </p:sp>
      <p:sp>
        <p:nvSpPr>
          <p:cNvPr id="9" name="TextBox 8"/>
          <p:cNvSpPr txBox="1">
            <a:spLocks noChangeArrowheads="1"/>
          </p:cNvSpPr>
          <p:nvPr/>
        </p:nvSpPr>
        <p:spPr bwMode="auto">
          <a:xfrm>
            <a:off x="33528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a:t>
            </a:r>
          </a:p>
        </p:txBody>
      </p:sp>
      <p:sp>
        <p:nvSpPr>
          <p:cNvPr id="10" name="TextBox 9"/>
          <p:cNvSpPr txBox="1">
            <a:spLocks noChangeArrowheads="1"/>
          </p:cNvSpPr>
          <p:nvPr/>
        </p:nvSpPr>
        <p:spPr bwMode="auto">
          <a:xfrm>
            <a:off x="65532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Mx</a:t>
            </a:r>
          </a:p>
        </p:txBody>
      </p:sp>
      <p:sp>
        <p:nvSpPr>
          <p:cNvPr id="11" name="TextBox 10"/>
          <p:cNvSpPr txBox="1">
            <a:spLocks noChangeArrowheads="1"/>
          </p:cNvSpPr>
          <p:nvPr/>
        </p:nvSpPr>
        <p:spPr bwMode="auto">
          <a:xfrm>
            <a:off x="7924800" y="2971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a:t>
            </a:r>
          </a:p>
        </p:txBody>
      </p:sp>
      <p:sp>
        <p:nvSpPr>
          <p:cNvPr id="12" name="TextBox 11"/>
          <p:cNvSpPr txBox="1">
            <a:spLocks noChangeArrowheads="1"/>
          </p:cNvSpPr>
          <p:nvPr/>
        </p:nvSpPr>
        <p:spPr bwMode="auto">
          <a:xfrm>
            <a:off x="6248400" y="44767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a:t>
            </a:r>
          </a:p>
        </p:txBody>
      </p:sp>
      <p:sp>
        <p:nvSpPr>
          <p:cNvPr id="13" name="TextBox 12"/>
          <p:cNvSpPr txBox="1">
            <a:spLocks noChangeArrowheads="1"/>
          </p:cNvSpPr>
          <p:nvPr/>
        </p:nvSpPr>
        <p:spPr bwMode="auto">
          <a:xfrm>
            <a:off x="1981200" y="4495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00"/>
                </a:solidFill>
                <a:latin typeface="Calibri" charset="0"/>
                <a:cs typeface="Arial" charset="0"/>
              </a:rPr>
              <a:t>CV</a:t>
            </a:r>
          </a:p>
        </p:txBody>
      </p:sp>
    </p:spTree>
    <p:extLst>
      <p:ext uri="{BB962C8B-B14F-4D97-AF65-F5344CB8AC3E}">
        <p14:creationId xmlns:p14="http://schemas.microsoft.com/office/powerpoint/2010/main" val="1579693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OSTEP </a:t>
            </a:r>
            <a:r>
              <a:rPr lang="en-US" sz="3600" dirty="0" err="1" smtClean="0"/>
              <a:t>pthread</a:t>
            </a:r>
            <a:r>
              <a:rPr lang="en-US" sz="3600" dirty="0" smtClean="0"/>
              <a:t> example (2)</a:t>
            </a:r>
            <a:endParaRPr lang="en-US" sz="3600" dirty="0"/>
          </a:p>
        </p:txBody>
      </p:sp>
      <p:sp>
        <p:nvSpPr>
          <p:cNvPr id="3" name="Rectangle 2"/>
          <p:cNvSpPr/>
          <p:nvPr/>
        </p:nvSpPr>
        <p:spPr>
          <a:xfrm>
            <a:off x="381000" y="1538883"/>
            <a:ext cx="6705600" cy="4401205"/>
          </a:xfrm>
          <a:prstGeom prst="rect">
            <a:avLst/>
          </a:prstGeom>
        </p:spPr>
        <p:txBody>
          <a:bodyPr wrap="square">
            <a:spAutoFit/>
          </a:bodyPr>
          <a:lstStyle/>
          <a:p>
            <a:r>
              <a:rPr lang="en-US" sz="2000" b="1" dirty="0" err="1">
                <a:solidFill>
                  <a:srgbClr val="0000FF"/>
                </a:solidFill>
              </a:rPr>
              <a:t>pthread_mutex_t</a:t>
            </a:r>
            <a:r>
              <a:rPr lang="en-US" sz="2000" b="1" dirty="0">
                <a:solidFill>
                  <a:srgbClr val="0000FF"/>
                </a:solidFill>
              </a:rPr>
              <a:t> m;</a:t>
            </a:r>
          </a:p>
          <a:p>
            <a:r>
              <a:rPr lang="en-US" sz="2000" dirty="0" smtClean="0">
                <a:solidFill>
                  <a:srgbClr val="0000FF"/>
                </a:solidFill>
              </a:rPr>
              <a:t>volatile </a:t>
            </a:r>
            <a:r>
              <a:rPr lang="en-US" sz="2000" dirty="0" err="1">
                <a:solidFill>
                  <a:srgbClr val="0000FF"/>
                </a:solidFill>
              </a:rPr>
              <a:t>int</a:t>
            </a:r>
            <a:r>
              <a:rPr lang="en-US" sz="2000" dirty="0">
                <a:solidFill>
                  <a:srgbClr val="0000FF"/>
                </a:solidFill>
              </a:rPr>
              <a:t> counter = 0; </a:t>
            </a:r>
          </a:p>
          <a:p>
            <a:r>
              <a:rPr lang="en-US" sz="2000" dirty="0" err="1">
                <a:solidFill>
                  <a:srgbClr val="0000FF"/>
                </a:solidFill>
              </a:rPr>
              <a:t>int</a:t>
            </a:r>
            <a:r>
              <a:rPr lang="en-US" sz="2000" dirty="0">
                <a:solidFill>
                  <a:srgbClr val="0000FF"/>
                </a:solidFill>
              </a:rPr>
              <a:t> loops;</a:t>
            </a:r>
          </a:p>
          <a:p>
            <a:endParaRPr lang="en-US" sz="2000" dirty="0">
              <a:solidFill>
                <a:srgbClr val="0000FF"/>
              </a:solidFill>
            </a:endParaRPr>
          </a:p>
          <a:p>
            <a:r>
              <a:rPr lang="en-US" sz="2000" dirty="0">
                <a:solidFill>
                  <a:srgbClr val="0000FF"/>
                </a:solidFill>
              </a:rPr>
              <a:t>void *worker(void *</a:t>
            </a:r>
            <a:r>
              <a:rPr lang="en-US" sz="2000" dirty="0" err="1">
                <a:solidFill>
                  <a:srgbClr val="0000FF"/>
                </a:solidFill>
              </a:rPr>
              <a:t>arg</a:t>
            </a:r>
            <a:r>
              <a:rPr lang="en-US" sz="2000" dirty="0">
                <a:solidFill>
                  <a:srgbClr val="0000FF"/>
                </a:solidFill>
              </a:rPr>
              <a:t>) {</a:t>
            </a:r>
          </a:p>
          <a:p>
            <a:r>
              <a:rPr lang="en-US" sz="2000" dirty="0">
                <a:solidFill>
                  <a:srgbClr val="0000FF"/>
                </a:solidFill>
              </a:rPr>
              <a:t>    </a:t>
            </a:r>
            <a:r>
              <a:rPr lang="en-US" sz="2000" dirty="0" err="1">
                <a:solidFill>
                  <a:srgbClr val="0000FF"/>
                </a:solidFill>
              </a:rPr>
              <a:t>int</a:t>
            </a:r>
            <a:r>
              <a:rPr lang="en-US" sz="2000" dirty="0">
                <a:solidFill>
                  <a:srgbClr val="0000FF"/>
                </a:solidFill>
              </a:rPr>
              <a:t> </a:t>
            </a:r>
            <a:r>
              <a:rPr lang="en-US" sz="2000" dirty="0" err="1">
                <a:solidFill>
                  <a:srgbClr val="0000FF"/>
                </a:solidFill>
              </a:rPr>
              <a:t>i</a:t>
            </a:r>
            <a:r>
              <a:rPr lang="en-US" sz="2000" dirty="0">
                <a:solidFill>
                  <a:srgbClr val="0000FF"/>
                </a:solidFill>
              </a:rPr>
              <a:t>;</a:t>
            </a:r>
          </a:p>
          <a:p>
            <a:r>
              <a:rPr lang="en-US" sz="2000" dirty="0">
                <a:solidFill>
                  <a:srgbClr val="0000FF"/>
                </a:solidFill>
              </a:rPr>
              <a:t>    for (</a:t>
            </a:r>
            <a:r>
              <a:rPr lang="en-US" sz="2000" dirty="0" err="1">
                <a:solidFill>
                  <a:srgbClr val="0000FF"/>
                </a:solidFill>
              </a:rPr>
              <a:t>i</a:t>
            </a:r>
            <a:r>
              <a:rPr lang="en-US" sz="2000" dirty="0">
                <a:solidFill>
                  <a:srgbClr val="0000FF"/>
                </a:solidFill>
              </a:rPr>
              <a:t> = 0; </a:t>
            </a:r>
            <a:r>
              <a:rPr lang="en-US" sz="2000" dirty="0" err="1">
                <a:solidFill>
                  <a:srgbClr val="0000FF"/>
                </a:solidFill>
              </a:rPr>
              <a:t>i</a:t>
            </a:r>
            <a:r>
              <a:rPr lang="en-US" sz="2000" dirty="0">
                <a:solidFill>
                  <a:srgbClr val="0000FF"/>
                </a:solidFill>
              </a:rPr>
              <a:t> &lt; loops; </a:t>
            </a:r>
            <a:r>
              <a:rPr lang="en-US" sz="2000" dirty="0" err="1">
                <a:solidFill>
                  <a:srgbClr val="0000FF"/>
                </a:solidFill>
              </a:rPr>
              <a:t>i</a:t>
            </a:r>
            <a:r>
              <a:rPr lang="en-US" sz="2000" dirty="0">
                <a:solidFill>
                  <a:srgbClr val="0000FF"/>
                </a:solidFill>
              </a:rPr>
              <a:t>++) {</a:t>
            </a:r>
          </a:p>
          <a:p>
            <a:r>
              <a:rPr lang="en-US" sz="2000" b="1" dirty="0">
                <a:solidFill>
                  <a:srgbClr val="0000FF"/>
                </a:solidFill>
              </a:rPr>
              <a:t>	</a:t>
            </a:r>
            <a:r>
              <a:rPr lang="en-US" sz="2000" b="1" dirty="0" err="1" smtClean="0">
                <a:solidFill>
                  <a:srgbClr val="0000FF"/>
                </a:solidFill>
              </a:rPr>
              <a:t>Pthread_mutex_lock</a:t>
            </a:r>
            <a:r>
              <a:rPr lang="en-US" sz="2000" b="1" dirty="0" smtClean="0">
                <a:solidFill>
                  <a:srgbClr val="0000FF"/>
                </a:solidFill>
              </a:rPr>
              <a:t>(&amp;m);</a:t>
            </a:r>
          </a:p>
          <a:p>
            <a:r>
              <a:rPr lang="en-US" sz="2000" dirty="0">
                <a:solidFill>
                  <a:srgbClr val="0000FF"/>
                </a:solidFill>
              </a:rPr>
              <a:t>	</a:t>
            </a:r>
            <a:r>
              <a:rPr lang="en-US" sz="2000" dirty="0" smtClean="0">
                <a:solidFill>
                  <a:srgbClr val="0000FF"/>
                </a:solidFill>
              </a:rPr>
              <a:t>counter</a:t>
            </a:r>
            <a:r>
              <a:rPr lang="en-US" sz="2000" dirty="0">
                <a:solidFill>
                  <a:srgbClr val="0000FF"/>
                </a:solidFill>
              </a:rPr>
              <a:t>++</a:t>
            </a:r>
            <a:r>
              <a:rPr lang="en-US" sz="2000" dirty="0" smtClean="0">
                <a:solidFill>
                  <a:srgbClr val="0000FF"/>
                </a:solidFill>
              </a:rPr>
              <a:t>;</a:t>
            </a:r>
          </a:p>
          <a:p>
            <a:r>
              <a:rPr lang="en-US" sz="2000" dirty="0">
                <a:solidFill>
                  <a:srgbClr val="0000FF"/>
                </a:solidFill>
              </a:rPr>
              <a:t>	</a:t>
            </a:r>
            <a:r>
              <a:rPr lang="en-US" sz="2000" b="1" dirty="0" err="1" smtClean="0">
                <a:solidFill>
                  <a:srgbClr val="0000FF"/>
                </a:solidFill>
              </a:rPr>
              <a:t>Pthread_mutex_unlock</a:t>
            </a:r>
            <a:r>
              <a:rPr lang="en-US" sz="2000" b="1" dirty="0">
                <a:solidFill>
                  <a:srgbClr val="0000FF"/>
                </a:solidFill>
              </a:rPr>
              <a:t>(&amp;m)</a:t>
            </a:r>
            <a:r>
              <a:rPr lang="en-US" sz="2000" b="1" dirty="0" smtClean="0">
                <a:solidFill>
                  <a:srgbClr val="0000FF"/>
                </a:solidFill>
              </a:rPr>
              <a:t>;</a:t>
            </a:r>
            <a:endParaRPr lang="en-US" sz="2000" dirty="0">
              <a:solidFill>
                <a:srgbClr val="0000FF"/>
              </a:solidFill>
            </a:endParaRPr>
          </a:p>
          <a:p>
            <a:r>
              <a:rPr lang="en-US" sz="2000" dirty="0">
                <a:solidFill>
                  <a:srgbClr val="0000FF"/>
                </a:solidFill>
              </a:rPr>
              <a:t>    }</a:t>
            </a:r>
          </a:p>
          <a:p>
            <a:r>
              <a:rPr lang="en-US" sz="2000" dirty="0">
                <a:solidFill>
                  <a:srgbClr val="0000FF"/>
                </a:solidFill>
              </a:rPr>
              <a:t>    </a:t>
            </a:r>
            <a:r>
              <a:rPr lang="en-US" sz="2000" dirty="0" err="1">
                <a:solidFill>
                  <a:srgbClr val="0000FF"/>
                </a:solidFill>
              </a:rPr>
              <a:t>pthread_exit</a:t>
            </a:r>
            <a:r>
              <a:rPr lang="en-US" sz="2000" dirty="0">
                <a:solidFill>
                  <a:srgbClr val="0000FF"/>
                </a:solidFill>
              </a:rPr>
              <a:t>(NULL);</a:t>
            </a:r>
          </a:p>
          <a:p>
            <a:r>
              <a:rPr lang="en-US" sz="2000" dirty="0">
                <a:solidFill>
                  <a:srgbClr val="0000FF"/>
                </a:solidFill>
              </a:rPr>
              <a:t>}</a:t>
            </a:r>
          </a:p>
          <a:p>
            <a:endParaRPr lang="en-US" sz="2000" b="1" dirty="0">
              <a:solidFill>
                <a:srgbClr val="0000FF"/>
              </a:solidFill>
            </a:endParaRPr>
          </a:p>
        </p:txBody>
      </p:sp>
      <p:sp>
        <p:nvSpPr>
          <p:cNvPr id="27" name="TextBox 80"/>
          <p:cNvSpPr txBox="1">
            <a:spLocks noChangeArrowheads="1"/>
          </p:cNvSpPr>
          <p:nvPr/>
        </p:nvSpPr>
        <p:spPr bwMode="auto">
          <a:xfrm>
            <a:off x="4114800" y="234309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chemeClr val="tx1"/>
                </a:solidFill>
                <a:cs typeface="Arial" charset="0"/>
              </a:rPr>
              <a:t>“Lock it down.”</a:t>
            </a:r>
            <a:endParaRPr lang="en-US" sz="2000" dirty="0">
              <a:solidFill>
                <a:schemeClr val="tx1"/>
              </a:solidFill>
              <a:cs typeface="Arial" charset="0"/>
            </a:endParaRPr>
          </a:p>
        </p:txBody>
      </p:sp>
      <p:cxnSp>
        <p:nvCxnSpPr>
          <p:cNvPr id="28" name="AutoShape 13"/>
          <p:cNvCxnSpPr>
            <a:cxnSpLocks noChangeShapeType="1"/>
            <a:stCxn id="27" idx="2"/>
            <a:endCxn id="30" idx="3"/>
          </p:cNvCxnSpPr>
          <p:nvPr/>
        </p:nvCxnSpPr>
        <p:spPr bwMode="auto">
          <a:xfrm rot="5400000">
            <a:off x="4114800" y="3124200"/>
            <a:ext cx="1485900" cy="723900"/>
          </a:xfrm>
          <a:prstGeom prst="curvedConnector2">
            <a:avLst/>
          </a:prstGeom>
          <a:noFill/>
          <a:ln w="12700">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sp>
        <p:nvSpPr>
          <p:cNvPr id="30" name="Rectangle 16"/>
          <p:cNvSpPr>
            <a:spLocks noChangeArrowheads="1"/>
          </p:cNvSpPr>
          <p:nvPr/>
        </p:nvSpPr>
        <p:spPr bwMode="auto">
          <a:xfrm>
            <a:off x="838200" y="3733800"/>
            <a:ext cx="3657600" cy="990600"/>
          </a:xfrm>
          <a:prstGeom prst="rect">
            <a:avLst/>
          </a:prstGeom>
          <a:noFill/>
          <a:ln w="15875">
            <a:solidFill>
              <a:srgbClr val="000000"/>
            </a:solidFill>
            <a:prstDash val="sysDot"/>
            <a:miter lim="800000"/>
            <a:headEnd type="none" w="sm" len="sm"/>
            <a:tailEnd type="none" w="sm" len="sm"/>
          </a:ln>
        </p:spPr>
        <p:txBody>
          <a:bodyPr wrap="square" anchor="ctr">
            <a:spAutoFit/>
          </a:bodyPr>
          <a:lstStyle/>
          <a:p>
            <a:pPr fontAlgn="auto">
              <a:spcBef>
                <a:spcPts val="0"/>
              </a:spcBef>
              <a:spcAft>
                <a:spcPts val="0"/>
              </a:spcAft>
              <a:defRPr/>
            </a:pPr>
            <a:endParaRPr lang="en-US" kern="0">
              <a:solidFill>
                <a:sysClr val="windowText" lastClr="000000"/>
              </a:solidFill>
              <a:ea typeface="Arial" charset="0"/>
            </a:endParaRPr>
          </a:p>
        </p:txBody>
      </p:sp>
      <p:grpSp>
        <p:nvGrpSpPr>
          <p:cNvPr id="32" name="Group 20"/>
          <p:cNvGrpSpPr>
            <a:grpSpLocks/>
          </p:cNvGrpSpPr>
          <p:nvPr/>
        </p:nvGrpSpPr>
        <p:grpSpPr bwMode="auto">
          <a:xfrm>
            <a:off x="7804150" y="5638800"/>
            <a:ext cx="730250" cy="838200"/>
            <a:chOff x="102" y="1249"/>
            <a:chExt cx="460" cy="528"/>
          </a:xfrm>
        </p:grpSpPr>
        <p:grpSp>
          <p:nvGrpSpPr>
            <p:cNvPr id="33" name="Group 21"/>
            <p:cNvGrpSpPr>
              <a:grpSpLocks/>
            </p:cNvGrpSpPr>
            <p:nvPr/>
          </p:nvGrpSpPr>
          <p:grpSpPr bwMode="auto">
            <a:xfrm>
              <a:off x="169" y="1249"/>
              <a:ext cx="393" cy="528"/>
              <a:chOff x="799" y="1063"/>
              <a:chExt cx="393" cy="528"/>
            </a:xfrm>
          </p:grpSpPr>
          <p:sp>
            <p:nvSpPr>
              <p:cNvPr id="36" name="Text Box 22"/>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a:solidFill>
                      <a:srgbClr val="800080"/>
                    </a:solidFill>
                    <a:latin typeface="Times New Roman" charset="0"/>
                  </a:rPr>
                  <a:t>load</a:t>
                </a:r>
              </a:p>
              <a:p>
                <a:r>
                  <a:rPr lang="en-US" sz="1600">
                    <a:solidFill>
                      <a:srgbClr val="800080"/>
                    </a:solidFill>
                    <a:latin typeface="Times New Roman" charset="0"/>
                  </a:rPr>
                  <a:t>add</a:t>
                </a:r>
              </a:p>
              <a:p>
                <a:r>
                  <a:rPr lang="en-US" sz="1600">
                    <a:solidFill>
                      <a:srgbClr val="800080"/>
                    </a:solidFill>
                    <a:latin typeface="Times New Roman" charset="0"/>
                  </a:rPr>
                  <a:t>store</a:t>
                </a:r>
                <a:endParaRPr lang="en-US">
                  <a:solidFill>
                    <a:schemeClr val="tx1"/>
                  </a:solidFill>
                  <a:latin typeface="Times New Roman" charset="0"/>
                </a:endParaRPr>
              </a:p>
            </p:txBody>
          </p:sp>
          <p:sp>
            <p:nvSpPr>
              <p:cNvPr id="37" name="Rectangle 23"/>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34" name="Oval 24"/>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5" name="Oval 25"/>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38" name="Group 26"/>
          <p:cNvGrpSpPr>
            <a:grpSpLocks/>
          </p:cNvGrpSpPr>
          <p:nvPr/>
        </p:nvGrpSpPr>
        <p:grpSpPr bwMode="auto">
          <a:xfrm>
            <a:off x="6999287" y="4781549"/>
            <a:ext cx="696913" cy="838200"/>
            <a:chOff x="1170" y="2393"/>
            <a:chExt cx="439" cy="528"/>
          </a:xfrm>
        </p:grpSpPr>
        <p:grpSp>
          <p:nvGrpSpPr>
            <p:cNvPr id="39" name="Group 27"/>
            <p:cNvGrpSpPr>
              <a:grpSpLocks/>
            </p:cNvGrpSpPr>
            <p:nvPr/>
          </p:nvGrpSpPr>
          <p:grpSpPr bwMode="auto">
            <a:xfrm>
              <a:off x="1216" y="2393"/>
              <a:ext cx="393" cy="528"/>
              <a:chOff x="793" y="1741"/>
              <a:chExt cx="393" cy="528"/>
            </a:xfrm>
          </p:grpSpPr>
          <p:sp>
            <p:nvSpPr>
              <p:cNvPr id="42" name="Text Box 28"/>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a:solidFill>
                      <a:schemeClr val="tx2"/>
                    </a:solidFill>
                    <a:latin typeface="Times New Roman" charset="0"/>
                  </a:rPr>
                  <a:t>load</a:t>
                </a:r>
                <a:endParaRPr lang="en-US" sz="1600">
                  <a:solidFill>
                    <a:schemeClr val="tx1"/>
                  </a:solidFill>
                  <a:latin typeface="Times New Roman" charset="0"/>
                </a:endParaRPr>
              </a:p>
              <a:p>
                <a:r>
                  <a:rPr lang="en-US" sz="1600">
                    <a:solidFill>
                      <a:schemeClr val="tx2"/>
                    </a:solidFill>
                    <a:latin typeface="Times New Roman" charset="0"/>
                  </a:rPr>
                  <a:t>add</a:t>
                </a:r>
                <a:endParaRPr lang="en-US" sz="1600">
                  <a:solidFill>
                    <a:schemeClr val="tx1"/>
                  </a:solidFill>
                  <a:latin typeface="Times New Roman" charset="0"/>
                </a:endParaRPr>
              </a:p>
              <a:p>
                <a:r>
                  <a:rPr lang="en-US" sz="1600">
                    <a:solidFill>
                      <a:schemeClr val="tx2"/>
                    </a:solidFill>
                    <a:latin typeface="Times New Roman" charset="0"/>
                  </a:rPr>
                  <a:t>store</a:t>
                </a:r>
                <a:endParaRPr lang="en-US">
                  <a:solidFill>
                    <a:schemeClr val="tx1"/>
                  </a:solidFill>
                  <a:latin typeface="Times New Roman" charset="0"/>
                </a:endParaRPr>
              </a:p>
            </p:txBody>
          </p:sp>
          <p:sp>
            <p:nvSpPr>
              <p:cNvPr id="43" name="Rectangle 29"/>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40" name="Oval 30"/>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41" name="Oval 31"/>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grpSp>
      <p:grpSp>
        <p:nvGrpSpPr>
          <p:cNvPr id="44" name="Group 4"/>
          <p:cNvGrpSpPr>
            <a:grpSpLocks/>
          </p:cNvGrpSpPr>
          <p:nvPr/>
        </p:nvGrpSpPr>
        <p:grpSpPr bwMode="auto">
          <a:xfrm>
            <a:off x="7180457" y="4038600"/>
            <a:ext cx="439543" cy="430213"/>
            <a:chOff x="3689" y="1658"/>
            <a:chExt cx="576" cy="576"/>
          </a:xfrm>
        </p:grpSpPr>
        <p:grpSp>
          <p:nvGrpSpPr>
            <p:cNvPr id="45" name="Group 5"/>
            <p:cNvGrpSpPr>
              <a:grpSpLocks/>
            </p:cNvGrpSpPr>
            <p:nvPr/>
          </p:nvGrpSpPr>
          <p:grpSpPr bwMode="auto">
            <a:xfrm>
              <a:off x="3689" y="1658"/>
              <a:ext cx="576" cy="576"/>
              <a:chOff x="4269" y="2781"/>
              <a:chExt cx="576" cy="576"/>
            </a:xfrm>
          </p:grpSpPr>
          <p:sp>
            <p:nvSpPr>
              <p:cNvPr id="47"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48"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46"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49" name="Group 9"/>
          <p:cNvGrpSpPr>
            <a:grpSpLocks/>
          </p:cNvGrpSpPr>
          <p:nvPr/>
        </p:nvGrpSpPr>
        <p:grpSpPr bwMode="auto">
          <a:xfrm>
            <a:off x="7986713" y="4953000"/>
            <a:ext cx="439543" cy="430213"/>
            <a:chOff x="2146" y="1704"/>
            <a:chExt cx="415" cy="415"/>
          </a:xfrm>
        </p:grpSpPr>
        <p:sp>
          <p:nvSpPr>
            <p:cNvPr id="50"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51"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52"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53" name="Rectangle 4"/>
          <p:cNvSpPr>
            <a:spLocks noChangeArrowheads="1"/>
          </p:cNvSpPr>
          <p:nvPr/>
        </p:nvSpPr>
        <p:spPr bwMode="auto">
          <a:xfrm rot="5400000">
            <a:off x="6787356" y="1986756"/>
            <a:ext cx="1981200" cy="1512888"/>
          </a:xfrm>
          <a:prstGeom prst="rect">
            <a:avLst/>
          </a:prstGeom>
          <a:solidFill>
            <a:srgbClr val="FFFFFF"/>
          </a:solidFill>
          <a:ln w="12700">
            <a:solidFill>
              <a:srgbClr val="333399"/>
            </a:solid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4" name="Rectangle 5"/>
          <p:cNvSpPr>
            <a:spLocks noChangeArrowheads="1"/>
          </p:cNvSpPr>
          <p:nvPr/>
        </p:nvSpPr>
        <p:spPr bwMode="auto">
          <a:xfrm rot="5400000">
            <a:off x="6946106" y="2397919"/>
            <a:ext cx="1238250" cy="166688"/>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5" name="Rectangle 6"/>
          <p:cNvSpPr>
            <a:spLocks noChangeArrowheads="1"/>
          </p:cNvSpPr>
          <p:nvPr/>
        </p:nvSpPr>
        <p:spPr bwMode="auto">
          <a:xfrm rot="5400000">
            <a:off x="7258844" y="2380456"/>
            <a:ext cx="635000" cy="309563"/>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6" name="Line 7"/>
          <p:cNvSpPr>
            <a:spLocks noChangeShapeType="1"/>
          </p:cNvSpPr>
          <p:nvPr/>
        </p:nvSpPr>
        <p:spPr bwMode="auto">
          <a:xfrm rot="5400000">
            <a:off x="7799387" y="2354263"/>
            <a:ext cx="0" cy="984250"/>
          </a:xfrm>
          <a:prstGeom prst="line">
            <a:avLst/>
          </a:prstGeom>
          <a:noFill/>
          <a:ln w="9525" cap="rnd">
            <a:solidFill>
              <a:srgbClr val="000000"/>
            </a:solidFill>
            <a:prstDash val="sysDot"/>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nvGrpSpPr>
          <p:cNvPr id="57" name="Group 8"/>
          <p:cNvGrpSpPr>
            <a:grpSpLocks/>
          </p:cNvGrpSpPr>
          <p:nvPr/>
        </p:nvGrpSpPr>
        <p:grpSpPr bwMode="auto">
          <a:xfrm>
            <a:off x="7872412" y="1855788"/>
            <a:ext cx="309563" cy="1817687"/>
            <a:chOff x="4511" y="1543"/>
            <a:chExt cx="195" cy="1145"/>
          </a:xfrm>
        </p:grpSpPr>
        <p:sp>
          <p:nvSpPr>
            <p:cNvPr id="58" name="Rectangle 9"/>
            <p:cNvSpPr>
              <a:spLocks noChangeArrowheads="1"/>
            </p:cNvSpPr>
            <p:nvPr/>
          </p:nvSpPr>
          <p:spPr bwMode="auto">
            <a:xfrm rot="5400000">
              <a:off x="4437" y="1659"/>
              <a:ext cx="337"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9" name="Rectangle 10"/>
            <p:cNvSpPr>
              <a:spLocks noChangeArrowheads="1"/>
            </p:cNvSpPr>
            <p:nvPr/>
          </p:nvSpPr>
          <p:spPr bwMode="auto">
            <a:xfrm rot="5400000">
              <a:off x="4409" y="2279"/>
              <a:ext cx="400" cy="195"/>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0" name="Rectangle 11"/>
            <p:cNvSpPr>
              <a:spLocks noChangeArrowheads="1"/>
            </p:cNvSpPr>
            <p:nvPr/>
          </p:nvSpPr>
          <p:spPr bwMode="auto">
            <a:xfrm rot="5400000">
              <a:off x="4347" y="2377"/>
              <a:ext cx="516"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1" name="Rectangle 12"/>
            <p:cNvSpPr>
              <a:spLocks noChangeArrowheads="1"/>
            </p:cNvSpPr>
            <p:nvPr/>
          </p:nvSpPr>
          <p:spPr bwMode="auto">
            <a:xfrm rot="5400000">
              <a:off x="4457" y="1971"/>
              <a:ext cx="296" cy="105"/>
            </a:xfrm>
            <a:prstGeom prst="rect">
              <a:avLst/>
            </a:prstGeom>
            <a:noFill/>
            <a:ln w="12700">
              <a:solidFill>
                <a:srgbClr val="800080"/>
              </a:solidFill>
              <a:prstDash val="dash"/>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sp>
        <p:nvSpPr>
          <p:cNvPr id="62" name="Text Box 13"/>
          <p:cNvSpPr txBox="1">
            <a:spLocks noChangeArrowheads="1"/>
          </p:cNvSpPr>
          <p:nvPr/>
        </p:nvSpPr>
        <p:spPr bwMode="auto">
          <a:xfrm>
            <a:off x="7131050" y="205740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63" name="Text Box 14"/>
          <p:cNvSpPr txBox="1">
            <a:spLocks noChangeArrowheads="1"/>
          </p:cNvSpPr>
          <p:nvPr/>
        </p:nvSpPr>
        <p:spPr bwMode="auto">
          <a:xfrm>
            <a:off x="8135937" y="2187575"/>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64" name="Text Box 15"/>
          <p:cNvSpPr txBox="1">
            <a:spLocks noChangeArrowheads="1"/>
          </p:cNvSpPr>
          <p:nvPr/>
        </p:nvSpPr>
        <p:spPr bwMode="auto">
          <a:xfrm>
            <a:off x="7131050" y="263525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65" name="Text Box 16"/>
          <p:cNvSpPr txBox="1">
            <a:spLocks noChangeArrowheads="1"/>
          </p:cNvSpPr>
          <p:nvPr/>
        </p:nvSpPr>
        <p:spPr bwMode="auto">
          <a:xfrm>
            <a:off x="8135937" y="3316288"/>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69" name="Text Box 15"/>
          <p:cNvSpPr txBox="1">
            <a:spLocks noChangeArrowheads="1"/>
          </p:cNvSpPr>
          <p:nvPr/>
        </p:nvSpPr>
        <p:spPr bwMode="auto">
          <a:xfrm>
            <a:off x="5334000" y="5105400"/>
            <a:ext cx="763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8000"/>
                </a:solidFill>
                <a:latin typeface="Wingdings" charset="0"/>
                <a:cs typeface="Wingdings" charset="0"/>
                <a:sym typeface="Wingdings" charset="0"/>
              </a:rPr>
              <a:t></a:t>
            </a:r>
            <a:endParaRPr lang="en-US" sz="6000" b="1" dirty="0">
              <a:solidFill>
                <a:srgbClr val="008000"/>
              </a:solidFill>
            </a:endParaRPr>
          </a:p>
        </p:txBody>
      </p:sp>
    </p:spTree>
    <p:extLst>
      <p:ext uri="{BB962C8B-B14F-4D97-AF65-F5344CB8AC3E}">
        <p14:creationId xmlns:p14="http://schemas.microsoft.com/office/powerpoint/2010/main" val="19530624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ill Sans MT" charset="0"/>
                <a:cs typeface="Arial" charset="0"/>
              </a:rPr>
              <a:t>Variations: one CV?</a:t>
            </a:r>
          </a:p>
        </p:txBody>
      </p:sp>
      <p:sp>
        <p:nvSpPr>
          <p:cNvPr id="130050"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one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130051"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25604" name="TextBox 5"/>
          <p:cNvSpPr txBox="1">
            <a:spLocks noChangeArrowheads="1"/>
          </p:cNvSpPr>
          <p:nvPr/>
        </p:nvSpPr>
        <p:spPr bwMode="auto">
          <a:xfrm>
            <a:off x="304800" y="5646738"/>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smtClean="0">
                <a:solidFill>
                  <a:srgbClr val="FFFF00"/>
                </a:solidFill>
                <a:latin typeface="Calibri" charset="0"/>
                <a:cs typeface="Arial" charset="0"/>
              </a:rPr>
              <a:t>Is it possible to have a producer and consumer both waiting?</a:t>
            </a:r>
          </a:p>
          <a:p>
            <a:pPr defTabSz="914400"/>
            <a:r>
              <a:rPr lang="en-US" b="1" smtClean="0">
                <a:solidFill>
                  <a:srgbClr val="FFFF00"/>
                </a:solidFill>
                <a:latin typeface="Calibri" charset="0"/>
                <a:cs typeface="Arial" charset="0"/>
              </a:rPr>
              <a:t>  max=1, cA and cB wait, pC adds/signals, pD waits, cA wakes</a:t>
            </a:r>
          </a:p>
        </p:txBody>
      </p:sp>
    </p:spTree>
    <p:extLst>
      <p:ext uri="{BB962C8B-B14F-4D97-AF65-F5344CB8AC3E}">
        <p14:creationId xmlns:p14="http://schemas.microsoft.com/office/powerpoint/2010/main" val="72811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a:latin typeface="Gill Sans MT" charset="0"/>
                <a:cs typeface="Arial" charset="0"/>
              </a:rPr>
              <a:t>Variations: one CV?</a:t>
            </a:r>
          </a:p>
        </p:txBody>
      </p:sp>
      <p:sp>
        <p:nvSpPr>
          <p:cNvPr id="131074"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one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131075"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signal (</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1076" name="TextBox 5"/>
          <p:cNvSpPr txBox="1">
            <a:spLocks noChangeArrowheads="1"/>
          </p:cNvSpPr>
          <p:nvPr/>
        </p:nvSpPr>
        <p:spPr bwMode="auto">
          <a:xfrm>
            <a:off x="304800" y="5724525"/>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800" b="1" smtClean="0">
                <a:solidFill>
                  <a:srgbClr val="FFFF00"/>
                </a:solidFill>
                <a:latin typeface="Calibri" charset="0"/>
                <a:cs typeface="Arial" charset="0"/>
              </a:rPr>
              <a:t>How can we make the one CV solution work?</a:t>
            </a:r>
          </a:p>
        </p:txBody>
      </p:sp>
    </p:spTree>
    <p:extLst>
      <p:ext uri="{BB962C8B-B14F-4D97-AF65-F5344CB8AC3E}">
        <p14:creationId xmlns:p14="http://schemas.microsoft.com/office/powerpoint/2010/main" val="16940339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atin typeface="Gill Sans MT" charset="0"/>
                <a:cs typeface="Arial" charset="0"/>
              </a:rPr>
              <a:t>Variations: one CV?</a:t>
            </a:r>
          </a:p>
        </p:txBody>
      </p:sp>
      <p:sp>
        <p:nvSpPr>
          <p:cNvPr id="132098" name="TextBox 3"/>
          <p:cNvSpPr txBox="1">
            <a:spLocks noChangeArrowheads="1"/>
          </p:cNvSpPr>
          <p:nvPr/>
        </p:nvSpPr>
        <p:spPr bwMode="auto">
          <a:xfrm>
            <a:off x="4495800" y="1524000"/>
            <a:ext cx="44958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producer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while(numSodas==MaxSodas){</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add one soda to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00"/>
                </a:solidFill>
                <a:latin typeface="Courier New" charset="0"/>
                <a:cs typeface="Courier New" charset="0"/>
              </a:rPr>
              <a:t>  broadcast (hasRorS)</a:t>
            </a:r>
          </a:p>
          <a:p>
            <a:pPr defTabSz="914400"/>
            <a:endParaRPr lang="en-US" sz="2000" b="1" smtClean="0">
              <a:solidFill>
                <a:srgbClr val="FFFF00"/>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p>
        </p:txBody>
      </p:sp>
      <p:sp>
        <p:nvSpPr>
          <p:cNvPr id="132099" name="TextBox 4"/>
          <p:cNvSpPr txBox="1">
            <a:spLocks noChangeArrowheads="1"/>
          </p:cNvSpPr>
          <p:nvPr/>
        </p:nvSpPr>
        <p:spPr bwMode="auto">
          <a:xfrm>
            <a:off x="152400" y="1524000"/>
            <a:ext cx="4343400" cy="40941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000" b="1" smtClean="0">
                <a:solidFill>
                  <a:srgbClr val="FFFFFF"/>
                </a:solidFill>
                <a:latin typeface="Courier New" charset="0"/>
                <a:cs typeface="Courier New" charset="0"/>
              </a:rPr>
              <a:t>consumer () {</a:t>
            </a:r>
          </a:p>
          <a:p>
            <a:pPr defTabSz="914400"/>
            <a:r>
              <a:rPr lang="en-US" sz="2000" b="1" smtClean="0">
                <a:solidFill>
                  <a:srgbClr val="FFFFFF"/>
                </a:solidFill>
                <a:latin typeface="Courier New" charset="0"/>
                <a:cs typeface="Courier New" charset="0"/>
              </a:rPr>
              <a:t>  lock (sodaLock)</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while (numSodas == 0) {</a:t>
            </a:r>
          </a:p>
          <a:p>
            <a:pPr defTabSz="914400"/>
            <a:r>
              <a:rPr lang="en-US" sz="2000" b="1" smtClean="0">
                <a:solidFill>
                  <a:srgbClr val="FFFFFF"/>
                </a:solidFill>
                <a:latin typeface="Courier New" charset="0"/>
                <a:cs typeface="Courier New" charset="0"/>
              </a:rPr>
              <a:t>    wait (sodaLock,</a:t>
            </a:r>
            <a:r>
              <a:rPr lang="en-US" sz="2000" b="1" smtClean="0">
                <a:solidFill>
                  <a:srgbClr val="FFFF00"/>
                </a:solidFill>
                <a:latin typeface="Courier New" charset="0"/>
                <a:cs typeface="Courier New" charset="0"/>
              </a:rPr>
              <a:t>hasRorS</a:t>
            </a:r>
            <a:r>
              <a:rPr lang="en-US" sz="2000" b="1" smtClean="0">
                <a:solidFill>
                  <a:srgbClr val="FFFFFF"/>
                </a:solidFill>
                <a:latin typeface="Courier New" charset="0"/>
                <a:cs typeface="Courier New" charset="0"/>
              </a:rPr>
              <a:t>)</a:t>
            </a:r>
          </a:p>
          <a:p>
            <a:pPr defTabSz="914400"/>
            <a:r>
              <a:rPr lang="en-US" sz="2000" b="1" smtClean="0">
                <a:solidFill>
                  <a:srgbClr val="FFFFFF"/>
                </a:solidFill>
                <a:latin typeface="Courier New" charset="0"/>
                <a:cs typeface="Courier New" charset="0"/>
              </a:rPr>
              <a:t>  }</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FF"/>
                </a:solidFill>
                <a:latin typeface="Courier New" charset="0"/>
                <a:cs typeface="Courier New" charset="0"/>
              </a:rPr>
              <a:t>  take a soda from machine</a:t>
            </a:r>
          </a:p>
          <a:p>
            <a:pPr defTabSz="914400"/>
            <a:endParaRPr lang="en-US" sz="2000" b="1" smtClean="0">
              <a:solidFill>
                <a:srgbClr val="FFFFFF"/>
              </a:solidFill>
              <a:latin typeface="Courier New" charset="0"/>
              <a:cs typeface="Courier New" charset="0"/>
            </a:endParaRPr>
          </a:p>
          <a:p>
            <a:pPr defTabSz="914400"/>
            <a:r>
              <a:rPr lang="en-US" sz="2000" b="1" smtClean="0">
                <a:solidFill>
                  <a:srgbClr val="FFFF00"/>
                </a:solidFill>
                <a:latin typeface="Courier New" charset="0"/>
                <a:cs typeface="Courier New" charset="0"/>
              </a:rPr>
              <a:t>  broadcast (hasRorS)</a:t>
            </a:r>
          </a:p>
          <a:p>
            <a:pPr defTabSz="914400"/>
            <a:endParaRPr lang="en-US" sz="2000" b="1" smtClean="0">
              <a:solidFill>
                <a:srgbClr val="FFFF00"/>
              </a:solidFill>
              <a:latin typeface="Courier New" charset="0"/>
              <a:cs typeface="Courier New" charset="0"/>
            </a:endParaRPr>
          </a:p>
          <a:p>
            <a:pPr defTabSz="914400"/>
            <a:r>
              <a:rPr lang="en-US" sz="2000" b="1" smtClean="0">
                <a:solidFill>
                  <a:srgbClr val="FFFFFF"/>
                </a:solidFill>
                <a:latin typeface="Courier New" charset="0"/>
                <a:cs typeface="Courier New" charset="0"/>
              </a:rPr>
              <a:t>  unlock (sodaLock)</a:t>
            </a:r>
          </a:p>
          <a:p>
            <a:pPr defTabSz="914400"/>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2100" name="TextBox 5"/>
          <p:cNvSpPr txBox="1">
            <a:spLocks noChangeArrowheads="1"/>
          </p:cNvSpPr>
          <p:nvPr/>
        </p:nvSpPr>
        <p:spPr bwMode="auto">
          <a:xfrm>
            <a:off x="304800" y="5724525"/>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2800" b="1" smtClean="0">
                <a:solidFill>
                  <a:srgbClr val="FFFF00"/>
                </a:solidFill>
                <a:latin typeface="Calibri" charset="0"/>
                <a:cs typeface="Arial" charset="0"/>
              </a:rPr>
              <a:t>Use broadcast instead of signal: safe but slow.</a:t>
            </a:r>
          </a:p>
        </p:txBody>
      </p:sp>
    </p:spTree>
    <p:extLst>
      <p:ext uri="{BB962C8B-B14F-4D97-AF65-F5344CB8AC3E}">
        <p14:creationId xmlns:p14="http://schemas.microsoft.com/office/powerpoint/2010/main" val="35710224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Gill Sans MT" charset="0"/>
                <a:cs typeface="Arial" charset="0"/>
              </a:rPr>
              <a:t>Broadcast vs signal</a:t>
            </a:r>
          </a:p>
        </p:txBody>
      </p:sp>
      <p:sp>
        <p:nvSpPr>
          <p:cNvPr id="3" name="Content Placeholder 2"/>
          <p:cNvSpPr>
            <a:spLocks noGrp="1"/>
          </p:cNvSpPr>
          <p:nvPr>
            <p:ph idx="1"/>
          </p:nvPr>
        </p:nvSpPr>
        <p:spPr/>
        <p:txBody>
          <a:bodyPr/>
          <a:lstStyle/>
          <a:p>
            <a:r>
              <a:rPr lang="en-US" sz="3200">
                <a:solidFill>
                  <a:srgbClr val="FFFF00"/>
                </a:solidFill>
                <a:latin typeface="Gill Sans MT" charset="0"/>
                <a:cs typeface="Arial" charset="0"/>
              </a:rPr>
              <a:t>Can I always use broadcast instead of signal?</a:t>
            </a:r>
          </a:p>
          <a:p>
            <a:pPr lvl="1"/>
            <a:r>
              <a:rPr lang="en-US" sz="2800">
                <a:solidFill>
                  <a:srgbClr val="FFFF00"/>
                </a:solidFill>
                <a:latin typeface="Gill Sans MT" charset="0"/>
                <a:cs typeface="Arial" charset="0"/>
              </a:rPr>
              <a:t>Yes, assuming threads recheck condition</a:t>
            </a:r>
          </a:p>
          <a:p>
            <a:pPr lvl="1"/>
            <a:r>
              <a:rPr lang="en-US" sz="2800">
                <a:solidFill>
                  <a:srgbClr val="FFFF00"/>
                </a:solidFill>
                <a:latin typeface="Gill Sans MT" charset="0"/>
                <a:cs typeface="Arial" charset="0"/>
              </a:rPr>
              <a:t>And they should: </a:t>
            </a:r>
            <a:r>
              <a:rPr lang="ja-JP" altLang="en-US" sz="2800">
                <a:solidFill>
                  <a:srgbClr val="FFFF00"/>
                </a:solidFill>
                <a:latin typeface="Gill Sans MT" charset="0"/>
                <a:cs typeface="Arial" charset="0"/>
              </a:rPr>
              <a:t>“</a:t>
            </a:r>
            <a:r>
              <a:rPr lang="en-US" altLang="ja-JP" sz="2800">
                <a:solidFill>
                  <a:srgbClr val="FFFF00"/>
                </a:solidFill>
                <a:latin typeface="Gill Sans MT" charset="0"/>
                <a:cs typeface="Arial" charset="0"/>
              </a:rPr>
              <a:t>loop before you leap</a:t>
            </a:r>
            <a:r>
              <a:rPr lang="ja-JP" altLang="en-US" sz="2800">
                <a:solidFill>
                  <a:srgbClr val="FFFF00"/>
                </a:solidFill>
                <a:latin typeface="Gill Sans MT" charset="0"/>
                <a:cs typeface="Arial" charset="0"/>
              </a:rPr>
              <a:t>”</a:t>
            </a:r>
            <a:r>
              <a:rPr lang="en-US" altLang="ja-JP" sz="2800">
                <a:solidFill>
                  <a:srgbClr val="FFFF00"/>
                </a:solidFill>
                <a:latin typeface="Gill Sans MT" charset="0"/>
                <a:cs typeface="Arial" charset="0"/>
              </a:rPr>
              <a:t>!</a:t>
            </a:r>
          </a:p>
          <a:p>
            <a:pPr lvl="1"/>
            <a:r>
              <a:rPr lang="en-US" sz="2800">
                <a:solidFill>
                  <a:srgbClr val="FFFF00"/>
                </a:solidFill>
                <a:latin typeface="Gill Sans MT" charset="0"/>
                <a:cs typeface="Arial" charset="0"/>
              </a:rPr>
              <a:t>Mesa semantics requires it anyway: another thread could get to the lock before wait returns.</a:t>
            </a:r>
          </a:p>
          <a:p>
            <a:r>
              <a:rPr lang="en-US" sz="3200">
                <a:solidFill>
                  <a:srgbClr val="FFFF00"/>
                </a:solidFill>
                <a:latin typeface="Gill Sans MT" charset="0"/>
                <a:cs typeface="Arial" charset="0"/>
              </a:rPr>
              <a:t>Why might I use signal instead?</a:t>
            </a:r>
          </a:p>
          <a:p>
            <a:pPr lvl="1"/>
            <a:r>
              <a:rPr lang="en-US" sz="2800">
                <a:solidFill>
                  <a:srgbClr val="FFFF00"/>
                </a:solidFill>
                <a:latin typeface="Gill Sans MT" charset="0"/>
                <a:cs typeface="Arial" charset="0"/>
              </a:rPr>
              <a:t>Efficiency (spurious wakeups)</a:t>
            </a:r>
          </a:p>
          <a:p>
            <a:pPr lvl="1"/>
            <a:r>
              <a:rPr lang="en-US" sz="2800">
                <a:solidFill>
                  <a:srgbClr val="FFFF00"/>
                </a:solidFill>
                <a:latin typeface="Gill Sans MT" charset="0"/>
                <a:cs typeface="Arial" charset="0"/>
              </a:rPr>
              <a:t>May wakeup threads for no good reason</a:t>
            </a:r>
          </a:p>
          <a:p>
            <a:r>
              <a:rPr lang="ja-JP" altLang="en-US" sz="2800">
                <a:solidFill>
                  <a:srgbClr val="FFFF00"/>
                </a:solidFill>
                <a:latin typeface="Gill Sans MT" charset="0"/>
                <a:cs typeface="Arial" charset="0"/>
              </a:rPr>
              <a:t>“</a:t>
            </a:r>
            <a:r>
              <a:rPr lang="en-US" altLang="ja-JP" sz="2800">
                <a:solidFill>
                  <a:srgbClr val="FFFF00"/>
                </a:solidFill>
                <a:latin typeface="Gill Sans MT" charset="0"/>
                <a:cs typeface="Arial" charset="0"/>
              </a:rPr>
              <a:t>Signal is just a performance hint</a:t>
            </a:r>
            <a:r>
              <a:rPr lang="ja-JP" altLang="en-US" sz="2800">
                <a:solidFill>
                  <a:srgbClr val="FFFF00"/>
                </a:solidFill>
                <a:latin typeface="Gill Sans MT" charset="0"/>
                <a:cs typeface="Arial" charset="0"/>
              </a:rPr>
              <a:t>”</a:t>
            </a:r>
            <a:r>
              <a:rPr lang="en-US" altLang="ja-JP" sz="2800">
                <a:solidFill>
                  <a:srgbClr val="FFFF00"/>
                </a:solidFill>
                <a:latin typeface="Gill Sans MT" charset="0"/>
                <a:cs typeface="Arial" charset="0"/>
              </a:rPr>
              <a:t>.</a:t>
            </a:r>
            <a:endParaRPr lang="en-US" sz="2800">
              <a:solidFill>
                <a:srgbClr val="FFFF00"/>
              </a:solidFill>
              <a:latin typeface="Gill Sans MT" charset="0"/>
              <a:cs typeface="Arial" charset="0"/>
            </a:endParaRPr>
          </a:p>
        </p:txBody>
      </p:sp>
      <p:sp>
        <p:nvSpPr>
          <p:cNvPr id="133123" name="TextBox 3"/>
          <p:cNvSpPr txBox="1">
            <a:spLocks noChangeArrowheads="1"/>
          </p:cNvSpPr>
          <p:nvPr/>
        </p:nvSpPr>
        <p:spPr bwMode="auto">
          <a:xfrm>
            <a:off x="457200" y="6521450"/>
            <a:ext cx="2636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smtClean="0">
                <a:solidFill>
                  <a:srgbClr val="FFFF00"/>
                </a:solidFill>
                <a:cs typeface="Arial" charset="0"/>
              </a:rPr>
              <a:t>lpcox slide edited by chase </a:t>
            </a:r>
          </a:p>
        </p:txBody>
      </p:sp>
    </p:spTree>
    <p:extLst>
      <p:ext uri="{BB962C8B-B14F-4D97-AF65-F5344CB8AC3E}">
        <p14:creationId xmlns:p14="http://schemas.microsoft.com/office/powerpoint/2010/main" val="2125656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Arial" charset="0"/>
                <a:ea typeface="ＭＳ Ｐゴシック" charset="0"/>
                <a:cs typeface="Arial" charset="0"/>
              </a:rPr>
              <a:t>Monitor == mutex+CV</a:t>
            </a:r>
          </a:p>
        </p:txBody>
      </p:sp>
      <p:grpSp>
        <p:nvGrpSpPr>
          <p:cNvPr id="115714" name="Group 4"/>
          <p:cNvGrpSpPr>
            <a:grpSpLocks/>
          </p:cNvGrpSpPr>
          <p:nvPr/>
        </p:nvGrpSpPr>
        <p:grpSpPr bwMode="auto">
          <a:xfrm>
            <a:off x="1262063" y="3668713"/>
            <a:ext cx="355600" cy="347662"/>
            <a:chOff x="3689" y="1658"/>
            <a:chExt cx="576" cy="576"/>
          </a:xfrm>
        </p:grpSpPr>
        <p:grpSp>
          <p:nvGrpSpPr>
            <p:cNvPr id="115763" name="Group 5"/>
            <p:cNvGrpSpPr>
              <a:grpSpLocks/>
            </p:cNvGrpSpPr>
            <p:nvPr/>
          </p:nvGrpSpPr>
          <p:grpSpPr bwMode="auto">
            <a:xfrm>
              <a:off x="3689" y="1658"/>
              <a:ext cx="576" cy="576"/>
              <a:chOff x="4269" y="2781"/>
              <a:chExt cx="576" cy="576"/>
            </a:xfrm>
          </p:grpSpPr>
          <p:sp>
            <p:nvSpPr>
              <p:cNvPr id="115765"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15766"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sp>
          <p:nvSpPr>
            <p:cNvPr id="115764"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5" name="Group 9"/>
          <p:cNvGrpSpPr>
            <a:grpSpLocks/>
          </p:cNvGrpSpPr>
          <p:nvPr/>
        </p:nvGrpSpPr>
        <p:grpSpPr bwMode="auto">
          <a:xfrm>
            <a:off x="1781175" y="3675063"/>
            <a:ext cx="355600" cy="347662"/>
            <a:chOff x="773" y="2363"/>
            <a:chExt cx="224" cy="219"/>
          </a:xfrm>
        </p:grpSpPr>
        <p:sp>
          <p:nvSpPr>
            <p:cNvPr id="115760" name="Oval 10"/>
            <p:cNvSpPr>
              <a:spLocks noChangeArrowheads="1"/>
            </p:cNvSpPr>
            <p:nvPr/>
          </p:nvSpPr>
          <p:spPr bwMode="auto">
            <a:xfrm>
              <a:off x="773" y="2363"/>
              <a:ext cx="224" cy="219"/>
            </a:xfrm>
            <a:prstGeom prst="ellipse">
              <a:avLst/>
            </a:prstGeom>
            <a:solidFill>
              <a:srgbClr val="00CCFF"/>
            </a:solidFill>
            <a:ln w="12700">
              <a:solidFill>
                <a:schemeClr val="tx1"/>
              </a:solidFill>
              <a:round/>
              <a:headEnd type="none" w="sm" len="sm"/>
              <a:tailEnd type="none" w="sm" len="sm"/>
            </a:ln>
          </p:spPr>
          <p:txBody>
            <a:bodyPr wrap="none" anchor="ctr"/>
            <a:lstStyle/>
            <a:p>
              <a:endParaRPr lang="en-US"/>
            </a:p>
          </p:txBody>
        </p:sp>
        <p:sp>
          <p:nvSpPr>
            <p:cNvPr id="115761" name="AutoShape 11"/>
            <p:cNvSpPr>
              <a:spLocks noChangeArrowheads="1"/>
            </p:cNvSpPr>
            <p:nvPr/>
          </p:nvSpPr>
          <p:spPr bwMode="auto">
            <a:xfrm flipH="1">
              <a:off x="851" y="2412"/>
              <a:ext cx="76" cy="12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62" name="AutoShape 12"/>
            <p:cNvSpPr>
              <a:spLocks noChangeArrowheads="1"/>
            </p:cNvSpPr>
            <p:nvPr/>
          </p:nvSpPr>
          <p:spPr bwMode="auto">
            <a:xfrm rot="-8460389">
              <a:off x="783" y="2392"/>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6" name="Group 13"/>
          <p:cNvGrpSpPr>
            <a:grpSpLocks/>
          </p:cNvGrpSpPr>
          <p:nvPr/>
        </p:nvGrpSpPr>
        <p:grpSpPr bwMode="auto">
          <a:xfrm>
            <a:off x="2330450" y="3676650"/>
            <a:ext cx="357188" cy="357188"/>
            <a:chOff x="4784" y="2819"/>
            <a:chExt cx="255" cy="255"/>
          </a:xfrm>
        </p:grpSpPr>
        <p:sp>
          <p:nvSpPr>
            <p:cNvPr id="115757"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15758"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59"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grpSp>
        <p:nvGrpSpPr>
          <p:cNvPr id="115717" name="Group 21"/>
          <p:cNvGrpSpPr>
            <a:grpSpLocks/>
          </p:cNvGrpSpPr>
          <p:nvPr/>
        </p:nvGrpSpPr>
        <p:grpSpPr bwMode="auto">
          <a:xfrm>
            <a:off x="3859213" y="3111500"/>
            <a:ext cx="1819275" cy="539750"/>
            <a:chOff x="1785" y="1844"/>
            <a:chExt cx="1292" cy="383"/>
          </a:xfrm>
        </p:grpSpPr>
        <p:sp>
          <p:nvSpPr>
            <p:cNvPr id="115755" name="Rectangle 22"/>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2" name="Text Box 23"/>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P1()</a:t>
              </a:r>
              <a:endParaRPr lang="en-US" sz="3200" u="sng" smtClean="0">
                <a:solidFill>
                  <a:schemeClr val="tx2"/>
                </a:solidFill>
                <a:effectLst>
                  <a:outerShdw blurRad="38100" dist="38100" dir="2700000" algn="tl">
                    <a:srgbClr val="DDDDDD"/>
                  </a:outerShdw>
                </a:effectLst>
              </a:endParaRPr>
            </a:p>
          </p:txBody>
        </p:sp>
      </p:grpSp>
      <p:grpSp>
        <p:nvGrpSpPr>
          <p:cNvPr id="115718" name="Group 24"/>
          <p:cNvGrpSpPr>
            <a:grpSpLocks/>
          </p:cNvGrpSpPr>
          <p:nvPr/>
        </p:nvGrpSpPr>
        <p:grpSpPr bwMode="auto">
          <a:xfrm>
            <a:off x="3859213" y="3686175"/>
            <a:ext cx="1819275" cy="539750"/>
            <a:chOff x="1785" y="1844"/>
            <a:chExt cx="1292" cy="383"/>
          </a:xfrm>
        </p:grpSpPr>
        <p:sp>
          <p:nvSpPr>
            <p:cNvPr id="115753" name="Rectangle 25"/>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5" name="Text Box 26"/>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P2()</a:t>
              </a:r>
              <a:endParaRPr lang="en-US" sz="3200" u="sng" smtClean="0">
                <a:solidFill>
                  <a:schemeClr val="tx2"/>
                </a:solidFill>
                <a:effectLst>
                  <a:outerShdw blurRad="38100" dist="38100" dir="2700000" algn="tl">
                    <a:srgbClr val="DDDDDD"/>
                  </a:outerShdw>
                </a:effectLst>
              </a:endParaRPr>
            </a:p>
          </p:txBody>
        </p:sp>
      </p:grpSp>
      <p:grpSp>
        <p:nvGrpSpPr>
          <p:cNvPr id="115719" name="Group 27"/>
          <p:cNvGrpSpPr>
            <a:grpSpLocks/>
          </p:cNvGrpSpPr>
          <p:nvPr/>
        </p:nvGrpSpPr>
        <p:grpSpPr bwMode="auto">
          <a:xfrm>
            <a:off x="3859213" y="4260850"/>
            <a:ext cx="1819275" cy="539750"/>
            <a:chOff x="1785" y="1844"/>
            <a:chExt cx="1292" cy="383"/>
          </a:xfrm>
        </p:grpSpPr>
        <p:sp>
          <p:nvSpPr>
            <p:cNvPr id="115751" name="Rectangle 28"/>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28" name="Text Box 29"/>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P3()</a:t>
              </a:r>
              <a:endParaRPr lang="en-US" sz="3200" u="sng" smtClean="0">
                <a:solidFill>
                  <a:schemeClr val="tx2"/>
                </a:solidFill>
                <a:effectLst>
                  <a:outerShdw blurRad="38100" dist="38100" dir="2700000" algn="tl">
                    <a:srgbClr val="DDDDDD"/>
                  </a:outerShdw>
                </a:effectLst>
              </a:endParaRPr>
            </a:p>
          </p:txBody>
        </p:sp>
      </p:grpSp>
      <p:grpSp>
        <p:nvGrpSpPr>
          <p:cNvPr id="115720" name="Group 30"/>
          <p:cNvGrpSpPr>
            <a:grpSpLocks/>
          </p:cNvGrpSpPr>
          <p:nvPr/>
        </p:nvGrpSpPr>
        <p:grpSpPr bwMode="auto">
          <a:xfrm>
            <a:off x="3859213" y="4835525"/>
            <a:ext cx="1819275" cy="539750"/>
            <a:chOff x="1785" y="1844"/>
            <a:chExt cx="1292" cy="383"/>
          </a:xfrm>
        </p:grpSpPr>
        <p:sp>
          <p:nvSpPr>
            <p:cNvPr id="115749" name="Rectangle 31"/>
            <p:cNvSpPr>
              <a:spLocks noChangeArrowheads="1"/>
            </p:cNvSpPr>
            <p:nvPr/>
          </p:nvSpPr>
          <p:spPr bwMode="auto">
            <a:xfrm>
              <a:off x="1824" y="1853"/>
              <a:ext cx="1253" cy="3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31" name="Text Box 32"/>
            <p:cNvSpPr txBox="1">
              <a:spLocks noChangeArrowheads="1"/>
            </p:cNvSpPr>
            <p:nvPr/>
          </p:nvSpPr>
          <p:spPr bwMode="auto">
            <a:xfrm>
              <a:off x="1785" y="1844"/>
              <a:ext cx="479" cy="239"/>
            </a:xfrm>
            <a:prstGeom prst="rect">
              <a:avLst/>
            </a:prstGeom>
            <a:noFill/>
            <a:ln w="9525">
              <a:noFill/>
              <a:miter lim="800000"/>
              <a:headEnd/>
              <a:tailEnd/>
            </a:ln>
            <a:effectLst/>
          </p:spPr>
          <p:txBody>
            <a:bodyPr lIns="92075" tIns="46038" rIns="92075" bIns="46038" anchor="ct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600" b="1" i="1" smtClean="0"/>
                <a:t>P4()</a:t>
              </a:r>
              <a:endParaRPr lang="en-US" sz="3200" u="sng" smtClean="0">
                <a:solidFill>
                  <a:schemeClr val="tx2"/>
                </a:solidFill>
                <a:effectLst>
                  <a:outerShdw blurRad="38100" dist="38100" dir="2700000" algn="tl">
                    <a:srgbClr val="DDDDDD"/>
                  </a:outerShdw>
                </a:effectLst>
              </a:endParaRPr>
            </a:p>
          </p:txBody>
        </p:sp>
      </p:grpSp>
      <p:sp>
        <p:nvSpPr>
          <p:cNvPr id="115721" name="Rectangle 33"/>
          <p:cNvSpPr>
            <a:spLocks noChangeArrowheads="1"/>
          </p:cNvSpPr>
          <p:nvPr/>
        </p:nvSpPr>
        <p:spPr bwMode="auto">
          <a:xfrm>
            <a:off x="3894138" y="2517775"/>
            <a:ext cx="1797050" cy="2892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5722" name="Rectangle 34"/>
          <p:cNvSpPr>
            <a:spLocks noChangeArrowheads="1"/>
          </p:cNvSpPr>
          <p:nvPr/>
        </p:nvSpPr>
        <p:spPr bwMode="auto">
          <a:xfrm>
            <a:off x="3913188" y="2563813"/>
            <a:ext cx="1765300" cy="527050"/>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endParaRPr lang="en-US"/>
          </a:p>
        </p:txBody>
      </p:sp>
      <p:sp>
        <p:nvSpPr>
          <p:cNvPr id="115723" name="Rectangle 35"/>
          <p:cNvSpPr>
            <a:spLocks noChangeArrowheads="1"/>
          </p:cNvSpPr>
          <p:nvPr/>
        </p:nvSpPr>
        <p:spPr bwMode="auto">
          <a:xfrm>
            <a:off x="3868738" y="25685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state</a:t>
            </a:r>
            <a:endParaRPr lang="en-US" sz="1600" b="1" i="1"/>
          </a:p>
        </p:txBody>
      </p:sp>
      <p:grpSp>
        <p:nvGrpSpPr>
          <p:cNvPr id="115724" name="Group 36"/>
          <p:cNvGrpSpPr>
            <a:grpSpLocks/>
          </p:cNvGrpSpPr>
          <p:nvPr/>
        </p:nvGrpSpPr>
        <p:grpSpPr bwMode="auto">
          <a:xfrm>
            <a:off x="4665663" y="3217863"/>
            <a:ext cx="315912" cy="307975"/>
            <a:chOff x="2146" y="1704"/>
            <a:chExt cx="415" cy="415"/>
          </a:xfrm>
        </p:grpSpPr>
        <p:sp>
          <p:nvSpPr>
            <p:cNvPr id="115746" name="Oval 37"/>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endParaRPr lang="en-US"/>
            </a:p>
          </p:txBody>
        </p:sp>
        <p:sp>
          <p:nvSpPr>
            <p:cNvPr id="115747" name="AutoShape 38"/>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115748" name="AutoShape 39"/>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sp>
        <p:nvSpPr>
          <p:cNvPr id="115725" name="Line 40"/>
          <p:cNvSpPr>
            <a:spLocks noChangeShapeType="1"/>
          </p:cNvSpPr>
          <p:nvPr/>
        </p:nvSpPr>
        <p:spPr bwMode="auto">
          <a:xfrm flipV="1">
            <a:off x="2878138" y="3354388"/>
            <a:ext cx="995362"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6" name="Line 41"/>
          <p:cNvSpPr>
            <a:spLocks noChangeShapeType="1"/>
          </p:cNvSpPr>
          <p:nvPr/>
        </p:nvSpPr>
        <p:spPr bwMode="auto">
          <a:xfrm>
            <a:off x="2892425" y="3833813"/>
            <a:ext cx="993775" cy="82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7" name="Line 42"/>
          <p:cNvSpPr>
            <a:spLocks noChangeShapeType="1"/>
          </p:cNvSpPr>
          <p:nvPr/>
        </p:nvSpPr>
        <p:spPr bwMode="auto">
          <a:xfrm>
            <a:off x="2871788" y="3833813"/>
            <a:ext cx="993775" cy="655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8" name="Line 43"/>
          <p:cNvSpPr>
            <a:spLocks noChangeShapeType="1"/>
          </p:cNvSpPr>
          <p:nvPr/>
        </p:nvSpPr>
        <p:spPr bwMode="auto">
          <a:xfrm>
            <a:off x="2886075" y="3833813"/>
            <a:ext cx="993775" cy="1209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15729" name="Rectangle 44"/>
          <p:cNvSpPr>
            <a:spLocks noChangeArrowheads="1"/>
          </p:cNvSpPr>
          <p:nvPr/>
        </p:nvSpPr>
        <p:spPr bwMode="auto">
          <a:xfrm>
            <a:off x="403225" y="3513138"/>
            <a:ext cx="823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800" b="1" i="1"/>
              <a:t>ready</a:t>
            </a:r>
          </a:p>
          <a:p>
            <a:pPr algn="ctr"/>
            <a:r>
              <a:rPr lang="en-US" sz="1600" b="1" i="1"/>
              <a:t>to enter</a:t>
            </a:r>
          </a:p>
        </p:txBody>
      </p:sp>
      <p:sp>
        <p:nvSpPr>
          <p:cNvPr id="115730" name="Rectangle 45"/>
          <p:cNvSpPr>
            <a:spLocks noChangeArrowheads="1"/>
          </p:cNvSpPr>
          <p:nvPr/>
        </p:nvSpPr>
        <p:spPr bwMode="auto">
          <a:xfrm>
            <a:off x="457200" y="5257800"/>
            <a:ext cx="1325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waiting</a:t>
            </a:r>
          </a:p>
          <a:p>
            <a:pPr algn="ctr"/>
            <a:r>
              <a:rPr lang="en-US" sz="2000" b="1">
                <a:solidFill>
                  <a:schemeClr val="tx1"/>
                </a:solidFill>
              </a:rPr>
              <a:t>(blocked)</a:t>
            </a:r>
          </a:p>
        </p:txBody>
      </p:sp>
      <p:sp>
        <p:nvSpPr>
          <p:cNvPr id="115731" name="Rectangle 47"/>
          <p:cNvSpPr>
            <a:spLocks noChangeArrowheads="1"/>
          </p:cNvSpPr>
          <p:nvPr/>
        </p:nvSpPr>
        <p:spPr bwMode="auto">
          <a:xfrm>
            <a:off x="2819400" y="55626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2" name="Rectangle 51"/>
          <p:cNvSpPr>
            <a:spLocks noChangeArrowheads="1"/>
          </p:cNvSpPr>
          <p:nvPr/>
        </p:nvSpPr>
        <p:spPr bwMode="auto">
          <a:xfrm>
            <a:off x="2662238" y="3343275"/>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1600" i="1"/>
              <a:t>(enter)</a:t>
            </a:r>
            <a:endParaRPr lang="en-US" sz="1600" b="1" i="1"/>
          </a:p>
        </p:txBody>
      </p:sp>
      <p:sp>
        <p:nvSpPr>
          <p:cNvPr id="115733" name="Rectangle 54"/>
          <p:cNvSpPr>
            <a:spLocks noChangeArrowheads="1"/>
          </p:cNvSpPr>
          <p:nvPr/>
        </p:nvSpPr>
        <p:spPr bwMode="auto">
          <a:xfrm>
            <a:off x="1371600" y="42672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34" name="Text Box 3"/>
          <p:cNvSpPr txBox="1">
            <a:spLocks noChangeArrowheads="1"/>
          </p:cNvSpPr>
          <p:nvPr/>
        </p:nvSpPr>
        <p:spPr bwMode="auto">
          <a:xfrm>
            <a:off x="533400" y="24384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At most one thread runs in the monitor at a time.</a:t>
            </a:r>
          </a:p>
        </p:txBody>
      </p:sp>
      <p:grpSp>
        <p:nvGrpSpPr>
          <p:cNvPr id="115735" name="Group 17"/>
          <p:cNvGrpSpPr>
            <a:grpSpLocks/>
          </p:cNvGrpSpPr>
          <p:nvPr/>
        </p:nvGrpSpPr>
        <p:grpSpPr bwMode="auto">
          <a:xfrm>
            <a:off x="1776413" y="5443538"/>
            <a:ext cx="355600" cy="347662"/>
            <a:chOff x="1119" y="2355"/>
            <a:chExt cx="224" cy="219"/>
          </a:xfrm>
        </p:grpSpPr>
        <p:sp>
          <p:nvSpPr>
            <p:cNvPr id="115743" name="Oval 18"/>
            <p:cNvSpPr>
              <a:spLocks noChangeArrowheads="1"/>
            </p:cNvSpPr>
            <p:nvPr/>
          </p:nvSpPr>
          <p:spPr bwMode="auto">
            <a:xfrm>
              <a:off x="1119" y="2355"/>
              <a:ext cx="224" cy="219"/>
            </a:xfrm>
            <a:prstGeom prst="ellipse">
              <a:avLst/>
            </a:prstGeom>
            <a:solidFill>
              <a:srgbClr val="333399"/>
            </a:solidFill>
            <a:ln w="12700">
              <a:solidFill>
                <a:schemeClr val="tx1"/>
              </a:solidFill>
              <a:round/>
              <a:headEnd type="none" w="sm" len="sm"/>
              <a:tailEnd type="none" w="sm" len="sm"/>
            </a:ln>
          </p:spPr>
          <p:txBody>
            <a:bodyPr wrap="none" anchor="ctr"/>
            <a:lstStyle/>
            <a:p>
              <a:endParaRPr lang="en-US"/>
            </a:p>
          </p:txBody>
        </p:sp>
        <p:sp>
          <p:nvSpPr>
            <p:cNvPr id="115744" name="AutoShape 19"/>
            <p:cNvSpPr>
              <a:spLocks noChangeArrowheads="1"/>
            </p:cNvSpPr>
            <p:nvPr/>
          </p:nvSpPr>
          <p:spPr bwMode="auto">
            <a:xfrm rot="-8460389">
              <a:off x="1129" y="2384"/>
              <a:ext cx="27" cy="29"/>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15745" name="AutoShape 20"/>
            <p:cNvSpPr>
              <a:spLocks noChangeArrowheads="1"/>
            </p:cNvSpPr>
            <p:nvPr/>
          </p:nvSpPr>
          <p:spPr bwMode="auto">
            <a:xfrm flipH="1">
              <a:off x="1197" y="2403"/>
              <a:ext cx="76" cy="128"/>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grpSp>
      <p:cxnSp>
        <p:nvCxnSpPr>
          <p:cNvPr id="115736" name="AutoShape 46"/>
          <p:cNvCxnSpPr>
            <a:cxnSpLocks noChangeShapeType="1"/>
            <a:stCxn id="115738" idx="2"/>
            <a:endCxn id="115743" idx="5"/>
          </p:cNvCxnSpPr>
          <p:nvPr/>
        </p:nvCxnSpPr>
        <p:spPr bwMode="auto">
          <a:xfrm rot="5400000">
            <a:off x="3307557" y="4125118"/>
            <a:ext cx="387350" cy="2843213"/>
          </a:xfrm>
          <a:prstGeom prst="curvedConnector3">
            <a:avLst>
              <a:gd name="adj1" fmla="val 172315"/>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5737" name="AutoShape 56"/>
          <p:cNvCxnSpPr>
            <a:cxnSpLocks noChangeShapeType="1"/>
            <a:stCxn id="115743" idx="0"/>
          </p:cNvCxnSpPr>
          <p:nvPr/>
        </p:nvCxnSpPr>
        <p:spPr bwMode="auto">
          <a:xfrm rot="16200000" flipV="1">
            <a:off x="808038" y="4297362"/>
            <a:ext cx="1481138" cy="811213"/>
          </a:xfrm>
          <a:prstGeom prst="curved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5738" name="Rectangle 47"/>
          <p:cNvSpPr>
            <a:spLocks noChangeArrowheads="1"/>
          </p:cNvSpPr>
          <p:nvPr/>
        </p:nvSpPr>
        <p:spPr bwMode="auto">
          <a:xfrm>
            <a:off x="4495800" y="4953000"/>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wait()</a:t>
            </a:r>
          </a:p>
        </p:txBody>
      </p:sp>
      <p:sp>
        <p:nvSpPr>
          <p:cNvPr id="115739" name="Rectangle 54"/>
          <p:cNvSpPr>
            <a:spLocks noChangeArrowheads="1"/>
          </p:cNvSpPr>
          <p:nvPr/>
        </p:nvSpPr>
        <p:spPr bwMode="auto">
          <a:xfrm>
            <a:off x="4419600" y="3733800"/>
            <a:ext cx="1098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sz="2000" b="1">
                <a:solidFill>
                  <a:schemeClr val="tx1"/>
                </a:solidFill>
              </a:rPr>
              <a:t>signal()</a:t>
            </a:r>
          </a:p>
        </p:txBody>
      </p:sp>
      <p:sp>
        <p:nvSpPr>
          <p:cNvPr id="115740" name="Text Box 3"/>
          <p:cNvSpPr txBox="1">
            <a:spLocks noChangeArrowheads="1"/>
          </p:cNvSpPr>
          <p:nvPr/>
        </p:nvSpPr>
        <p:spPr bwMode="auto">
          <a:xfrm>
            <a:off x="5943600" y="2565400"/>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thread may </a:t>
            </a:r>
            <a:r>
              <a:rPr lang="en-US" sz="2000">
                <a:solidFill>
                  <a:schemeClr val="accent2"/>
                </a:solidFill>
                <a:cs typeface="Arial" charset="0"/>
              </a:rPr>
              <a:t>wait</a:t>
            </a:r>
            <a:r>
              <a:rPr lang="en-US" sz="2000">
                <a:solidFill>
                  <a:srgbClr val="003367"/>
                </a:solidFill>
                <a:cs typeface="Arial" charset="0"/>
              </a:rPr>
              <a:t> in the monitor, allowing another thread to enter.  </a:t>
            </a:r>
          </a:p>
        </p:txBody>
      </p:sp>
      <p:sp>
        <p:nvSpPr>
          <p:cNvPr id="115741" name="Text Box 3"/>
          <p:cNvSpPr txBox="1">
            <a:spLocks noChangeArrowheads="1"/>
          </p:cNvSpPr>
          <p:nvPr/>
        </p:nvSpPr>
        <p:spPr bwMode="auto">
          <a:xfrm>
            <a:off x="5943600" y="3690938"/>
            <a:ext cx="3048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thread may </a:t>
            </a:r>
            <a:r>
              <a:rPr lang="en-US" sz="2000">
                <a:solidFill>
                  <a:schemeClr val="accent2"/>
                </a:solidFill>
                <a:cs typeface="Arial" charset="0"/>
              </a:rPr>
              <a:t>signal </a:t>
            </a:r>
            <a:r>
              <a:rPr lang="en-US" sz="2000">
                <a:solidFill>
                  <a:srgbClr val="003367"/>
                </a:solidFill>
                <a:cs typeface="Arial" charset="0"/>
              </a:rPr>
              <a:t>in the monitor.</a:t>
            </a:r>
          </a:p>
          <a:p>
            <a:endParaRPr lang="en-US" sz="2000">
              <a:solidFill>
                <a:srgbClr val="003367"/>
              </a:solidFill>
              <a:cs typeface="Arial" charset="0"/>
            </a:endParaRPr>
          </a:p>
          <a:p>
            <a:r>
              <a:rPr lang="en-US" sz="2000">
                <a:solidFill>
                  <a:srgbClr val="003367"/>
                </a:solidFill>
                <a:cs typeface="Arial" charset="0"/>
              </a:rPr>
              <a:t>Signal means: wake one waiting thread, if there is one, else do nothing.</a:t>
            </a:r>
          </a:p>
          <a:p>
            <a:endParaRPr lang="en-US" sz="2000">
              <a:solidFill>
                <a:srgbClr val="003367"/>
              </a:solidFill>
              <a:cs typeface="Arial" charset="0"/>
            </a:endParaRPr>
          </a:p>
          <a:p>
            <a:r>
              <a:rPr lang="en-US" sz="2000">
                <a:solidFill>
                  <a:srgbClr val="003367"/>
                </a:solidFill>
                <a:cs typeface="Arial" charset="0"/>
              </a:rPr>
              <a:t>The awakened thread returns from its </a:t>
            </a:r>
            <a:r>
              <a:rPr lang="en-US" sz="2000" b="1">
                <a:solidFill>
                  <a:srgbClr val="003367"/>
                </a:solidFill>
                <a:cs typeface="Arial" charset="0"/>
              </a:rPr>
              <a:t>wait</a:t>
            </a:r>
            <a:r>
              <a:rPr lang="en-US" sz="2000">
                <a:solidFill>
                  <a:srgbClr val="003367"/>
                </a:solidFill>
                <a:cs typeface="Arial" charset="0"/>
              </a:rPr>
              <a:t>.</a:t>
            </a:r>
          </a:p>
        </p:txBody>
      </p:sp>
      <p:sp>
        <p:nvSpPr>
          <p:cNvPr id="115742" name="Text Box 3"/>
          <p:cNvSpPr txBox="1">
            <a:spLocks noChangeArrowheads="1"/>
          </p:cNvSpPr>
          <p:nvPr/>
        </p:nvSpPr>
        <p:spPr bwMode="auto">
          <a:xfrm>
            <a:off x="457200" y="1447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a:solidFill>
                  <a:srgbClr val="003367"/>
                </a:solidFill>
                <a:cs typeface="Arial" charset="0"/>
              </a:rPr>
              <a:t>A </a:t>
            </a:r>
            <a:r>
              <a:rPr lang="en-US" sz="2000">
                <a:solidFill>
                  <a:srgbClr val="651222"/>
                </a:solidFill>
                <a:cs typeface="Arial" charset="0"/>
              </a:rPr>
              <a:t>monitor</a:t>
            </a:r>
            <a:r>
              <a:rPr lang="en-US" sz="2000">
                <a:solidFill>
                  <a:srgbClr val="003367"/>
                </a:solidFill>
                <a:cs typeface="Arial" charset="0"/>
              </a:rPr>
              <a:t> has a mutex to protect shared state, a set of code sections that hold the mutex, and a condition variable with wait/signal primitives.</a:t>
            </a:r>
          </a:p>
        </p:txBody>
      </p:sp>
    </p:spTree>
    <p:extLst>
      <p:ext uri="{BB962C8B-B14F-4D97-AF65-F5344CB8AC3E}">
        <p14:creationId xmlns:p14="http://schemas.microsoft.com/office/powerpoint/2010/main" val="2430606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4" name="Content Placeholder 3"/>
          <p:cNvSpPr>
            <a:spLocks noGrp="1"/>
          </p:cNvSpPr>
          <p:nvPr>
            <p:ph idx="1"/>
          </p:nvPr>
        </p:nvSpPr>
        <p:spPr>
          <a:xfrm>
            <a:off x="457200" y="1600200"/>
            <a:ext cx="8226425" cy="3124200"/>
          </a:xfrm>
        </p:spPr>
        <p:txBody>
          <a:bodyPr/>
          <a:lstStyle/>
          <a:p>
            <a:pPr>
              <a:defRPr/>
            </a:pPr>
            <a:r>
              <a:rPr lang="en-US" sz="2400" b="0" dirty="0" smtClean="0"/>
              <a:t>Now we introduce a new synchronization object type: </a:t>
            </a:r>
            <a:r>
              <a:rPr lang="en-US" sz="2400" dirty="0" smtClean="0">
                <a:solidFill>
                  <a:srgbClr val="651222"/>
                </a:solidFill>
              </a:rPr>
              <a:t>semaphore</a:t>
            </a:r>
            <a:r>
              <a:rPr lang="en-US" sz="2400" b="0" dirty="0" smtClean="0"/>
              <a:t>. </a:t>
            </a:r>
          </a:p>
          <a:p>
            <a:pPr>
              <a:defRPr/>
            </a:pPr>
            <a:r>
              <a:rPr lang="en-US" sz="2400" dirty="0" smtClean="0"/>
              <a:t>A semaphore is a hidden atomic integer counter with only</a:t>
            </a:r>
            <a:r>
              <a:rPr lang="en-US" sz="2400" i="1" dirty="0" smtClean="0"/>
              <a:t> increment</a:t>
            </a:r>
            <a:r>
              <a:rPr lang="en-US" sz="2400" dirty="0" smtClean="0"/>
              <a:t> </a:t>
            </a:r>
            <a:r>
              <a:rPr lang="en-US" sz="2400" i="1" dirty="0" smtClean="0"/>
              <a:t>(V)</a:t>
            </a:r>
            <a:r>
              <a:rPr lang="en-US" sz="2400" dirty="0" smtClean="0"/>
              <a:t> and </a:t>
            </a:r>
            <a:r>
              <a:rPr lang="en-US" sz="2400" i="1" dirty="0" smtClean="0"/>
              <a:t>decrement</a:t>
            </a:r>
            <a:r>
              <a:rPr lang="en-US" sz="2400" dirty="0" smtClean="0"/>
              <a:t> </a:t>
            </a:r>
            <a:r>
              <a:rPr lang="en-US" sz="2400" i="1" dirty="0" smtClean="0"/>
              <a:t>(P) </a:t>
            </a:r>
            <a:r>
              <a:rPr lang="en-US" sz="2400" dirty="0" smtClean="0"/>
              <a:t>operations.</a:t>
            </a:r>
          </a:p>
          <a:p>
            <a:pPr>
              <a:defRPr/>
            </a:pPr>
            <a:r>
              <a:rPr lang="en-US" sz="2400" dirty="0" smtClean="0"/>
              <a:t>Decrement blocks </a:t>
            </a:r>
            <a:r>
              <a:rPr lang="en-US" sz="2400" dirty="0" err="1" smtClean="0"/>
              <a:t>iff</a:t>
            </a:r>
            <a:r>
              <a:rPr lang="en-US" sz="2400" dirty="0" smtClean="0"/>
              <a:t> the count is zero.</a:t>
            </a:r>
          </a:p>
          <a:p>
            <a:pPr>
              <a:defRPr/>
            </a:pPr>
            <a:r>
              <a:rPr lang="en-US" sz="2400" b="0" dirty="0" smtClean="0"/>
              <a:t>Semaphores handle all of your synchronization needs with one elegant but confusing abstraction.</a:t>
            </a:r>
          </a:p>
          <a:p>
            <a:pPr marL="0" indent="0">
              <a:buFont typeface="Times New Roman" charset="0"/>
              <a:buNone/>
              <a:defRPr/>
            </a:pPr>
            <a:endParaRPr lang="en-US" dirty="0"/>
          </a:p>
        </p:txBody>
      </p:sp>
      <p:pic>
        <p:nvPicPr>
          <p:cNvPr id="1341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4800600"/>
            <a:ext cx="2103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5"/>
          <p:cNvSpPr>
            <a:spLocks noChangeArrowheads="1"/>
          </p:cNvSpPr>
          <p:nvPr/>
        </p:nvSpPr>
        <p:spPr bwMode="auto">
          <a:xfrm>
            <a:off x="2209800" y="5410200"/>
            <a:ext cx="1752600" cy="304800"/>
          </a:xfrm>
          <a:prstGeom prst="rect">
            <a:avLst/>
          </a:prstGeom>
          <a:solidFill>
            <a:schemeClr val="accent1"/>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34149" name="Rectangle 58"/>
          <p:cNvSpPr>
            <a:spLocks noChangeArrowheads="1"/>
          </p:cNvSpPr>
          <p:nvPr/>
        </p:nvSpPr>
        <p:spPr bwMode="auto">
          <a:xfrm>
            <a:off x="990600" y="51625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V-Up</a:t>
            </a:r>
            <a:endParaRPr lang="en-US" b="1" smtClean="0">
              <a:solidFill>
                <a:srgbClr val="000000"/>
              </a:solidFill>
              <a:cs typeface="Arial" charset="0"/>
            </a:endParaRPr>
          </a:p>
        </p:txBody>
      </p:sp>
      <p:sp>
        <p:nvSpPr>
          <p:cNvPr id="134150" name="Rectangle 58"/>
          <p:cNvSpPr>
            <a:spLocks noChangeArrowheads="1"/>
          </p:cNvSpPr>
          <p:nvPr/>
        </p:nvSpPr>
        <p:spPr bwMode="auto">
          <a:xfrm>
            <a:off x="3733800" y="54864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P-Down</a:t>
            </a:r>
            <a:endParaRPr lang="en-US" b="1" smtClean="0">
              <a:solidFill>
                <a:srgbClr val="000000"/>
              </a:solidFill>
              <a:cs typeface="Arial" charset="0"/>
            </a:endParaRPr>
          </a:p>
        </p:txBody>
      </p:sp>
      <p:sp>
        <p:nvSpPr>
          <p:cNvPr id="134151" name="Rectangle 58"/>
          <p:cNvSpPr>
            <a:spLocks noChangeArrowheads="1"/>
          </p:cNvSpPr>
          <p:nvPr/>
        </p:nvSpPr>
        <p:spPr bwMode="auto">
          <a:xfrm>
            <a:off x="2209800" y="53340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int sem</a:t>
            </a:r>
            <a:endParaRPr lang="en-US" b="1" smtClean="0">
              <a:solidFill>
                <a:srgbClr val="000000"/>
              </a:solidFill>
              <a:cs typeface="Arial" charset="0"/>
            </a:endParaRPr>
          </a:p>
        </p:txBody>
      </p:sp>
      <p:sp>
        <p:nvSpPr>
          <p:cNvPr id="134152" name="Merge 60"/>
          <p:cNvSpPr>
            <a:spLocks noChangeArrowheads="1"/>
          </p:cNvSpPr>
          <p:nvPr/>
        </p:nvSpPr>
        <p:spPr bwMode="auto">
          <a:xfrm flipV="1">
            <a:off x="4191000" y="5913438"/>
            <a:ext cx="792163" cy="639762"/>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34153" name="Text Box 23"/>
          <p:cNvSpPr txBox="1">
            <a:spLocks noChangeArrowheads="1"/>
          </p:cNvSpPr>
          <p:nvPr/>
        </p:nvSpPr>
        <p:spPr bwMode="auto">
          <a:xfrm>
            <a:off x="4270375" y="615315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0000"/>
                </a:solidFill>
                <a:cs typeface="Arial" charset="0"/>
              </a:rPr>
              <a:t>wait</a:t>
            </a:r>
            <a:endParaRPr lang="en-US" sz="1400" smtClean="0">
              <a:solidFill>
                <a:srgbClr val="000000"/>
              </a:solidFill>
              <a:cs typeface="Arial" charset="0"/>
            </a:endParaRPr>
          </a:p>
        </p:txBody>
      </p:sp>
      <p:sp>
        <p:nvSpPr>
          <p:cNvPr id="134154" name="AutoShape 18"/>
          <p:cNvSpPr>
            <a:spLocks noChangeArrowheads="1"/>
          </p:cNvSpPr>
          <p:nvPr/>
        </p:nvSpPr>
        <p:spPr bwMode="auto">
          <a:xfrm>
            <a:off x="1752600" y="5562600"/>
            <a:ext cx="76200" cy="228600"/>
          </a:xfrm>
          <a:prstGeom prst="upArrow">
            <a:avLst>
              <a:gd name="adj1" fmla="val 50000"/>
              <a:gd name="adj2" fmla="val 75000"/>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34155" name="AutoShape 19"/>
          <p:cNvSpPr>
            <a:spLocks noChangeArrowheads="1"/>
          </p:cNvSpPr>
          <p:nvPr/>
        </p:nvSpPr>
        <p:spPr bwMode="auto">
          <a:xfrm flipV="1">
            <a:off x="4572000" y="5257800"/>
            <a:ext cx="76200" cy="228600"/>
          </a:xfrm>
          <a:prstGeom prst="upArrow">
            <a:avLst>
              <a:gd name="adj1" fmla="val 50000"/>
              <a:gd name="adj2" fmla="val 75000"/>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34156" name="Rectangle 58"/>
          <p:cNvSpPr>
            <a:spLocks noChangeArrowheads="1"/>
          </p:cNvSpPr>
          <p:nvPr/>
        </p:nvSpPr>
        <p:spPr bwMode="auto">
          <a:xfrm>
            <a:off x="1905000" y="59436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if </a:t>
            </a:r>
            <a:r>
              <a:rPr lang="en-US" sz="2000" smtClean="0">
                <a:solidFill>
                  <a:srgbClr val="000000"/>
                </a:solidFill>
                <a:cs typeface="Arial" charset="0"/>
              </a:rPr>
              <a:t>(sem == 0) </a:t>
            </a:r>
            <a:r>
              <a:rPr lang="en-US" sz="2000" b="1" smtClean="0">
                <a:solidFill>
                  <a:srgbClr val="000000"/>
                </a:solidFill>
                <a:cs typeface="Arial" charset="0"/>
              </a:rPr>
              <a:t>then</a:t>
            </a:r>
            <a:endParaRPr lang="en-US" b="1" smtClean="0">
              <a:solidFill>
                <a:srgbClr val="000000"/>
              </a:solidFill>
              <a:cs typeface="Arial" charset="0"/>
            </a:endParaRPr>
          </a:p>
        </p:txBody>
      </p:sp>
      <p:sp>
        <p:nvSpPr>
          <p:cNvPr id="14" name="Rectangle 58"/>
          <p:cNvSpPr>
            <a:spLocks noChangeArrowheads="1"/>
          </p:cNvSpPr>
          <p:nvPr/>
        </p:nvSpPr>
        <p:spPr bwMode="auto">
          <a:xfrm>
            <a:off x="4114800" y="59436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dirty="0">
                <a:solidFill>
                  <a:srgbClr val="000000"/>
                </a:solidFill>
                <a:cs typeface="Arial" charset="0"/>
              </a:rPr>
              <a:t>until a</a:t>
            </a:r>
            <a:r>
              <a:rPr lang="en-US" sz="2000" b="1" dirty="0">
                <a:solidFill>
                  <a:srgbClr val="000000"/>
                </a:solidFill>
                <a:cs typeface="Arial" charset="0"/>
              </a:rPr>
              <a:t> V</a:t>
            </a:r>
            <a:endParaRPr lang="en-US" b="1" dirty="0">
              <a:solidFill>
                <a:srgbClr val="000000"/>
              </a:solidFill>
              <a:cs typeface="Arial" charset="0"/>
            </a:endParaRPr>
          </a:p>
        </p:txBody>
      </p:sp>
    </p:spTree>
    <p:extLst>
      <p:ext uri="{BB962C8B-B14F-4D97-AF65-F5344CB8AC3E}">
        <p14:creationId xmlns:p14="http://schemas.microsoft.com/office/powerpoint/2010/main" val="11306180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atin typeface="Arial" charset="0"/>
                <a:ea typeface="ＭＳ Ｐゴシック" charset="0"/>
                <a:cs typeface="Arial" charset="0"/>
              </a:rPr>
              <a:t>Example: binary semaphore</a:t>
            </a:r>
          </a:p>
        </p:txBody>
      </p:sp>
      <p:sp>
        <p:nvSpPr>
          <p:cNvPr id="135170" name="Content Placeholder 2"/>
          <p:cNvSpPr>
            <a:spLocks noGrp="1"/>
          </p:cNvSpPr>
          <p:nvPr>
            <p:ph idx="1"/>
          </p:nvPr>
        </p:nvSpPr>
        <p:spPr>
          <a:xfrm>
            <a:off x="457200" y="1600200"/>
            <a:ext cx="8226425" cy="2209800"/>
          </a:xfrm>
        </p:spPr>
        <p:txBody>
          <a:bodyPr/>
          <a:lstStyle/>
          <a:p>
            <a:r>
              <a:rPr lang="en-US" sz="2400" b="0">
                <a:latin typeface="Arial" charset="0"/>
                <a:ea typeface="ＭＳ Ｐゴシック" charset="0"/>
                <a:cs typeface="Arial" charset="0"/>
              </a:rPr>
              <a:t>A </a:t>
            </a:r>
            <a:r>
              <a:rPr lang="en-US" sz="2400">
                <a:solidFill>
                  <a:srgbClr val="651222"/>
                </a:solidFill>
                <a:latin typeface="Arial" charset="0"/>
                <a:ea typeface="ＭＳ Ｐゴシック" charset="0"/>
                <a:cs typeface="Arial" charset="0"/>
              </a:rPr>
              <a:t>binary semaphore </a:t>
            </a:r>
            <a:r>
              <a:rPr lang="en-US" sz="2400" b="0">
                <a:latin typeface="Arial" charset="0"/>
                <a:ea typeface="ＭＳ Ｐゴシック" charset="0"/>
                <a:cs typeface="Arial" charset="0"/>
              </a:rPr>
              <a:t>takes only values 0 and 1.</a:t>
            </a:r>
          </a:p>
          <a:p>
            <a:r>
              <a:rPr lang="en-US" sz="2400" b="0">
                <a:latin typeface="Arial" charset="0"/>
                <a:ea typeface="ＭＳ Ｐゴシック" charset="0"/>
                <a:cs typeface="Arial" charset="0"/>
              </a:rPr>
              <a:t>It requires a usage constraint: the set of threads using the semaphore call </a:t>
            </a:r>
            <a:r>
              <a:rPr lang="en-US" sz="2400">
                <a:latin typeface="Arial" charset="0"/>
                <a:ea typeface="ＭＳ Ｐゴシック" charset="0"/>
                <a:cs typeface="Arial" charset="0"/>
              </a:rPr>
              <a:t>P</a:t>
            </a:r>
            <a:r>
              <a:rPr lang="en-US" sz="2400" b="0">
                <a:latin typeface="Arial" charset="0"/>
                <a:ea typeface="ＭＳ Ｐゴシック" charset="0"/>
                <a:cs typeface="Arial" charset="0"/>
              </a:rPr>
              <a:t> and </a:t>
            </a:r>
            <a:r>
              <a:rPr lang="en-US" sz="2400">
                <a:latin typeface="Arial" charset="0"/>
                <a:ea typeface="ＭＳ Ｐゴシック" charset="0"/>
                <a:cs typeface="Arial" charset="0"/>
              </a:rPr>
              <a:t>V</a:t>
            </a:r>
            <a:r>
              <a:rPr lang="en-US" sz="2400" b="0">
                <a:latin typeface="Arial" charset="0"/>
                <a:ea typeface="ＭＳ Ｐゴシック" charset="0"/>
                <a:cs typeface="Arial" charset="0"/>
              </a:rPr>
              <a:t> in strict alternation.</a:t>
            </a:r>
          </a:p>
          <a:p>
            <a:pPr lvl="1"/>
            <a:r>
              <a:rPr lang="en-US" sz="2000" b="0">
                <a:latin typeface="Arial" charset="0"/>
                <a:ea typeface="ＭＳ Ｐゴシック" charset="0"/>
                <a:cs typeface="Arial" charset="0"/>
              </a:rPr>
              <a:t>Never two </a:t>
            </a:r>
            <a:r>
              <a:rPr lang="en-US" sz="2000">
                <a:latin typeface="Arial" charset="0"/>
                <a:ea typeface="ＭＳ Ｐゴシック" charset="0"/>
                <a:cs typeface="Arial" charset="0"/>
              </a:rPr>
              <a:t>V </a:t>
            </a:r>
            <a:r>
              <a:rPr lang="en-US" sz="2000" b="0">
                <a:latin typeface="Arial" charset="0"/>
                <a:ea typeface="ＭＳ Ｐゴシック" charset="0"/>
                <a:cs typeface="Arial" charset="0"/>
              </a:rPr>
              <a:t>in a row.</a:t>
            </a:r>
          </a:p>
        </p:txBody>
      </p:sp>
      <p:sp>
        <p:nvSpPr>
          <p:cNvPr id="4" name="Oval 3"/>
          <p:cNvSpPr>
            <a:spLocks noChangeArrowheads="1"/>
          </p:cNvSpPr>
          <p:nvPr/>
        </p:nvSpPr>
        <p:spPr bwMode="auto">
          <a:xfrm>
            <a:off x="1447800" y="4724400"/>
            <a:ext cx="1066800" cy="1066800"/>
          </a:xfrm>
          <a:prstGeom prst="ellipse">
            <a:avLst/>
          </a:prstGeom>
          <a:solidFill>
            <a:schemeClr val="accent1"/>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1</a:t>
            </a:r>
          </a:p>
        </p:txBody>
      </p:sp>
      <p:sp>
        <p:nvSpPr>
          <p:cNvPr id="5" name="Oval 4"/>
          <p:cNvSpPr>
            <a:spLocks noChangeArrowheads="1"/>
          </p:cNvSpPr>
          <p:nvPr/>
        </p:nvSpPr>
        <p:spPr bwMode="auto">
          <a:xfrm>
            <a:off x="3810000" y="4770438"/>
            <a:ext cx="1066800" cy="1066800"/>
          </a:xfrm>
          <a:prstGeom prst="ellipse">
            <a:avLst/>
          </a:prstGeom>
          <a:solidFill>
            <a:schemeClr val="accent1"/>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0</a:t>
            </a:r>
          </a:p>
        </p:txBody>
      </p:sp>
      <p:cxnSp>
        <p:nvCxnSpPr>
          <p:cNvPr id="135173" name="AutoShape 11"/>
          <p:cNvCxnSpPr>
            <a:cxnSpLocks noChangeShapeType="1"/>
            <a:stCxn id="4" idx="0"/>
            <a:endCxn id="5" idx="0"/>
          </p:cNvCxnSpPr>
          <p:nvPr/>
        </p:nvCxnSpPr>
        <p:spPr bwMode="auto">
          <a:xfrm rot="16200000" flipH="1">
            <a:off x="3139281" y="3566319"/>
            <a:ext cx="46038" cy="2362200"/>
          </a:xfrm>
          <a:prstGeom prst="curvedConnector3">
            <a:avLst>
              <a:gd name="adj1" fmla="val -118622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5174" name="Rectangle 58"/>
          <p:cNvSpPr>
            <a:spLocks noChangeArrowheads="1"/>
          </p:cNvSpPr>
          <p:nvPr/>
        </p:nvSpPr>
        <p:spPr bwMode="auto">
          <a:xfrm>
            <a:off x="2438400" y="42481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P-Down</a:t>
            </a:r>
            <a:endParaRPr lang="en-US" b="1" smtClean="0">
              <a:solidFill>
                <a:srgbClr val="000000"/>
              </a:solidFill>
              <a:cs typeface="Arial" charset="0"/>
            </a:endParaRPr>
          </a:p>
        </p:txBody>
      </p:sp>
      <p:cxnSp>
        <p:nvCxnSpPr>
          <p:cNvPr id="135175" name="AutoShape 11"/>
          <p:cNvCxnSpPr>
            <a:cxnSpLocks noChangeShapeType="1"/>
            <a:stCxn id="5" idx="4"/>
            <a:endCxn id="4" idx="4"/>
          </p:cNvCxnSpPr>
          <p:nvPr/>
        </p:nvCxnSpPr>
        <p:spPr bwMode="auto">
          <a:xfrm rot="5400000" flipH="1">
            <a:off x="3139281" y="4633119"/>
            <a:ext cx="46038" cy="2362200"/>
          </a:xfrm>
          <a:prstGeom prst="curvedConnector3">
            <a:avLst>
              <a:gd name="adj1" fmla="val -1489676"/>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5176" name="Rectangle 58"/>
          <p:cNvSpPr>
            <a:spLocks noChangeArrowheads="1"/>
          </p:cNvSpPr>
          <p:nvPr/>
        </p:nvSpPr>
        <p:spPr bwMode="auto">
          <a:xfrm>
            <a:off x="2362200" y="60007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V-Up</a:t>
            </a:r>
            <a:endParaRPr lang="en-US" b="1" smtClean="0">
              <a:solidFill>
                <a:srgbClr val="000000"/>
              </a:solidFill>
              <a:cs typeface="Arial" charset="0"/>
            </a:endParaRPr>
          </a:p>
        </p:txBody>
      </p:sp>
      <p:grpSp>
        <p:nvGrpSpPr>
          <p:cNvPr id="135177" name="Group 113"/>
          <p:cNvGrpSpPr>
            <a:grpSpLocks/>
          </p:cNvGrpSpPr>
          <p:nvPr/>
        </p:nvGrpSpPr>
        <p:grpSpPr bwMode="auto">
          <a:xfrm>
            <a:off x="6400800" y="4800600"/>
            <a:ext cx="792163" cy="639763"/>
            <a:chOff x="1905000" y="2895599"/>
            <a:chExt cx="792162" cy="639765"/>
          </a:xfrm>
        </p:grpSpPr>
        <p:sp>
          <p:nvSpPr>
            <p:cNvPr id="135182"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35183"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0000"/>
                  </a:solidFill>
                  <a:cs typeface="Arial" charset="0"/>
                </a:rPr>
                <a:t>wait</a:t>
              </a:r>
              <a:endParaRPr lang="en-US" sz="1400" smtClean="0">
                <a:solidFill>
                  <a:srgbClr val="000000"/>
                </a:solidFill>
                <a:cs typeface="Arial" charset="0"/>
              </a:endParaRPr>
            </a:p>
          </p:txBody>
        </p:sp>
      </p:grpSp>
      <p:cxnSp>
        <p:nvCxnSpPr>
          <p:cNvPr id="135178" name="AutoShape 11"/>
          <p:cNvCxnSpPr>
            <a:cxnSpLocks noChangeShapeType="1"/>
          </p:cNvCxnSpPr>
          <p:nvPr/>
        </p:nvCxnSpPr>
        <p:spPr bwMode="auto">
          <a:xfrm rot="16200000" flipH="1">
            <a:off x="5577681" y="3596482"/>
            <a:ext cx="46037" cy="2362200"/>
          </a:xfrm>
          <a:prstGeom prst="curvedConnector3">
            <a:avLst>
              <a:gd name="adj1" fmla="val -118622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5179" name="Rectangle 58"/>
          <p:cNvSpPr>
            <a:spLocks noChangeArrowheads="1"/>
          </p:cNvSpPr>
          <p:nvPr/>
        </p:nvSpPr>
        <p:spPr bwMode="auto">
          <a:xfrm>
            <a:off x="4876800" y="42481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P-Down</a:t>
            </a:r>
            <a:endParaRPr lang="en-US" b="1" smtClean="0">
              <a:solidFill>
                <a:srgbClr val="000000"/>
              </a:solidFill>
              <a:cs typeface="Arial" charset="0"/>
            </a:endParaRPr>
          </a:p>
        </p:txBody>
      </p:sp>
      <p:sp>
        <p:nvSpPr>
          <p:cNvPr id="135180" name="Rectangle 58"/>
          <p:cNvSpPr>
            <a:spLocks noChangeArrowheads="1"/>
          </p:cNvSpPr>
          <p:nvPr/>
        </p:nvSpPr>
        <p:spPr bwMode="auto">
          <a:xfrm>
            <a:off x="5791200" y="54864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wakeup on V</a:t>
            </a:r>
            <a:endParaRPr lang="en-US" b="1" smtClean="0">
              <a:solidFill>
                <a:srgbClr val="000000"/>
              </a:solidFill>
              <a:cs typeface="Arial" charset="0"/>
            </a:endParaRPr>
          </a:p>
        </p:txBody>
      </p:sp>
      <p:cxnSp>
        <p:nvCxnSpPr>
          <p:cNvPr id="135181" name="AutoShape 11"/>
          <p:cNvCxnSpPr>
            <a:cxnSpLocks noChangeShapeType="1"/>
            <a:stCxn id="135180" idx="2"/>
          </p:cNvCxnSpPr>
          <p:nvPr/>
        </p:nvCxnSpPr>
        <p:spPr bwMode="auto">
          <a:xfrm rot="5400000">
            <a:off x="5819775" y="5476875"/>
            <a:ext cx="514350" cy="1333500"/>
          </a:xfrm>
          <a:prstGeom prst="curvedConnector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7894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itle 1"/>
          <p:cNvSpPr>
            <a:spLocks noGrp="1"/>
          </p:cNvSpPr>
          <p:nvPr>
            <p:ph type="title"/>
          </p:nvPr>
        </p:nvSpPr>
        <p:spPr/>
        <p:txBody>
          <a:bodyPr/>
          <a:lstStyle/>
          <a:p>
            <a:r>
              <a:rPr lang="en-US">
                <a:latin typeface="Arial" charset="0"/>
                <a:ea typeface="ＭＳ Ｐゴシック" charset="0"/>
                <a:cs typeface="Arial" charset="0"/>
              </a:rPr>
              <a:t>A mutex is a binary semaphore</a:t>
            </a:r>
          </a:p>
        </p:txBody>
      </p:sp>
      <p:sp>
        <p:nvSpPr>
          <p:cNvPr id="4" name="Oval 3"/>
          <p:cNvSpPr>
            <a:spLocks noChangeArrowheads="1"/>
          </p:cNvSpPr>
          <p:nvPr/>
        </p:nvSpPr>
        <p:spPr bwMode="auto">
          <a:xfrm>
            <a:off x="1447800" y="4724400"/>
            <a:ext cx="1066800" cy="1066800"/>
          </a:xfrm>
          <a:prstGeom prst="ellipse">
            <a:avLst/>
          </a:prstGeom>
          <a:solidFill>
            <a:schemeClr val="accent1"/>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1</a:t>
            </a:r>
          </a:p>
        </p:txBody>
      </p:sp>
      <p:sp>
        <p:nvSpPr>
          <p:cNvPr id="5" name="Oval 4"/>
          <p:cNvSpPr>
            <a:spLocks noChangeArrowheads="1"/>
          </p:cNvSpPr>
          <p:nvPr/>
        </p:nvSpPr>
        <p:spPr bwMode="auto">
          <a:xfrm>
            <a:off x="3810000" y="4770438"/>
            <a:ext cx="1066800" cy="1066800"/>
          </a:xfrm>
          <a:prstGeom prst="ellipse">
            <a:avLst/>
          </a:prstGeom>
          <a:solidFill>
            <a:schemeClr val="accent1"/>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0</a:t>
            </a:r>
          </a:p>
        </p:txBody>
      </p:sp>
      <p:cxnSp>
        <p:nvCxnSpPr>
          <p:cNvPr id="136197" name="AutoShape 11"/>
          <p:cNvCxnSpPr>
            <a:cxnSpLocks noChangeShapeType="1"/>
            <a:stCxn id="4" idx="0"/>
            <a:endCxn id="5" idx="0"/>
          </p:cNvCxnSpPr>
          <p:nvPr/>
        </p:nvCxnSpPr>
        <p:spPr bwMode="auto">
          <a:xfrm rot="16200000" flipH="1">
            <a:off x="3139281" y="3566319"/>
            <a:ext cx="46038" cy="2362200"/>
          </a:xfrm>
          <a:prstGeom prst="curvedConnector3">
            <a:avLst>
              <a:gd name="adj1" fmla="val -118622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6198" name="Rectangle 58"/>
          <p:cNvSpPr>
            <a:spLocks noChangeArrowheads="1"/>
          </p:cNvSpPr>
          <p:nvPr/>
        </p:nvSpPr>
        <p:spPr bwMode="auto">
          <a:xfrm>
            <a:off x="2438400" y="42481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P-Down</a:t>
            </a:r>
            <a:endParaRPr lang="en-US" b="1" smtClean="0">
              <a:solidFill>
                <a:srgbClr val="000000"/>
              </a:solidFill>
              <a:cs typeface="Arial" charset="0"/>
            </a:endParaRPr>
          </a:p>
        </p:txBody>
      </p:sp>
      <p:cxnSp>
        <p:nvCxnSpPr>
          <p:cNvPr id="136199" name="AutoShape 11"/>
          <p:cNvCxnSpPr>
            <a:cxnSpLocks noChangeShapeType="1"/>
            <a:stCxn id="5" idx="4"/>
            <a:endCxn id="4" idx="4"/>
          </p:cNvCxnSpPr>
          <p:nvPr/>
        </p:nvCxnSpPr>
        <p:spPr bwMode="auto">
          <a:xfrm rot="5400000" flipH="1">
            <a:off x="3139281" y="4633119"/>
            <a:ext cx="46038" cy="2362200"/>
          </a:xfrm>
          <a:prstGeom prst="curvedConnector3">
            <a:avLst>
              <a:gd name="adj1" fmla="val -1489676"/>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6200" name="Rectangle 58"/>
          <p:cNvSpPr>
            <a:spLocks noChangeArrowheads="1"/>
          </p:cNvSpPr>
          <p:nvPr/>
        </p:nvSpPr>
        <p:spPr bwMode="auto">
          <a:xfrm>
            <a:off x="2362200" y="60007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V-Up</a:t>
            </a:r>
            <a:endParaRPr lang="en-US" b="1" smtClean="0">
              <a:solidFill>
                <a:srgbClr val="000000"/>
              </a:solidFill>
              <a:cs typeface="Arial" charset="0"/>
            </a:endParaRPr>
          </a:p>
        </p:txBody>
      </p:sp>
      <p:grpSp>
        <p:nvGrpSpPr>
          <p:cNvPr id="136201" name="Group 113"/>
          <p:cNvGrpSpPr>
            <a:grpSpLocks/>
          </p:cNvGrpSpPr>
          <p:nvPr/>
        </p:nvGrpSpPr>
        <p:grpSpPr bwMode="auto">
          <a:xfrm>
            <a:off x="6400800" y="4800600"/>
            <a:ext cx="792163" cy="639763"/>
            <a:chOff x="1905000" y="2895599"/>
            <a:chExt cx="792162" cy="639765"/>
          </a:xfrm>
        </p:grpSpPr>
        <p:sp>
          <p:nvSpPr>
            <p:cNvPr id="136219"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36220"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0000"/>
                  </a:solidFill>
                  <a:cs typeface="Arial" charset="0"/>
                </a:rPr>
                <a:t>wait</a:t>
              </a:r>
              <a:endParaRPr lang="en-US" sz="1400" smtClean="0">
                <a:solidFill>
                  <a:srgbClr val="000000"/>
                </a:solidFill>
                <a:cs typeface="Arial" charset="0"/>
              </a:endParaRPr>
            </a:p>
          </p:txBody>
        </p:sp>
      </p:grpSp>
      <p:cxnSp>
        <p:nvCxnSpPr>
          <p:cNvPr id="136202" name="AutoShape 11"/>
          <p:cNvCxnSpPr>
            <a:cxnSpLocks noChangeShapeType="1"/>
          </p:cNvCxnSpPr>
          <p:nvPr/>
        </p:nvCxnSpPr>
        <p:spPr bwMode="auto">
          <a:xfrm rot="16200000" flipH="1">
            <a:off x="5577681" y="3596482"/>
            <a:ext cx="46037" cy="2362200"/>
          </a:xfrm>
          <a:prstGeom prst="curvedConnector3">
            <a:avLst>
              <a:gd name="adj1" fmla="val -118622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36203" name="Rectangle 58"/>
          <p:cNvSpPr>
            <a:spLocks noChangeArrowheads="1"/>
          </p:cNvSpPr>
          <p:nvPr/>
        </p:nvSpPr>
        <p:spPr bwMode="auto">
          <a:xfrm>
            <a:off x="4876800" y="424815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P-Down</a:t>
            </a:r>
            <a:endParaRPr lang="en-US" b="1" smtClean="0">
              <a:solidFill>
                <a:srgbClr val="000000"/>
              </a:solidFill>
              <a:cs typeface="Arial" charset="0"/>
            </a:endParaRPr>
          </a:p>
        </p:txBody>
      </p:sp>
      <p:sp>
        <p:nvSpPr>
          <p:cNvPr id="136204" name="Rectangle 58"/>
          <p:cNvSpPr>
            <a:spLocks noChangeArrowheads="1"/>
          </p:cNvSpPr>
          <p:nvPr/>
        </p:nvSpPr>
        <p:spPr bwMode="auto">
          <a:xfrm>
            <a:off x="5791200" y="54864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smtClean="0">
                <a:solidFill>
                  <a:srgbClr val="000000"/>
                </a:solidFill>
                <a:cs typeface="Arial" charset="0"/>
              </a:rPr>
              <a:t>wakeup on V</a:t>
            </a:r>
            <a:endParaRPr lang="en-US" b="1" smtClean="0">
              <a:solidFill>
                <a:srgbClr val="000000"/>
              </a:solidFill>
              <a:cs typeface="Arial" charset="0"/>
            </a:endParaRPr>
          </a:p>
        </p:txBody>
      </p:sp>
      <p:sp>
        <p:nvSpPr>
          <p:cNvPr id="22" name="Rectangle 14"/>
          <p:cNvSpPr>
            <a:spLocks noChangeArrowheads="1"/>
          </p:cNvSpPr>
          <p:nvPr/>
        </p:nvSpPr>
        <p:spPr bwMode="auto">
          <a:xfrm>
            <a:off x="6378575" y="2598738"/>
            <a:ext cx="1317625" cy="911225"/>
          </a:xfrm>
          <a:prstGeom prst="rect">
            <a:avLst/>
          </a:prstGeom>
          <a:solidFill>
            <a:srgbClr val="919191"/>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4" name="Rectangle 18"/>
          <p:cNvSpPr>
            <a:spLocks noChangeArrowheads="1"/>
          </p:cNvSpPr>
          <p:nvPr/>
        </p:nvSpPr>
        <p:spPr bwMode="auto">
          <a:xfrm>
            <a:off x="6019800" y="2438400"/>
            <a:ext cx="411163"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sp>
        <p:nvSpPr>
          <p:cNvPr id="26" name="Rectangle 19"/>
          <p:cNvSpPr>
            <a:spLocks noChangeArrowheads="1"/>
          </p:cNvSpPr>
          <p:nvPr/>
        </p:nvSpPr>
        <p:spPr bwMode="auto">
          <a:xfrm>
            <a:off x="6019800" y="3276600"/>
            <a:ext cx="411163" cy="369888"/>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27" name="Rectangle 19"/>
          <p:cNvSpPr>
            <a:spLocks noChangeArrowheads="1"/>
          </p:cNvSpPr>
          <p:nvPr/>
        </p:nvSpPr>
        <p:spPr bwMode="auto">
          <a:xfrm>
            <a:off x="6218238" y="3516313"/>
            <a:ext cx="411162" cy="369887"/>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P</a:t>
            </a:r>
            <a:endParaRPr lang="en-US" sz="1400" b="1" kern="0" dirty="0">
              <a:solidFill>
                <a:sysClr val="windowText" lastClr="000000"/>
              </a:solidFill>
              <a:ea typeface="Arial" charset="0"/>
            </a:endParaRPr>
          </a:p>
        </p:txBody>
      </p:sp>
      <p:sp>
        <p:nvSpPr>
          <p:cNvPr id="28" name="Rectangle 18"/>
          <p:cNvSpPr>
            <a:spLocks noChangeArrowheads="1"/>
          </p:cNvSpPr>
          <p:nvPr/>
        </p:nvSpPr>
        <p:spPr bwMode="auto">
          <a:xfrm>
            <a:off x="7513638" y="3516313"/>
            <a:ext cx="411162" cy="369887"/>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kern="0" dirty="0">
                <a:solidFill>
                  <a:sysClr val="windowText" lastClr="000000"/>
                </a:solidFill>
                <a:ea typeface="Arial" charset="0"/>
              </a:rPr>
              <a:t>V</a:t>
            </a:r>
            <a:endParaRPr lang="en-US" sz="1400" b="1" kern="0" dirty="0">
              <a:solidFill>
                <a:sysClr val="windowText" lastClr="000000"/>
              </a:solidFill>
              <a:ea typeface="Arial" charset="0"/>
            </a:endParaRPr>
          </a:p>
        </p:txBody>
      </p:sp>
      <p:cxnSp>
        <p:nvCxnSpPr>
          <p:cNvPr id="136210" name="Straight Connector 5"/>
          <p:cNvCxnSpPr>
            <a:cxnSpLocks noChangeShapeType="1"/>
          </p:cNvCxnSpPr>
          <p:nvPr/>
        </p:nvCxnSpPr>
        <p:spPr bwMode="auto">
          <a:xfrm flipV="1">
            <a:off x="5943600" y="2362200"/>
            <a:ext cx="2057400" cy="1447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6211" name="Straight Connector 2"/>
          <p:cNvCxnSpPr>
            <a:cxnSpLocks noChangeShapeType="1"/>
          </p:cNvCxnSpPr>
          <p:nvPr/>
        </p:nvCxnSpPr>
        <p:spPr bwMode="auto">
          <a:xfrm flipV="1">
            <a:off x="8077200" y="2362200"/>
            <a:ext cx="0" cy="1447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36212" name="Straight Connector 40"/>
          <p:cNvCxnSpPr>
            <a:cxnSpLocks noChangeShapeType="1"/>
          </p:cNvCxnSpPr>
          <p:nvPr/>
        </p:nvCxnSpPr>
        <p:spPr bwMode="auto">
          <a:xfrm>
            <a:off x="5943600" y="3886200"/>
            <a:ext cx="2133600" cy="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cxnSp>
        <p:nvCxnSpPr>
          <p:cNvPr id="136213" name="Straight Connector 2"/>
          <p:cNvCxnSpPr>
            <a:cxnSpLocks noChangeShapeType="1"/>
          </p:cNvCxnSpPr>
          <p:nvPr/>
        </p:nvCxnSpPr>
        <p:spPr bwMode="auto">
          <a:xfrm flipV="1">
            <a:off x="5943600" y="2362200"/>
            <a:ext cx="0" cy="1447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36214" name="Straight Connector 40"/>
          <p:cNvCxnSpPr>
            <a:cxnSpLocks noChangeShapeType="1"/>
          </p:cNvCxnSpPr>
          <p:nvPr/>
        </p:nvCxnSpPr>
        <p:spPr bwMode="auto">
          <a:xfrm>
            <a:off x="5943600" y="2286000"/>
            <a:ext cx="2133600" cy="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pic>
        <p:nvPicPr>
          <p:cNvPr id="136215"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0"/>
            <a:ext cx="881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6" name="Rectangle 38"/>
          <p:cNvSpPr>
            <a:spLocks noChangeArrowheads="1"/>
          </p:cNvSpPr>
          <p:nvPr/>
        </p:nvSpPr>
        <p:spPr bwMode="auto">
          <a:xfrm>
            <a:off x="533400" y="23622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Once a thread </a:t>
            </a:r>
            <a:r>
              <a:rPr lang="en-US" sz="2000" b="1" smtClean="0">
                <a:solidFill>
                  <a:srgbClr val="003367"/>
                </a:solidFill>
              </a:rPr>
              <a:t>A</a:t>
            </a:r>
            <a:r>
              <a:rPr lang="en-US" sz="2000" smtClean="0">
                <a:solidFill>
                  <a:srgbClr val="003367"/>
                </a:solidFill>
              </a:rPr>
              <a:t> completes its </a:t>
            </a:r>
            <a:r>
              <a:rPr lang="en-US" sz="2000" b="1" smtClean="0">
                <a:solidFill>
                  <a:srgbClr val="003367"/>
                </a:solidFill>
              </a:rPr>
              <a:t>P</a:t>
            </a:r>
            <a:r>
              <a:rPr lang="en-US" sz="2000" smtClean="0">
                <a:solidFill>
                  <a:srgbClr val="003367"/>
                </a:solidFill>
              </a:rPr>
              <a:t>, no other thread can </a:t>
            </a:r>
            <a:r>
              <a:rPr lang="en-US" sz="2000" b="1" smtClean="0">
                <a:solidFill>
                  <a:srgbClr val="003367"/>
                </a:solidFill>
              </a:rPr>
              <a:t>P</a:t>
            </a:r>
            <a:r>
              <a:rPr lang="en-US" sz="2000" smtClean="0">
                <a:solidFill>
                  <a:srgbClr val="003367"/>
                </a:solidFill>
              </a:rPr>
              <a:t> until </a:t>
            </a:r>
            <a:r>
              <a:rPr lang="en-US" sz="2000" b="1" smtClean="0">
                <a:solidFill>
                  <a:srgbClr val="003367"/>
                </a:solidFill>
              </a:rPr>
              <a:t>A</a:t>
            </a:r>
            <a:r>
              <a:rPr lang="en-US" sz="2000" smtClean="0">
                <a:solidFill>
                  <a:srgbClr val="003367"/>
                </a:solidFill>
              </a:rPr>
              <a:t> does a matching </a:t>
            </a:r>
            <a:r>
              <a:rPr lang="en-US" sz="2000" b="1" smtClean="0">
                <a:solidFill>
                  <a:srgbClr val="003367"/>
                </a:solidFill>
              </a:rPr>
              <a:t>V</a:t>
            </a:r>
            <a:r>
              <a:rPr lang="en-US" sz="2000" smtClean="0">
                <a:solidFill>
                  <a:srgbClr val="003367"/>
                </a:solidFill>
              </a:rPr>
              <a:t>. </a:t>
            </a:r>
          </a:p>
        </p:txBody>
      </p:sp>
      <p:sp>
        <p:nvSpPr>
          <p:cNvPr id="136217" name="Rectangle 39"/>
          <p:cNvSpPr>
            <a:spLocks noChangeArrowheads="1"/>
          </p:cNvSpPr>
          <p:nvPr/>
        </p:nvSpPr>
        <p:spPr bwMode="auto">
          <a:xfrm>
            <a:off x="533400" y="15240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A </a:t>
            </a:r>
            <a:r>
              <a:rPr lang="en-US" sz="2000" b="1" smtClean="0">
                <a:solidFill>
                  <a:srgbClr val="651222"/>
                </a:solidFill>
              </a:rPr>
              <a:t>mutex</a:t>
            </a:r>
            <a:r>
              <a:rPr lang="en-US" sz="2000" smtClean="0">
                <a:solidFill>
                  <a:srgbClr val="651222"/>
                </a:solidFill>
              </a:rPr>
              <a:t> </a:t>
            </a:r>
            <a:r>
              <a:rPr lang="en-US" sz="2000" smtClean="0">
                <a:solidFill>
                  <a:srgbClr val="003367"/>
                </a:solidFill>
              </a:rPr>
              <a:t>is just a binary semaphore with an initial value of 1, for which each thread calls </a:t>
            </a:r>
            <a:r>
              <a:rPr lang="en-US" sz="2000" b="1" smtClean="0">
                <a:solidFill>
                  <a:srgbClr val="003367"/>
                </a:solidFill>
              </a:rPr>
              <a:t>P-V </a:t>
            </a:r>
            <a:r>
              <a:rPr lang="en-US" sz="2000" smtClean="0">
                <a:solidFill>
                  <a:srgbClr val="003367"/>
                </a:solidFill>
              </a:rPr>
              <a:t>in strict pairs. </a:t>
            </a:r>
          </a:p>
        </p:txBody>
      </p:sp>
      <p:cxnSp>
        <p:nvCxnSpPr>
          <p:cNvPr id="136218" name="AutoShape 11"/>
          <p:cNvCxnSpPr>
            <a:cxnSpLocks noChangeShapeType="1"/>
          </p:cNvCxnSpPr>
          <p:nvPr/>
        </p:nvCxnSpPr>
        <p:spPr bwMode="auto">
          <a:xfrm rot="5400000">
            <a:off x="5819775" y="5476875"/>
            <a:ext cx="514350" cy="1333500"/>
          </a:xfrm>
          <a:prstGeom prst="curvedConnector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047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sz="3600">
                <a:latin typeface="Arial" charset="0"/>
                <a:ea typeface="ＭＳ Ｐゴシック" charset="0"/>
                <a:cs typeface="Arial" charset="0"/>
              </a:rPr>
              <a:t>Semaphores vs. Condition Variables</a:t>
            </a:r>
          </a:p>
        </p:txBody>
      </p:sp>
      <p:sp>
        <p:nvSpPr>
          <p:cNvPr id="81923" name="Rectangle 3"/>
          <p:cNvSpPr>
            <a:spLocks noGrp="1" noChangeArrowheads="1"/>
          </p:cNvSpPr>
          <p:nvPr>
            <p:ph type="body" idx="1"/>
          </p:nvPr>
        </p:nvSpPr>
        <p:spPr/>
        <p:txBody>
          <a:bodyPr/>
          <a:lstStyle/>
          <a:p>
            <a:pPr marL="0" indent="0">
              <a:buFont typeface="Times New Roman" charset="0"/>
              <a:buNone/>
              <a:defRPr/>
            </a:pPr>
            <a:r>
              <a:rPr lang="en-US" b="1" dirty="0" smtClean="0"/>
              <a:t>Semaphores are “prefab CVs” with an atomic integer.</a:t>
            </a:r>
          </a:p>
          <a:p>
            <a:pPr marL="457200" indent="-457200">
              <a:buFont typeface="+mj-lt"/>
              <a:buAutoNum type="arabicPeriod"/>
              <a:defRPr/>
            </a:pPr>
            <a:r>
              <a:rPr lang="en-US" b="1" dirty="0" smtClean="0"/>
              <a:t>V(Up)</a:t>
            </a:r>
            <a:r>
              <a:rPr lang="en-US" dirty="0" smtClean="0"/>
              <a:t> differs from </a:t>
            </a:r>
            <a:r>
              <a:rPr lang="en-US" b="1" dirty="0" smtClean="0"/>
              <a:t>signal </a:t>
            </a:r>
            <a:r>
              <a:rPr lang="en-US" dirty="0" smtClean="0"/>
              <a:t>(</a:t>
            </a:r>
            <a:r>
              <a:rPr lang="en-US" b="1" dirty="0" smtClean="0"/>
              <a:t>notify</a:t>
            </a:r>
            <a:r>
              <a:rPr lang="en-US" dirty="0" smtClean="0"/>
              <a:t>) in that:</a:t>
            </a:r>
          </a:p>
          <a:p>
            <a:pPr lvl="1">
              <a:defRPr/>
            </a:pPr>
            <a:r>
              <a:rPr lang="en-US" b="1" dirty="0" smtClean="0"/>
              <a:t>Signal</a:t>
            </a:r>
            <a:r>
              <a:rPr lang="en-US" dirty="0" smtClean="0"/>
              <a:t> has no effect if no thread is waiting on the condition.</a:t>
            </a:r>
          </a:p>
          <a:p>
            <a:pPr lvl="2">
              <a:defRPr/>
            </a:pPr>
            <a:r>
              <a:rPr lang="en-US" dirty="0" smtClean="0"/>
              <a:t>Condition variables are not variables!  They have no value!</a:t>
            </a:r>
          </a:p>
          <a:p>
            <a:pPr lvl="1">
              <a:defRPr/>
            </a:pPr>
            <a:r>
              <a:rPr lang="en-US" b="1" dirty="0" smtClean="0"/>
              <a:t>Up</a:t>
            </a:r>
            <a:r>
              <a:rPr lang="en-US" dirty="0" smtClean="0"/>
              <a:t> has the same effect whether or not a thread is waiting.</a:t>
            </a:r>
          </a:p>
          <a:p>
            <a:pPr lvl="2">
              <a:defRPr/>
            </a:pPr>
            <a:r>
              <a:rPr lang="en-US" dirty="0" smtClean="0"/>
              <a:t>Semaphores retain a </a:t>
            </a:r>
            <a:r>
              <a:rPr lang="ja-JP" altLang="en-US" dirty="0" smtClean="0"/>
              <a:t>“</a:t>
            </a:r>
            <a:r>
              <a:rPr lang="en-US" dirty="0" smtClean="0"/>
              <a:t>memory</a:t>
            </a:r>
            <a:r>
              <a:rPr lang="ja-JP" altLang="en-US" dirty="0" smtClean="0"/>
              <a:t>”</a:t>
            </a:r>
            <a:r>
              <a:rPr lang="en-US" dirty="0" smtClean="0"/>
              <a:t> of calls to </a:t>
            </a:r>
            <a:r>
              <a:rPr lang="en-US" b="1" dirty="0" smtClean="0"/>
              <a:t>Up</a:t>
            </a:r>
            <a:r>
              <a:rPr lang="en-US" dirty="0" smtClean="0"/>
              <a:t>.</a:t>
            </a:r>
          </a:p>
          <a:p>
            <a:pPr marL="0" indent="0">
              <a:buFont typeface="Times New Roman" charset="0"/>
              <a:buNone/>
              <a:defRPr/>
            </a:pPr>
            <a:r>
              <a:rPr lang="en-US" dirty="0" smtClean="0"/>
              <a:t>2. </a:t>
            </a:r>
            <a:r>
              <a:rPr lang="en-US" b="1" dirty="0" smtClean="0"/>
              <a:t>P(Down)</a:t>
            </a:r>
            <a:r>
              <a:rPr lang="en-US" dirty="0" smtClean="0"/>
              <a:t> differs from </a:t>
            </a:r>
            <a:r>
              <a:rPr lang="en-US" b="1" dirty="0" smtClean="0"/>
              <a:t>wait</a:t>
            </a:r>
            <a:r>
              <a:rPr lang="en-US" dirty="0" smtClean="0"/>
              <a:t> in that:</a:t>
            </a:r>
          </a:p>
          <a:p>
            <a:pPr lvl="1">
              <a:defRPr/>
            </a:pPr>
            <a:r>
              <a:rPr lang="en-US" b="1" dirty="0" smtClean="0"/>
              <a:t>Down</a:t>
            </a:r>
            <a:r>
              <a:rPr lang="en-US" dirty="0" smtClean="0"/>
              <a:t> checks the condition and blocks only if necessary.</a:t>
            </a:r>
          </a:p>
          <a:p>
            <a:pPr lvl="2">
              <a:defRPr/>
            </a:pPr>
            <a:r>
              <a:rPr lang="en-US" dirty="0"/>
              <a:t>N</a:t>
            </a:r>
            <a:r>
              <a:rPr lang="en-US" dirty="0" smtClean="0"/>
              <a:t>o need to recheck the condition after returning from </a:t>
            </a:r>
            <a:r>
              <a:rPr lang="en-US" b="1" dirty="0" smtClean="0"/>
              <a:t>Down.</a:t>
            </a:r>
          </a:p>
          <a:p>
            <a:pPr lvl="2">
              <a:defRPr/>
            </a:pPr>
            <a:r>
              <a:rPr lang="en-US" dirty="0" smtClean="0"/>
              <a:t>The wait condition is defined internally, but is limited to a counter.</a:t>
            </a:r>
          </a:p>
          <a:p>
            <a:pPr lvl="1">
              <a:defRPr/>
            </a:pPr>
            <a:r>
              <a:rPr lang="en-US" b="1" dirty="0" smtClean="0"/>
              <a:t>Wait</a:t>
            </a:r>
            <a:r>
              <a:rPr lang="en-US" dirty="0" smtClean="0"/>
              <a:t> is explicit: it does not check the condition itself, ever.</a:t>
            </a:r>
          </a:p>
          <a:p>
            <a:pPr lvl="2">
              <a:defRPr/>
            </a:pPr>
            <a:r>
              <a:rPr lang="en-US" dirty="0"/>
              <a:t>C</a:t>
            </a:r>
            <a:r>
              <a:rPr lang="en-US" dirty="0" smtClean="0"/>
              <a:t>ondition is defined externally and protected by integrated </a:t>
            </a:r>
            <a:r>
              <a:rPr lang="en-US" dirty="0" err="1" smtClean="0"/>
              <a:t>mutex</a:t>
            </a:r>
            <a:r>
              <a:rPr lang="en-US" dirty="0" smtClean="0"/>
              <a:t>.</a:t>
            </a:r>
            <a:endParaRPr lang="en-US" dirty="0"/>
          </a:p>
        </p:txBody>
      </p:sp>
    </p:spTree>
    <p:extLst>
      <p:ext uri="{BB962C8B-B14F-4D97-AF65-F5344CB8AC3E}">
        <p14:creationId xmlns:p14="http://schemas.microsoft.com/office/powerpoint/2010/main" val="22564322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13666" name="Text Box 3"/>
          <p:cNvSpPr txBox="1">
            <a:spLocks noChangeArrowheads="1"/>
          </p:cNvSpPr>
          <p:nvPr/>
        </p:nvSpPr>
        <p:spPr bwMode="auto">
          <a:xfrm>
            <a:off x="457200" y="1865313"/>
            <a:ext cx="45847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cs typeface="Arial" charset="0"/>
              </a:rPr>
              <a:t>void </a:t>
            </a:r>
            <a:r>
              <a:rPr lang="en-US" b="1" smtClean="0">
                <a:solidFill>
                  <a:srgbClr val="003367"/>
                </a:solidFill>
                <a:cs typeface="Arial" charset="0"/>
              </a:rPr>
              <a:t>P</a:t>
            </a:r>
            <a:r>
              <a:rPr lang="en-US" smtClean="0">
                <a:solidFill>
                  <a:srgbClr val="003367"/>
                </a:solidFill>
                <a:cs typeface="Arial" charset="0"/>
              </a:rPr>
              <a:t>() {</a:t>
            </a:r>
          </a:p>
          <a:p>
            <a:r>
              <a:rPr lang="en-US" smtClean="0">
                <a:solidFill>
                  <a:srgbClr val="003367"/>
                </a:solidFill>
                <a:cs typeface="Arial" charset="0"/>
              </a:rPr>
              <a:t>	</a:t>
            </a:r>
          </a:p>
          <a:p>
            <a:r>
              <a:rPr lang="en-US" smtClean="0">
                <a:solidFill>
                  <a:srgbClr val="003367"/>
                </a:solidFill>
                <a:cs typeface="Arial" charset="0"/>
              </a:rPr>
              <a:t>	s = s - 1;</a:t>
            </a:r>
          </a:p>
          <a:p>
            <a:endParaRPr lang="en-US" smtClean="0">
              <a:solidFill>
                <a:srgbClr val="003367"/>
              </a:solidFill>
              <a:cs typeface="Arial" charset="0"/>
            </a:endParaRPr>
          </a:p>
          <a:p>
            <a:r>
              <a:rPr lang="en-US" smtClean="0">
                <a:solidFill>
                  <a:srgbClr val="003367"/>
                </a:solidFill>
                <a:cs typeface="Arial" charset="0"/>
              </a:rPr>
              <a:t>}</a:t>
            </a:r>
          </a:p>
          <a:p>
            <a:endParaRPr lang="en-US" smtClean="0">
              <a:solidFill>
                <a:srgbClr val="003367"/>
              </a:solidFill>
              <a:cs typeface="Arial" charset="0"/>
            </a:endParaRPr>
          </a:p>
          <a:p>
            <a:r>
              <a:rPr lang="en-US" smtClean="0">
                <a:solidFill>
                  <a:srgbClr val="003367"/>
                </a:solidFill>
                <a:cs typeface="Arial" charset="0"/>
              </a:rPr>
              <a:t>void </a:t>
            </a:r>
            <a:r>
              <a:rPr lang="en-US" b="1" smtClean="0">
                <a:solidFill>
                  <a:srgbClr val="003367"/>
                </a:solidFill>
                <a:cs typeface="Arial" charset="0"/>
              </a:rPr>
              <a:t>V</a:t>
            </a:r>
            <a:r>
              <a:rPr lang="en-US" smtClean="0">
                <a:solidFill>
                  <a:srgbClr val="003367"/>
                </a:solidFill>
                <a:cs typeface="Arial" charset="0"/>
              </a:rPr>
              <a:t>() {</a:t>
            </a:r>
          </a:p>
          <a:p>
            <a:endParaRPr lang="en-US" smtClean="0">
              <a:solidFill>
                <a:srgbClr val="003367"/>
              </a:solidFill>
              <a:cs typeface="Arial" charset="0"/>
            </a:endParaRPr>
          </a:p>
          <a:p>
            <a:r>
              <a:rPr lang="en-US" smtClean="0">
                <a:solidFill>
                  <a:srgbClr val="003367"/>
                </a:solidFill>
                <a:cs typeface="Arial" charset="0"/>
              </a:rPr>
              <a:t>	s = s + 1;</a:t>
            </a:r>
          </a:p>
          <a:p>
            <a:endParaRPr lang="en-US" smtClean="0">
              <a:solidFill>
                <a:srgbClr val="003367"/>
              </a:solidFill>
              <a:cs typeface="Arial" charset="0"/>
            </a:endParaRPr>
          </a:p>
          <a:p>
            <a:r>
              <a:rPr lang="en-US" smtClean="0">
                <a:solidFill>
                  <a:srgbClr val="003367"/>
                </a:solidFill>
                <a:cs typeface="Arial" charset="0"/>
              </a:rPr>
              <a:t>}</a:t>
            </a:r>
          </a:p>
        </p:txBody>
      </p:sp>
      <p:sp>
        <p:nvSpPr>
          <p:cNvPr id="10" name="Rectangle 4"/>
          <p:cNvSpPr>
            <a:spLocks noChangeArrowheads="1"/>
          </p:cNvSpPr>
          <p:nvPr/>
        </p:nvSpPr>
        <p:spPr bwMode="auto">
          <a:xfrm>
            <a:off x="4724400" y="1674813"/>
            <a:ext cx="396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Step 0.</a:t>
            </a:r>
          </a:p>
          <a:p>
            <a:pPr>
              <a:defRPr/>
            </a:pPr>
            <a:r>
              <a:rPr lang="en-US" sz="2000" dirty="0">
                <a:solidFill>
                  <a:srgbClr val="003367">
                    <a:lumMod val="50000"/>
                  </a:srgbClr>
                </a:solidFill>
              </a:rPr>
              <a:t>Increment and decrement operations on a counter.</a:t>
            </a:r>
          </a:p>
          <a:p>
            <a:pPr>
              <a:defRPr/>
            </a:pPr>
            <a:endParaRPr lang="en-US" sz="2000" dirty="0">
              <a:solidFill>
                <a:srgbClr val="003367">
                  <a:lumMod val="50000"/>
                </a:srgbClr>
              </a:solidFill>
            </a:endParaRPr>
          </a:p>
          <a:p>
            <a:pPr>
              <a:defRPr/>
            </a:pPr>
            <a:r>
              <a:rPr lang="en-US" sz="2000" dirty="0">
                <a:solidFill>
                  <a:srgbClr val="003367">
                    <a:lumMod val="50000"/>
                  </a:srgbClr>
                </a:solidFill>
              </a:rPr>
              <a:t>But how to ensure that these operations are </a:t>
            </a:r>
            <a:r>
              <a:rPr lang="en-US" sz="2000" b="1" dirty="0">
                <a:solidFill>
                  <a:srgbClr val="003367">
                    <a:lumMod val="50000"/>
                  </a:srgbClr>
                </a:solidFill>
              </a:rPr>
              <a:t>atomic</a:t>
            </a:r>
            <a:r>
              <a:rPr lang="en-US" sz="2000" dirty="0">
                <a:solidFill>
                  <a:srgbClr val="003367">
                    <a:lumMod val="50000"/>
                  </a:srgbClr>
                </a:solidFill>
              </a:rPr>
              <a:t>, with </a:t>
            </a:r>
            <a:r>
              <a:rPr lang="en-US" sz="2000" b="1" dirty="0">
                <a:solidFill>
                  <a:srgbClr val="003367">
                    <a:lumMod val="50000"/>
                  </a:srgbClr>
                </a:solidFill>
              </a:rPr>
              <a:t>mutual exclusion</a:t>
            </a:r>
            <a:r>
              <a:rPr lang="en-US" sz="2000" dirty="0">
                <a:solidFill>
                  <a:srgbClr val="003367">
                    <a:lumMod val="50000"/>
                  </a:srgbClr>
                </a:solidFill>
              </a:rPr>
              <a:t> and no </a:t>
            </a:r>
            <a:r>
              <a:rPr lang="en-US" sz="2000" b="1" dirty="0">
                <a:solidFill>
                  <a:srgbClr val="003367">
                    <a:lumMod val="50000"/>
                  </a:srgbClr>
                </a:solidFill>
              </a:rPr>
              <a:t>races</a:t>
            </a:r>
            <a:r>
              <a:rPr lang="en-US" sz="2000" dirty="0">
                <a:solidFill>
                  <a:srgbClr val="003367">
                    <a:lumMod val="50000"/>
                  </a:srgbClr>
                </a:solidFill>
              </a:rPr>
              <a:t>?</a:t>
            </a:r>
          </a:p>
          <a:p>
            <a:pPr>
              <a:defRPr/>
            </a:pPr>
            <a:endParaRPr lang="en-US" sz="2000" dirty="0">
              <a:solidFill>
                <a:srgbClr val="003367">
                  <a:lumMod val="50000"/>
                </a:srgbClr>
              </a:solidFill>
            </a:endParaRPr>
          </a:p>
          <a:p>
            <a:pPr>
              <a:defRPr/>
            </a:pPr>
            <a:r>
              <a:rPr lang="en-US" sz="2000" dirty="0">
                <a:solidFill>
                  <a:srgbClr val="003367">
                    <a:lumMod val="50000"/>
                  </a:srgbClr>
                </a:solidFill>
              </a:rPr>
              <a:t>How to implement the blocking (</a:t>
            </a:r>
            <a:r>
              <a:rPr lang="en-US" sz="2000" b="1" dirty="0">
                <a:solidFill>
                  <a:srgbClr val="003367">
                    <a:lumMod val="50000"/>
                  </a:srgbClr>
                </a:solidFill>
              </a:rPr>
              <a:t>sleep/wakeup</a:t>
            </a:r>
            <a:r>
              <a:rPr lang="en-US" sz="2000" dirty="0">
                <a:solidFill>
                  <a:srgbClr val="003367">
                    <a:lumMod val="50000"/>
                  </a:srgbClr>
                </a:solidFill>
              </a:rPr>
              <a:t>) behavior of semaphores?</a:t>
            </a:r>
          </a:p>
        </p:txBody>
      </p:sp>
    </p:spTree>
    <p:extLst>
      <p:ext uri="{BB962C8B-B14F-4D97-AF65-F5344CB8AC3E}">
        <p14:creationId xmlns:p14="http://schemas.microsoft.com/office/powerpoint/2010/main" val="1871442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it down”</a:t>
            </a:r>
            <a:endParaRPr lang="en-US" dirty="0"/>
          </a:p>
        </p:txBody>
      </p:sp>
      <p:grpSp>
        <p:nvGrpSpPr>
          <p:cNvPr id="3" name="Group 9"/>
          <p:cNvGrpSpPr>
            <a:grpSpLocks/>
          </p:cNvGrpSpPr>
          <p:nvPr/>
        </p:nvGrpSpPr>
        <p:grpSpPr bwMode="auto">
          <a:xfrm>
            <a:off x="1346200" y="2268537"/>
            <a:ext cx="2638425" cy="2535238"/>
            <a:chOff x="3487" y="2034"/>
            <a:chExt cx="1662" cy="1597"/>
          </a:xfrm>
        </p:grpSpPr>
        <p:sp>
          <p:nvSpPr>
            <p:cNvPr id="4" name="Rectangle 10"/>
            <p:cNvSpPr>
              <a:spLocks noChangeArrowheads="1"/>
            </p:cNvSpPr>
            <p:nvPr/>
          </p:nvSpPr>
          <p:spPr bwMode="auto">
            <a:xfrm rot="16200000" flipV="1">
              <a:off x="3416" y="3092"/>
              <a:ext cx="988"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5" name="Rectangle 11"/>
            <p:cNvSpPr>
              <a:spLocks noChangeArrowheads="1"/>
            </p:cNvSpPr>
            <p:nvPr/>
          </p:nvSpPr>
          <p:spPr bwMode="auto">
            <a:xfrm flipV="1">
              <a:off x="3925" y="2582"/>
              <a:ext cx="1028" cy="31"/>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 name="Rectangle 12"/>
            <p:cNvSpPr>
              <a:spLocks noChangeArrowheads="1"/>
            </p:cNvSpPr>
            <p:nvPr/>
          </p:nvSpPr>
          <p:spPr bwMode="auto">
            <a:xfrm rot="16200000" flipV="1">
              <a:off x="4740" y="2339"/>
              <a:ext cx="456"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7" name="Rectangle 13"/>
            <p:cNvSpPr>
              <a:spLocks noChangeArrowheads="1"/>
            </p:cNvSpPr>
            <p:nvPr/>
          </p:nvSpPr>
          <p:spPr bwMode="auto">
            <a:xfrm flipV="1">
              <a:off x="3487" y="3601"/>
              <a:ext cx="408" cy="3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8" name="Rectangle 14"/>
            <p:cNvSpPr>
              <a:spLocks noChangeArrowheads="1"/>
            </p:cNvSpPr>
            <p:nvPr/>
          </p:nvSpPr>
          <p:spPr bwMode="auto">
            <a:xfrm>
              <a:off x="3487" y="2034"/>
              <a:ext cx="1662" cy="1597"/>
            </a:xfrm>
            <a:prstGeom prst="rect">
              <a:avLst/>
            </a:prstGeom>
            <a:no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9" name="Group 4"/>
          <p:cNvGrpSpPr>
            <a:grpSpLocks/>
          </p:cNvGrpSpPr>
          <p:nvPr/>
        </p:nvGrpSpPr>
        <p:grpSpPr bwMode="auto">
          <a:xfrm>
            <a:off x="463939" y="4572000"/>
            <a:ext cx="439543" cy="430213"/>
            <a:chOff x="3689" y="1658"/>
            <a:chExt cx="576" cy="576"/>
          </a:xfrm>
        </p:grpSpPr>
        <p:grpSp>
          <p:nvGrpSpPr>
            <p:cNvPr id="10" name="Group 5"/>
            <p:cNvGrpSpPr>
              <a:grpSpLocks/>
            </p:cNvGrpSpPr>
            <p:nvPr/>
          </p:nvGrpSpPr>
          <p:grpSpPr bwMode="auto">
            <a:xfrm>
              <a:off x="3689" y="1658"/>
              <a:ext cx="576" cy="576"/>
              <a:chOff x="4269" y="2781"/>
              <a:chExt cx="576" cy="576"/>
            </a:xfrm>
          </p:grpSpPr>
          <p:sp>
            <p:nvSpPr>
              <p:cNvPr id="12"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3"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1"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4" name="Group 9"/>
          <p:cNvGrpSpPr>
            <a:grpSpLocks/>
          </p:cNvGrpSpPr>
          <p:nvPr/>
        </p:nvGrpSpPr>
        <p:grpSpPr bwMode="auto">
          <a:xfrm>
            <a:off x="1513082" y="5208587"/>
            <a:ext cx="439543" cy="430213"/>
            <a:chOff x="2146" y="1704"/>
            <a:chExt cx="415" cy="415"/>
          </a:xfrm>
        </p:grpSpPr>
        <p:sp>
          <p:nvSpPr>
            <p:cNvPr id="15"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6"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7"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cxnSp>
        <p:nvCxnSpPr>
          <p:cNvPr id="18" name="Straight Connector 2"/>
          <p:cNvCxnSpPr>
            <a:cxnSpLocks noChangeShapeType="1"/>
          </p:cNvCxnSpPr>
          <p:nvPr/>
        </p:nvCxnSpPr>
        <p:spPr bwMode="auto">
          <a:xfrm flipV="1">
            <a:off x="674882" y="4114800"/>
            <a:ext cx="0" cy="3810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9" name="Straight Connector 40"/>
          <p:cNvCxnSpPr>
            <a:cxnSpLocks noChangeShapeType="1"/>
          </p:cNvCxnSpPr>
          <p:nvPr/>
        </p:nvCxnSpPr>
        <p:spPr bwMode="auto">
          <a:xfrm rot="5400000" flipV="1">
            <a:off x="2389382" y="5067300"/>
            <a:ext cx="0" cy="68580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sp>
        <p:nvSpPr>
          <p:cNvPr id="21" name="TextBox 27"/>
          <p:cNvSpPr txBox="1">
            <a:spLocks noChangeArrowheads="1"/>
          </p:cNvSpPr>
          <p:nvPr/>
        </p:nvSpPr>
        <p:spPr bwMode="auto">
          <a:xfrm>
            <a:off x="428625" y="4953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smtClean="0">
                <a:solidFill>
                  <a:srgbClr val="003367"/>
                </a:solidFill>
                <a:cs typeface="Arial" charset="0"/>
              </a:rPr>
              <a:t>start  </a:t>
            </a:r>
          </a:p>
        </p:txBody>
      </p:sp>
      <p:cxnSp>
        <p:nvCxnSpPr>
          <p:cNvPr id="24" name="Straight Connector 54"/>
          <p:cNvCxnSpPr>
            <a:cxnSpLocks noChangeShapeType="1"/>
          </p:cNvCxnSpPr>
          <p:nvPr/>
        </p:nvCxnSpPr>
        <p:spPr bwMode="auto">
          <a:xfrm flipV="1">
            <a:off x="1114425" y="4800600"/>
            <a:ext cx="2413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TextBox 27"/>
          <p:cNvSpPr txBox="1">
            <a:spLocks noChangeArrowheads="1"/>
          </p:cNvSpPr>
          <p:nvPr/>
        </p:nvSpPr>
        <p:spPr bwMode="auto">
          <a:xfrm>
            <a:off x="1143000" y="1764268"/>
            <a:ext cx="2028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smtClean="0">
                <a:solidFill>
                  <a:srgbClr val="003367"/>
                </a:solidFill>
                <a:cs typeface="Arial" charset="0"/>
              </a:rPr>
              <a:t>context switch</a:t>
            </a:r>
          </a:p>
        </p:txBody>
      </p:sp>
      <p:cxnSp>
        <p:nvCxnSpPr>
          <p:cNvPr id="29" name="Straight Connector 70"/>
          <p:cNvCxnSpPr>
            <a:cxnSpLocks noChangeShapeType="1"/>
            <a:stCxn id="27" idx="2"/>
            <a:endCxn id="5" idx="1"/>
          </p:cNvCxnSpPr>
          <p:nvPr/>
        </p:nvCxnSpPr>
        <p:spPr bwMode="auto">
          <a:xfrm flipH="1">
            <a:off x="2041525" y="2133600"/>
            <a:ext cx="115888" cy="1029493"/>
          </a:xfrm>
          <a:prstGeom prst="line">
            <a:avLst/>
          </a:prstGeom>
          <a:noFill/>
          <a:ln w="19050">
            <a:solidFill>
              <a:schemeClr val="bg2"/>
            </a:solidFill>
            <a:prstDash val="sysDash"/>
            <a:round/>
            <a:headEnd/>
            <a:tailEnd type="triangle" w="med" len="med"/>
          </a:ln>
          <a:extLst>
            <a:ext uri="{909E8E84-426E-40dd-AFC4-6F175D3DCCD1}">
              <a14:hiddenFill xmlns:a14="http://schemas.microsoft.com/office/drawing/2010/main">
                <a:noFill/>
              </a14:hiddenFill>
            </a:ext>
          </a:extLst>
        </p:spPr>
      </p:cxnSp>
      <p:cxnSp>
        <p:nvCxnSpPr>
          <p:cNvPr id="30" name="Straight Connector 71"/>
          <p:cNvCxnSpPr>
            <a:cxnSpLocks noChangeShapeType="1"/>
            <a:stCxn id="27" idx="2"/>
            <a:endCxn id="5" idx="3"/>
          </p:cNvCxnSpPr>
          <p:nvPr/>
        </p:nvCxnSpPr>
        <p:spPr bwMode="auto">
          <a:xfrm>
            <a:off x="2157413" y="2133600"/>
            <a:ext cx="1516062" cy="1029493"/>
          </a:xfrm>
          <a:prstGeom prst="line">
            <a:avLst/>
          </a:prstGeom>
          <a:noFill/>
          <a:ln w="19050">
            <a:solidFill>
              <a:schemeClr val="bg2"/>
            </a:solidFill>
            <a:prstDash val="sysDash"/>
            <a:round/>
            <a:headEnd/>
            <a:tailEnd type="triangle" w="med" len="med"/>
          </a:ln>
          <a:extLst>
            <a:ext uri="{909E8E84-426E-40dd-AFC4-6F175D3DCCD1}">
              <a14:hiddenFill xmlns:a14="http://schemas.microsoft.com/office/drawing/2010/main">
                <a:noFill/>
              </a14:hiddenFill>
            </a:ext>
          </a:extLst>
        </p:spPr>
      </p:cxnSp>
      <p:sp>
        <p:nvSpPr>
          <p:cNvPr id="35" name="Rectangle 14"/>
          <p:cNvSpPr>
            <a:spLocks noChangeArrowheads="1"/>
          </p:cNvSpPr>
          <p:nvPr/>
        </p:nvSpPr>
        <p:spPr bwMode="auto">
          <a:xfrm>
            <a:off x="2416175" y="3521075"/>
            <a:ext cx="1317625" cy="911225"/>
          </a:xfrm>
          <a:prstGeom prst="rect">
            <a:avLst/>
          </a:prstGeom>
          <a:solidFill>
            <a:srgbClr val="919191"/>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37" name="&quot;No&quot; Symbol 36"/>
          <p:cNvSpPr/>
          <p:nvPr/>
        </p:nvSpPr>
        <p:spPr bwMode="auto">
          <a:xfrm>
            <a:off x="2743200" y="3657600"/>
            <a:ext cx="609600" cy="609600"/>
          </a:xfrm>
          <a:prstGeom prst="noSmoking">
            <a:avLst/>
          </a:prstGeom>
          <a:solidFill>
            <a:srgbClr val="E816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38" name="Rectangle 16"/>
          <p:cNvSpPr>
            <a:spLocks noChangeArrowheads="1"/>
          </p:cNvSpPr>
          <p:nvPr/>
        </p:nvSpPr>
        <p:spPr bwMode="auto">
          <a:xfrm>
            <a:off x="2425700" y="4724400"/>
            <a:ext cx="1304925" cy="169862"/>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39" name="Rectangle 17"/>
          <p:cNvSpPr>
            <a:spLocks noChangeArrowheads="1"/>
          </p:cNvSpPr>
          <p:nvPr/>
        </p:nvSpPr>
        <p:spPr bwMode="auto">
          <a:xfrm>
            <a:off x="2241550" y="4891087"/>
            <a:ext cx="411162" cy="3048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400" b="1" i="1" kern="0" dirty="0">
                <a:solidFill>
                  <a:sysClr val="windowText" lastClr="000000"/>
                </a:solidFill>
                <a:ea typeface="Arial" charset="0"/>
              </a:rPr>
              <a:t>A</a:t>
            </a:r>
          </a:p>
        </p:txBody>
      </p:sp>
      <p:sp>
        <p:nvSpPr>
          <p:cNvPr id="40" name="Rectangle 20"/>
          <p:cNvSpPr>
            <a:spLocks noChangeArrowheads="1"/>
          </p:cNvSpPr>
          <p:nvPr/>
        </p:nvSpPr>
        <p:spPr bwMode="auto">
          <a:xfrm>
            <a:off x="3522662" y="4887912"/>
            <a:ext cx="411163" cy="3048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400" b="1" i="1" kern="0">
                <a:solidFill>
                  <a:sysClr val="windowText" lastClr="000000"/>
                </a:solidFill>
                <a:ea typeface="Arial" charset="0"/>
              </a:rPr>
              <a:t>R</a:t>
            </a:r>
          </a:p>
        </p:txBody>
      </p:sp>
      <p:sp>
        <p:nvSpPr>
          <p:cNvPr id="41" name="TextBox 39"/>
          <p:cNvSpPr txBox="1">
            <a:spLocks noChangeArrowheads="1"/>
          </p:cNvSpPr>
          <p:nvPr/>
        </p:nvSpPr>
        <p:spPr bwMode="auto">
          <a:xfrm>
            <a:off x="2665412" y="4891087"/>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dirty="0">
                <a:solidFill>
                  <a:schemeClr val="tx1"/>
                </a:solidFill>
                <a:cs typeface="Arial" charset="0"/>
              </a:rPr>
              <a:t>x=x+1</a:t>
            </a:r>
          </a:p>
          <a:p>
            <a:endParaRPr lang="en-US" sz="2000" dirty="0">
              <a:solidFill>
                <a:schemeClr val="tx1"/>
              </a:solidFill>
              <a:cs typeface="Arial" charset="0"/>
            </a:endParaRPr>
          </a:p>
        </p:txBody>
      </p:sp>
      <p:sp>
        <p:nvSpPr>
          <p:cNvPr id="42" name="Rectangle 15"/>
          <p:cNvSpPr>
            <a:spLocks noChangeArrowheads="1"/>
          </p:cNvSpPr>
          <p:nvPr/>
        </p:nvSpPr>
        <p:spPr bwMode="auto">
          <a:xfrm rot="5400000">
            <a:off x="896143" y="3890169"/>
            <a:ext cx="855663" cy="190500"/>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3" name="Rectangle 18"/>
          <p:cNvSpPr>
            <a:spLocks noChangeArrowheads="1"/>
          </p:cNvSpPr>
          <p:nvPr/>
        </p:nvSpPr>
        <p:spPr bwMode="auto">
          <a:xfrm>
            <a:off x="901700" y="4191000"/>
            <a:ext cx="411163" cy="3048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400" b="1" i="1" kern="0">
                <a:solidFill>
                  <a:sysClr val="windowText" lastClr="000000"/>
                </a:solidFill>
                <a:ea typeface="Arial" charset="0"/>
              </a:rPr>
              <a:t>A</a:t>
            </a:r>
          </a:p>
        </p:txBody>
      </p:sp>
      <p:sp>
        <p:nvSpPr>
          <p:cNvPr id="44" name="Rectangle 19"/>
          <p:cNvSpPr>
            <a:spLocks noChangeArrowheads="1"/>
          </p:cNvSpPr>
          <p:nvPr/>
        </p:nvSpPr>
        <p:spPr bwMode="auto">
          <a:xfrm>
            <a:off x="915988" y="3376612"/>
            <a:ext cx="411162" cy="3048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400" b="1" i="1" kern="0">
                <a:solidFill>
                  <a:sysClr val="windowText" lastClr="000000"/>
                </a:solidFill>
                <a:ea typeface="Arial" charset="0"/>
              </a:rPr>
              <a:t>R</a:t>
            </a:r>
          </a:p>
        </p:txBody>
      </p:sp>
      <p:sp>
        <p:nvSpPr>
          <p:cNvPr id="45" name="TextBox 38"/>
          <p:cNvSpPr txBox="1">
            <a:spLocks noChangeArrowheads="1"/>
          </p:cNvSpPr>
          <p:nvPr/>
        </p:nvSpPr>
        <p:spPr bwMode="auto">
          <a:xfrm>
            <a:off x="304800" y="36576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dirty="0">
                <a:solidFill>
                  <a:schemeClr val="tx1"/>
                </a:solidFill>
                <a:cs typeface="Arial" charset="0"/>
              </a:rPr>
              <a:t>x=x+</a:t>
            </a:r>
            <a:r>
              <a:rPr lang="en-US" sz="2000" i="1" dirty="0" smtClean="0">
                <a:solidFill>
                  <a:schemeClr val="tx1"/>
                </a:solidFill>
                <a:cs typeface="Arial" charset="0"/>
              </a:rPr>
              <a:t>1</a:t>
            </a:r>
            <a:endParaRPr lang="en-US" sz="2000" i="1" dirty="0">
              <a:solidFill>
                <a:schemeClr val="tx1"/>
              </a:solidFill>
              <a:cs typeface="Arial" charset="0"/>
            </a:endParaRPr>
          </a:p>
        </p:txBody>
      </p:sp>
      <p:sp>
        <p:nvSpPr>
          <p:cNvPr id="46" name="Text Box 15"/>
          <p:cNvSpPr txBox="1">
            <a:spLocks noChangeArrowheads="1"/>
          </p:cNvSpPr>
          <p:nvPr/>
        </p:nvSpPr>
        <p:spPr bwMode="auto">
          <a:xfrm>
            <a:off x="3629025" y="2143125"/>
            <a:ext cx="51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8000"/>
                </a:solidFill>
                <a:latin typeface="Wingdings" charset="0"/>
                <a:cs typeface="Wingdings" charset="0"/>
                <a:sym typeface="Wingdings" charset="0"/>
              </a:rPr>
              <a:t></a:t>
            </a:r>
            <a:endParaRPr lang="en-US" sz="2800" b="1" dirty="0">
              <a:solidFill>
                <a:srgbClr val="008000"/>
              </a:solidFill>
            </a:endParaRPr>
          </a:p>
        </p:txBody>
      </p:sp>
      <p:pic>
        <p:nvPicPr>
          <p:cNvPr id="47" name="Picture 46"/>
          <p:cNvPicPr>
            <a:picLocks noChangeAspect="1"/>
          </p:cNvPicPr>
          <p:nvPr/>
        </p:nvPicPr>
        <p:blipFill>
          <a:blip r:embed="rId2"/>
          <a:stretch>
            <a:fillRect/>
          </a:stretch>
        </p:blipFill>
        <p:spPr>
          <a:xfrm>
            <a:off x="3705225" y="1828800"/>
            <a:ext cx="444967" cy="457200"/>
          </a:xfrm>
          <a:prstGeom prst="rect">
            <a:avLst/>
          </a:prstGeom>
        </p:spPr>
      </p:pic>
      <p:pic>
        <p:nvPicPr>
          <p:cNvPr id="48"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8601"/>
            <a:ext cx="85931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1203042" cy="12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
          <p:cNvSpPr>
            <a:spLocks noChangeArrowheads="1"/>
          </p:cNvSpPr>
          <p:nvPr/>
        </p:nvSpPr>
        <p:spPr bwMode="auto">
          <a:xfrm>
            <a:off x="4648200" y="1696283"/>
            <a:ext cx="4191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003367"/>
                </a:solidFill>
                <a:cs typeface="Arial" charset="0"/>
              </a:rPr>
              <a:t>Use a lock (</a:t>
            </a:r>
            <a:r>
              <a:rPr lang="en-US" sz="1800" b="1" dirty="0" err="1" smtClean="0">
                <a:solidFill>
                  <a:srgbClr val="003367"/>
                </a:solidFill>
                <a:cs typeface="Arial" charset="0"/>
              </a:rPr>
              <a:t>mutex</a:t>
            </a:r>
            <a:r>
              <a:rPr lang="en-US" sz="1800" dirty="0" smtClean="0">
                <a:solidFill>
                  <a:srgbClr val="003367"/>
                </a:solidFill>
                <a:cs typeface="Arial" charset="0"/>
              </a:rPr>
              <a:t>) to synchronize access to a data structure that is shared by multiple threads.</a:t>
            </a:r>
          </a:p>
          <a:p>
            <a:endParaRPr lang="en-US" sz="1800" dirty="0">
              <a:solidFill>
                <a:srgbClr val="003367"/>
              </a:solidFill>
              <a:cs typeface="Arial" charset="0"/>
            </a:endParaRPr>
          </a:p>
          <a:p>
            <a:r>
              <a:rPr lang="en-US" sz="1800" dirty="0" smtClean="0">
                <a:solidFill>
                  <a:srgbClr val="003367"/>
                </a:solidFill>
                <a:cs typeface="Arial" charset="0"/>
              </a:rPr>
              <a:t>A thread </a:t>
            </a:r>
            <a:r>
              <a:rPr lang="en-US" sz="1800" b="1" dirty="0" smtClean="0">
                <a:solidFill>
                  <a:srgbClr val="003367"/>
                </a:solidFill>
                <a:cs typeface="Arial" charset="0"/>
              </a:rPr>
              <a:t>acquires</a:t>
            </a:r>
            <a:r>
              <a:rPr lang="en-US" sz="1800" dirty="0" smtClean="0">
                <a:solidFill>
                  <a:srgbClr val="003367"/>
                </a:solidFill>
                <a:cs typeface="Arial" charset="0"/>
              </a:rPr>
              <a:t> (locks) the designated </a:t>
            </a:r>
            <a:r>
              <a:rPr lang="en-US" sz="1800" dirty="0" err="1" smtClean="0">
                <a:solidFill>
                  <a:srgbClr val="003367"/>
                </a:solidFill>
                <a:cs typeface="Arial" charset="0"/>
              </a:rPr>
              <a:t>mutex</a:t>
            </a:r>
            <a:r>
              <a:rPr lang="en-US" sz="1800" dirty="0" smtClean="0">
                <a:solidFill>
                  <a:srgbClr val="003367"/>
                </a:solidFill>
                <a:cs typeface="Arial" charset="0"/>
              </a:rPr>
              <a:t> before operating on a given piece of shared data.</a:t>
            </a:r>
          </a:p>
          <a:p>
            <a:endParaRPr lang="en-US" sz="1800" dirty="0">
              <a:solidFill>
                <a:srgbClr val="003367"/>
              </a:solidFill>
              <a:cs typeface="Arial" charset="0"/>
            </a:endParaRPr>
          </a:p>
          <a:p>
            <a:r>
              <a:rPr lang="en-US" sz="1800" dirty="0" smtClean="0">
                <a:solidFill>
                  <a:srgbClr val="003367"/>
                </a:solidFill>
                <a:cs typeface="Arial" charset="0"/>
              </a:rPr>
              <a:t>The thread </a:t>
            </a:r>
            <a:r>
              <a:rPr lang="en-US" sz="1800" b="1" dirty="0" smtClean="0">
                <a:solidFill>
                  <a:srgbClr val="003367"/>
                </a:solidFill>
                <a:cs typeface="Arial" charset="0"/>
              </a:rPr>
              <a:t>holds</a:t>
            </a:r>
            <a:r>
              <a:rPr lang="en-US" sz="1800" dirty="0" smtClean="0">
                <a:solidFill>
                  <a:srgbClr val="003367"/>
                </a:solidFill>
                <a:cs typeface="Arial" charset="0"/>
              </a:rPr>
              <a:t> the </a:t>
            </a:r>
            <a:r>
              <a:rPr lang="en-US" sz="1800" dirty="0" err="1" smtClean="0">
                <a:solidFill>
                  <a:srgbClr val="003367"/>
                </a:solidFill>
                <a:cs typeface="Arial" charset="0"/>
              </a:rPr>
              <a:t>mutex</a:t>
            </a:r>
            <a:r>
              <a:rPr lang="en-US" sz="1800" dirty="0" smtClean="0">
                <a:solidFill>
                  <a:srgbClr val="003367"/>
                </a:solidFill>
                <a:cs typeface="Arial" charset="0"/>
              </a:rPr>
              <a:t>.   At most one thread can hold a given </a:t>
            </a:r>
            <a:r>
              <a:rPr lang="en-US" sz="1800" dirty="0" err="1" smtClean="0">
                <a:solidFill>
                  <a:srgbClr val="003367"/>
                </a:solidFill>
                <a:cs typeface="Arial" charset="0"/>
              </a:rPr>
              <a:t>mutex</a:t>
            </a:r>
            <a:r>
              <a:rPr lang="en-US" sz="1800" dirty="0" smtClean="0">
                <a:solidFill>
                  <a:srgbClr val="003367"/>
                </a:solidFill>
                <a:cs typeface="Arial" charset="0"/>
              </a:rPr>
              <a:t> at a time (</a:t>
            </a:r>
            <a:r>
              <a:rPr lang="en-US" sz="1800" b="1" dirty="0" smtClean="0">
                <a:solidFill>
                  <a:srgbClr val="003367"/>
                </a:solidFill>
                <a:cs typeface="Arial" charset="0"/>
              </a:rPr>
              <a:t>mutual exclusion</a:t>
            </a:r>
            <a:r>
              <a:rPr lang="en-US" sz="1800" dirty="0" smtClean="0">
                <a:solidFill>
                  <a:srgbClr val="003367"/>
                </a:solidFill>
                <a:cs typeface="Arial" charset="0"/>
              </a:rPr>
              <a:t>).</a:t>
            </a:r>
          </a:p>
          <a:p>
            <a:endParaRPr lang="en-US" sz="1800" dirty="0">
              <a:solidFill>
                <a:srgbClr val="003367"/>
              </a:solidFill>
              <a:cs typeface="Arial" charset="0"/>
            </a:endParaRPr>
          </a:p>
          <a:p>
            <a:r>
              <a:rPr lang="en-US" sz="1800" dirty="0">
                <a:solidFill>
                  <a:srgbClr val="003367"/>
                </a:solidFill>
                <a:cs typeface="Arial" charset="0"/>
              </a:rPr>
              <a:t>T</a:t>
            </a:r>
            <a:r>
              <a:rPr lang="en-US" sz="1800" dirty="0" smtClean="0">
                <a:solidFill>
                  <a:srgbClr val="003367"/>
                </a:solidFill>
                <a:cs typeface="Arial" charset="0"/>
              </a:rPr>
              <a:t>hread </a:t>
            </a:r>
            <a:r>
              <a:rPr lang="en-US" sz="1800" b="1" dirty="0" smtClean="0">
                <a:solidFill>
                  <a:srgbClr val="003367"/>
                </a:solidFill>
                <a:cs typeface="Arial" charset="0"/>
              </a:rPr>
              <a:t>releases</a:t>
            </a:r>
            <a:r>
              <a:rPr lang="en-US" sz="1800" dirty="0" smtClean="0">
                <a:solidFill>
                  <a:srgbClr val="003367"/>
                </a:solidFill>
                <a:cs typeface="Arial" charset="0"/>
              </a:rPr>
              <a:t> (unlocks) the </a:t>
            </a:r>
            <a:r>
              <a:rPr lang="en-US" sz="1800" dirty="0" err="1" smtClean="0">
                <a:solidFill>
                  <a:srgbClr val="003367"/>
                </a:solidFill>
                <a:cs typeface="Arial" charset="0"/>
              </a:rPr>
              <a:t>mutex</a:t>
            </a:r>
            <a:r>
              <a:rPr lang="en-US" sz="1800" dirty="0" smtClean="0">
                <a:solidFill>
                  <a:srgbClr val="003367"/>
                </a:solidFill>
                <a:cs typeface="Arial" charset="0"/>
              </a:rPr>
              <a:t> when done.  If another thread is waiting to acquire, then it wakes.</a:t>
            </a:r>
          </a:p>
        </p:txBody>
      </p:sp>
      <p:cxnSp>
        <p:nvCxnSpPr>
          <p:cNvPr id="52" name="Straight Connector 71"/>
          <p:cNvCxnSpPr>
            <a:cxnSpLocks noChangeShapeType="1"/>
          </p:cNvCxnSpPr>
          <p:nvPr/>
        </p:nvCxnSpPr>
        <p:spPr bwMode="auto">
          <a:xfrm>
            <a:off x="1371600" y="3581400"/>
            <a:ext cx="1066800" cy="0"/>
          </a:xfrm>
          <a:prstGeom prst="line">
            <a:avLst/>
          </a:prstGeom>
          <a:noFill/>
          <a:ln w="19050">
            <a:solidFill>
              <a:schemeClr val="bg2"/>
            </a:solidFill>
            <a:prstDash val="dot"/>
            <a:round/>
            <a:headEnd type="none"/>
            <a:tailEnd type="none" w="med" len="med"/>
          </a:ln>
          <a:extLst>
            <a:ext uri="{909E8E84-426E-40dd-AFC4-6F175D3DCCD1}">
              <a14:hiddenFill xmlns:a14="http://schemas.microsoft.com/office/drawing/2010/main">
                <a:noFill/>
              </a14:hiddenFill>
            </a:ext>
          </a:extLst>
        </p:spPr>
      </p:cxnSp>
      <p:cxnSp>
        <p:nvCxnSpPr>
          <p:cNvPr id="54" name="Straight Connector 71"/>
          <p:cNvCxnSpPr>
            <a:cxnSpLocks noChangeShapeType="1"/>
          </p:cNvCxnSpPr>
          <p:nvPr/>
        </p:nvCxnSpPr>
        <p:spPr bwMode="auto">
          <a:xfrm>
            <a:off x="1371600" y="4419600"/>
            <a:ext cx="1066800" cy="0"/>
          </a:xfrm>
          <a:prstGeom prst="line">
            <a:avLst/>
          </a:prstGeom>
          <a:noFill/>
          <a:ln w="19050">
            <a:solidFill>
              <a:schemeClr val="bg2"/>
            </a:solidFill>
            <a:prstDash val="dot"/>
            <a:round/>
            <a:headEnd type="none"/>
            <a:tailEnd type="none" w="med" len="med"/>
          </a:ln>
          <a:extLst>
            <a:ext uri="{909E8E84-426E-40dd-AFC4-6F175D3DCCD1}">
              <a14:hiddenFill xmlns:a14="http://schemas.microsoft.com/office/drawing/2010/main">
                <a:noFill/>
              </a14:hiddenFill>
            </a:ext>
          </a:extLst>
        </p:spPr>
      </p:cxnSp>
      <p:cxnSp>
        <p:nvCxnSpPr>
          <p:cNvPr id="55" name="Straight Connector 71"/>
          <p:cNvCxnSpPr>
            <a:cxnSpLocks noChangeShapeType="1"/>
            <a:stCxn id="38" idx="1"/>
          </p:cNvCxnSpPr>
          <p:nvPr/>
        </p:nvCxnSpPr>
        <p:spPr bwMode="auto">
          <a:xfrm flipV="1">
            <a:off x="2425700" y="4419600"/>
            <a:ext cx="12700" cy="389731"/>
          </a:xfrm>
          <a:prstGeom prst="line">
            <a:avLst/>
          </a:prstGeom>
          <a:noFill/>
          <a:ln w="19050">
            <a:solidFill>
              <a:schemeClr val="bg2"/>
            </a:solidFill>
            <a:prstDash val="dot"/>
            <a:round/>
            <a:headEnd type="none"/>
            <a:tailEnd type="none" w="med" len="med"/>
          </a:ln>
          <a:extLst>
            <a:ext uri="{909E8E84-426E-40dd-AFC4-6F175D3DCCD1}">
              <a14:hiddenFill xmlns:a14="http://schemas.microsoft.com/office/drawing/2010/main">
                <a:noFill/>
              </a14:hiddenFill>
            </a:ext>
          </a:extLst>
        </p:spPr>
      </p:cxnSp>
      <p:cxnSp>
        <p:nvCxnSpPr>
          <p:cNvPr id="59" name="Straight Connector 71"/>
          <p:cNvCxnSpPr>
            <a:cxnSpLocks noChangeShapeType="1"/>
          </p:cNvCxnSpPr>
          <p:nvPr/>
        </p:nvCxnSpPr>
        <p:spPr bwMode="auto">
          <a:xfrm flipV="1">
            <a:off x="3721100" y="4419600"/>
            <a:ext cx="12700" cy="389731"/>
          </a:xfrm>
          <a:prstGeom prst="line">
            <a:avLst/>
          </a:prstGeom>
          <a:noFill/>
          <a:ln w="19050">
            <a:solidFill>
              <a:schemeClr val="bg2"/>
            </a:solidFill>
            <a:prstDash val="dot"/>
            <a:round/>
            <a:headEnd type="none"/>
            <a:tailEnd type="none" w="med" len="med"/>
          </a:ln>
          <a:extLst>
            <a:ext uri="{909E8E84-426E-40dd-AFC4-6F175D3DCCD1}">
              <a14:hiddenFill xmlns:a14="http://schemas.microsoft.com/office/drawing/2010/main">
                <a:noFill/>
              </a14:hiddenFill>
            </a:ext>
          </a:extLst>
        </p:spPr>
      </p:cxnSp>
      <p:sp>
        <p:nvSpPr>
          <p:cNvPr id="62" name="Rectangle 1"/>
          <p:cNvSpPr>
            <a:spLocks noChangeArrowheads="1"/>
          </p:cNvSpPr>
          <p:nvPr/>
        </p:nvSpPr>
        <p:spPr bwMode="auto">
          <a:xfrm>
            <a:off x="457200" y="6183868"/>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chemeClr val="tx1">
                    <a:lumMod val="50000"/>
                  </a:schemeClr>
                </a:solidFill>
                <a:cs typeface="Arial" charset="0"/>
              </a:rPr>
              <a:t>The</a:t>
            </a:r>
            <a:r>
              <a:rPr lang="en-US" sz="1800" dirty="0">
                <a:solidFill>
                  <a:schemeClr val="tx1">
                    <a:lumMod val="50000"/>
                  </a:schemeClr>
                </a:solidFill>
                <a:cs typeface="Arial" charset="0"/>
              </a:rPr>
              <a:t> </a:t>
            </a:r>
            <a:r>
              <a:rPr lang="en-US" sz="1800" dirty="0" err="1" smtClean="0">
                <a:solidFill>
                  <a:schemeClr val="tx1">
                    <a:lumMod val="50000"/>
                  </a:schemeClr>
                </a:solidFill>
                <a:cs typeface="Arial" charset="0"/>
              </a:rPr>
              <a:t>mutex</a:t>
            </a:r>
            <a:r>
              <a:rPr lang="en-US" sz="1800" dirty="0" smtClean="0">
                <a:solidFill>
                  <a:schemeClr val="tx1">
                    <a:lumMod val="50000"/>
                  </a:schemeClr>
                </a:solidFill>
                <a:cs typeface="Arial" charset="0"/>
              </a:rPr>
              <a:t> bars entry to the grey box: the threads cannot both hold the </a:t>
            </a:r>
            <a:r>
              <a:rPr lang="en-US" sz="1800" dirty="0" err="1" smtClean="0">
                <a:solidFill>
                  <a:schemeClr val="tx1">
                    <a:lumMod val="50000"/>
                  </a:schemeClr>
                </a:solidFill>
                <a:cs typeface="Arial" charset="0"/>
              </a:rPr>
              <a:t>mutex</a:t>
            </a:r>
            <a:r>
              <a:rPr lang="en-US" sz="1800" dirty="0" smtClean="0">
                <a:solidFill>
                  <a:schemeClr val="tx1">
                    <a:lumMod val="50000"/>
                  </a:schemeClr>
                </a:solidFill>
                <a:cs typeface="Arial" charset="0"/>
              </a:rPr>
              <a:t>.</a:t>
            </a:r>
          </a:p>
        </p:txBody>
      </p:sp>
    </p:spTree>
    <p:extLst>
      <p:ext uri="{BB962C8B-B14F-4D97-AF65-F5344CB8AC3E}">
        <p14:creationId xmlns:p14="http://schemas.microsoft.com/office/powerpoint/2010/main" val="410187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14690" name="Text Box 3"/>
          <p:cNvSpPr txBox="1">
            <a:spLocks noChangeArrowheads="1"/>
          </p:cNvSpPr>
          <p:nvPr/>
        </p:nvSpPr>
        <p:spPr bwMode="auto">
          <a:xfrm>
            <a:off x="457200" y="1582738"/>
            <a:ext cx="45847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cs typeface="Arial" charset="0"/>
              </a:rPr>
              <a:t>void </a:t>
            </a:r>
            <a:r>
              <a:rPr lang="en-US" b="1" smtClean="0">
                <a:solidFill>
                  <a:srgbClr val="003367"/>
                </a:solidFill>
                <a:cs typeface="Arial" charset="0"/>
              </a:rPr>
              <a:t>P</a:t>
            </a:r>
            <a:r>
              <a:rPr lang="en-US" smtClean="0">
                <a:solidFill>
                  <a:srgbClr val="003367"/>
                </a:solidFill>
                <a:cs typeface="Arial" charset="0"/>
              </a:rPr>
              <a:t>() {</a:t>
            </a:r>
            <a:r>
              <a:rPr lang="en-US" b="1" smtClean="0">
                <a:solidFill>
                  <a:srgbClr val="003367"/>
                </a:solidFill>
                <a:cs typeface="Arial" charset="0"/>
              </a:rPr>
              <a:t> </a:t>
            </a:r>
          </a:p>
          <a:p>
            <a:r>
              <a:rPr lang="en-US" smtClean="0">
                <a:solidFill>
                  <a:srgbClr val="003367"/>
                </a:solidFill>
                <a:cs typeface="Arial" charset="0"/>
              </a:rPr>
              <a:t>	</a:t>
            </a:r>
            <a:r>
              <a:rPr lang="en-US" b="1" smtClean="0">
                <a:solidFill>
                  <a:srgbClr val="003367"/>
                </a:solidFill>
                <a:cs typeface="Arial" charset="0"/>
              </a:rPr>
              <a:t>synchronized</a:t>
            </a:r>
            <a:r>
              <a:rPr lang="en-US" smtClean="0">
                <a:solidFill>
                  <a:srgbClr val="003367"/>
                </a:solidFill>
                <a:cs typeface="Arial" charset="0"/>
              </a:rPr>
              <a:t>(this) {</a:t>
            </a:r>
          </a:p>
          <a:p>
            <a:r>
              <a:rPr lang="en-US" smtClean="0">
                <a:solidFill>
                  <a:srgbClr val="003367"/>
                </a:solidFill>
                <a:cs typeface="Arial" charset="0"/>
              </a:rPr>
              <a:t>		….</a:t>
            </a:r>
          </a:p>
          <a:p>
            <a:r>
              <a:rPr lang="en-US" smtClean="0">
                <a:solidFill>
                  <a:srgbClr val="003367"/>
                </a:solidFill>
                <a:cs typeface="Arial" charset="0"/>
              </a:rPr>
              <a:t>		s = s – 1;</a:t>
            </a:r>
          </a:p>
          <a:p>
            <a:r>
              <a:rPr lang="en-US" smtClean="0">
                <a:solidFill>
                  <a:srgbClr val="003367"/>
                </a:solidFill>
                <a:cs typeface="Arial" charset="0"/>
              </a:rPr>
              <a:t>	}</a:t>
            </a:r>
          </a:p>
          <a:p>
            <a:r>
              <a:rPr lang="en-US" smtClean="0">
                <a:solidFill>
                  <a:srgbClr val="003367"/>
                </a:solidFill>
                <a:cs typeface="Arial" charset="0"/>
              </a:rPr>
              <a:t>}</a:t>
            </a:r>
          </a:p>
          <a:p>
            <a:endParaRPr lang="en-US" smtClean="0">
              <a:solidFill>
                <a:srgbClr val="003367"/>
              </a:solidFill>
              <a:cs typeface="Arial" charset="0"/>
            </a:endParaRPr>
          </a:p>
          <a:p>
            <a:r>
              <a:rPr lang="en-US" smtClean="0">
                <a:solidFill>
                  <a:srgbClr val="003367"/>
                </a:solidFill>
                <a:cs typeface="Arial" charset="0"/>
              </a:rPr>
              <a:t>void </a:t>
            </a:r>
            <a:r>
              <a:rPr lang="en-US" b="1" smtClean="0">
                <a:solidFill>
                  <a:srgbClr val="003367"/>
                </a:solidFill>
                <a:cs typeface="Arial" charset="0"/>
              </a:rPr>
              <a:t>V</a:t>
            </a:r>
            <a:r>
              <a:rPr lang="en-US" smtClean="0">
                <a:solidFill>
                  <a:srgbClr val="003367"/>
                </a:solidFill>
                <a:cs typeface="Arial" charset="0"/>
              </a:rPr>
              <a:t>() {</a:t>
            </a:r>
          </a:p>
          <a:p>
            <a:r>
              <a:rPr lang="en-US" smtClean="0">
                <a:solidFill>
                  <a:srgbClr val="003367"/>
                </a:solidFill>
                <a:cs typeface="Arial" charset="0"/>
              </a:rPr>
              <a:t>	</a:t>
            </a:r>
            <a:r>
              <a:rPr lang="en-US" b="1" smtClean="0">
                <a:solidFill>
                  <a:srgbClr val="003367"/>
                </a:solidFill>
                <a:cs typeface="Arial" charset="0"/>
              </a:rPr>
              <a:t>synchronized</a:t>
            </a:r>
            <a:r>
              <a:rPr lang="en-US" smtClean="0">
                <a:solidFill>
                  <a:srgbClr val="003367"/>
                </a:solidFill>
                <a:cs typeface="Arial" charset="0"/>
              </a:rPr>
              <a:t>(this) {</a:t>
            </a:r>
          </a:p>
          <a:p>
            <a:r>
              <a:rPr lang="en-US" smtClean="0">
                <a:solidFill>
                  <a:srgbClr val="003367"/>
                </a:solidFill>
                <a:cs typeface="Arial" charset="0"/>
              </a:rPr>
              <a:t>		s = s + 1;</a:t>
            </a:r>
          </a:p>
          <a:p>
            <a:r>
              <a:rPr lang="en-US" smtClean="0">
                <a:solidFill>
                  <a:srgbClr val="003367"/>
                </a:solidFill>
                <a:cs typeface="Arial" charset="0"/>
              </a:rPr>
              <a:t>     		….</a:t>
            </a:r>
          </a:p>
          <a:p>
            <a:r>
              <a:rPr lang="en-US" smtClean="0">
                <a:solidFill>
                  <a:srgbClr val="003367"/>
                </a:solidFill>
                <a:cs typeface="Arial" charset="0"/>
              </a:rPr>
              <a:t>	}</a:t>
            </a:r>
          </a:p>
          <a:p>
            <a:r>
              <a:rPr lang="en-US" smtClean="0">
                <a:solidFill>
                  <a:srgbClr val="003367"/>
                </a:solidFill>
                <a:cs typeface="Arial" charset="0"/>
              </a:rPr>
              <a:t>}</a:t>
            </a:r>
          </a:p>
        </p:txBody>
      </p:sp>
      <p:sp>
        <p:nvSpPr>
          <p:cNvPr id="4" name="Rectangle 4"/>
          <p:cNvSpPr>
            <a:spLocks noChangeArrowheads="1"/>
          </p:cNvSpPr>
          <p:nvPr/>
        </p:nvSpPr>
        <p:spPr bwMode="auto">
          <a:xfrm>
            <a:off x="4724400" y="1562100"/>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Step 1.</a:t>
            </a:r>
          </a:p>
          <a:p>
            <a:pPr>
              <a:defRPr/>
            </a:pPr>
            <a:r>
              <a:rPr lang="en-US" sz="2000" dirty="0">
                <a:solidFill>
                  <a:srgbClr val="003367">
                    <a:lumMod val="50000"/>
                  </a:srgbClr>
                </a:solidFill>
              </a:rPr>
              <a:t>Use a </a:t>
            </a:r>
            <a:r>
              <a:rPr lang="en-US" sz="2000" b="1" dirty="0" err="1">
                <a:solidFill>
                  <a:srgbClr val="003367">
                    <a:lumMod val="50000"/>
                  </a:srgbClr>
                </a:solidFill>
              </a:rPr>
              <a:t>mutex</a:t>
            </a:r>
            <a:r>
              <a:rPr lang="en-US" sz="2000" dirty="0">
                <a:solidFill>
                  <a:srgbClr val="003367">
                    <a:lumMod val="50000"/>
                  </a:srgbClr>
                </a:solidFill>
              </a:rPr>
              <a:t> so that increment (V) and decrement (P) operations on the counter are </a:t>
            </a:r>
            <a:r>
              <a:rPr lang="en-US" sz="2000" b="1" dirty="0">
                <a:solidFill>
                  <a:srgbClr val="003367">
                    <a:lumMod val="50000"/>
                  </a:srgbClr>
                </a:solidFill>
              </a:rPr>
              <a:t>atomic</a:t>
            </a:r>
            <a:r>
              <a:rPr lang="en-US" sz="2000" dirty="0">
                <a:solidFill>
                  <a:srgbClr val="003367">
                    <a:lumMod val="50000"/>
                  </a:srgbClr>
                </a:solidFill>
              </a:rPr>
              <a:t>.</a:t>
            </a:r>
          </a:p>
        </p:txBody>
      </p:sp>
    </p:spTree>
    <p:extLst>
      <p:ext uri="{BB962C8B-B14F-4D97-AF65-F5344CB8AC3E}">
        <p14:creationId xmlns:p14="http://schemas.microsoft.com/office/powerpoint/2010/main" val="33979659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15714" name="Text Box 3"/>
          <p:cNvSpPr txBox="1">
            <a:spLocks noChangeArrowheads="1"/>
          </p:cNvSpPr>
          <p:nvPr/>
        </p:nvSpPr>
        <p:spPr bwMode="auto">
          <a:xfrm>
            <a:off x="457200" y="1698625"/>
            <a:ext cx="45847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b="1" smtClean="0">
                <a:solidFill>
                  <a:srgbClr val="003367"/>
                </a:solidFill>
                <a:cs typeface="Arial" charset="0"/>
              </a:rPr>
              <a:t>synchronized</a:t>
            </a:r>
            <a:r>
              <a:rPr lang="en-US" smtClean="0">
                <a:solidFill>
                  <a:srgbClr val="003367"/>
                </a:solidFill>
                <a:cs typeface="Arial" charset="0"/>
              </a:rPr>
              <a:t> void </a:t>
            </a:r>
            <a:r>
              <a:rPr lang="en-US" b="1" smtClean="0">
                <a:solidFill>
                  <a:srgbClr val="003367"/>
                </a:solidFill>
                <a:cs typeface="Arial" charset="0"/>
              </a:rPr>
              <a:t>P</a:t>
            </a:r>
            <a:r>
              <a:rPr lang="en-US" smtClean="0">
                <a:solidFill>
                  <a:srgbClr val="003367"/>
                </a:solidFill>
                <a:cs typeface="Arial" charset="0"/>
              </a:rPr>
              <a:t>() {</a:t>
            </a:r>
            <a:r>
              <a:rPr lang="en-US" b="1" smtClean="0">
                <a:solidFill>
                  <a:srgbClr val="003367"/>
                </a:solidFill>
                <a:cs typeface="Arial" charset="0"/>
              </a:rPr>
              <a:t> </a:t>
            </a:r>
          </a:p>
          <a:p>
            <a:endParaRPr lang="en-US" smtClean="0">
              <a:solidFill>
                <a:srgbClr val="003367"/>
              </a:solidFill>
              <a:cs typeface="Arial" charset="0"/>
            </a:endParaRPr>
          </a:p>
          <a:p>
            <a:r>
              <a:rPr lang="en-US" smtClean="0">
                <a:solidFill>
                  <a:srgbClr val="003367"/>
                </a:solidFill>
                <a:cs typeface="Arial" charset="0"/>
              </a:rPr>
              <a:t>	s = s – 1;</a:t>
            </a:r>
          </a:p>
          <a:p>
            <a:endParaRPr lang="en-US" smtClean="0">
              <a:solidFill>
                <a:srgbClr val="003367"/>
              </a:solidFill>
              <a:cs typeface="Arial" charset="0"/>
            </a:endParaRPr>
          </a:p>
          <a:p>
            <a:r>
              <a:rPr lang="en-US" smtClean="0">
                <a:solidFill>
                  <a:srgbClr val="003367"/>
                </a:solidFill>
                <a:cs typeface="Arial" charset="0"/>
              </a:rPr>
              <a:t>}</a:t>
            </a:r>
          </a:p>
          <a:p>
            <a:endParaRPr lang="en-US" smtClean="0">
              <a:solidFill>
                <a:srgbClr val="003367"/>
              </a:solidFill>
              <a:cs typeface="Arial" charset="0"/>
            </a:endParaRPr>
          </a:p>
          <a:p>
            <a:r>
              <a:rPr lang="en-US" b="1" smtClean="0">
                <a:solidFill>
                  <a:srgbClr val="003367"/>
                </a:solidFill>
                <a:cs typeface="Arial" charset="0"/>
              </a:rPr>
              <a:t>synchronized</a:t>
            </a:r>
            <a:r>
              <a:rPr lang="en-US" smtClean="0">
                <a:solidFill>
                  <a:srgbClr val="003367"/>
                </a:solidFill>
                <a:cs typeface="Arial" charset="0"/>
              </a:rPr>
              <a:t> void </a:t>
            </a:r>
            <a:r>
              <a:rPr lang="en-US" b="1" smtClean="0">
                <a:solidFill>
                  <a:srgbClr val="003367"/>
                </a:solidFill>
                <a:cs typeface="Arial" charset="0"/>
              </a:rPr>
              <a:t>V</a:t>
            </a:r>
            <a:r>
              <a:rPr lang="en-US" smtClean="0">
                <a:solidFill>
                  <a:srgbClr val="003367"/>
                </a:solidFill>
                <a:cs typeface="Arial" charset="0"/>
              </a:rPr>
              <a:t>() {</a:t>
            </a:r>
          </a:p>
          <a:p>
            <a:endParaRPr lang="en-US" smtClean="0">
              <a:solidFill>
                <a:srgbClr val="003367"/>
              </a:solidFill>
              <a:cs typeface="Arial" charset="0"/>
            </a:endParaRPr>
          </a:p>
          <a:p>
            <a:r>
              <a:rPr lang="en-US" smtClean="0">
                <a:solidFill>
                  <a:srgbClr val="003367"/>
                </a:solidFill>
                <a:cs typeface="Arial" charset="0"/>
              </a:rPr>
              <a:t>	s = s + 1;</a:t>
            </a:r>
          </a:p>
          <a:p>
            <a:endParaRPr lang="en-US" smtClean="0">
              <a:solidFill>
                <a:srgbClr val="003367"/>
              </a:solidFill>
              <a:cs typeface="Arial" charset="0"/>
            </a:endParaRPr>
          </a:p>
          <a:p>
            <a:r>
              <a:rPr lang="en-US" smtClean="0">
                <a:solidFill>
                  <a:srgbClr val="003367"/>
                </a:solidFill>
                <a:cs typeface="Arial" charset="0"/>
              </a:rPr>
              <a:t>}</a:t>
            </a:r>
          </a:p>
        </p:txBody>
      </p:sp>
      <p:sp>
        <p:nvSpPr>
          <p:cNvPr id="4" name="Rectangle 4"/>
          <p:cNvSpPr>
            <a:spLocks noChangeArrowheads="1"/>
          </p:cNvSpPr>
          <p:nvPr/>
        </p:nvSpPr>
        <p:spPr bwMode="auto">
          <a:xfrm>
            <a:off x="4724400" y="1676400"/>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Step 1.</a:t>
            </a:r>
          </a:p>
          <a:p>
            <a:pPr>
              <a:defRPr/>
            </a:pPr>
            <a:r>
              <a:rPr lang="en-US" sz="2000" dirty="0">
                <a:solidFill>
                  <a:srgbClr val="003367">
                    <a:lumMod val="50000"/>
                  </a:srgbClr>
                </a:solidFill>
              </a:rPr>
              <a:t>Use a </a:t>
            </a:r>
            <a:r>
              <a:rPr lang="en-US" sz="2000" b="1" dirty="0" err="1">
                <a:solidFill>
                  <a:srgbClr val="003367">
                    <a:lumMod val="50000"/>
                  </a:srgbClr>
                </a:solidFill>
              </a:rPr>
              <a:t>mutex</a:t>
            </a:r>
            <a:r>
              <a:rPr lang="en-US" sz="2000" dirty="0">
                <a:solidFill>
                  <a:srgbClr val="003367">
                    <a:lumMod val="50000"/>
                  </a:srgbClr>
                </a:solidFill>
              </a:rPr>
              <a:t> so that increment (V) and decrement (P) operations on the counter are </a:t>
            </a:r>
            <a:r>
              <a:rPr lang="en-US" sz="2000" b="1" dirty="0">
                <a:solidFill>
                  <a:srgbClr val="003367">
                    <a:lumMod val="50000"/>
                  </a:srgbClr>
                </a:solidFill>
              </a:rPr>
              <a:t>atomic</a:t>
            </a:r>
            <a:r>
              <a:rPr lang="en-US" sz="2000" dirty="0">
                <a:solidFill>
                  <a:srgbClr val="003367">
                    <a:lumMod val="50000"/>
                  </a:srgbClr>
                </a:solidFill>
              </a:rPr>
              <a:t>.</a:t>
            </a:r>
          </a:p>
        </p:txBody>
      </p:sp>
    </p:spTree>
    <p:extLst>
      <p:ext uri="{BB962C8B-B14F-4D97-AF65-F5344CB8AC3E}">
        <p14:creationId xmlns:p14="http://schemas.microsoft.com/office/powerpoint/2010/main" val="27145271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16738" name="Text Box 3"/>
          <p:cNvSpPr txBox="1">
            <a:spLocks noChangeArrowheads="1"/>
          </p:cNvSpPr>
          <p:nvPr/>
        </p:nvSpPr>
        <p:spPr bwMode="auto">
          <a:xfrm>
            <a:off x="457200" y="1865313"/>
            <a:ext cx="45847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cs typeface="Arial" charset="0"/>
              </a:rPr>
              <a:t>synchronized void </a:t>
            </a:r>
            <a:r>
              <a:rPr lang="en-US" b="1" smtClean="0">
                <a:solidFill>
                  <a:srgbClr val="003367"/>
                </a:solidFill>
                <a:cs typeface="Arial" charset="0"/>
              </a:rPr>
              <a:t>P</a:t>
            </a:r>
            <a:r>
              <a:rPr lang="en-US" smtClean="0">
                <a:solidFill>
                  <a:srgbClr val="003367"/>
                </a:solidFill>
                <a:cs typeface="Arial" charset="0"/>
              </a:rPr>
              <a:t>() {</a:t>
            </a:r>
          </a:p>
          <a:p>
            <a:r>
              <a:rPr lang="en-US" smtClean="0">
                <a:solidFill>
                  <a:srgbClr val="003367"/>
                </a:solidFill>
                <a:cs typeface="Arial" charset="0"/>
              </a:rPr>
              <a:t>	</a:t>
            </a:r>
            <a:r>
              <a:rPr lang="en-US" b="1" smtClean="0">
                <a:solidFill>
                  <a:srgbClr val="003367"/>
                </a:solidFill>
                <a:cs typeface="Arial" charset="0"/>
              </a:rPr>
              <a:t>while</a:t>
            </a:r>
            <a:r>
              <a:rPr lang="en-US" smtClean="0">
                <a:solidFill>
                  <a:srgbClr val="003367"/>
                </a:solidFill>
                <a:cs typeface="Arial" charset="0"/>
              </a:rPr>
              <a:t> (s == 0)		</a:t>
            </a:r>
          </a:p>
          <a:p>
            <a:r>
              <a:rPr lang="en-US" smtClean="0">
                <a:solidFill>
                  <a:srgbClr val="003367"/>
                </a:solidFill>
                <a:cs typeface="Arial" charset="0"/>
              </a:rPr>
              <a:t>		</a:t>
            </a:r>
            <a:r>
              <a:rPr lang="en-US" b="1" smtClean="0">
                <a:solidFill>
                  <a:srgbClr val="003367"/>
                </a:solidFill>
                <a:cs typeface="Arial" charset="0"/>
              </a:rPr>
              <a:t>wait</a:t>
            </a:r>
            <a:r>
              <a:rPr lang="en-US" smtClean="0">
                <a:solidFill>
                  <a:srgbClr val="003367"/>
                </a:solidFill>
                <a:cs typeface="Arial" charset="0"/>
              </a:rPr>
              <a:t>();</a:t>
            </a:r>
          </a:p>
          <a:p>
            <a:r>
              <a:rPr lang="en-US" smtClean="0">
                <a:solidFill>
                  <a:srgbClr val="003367"/>
                </a:solidFill>
                <a:cs typeface="Arial" charset="0"/>
              </a:rPr>
              <a:t>	s = s - 1;</a:t>
            </a:r>
          </a:p>
          <a:p>
            <a:r>
              <a:rPr lang="en-US" smtClean="0">
                <a:solidFill>
                  <a:srgbClr val="003367"/>
                </a:solidFill>
                <a:cs typeface="Arial" charset="0"/>
              </a:rPr>
              <a:t>}</a:t>
            </a:r>
          </a:p>
          <a:p>
            <a:endParaRPr lang="en-US" smtClean="0">
              <a:solidFill>
                <a:srgbClr val="003367"/>
              </a:solidFill>
              <a:cs typeface="Arial" charset="0"/>
            </a:endParaRPr>
          </a:p>
          <a:p>
            <a:r>
              <a:rPr lang="en-US" smtClean="0">
                <a:solidFill>
                  <a:srgbClr val="003367"/>
                </a:solidFill>
                <a:cs typeface="Arial" charset="0"/>
              </a:rPr>
              <a:t>synchronized void </a:t>
            </a:r>
            <a:r>
              <a:rPr lang="en-US" b="1" smtClean="0">
                <a:solidFill>
                  <a:srgbClr val="003367"/>
                </a:solidFill>
                <a:cs typeface="Arial" charset="0"/>
              </a:rPr>
              <a:t>V</a:t>
            </a:r>
            <a:r>
              <a:rPr lang="en-US" smtClean="0">
                <a:solidFill>
                  <a:srgbClr val="003367"/>
                </a:solidFill>
                <a:cs typeface="Arial" charset="0"/>
              </a:rPr>
              <a:t>() {</a:t>
            </a:r>
          </a:p>
          <a:p>
            <a:r>
              <a:rPr lang="en-US" smtClean="0">
                <a:solidFill>
                  <a:srgbClr val="003367"/>
                </a:solidFill>
                <a:cs typeface="Arial" charset="0"/>
              </a:rPr>
              <a:t>	s = s + 1;</a:t>
            </a:r>
          </a:p>
          <a:p>
            <a:r>
              <a:rPr lang="en-US" smtClean="0">
                <a:solidFill>
                  <a:srgbClr val="003367"/>
                </a:solidFill>
                <a:cs typeface="Arial" charset="0"/>
              </a:rPr>
              <a:t>	if (s == 1)</a:t>
            </a:r>
          </a:p>
          <a:p>
            <a:r>
              <a:rPr lang="en-US" smtClean="0">
                <a:solidFill>
                  <a:srgbClr val="003367"/>
                </a:solidFill>
                <a:cs typeface="Arial" charset="0"/>
              </a:rPr>
              <a:t>		</a:t>
            </a:r>
            <a:r>
              <a:rPr lang="en-US" b="1" smtClean="0">
                <a:solidFill>
                  <a:srgbClr val="003367"/>
                </a:solidFill>
                <a:cs typeface="Arial" charset="0"/>
              </a:rPr>
              <a:t>notify</a:t>
            </a:r>
            <a:r>
              <a:rPr lang="en-US" smtClean="0">
                <a:solidFill>
                  <a:srgbClr val="003367"/>
                </a:solidFill>
                <a:cs typeface="Arial" charset="0"/>
              </a:rPr>
              <a:t>();</a:t>
            </a:r>
          </a:p>
          <a:p>
            <a:r>
              <a:rPr lang="en-US" smtClean="0">
                <a:solidFill>
                  <a:srgbClr val="003367"/>
                </a:solidFill>
                <a:cs typeface="Arial" charset="0"/>
              </a:rPr>
              <a:t>}</a:t>
            </a:r>
          </a:p>
        </p:txBody>
      </p:sp>
      <p:sp>
        <p:nvSpPr>
          <p:cNvPr id="4" name="Rectangle 4"/>
          <p:cNvSpPr>
            <a:spLocks noChangeArrowheads="1"/>
          </p:cNvSpPr>
          <p:nvPr/>
        </p:nvSpPr>
        <p:spPr bwMode="auto">
          <a:xfrm>
            <a:off x="4724400" y="1870075"/>
            <a:ext cx="3962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Step 2.</a:t>
            </a:r>
          </a:p>
          <a:p>
            <a:pPr>
              <a:defRPr/>
            </a:pPr>
            <a:r>
              <a:rPr lang="en-US" sz="2000" dirty="0">
                <a:solidFill>
                  <a:srgbClr val="003367">
                    <a:lumMod val="50000"/>
                  </a:srgbClr>
                </a:solidFill>
              </a:rPr>
              <a:t>Use a condition variable to add sleep/wakeup synchronization around a zero count.</a:t>
            </a:r>
          </a:p>
          <a:p>
            <a:pPr>
              <a:defRPr/>
            </a:pPr>
            <a:endParaRPr lang="en-US" sz="2000" dirty="0">
              <a:solidFill>
                <a:srgbClr val="003367">
                  <a:lumMod val="50000"/>
                </a:srgbClr>
              </a:solidFill>
            </a:endParaRPr>
          </a:p>
          <a:p>
            <a:pPr>
              <a:defRPr/>
            </a:pPr>
            <a:r>
              <a:rPr lang="en-US" sz="2000" dirty="0">
                <a:solidFill>
                  <a:srgbClr val="003367">
                    <a:lumMod val="50000"/>
                  </a:srgbClr>
                </a:solidFill>
              </a:rPr>
              <a:t>(This is Java syntax.)</a:t>
            </a:r>
          </a:p>
        </p:txBody>
      </p:sp>
    </p:spTree>
    <p:extLst>
      <p:ext uri="{BB962C8B-B14F-4D97-AF65-F5344CB8AC3E}">
        <p14:creationId xmlns:p14="http://schemas.microsoft.com/office/powerpoint/2010/main" val="34805635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37218" name="Text Box 3"/>
          <p:cNvSpPr txBox="1">
            <a:spLocks noChangeArrowheads="1"/>
          </p:cNvSpPr>
          <p:nvPr/>
        </p:nvSpPr>
        <p:spPr bwMode="auto">
          <a:xfrm>
            <a:off x="457200" y="1865313"/>
            <a:ext cx="45847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mtClean="0">
                <a:solidFill>
                  <a:srgbClr val="003367"/>
                </a:solidFill>
                <a:cs typeface="Arial" charset="0"/>
              </a:rPr>
              <a:t>synchronized void </a:t>
            </a:r>
            <a:r>
              <a:rPr lang="en-US" b="1" smtClean="0">
                <a:solidFill>
                  <a:srgbClr val="003367"/>
                </a:solidFill>
                <a:cs typeface="Arial" charset="0"/>
              </a:rPr>
              <a:t>P</a:t>
            </a:r>
            <a:r>
              <a:rPr lang="en-US" smtClean="0">
                <a:solidFill>
                  <a:srgbClr val="003367"/>
                </a:solidFill>
                <a:cs typeface="Arial" charset="0"/>
              </a:rPr>
              <a:t>() {</a:t>
            </a:r>
          </a:p>
          <a:p>
            <a:r>
              <a:rPr lang="en-US" smtClean="0">
                <a:solidFill>
                  <a:srgbClr val="003367"/>
                </a:solidFill>
                <a:cs typeface="Arial" charset="0"/>
              </a:rPr>
              <a:t>     if (s == 0)</a:t>
            </a:r>
          </a:p>
          <a:p>
            <a:r>
              <a:rPr lang="en-US" smtClean="0">
                <a:solidFill>
                  <a:srgbClr val="003367"/>
                </a:solidFill>
                <a:cs typeface="Arial" charset="0"/>
              </a:rPr>
              <a:t>	      ………….;</a:t>
            </a:r>
          </a:p>
          <a:p>
            <a:r>
              <a:rPr lang="en-US" smtClean="0">
                <a:solidFill>
                  <a:srgbClr val="003367"/>
                </a:solidFill>
                <a:cs typeface="Arial" charset="0"/>
              </a:rPr>
              <a:t>	s = s - 1;</a:t>
            </a:r>
          </a:p>
          <a:p>
            <a:r>
              <a:rPr lang="en-US" smtClean="0">
                <a:solidFill>
                  <a:srgbClr val="003367"/>
                </a:solidFill>
                <a:cs typeface="Arial" charset="0"/>
              </a:rPr>
              <a:t>	ASSERT(s &gt;= 0);</a:t>
            </a:r>
          </a:p>
          <a:p>
            <a:r>
              <a:rPr lang="en-US" smtClean="0">
                <a:solidFill>
                  <a:srgbClr val="003367"/>
                </a:solidFill>
                <a:cs typeface="Arial" charset="0"/>
              </a:rPr>
              <a:t>}</a:t>
            </a:r>
          </a:p>
          <a:p>
            <a:endParaRPr lang="en-US" smtClean="0">
              <a:solidFill>
                <a:srgbClr val="003367"/>
              </a:solidFill>
              <a:cs typeface="Arial" charset="0"/>
            </a:endParaRPr>
          </a:p>
          <a:p>
            <a:r>
              <a:rPr lang="en-US" smtClean="0">
                <a:solidFill>
                  <a:srgbClr val="003367"/>
                </a:solidFill>
                <a:cs typeface="Arial" charset="0"/>
              </a:rPr>
              <a:t>synchronized void </a:t>
            </a:r>
            <a:r>
              <a:rPr lang="en-US" b="1" smtClean="0">
                <a:solidFill>
                  <a:srgbClr val="003367"/>
                </a:solidFill>
                <a:cs typeface="Arial" charset="0"/>
              </a:rPr>
              <a:t>V</a:t>
            </a:r>
            <a:r>
              <a:rPr lang="en-US" smtClean="0">
                <a:solidFill>
                  <a:srgbClr val="003367"/>
                </a:solidFill>
                <a:cs typeface="Arial" charset="0"/>
              </a:rPr>
              <a:t>() {</a:t>
            </a:r>
          </a:p>
          <a:p>
            <a:r>
              <a:rPr lang="en-US" smtClean="0">
                <a:solidFill>
                  <a:srgbClr val="003367"/>
                </a:solidFill>
                <a:cs typeface="Arial" charset="0"/>
              </a:rPr>
              <a:t>	s = s + 1;</a:t>
            </a:r>
          </a:p>
          <a:p>
            <a:r>
              <a:rPr lang="en-US" smtClean="0">
                <a:solidFill>
                  <a:srgbClr val="003367"/>
                </a:solidFill>
                <a:cs typeface="Arial" charset="0"/>
              </a:rPr>
              <a:t>      ……….</a:t>
            </a:r>
          </a:p>
          <a:p>
            <a:r>
              <a:rPr lang="en-US" smtClean="0">
                <a:solidFill>
                  <a:srgbClr val="003367"/>
                </a:solidFill>
                <a:cs typeface="Arial" charset="0"/>
              </a:rPr>
              <a:t>}</a:t>
            </a:r>
          </a:p>
        </p:txBody>
      </p:sp>
    </p:spTree>
    <p:extLst>
      <p:ext uri="{BB962C8B-B14F-4D97-AF65-F5344CB8AC3E}">
        <p14:creationId xmlns:p14="http://schemas.microsoft.com/office/powerpoint/2010/main" val="15052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atin typeface="Arial" charset="0"/>
                <a:ea typeface="ＭＳ Ｐゴシック" charset="0"/>
                <a:cs typeface="Arial" charset="0"/>
              </a:rPr>
              <a:t>Semaphore</a:t>
            </a:r>
          </a:p>
        </p:txBody>
      </p:sp>
      <p:sp>
        <p:nvSpPr>
          <p:cNvPr id="138242" name="Text Box 3"/>
          <p:cNvSpPr txBox="1">
            <a:spLocks noChangeArrowheads="1"/>
          </p:cNvSpPr>
          <p:nvPr/>
        </p:nvSpPr>
        <p:spPr bwMode="auto">
          <a:xfrm>
            <a:off x="457200" y="1865313"/>
            <a:ext cx="45847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dirty="0" smtClean="0">
                <a:solidFill>
                  <a:srgbClr val="003367"/>
                </a:solidFill>
                <a:cs typeface="Arial" charset="0"/>
              </a:rPr>
              <a:t>synchronized void </a:t>
            </a:r>
            <a:r>
              <a:rPr lang="en-US" b="1" dirty="0" smtClean="0">
                <a:solidFill>
                  <a:srgbClr val="003367"/>
                </a:solidFill>
                <a:cs typeface="Arial" charset="0"/>
              </a:rPr>
              <a:t>P</a:t>
            </a:r>
            <a:r>
              <a:rPr lang="en-US" dirty="0" smtClean="0">
                <a:solidFill>
                  <a:srgbClr val="003367"/>
                </a:solidFill>
                <a:cs typeface="Arial" charset="0"/>
              </a:rPr>
              <a:t>() {</a:t>
            </a:r>
          </a:p>
          <a:p>
            <a:r>
              <a:rPr lang="en-US" dirty="0" smtClean="0">
                <a:solidFill>
                  <a:srgbClr val="003367"/>
                </a:solidFill>
                <a:cs typeface="Arial" charset="0"/>
              </a:rPr>
              <a:t>	</a:t>
            </a:r>
            <a:r>
              <a:rPr lang="en-US" b="1" dirty="0" smtClean="0">
                <a:solidFill>
                  <a:srgbClr val="003367"/>
                </a:solidFill>
                <a:cs typeface="Arial" charset="0"/>
              </a:rPr>
              <a:t>while</a:t>
            </a:r>
            <a:r>
              <a:rPr lang="en-US" dirty="0" smtClean="0">
                <a:solidFill>
                  <a:srgbClr val="003367"/>
                </a:solidFill>
                <a:cs typeface="Arial" charset="0"/>
              </a:rPr>
              <a:t> (s == 0)		</a:t>
            </a:r>
          </a:p>
          <a:p>
            <a:r>
              <a:rPr lang="en-US" dirty="0" smtClean="0">
                <a:solidFill>
                  <a:srgbClr val="003367"/>
                </a:solidFill>
                <a:cs typeface="Arial" charset="0"/>
              </a:rPr>
              <a:t>		</a:t>
            </a:r>
            <a:r>
              <a:rPr lang="en-US" b="1" dirty="0" smtClean="0">
                <a:solidFill>
                  <a:srgbClr val="003367"/>
                </a:solidFill>
                <a:cs typeface="Arial" charset="0"/>
              </a:rPr>
              <a:t>wait</a:t>
            </a:r>
            <a:r>
              <a:rPr lang="en-US" dirty="0" smtClean="0">
                <a:solidFill>
                  <a:srgbClr val="003367"/>
                </a:solidFill>
                <a:cs typeface="Arial" charset="0"/>
              </a:rPr>
              <a:t>();</a:t>
            </a:r>
          </a:p>
          <a:p>
            <a:r>
              <a:rPr lang="en-US" dirty="0" smtClean="0">
                <a:solidFill>
                  <a:srgbClr val="003367"/>
                </a:solidFill>
                <a:cs typeface="Arial" charset="0"/>
              </a:rPr>
              <a:t>	s = s - 1;</a:t>
            </a:r>
          </a:p>
          <a:p>
            <a:r>
              <a:rPr lang="en-US" dirty="0" smtClean="0">
                <a:solidFill>
                  <a:srgbClr val="003367"/>
                </a:solidFill>
                <a:cs typeface="Arial" charset="0"/>
              </a:rPr>
              <a:t>	ASSERT(s &gt;= 0);</a:t>
            </a:r>
          </a:p>
          <a:p>
            <a:r>
              <a:rPr lang="en-US" dirty="0" smtClean="0">
                <a:solidFill>
                  <a:srgbClr val="003367"/>
                </a:solidFill>
                <a:cs typeface="Arial" charset="0"/>
              </a:rPr>
              <a:t>}</a:t>
            </a:r>
          </a:p>
          <a:p>
            <a:endParaRPr lang="en-US" dirty="0" smtClean="0">
              <a:solidFill>
                <a:srgbClr val="003367"/>
              </a:solidFill>
              <a:cs typeface="Arial" charset="0"/>
            </a:endParaRPr>
          </a:p>
          <a:p>
            <a:r>
              <a:rPr lang="en-US" dirty="0" smtClean="0">
                <a:solidFill>
                  <a:srgbClr val="003367"/>
                </a:solidFill>
                <a:cs typeface="Arial" charset="0"/>
              </a:rPr>
              <a:t>synchronized void </a:t>
            </a:r>
            <a:r>
              <a:rPr lang="en-US" b="1" dirty="0" smtClean="0">
                <a:solidFill>
                  <a:srgbClr val="003367"/>
                </a:solidFill>
                <a:cs typeface="Arial" charset="0"/>
              </a:rPr>
              <a:t>V</a:t>
            </a:r>
            <a:r>
              <a:rPr lang="en-US" dirty="0" smtClean="0">
                <a:solidFill>
                  <a:srgbClr val="003367"/>
                </a:solidFill>
                <a:cs typeface="Arial" charset="0"/>
              </a:rPr>
              <a:t>() {</a:t>
            </a:r>
          </a:p>
          <a:p>
            <a:r>
              <a:rPr lang="en-US" dirty="0" smtClean="0">
                <a:solidFill>
                  <a:srgbClr val="003367"/>
                </a:solidFill>
                <a:cs typeface="Arial" charset="0"/>
              </a:rPr>
              <a:t>	s = s + 1;</a:t>
            </a:r>
          </a:p>
          <a:p>
            <a:r>
              <a:rPr lang="en-US" dirty="0" smtClean="0">
                <a:solidFill>
                  <a:srgbClr val="003367"/>
                </a:solidFill>
                <a:cs typeface="Arial" charset="0"/>
              </a:rPr>
              <a:t>	</a:t>
            </a:r>
            <a:r>
              <a:rPr lang="en-US" b="1" dirty="0" smtClean="0">
                <a:solidFill>
                  <a:srgbClr val="003367"/>
                </a:solidFill>
                <a:cs typeface="Arial" charset="0"/>
              </a:rPr>
              <a:t>signal</a:t>
            </a:r>
            <a:r>
              <a:rPr lang="en-US" dirty="0" smtClean="0">
                <a:solidFill>
                  <a:srgbClr val="003367"/>
                </a:solidFill>
                <a:cs typeface="Arial" charset="0"/>
              </a:rPr>
              <a:t>();</a:t>
            </a:r>
          </a:p>
          <a:p>
            <a:r>
              <a:rPr lang="en-US" dirty="0" smtClean="0">
                <a:solidFill>
                  <a:srgbClr val="003367"/>
                </a:solidFill>
                <a:cs typeface="Arial" charset="0"/>
              </a:rPr>
              <a:t>}</a:t>
            </a:r>
          </a:p>
        </p:txBody>
      </p:sp>
      <p:sp>
        <p:nvSpPr>
          <p:cNvPr id="4" name="Rectangle 4"/>
          <p:cNvSpPr>
            <a:spLocks noChangeArrowheads="1"/>
          </p:cNvSpPr>
          <p:nvPr/>
        </p:nvSpPr>
        <p:spPr bwMode="auto">
          <a:xfrm>
            <a:off x="1371600" y="58674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dirty="0">
                <a:solidFill>
                  <a:srgbClr val="003367">
                    <a:lumMod val="50000"/>
                  </a:srgbClr>
                </a:solidFill>
              </a:rPr>
              <a:t>This code constitutes a proof that monitors (</a:t>
            </a:r>
            <a:r>
              <a:rPr lang="en-US" sz="2000" dirty="0" err="1">
                <a:solidFill>
                  <a:srgbClr val="003367">
                    <a:lumMod val="50000"/>
                  </a:srgbClr>
                </a:solidFill>
              </a:rPr>
              <a:t>mutexes</a:t>
            </a:r>
            <a:r>
              <a:rPr lang="en-US" sz="2000" dirty="0">
                <a:solidFill>
                  <a:srgbClr val="003367">
                    <a:lumMod val="50000"/>
                  </a:srgbClr>
                </a:solidFill>
              </a:rPr>
              <a:t> and condition variables) are at least as powerful as semaphores.</a:t>
            </a:r>
          </a:p>
        </p:txBody>
      </p:sp>
      <p:sp>
        <p:nvSpPr>
          <p:cNvPr id="12" name="Rectangle 4"/>
          <p:cNvSpPr>
            <a:spLocks noChangeArrowheads="1"/>
          </p:cNvSpPr>
          <p:nvPr/>
        </p:nvSpPr>
        <p:spPr bwMode="auto">
          <a:xfrm>
            <a:off x="5029200" y="1371600"/>
            <a:ext cx="373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Loop before you leap!</a:t>
            </a:r>
          </a:p>
          <a:p>
            <a:pPr>
              <a:defRPr/>
            </a:pPr>
            <a:r>
              <a:rPr lang="en-US" sz="2000" dirty="0">
                <a:solidFill>
                  <a:srgbClr val="003367">
                    <a:lumMod val="50000"/>
                  </a:srgbClr>
                </a:solidFill>
              </a:rPr>
              <a:t>Understand why the </a:t>
            </a:r>
            <a:r>
              <a:rPr lang="en-US" sz="2000" b="1" dirty="0">
                <a:solidFill>
                  <a:srgbClr val="003367">
                    <a:lumMod val="50000"/>
                  </a:srgbClr>
                </a:solidFill>
              </a:rPr>
              <a:t>while</a:t>
            </a:r>
            <a:r>
              <a:rPr lang="en-US" sz="2000" dirty="0">
                <a:solidFill>
                  <a:srgbClr val="003367">
                    <a:lumMod val="50000"/>
                  </a:srgbClr>
                </a:solidFill>
              </a:rPr>
              <a:t> is needed, and why an </a:t>
            </a:r>
            <a:r>
              <a:rPr lang="en-US" sz="2000" b="1" dirty="0">
                <a:solidFill>
                  <a:srgbClr val="003367">
                    <a:lumMod val="50000"/>
                  </a:srgbClr>
                </a:solidFill>
              </a:rPr>
              <a:t>if</a:t>
            </a:r>
            <a:r>
              <a:rPr lang="en-US" sz="2000" dirty="0">
                <a:solidFill>
                  <a:srgbClr val="003367">
                    <a:lumMod val="50000"/>
                  </a:srgbClr>
                </a:solidFill>
              </a:rPr>
              <a:t> is not good enough.</a:t>
            </a:r>
          </a:p>
        </p:txBody>
      </p:sp>
      <p:cxnSp>
        <p:nvCxnSpPr>
          <p:cNvPr id="138245" name="Straight Connector 5"/>
          <p:cNvCxnSpPr>
            <a:cxnSpLocks noChangeShapeType="1"/>
          </p:cNvCxnSpPr>
          <p:nvPr/>
        </p:nvCxnSpPr>
        <p:spPr bwMode="auto">
          <a:xfrm flipH="1">
            <a:off x="3276600" y="2157413"/>
            <a:ext cx="1752600" cy="357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Rectangle 4"/>
          <p:cNvSpPr>
            <a:spLocks noChangeArrowheads="1"/>
          </p:cNvSpPr>
          <p:nvPr/>
        </p:nvSpPr>
        <p:spPr bwMode="auto">
          <a:xfrm>
            <a:off x="4724400" y="3352800"/>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Wait </a:t>
            </a:r>
            <a:r>
              <a:rPr lang="en-US" sz="2000" dirty="0">
                <a:solidFill>
                  <a:srgbClr val="003367">
                    <a:lumMod val="50000"/>
                  </a:srgbClr>
                </a:solidFill>
              </a:rPr>
              <a:t>releases the monitor/</a:t>
            </a:r>
            <a:r>
              <a:rPr lang="en-US" sz="2000" dirty="0" err="1">
                <a:solidFill>
                  <a:srgbClr val="003367">
                    <a:lumMod val="50000"/>
                  </a:srgbClr>
                </a:solidFill>
              </a:rPr>
              <a:t>mutex</a:t>
            </a:r>
            <a:r>
              <a:rPr lang="en-US" sz="2000" dirty="0">
                <a:solidFill>
                  <a:srgbClr val="003367">
                    <a:lumMod val="50000"/>
                  </a:srgbClr>
                </a:solidFill>
              </a:rPr>
              <a:t> and blocks until a </a:t>
            </a:r>
            <a:r>
              <a:rPr lang="en-US" sz="2000" b="1" dirty="0">
                <a:solidFill>
                  <a:srgbClr val="003367">
                    <a:lumMod val="50000"/>
                  </a:srgbClr>
                </a:solidFill>
              </a:rPr>
              <a:t>signal</a:t>
            </a:r>
            <a:r>
              <a:rPr lang="en-US" sz="2000" dirty="0">
                <a:solidFill>
                  <a:srgbClr val="003367">
                    <a:lumMod val="50000"/>
                  </a:srgbClr>
                </a:solidFill>
              </a:rPr>
              <a:t>.</a:t>
            </a:r>
            <a:endParaRPr lang="en-US" sz="2000" b="1" dirty="0">
              <a:solidFill>
                <a:srgbClr val="003367">
                  <a:lumMod val="50000"/>
                </a:srgbClr>
              </a:solidFill>
            </a:endParaRPr>
          </a:p>
        </p:txBody>
      </p:sp>
      <p:cxnSp>
        <p:nvCxnSpPr>
          <p:cNvPr id="138247" name="Straight Connector 5"/>
          <p:cNvCxnSpPr>
            <a:cxnSpLocks noChangeShapeType="1"/>
          </p:cNvCxnSpPr>
          <p:nvPr/>
        </p:nvCxnSpPr>
        <p:spPr bwMode="auto">
          <a:xfrm flipH="1" flipV="1">
            <a:off x="2514600" y="2895600"/>
            <a:ext cx="22098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Rectangle 4"/>
          <p:cNvSpPr>
            <a:spLocks noChangeArrowheads="1"/>
          </p:cNvSpPr>
          <p:nvPr/>
        </p:nvSpPr>
        <p:spPr bwMode="auto">
          <a:xfrm>
            <a:off x="4267200" y="4419600"/>
            <a:ext cx="434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Signal </a:t>
            </a:r>
            <a:r>
              <a:rPr lang="en-US" sz="2000" dirty="0">
                <a:solidFill>
                  <a:srgbClr val="003367">
                    <a:lumMod val="50000"/>
                  </a:srgbClr>
                </a:solidFill>
              </a:rPr>
              <a:t>wakes up one waiter blocked in </a:t>
            </a:r>
            <a:r>
              <a:rPr lang="en-US" sz="2000" b="1" dirty="0">
                <a:solidFill>
                  <a:srgbClr val="003367">
                    <a:lumMod val="50000"/>
                  </a:srgbClr>
                </a:solidFill>
              </a:rPr>
              <a:t>P</a:t>
            </a:r>
            <a:r>
              <a:rPr lang="en-US" sz="2000" dirty="0">
                <a:solidFill>
                  <a:srgbClr val="003367">
                    <a:lumMod val="50000"/>
                  </a:srgbClr>
                </a:solidFill>
              </a:rPr>
              <a:t>, if there is one, else the </a:t>
            </a:r>
            <a:r>
              <a:rPr lang="en-US" sz="2000" b="1" dirty="0">
                <a:solidFill>
                  <a:srgbClr val="003367">
                    <a:lumMod val="50000"/>
                  </a:srgbClr>
                </a:solidFill>
              </a:rPr>
              <a:t>signal</a:t>
            </a:r>
            <a:r>
              <a:rPr lang="en-US" sz="2000" dirty="0">
                <a:solidFill>
                  <a:srgbClr val="003367">
                    <a:lumMod val="50000"/>
                  </a:srgbClr>
                </a:solidFill>
              </a:rPr>
              <a:t> has no effect: it is forgotten.  </a:t>
            </a:r>
            <a:endParaRPr lang="en-US" sz="2000" b="1" dirty="0">
              <a:solidFill>
                <a:srgbClr val="003367">
                  <a:lumMod val="50000"/>
                </a:srgbClr>
              </a:solidFill>
            </a:endParaRPr>
          </a:p>
        </p:txBody>
      </p:sp>
      <p:cxnSp>
        <p:nvCxnSpPr>
          <p:cNvPr id="138249" name="Straight Connector 5"/>
          <p:cNvCxnSpPr>
            <a:cxnSpLocks noChangeShapeType="1"/>
          </p:cNvCxnSpPr>
          <p:nvPr/>
        </p:nvCxnSpPr>
        <p:spPr bwMode="auto">
          <a:xfrm flipH="1">
            <a:off x="2286000" y="4953000"/>
            <a:ext cx="20574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17199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a:latin typeface="Arial" charset="0"/>
                <a:ea typeface="ＭＳ Ｐゴシック" charset="0"/>
                <a:cs typeface="Arial" charset="0"/>
              </a:rPr>
              <a:t>Ping-pong with semaphores</a:t>
            </a:r>
          </a:p>
        </p:txBody>
      </p:sp>
      <p:grpSp>
        <p:nvGrpSpPr>
          <p:cNvPr id="117762" name="Group 8"/>
          <p:cNvGrpSpPr>
            <a:grpSpLocks/>
          </p:cNvGrpSpPr>
          <p:nvPr/>
        </p:nvGrpSpPr>
        <p:grpSpPr bwMode="auto">
          <a:xfrm>
            <a:off x="6356350" y="5218113"/>
            <a:ext cx="476250" cy="465137"/>
            <a:chOff x="2146" y="1704"/>
            <a:chExt cx="415" cy="415"/>
          </a:xfrm>
        </p:grpSpPr>
        <p:sp>
          <p:nvSpPr>
            <p:cNvPr id="117775" name="Oval 9"/>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pPr defTabSz="914400"/>
              <a:endParaRPr lang="en-US" sz="1800" smtClean="0">
                <a:solidFill>
                  <a:srgbClr val="003367"/>
                </a:solidFill>
                <a:cs typeface="Arial" charset="0"/>
              </a:endParaRPr>
            </a:p>
          </p:txBody>
        </p:sp>
        <p:sp>
          <p:nvSpPr>
            <p:cNvPr id="117776" name="AutoShape 10"/>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defTabSz="914400"/>
              <a:endParaRPr lang="en-US" sz="1800" smtClean="0">
                <a:solidFill>
                  <a:srgbClr val="003367"/>
                </a:solidFill>
                <a:cs typeface="Arial" charset="0"/>
              </a:endParaRPr>
            </a:p>
          </p:txBody>
        </p:sp>
        <p:sp>
          <p:nvSpPr>
            <p:cNvPr id="117777" name="AutoShape 11"/>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defTabSz="914400"/>
              <a:endParaRPr lang="en-US" sz="1800" smtClean="0">
                <a:solidFill>
                  <a:srgbClr val="003367"/>
                </a:solidFill>
                <a:cs typeface="Arial" charset="0"/>
              </a:endParaRPr>
            </a:p>
          </p:txBody>
        </p:sp>
      </p:grpSp>
      <p:sp>
        <p:nvSpPr>
          <p:cNvPr id="117763" name="Text Box 17"/>
          <p:cNvSpPr txBox="1">
            <a:spLocks noChangeArrowheads="1"/>
          </p:cNvSpPr>
          <p:nvPr/>
        </p:nvSpPr>
        <p:spPr bwMode="auto">
          <a:xfrm>
            <a:off x="635000" y="2835275"/>
            <a:ext cx="3654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457200"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200" smtClean="0">
                <a:solidFill>
                  <a:srgbClr val="003367"/>
                </a:solidFill>
                <a:cs typeface="Arial" charset="0"/>
              </a:rPr>
              <a:t>void</a:t>
            </a:r>
          </a:p>
          <a:p>
            <a:pPr defTabSz="914400" eaLnBrk="1" hangingPunct="1"/>
            <a:r>
              <a:rPr lang="en-US" sz="2200" smtClean="0">
                <a:solidFill>
                  <a:srgbClr val="5A8DFB"/>
                </a:solidFill>
                <a:cs typeface="Arial" charset="0"/>
              </a:rPr>
              <a:t>PingPong</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while(</a:t>
            </a:r>
            <a:r>
              <a:rPr lang="en-US" sz="2200" i="1" smtClean="0">
                <a:solidFill>
                  <a:srgbClr val="003367"/>
                </a:solidFill>
                <a:cs typeface="Arial" charset="0"/>
              </a:rPr>
              <a:t>not done</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     </a:t>
            </a:r>
            <a:r>
              <a:rPr lang="en-US" sz="2200" i="1" smtClean="0">
                <a:solidFill>
                  <a:srgbClr val="5A8DFB"/>
                </a:solidFill>
                <a:cs typeface="Arial" charset="0"/>
              </a:rPr>
              <a:t>blue</a:t>
            </a:r>
            <a:r>
              <a:rPr lang="en-US" sz="2200" smtClean="0">
                <a:solidFill>
                  <a:srgbClr val="003367"/>
                </a:solidFill>
                <a:cs typeface="Arial" charset="0"/>
              </a:rPr>
              <a:t>-&gt;P();</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Compute();</a:t>
            </a:r>
            <a:endParaRPr lang="en-US" sz="2200" smtClean="0">
              <a:solidFill>
                <a:srgbClr val="003367"/>
              </a:solidFill>
              <a:cs typeface="Arial" charset="0"/>
            </a:endParaRPr>
          </a:p>
          <a:p>
            <a:pPr algn="ctr" defTabSz="914400" eaLnBrk="1" hangingPunct="1"/>
            <a:r>
              <a:rPr lang="en-US" sz="2200" i="1" smtClean="0">
                <a:solidFill>
                  <a:srgbClr val="800080"/>
                </a:solidFill>
                <a:cs typeface="Arial" charset="0"/>
              </a:rPr>
              <a:t>    purple</a:t>
            </a:r>
            <a:r>
              <a:rPr lang="en-US" sz="2200" smtClean="0">
                <a:solidFill>
                  <a:srgbClr val="003367"/>
                </a:solidFill>
                <a:cs typeface="Arial" charset="0"/>
              </a:rPr>
              <a:t>-&gt;V()</a:t>
            </a:r>
            <a:r>
              <a:rPr lang="en-US" sz="2200" i="1" smtClean="0">
                <a:solidFill>
                  <a:srgbClr val="003367"/>
                </a:solidFill>
                <a:cs typeface="Arial" charset="0"/>
              </a:rPr>
              <a:t>;</a:t>
            </a:r>
          </a:p>
          <a:p>
            <a:pPr lvl="1" indent="0" defTabSz="914400" eaLnBrk="1" hangingPunct="1"/>
            <a:r>
              <a:rPr lang="en-US" sz="2200" smtClean="0">
                <a:solidFill>
                  <a:srgbClr val="003367"/>
                </a:solidFill>
                <a:cs typeface="Arial" charset="0"/>
              </a:rPr>
              <a:t>}</a:t>
            </a:r>
          </a:p>
          <a:p>
            <a:pPr defTabSz="914400" eaLnBrk="1" hangingPunct="1"/>
            <a:r>
              <a:rPr lang="en-US" sz="2200" smtClean="0">
                <a:solidFill>
                  <a:srgbClr val="003367"/>
                </a:solidFill>
                <a:cs typeface="Arial" charset="0"/>
              </a:rPr>
              <a:t>}</a:t>
            </a:r>
          </a:p>
        </p:txBody>
      </p:sp>
      <p:sp>
        <p:nvSpPr>
          <p:cNvPr id="117764" name="Text Box 18"/>
          <p:cNvSpPr txBox="1">
            <a:spLocks noChangeArrowheads="1"/>
          </p:cNvSpPr>
          <p:nvPr/>
        </p:nvSpPr>
        <p:spPr bwMode="auto">
          <a:xfrm>
            <a:off x="4724400" y="2835275"/>
            <a:ext cx="3654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457200"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200" smtClean="0">
                <a:solidFill>
                  <a:srgbClr val="003367"/>
                </a:solidFill>
                <a:cs typeface="Arial" charset="0"/>
              </a:rPr>
              <a:t>void</a:t>
            </a:r>
          </a:p>
          <a:p>
            <a:pPr defTabSz="914400" eaLnBrk="1" hangingPunct="1"/>
            <a:r>
              <a:rPr lang="en-US" sz="2200" smtClean="0">
                <a:solidFill>
                  <a:srgbClr val="800080"/>
                </a:solidFill>
                <a:cs typeface="Arial" charset="0"/>
              </a:rPr>
              <a:t>PingPong</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while(</a:t>
            </a:r>
            <a:r>
              <a:rPr lang="en-US" sz="2200" i="1" smtClean="0">
                <a:solidFill>
                  <a:srgbClr val="003367"/>
                </a:solidFill>
                <a:cs typeface="Arial" charset="0"/>
              </a:rPr>
              <a:t>not done</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a:t>
            </a:r>
            <a:r>
              <a:rPr lang="en-US" sz="2200" i="1" smtClean="0">
                <a:solidFill>
                  <a:srgbClr val="800080"/>
                </a:solidFill>
                <a:cs typeface="Arial" charset="0"/>
              </a:rPr>
              <a:t>purple</a:t>
            </a:r>
            <a:r>
              <a:rPr lang="en-US" sz="2200" smtClean="0">
                <a:solidFill>
                  <a:srgbClr val="003367"/>
                </a:solidFill>
                <a:cs typeface="Arial" charset="0"/>
              </a:rPr>
              <a:t>-&gt;P(); </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Compute();</a:t>
            </a:r>
            <a:endParaRPr lang="en-US" sz="2200" smtClean="0">
              <a:solidFill>
                <a:srgbClr val="003367"/>
              </a:solidFill>
              <a:cs typeface="Arial" charset="0"/>
            </a:endParaRPr>
          </a:p>
          <a:p>
            <a:pPr defTabSz="914400" eaLnBrk="1" hangingPunct="1"/>
            <a:r>
              <a:rPr lang="en-US" sz="2200" smtClean="0">
                <a:solidFill>
                  <a:srgbClr val="003367"/>
                </a:solidFill>
                <a:cs typeface="Arial" charset="0"/>
              </a:rPr>
              <a:t>          </a:t>
            </a:r>
            <a:r>
              <a:rPr lang="en-US" sz="2200" i="1" smtClean="0">
                <a:solidFill>
                  <a:srgbClr val="003367"/>
                </a:solidFill>
                <a:cs typeface="Arial" charset="0"/>
              </a:rPr>
              <a:t>      </a:t>
            </a:r>
            <a:r>
              <a:rPr lang="en-US" sz="2200" i="1" smtClean="0">
                <a:solidFill>
                  <a:srgbClr val="5A8DFB"/>
                </a:solidFill>
                <a:cs typeface="Arial" charset="0"/>
              </a:rPr>
              <a:t>blue</a:t>
            </a:r>
            <a:r>
              <a:rPr lang="en-US" sz="2200" smtClean="0">
                <a:solidFill>
                  <a:srgbClr val="003367"/>
                </a:solidFill>
                <a:cs typeface="Arial" charset="0"/>
              </a:rPr>
              <a:t>-&gt;V()</a:t>
            </a:r>
            <a:r>
              <a:rPr lang="en-US" sz="2200" i="1" smtClean="0">
                <a:solidFill>
                  <a:srgbClr val="003367"/>
                </a:solidFill>
                <a:cs typeface="Arial" charset="0"/>
              </a:rPr>
              <a:t>;   </a:t>
            </a:r>
            <a:endParaRPr lang="en-US" sz="2200" smtClean="0">
              <a:solidFill>
                <a:srgbClr val="003367"/>
              </a:solidFill>
              <a:cs typeface="Arial" charset="0"/>
            </a:endParaRPr>
          </a:p>
          <a:p>
            <a:pPr lvl="1" indent="0" defTabSz="914400" eaLnBrk="1" hangingPunct="1"/>
            <a:r>
              <a:rPr lang="en-US" sz="2200" smtClean="0">
                <a:solidFill>
                  <a:srgbClr val="003367"/>
                </a:solidFill>
                <a:cs typeface="Arial" charset="0"/>
              </a:rPr>
              <a:t>  }</a:t>
            </a:r>
          </a:p>
          <a:p>
            <a:pPr defTabSz="914400" eaLnBrk="1" hangingPunct="1"/>
            <a:r>
              <a:rPr lang="en-US" sz="2200" smtClean="0">
                <a:solidFill>
                  <a:srgbClr val="003367"/>
                </a:solidFill>
                <a:cs typeface="Arial" charset="0"/>
              </a:rPr>
              <a:t>}</a:t>
            </a:r>
          </a:p>
        </p:txBody>
      </p:sp>
      <p:sp>
        <p:nvSpPr>
          <p:cNvPr id="117765" name="Rectangle 19"/>
          <p:cNvSpPr>
            <a:spLocks noChangeArrowheads="1"/>
          </p:cNvSpPr>
          <p:nvPr/>
        </p:nvSpPr>
        <p:spPr bwMode="auto">
          <a:xfrm>
            <a:off x="609600" y="1808163"/>
            <a:ext cx="2095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defTabSz="914400"/>
            <a:r>
              <a:rPr lang="en-US" sz="2200" i="1" smtClean="0">
                <a:solidFill>
                  <a:srgbClr val="5A8DFB"/>
                </a:solidFill>
                <a:cs typeface="Arial" charset="0"/>
              </a:rPr>
              <a:t>blue</a:t>
            </a:r>
            <a:r>
              <a:rPr lang="en-US" sz="2200" smtClean="0">
                <a:solidFill>
                  <a:srgbClr val="003367"/>
                </a:solidFill>
                <a:cs typeface="Arial" charset="0"/>
              </a:rPr>
              <a:t>-&gt;Init(0);</a:t>
            </a:r>
          </a:p>
          <a:p>
            <a:pPr defTabSz="914400"/>
            <a:r>
              <a:rPr lang="en-US" sz="2200" i="1" smtClean="0">
                <a:solidFill>
                  <a:srgbClr val="800080"/>
                </a:solidFill>
                <a:cs typeface="Arial" charset="0"/>
              </a:rPr>
              <a:t>purple</a:t>
            </a:r>
            <a:r>
              <a:rPr lang="en-US" sz="2200" smtClean="0">
                <a:solidFill>
                  <a:srgbClr val="003367"/>
                </a:solidFill>
                <a:cs typeface="Arial" charset="0"/>
              </a:rPr>
              <a:t>-&gt;Init(1)</a:t>
            </a:r>
            <a:r>
              <a:rPr lang="en-US" sz="2200" i="1" smtClean="0">
                <a:solidFill>
                  <a:srgbClr val="003367"/>
                </a:solidFill>
                <a:cs typeface="Arial" charset="0"/>
              </a:rPr>
              <a:t>;</a:t>
            </a:r>
          </a:p>
        </p:txBody>
      </p:sp>
      <p:grpSp>
        <p:nvGrpSpPr>
          <p:cNvPr id="117766" name="Group 5"/>
          <p:cNvGrpSpPr>
            <a:grpSpLocks/>
          </p:cNvGrpSpPr>
          <p:nvPr/>
        </p:nvGrpSpPr>
        <p:grpSpPr bwMode="auto">
          <a:xfrm>
            <a:off x="3429000" y="2133600"/>
            <a:ext cx="4565650" cy="98425"/>
            <a:chOff x="1824" y="3624"/>
            <a:chExt cx="2419" cy="98"/>
          </a:xfrm>
        </p:grpSpPr>
        <p:sp>
          <p:nvSpPr>
            <p:cNvPr id="21" name="Rectangle 6"/>
            <p:cNvSpPr>
              <a:spLocks noChangeArrowheads="1"/>
            </p:cNvSpPr>
            <p:nvPr/>
          </p:nvSpPr>
          <p:spPr bwMode="auto">
            <a:xfrm>
              <a:off x="2164" y="3624"/>
              <a:ext cx="831"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2" name="Rectangle 7"/>
            <p:cNvSpPr>
              <a:spLocks noChangeArrowheads="1"/>
            </p:cNvSpPr>
            <p:nvPr/>
          </p:nvSpPr>
          <p:spPr bwMode="auto">
            <a:xfrm>
              <a:off x="2995" y="3624"/>
              <a:ext cx="864"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3" name="Rectangle 8"/>
            <p:cNvSpPr>
              <a:spLocks noChangeArrowheads="1"/>
            </p:cNvSpPr>
            <p:nvPr/>
          </p:nvSpPr>
          <p:spPr bwMode="auto">
            <a:xfrm>
              <a:off x="3859" y="3624"/>
              <a:ext cx="384"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4" name="Rectangle 9"/>
            <p:cNvSpPr>
              <a:spLocks noChangeArrowheads="1"/>
            </p:cNvSpPr>
            <p:nvPr/>
          </p:nvSpPr>
          <p:spPr bwMode="auto">
            <a:xfrm>
              <a:off x="1824" y="3624"/>
              <a:ext cx="343"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17767" name="Group 24"/>
          <p:cNvGrpSpPr>
            <a:grpSpLocks/>
          </p:cNvGrpSpPr>
          <p:nvPr/>
        </p:nvGrpSpPr>
        <p:grpSpPr bwMode="auto">
          <a:xfrm>
            <a:off x="2057400" y="5248275"/>
            <a:ext cx="471488" cy="466725"/>
            <a:chOff x="6263865" y="2989263"/>
            <a:chExt cx="471898" cy="466595"/>
          </a:xfrm>
        </p:grpSpPr>
        <p:sp>
          <p:nvSpPr>
            <p:cNvPr id="26" name="Oval 17"/>
            <p:cNvSpPr>
              <a:spLocks noChangeArrowheads="1"/>
            </p:cNvSpPr>
            <p:nvPr/>
          </p:nvSpPr>
          <p:spPr bwMode="auto">
            <a:xfrm>
              <a:off x="6263865" y="2989263"/>
              <a:ext cx="471898" cy="466595"/>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7" name="AutoShape 18"/>
            <p:cNvSpPr>
              <a:spLocks noChangeArrowheads="1"/>
            </p:cNvSpPr>
            <p:nvPr/>
          </p:nvSpPr>
          <p:spPr bwMode="auto">
            <a:xfrm flipH="1">
              <a:off x="6424342" y="3092422"/>
              <a:ext cx="163654" cy="27138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8" name="AutoShape 19"/>
            <p:cNvSpPr>
              <a:spLocks noChangeArrowheads="1"/>
            </p:cNvSpPr>
            <p:nvPr/>
          </p:nvSpPr>
          <p:spPr bwMode="auto">
            <a:xfrm rot="13139611">
              <a:off x="6284521" y="3051159"/>
              <a:ext cx="52433" cy="6189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Tree>
    <p:extLst>
      <p:ext uri="{BB962C8B-B14F-4D97-AF65-F5344CB8AC3E}">
        <p14:creationId xmlns:p14="http://schemas.microsoft.com/office/powerpoint/2010/main" val="8690902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514600" y="2057400"/>
            <a:ext cx="1828800" cy="25908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6" name="Rectangle 75"/>
          <p:cNvSpPr/>
          <p:nvPr/>
        </p:nvSpPr>
        <p:spPr bwMode="auto">
          <a:xfrm>
            <a:off x="5257800" y="3733800"/>
            <a:ext cx="838200" cy="1752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7" name="Rectangle 76"/>
          <p:cNvSpPr/>
          <p:nvPr/>
        </p:nvSpPr>
        <p:spPr bwMode="auto">
          <a:xfrm>
            <a:off x="3429000" y="2057400"/>
            <a:ext cx="2667000" cy="762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9812" name="Title 1"/>
          <p:cNvSpPr>
            <a:spLocks noGrp="1"/>
          </p:cNvSpPr>
          <p:nvPr>
            <p:ph type="title"/>
          </p:nvPr>
        </p:nvSpPr>
        <p:spPr/>
        <p:txBody>
          <a:bodyPr/>
          <a:lstStyle/>
          <a:p>
            <a:r>
              <a:rPr lang="en-US" sz="3200">
                <a:latin typeface="Arial" charset="0"/>
                <a:ea typeface="ＭＳ Ｐゴシック" charset="0"/>
                <a:cs typeface="Arial" charset="0"/>
              </a:rPr>
              <a:t>Ping-pong with semaphores</a:t>
            </a:r>
          </a:p>
        </p:txBody>
      </p:sp>
      <p:sp>
        <p:nvSpPr>
          <p:cNvPr id="29" name="Rectangle 8"/>
          <p:cNvSpPr>
            <a:spLocks noChangeArrowheads="1"/>
          </p:cNvSpPr>
          <p:nvPr/>
        </p:nvSpPr>
        <p:spPr bwMode="auto">
          <a:xfrm rot="16200000" flipV="1">
            <a:off x="2133600" y="5029200"/>
            <a:ext cx="838200" cy="7620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0" name="Rectangle 9"/>
          <p:cNvSpPr>
            <a:spLocks noChangeArrowheads="1"/>
          </p:cNvSpPr>
          <p:nvPr/>
        </p:nvSpPr>
        <p:spPr bwMode="auto">
          <a:xfrm flipV="1">
            <a:off x="2590800" y="4648200"/>
            <a:ext cx="1752600" cy="7620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2" name="Rectangle 11"/>
          <p:cNvSpPr>
            <a:spLocks noChangeArrowheads="1"/>
          </p:cNvSpPr>
          <p:nvPr/>
        </p:nvSpPr>
        <p:spPr bwMode="auto">
          <a:xfrm>
            <a:off x="2527300" y="2062163"/>
            <a:ext cx="3575050" cy="3435350"/>
          </a:xfrm>
          <a:prstGeom prst="rect">
            <a:avLst/>
          </a:prstGeom>
          <a:no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9816" name="Text Box 3"/>
          <p:cNvSpPr txBox="1">
            <a:spLocks noChangeArrowheads="1"/>
          </p:cNvSpPr>
          <p:nvPr/>
        </p:nvSpPr>
        <p:spPr bwMode="auto">
          <a:xfrm>
            <a:off x="2057400" y="43243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P</a:t>
            </a:r>
          </a:p>
        </p:txBody>
      </p:sp>
      <p:sp>
        <p:nvSpPr>
          <p:cNvPr id="119817" name="Text Box 3"/>
          <p:cNvSpPr txBox="1">
            <a:spLocks noChangeArrowheads="1"/>
          </p:cNvSpPr>
          <p:nvPr/>
        </p:nvSpPr>
        <p:spPr bwMode="auto">
          <a:xfrm>
            <a:off x="2057400" y="3409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V</a:t>
            </a:r>
          </a:p>
        </p:txBody>
      </p:sp>
      <p:sp>
        <p:nvSpPr>
          <p:cNvPr id="119818" name="Text Box 3"/>
          <p:cNvSpPr txBox="1">
            <a:spLocks noChangeArrowheads="1"/>
          </p:cNvSpPr>
          <p:nvPr/>
        </p:nvSpPr>
        <p:spPr bwMode="auto">
          <a:xfrm>
            <a:off x="3276600" y="5486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P</a:t>
            </a:r>
          </a:p>
        </p:txBody>
      </p:sp>
      <p:sp>
        <p:nvSpPr>
          <p:cNvPr id="119819" name="Text Box 3"/>
          <p:cNvSpPr txBox="1">
            <a:spLocks noChangeArrowheads="1"/>
          </p:cNvSpPr>
          <p:nvPr/>
        </p:nvSpPr>
        <p:spPr bwMode="auto">
          <a:xfrm>
            <a:off x="4191000" y="5486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V</a:t>
            </a:r>
          </a:p>
        </p:txBody>
      </p:sp>
      <p:sp>
        <p:nvSpPr>
          <p:cNvPr id="52" name="Rectangle 8"/>
          <p:cNvSpPr>
            <a:spLocks noChangeArrowheads="1"/>
          </p:cNvSpPr>
          <p:nvPr/>
        </p:nvSpPr>
        <p:spPr bwMode="auto">
          <a:xfrm rot="16200000" flipV="1">
            <a:off x="3505200" y="3810000"/>
            <a:ext cx="1752600" cy="7620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53" name="Rectangle 8"/>
          <p:cNvSpPr>
            <a:spLocks noChangeArrowheads="1"/>
          </p:cNvSpPr>
          <p:nvPr/>
        </p:nvSpPr>
        <p:spPr bwMode="auto">
          <a:xfrm rot="16200000" flipV="1">
            <a:off x="3962400" y="3200400"/>
            <a:ext cx="838200" cy="7620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9822" name="Text Box 3"/>
          <p:cNvSpPr txBox="1">
            <a:spLocks noChangeArrowheads="1"/>
          </p:cNvSpPr>
          <p:nvPr/>
        </p:nvSpPr>
        <p:spPr bwMode="auto">
          <a:xfrm>
            <a:off x="2057400" y="2495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P</a:t>
            </a:r>
          </a:p>
        </p:txBody>
      </p:sp>
      <p:cxnSp>
        <p:nvCxnSpPr>
          <p:cNvPr id="119823" name="Straight Connector 2"/>
          <p:cNvCxnSpPr>
            <a:cxnSpLocks noChangeShapeType="1"/>
          </p:cNvCxnSpPr>
          <p:nvPr/>
        </p:nvCxnSpPr>
        <p:spPr bwMode="auto">
          <a:xfrm>
            <a:off x="2514600" y="46482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19824" name="Straight Connector 60"/>
          <p:cNvCxnSpPr>
            <a:cxnSpLocks noChangeShapeType="1"/>
          </p:cNvCxnSpPr>
          <p:nvPr/>
        </p:nvCxnSpPr>
        <p:spPr bwMode="auto">
          <a:xfrm>
            <a:off x="2514600" y="37338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19825" name="Straight Connector 63"/>
          <p:cNvCxnSpPr>
            <a:cxnSpLocks noChangeShapeType="1"/>
          </p:cNvCxnSpPr>
          <p:nvPr/>
        </p:nvCxnSpPr>
        <p:spPr bwMode="auto">
          <a:xfrm>
            <a:off x="2514600" y="28194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19826" name="Straight Connector 64"/>
          <p:cNvCxnSpPr>
            <a:cxnSpLocks noChangeShapeType="1"/>
          </p:cNvCxnSpPr>
          <p:nvPr/>
        </p:nvCxnSpPr>
        <p:spPr bwMode="auto">
          <a:xfrm rot="5400000">
            <a:off x="17145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19827" name="Straight Connector 65"/>
          <p:cNvCxnSpPr>
            <a:cxnSpLocks noChangeShapeType="1"/>
          </p:cNvCxnSpPr>
          <p:nvPr/>
        </p:nvCxnSpPr>
        <p:spPr bwMode="auto">
          <a:xfrm rot="5400000">
            <a:off x="26289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19828" name="Straight Connector 66"/>
          <p:cNvCxnSpPr>
            <a:cxnSpLocks noChangeShapeType="1"/>
          </p:cNvCxnSpPr>
          <p:nvPr/>
        </p:nvCxnSpPr>
        <p:spPr bwMode="auto">
          <a:xfrm rot="5400000">
            <a:off x="35433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70" name="Rectangle 9"/>
          <p:cNvSpPr>
            <a:spLocks noChangeArrowheads="1"/>
          </p:cNvSpPr>
          <p:nvPr/>
        </p:nvSpPr>
        <p:spPr bwMode="auto">
          <a:xfrm flipV="1">
            <a:off x="4343400" y="2819400"/>
            <a:ext cx="1752600" cy="7620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9830" name="Text Box 3"/>
          <p:cNvSpPr txBox="1">
            <a:spLocks noChangeArrowheads="1"/>
          </p:cNvSpPr>
          <p:nvPr/>
        </p:nvSpPr>
        <p:spPr bwMode="auto">
          <a:xfrm>
            <a:off x="2743200" y="4876800"/>
            <a:ext cx="533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0</a:t>
            </a:r>
            <a:r>
              <a:rPr lang="en-US" sz="2000" b="1" smtClean="0">
                <a:solidFill>
                  <a:srgbClr val="660066"/>
                </a:solidFill>
                <a:cs typeface="Arial" charset="0"/>
              </a:rPr>
              <a:t>1</a:t>
            </a:r>
          </a:p>
        </p:txBody>
      </p:sp>
      <p:sp>
        <p:nvSpPr>
          <p:cNvPr id="119831" name="Text Box 3"/>
          <p:cNvSpPr txBox="1">
            <a:spLocks noChangeArrowheads="1"/>
          </p:cNvSpPr>
          <p:nvPr/>
        </p:nvSpPr>
        <p:spPr bwMode="auto">
          <a:xfrm>
            <a:off x="5105400" y="5486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P</a:t>
            </a:r>
          </a:p>
        </p:txBody>
      </p:sp>
      <p:sp>
        <p:nvSpPr>
          <p:cNvPr id="119832" name="Text Box 3"/>
          <p:cNvSpPr txBox="1">
            <a:spLocks noChangeArrowheads="1"/>
          </p:cNvSpPr>
          <p:nvPr/>
        </p:nvSpPr>
        <p:spPr bwMode="auto">
          <a:xfrm>
            <a:off x="5943600" y="5486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V</a:t>
            </a:r>
          </a:p>
        </p:txBody>
      </p:sp>
      <p:sp>
        <p:nvSpPr>
          <p:cNvPr id="119833" name="Text Box 3"/>
          <p:cNvSpPr txBox="1">
            <a:spLocks noChangeArrowheads="1"/>
          </p:cNvSpPr>
          <p:nvPr/>
        </p:nvSpPr>
        <p:spPr bwMode="auto">
          <a:xfrm>
            <a:off x="2057400" y="18288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V</a:t>
            </a:r>
          </a:p>
        </p:txBody>
      </p:sp>
      <p:sp>
        <p:nvSpPr>
          <p:cNvPr id="119834" name="Text Box 3"/>
          <p:cNvSpPr txBox="1">
            <a:spLocks noChangeArrowheads="1"/>
          </p:cNvSpPr>
          <p:nvPr/>
        </p:nvSpPr>
        <p:spPr bwMode="auto">
          <a:xfrm>
            <a:off x="4343400" y="4003675"/>
            <a:ext cx="137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600" b="1" smtClean="0">
                <a:solidFill>
                  <a:srgbClr val="5A8DFB"/>
                </a:solidFill>
                <a:cs typeface="Arial" charset="0"/>
              </a:rPr>
              <a:t>Compute</a:t>
            </a:r>
            <a:endParaRPr lang="en-US" sz="2000" b="1" smtClean="0">
              <a:solidFill>
                <a:srgbClr val="5A8DFB"/>
              </a:solidFill>
              <a:cs typeface="Arial" charset="0"/>
            </a:endParaRPr>
          </a:p>
        </p:txBody>
      </p:sp>
      <p:sp>
        <p:nvSpPr>
          <p:cNvPr id="119835" name="Text Box 3"/>
          <p:cNvSpPr txBox="1">
            <a:spLocks noChangeArrowheads="1"/>
          </p:cNvSpPr>
          <p:nvPr/>
        </p:nvSpPr>
        <p:spPr bwMode="auto">
          <a:xfrm>
            <a:off x="3352800" y="4887913"/>
            <a:ext cx="137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600" b="1" smtClean="0">
                <a:solidFill>
                  <a:srgbClr val="660066"/>
                </a:solidFill>
                <a:cs typeface="Arial" charset="0"/>
              </a:rPr>
              <a:t>Compute</a:t>
            </a:r>
            <a:endParaRPr lang="en-US" sz="1800" b="1" smtClean="0">
              <a:solidFill>
                <a:srgbClr val="660066"/>
              </a:solidFill>
              <a:cs typeface="Arial" charset="0"/>
            </a:endParaRPr>
          </a:p>
        </p:txBody>
      </p:sp>
      <p:sp>
        <p:nvSpPr>
          <p:cNvPr id="119836" name="Text Box 3"/>
          <p:cNvSpPr txBox="1">
            <a:spLocks noChangeArrowheads="1"/>
          </p:cNvSpPr>
          <p:nvPr/>
        </p:nvSpPr>
        <p:spPr bwMode="auto">
          <a:xfrm>
            <a:off x="5181600" y="3124200"/>
            <a:ext cx="137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600" b="1" smtClean="0">
                <a:solidFill>
                  <a:srgbClr val="660066"/>
                </a:solidFill>
                <a:cs typeface="Arial" charset="0"/>
              </a:rPr>
              <a:t>Compute</a:t>
            </a:r>
            <a:endParaRPr lang="en-US" sz="1800" b="1" smtClean="0">
              <a:solidFill>
                <a:srgbClr val="660066"/>
              </a:solidFill>
              <a:cs typeface="Arial" charset="0"/>
            </a:endParaRPr>
          </a:p>
        </p:txBody>
      </p:sp>
      <p:sp>
        <p:nvSpPr>
          <p:cNvPr id="119837" name="Rectangle 58"/>
          <p:cNvSpPr>
            <a:spLocks noChangeArrowheads="1"/>
          </p:cNvSpPr>
          <p:nvPr/>
        </p:nvSpPr>
        <p:spPr bwMode="auto">
          <a:xfrm>
            <a:off x="6324600" y="1981200"/>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smtClean="0">
                <a:solidFill>
                  <a:srgbClr val="000000"/>
                </a:solidFill>
                <a:cs typeface="Arial" charset="0"/>
              </a:rPr>
              <a:t>The threads compute in strict alternation.</a:t>
            </a:r>
            <a:endParaRPr lang="en-US" smtClean="0">
              <a:solidFill>
                <a:srgbClr val="000000"/>
              </a:solidFill>
              <a:cs typeface="Arial" charset="0"/>
            </a:endParaRPr>
          </a:p>
        </p:txBody>
      </p:sp>
    </p:spTree>
    <p:extLst>
      <p:ext uri="{BB962C8B-B14F-4D97-AF65-F5344CB8AC3E}">
        <p14:creationId xmlns:p14="http://schemas.microsoft.com/office/powerpoint/2010/main" val="24787813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a:spcBef>
                <a:spcPts val="1400"/>
              </a:spcBef>
            </a:pPr>
            <a:r>
              <a:rPr lang="en-US">
                <a:latin typeface="Arial" charset="0"/>
                <a:ea typeface="ＭＳ Ｐゴシック" charset="0"/>
                <a:cs typeface="Arial" charset="0"/>
              </a:rPr>
              <a:t>Resource Trajectory Graphs</a:t>
            </a:r>
          </a:p>
        </p:txBody>
      </p:sp>
      <p:grpSp>
        <p:nvGrpSpPr>
          <p:cNvPr id="120834" name="Group 4"/>
          <p:cNvGrpSpPr>
            <a:grpSpLocks/>
          </p:cNvGrpSpPr>
          <p:nvPr/>
        </p:nvGrpSpPr>
        <p:grpSpPr bwMode="auto">
          <a:xfrm>
            <a:off x="2063750" y="2339975"/>
            <a:ext cx="4565650" cy="98425"/>
            <a:chOff x="1824" y="3624"/>
            <a:chExt cx="2419" cy="98"/>
          </a:xfrm>
        </p:grpSpPr>
        <p:sp>
          <p:nvSpPr>
            <p:cNvPr id="35" name="Rectangle 5"/>
            <p:cNvSpPr>
              <a:spLocks noChangeArrowheads="1"/>
            </p:cNvSpPr>
            <p:nvPr/>
          </p:nvSpPr>
          <p:spPr bwMode="auto">
            <a:xfrm>
              <a:off x="2164" y="3624"/>
              <a:ext cx="831"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6" name="Rectangle 6"/>
            <p:cNvSpPr>
              <a:spLocks noChangeArrowheads="1"/>
            </p:cNvSpPr>
            <p:nvPr/>
          </p:nvSpPr>
          <p:spPr bwMode="auto">
            <a:xfrm>
              <a:off x="2995" y="3624"/>
              <a:ext cx="864"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7" name="Rectangle 7"/>
            <p:cNvSpPr>
              <a:spLocks noChangeArrowheads="1"/>
            </p:cNvSpPr>
            <p:nvPr/>
          </p:nvSpPr>
          <p:spPr bwMode="auto">
            <a:xfrm>
              <a:off x="3859" y="3624"/>
              <a:ext cx="384"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8" name="Rectangle 8"/>
            <p:cNvSpPr>
              <a:spLocks noChangeArrowheads="1"/>
            </p:cNvSpPr>
            <p:nvPr/>
          </p:nvSpPr>
          <p:spPr bwMode="auto">
            <a:xfrm>
              <a:off x="1824" y="3624"/>
              <a:ext cx="343"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20835" name="Group 9"/>
          <p:cNvGrpSpPr>
            <a:grpSpLocks/>
          </p:cNvGrpSpPr>
          <p:nvPr/>
        </p:nvGrpSpPr>
        <p:grpSpPr bwMode="auto">
          <a:xfrm>
            <a:off x="3127375" y="3375025"/>
            <a:ext cx="2638425" cy="2535238"/>
            <a:chOff x="3487" y="2034"/>
            <a:chExt cx="1662" cy="1597"/>
          </a:xfrm>
        </p:grpSpPr>
        <p:sp>
          <p:nvSpPr>
            <p:cNvPr id="63" name="Rectangle 10"/>
            <p:cNvSpPr>
              <a:spLocks noChangeArrowheads="1"/>
            </p:cNvSpPr>
            <p:nvPr/>
          </p:nvSpPr>
          <p:spPr bwMode="auto">
            <a:xfrm rot="16200000" flipV="1">
              <a:off x="3416" y="3092"/>
              <a:ext cx="988"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4" name="Rectangle 11"/>
            <p:cNvSpPr>
              <a:spLocks noChangeArrowheads="1"/>
            </p:cNvSpPr>
            <p:nvPr/>
          </p:nvSpPr>
          <p:spPr bwMode="auto">
            <a:xfrm flipV="1">
              <a:off x="3925" y="2582"/>
              <a:ext cx="1028" cy="31"/>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5" name="Rectangle 12"/>
            <p:cNvSpPr>
              <a:spLocks noChangeArrowheads="1"/>
            </p:cNvSpPr>
            <p:nvPr/>
          </p:nvSpPr>
          <p:spPr bwMode="auto">
            <a:xfrm rot="16200000" flipV="1">
              <a:off x="4740" y="2339"/>
              <a:ext cx="456"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6" name="Rectangle 13"/>
            <p:cNvSpPr>
              <a:spLocks noChangeArrowheads="1"/>
            </p:cNvSpPr>
            <p:nvPr/>
          </p:nvSpPr>
          <p:spPr bwMode="auto">
            <a:xfrm flipV="1">
              <a:off x="3487" y="3601"/>
              <a:ext cx="408" cy="3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7" name="Rectangle 14"/>
            <p:cNvSpPr>
              <a:spLocks noChangeArrowheads="1"/>
            </p:cNvSpPr>
            <p:nvPr/>
          </p:nvSpPr>
          <p:spPr bwMode="auto">
            <a:xfrm>
              <a:off x="3487" y="2034"/>
              <a:ext cx="1662" cy="1597"/>
            </a:xfrm>
            <a:prstGeom prst="rect">
              <a:avLst/>
            </a:prstGeom>
            <a:no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20836" name="TextBox 27"/>
          <p:cNvSpPr txBox="1">
            <a:spLocks noChangeArrowheads="1"/>
          </p:cNvSpPr>
          <p:nvPr/>
        </p:nvSpPr>
        <p:spPr bwMode="auto">
          <a:xfrm>
            <a:off x="609600" y="14478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smtClean="0">
                <a:solidFill>
                  <a:srgbClr val="003367"/>
                </a:solidFill>
                <a:cs typeface="Arial" charset="0"/>
              </a:rPr>
              <a:t>This RTG depicts a schedule within the space of possible schedules for a simple program of two threads sharing one core.</a:t>
            </a:r>
          </a:p>
        </p:txBody>
      </p:sp>
      <p:sp>
        <p:nvSpPr>
          <p:cNvPr id="120837" name="TextBox 27"/>
          <p:cNvSpPr txBox="1">
            <a:spLocks noChangeArrowheads="1"/>
          </p:cNvSpPr>
          <p:nvPr/>
        </p:nvSpPr>
        <p:spPr bwMode="auto">
          <a:xfrm>
            <a:off x="304800" y="3124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cs typeface="Arial" charset="0"/>
              </a:rPr>
              <a:t>Blue advances along the y-axis.</a:t>
            </a:r>
          </a:p>
        </p:txBody>
      </p:sp>
      <p:grpSp>
        <p:nvGrpSpPr>
          <p:cNvPr id="120838" name="Group 4"/>
          <p:cNvGrpSpPr>
            <a:grpSpLocks/>
          </p:cNvGrpSpPr>
          <p:nvPr/>
        </p:nvGrpSpPr>
        <p:grpSpPr bwMode="auto">
          <a:xfrm>
            <a:off x="2374900" y="5105400"/>
            <a:ext cx="673100" cy="658813"/>
            <a:chOff x="3689" y="1658"/>
            <a:chExt cx="576" cy="576"/>
          </a:xfrm>
        </p:grpSpPr>
        <p:grpSp>
          <p:nvGrpSpPr>
            <p:cNvPr id="120850" name="Group 5"/>
            <p:cNvGrpSpPr>
              <a:grpSpLocks/>
            </p:cNvGrpSpPr>
            <p:nvPr/>
          </p:nvGrpSpPr>
          <p:grpSpPr bwMode="auto">
            <a:xfrm>
              <a:off x="3689" y="1658"/>
              <a:ext cx="576" cy="576"/>
              <a:chOff x="4269" y="2781"/>
              <a:chExt cx="576" cy="576"/>
            </a:xfrm>
          </p:grpSpPr>
          <p:sp>
            <p:nvSpPr>
              <p:cNvPr id="29"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0"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28"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20839" name="Group 9"/>
          <p:cNvGrpSpPr>
            <a:grpSpLocks/>
          </p:cNvGrpSpPr>
          <p:nvPr/>
        </p:nvGrpSpPr>
        <p:grpSpPr bwMode="auto">
          <a:xfrm>
            <a:off x="3124200" y="6019800"/>
            <a:ext cx="673100" cy="658813"/>
            <a:chOff x="2146" y="1704"/>
            <a:chExt cx="415" cy="415"/>
          </a:xfrm>
        </p:grpSpPr>
        <p:sp>
          <p:nvSpPr>
            <p:cNvPr id="32"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3"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4"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cxnSp>
        <p:nvCxnSpPr>
          <p:cNvPr id="120840" name="Straight Connector 2"/>
          <p:cNvCxnSpPr>
            <a:cxnSpLocks noChangeShapeType="1"/>
          </p:cNvCxnSpPr>
          <p:nvPr/>
        </p:nvCxnSpPr>
        <p:spPr bwMode="auto">
          <a:xfrm flipV="1">
            <a:off x="2743200" y="4267200"/>
            <a:ext cx="0" cy="685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20841" name="Straight Connector 40"/>
          <p:cNvCxnSpPr>
            <a:cxnSpLocks noChangeShapeType="1"/>
          </p:cNvCxnSpPr>
          <p:nvPr/>
        </p:nvCxnSpPr>
        <p:spPr bwMode="auto">
          <a:xfrm rot="5400000" flipV="1">
            <a:off x="4229100" y="5981700"/>
            <a:ext cx="0" cy="68580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sp>
        <p:nvSpPr>
          <p:cNvPr id="120842" name="TextBox 27"/>
          <p:cNvSpPr txBox="1">
            <a:spLocks noChangeArrowheads="1"/>
          </p:cNvSpPr>
          <p:nvPr/>
        </p:nvSpPr>
        <p:spPr bwMode="auto">
          <a:xfrm>
            <a:off x="304800" y="401637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cs typeface="Arial" charset="0"/>
              </a:rPr>
              <a:t>Purple advances along the x-axis.</a:t>
            </a:r>
          </a:p>
        </p:txBody>
      </p:sp>
      <p:sp>
        <p:nvSpPr>
          <p:cNvPr id="120843" name="TextBox 27"/>
          <p:cNvSpPr txBox="1">
            <a:spLocks noChangeArrowheads="1"/>
          </p:cNvSpPr>
          <p:nvPr/>
        </p:nvSpPr>
        <p:spPr bwMode="auto">
          <a:xfrm>
            <a:off x="5943600" y="28194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The scheduler and machine choose the path (schedule, event order, or interleaving) for each execution.</a:t>
            </a:r>
          </a:p>
        </p:txBody>
      </p:sp>
      <p:sp>
        <p:nvSpPr>
          <p:cNvPr id="53" name="Text Box 15"/>
          <p:cNvSpPr txBox="1">
            <a:spLocks noChangeArrowheads="1"/>
          </p:cNvSpPr>
          <p:nvPr/>
        </p:nvSpPr>
        <p:spPr bwMode="auto">
          <a:xfrm>
            <a:off x="2819400" y="3200400"/>
            <a:ext cx="657225" cy="338138"/>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sp>
        <p:nvSpPr>
          <p:cNvPr id="54" name="Text Box 15"/>
          <p:cNvSpPr txBox="1">
            <a:spLocks noChangeArrowheads="1"/>
          </p:cNvSpPr>
          <p:nvPr/>
        </p:nvSpPr>
        <p:spPr bwMode="auto">
          <a:xfrm>
            <a:off x="5438775" y="5757863"/>
            <a:ext cx="657225" cy="338137"/>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sp>
        <p:nvSpPr>
          <p:cNvPr id="120846" name="TextBox 27"/>
          <p:cNvSpPr txBox="1">
            <a:spLocks noChangeArrowheads="1"/>
          </p:cNvSpPr>
          <p:nvPr/>
        </p:nvSpPr>
        <p:spPr bwMode="auto">
          <a:xfrm>
            <a:off x="5943600" y="443865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smtClean="0">
                <a:solidFill>
                  <a:srgbClr val="651222"/>
                </a:solidFill>
                <a:cs typeface="Arial" charset="0"/>
              </a:rPr>
              <a:t>Synchronization</a:t>
            </a:r>
            <a:r>
              <a:rPr lang="en-US" sz="1800" smtClean="0">
                <a:solidFill>
                  <a:srgbClr val="003367"/>
                </a:solidFill>
                <a:cs typeface="Arial" charset="0"/>
              </a:rPr>
              <a:t> constrains the set of legal paths and reachable states.</a:t>
            </a:r>
          </a:p>
        </p:txBody>
      </p:sp>
    </p:spTree>
    <p:extLst>
      <p:ext uri="{BB962C8B-B14F-4D97-AF65-F5344CB8AC3E}">
        <p14:creationId xmlns:p14="http://schemas.microsoft.com/office/powerpoint/2010/main" val="40061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a:spcBef>
                <a:spcPts val="1400"/>
              </a:spcBef>
            </a:pPr>
            <a:r>
              <a:rPr lang="en-US">
                <a:latin typeface="Arial" charset="0"/>
                <a:ea typeface="ＭＳ Ｐゴシック" charset="0"/>
                <a:cs typeface="Arial" charset="0"/>
              </a:rPr>
              <a:t>Resource Trajectory Graphs</a:t>
            </a:r>
          </a:p>
        </p:txBody>
      </p:sp>
      <p:grpSp>
        <p:nvGrpSpPr>
          <p:cNvPr id="121858" name="Group 4"/>
          <p:cNvGrpSpPr>
            <a:grpSpLocks/>
          </p:cNvGrpSpPr>
          <p:nvPr/>
        </p:nvGrpSpPr>
        <p:grpSpPr bwMode="auto">
          <a:xfrm>
            <a:off x="2063750" y="2339975"/>
            <a:ext cx="4565650" cy="98425"/>
            <a:chOff x="1824" y="3624"/>
            <a:chExt cx="2419" cy="98"/>
          </a:xfrm>
        </p:grpSpPr>
        <p:sp>
          <p:nvSpPr>
            <p:cNvPr id="35" name="Rectangle 5"/>
            <p:cNvSpPr>
              <a:spLocks noChangeArrowheads="1"/>
            </p:cNvSpPr>
            <p:nvPr/>
          </p:nvSpPr>
          <p:spPr bwMode="auto">
            <a:xfrm>
              <a:off x="2164" y="3624"/>
              <a:ext cx="831"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6" name="Rectangle 6"/>
            <p:cNvSpPr>
              <a:spLocks noChangeArrowheads="1"/>
            </p:cNvSpPr>
            <p:nvPr/>
          </p:nvSpPr>
          <p:spPr bwMode="auto">
            <a:xfrm>
              <a:off x="2995" y="3624"/>
              <a:ext cx="864"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7" name="Rectangle 7"/>
            <p:cNvSpPr>
              <a:spLocks noChangeArrowheads="1"/>
            </p:cNvSpPr>
            <p:nvPr/>
          </p:nvSpPr>
          <p:spPr bwMode="auto">
            <a:xfrm>
              <a:off x="3859" y="3624"/>
              <a:ext cx="384" cy="98"/>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8" name="Rectangle 8"/>
            <p:cNvSpPr>
              <a:spLocks noChangeArrowheads="1"/>
            </p:cNvSpPr>
            <p:nvPr/>
          </p:nvSpPr>
          <p:spPr bwMode="auto">
            <a:xfrm>
              <a:off x="1824" y="3624"/>
              <a:ext cx="343" cy="98"/>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21859" name="Group 9"/>
          <p:cNvGrpSpPr>
            <a:grpSpLocks/>
          </p:cNvGrpSpPr>
          <p:nvPr/>
        </p:nvGrpSpPr>
        <p:grpSpPr bwMode="auto">
          <a:xfrm>
            <a:off x="3127375" y="3375025"/>
            <a:ext cx="2638425" cy="2535238"/>
            <a:chOff x="3487" y="2034"/>
            <a:chExt cx="1662" cy="1597"/>
          </a:xfrm>
        </p:grpSpPr>
        <p:sp>
          <p:nvSpPr>
            <p:cNvPr id="63" name="Rectangle 10"/>
            <p:cNvSpPr>
              <a:spLocks noChangeArrowheads="1"/>
            </p:cNvSpPr>
            <p:nvPr/>
          </p:nvSpPr>
          <p:spPr bwMode="auto">
            <a:xfrm rot="16200000" flipV="1">
              <a:off x="3416" y="3092"/>
              <a:ext cx="988"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4" name="Rectangle 11"/>
            <p:cNvSpPr>
              <a:spLocks noChangeArrowheads="1"/>
            </p:cNvSpPr>
            <p:nvPr/>
          </p:nvSpPr>
          <p:spPr bwMode="auto">
            <a:xfrm flipV="1">
              <a:off x="3925" y="2582"/>
              <a:ext cx="1028" cy="31"/>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5" name="Rectangle 12"/>
            <p:cNvSpPr>
              <a:spLocks noChangeArrowheads="1"/>
            </p:cNvSpPr>
            <p:nvPr/>
          </p:nvSpPr>
          <p:spPr bwMode="auto">
            <a:xfrm rot="16200000" flipV="1">
              <a:off x="4740" y="2339"/>
              <a:ext cx="456" cy="3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6" name="Rectangle 13"/>
            <p:cNvSpPr>
              <a:spLocks noChangeArrowheads="1"/>
            </p:cNvSpPr>
            <p:nvPr/>
          </p:nvSpPr>
          <p:spPr bwMode="auto">
            <a:xfrm flipV="1">
              <a:off x="3487" y="3601"/>
              <a:ext cx="408" cy="3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67" name="Rectangle 14"/>
            <p:cNvSpPr>
              <a:spLocks noChangeArrowheads="1"/>
            </p:cNvSpPr>
            <p:nvPr/>
          </p:nvSpPr>
          <p:spPr bwMode="auto">
            <a:xfrm>
              <a:off x="3487" y="2034"/>
              <a:ext cx="1662" cy="1597"/>
            </a:xfrm>
            <a:prstGeom prst="rect">
              <a:avLst/>
            </a:prstGeom>
            <a:no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21860" name="TextBox 27"/>
          <p:cNvSpPr txBox="1">
            <a:spLocks noChangeArrowheads="1"/>
          </p:cNvSpPr>
          <p:nvPr/>
        </p:nvSpPr>
        <p:spPr bwMode="auto">
          <a:xfrm>
            <a:off x="609600" y="14478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smtClean="0">
                <a:solidFill>
                  <a:srgbClr val="003367"/>
                </a:solidFill>
                <a:cs typeface="Arial" charset="0"/>
              </a:rPr>
              <a:t>This RTG depicts a schedule within the space of possible schedules for a simple program of two threads sharing one core.</a:t>
            </a:r>
          </a:p>
        </p:txBody>
      </p:sp>
      <p:sp>
        <p:nvSpPr>
          <p:cNvPr id="121861" name="TextBox 27"/>
          <p:cNvSpPr txBox="1">
            <a:spLocks noChangeArrowheads="1"/>
          </p:cNvSpPr>
          <p:nvPr/>
        </p:nvSpPr>
        <p:spPr bwMode="auto">
          <a:xfrm>
            <a:off x="304800" y="3124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cs typeface="Arial" charset="0"/>
              </a:rPr>
              <a:t>Blue advances along the y-axis.</a:t>
            </a:r>
          </a:p>
        </p:txBody>
      </p:sp>
      <p:grpSp>
        <p:nvGrpSpPr>
          <p:cNvPr id="121862" name="Group 4"/>
          <p:cNvGrpSpPr>
            <a:grpSpLocks/>
          </p:cNvGrpSpPr>
          <p:nvPr/>
        </p:nvGrpSpPr>
        <p:grpSpPr bwMode="auto">
          <a:xfrm>
            <a:off x="2374900" y="5105400"/>
            <a:ext cx="673100" cy="658813"/>
            <a:chOff x="3689" y="1658"/>
            <a:chExt cx="576" cy="576"/>
          </a:xfrm>
        </p:grpSpPr>
        <p:grpSp>
          <p:nvGrpSpPr>
            <p:cNvPr id="121884" name="Group 5"/>
            <p:cNvGrpSpPr>
              <a:grpSpLocks/>
            </p:cNvGrpSpPr>
            <p:nvPr/>
          </p:nvGrpSpPr>
          <p:grpSpPr bwMode="auto">
            <a:xfrm>
              <a:off x="3689" y="1658"/>
              <a:ext cx="576" cy="576"/>
              <a:chOff x="4269" y="2781"/>
              <a:chExt cx="576" cy="576"/>
            </a:xfrm>
          </p:grpSpPr>
          <p:sp>
            <p:nvSpPr>
              <p:cNvPr id="29"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0"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28"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21863" name="Group 9"/>
          <p:cNvGrpSpPr>
            <a:grpSpLocks/>
          </p:cNvGrpSpPr>
          <p:nvPr/>
        </p:nvGrpSpPr>
        <p:grpSpPr bwMode="auto">
          <a:xfrm>
            <a:off x="3124200" y="6019800"/>
            <a:ext cx="673100" cy="658813"/>
            <a:chOff x="2146" y="1704"/>
            <a:chExt cx="415" cy="415"/>
          </a:xfrm>
        </p:grpSpPr>
        <p:sp>
          <p:nvSpPr>
            <p:cNvPr id="32"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3"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4"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cxnSp>
        <p:nvCxnSpPr>
          <p:cNvPr id="121864" name="Straight Connector 2"/>
          <p:cNvCxnSpPr>
            <a:cxnSpLocks noChangeShapeType="1"/>
          </p:cNvCxnSpPr>
          <p:nvPr/>
        </p:nvCxnSpPr>
        <p:spPr bwMode="auto">
          <a:xfrm flipV="1">
            <a:off x="2743200" y="4267200"/>
            <a:ext cx="0" cy="685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21865" name="Straight Connector 40"/>
          <p:cNvCxnSpPr>
            <a:cxnSpLocks noChangeShapeType="1"/>
          </p:cNvCxnSpPr>
          <p:nvPr/>
        </p:nvCxnSpPr>
        <p:spPr bwMode="auto">
          <a:xfrm rot="5400000" flipV="1">
            <a:off x="4229100" y="5981700"/>
            <a:ext cx="0" cy="68580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sp>
        <p:nvSpPr>
          <p:cNvPr id="121866" name="TextBox 27"/>
          <p:cNvSpPr txBox="1">
            <a:spLocks noChangeArrowheads="1"/>
          </p:cNvSpPr>
          <p:nvPr/>
        </p:nvSpPr>
        <p:spPr bwMode="auto">
          <a:xfrm>
            <a:off x="304800" y="401637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cs typeface="Arial" charset="0"/>
              </a:rPr>
              <a:t>Purple advances along the x-axis.</a:t>
            </a:r>
          </a:p>
        </p:txBody>
      </p:sp>
      <p:sp>
        <p:nvSpPr>
          <p:cNvPr id="121867" name="TextBox 27"/>
          <p:cNvSpPr txBox="1">
            <a:spLocks noChangeArrowheads="1"/>
          </p:cNvSpPr>
          <p:nvPr/>
        </p:nvSpPr>
        <p:spPr bwMode="auto">
          <a:xfrm>
            <a:off x="5943600" y="41910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The scheduler chooses the path (schedule, event order, or interleaving).</a:t>
            </a:r>
          </a:p>
        </p:txBody>
      </p:sp>
      <p:cxnSp>
        <p:nvCxnSpPr>
          <p:cNvPr id="121868" name="Straight Connector 5"/>
          <p:cNvCxnSpPr>
            <a:cxnSpLocks noChangeShapeType="1"/>
            <a:stCxn id="66" idx="1"/>
          </p:cNvCxnSpPr>
          <p:nvPr/>
        </p:nvCxnSpPr>
        <p:spPr bwMode="auto">
          <a:xfrm flipV="1">
            <a:off x="3127375" y="3429000"/>
            <a:ext cx="2587625" cy="2457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869" name="TextBox 27"/>
          <p:cNvSpPr txBox="1">
            <a:spLocks noChangeArrowheads="1"/>
          </p:cNvSpPr>
          <p:nvPr/>
        </p:nvSpPr>
        <p:spPr bwMode="auto">
          <a:xfrm>
            <a:off x="5943600" y="35052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The diagonal is an idealized parallel execution (two cores).</a:t>
            </a:r>
          </a:p>
        </p:txBody>
      </p:sp>
      <p:sp>
        <p:nvSpPr>
          <p:cNvPr id="121870" name="TextBox 27"/>
          <p:cNvSpPr txBox="1">
            <a:spLocks noChangeArrowheads="1"/>
          </p:cNvSpPr>
          <p:nvPr/>
        </p:nvSpPr>
        <p:spPr bwMode="auto">
          <a:xfrm>
            <a:off x="914400" y="60594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smtClean="0">
                <a:solidFill>
                  <a:srgbClr val="003367"/>
                </a:solidFill>
                <a:cs typeface="Arial" charset="0"/>
              </a:rPr>
              <a:t>Every schedule starts here.  </a:t>
            </a:r>
          </a:p>
        </p:txBody>
      </p:sp>
      <p:sp>
        <p:nvSpPr>
          <p:cNvPr id="53" name="Text Box 15"/>
          <p:cNvSpPr txBox="1">
            <a:spLocks noChangeArrowheads="1"/>
          </p:cNvSpPr>
          <p:nvPr/>
        </p:nvSpPr>
        <p:spPr bwMode="auto">
          <a:xfrm>
            <a:off x="2819400" y="3200400"/>
            <a:ext cx="657225" cy="338138"/>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sp>
        <p:nvSpPr>
          <p:cNvPr id="54" name="Text Box 15"/>
          <p:cNvSpPr txBox="1">
            <a:spLocks noChangeArrowheads="1"/>
          </p:cNvSpPr>
          <p:nvPr/>
        </p:nvSpPr>
        <p:spPr bwMode="auto">
          <a:xfrm>
            <a:off x="5438775" y="5757863"/>
            <a:ext cx="657225" cy="338137"/>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cxnSp>
        <p:nvCxnSpPr>
          <p:cNvPr id="121873" name="Straight Connector 54"/>
          <p:cNvCxnSpPr>
            <a:cxnSpLocks noChangeShapeType="1"/>
          </p:cNvCxnSpPr>
          <p:nvPr/>
        </p:nvCxnSpPr>
        <p:spPr bwMode="auto">
          <a:xfrm flipV="1">
            <a:off x="2819400" y="5943600"/>
            <a:ext cx="2413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1874" name="Straight Connector 56"/>
          <p:cNvCxnSpPr>
            <a:cxnSpLocks noChangeShapeType="1"/>
          </p:cNvCxnSpPr>
          <p:nvPr/>
        </p:nvCxnSpPr>
        <p:spPr bwMode="auto">
          <a:xfrm flipH="1">
            <a:off x="5791200" y="3124200"/>
            <a:ext cx="2413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875" name="TextBox 27"/>
          <p:cNvSpPr txBox="1">
            <a:spLocks noChangeArrowheads="1"/>
          </p:cNvSpPr>
          <p:nvPr/>
        </p:nvSpPr>
        <p:spPr bwMode="auto">
          <a:xfrm>
            <a:off x="5715000" y="27066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smtClean="0">
                <a:solidFill>
                  <a:srgbClr val="003367"/>
                </a:solidFill>
                <a:cs typeface="Arial" charset="0"/>
              </a:rPr>
              <a:t>Every schedule ends here.  </a:t>
            </a:r>
          </a:p>
        </p:txBody>
      </p:sp>
      <p:sp>
        <p:nvSpPr>
          <p:cNvPr id="121876" name="TextBox 27"/>
          <p:cNvSpPr txBox="1">
            <a:spLocks noChangeArrowheads="1"/>
          </p:cNvSpPr>
          <p:nvPr/>
        </p:nvSpPr>
        <p:spPr bwMode="auto">
          <a:xfrm>
            <a:off x="4572000" y="5068888"/>
            <a:ext cx="114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smtClean="0">
                <a:solidFill>
                  <a:srgbClr val="003367"/>
                </a:solidFill>
                <a:cs typeface="Arial" charset="0"/>
              </a:rPr>
              <a:t>context switch</a:t>
            </a:r>
          </a:p>
        </p:txBody>
      </p:sp>
      <p:cxnSp>
        <p:nvCxnSpPr>
          <p:cNvPr id="121877" name="Straight Connector 59"/>
          <p:cNvCxnSpPr>
            <a:cxnSpLocks noChangeShapeType="1"/>
            <a:endCxn id="63" idx="1"/>
          </p:cNvCxnSpPr>
          <p:nvPr/>
        </p:nvCxnSpPr>
        <p:spPr bwMode="auto">
          <a:xfrm flipH="1">
            <a:off x="3798888" y="5181600"/>
            <a:ext cx="925512" cy="681038"/>
          </a:xfrm>
          <a:prstGeom prst="line">
            <a:avLst/>
          </a:prstGeom>
          <a:noFill/>
          <a:ln w="1905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121878" name="Straight Connector 70"/>
          <p:cNvCxnSpPr>
            <a:cxnSpLocks noChangeShapeType="1"/>
            <a:endCxn id="64" idx="1"/>
          </p:cNvCxnSpPr>
          <p:nvPr/>
        </p:nvCxnSpPr>
        <p:spPr bwMode="auto">
          <a:xfrm flipH="1" flipV="1">
            <a:off x="3822700" y="4268788"/>
            <a:ext cx="901700" cy="912812"/>
          </a:xfrm>
          <a:prstGeom prst="line">
            <a:avLst/>
          </a:prstGeom>
          <a:noFill/>
          <a:ln w="1905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121879" name="Straight Connector 71"/>
          <p:cNvCxnSpPr>
            <a:cxnSpLocks noChangeShapeType="1"/>
            <a:endCxn id="64" idx="3"/>
          </p:cNvCxnSpPr>
          <p:nvPr/>
        </p:nvCxnSpPr>
        <p:spPr bwMode="auto">
          <a:xfrm flipV="1">
            <a:off x="4724400" y="4268788"/>
            <a:ext cx="730250" cy="912812"/>
          </a:xfrm>
          <a:prstGeom prst="line">
            <a:avLst/>
          </a:prstGeom>
          <a:noFill/>
          <a:ln w="1905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sp>
        <p:nvSpPr>
          <p:cNvPr id="121880" name="TextBox 27"/>
          <p:cNvSpPr txBox="1">
            <a:spLocks noChangeArrowheads="1"/>
          </p:cNvSpPr>
          <p:nvPr/>
        </p:nvSpPr>
        <p:spPr bwMode="auto">
          <a:xfrm>
            <a:off x="6324600" y="5553075"/>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From the point of view of the program, the chosen path is nondeterministic.</a:t>
            </a:r>
          </a:p>
        </p:txBody>
      </p:sp>
    </p:spTree>
    <p:extLst>
      <p:ext uri="{BB962C8B-B14F-4D97-AF65-F5344CB8AC3E}">
        <p14:creationId xmlns:p14="http://schemas.microsoft.com/office/powerpoint/2010/main" val="314058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a:latin typeface="Arial" charset="0"/>
                <a:ea typeface="ＭＳ Ｐゴシック" charset="0"/>
                <a:cs typeface="Arial" charset="0"/>
              </a:rPr>
              <a:t>Basic barrier</a:t>
            </a:r>
          </a:p>
        </p:txBody>
      </p:sp>
      <p:grpSp>
        <p:nvGrpSpPr>
          <p:cNvPr id="122882" name="Group 8"/>
          <p:cNvGrpSpPr>
            <a:grpSpLocks/>
          </p:cNvGrpSpPr>
          <p:nvPr/>
        </p:nvGrpSpPr>
        <p:grpSpPr bwMode="auto">
          <a:xfrm>
            <a:off x="6356350" y="5218113"/>
            <a:ext cx="476250" cy="465137"/>
            <a:chOff x="2146" y="1704"/>
            <a:chExt cx="415" cy="415"/>
          </a:xfrm>
        </p:grpSpPr>
        <p:sp>
          <p:nvSpPr>
            <p:cNvPr id="122898" name="Oval 9"/>
            <p:cNvSpPr>
              <a:spLocks noChangeArrowheads="1"/>
            </p:cNvSpPr>
            <p:nvPr/>
          </p:nvSpPr>
          <p:spPr bwMode="auto">
            <a:xfrm>
              <a:off x="2146" y="1704"/>
              <a:ext cx="415" cy="415"/>
            </a:xfrm>
            <a:prstGeom prst="ellipse">
              <a:avLst/>
            </a:prstGeom>
            <a:solidFill>
              <a:srgbClr val="800080"/>
            </a:solidFill>
            <a:ln w="12700">
              <a:solidFill>
                <a:schemeClr val="tx1"/>
              </a:solidFill>
              <a:round/>
              <a:headEnd type="none" w="sm" len="sm"/>
              <a:tailEnd type="none" w="sm" len="sm"/>
            </a:ln>
          </p:spPr>
          <p:txBody>
            <a:bodyPr wrap="none" anchor="ctr"/>
            <a:lstStyle/>
            <a:p>
              <a:pPr defTabSz="914400"/>
              <a:endParaRPr lang="en-US" sz="1800" smtClean="0">
                <a:solidFill>
                  <a:srgbClr val="003367"/>
                </a:solidFill>
                <a:cs typeface="Arial" charset="0"/>
              </a:endParaRPr>
            </a:p>
          </p:txBody>
        </p:sp>
        <p:sp>
          <p:nvSpPr>
            <p:cNvPr id="122899" name="AutoShape 10"/>
            <p:cNvSpPr>
              <a:spLocks noChangeArrowheads="1"/>
            </p:cNvSpPr>
            <p:nvPr/>
          </p:nvSpPr>
          <p:spPr bwMode="auto">
            <a:xfrm flipH="1">
              <a:off x="2290" y="1796"/>
              <a:ext cx="142" cy="24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defTabSz="914400"/>
              <a:endParaRPr lang="en-US" sz="1800" smtClean="0">
                <a:solidFill>
                  <a:srgbClr val="003367"/>
                </a:solidFill>
                <a:cs typeface="Arial" charset="0"/>
              </a:endParaRPr>
            </a:p>
          </p:txBody>
        </p:sp>
        <p:sp>
          <p:nvSpPr>
            <p:cNvPr id="122900" name="AutoShape 11"/>
            <p:cNvSpPr>
              <a:spLocks noChangeArrowheads="1"/>
            </p:cNvSpPr>
            <p:nvPr/>
          </p:nvSpPr>
          <p:spPr bwMode="auto">
            <a:xfrm rot="-8460389">
              <a:off x="2164" y="1759"/>
              <a:ext cx="50" cy="5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defTabSz="914400"/>
              <a:endParaRPr lang="en-US" sz="1800" smtClean="0">
                <a:solidFill>
                  <a:srgbClr val="003367"/>
                </a:solidFill>
                <a:cs typeface="Arial" charset="0"/>
              </a:endParaRPr>
            </a:p>
          </p:txBody>
        </p:sp>
      </p:grpSp>
      <p:sp>
        <p:nvSpPr>
          <p:cNvPr id="122883" name="Text Box 17"/>
          <p:cNvSpPr txBox="1">
            <a:spLocks noChangeArrowheads="1"/>
          </p:cNvSpPr>
          <p:nvPr/>
        </p:nvSpPr>
        <p:spPr bwMode="auto">
          <a:xfrm>
            <a:off x="635000" y="2835275"/>
            <a:ext cx="3654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457200"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200" smtClean="0">
                <a:solidFill>
                  <a:srgbClr val="003367"/>
                </a:solidFill>
                <a:cs typeface="Arial" charset="0"/>
              </a:rPr>
              <a:t>void</a:t>
            </a:r>
          </a:p>
          <a:p>
            <a:pPr defTabSz="914400" eaLnBrk="1" hangingPunct="1"/>
            <a:r>
              <a:rPr lang="en-US" sz="2200" smtClean="0">
                <a:solidFill>
                  <a:srgbClr val="5A8DFB"/>
                </a:solidFill>
                <a:cs typeface="Arial" charset="0"/>
              </a:rPr>
              <a:t>Barrier</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while(</a:t>
            </a:r>
            <a:r>
              <a:rPr lang="en-US" sz="2200" i="1" smtClean="0">
                <a:solidFill>
                  <a:srgbClr val="003367"/>
                </a:solidFill>
                <a:cs typeface="Arial" charset="0"/>
              </a:rPr>
              <a:t>not done</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     </a:t>
            </a:r>
            <a:r>
              <a:rPr lang="en-US" sz="2200" i="1" smtClean="0">
                <a:solidFill>
                  <a:srgbClr val="5A8DFB"/>
                </a:solidFill>
                <a:cs typeface="Arial" charset="0"/>
              </a:rPr>
              <a:t>blue</a:t>
            </a:r>
            <a:r>
              <a:rPr lang="en-US" sz="2200" smtClean="0">
                <a:solidFill>
                  <a:srgbClr val="003367"/>
                </a:solidFill>
                <a:cs typeface="Arial" charset="0"/>
              </a:rPr>
              <a:t>-&gt;P();</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Compute();</a:t>
            </a:r>
            <a:endParaRPr lang="en-US" sz="2200" smtClean="0">
              <a:solidFill>
                <a:srgbClr val="003367"/>
              </a:solidFill>
              <a:cs typeface="Arial" charset="0"/>
            </a:endParaRPr>
          </a:p>
          <a:p>
            <a:pPr algn="ctr" defTabSz="914400" eaLnBrk="1" hangingPunct="1"/>
            <a:r>
              <a:rPr lang="en-US" sz="2200" i="1" smtClean="0">
                <a:solidFill>
                  <a:srgbClr val="800080"/>
                </a:solidFill>
                <a:cs typeface="Arial" charset="0"/>
              </a:rPr>
              <a:t>    purple</a:t>
            </a:r>
            <a:r>
              <a:rPr lang="en-US" sz="2200" smtClean="0">
                <a:solidFill>
                  <a:srgbClr val="003367"/>
                </a:solidFill>
                <a:cs typeface="Arial" charset="0"/>
              </a:rPr>
              <a:t>-&gt;V()</a:t>
            </a:r>
            <a:r>
              <a:rPr lang="en-US" sz="2200" i="1" smtClean="0">
                <a:solidFill>
                  <a:srgbClr val="003367"/>
                </a:solidFill>
                <a:cs typeface="Arial" charset="0"/>
              </a:rPr>
              <a:t>;</a:t>
            </a:r>
          </a:p>
          <a:p>
            <a:pPr lvl="1" indent="0" defTabSz="914400" eaLnBrk="1" hangingPunct="1"/>
            <a:r>
              <a:rPr lang="en-US" sz="2200" smtClean="0">
                <a:solidFill>
                  <a:srgbClr val="003367"/>
                </a:solidFill>
                <a:cs typeface="Arial" charset="0"/>
              </a:rPr>
              <a:t>}</a:t>
            </a:r>
          </a:p>
          <a:p>
            <a:pPr defTabSz="914400" eaLnBrk="1" hangingPunct="1"/>
            <a:r>
              <a:rPr lang="en-US" sz="2200" smtClean="0">
                <a:solidFill>
                  <a:srgbClr val="003367"/>
                </a:solidFill>
                <a:cs typeface="Arial" charset="0"/>
              </a:rPr>
              <a:t>}</a:t>
            </a:r>
          </a:p>
        </p:txBody>
      </p:sp>
      <p:sp>
        <p:nvSpPr>
          <p:cNvPr id="122884" name="Text Box 18"/>
          <p:cNvSpPr txBox="1">
            <a:spLocks noChangeArrowheads="1"/>
          </p:cNvSpPr>
          <p:nvPr/>
        </p:nvSpPr>
        <p:spPr bwMode="auto">
          <a:xfrm>
            <a:off x="4724400" y="2835275"/>
            <a:ext cx="3654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457200"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200" smtClean="0">
                <a:solidFill>
                  <a:srgbClr val="003367"/>
                </a:solidFill>
                <a:cs typeface="Arial" charset="0"/>
              </a:rPr>
              <a:t>void</a:t>
            </a:r>
          </a:p>
          <a:p>
            <a:pPr defTabSz="914400" eaLnBrk="1" hangingPunct="1"/>
            <a:r>
              <a:rPr lang="en-US" sz="2200" smtClean="0">
                <a:solidFill>
                  <a:srgbClr val="800080"/>
                </a:solidFill>
                <a:cs typeface="Arial" charset="0"/>
              </a:rPr>
              <a:t>Barrier</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while(</a:t>
            </a:r>
            <a:r>
              <a:rPr lang="en-US" sz="2200" i="1" smtClean="0">
                <a:solidFill>
                  <a:srgbClr val="003367"/>
                </a:solidFill>
                <a:cs typeface="Arial" charset="0"/>
              </a:rPr>
              <a:t>not done</a:t>
            </a:r>
            <a:r>
              <a:rPr lang="en-US" sz="2200" smtClean="0">
                <a:solidFill>
                  <a:srgbClr val="003367"/>
                </a:solidFill>
                <a:cs typeface="Arial" charset="0"/>
              </a:rPr>
              <a:t>) {</a:t>
            </a:r>
          </a:p>
          <a:p>
            <a:pPr defTabSz="914400" eaLnBrk="1" hangingPunct="1"/>
            <a:r>
              <a:rPr lang="en-US" sz="2200" smtClean="0">
                <a:solidFill>
                  <a:srgbClr val="003367"/>
                </a:solidFill>
                <a:cs typeface="Arial" charset="0"/>
              </a:rPr>
              <a:t>                </a:t>
            </a:r>
            <a:r>
              <a:rPr lang="en-US" sz="2200" i="1" smtClean="0">
                <a:solidFill>
                  <a:srgbClr val="800080"/>
                </a:solidFill>
                <a:cs typeface="Arial" charset="0"/>
              </a:rPr>
              <a:t>purple</a:t>
            </a:r>
            <a:r>
              <a:rPr lang="en-US" sz="2200" smtClean="0">
                <a:solidFill>
                  <a:srgbClr val="003367"/>
                </a:solidFill>
                <a:cs typeface="Arial" charset="0"/>
              </a:rPr>
              <a:t>-&gt;P(); </a:t>
            </a:r>
          </a:p>
          <a:p>
            <a:pPr defTabSz="914400" eaLnBrk="1" hangingPunct="1"/>
            <a:r>
              <a:rPr lang="en-US" sz="2200" smtClean="0">
                <a:solidFill>
                  <a:srgbClr val="003367"/>
                </a:solidFill>
                <a:cs typeface="Arial" charset="0"/>
              </a:rPr>
              <a:t>                </a:t>
            </a:r>
            <a:r>
              <a:rPr lang="en-US" sz="2200" i="1" smtClean="0">
                <a:solidFill>
                  <a:srgbClr val="003367"/>
                </a:solidFill>
                <a:cs typeface="Arial" charset="0"/>
              </a:rPr>
              <a:t>Compute();</a:t>
            </a:r>
            <a:endParaRPr lang="en-US" sz="2200" smtClean="0">
              <a:solidFill>
                <a:srgbClr val="003367"/>
              </a:solidFill>
              <a:cs typeface="Arial" charset="0"/>
            </a:endParaRPr>
          </a:p>
          <a:p>
            <a:pPr defTabSz="914400" eaLnBrk="1" hangingPunct="1"/>
            <a:r>
              <a:rPr lang="en-US" sz="2200" smtClean="0">
                <a:solidFill>
                  <a:srgbClr val="003367"/>
                </a:solidFill>
                <a:cs typeface="Arial" charset="0"/>
              </a:rPr>
              <a:t>          </a:t>
            </a:r>
            <a:r>
              <a:rPr lang="en-US" sz="2200" i="1" smtClean="0">
                <a:solidFill>
                  <a:srgbClr val="003367"/>
                </a:solidFill>
                <a:cs typeface="Arial" charset="0"/>
              </a:rPr>
              <a:t>      </a:t>
            </a:r>
            <a:r>
              <a:rPr lang="en-US" sz="2200" i="1" smtClean="0">
                <a:solidFill>
                  <a:srgbClr val="5A8DFB"/>
                </a:solidFill>
                <a:cs typeface="Arial" charset="0"/>
              </a:rPr>
              <a:t>blue</a:t>
            </a:r>
            <a:r>
              <a:rPr lang="en-US" sz="2200" smtClean="0">
                <a:solidFill>
                  <a:srgbClr val="003367"/>
                </a:solidFill>
                <a:cs typeface="Arial" charset="0"/>
              </a:rPr>
              <a:t>-&gt;V()</a:t>
            </a:r>
            <a:r>
              <a:rPr lang="en-US" sz="2200" i="1" smtClean="0">
                <a:solidFill>
                  <a:srgbClr val="003367"/>
                </a:solidFill>
                <a:cs typeface="Arial" charset="0"/>
              </a:rPr>
              <a:t>;   </a:t>
            </a:r>
            <a:endParaRPr lang="en-US" sz="2200" smtClean="0">
              <a:solidFill>
                <a:srgbClr val="003367"/>
              </a:solidFill>
              <a:cs typeface="Arial" charset="0"/>
            </a:endParaRPr>
          </a:p>
          <a:p>
            <a:pPr lvl="1" indent="0" defTabSz="914400" eaLnBrk="1" hangingPunct="1"/>
            <a:r>
              <a:rPr lang="en-US" sz="2200" smtClean="0">
                <a:solidFill>
                  <a:srgbClr val="003367"/>
                </a:solidFill>
                <a:cs typeface="Arial" charset="0"/>
              </a:rPr>
              <a:t>  }</a:t>
            </a:r>
          </a:p>
          <a:p>
            <a:pPr defTabSz="914400" eaLnBrk="1" hangingPunct="1"/>
            <a:r>
              <a:rPr lang="en-US" sz="2200" smtClean="0">
                <a:solidFill>
                  <a:srgbClr val="003367"/>
                </a:solidFill>
                <a:cs typeface="Arial" charset="0"/>
              </a:rPr>
              <a:t>}</a:t>
            </a:r>
          </a:p>
        </p:txBody>
      </p:sp>
      <p:sp>
        <p:nvSpPr>
          <p:cNvPr id="122885" name="Rectangle 19"/>
          <p:cNvSpPr>
            <a:spLocks noChangeArrowheads="1"/>
          </p:cNvSpPr>
          <p:nvPr/>
        </p:nvSpPr>
        <p:spPr bwMode="auto">
          <a:xfrm>
            <a:off x="609600" y="1808163"/>
            <a:ext cx="2095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defTabSz="914400"/>
            <a:r>
              <a:rPr lang="en-US" sz="2200" i="1" smtClean="0">
                <a:solidFill>
                  <a:srgbClr val="5A8DFB"/>
                </a:solidFill>
                <a:cs typeface="Arial" charset="0"/>
              </a:rPr>
              <a:t>blue</a:t>
            </a:r>
            <a:r>
              <a:rPr lang="en-US" sz="2200" smtClean="0">
                <a:solidFill>
                  <a:srgbClr val="003367"/>
                </a:solidFill>
                <a:cs typeface="Arial" charset="0"/>
              </a:rPr>
              <a:t>-&gt;Init(1);</a:t>
            </a:r>
          </a:p>
          <a:p>
            <a:pPr defTabSz="914400"/>
            <a:r>
              <a:rPr lang="en-US" sz="2200" i="1" smtClean="0">
                <a:solidFill>
                  <a:srgbClr val="800080"/>
                </a:solidFill>
                <a:cs typeface="Arial" charset="0"/>
              </a:rPr>
              <a:t>purple</a:t>
            </a:r>
            <a:r>
              <a:rPr lang="en-US" sz="2200" smtClean="0">
                <a:solidFill>
                  <a:srgbClr val="003367"/>
                </a:solidFill>
                <a:cs typeface="Arial" charset="0"/>
              </a:rPr>
              <a:t>-&gt;Init(1)</a:t>
            </a:r>
            <a:r>
              <a:rPr lang="en-US" sz="2200" i="1" smtClean="0">
                <a:solidFill>
                  <a:srgbClr val="003367"/>
                </a:solidFill>
                <a:cs typeface="Arial" charset="0"/>
              </a:rPr>
              <a:t>;</a:t>
            </a:r>
          </a:p>
        </p:txBody>
      </p:sp>
      <p:grpSp>
        <p:nvGrpSpPr>
          <p:cNvPr id="122886" name="Group 24"/>
          <p:cNvGrpSpPr>
            <a:grpSpLocks/>
          </p:cNvGrpSpPr>
          <p:nvPr/>
        </p:nvGrpSpPr>
        <p:grpSpPr bwMode="auto">
          <a:xfrm>
            <a:off x="2057400" y="5248275"/>
            <a:ext cx="471488" cy="466725"/>
            <a:chOff x="6263865" y="2989263"/>
            <a:chExt cx="471898" cy="466595"/>
          </a:xfrm>
        </p:grpSpPr>
        <p:sp>
          <p:nvSpPr>
            <p:cNvPr id="26" name="Oval 17"/>
            <p:cNvSpPr>
              <a:spLocks noChangeArrowheads="1"/>
            </p:cNvSpPr>
            <p:nvPr/>
          </p:nvSpPr>
          <p:spPr bwMode="auto">
            <a:xfrm>
              <a:off x="6263865" y="2989263"/>
              <a:ext cx="471898" cy="466595"/>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7" name="AutoShape 18"/>
            <p:cNvSpPr>
              <a:spLocks noChangeArrowheads="1"/>
            </p:cNvSpPr>
            <p:nvPr/>
          </p:nvSpPr>
          <p:spPr bwMode="auto">
            <a:xfrm flipH="1">
              <a:off x="6424342" y="3092422"/>
              <a:ext cx="163654" cy="27138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8" name="AutoShape 19"/>
            <p:cNvSpPr>
              <a:spLocks noChangeArrowheads="1"/>
            </p:cNvSpPr>
            <p:nvPr/>
          </p:nvSpPr>
          <p:spPr bwMode="auto">
            <a:xfrm rot="13139611">
              <a:off x="6284521" y="3051159"/>
              <a:ext cx="52433" cy="6189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22887" name="Rectangle 16"/>
          <p:cNvSpPr>
            <a:spLocks noChangeArrowheads="1"/>
          </p:cNvSpPr>
          <p:nvPr/>
        </p:nvSpPr>
        <p:spPr bwMode="auto">
          <a:xfrm>
            <a:off x="3606800" y="2089150"/>
            <a:ext cx="1568450" cy="98425"/>
          </a:xfrm>
          <a:prstGeom prst="rect">
            <a:avLst/>
          </a:prstGeom>
          <a:solidFill>
            <a:srgbClr val="5A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mtClean="0">
              <a:solidFill>
                <a:srgbClr val="FFFFFF"/>
              </a:solidFill>
            </a:endParaRPr>
          </a:p>
        </p:txBody>
      </p:sp>
      <p:sp>
        <p:nvSpPr>
          <p:cNvPr id="122888" name="Rectangle 17"/>
          <p:cNvSpPr>
            <a:spLocks noChangeArrowheads="1"/>
          </p:cNvSpPr>
          <p:nvPr/>
        </p:nvSpPr>
        <p:spPr bwMode="auto">
          <a:xfrm>
            <a:off x="5264150" y="2089150"/>
            <a:ext cx="725488" cy="98425"/>
          </a:xfrm>
          <a:prstGeom prst="rect">
            <a:avLst/>
          </a:prstGeom>
          <a:solidFill>
            <a:srgbClr val="5A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mtClean="0">
              <a:solidFill>
                <a:srgbClr val="FFFFFF"/>
              </a:solidFill>
            </a:endParaRPr>
          </a:p>
        </p:txBody>
      </p:sp>
      <p:sp>
        <p:nvSpPr>
          <p:cNvPr id="122889" name="Rectangle 18"/>
          <p:cNvSpPr>
            <a:spLocks noChangeArrowheads="1"/>
          </p:cNvSpPr>
          <p:nvPr/>
        </p:nvSpPr>
        <p:spPr bwMode="auto">
          <a:xfrm>
            <a:off x="5253038" y="2241550"/>
            <a:ext cx="1630362"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FFFFFF"/>
              </a:solidFill>
            </a:endParaRPr>
          </a:p>
        </p:txBody>
      </p:sp>
      <p:sp>
        <p:nvSpPr>
          <p:cNvPr id="122890" name="Rectangle 19"/>
          <p:cNvSpPr>
            <a:spLocks noChangeArrowheads="1"/>
          </p:cNvSpPr>
          <p:nvPr/>
        </p:nvSpPr>
        <p:spPr bwMode="auto">
          <a:xfrm>
            <a:off x="6970713" y="2098675"/>
            <a:ext cx="725487" cy="98425"/>
          </a:xfrm>
          <a:prstGeom prst="rect">
            <a:avLst/>
          </a:prstGeom>
          <a:solidFill>
            <a:srgbClr val="5A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mtClean="0">
              <a:solidFill>
                <a:srgbClr val="FFFFFF"/>
              </a:solidFill>
            </a:endParaRPr>
          </a:p>
        </p:txBody>
      </p:sp>
      <p:sp>
        <p:nvSpPr>
          <p:cNvPr id="122891" name="Rectangle 20"/>
          <p:cNvSpPr>
            <a:spLocks noChangeArrowheads="1"/>
          </p:cNvSpPr>
          <p:nvPr/>
        </p:nvSpPr>
        <p:spPr bwMode="auto">
          <a:xfrm>
            <a:off x="3606800" y="2241550"/>
            <a:ext cx="647700"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FFFFFF"/>
              </a:solidFill>
            </a:endParaRPr>
          </a:p>
        </p:txBody>
      </p:sp>
      <p:sp>
        <p:nvSpPr>
          <p:cNvPr id="122892" name="Rectangle 21"/>
          <p:cNvSpPr>
            <a:spLocks noChangeArrowheads="1"/>
          </p:cNvSpPr>
          <p:nvPr/>
        </p:nvSpPr>
        <p:spPr bwMode="auto">
          <a:xfrm>
            <a:off x="6972300" y="2233613"/>
            <a:ext cx="647700"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FFFFFF"/>
              </a:solidFill>
            </a:endParaRPr>
          </a:p>
        </p:txBody>
      </p:sp>
      <p:sp>
        <p:nvSpPr>
          <p:cNvPr id="122893" name="Rectangle 22"/>
          <p:cNvSpPr>
            <a:spLocks noChangeArrowheads="1"/>
          </p:cNvSpPr>
          <p:nvPr/>
        </p:nvSpPr>
        <p:spPr bwMode="auto">
          <a:xfrm>
            <a:off x="5180013" y="2047875"/>
            <a:ext cx="74612" cy="312738"/>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
        <p:nvSpPr>
          <p:cNvPr id="122894" name="Rectangle 23"/>
          <p:cNvSpPr>
            <a:spLocks noChangeArrowheads="1"/>
          </p:cNvSpPr>
          <p:nvPr/>
        </p:nvSpPr>
        <p:spPr bwMode="auto">
          <a:xfrm>
            <a:off x="6896100" y="2049463"/>
            <a:ext cx="74613" cy="312737"/>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FFFFFF"/>
              </a:solidFill>
            </a:endParaRPr>
          </a:p>
        </p:txBody>
      </p:sp>
    </p:spTree>
    <p:extLst>
      <p:ext uri="{BB962C8B-B14F-4D97-AF65-F5344CB8AC3E}">
        <p14:creationId xmlns:p14="http://schemas.microsoft.com/office/powerpoint/2010/main" val="11330452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572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91000"/>
            <a:ext cx="3111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014538"/>
            <a:ext cx="133508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TextBox 6"/>
          <p:cNvSpPr txBox="1">
            <a:spLocks noChangeArrowheads="1"/>
          </p:cNvSpPr>
          <p:nvPr/>
        </p:nvSpPr>
        <p:spPr bwMode="auto">
          <a:xfrm>
            <a:off x="7086600" y="5334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Andrew Birrell</a:t>
            </a:r>
          </a:p>
        </p:txBody>
      </p:sp>
      <p:sp>
        <p:nvSpPr>
          <p:cNvPr id="146438" name="TextBox 7"/>
          <p:cNvSpPr txBox="1">
            <a:spLocks noChangeArrowheads="1"/>
          </p:cNvSpPr>
          <p:nvPr/>
        </p:nvSpPr>
        <p:spPr bwMode="auto">
          <a:xfrm>
            <a:off x="5334000" y="28194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Bob Taylor</a:t>
            </a:r>
          </a:p>
        </p:txBody>
      </p:sp>
    </p:spTree>
    <p:extLst>
      <p:ext uri="{BB962C8B-B14F-4D97-AF65-F5344CB8AC3E}">
        <p14:creationId xmlns:p14="http://schemas.microsoft.com/office/powerpoint/2010/main" val="38320671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514600" y="2057400"/>
            <a:ext cx="914400" cy="762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6" name="Rectangle 75"/>
          <p:cNvSpPr/>
          <p:nvPr/>
        </p:nvSpPr>
        <p:spPr bwMode="auto">
          <a:xfrm>
            <a:off x="5257800" y="3733800"/>
            <a:ext cx="838200" cy="1752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7" name="Rectangle 76"/>
          <p:cNvSpPr/>
          <p:nvPr/>
        </p:nvSpPr>
        <p:spPr bwMode="auto">
          <a:xfrm>
            <a:off x="3429000" y="2057400"/>
            <a:ext cx="914400" cy="762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4932" name="Title 1"/>
          <p:cNvSpPr>
            <a:spLocks noGrp="1"/>
          </p:cNvSpPr>
          <p:nvPr>
            <p:ph type="title"/>
          </p:nvPr>
        </p:nvSpPr>
        <p:spPr/>
        <p:txBody>
          <a:bodyPr/>
          <a:lstStyle/>
          <a:p>
            <a:r>
              <a:rPr lang="en-US" sz="3200">
                <a:latin typeface="Arial" charset="0"/>
                <a:ea typeface="ＭＳ Ｐゴシック" charset="0"/>
                <a:cs typeface="Arial" charset="0"/>
              </a:rPr>
              <a:t>Barrier with semaphores</a:t>
            </a:r>
          </a:p>
        </p:txBody>
      </p:sp>
      <p:sp>
        <p:nvSpPr>
          <p:cNvPr id="29" name="Rectangle 8"/>
          <p:cNvSpPr>
            <a:spLocks noChangeArrowheads="1"/>
          </p:cNvSpPr>
          <p:nvPr/>
        </p:nvSpPr>
        <p:spPr bwMode="auto">
          <a:xfrm rot="16200000" flipV="1">
            <a:off x="1295400" y="4114800"/>
            <a:ext cx="2667000" cy="76200"/>
          </a:xfrm>
          <a:prstGeom prst="rect">
            <a:avLst/>
          </a:prstGeom>
          <a:solidFill>
            <a:srgbClr val="618FFD"/>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0" name="Rectangle 9"/>
          <p:cNvSpPr>
            <a:spLocks noChangeArrowheads="1"/>
          </p:cNvSpPr>
          <p:nvPr/>
        </p:nvSpPr>
        <p:spPr bwMode="auto">
          <a:xfrm flipV="1">
            <a:off x="2590800" y="2819400"/>
            <a:ext cx="1752600" cy="7620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2" name="Rectangle 11"/>
          <p:cNvSpPr>
            <a:spLocks noChangeArrowheads="1"/>
          </p:cNvSpPr>
          <p:nvPr/>
        </p:nvSpPr>
        <p:spPr bwMode="auto">
          <a:xfrm>
            <a:off x="2527300" y="2062163"/>
            <a:ext cx="3575050" cy="3435350"/>
          </a:xfrm>
          <a:prstGeom prst="rect">
            <a:avLst/>
          </a:prstGeom>
          <a:no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24936" name="Text Box 3"/>
          <p:cNvSpPr txBox="1">
            <a:spLocks noChangeArrowheads="1"/>
          </p:cNvSpPr>
          <p:nvPr/>
        </p:nvSpPr>
        <p:spPr bwMode="auto">
          <a:xfrm>
            <a:off x="2057400" y="43243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P</a:t>
            </a:r>
          </a:p>
        </p:txBody>
      </p:sp>
      <p:sp>
        <p:nvSpPr>
          <p:cNvPr id="124937" name="Text Box 3"/>
          <p:cNvSpPr txBox="1">
            <a:spLocks noChangeArrowheads="1"/>
          </p:cNvSpPr>
          <p:nvPr/>
        </p:nvSpPr>
        <p:spPr bwMode="auto">
          <a:xfrm>
            <a:off x="2057400" y="3409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V</a:t>
            </a:r>
          </a:p>
        </p:txBody>
      </p:sp>
      <p:sp>
        <p:nvSpPr>
          <p:cNvPr id="124938" name="Text Box 3"/>
          <p:cNvSpPr txBox="1">
            <a:spLocks noChangeArrowheads="1"/>
          </p:cNvSpPr>
          <p:nvPr/>
        </p:nvSpPr>
        <p:spPr bwMode="auto">
          <a:xfrm>
            <a:off x="3276600" y="5486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P</a:t>
            </a:r>
          </a:p>
        </p:txBody>
      </p:sp>
      <p:sp>
        <p:nvSpPr>
          <p:cNvPr id="124939" name="Text Box 3"/>
          <p:cNvSpPr txBox="1">
            <a:spLocks noChangeArrowheads="1"/>
          </p:cNvSpPr>
          <p:nvPr/>
        </p:nvSpPr>
        <p:spPr bwMode="auto">
          <a:xfrm>
            <a:off x="4114800" y="5486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V</a:t>
            </a:r>
          </a:p>
        </p:txBody>
      </p:sp>
      <p:sp>
        <p:nvSpPr>
          <p:cNvPr id="124940" name="Text Box 3"/>
          <p:cNvSpPr txBox="1">
            <a:spLocks noChangeArrowheads="1"/>
          </p:cNvSpPr>
          <p:nvPr/>
        </p:nvSpPr>
        <p:spPr bwMode="auto">
          <a:xfrm>
            <a:off x="2057400" y="25717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P</a:t>
            </a:r>
          </a:p>
        </p:txBody>
      </p:sp>
      <p:sp>
        <p:nvSpPr>
          <p:cNvPr id="124941" name="Text Box 3"/>
          <p:cNvSpPr txBox="1">
            <a:spLocks noChangeArrowheads="1"/>
          </p:cNvSpPr>
          <p:nvPr/>
        </p:nvSpPr>
        <p:spPr bwMode="auto">
          <a:xfrm>
            <a:off x="5943600" y="54864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V</a:t>
            </a:r>
          </a:p>
        </p:txBody>
      </p:sp>
      <p:cxnSp>
        <p:nvCxnSpPr>
          <p:cNvPr id="124942" name="Straight Connector 2"/>
          <p:cNvCxnSpPr>
            <a:cxnSpLocks noChangeShapeType="1"/>
          </p:cNvCxnSpPr>
          <p:nvPr/>
        </p:nvCxnSpPr>
        <p:spPr bwMode="auto">
          <a:xfrm>
            <a:off x="2514600" y="46482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4943" name="Straight Connector 60"/>
          <p:cNvCxnSpPr>
            <a:cxnSpLocks noChangeShapeType="1"/>
          </p:cNvCxnSpPr>
          <p:nvPr/>
        </p:nvCxnSpPr>
        <p:spPr bwMode="auto">
          <a:xfrm>
            <a:off x="2514600" y="37338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4944" name="Straight Connector 64"/>
          <p:cNvCxnSpPr>
            <a:cxnSpLocks noChangeShapeType="1"/>
          </p:cNvCxnSpPr>
          <p:nvPr/>
        </p:nvCxnSpPr>
        <p:spPr bwMode="auto">
          <a:xfrm rot="5400000">
            <a:off x="17145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4945" name="Straight Connector 65"/>
          <p:cNvCxnSpPr>
            <a:cxnSpLocks noChangeShapeType="1"/>
          </p:cNvCxnSpPr>
          <p:nvPr/>
        </p:nvCxnSpPr>
        <p:spPr bwMode="auto">
          <a:xfrm rot="5400000">
            <a:off x="26289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4946" name="Straight Connector 66"/>
          <p:cNvCxnSpPr>
            <a:cxnSpLocks noChangeShapeType="1"/>
          </p:cNvCxnSpPr>
          <p:nvPr/>
        </p:nvCxnSpPr>
        <p:spPr bwMode="auto">
          <a:xfrm rot="5400000">
            <a:off x="3543300" y="3771900"/>
            <a:ext cx="34290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70" name="Rectangle 9"/>
          <p:cNvSpPr>
            <a:spLocks noChangeArrowheads="1"/>
          </p:cNvSpPr>
          <p:nvPr/>
        </p:nvSpPr>
        <p:spPr bwMode="auto">
          <a:xfrm flipV="1">
            <a:off x="4343400" y="2819400"/>
            <a:ext cx="1752600" cy="76200"/>
          </a:xfrm>
          <a:prstGeom prst="rect">
            <a:avLst/>
          </a:prstGeom>
          <a:solidFill>
            <a:srgbClr val="800080"/>
          </a:solidFill>
          <a:ln w="12700">
            <a:no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24948" name="Text Box 3"/>
          <p:cNvSpPr txBox="1">
            <a:spLocks noChangeArrowheads="1"/>
          </p:cNvSpPr>
          <p:nvPr/>
        </p:nvSpPr>
        <p:spPr bwMode="auto">
          <a:xfrm>
            <a:off x="2743200" y="4876800"/>
            <a:ext cx="533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1</a:t>
            </a:r>
            <a:r>
              <a:rPr lang="en-US" sz="2000" b="1" smtClean="0">
                <a:solidFill>
                  <a:srgbClr val="660066"/>
                </a:solidFill>
                <a:cs typeface="Arial" charset="0"/>
              </a:rPr>
              <a:t>1</a:t>
            </a:r>
          </a:p>
        </p:txBody>
      </p:sp>
      <p:sp>
        <p:nvSpPr>
          <p:cNvPr id="124949" name="Text Box 3"/>
          <p:cNvSpPr txBox="1">
            <a:spLocks noChangeArrowheads="1"/>
          </p:cNvSpPr>
          <p:nvPr/>
        </p:nvSpPr>
        <p:spPr bwMode="auto">
          <a:xfrm>
            <a:off x="5105400" y="5486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P</a:t>
            </a:r>
          </a:p>
        </p:txBody>
      </p:sp>
      <p:sp>
        <p:nvSpPr>
          <p:cNvPr id="124950" name="Text Box 3"/>
          <p:cNvSpPr txBox="1">
            <a:spLocks noChangeArrowheads="1"/>
          </p:cNvSpPr>
          <p:nvPr/>
        </p:nvSpPr>
        <p:spPr bwMode="auto">
          <a:xfrm>
            <a:off x="2057400" y="19050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V</a:t>
            </a:r>
          </a:p>
        </p:txBody>
      </p:sp>
      <p:sp>
        <p:nvSpPr>
          <p:cNvPr id="124951" name="Text Box 3"/>
          <p:cNvSpPr txBox="1">
            <a:spLocks noChangeArrowheads="1"/>
          </p:cNvSpPr>
          <p:nvPr/>
        </p:nvSpPr>
        <p:spPr bwMode="auto">
          <a:xfrm>
            <a:off x="990600" y="38862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Compute</a:t>
            </a:r>
          </a:p>
        </p:txBody>
      </p:sp>
      <p:sp>
        <p:nvSpPr>
          <p:cNvPr id="124952" name="Text Box 3"/>
          <p:cNvSpPr txBox="1">
            <a:spLocks noChangeArrowheads="1"/>
          </p:cNvSpPr>
          <p:nvPr/>
        </p:nvSpPr>
        <p:spPr bwMode="auto">
          <a:xfrm>
            <a:off x="3200400" y="584835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Compute</a:t>
            </a:r>
          </a:p>
        </p:txBody>
      </p:sp>
      <p:sp>
        <p:nvSpPr>
          <p:cNvPr id="124953" name="Text Box 3"/>
          <p:cNvSpPr txBox="1">
            <a:spLocks noChangeArrowheads="1"/>
          </p:cNvSpPr>
          <p:nvPr/>
        </p:nvSpPr>
        <p:spPr bwMode="auto">
          <a:xfrm>
            <a:off x="5105400" y="5867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660066"/>
                </a:solidFill>
                <a:cs typeface="Arial" charset="0"/>
              </a:rPr>
              <a:t>Compute</a:t>
            </a:r>
          </a:p>
        </p:txBody>
      </p:sp>
      <p:sp>
        <p:nvSpPr>
          <p:cNvPr id="124954" name="Text Box 3"/>
          <p:cNvSpPr txBox="1">
            <a:spLocks noChangeArrowheads="1"/>
          </p:cNvSpPr>
          <p:nvPr/>
        </p:nvSpPr>
        <p:spPr bwMode="auto">
          <a:xfrm>
            <a:off x="990600" y="22098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5A8DFB"/>
                </a:solidFill>
                <a:cs typeface="Arial" charset="0"/>
              </a:rPr>
              <a:t>Compute</a:t>
            </a:r>
          </a:p>
        </p:txBody>
      </p:sp>
      <p:sp>
        <p:nvSpPr>
          <p:cNvPr id="124955" name="Rectangle 58"/>
          <p:cNvSpPr>
            <a:spLocks noChangeArrowheads="1"/>
          </p:cNvSpPr>
          <p:nvPr/>
        </p:nvSpPr>
        <p:spPr bwMode="auto">
          <a:xfrm>
            <a:off x="6324600" y="1981200"/>
            <a:ext cx="2590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smtClean="0">
                <a:solidFill>
                  <a:srgbClr val="000000"/>
                </a:solidFill>
                <a:cs typeface="Arial" charset="0"/>
              </a:rPr>
              <a:t>Neither thread can advance to the next iteration until its peer completes the current iteration.</a:t>
            </a:r>
            <a:endParaRPr lang="en-US" smtClean="0">
              <a:solidFill>
                <a:srgbClr val="000000"/>
              </a:solidFill>
              <a:cs typeface="Arial" charset="0"/>
            </a:endParaRPr>
          </a:p>
        </p:txBody>
      </p:sp>
      <p:sp>
        <p:nvSpPr>
          <p:cNvPr id="124956" name="Text Box 3"/>
          <p:cNvSpPr txBox="1">
            <a:spLocks noChangeArrowheads="1"/>
          </p:cNvSpPr>
          <p:nvPr/>
        </p:nvSpPr>
        <p:spPr bwMode="auto">
          <a:xfrm>
            <a:off x="3352800" y="3794125"/>
            <a:ext cx="1371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b="1" smtClean="0">
                <a:solidFill>
                  <a:srgbClr val="5A8DFB"/>
                </a:solidFill>
                <a:cs typeface="Arial" charset="0"/>
              </a:rPr>
              <a:t>Compute</a:t>
            </a:r>
            <a:endParaRPr lang="en-US" sz="2000" b="1" smtClean="0">
              <a:solidFill>
                <a:srgbClr val="5A8DFB"/>
              </a:solidFill>
              <a:cs typeface="Arial" charset="0"/>
            </a:endParaRPr>
          </a:p>
        </p:txBody>
      </p:sp>
      <p:sp>
        <p:nvSpPr>
          <p:cNvPr id="124957" name="Text Box 3"/>
          <p:cNvSpPr txBox="1">
            <a:spLocks noChangeArrowheads="1"/>
          </p:cNvSpPr>
          <p:nvPr/>
        </p:nvSpPr>
        <p:spPr bwMode="auto">
          <a:xfrm>
            <a:off x="3352800" y="4098925"/>
            <a:ext cx="1371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b="1" smtClean="0">
                <a:solidFill>
                  <a:srgbClr val="660066"/>
                </a:solidFill>
                <a:cs typeface="Arial" charset="0"/>
              </a:rPr>
              <a:t>Compute</a:t>
            </a:r>
          </a:p>
        </p:txBody>
      </p:sp>
      <p:sp>
        <p:nvSpPr>
          <p:cNvPr id="124958" name="Text Box 3"/>
          <p:cNvSpPr txBox="1">
            <a:spLocks noChangeArrowheads="1"/>
          </p:cNvSpPr>
          <p:nvPr/>
        </p:nvSpPr>
        <p:spPr bwMode="auto">
          <a:xfrm>
            <a:off x="4572000" y="2144713"/>
            <a:ext cx="1371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b="1" smtClean="0">
                <a:solidFill>
                  <a:srgbClr val="5A8DFB"/>
                </a:solidFill>
                <a:cs typeface="Arial" charset="0"/>
              </a:rPr>
              <a:t>Compute</a:t>
            </a:r>
            <a:endParaRPr lang="en-US" sz="2000" b="1" smtClean="0">
              <a:solidFill>
                <a:srgbClr val="5A8DFB"/>
              </a:solidFill>
              <a:cs typeface="Arial" charset="0"/>
            </a:endParaRPr>
          </a:p>
        </p:txBody>
      </p:sp>
      <p:sp>
        <p:nvSpPr>
          <p:cNvPr id="124959" name="Text Box 3"/>
          <p:cNvSpPr txBox="1">
            <a:spLocks noChangeArrowheads="1"/>
          </p:cNvSpPr>
          <p:nvPr/>
        </p:nvSpPr>
        <p:spPr bwMode="auto">
          <a:xfrm>
            <a:off x="4572000" y="2449513"/>
            <a:ext cx="1371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1800" b="1" smtClean="0">
                <a:solidFill>
                  <a:srgbClr val="660066"/>
                </a:solidFill>
                <a:cs typeface="Arial" charset="0"/>
              </a:rPr>
              <a:t>Compute</a:t>
            </a:r>
          </a:p>
        </p:txBody>
      </p:sp>
      <p:cxnSp>
        <p:nvCxnSpPr>
          <p:cNvPr id="124960" name="Straight Connector 63"/>
          <p:cNvCxnSpPr>
            <a:cxnSpLocks noChangeShapeType="1"/>
          </p:cNvCxnSpPr>
          <p:nvPr/>
        </p:nvCxnSpPr>
        <p:spPr bwMode="auto">
          <a:xfrm>
            <a:off x="2514600" y="2819400"/>
            <a:ext cx="35814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903367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a:latin typeface="Arial" charset="0"/>
                <a:ea typeface="ＭＳ Ｐゴシック" charset="0"/>
                <a:cs typeface="Arial" charset="0"/>
              </a:rPr>
              <a:t>Basic producer/consumer</a:t>
            </a:r>
          </a:p>
        </p:txBody>
      </p:sp>
      <p:sp>
        <p:nvSpPr>
          <p:cNvPr id="125954" name="Text Box 3"/>
          <p:cNvSpPr txBox="1">
            <a:spLocks noChangeArrowheads="1"/>
          </p:cNvSpPr>
          <p:nvPr/>
        </p:nvSpPr>
        <p:spPr bwMode="auto">
          <a:xfrm>
            <a:off x="787400" y="3302000"/>
            <a:ext cx="36544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200" smtClean="0">
                <a:solidFill>
                  <a:srgbClr val="003367"/>
                </a:solidFill>
                <a:cs typeface="Arial" charset="0"/>
              </a:rPr>
              <a:t>void </a:t>
            </a:r>
            <a:r>
              <a:rPr lang="en-US" sz="2200" b="1" smtClean="0">
                <a:solidFill>
                  <a:srgbClr val="003367"/>
                </a:solidFill>
                <a:cs typeface="Arial" charset="0"/>
              </a:rPr>
              <a:t>Produce</a:t>
            </a:r>
            <a:r>
              <a:rPr lang="en-US" sz="2200" smtClean="0">
                <a:solidFill>
                  <a:srgbClr val="003367"/>
                </a:solidFill>
                <a:cs typeface="Arial" charset="0"/>
              </a:rPr>
              <a:t>(int m) {</a:t>
            </a:r>
          </a:p>
          <a:p>
            <a:r>
              <a:rPr lang="en-US" sz="2200" smtClean="0">
                <a:solidFill>
                  <a:srgbClr val="003367"/>
                </a:solidFill>
                <a:cs typeface="Arial" charset="0"/>
              </a:rPr>
              <a:t>        </a:t>
            </a:r>
            <a:r>
              <a:rPr lang="en-US" sz="2200" i="1" smtClean="0">
                <a:solidFill>
                  <a:srgbClr val="003367"/>
                </a:solidFill>
                <a:cs typeface="Arial" charset="0"/>
              </a:rPr>
              <a:t>empty</a:t>
            </a:r>
            <a:r>
              <a:rPr lang="en-US" sz="2200" smtClean="0">
                <a:solidFill>
                  <a:srgbClr val="003367"/>
                </a:solidFill>
                <a:cs typeface="Arial" charset="0"/>
              </a:rPr>
              <a:t>-&gt;P();</a:t>
            </a:r>
          </a:p>
          <a:p>
            <a:r>
              <a:rPr lang="en-US" sz="2200" smtClean="0">
                <a:solidFill>
                  <a:srgbClr val="003367"/>
                </a:solidFill>
                <a:cs typeface="Arial" charset="0"/>
              </a:rPr>
              <a:t>        buf = m;</a:t>
            </a:r>
          </a:p>
          <a:p>
            <a:r>
              <a:rPr lang="en-US" sz="2200" smtClean="0">
                <a:solidFill>
                  <a:srgbClr val="003367"/>
                </a:solidFill>
                <a:cs typeface="Arial" charset="0"/>
              </a:rPr>
              <a:t>        </a:t>
            </a:r>
            <a:r>
              <a:rPr lang="en-US" sz="2200" i="1" smtClean="0">
                <a:solidFill>
                  <a:srgbClr val="003367"/>
                </a:solidFill>
                <a:cs typeface="Arial" charset="0"/>
              </a:rPr>
              <a:t>full</a:t>
            </a:r>
            <a:r>
              <a:rPr lang="en-US" sz="2200" smtClean="0">
                <a:solidFill>
                  <a:srgbClr val="003367"/>
                </a:solidFill>
                <a:cs typeface="Arial" charset="0"/>
              </a:rPr>
              <a:t>-&gt;V()</a:t>
            </a:r>
            <a:r>
              <a:rPr lang="en-US" sz="2200" i="1" smtClean="0">
                <a:solidFill>
                  <a:srgbClr val="003367"/>
                </a:solidFill>
                <a:cs typeface="Arial" charset="0"/>
              </a:rPr>
              <a:t>;</a:t>
            </a:r>
            <a:endParaRPr lang="en-US" sz="2200" smtClean="0">
              <a:solidFill>
                <a:srgbClr val="003367"/>
              </a:solidFill>
              <a:cs typeface="Arial" charset="0"/>
            </a:endParaRPr>
          </a:p>
          <a:p>
            <a:r>
              <a:rPr lang="en-US" sz="2200" smtClean="0">
                <a:solidFill>
                  <a:srgbClr val="003367"/>
                </a:solidFill>
                <a:cs typeface="Arial" charset="0"/>
              </a:rPr>
              <a:t>}</a:t>
            </a:r>
          </a:p>
        </p:txBody>
      </p:sp>
      <p:sp>
        <p:nvSpPr>
          <p:cNvPr id="125955" name="Text Box 4"/>
          <p:cNvSpPr txBox="1">
            <a:spLocks noChangeArrowheads="1"/>
          </p:cNvSpPr>
          <p:nvPr/>
        </p:nvSpPr>
        <p:spPr bwMode="auto">
          <a:xfrm>
            <a:off x="4876800" y="1739900"/>
            <a:ext cx="3654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200" smtClean="0">
                <a:solidFill>
                  <a:srgbClr val="003367"/>
                </a:solidFill>
                <a:cs typeface="Arial" charset="0"/>
              </a:rPr>
              <a:t>int </a:t>
            </a:r>
            <a:r>
              <a:rPr lang="en-US" sz="2200" b="1" smtClean="0">
                <a:solidFill>
                  <a:srgbClr val="003367"/>
                </a:solidFill>
                <a:cs typeface="Arial" charset="0"/>
              </a:rPr>
              <a:t>Consume</a:t>
            </a:r>
            <a:r>
              <a:rPr lang="en-US" sz="2200" smtClean="0">
                <a:solidFill>
                  <a:srgbClr val="003367"/>
                </a:solidFill>
                <a:cs typeface="Arial" charset="0"/>
              </a:rPr>
              <a:t>() {</a:t>
            </a:r>
          </a:p>
          <a:p>
            <a:r>
              <a:rPr lang="en-US" sz="2200" smtClean="0">
                <a:solidFill>
                  <a:srgbClr val="003367"/>
                </a:solidFill>
                <a:cs typeface="Arial" charset="0"/>
              </a:rPr>
              <a:t>           int m;</a:t>
            </a:r>
          </a:p>
          <a:p>
            <a:r>
              <a:rPr lang="en-US" sz="2200" smtClean="0">
                <a:solidFill>
                  <a:srgbClr val="003367"/>
                </a:solidFill>
                <a:cs typeface="Arial" charset="0"/>
              </a:rPr>
              <a:t>          </a:t>
            </a:r>
            <a:r>
              <a:rPr lang="en-US" sz="2200" i="1" smtClean="0">
                <a:solidFill>
                  <a:srgbClr val="003367"/>
                </a:solidFill>
                <a:cs typeface="Arial" charset="0"/>
              </a:rPr>
              <a:t> full</a:t>
            </a:r>
            <a:r>
              <a:rPr lang="en-US" sz="2200" smtClean="0">
                <a:solidFill>
                  <a:srgbClr val="003367"/>
                </a:solidFill>
                <a:cs typeface="Arial" charset="0"/>
              </a:rPr>
              <a:t>-&gt;P()</a:t>
            </a:r>
            <a:r>
              <a:rPr lang="en-US" sz="2200" i="1" smtClean="0">
                <a:solidFill>
                  <a:srgbClr val="003367"/>
                </a:solidFill>
                <a:cs typeface="Arial" charset="0"/>
              </a:rPr>
              <a:t>;</a:t>
            </a:r>
          </a:p>
          <a:p>
            <a:r>
              <a:rPr lang="en-US" sz="2200" i="1" smtClean="0">
                <a:solidFill>
                  <a:srgbClr val="003367"/>
                </a:solidFill>
                <a:cs typeface="Arial" charset="0"/>
              </a:rPr>
              <a:t>           </a:t>
            </a:r>
            <a:r>
              <a:rPr lang="en-US" sz="2200" smtClean="0">
                <a:solidFill>
                  <a:srgbClr val="003367"/>
                </a:solidFill>
                <a:cs typeface="Arial" charset="0"/>
              </a:rPr>
              <a:t>m = buf;</a:t>
            </a:r>
            <a:endParaRPr lang="en-US" sz="2200" i="1" smtClean="0">
              <a:solidFill>
                <a:srgbClr val="003367"/>
              </a:solidFill>
              <a:cs typeface="Arial" charset="0"/>
            </a:endParaRPr>
          </a:p>
          <a:p>
            <a:r>
              <a:rPr lang="en-US" sz="2200" i="1" smtClean="0">
                <a:solidFill>
                  <a:srgbClr val="003367"/>
                </a:solidFill>
                <a:cs typeface="Arial" charset="0"/>
              </a:rPr>
              <a:t>           empty</a:t>
            </a:r>
            <a:r>
              <a:rPr lang="en-US" sz="2200" smtClean="0">
                <a:solidFill>
                  <a:srgbClr val="003367"/>
                </a:solidFill>
                <a:cs typeface="Arial" charset="0"/>
              </a:rPr>
              <a:t>-&gt;V();                       	     return(m);</a:t>
            </a:r>
          </a:p>
          <a:p>
            <a:r>
              <a:rPr lang="en-US" sz="2200" smtClean="0">
                <a:solidFill>
                  <a:srgbClr val="003367"/>
                </a:solidFill>
                <a:cs typeface="Arial" charset="0"/>
              </a:rPr>
              <a:t>}</a:t>
            </a:r>
          </a:p>
        </p:txBody>
      </p:sp>
      <p:sp>
        <p:nvSpPr>
          <p:cNvPr id="125956" name="Rectangle 5"/>
          <p:cNvSpPr>
            <a:spLocks noChangeArrowheads="1"/>
          </p:cNvSpPr>
          <p:nvPr/>
        </p:nvSpPr>
        <p:spPr bwMode="auto">
          <a:xfrm>
            <a:off x="762000" y="1706563"/>
            <a:ext cx="202406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r>
              <a:rPr lang="en-US" sz="2200" i="1" smtClean="0">
                <a:solidFill>
                  <a:srgbClr val="00264D"/>
                </a:solidFill>
              </a:rPr>
              <a:t>empty</a:t>
            </a:r>
            <a:r>
              <a:rPr lang="en-US" sz="2200" smtClean="0">
                <a:solidFill>
                  <a:srgbClr val="00264D"/>
                </a:solidFill>
              </a:rPr>
              <a:t>-&gt;Init(1);</a:t>
            </a:r>
          </a:p>
          <a:p>
            <a:r>
              <a:rPr lang="en-US" sz="2200" i="1" smtClean="0">
                <a:solidFill>
                  <a:srgbClr val="00264D"/>
                </a:solidFill>
              </a:rPr>
              <a:t>full</a:t>
            </a:r>
            <a:r>
              <a:rPr lang="en-US" sz="2200" smtClean="0">
                <a:solidFill>
                  <a:srgbClr val="00264D"/>
                </a:solidFill>
              </a:rPr>
              <a:t>-&gt;Init(0)</a:t>
            </a:r>
            <a:r>
              <a:rPr lang="en-US" sz="2200" i="1" smtClean="0">
                <a:solidFill>
                  <a:srgbClr val="00264D"/>
                </a:solidFill>
              </a:rPr>
              <a:t>;</a:t>
            </a:r>
          </a:p>
          <a:p>
            <a:r>
              <a:rPr lang="en-US" sz="2200" smtClean="0">
                <a:solidFill>
                  <a:srgbClr val="00264D"/>
                </a:solidFill>
              </a:rPr>
              <a:t>int buf;</a:t>
            </a:r>
          </a:p>
        </p:txBody>
      </p:sp>
      <p:sp>
        <p:nvSpPr>
          <p:cNvPr id="125957" name="Rectangle 6"/>
          <p:cNvSpPr>
            <a:spLocks noChangeArrowheads="1"/>
          </p:cNvSpPr>
          <p:nvPr/>
        </p:nvSpPr>
        <p:spPr bwMode="auto">
          <a:xfrm>
            <a:off x="3886200" y="431800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r>
              <a:rPr lang="en-US" sz="2000" smtClean="0">
                <a:solidFill>
                  <a:srgbClr val="001934"/>
                </a:solidFill>
              </a:rPr>
              <a:t>This use of a semaphore pair is called a </a:t>
            </a:r>
            <a:r>
              <a:rPr lang="en-US" sz="2000" b="1" smtClean="0">
                <a:solidFill>
                  <a:srgbClr val="651222"/>
                </a:solidFill>
              </a:rPr>
              <a:t>split binary semaphore</a:t>
            </a:r>
            <a:r>
              <a:rPr lang="en-US" sz="2000" smtClean="0">
                <a:solidFill>
                  <a:srgbClr val="001934"/>
                </a:solidFill>
              </a:rPr>
              <a:t>: the sum of the values is always one.</a:t>
            </a:r>
          </a:p>
        </p:txBody>
      </p:sp>
      <p:sp>
        <p:nvSpPr>
          <p:cNvPr id="125958" name="Rectangle 58"/>
          <p:cNvSpPr>
            <a:spLocks noChangeArrowheads="1"/>
          </p:cNvSpPr>
          <p:nvPr/>
        </p:nvSpPr>
        <p:spPr bwMode="auto">
          <a:xfrm>
            <a:off x="609600" y="56134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smtClean="0">
                <a:solidFill>
                  <a:srgbClr val="000000"/>
                </a:solidFill>
                <a:cs typeface="Arial" charset="0"/>
              </a:rPr>
              <a:t>Basic producer/consumer is called </a:t>
            </a:r>
            <a:r>
              <a:rPr lang="en-US" sz="2000" b="1" smtClean="0">
                <a:solidFill>
                  <a:srgbClr val="651222"/>
                </a:solidFill>
                <a:cs typeface="Arial" charset="0"/>
              </a:rPr>
              <a:t>rendezvous</a:t>
            </a:r>
            <a:r>
              <a:rPr lang="en-US" sz="2000" smtClean="0">
                <a:solidFill>
                  <a:srgbClr val="000000"/>
                </a:solidFill>
                <a:cs typeface="Arial" charset="0"/>
              </a:rPr>
              <a:t>: one producer, one consumer, and one item at a time.  </a:t>
            </a:r>
            <a:r>
              <a:rPr lang="en-US" sz="2000" b="1" smtClean="0">
                <a:solidFill>
                  <a:srgbClr val="000000"/>
                </a:solidFill>
                <a:cs typeface="Arial" charset="0"/>
              </a:rPr>
              <a:t>It is the same as ping-pong</a:t>
            </a:r>
            <a:r>
              <a:rPr lang="en-US" sz="2000" smtClean="0">
                <a:solidFill>
                  <a:srgbClr val="000000"/>
                </a:solidFill>
                <a:cs typeface="Arial" charset="0"/>
              </a:rPr>
              <a:t>: producer and consumer access the buffer in strict alternation.</a:t>
            </a:r>
            <a:endParaRPr lang="en-US" smtClean="0">
              <a:solidFill>
                <a:srgbClr val="000000"/>
              </a:solidFill>
              <a:cs typeface="Arial" charset="0"/>
            </a:endParaRPr>
          </a:p>
        </p:txBody>
      </p:sp>
    </p:spTree>
    <p:extLst>
      <p:ext uri="{BB962C8B-B14F-4D97-AF65-F5344CB8AC3E}">
        <p14:creationId xmlns:p14="http://schemas.microsoft.com/office/powerpoint/2010/main" val="361777682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sz="4400">
                <a:latin typeface="Gill Sans MT" charset="0"/>
                <a:cs typeface="Arial" charset="0"/>
              </a:rPr>
              <a:t>Example: the soda/HFCS machine</a:t>
            </a:r>
            <a:endParaRPr lang="en-US">
              <a:latin typeface="Gill Sans MT" charset="0"/>
              <a:cs typeface="Arial" charset="0"/>
            </a:endParaRPr>
          </a:p>
        </p:txBody>
      </p:sp>
      <p:pic>
        <p:nvPicPr>
          <p:cNvPr id="2055" name="Rectangle 2054"/>
          <p:cNvPicPr>
            <a:picLocks noChangeAspect="1" noChangeArrowheads="1"/>
          </p:cNvPicPr>
          <p:nvPr/>
        </p:nvPicPr>
        <p:blipFill>
          <a:blip r:embed="rId2"/>
          <a:srcRect/>
          <a:stretch>
            <a:fillRect/>
          </a:stretch>
        </p:blipFill>
        <p:spPr bwMode="auto">
          <a:xfrm>
            <a:off x="3198813" y="1371600"/>
            <a:ext cx="2668587"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6" name="Rounded Rectangle 5"/>
          <p:cNvSpPr>
            <a:spLocks noChangeArrowheads="1"/>
          </p:cNvSpPr>
          <p:nvPr/>
        </p:nvSpPr>
        <p:spPr bwMode="auto">
          <a:xfrm>
            <a:off x="3351213" y="1600200"/>
            <a:ext cx="1143000" cy="3886200"/>
          </a:xfrm>
          <a:prstGeom prst="roundRect">
            <a:avLst>
              <a:gd name="adj" fmla="val 16667"/>
            </a:avLst>
          </a:prstGeom>
          <a:gradFill rotWithShape="1">
            <a:gsLst>
              <a:gs pos="0">
                <a:srgbClr val="BCBCBC"/>
              </a:gs>
              <a:gs pos="35001">
                <a:srgbClr val="D0D0D0"/>
              </a:gs>
              <a:gs pos="100000">
                <a:srgbClr val="EDEDED"/>
              </a:gs>
            </a:gsLst>
            <a:lin ang="16200000" scaled="1"/>
          </a:gradFill>
          <a:ln w="6350" cap="rnd">
            <a:solidFill>
              <a:srgbClr val="000000"/>
            </a:solidFill>
            <a:round/>
            <a:headEnd type="triangle" w="med" len="med"/>
            <a:tailEnd type="triangle" w="med" len="med"/>
          </a:ln>
          <a:effectLst>
            <a:outerShdw blurRad="63500" algn="tl" rotWithShape="0">
              <a:srgbClr val="000000">
                <a:alpha val="64000"/>
              </a:srgbClr>
            </a:outerShdw>
          </a:effectLst>
        </p:spPr>
        <p:txBody>
          <a:bodyPr wrap="none" anchor="ctr"/>
          <a:lstStyle/>
          <a:p>
            <a:pPr algn="ctr" defTabSz="914400" fontAlgn="auto">
              <a:spcBef>
                <a:spcPts val="0"/>
              </a:spcBef>
              <a:spcAft>
                <a:spcPts val="0"/>
              </a:spcAft>
              <a:defRPr/>
            </a:pPr>
            <a:endParaRPr lang="en-US" sz="1800" b="1">
              <a:solidFill>
                <a:srgbClr val="000000"/>
              </a:solidFill>
              <a:latin typeface="Arial" pitchFamily="34" charset="0"/>
              <a:cs typeface="Arial"/>
            </a:endParaRPr>
          </a:p>
        </p:txBody>
      </p:sp>
      <p:pic>
        <p:nvPicPr>
          <p:cNvPr id="2059" name="Rectangle 2058"/>
          <p:cNvPicPr>
            <a:picLocks noChangeAspect="1" noChangeArrowheads="1"/>
          </p:cNvPicPr>
          <p:nvPr/>
        </p:nvPicPr>
        <p:blipFill>
          <a:blip r:embed="rId3"/>
          <a:srcRect/>
          <a:stretch>
            <a:fillRect/>
          </a:stretch>
        </p:blipFill>
        <p:spPr bwMode="auto">
          <a:xfrm>
            <a:off x="6553200" y="2590800"/>
            <a:ext cx="2122488" cy="1868488"/>
          </a:xfrm>
          <a:prstGeom prst="rect">
            <a:avLst/>
          </a:prstGeom>
          <a:noFill/>
          <a:ln w="9525">
            <a:noFill/>
            <a:miter lim="800000"/>
            <a:headEnd/>
            <a:tailEnd/>
          </a:ln>
          <a:effectLst>
            <a:outerShdw blurRad="63500" dist="50800" dir="2700000" algn="tl" rotWithShape="0">
              <a:srgbClr val="000000">
                <a:alpha val="43137"/>
              </a:srgbClr>
            </a:outerShdw>
          </a:effectLst>
        </p:spPr>
      </p:pic>
      <p:sp>
        <p:nvSpPr>
          <p:cNvPr id="128005" name="TextBox 11"/>
          <p:cNvSpPr txBox="1">
            <a:spLocks noChangeArrowheads="1"/>
          </p:cNvSpPr>
          <p:nvPr/>
        </p:nvSpPr>
        <p:spPr bwMode="auto">
          <a:xfrm>
            <a:off x="3200400" y="5638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Vending machine</a:t>
            </a:r>
          </a:p>
          <a:p>
            <a:pPr algn="ctr" defTabSz="914400"/>
            <a:r>
              <a:rPr lang="en-US" b="1" smtClean="0">
                <a:solidFill>
                  <a:srgbClr val="FFFFFF"/>
                </a:solidFill>
                <a:latin typeface="Calibri" charset="0"/>
                <a:cs typeface="Arial" charset="0"/>
              </a:rPr>
              <a:t>(buffer)</a:t>
            </a:r>
          </a:p>
        </p:txBody>
      </p:sp>
      <p:sp>
        <p:nvSpPr>
          <p:cNvPr id="128006" name="TextBox 12"/>
          <p:cNvSpPr txBox="1">
            <a:spLocks noChangeArrowheads="1"/>
          </p:cNvSpPr>
          <p:nvPr/>
        </p:nvSpPr>
        <p:spPr bwMode="auto">
          <a:xfrm>
            <a:off x="6248400" y="4503738"/>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Soda drinker</a:t>
            </a:r>
          </a:p>
          <a:p>
            <a:pPr algn="ctr" defTabSz="914400"/>
            <a:r>
              <a:rPr lang="en-US" b="1" smtClean="0">
                <a:solidFill>
                  <a:srgbClr val="FFFFFF"/>
                </a:solidFill>
                <a:latin typeface="Calibri" charset="0"/>
                <a:cs typeface="Arial" charset="0"/>
              </a:rPr>
              <a:t>(consumer)</a:t>
            </a:r>
          </a:p>
        </p:txBody>
      </p:sp>
      <p:pic>
        <p:nvPicPr>
          <p:cNvPr id="14" name="Rectangle 13"/>
          <p:cNvPicPr>
            <a:picLocks noChangeAspect="1" noChangeArrowheads="1"/>
          </p:cNvPicPr>
          <p:nvPr/>
        </p:nvPicPr>
        <p:blipFill>
          <a:blip r:embed="rId4"/>
          <a:srcRect/>
          <a:stretch>
            <a:fillRect/>
          </a:stretch>
        </p:blipFill>
        <p:spPr bwMode="auto">
          <a:xfrm>
            <a:off x="685800" y="2209800"/>
            <a:ext cx="1828800" cy="2743200"/>
          </a:xfrm>
          <a:prstGeom prst="rect">
            <a:avLst/>
          </a:prstGeom>
          <a:noFill/>
          <a:ln w="9525">
            <a:noFill/>
            <a:miter lim="800000"/>
            <a:headEnd/>
            <a:tailEnd/>
          </a:ln>
          <a:effectLst>
            <a:outerShdw blurRad="63500" dist="50800" dir="2700000" algn="tl" rotWithShape="0">
              <a:srgbClr val="000000">
                <a:alpha val="43137"/>
              </a:srgbClr>
            </a:outerShdw>
          </a:effectLst>
        </p:spPr>
      </p:pic>
      <p:sp>
        <p:nvSpPr>
          <p:cNvPr id="128008" name="TextBox 14"/>
          <p:cNvSpPr txBox="1">
            <a:spLocks noChangeArrowheads="1"/>
          </p:cNvSpPr>
          <p:nvPr/>
        </p:nvSpPr>
        <p:spPr bwMode="auto">
          <a:xfrm>
            <a:off x="304800" y="4953000"/>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smtClean="0">
                <a:solidFill>
                  <a:srgbClr val="FFFFFF"/>
                </a:solidFill>
                <a:latin typeface="Calibri" charset="0"/>
                <a:cs typeface="Arial" charset="0"/>
              </a:rPr>
              <a:t>Delivery person</a:t>
            </a:r>
          </a:p>
          <a:p>
            <a:pPr algn="ctr" defTabSz="914400"/>
            <a:r>
              <a:rPr lang="en-US" b="1" smtClean="0">
                <a:solidFill>
                  <a:srgbClr val="FFFFFF"/>
                </a:solidFill>
                <a:latin typeface="Calibri" charset="0"/>
                <a:cs typeface="Arial" charset="0"/>
              </a:rPr>
              <a:t>(producer)</a:t>
            </a:r>
          </a:p>
        </p:txBody>
      </p:sp>
      <p:sp>
        <p:nvSpPr>
          <p:cNvPr id="128009" name="Right Arrow 15"/>
          <p:cNvSpPr>
            <a:spLocks noChangeArrowheads="1"/>
          </p:cNvSpPr>
          <p:nvPr/>
        </p:nvSpPr>
        <p:spPr bwMode="auto">
          <a:xfrm>
            <a:off x="2362200" y="2971800"/>
            <a:ext cx="1143000" cy="1143000"/>
          </a:xfrm>
          <a:prstGeom prst="rightArrow">
            <a:avLst>
              <a:gd name="adj1" fmla="val 50000"/>
              <a:gd name="adj2" fmla="val 50000"/>
            </a:avLst>
          </a:prstGeom>
          <a:solidFill>
            <a:srgbClr val="FFC000"/>
          </a:solidFill>
          <a:ln w="57150">
            <a:solidFill>
              <a:srgbClr val="FFFF00"/>
            </a:solidFill>
            <a:round/>
            <a:headEnd type="triangle" w="med" len="med"/>
            <a:tailEnd type="triangle" w="med" len="med"/>
          </a:ln>
        </p:spPr>
        <p:txBody>
          <a:bodyPr wrap="none" anchor="ctr"/>
          <a:lstStyle/>
          <a:p>
            <a:pPr algn="ctr" defTabSz="914400"/>
            <a:endParaRPr lang="en-US" sz="1800" b="1" smtClean="0">
              <a:solidFill>
                <a:srgbClr val="000000"/>
              </a:solidFill>
              <a:latin typeface="Gill Sans MT" charset="0"/>
              <a:cs typeface="Arial" charset="0"/>
            </a:endParaRPr>
          </a:p>
        </p:txBody>
      </p:sp>
      <p:sp>
        <p:nvSpPr>
          <p:cNvPr id="128010" name="Right Arrow 16"/>
          <p:cNvSpPr>
            <a:spLocks noChangeArrowheads="1"/>
          </p:cNvSpPr>
          <p:nvPr/>
        </p:nvSpPr>
        <p:spPr bwMode="auto">
          <a:xfrm>
            <a:off x="5715000" y="2971800"/>
            <a:ext cx="1143000" cy="1143000"/>
          </a:xfrm>
          <a:prstGeom prst="rightArrow">
            <a:avLst>
              <a:gd name="adj1" fmla="val 50000"/>
              <a:gd name="adj2" fmla="val 50000"/>
            </a:avLst>
          </a:prstGeom>
          <a:solidFill>
            <a:srgbClr val="FFC000"/>
          </a:solidFill>
          <a:ln w="57150">
            <a:solidFill>
              <a:srgbClr val="FFFF00"/>
            </a:solidFill>
            <a:round/>
            <a:headEnd type="triangle" w="med" len="med"/>
            <a:tailEnd type="triangle" w="med" len="med"/>
          </a:ln>
        </p:spPr>
        <p:txBody>
          <a:bodyPr wrap="none" anchor="ctr"/>
          <a:lstStyle/>
          <a:p>
            <a:pPr algn="ctr" defTabSz="914400"/>
            <a:endParaRPr lang="en-US" sz="1800" b="1" smtClean="0">
              <a:solidFill>
                <a:srgbClr val="000000"/>
              </a:solidFill>
              <a:latin typeface="Gill Sans MT" charset="0"/>
              <a:cs typeface="Arial" charset="0"/>
            </a:endParaRPr>
          </a:p>
        </p:txBody>
      </p:sp>
      <p:pic>
        <p:nvPicPr>
          <p:cNvPr id="7" name="Picture 11"/>
          <p:cNvPicPr>
            <a:picLocks noChangeAspect="1"/>
          </p:cNvPicPr>
          <p:nvPr/>
        </p:nvPicPr>
        <p:blipFill>
          <a:blip r:embed="rId5"/>
          <a:stretch>
            <a:fillRect/>
          </a:stretch>
        </p:blipFill>
        <p:spPr bwMode="auto">
          <a:xfrm>
            <a:off x="3428845" y="16764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18" name="Picture 12"/>
          <p:cNvPicPr>
            <a:picLocks noChangeAspect="1"/>
          </p:cNvPicPr>
          <p:nvPr/>
        </p:nvPicPr>
        <p:blipFill>
          <a:blip r:embed="rId5"/>
          <a:stretch>
            <a:fillRect/>
          </a:stretch>
        </p:blipFill>
        <p:spPr bwMode="auto">
          <a:xfrm>
            <a:off x="3428845" y="2972053"/>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19" name="Picture 13"/>
          <p:cNvPicPr>
            <a:picLocks noChangeAspect="1"/>
          </p:cNvPicPr>
          <p:nvPr/>
        </p:nvPicPr>
        <p:blipFill>
          <a:blip r:embed="rId5"/>
          <a:stretch>
            <a:fillRect/>
          </a:stretch>
        </p:blipFill>
        <p:spPr bwMode="auto">
          <a:xfrm>
            <a:off x="3428845" y="42672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pic>
        <p:nvPicPr>
          <p:cNvPr id="21" name="Picture 14"/>
          <p:cNvPicPr>
            <a:picLocks noChangeAspect="1"/>
          </p:cNvPicPr>
          <p:nvPr/>
        </p:nvPicPr>
        <p:blipFill>
          <a:blip r:embed="rId5"/>
          <a:stretch>
            <a:fillRect/>
          </a:stretch>
        </p:blipFill>
        <p:spPr bwMode="auto">
          <a:xfrm>
            <a:off x="3428845" y="1676400"/>
            <a:ext cx="1006785" cy="1142747"/>
          </a:xfrm>
          <a:prstGeom prst="ellipse">
            <a:avLst/>
          </a:prstGeom>
          <a:noFill/>
          <a:ln w="9525" cap="flat" cmpd="sng" algn="ctr">
            <a:noFill/>
            <a:prstDash val="solid"/>
            <a:miter lim="800000"/>
            <a:headEnd type="none" w="med" len="med"/>
            <a:tailEnd type="none" w="med" len="med"/>
          </a:ln>
          <a:effectLst>
            <a:outerShdw algn="tl" rotWithShape="0">
              <a:srgbClr val="7D7D7D">
                <a:alpha val="65000"/>
              </a:srgbClr>
            </a:outerShdw>
            <a:softEdge rad="63500"/>
          </a:effectLst>
        </p:spPr>
      </p:pic>
    </p:spTree>
    <p:extLst>
      <p:ext uri="{BB962C8B-B14F-4D97-AF65-F5344CB8AC3E}">
        <p14:creationId xmlns:p14="http://schemas.microsoft.com/office/powerpoint/2010/main" val="343079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23664 0.19097 C -0.16389 0.20671 -0.09115 0.22268 -0.05174 0.19097 C -0.01233 0.15926 -0.00626 0.07963 -7.22222E-6 7.40741E-7 " pathEditMode="relative" ptsTypes="aaA">
                                      <p:cBhvr>
                                        <p:cTn id="9" dur="1000" fill="hold"/>
                                        <p:tgtEl>
                                          <p:spTgt spid="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0" presetClass="path" presetSubtype="0" accel="50000" decel="50000" fill="hold" nodeType="withEffect">
                                  <p:stCondLst>
                                    <p:cond delay="0"/>
                                  </p:stCondLst>
                                  <p:childTnLst>
                                    <p:animMotion origin="layout" path="M -0.25174 0.00439 C -0.25174 0.00439 -0.12587 0.00208 5E-6 7.40741E-7 " pathEditMode="relative" ptsTypes="aA">
                                      <p:cBhvr>
                                        <p:cTn id="14" dur="1000" fill="hold"/>
                                        <p:tgtEl>
                                          <p:spTgt spid="18"/>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0" presetClass="path" presetSubtype="0" accel="50000" decel="50000" fill="hold" nodeType="withEffect">
                                  <p:stCondLst>
                                    <p:cond delay="0"/>
                                  </p:stCondLst>
                                  <p:childTnLst>
                                    <p:animMotion origin="layout" path="M -0.24166 -0.1713 C -0.16267 -0.1845 -0.08368 -0.19746 -0.0434 -0.16899 C -0.00312 -0.14052 -0.00156 -0.07038 -3.61111E-6 -8.14815E-6 " pathEditMode="relative" ptsTypes="aaA">
                                      <p:cBhvr>
                                        <p:cTn id="19" dur="1000" fill="hold"/>
                                        <p:tgtEl>
                                          <p:spTgt spid="19"/>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3.88889E-6 -1.85185E-6 C 0.02031 0.06273 0.04062 0.12546 0.10347 0.15556 C 0.16632 0.18565 0.27153 0.18287 0.37673 0.18009 " pathEditMode="relative" ptsTypes="aaA">
                                      <p:cBhvr>
                                        <p:cTn id="23" dur="500" fill="hold"/>
                                        <p:tgtEl>
                                          <p:spTgt spid="7"/>
                                        </p:tgtEl>
                                        <p:attrNameLst>
                                          <p:attrName>ppt_x</p:attrName>
                                          <p:attrName>ppt_y</p:attrName>
                                        </p:attrNameLst>
                                      </p:cBhvr>
                                    </p:animMotion>
                                  </p:childTnLst>
                                </p:cTn>
                              </p:par>
                              <p:par>
                                <p:cTn id="24" presetID="10" presetClass="exit" presetSubtype="0" fill="hold" nodeType="withEffect">
                                  <p:stCondLst>
                                    <p:cond delay="0"/>
                                  </p:stCondLst>
                                  <p:childTnLst>
                                    <p:animEffect transition="out" filter="fade">
                                      <p:cBhvr>
                                        <p:cTn id="25" dur="3000"/>
                                        <p:tgtEl>
                                          <p:spTgt spid="7"/>
                                        </p:tgtEl>
                                      </p:cBhvr>
                                    </p:animEffect>
                                    <p:set>
                                      <p:cBhvr>
                                        <p:cTn id="26" dur="1" fill="hold">
                                          <p:stCondLst>
                                            <p:cond delay="29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0" presetClass="path" presetSubtype="0" accel="50000" decel="50000" fill="hold" nodeType="withEffect">
                                  <p:stCondLst>
                                    <p:cond delay="0"/>
                                  </p:stCondLst>
                                  <p:childTnLst>
                                    <p:animMotion origin="layout" path="M -0.23664 0.19097 C -0.16389 0.20671 -0.09115 0.22268 -0.05174 0.19097 C -0.01233 0.15926 -0.00626 0.07963 -7.22222E-6 7.40741E-7 " pathEditMode="relative" ptsTypes="aaA">
                                      <p:cBhvr>
                                        <p:cTn id="33" dur="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Grp="1"/>
          </p:cNvSpPr>
          <p:nvPr>
            <p:ph type="title"/>
          </p:nvPr>
        </p:nvSpPr>
        <p:spPr/>
        <p:txBody>
          <a:bodyPr/>
          <a:lstStyle/>
          <a:p>
            <a:r>
              <a:rPr lang="en-US">
                <a:latin typeface="Gill Sans MT" charset="0"/>
                <a:cs typeface="Arial" charset="0"/>
              </a:rPr>
              <a:t>Prod.-cons. with semaphores</a:t>
            </a:r>
          </a:p>
        </p:txBody>
      </p:sp>
      <p:sp>
        <p:nvSpPr>
          <p:cNvPr id="129026" name="Rectangle 2"/>
          <p:cNvSpPr>
            <a:spLocks noGrp="1"/>
          </p:cNvSpPr>
          <p:nvPr>
            <p:ph idx="1"/>
          </p:nvPr>
        </p:nvSpPr>
        <p:spPr/>
        <p:txBody>
          <a:bodyPr/>
          <a:lstStyle/>
          <a:p>
            <a:r>
              <a:rPr lang="en-US" sz="2800">
                <a:latin typeface="Gill Sans MT" charset="0"/>
                <a:cs typeface="Arial" charset="0"/>
              </a:rPr>
              <a:t>Same before-after constraints</a:t>
            </a:r>
            <a:endParaRPr lang="en-US" sz="3200">
              <a:latin typeface="Gill Sans MT" charset="0"/>
              <a:cs typeface="Arial" charset="0"/>
            </a:endParaRPr>
          </a:p>
          <a:p>
            <a:pPr lvl="1"/>
            <a:r>
              <a:rPr lang="en-US" sz="2400">
                <a:latin typeface="Gill Sans MT" charset="0"/>
                <a:cs typeface="Arial" charset="0"/>
              </a:rPr>
              <a:t>If buffer empty, consumer waits for producer</a:t>
            </a:r>
          </a:p>
          <a:p>
            <a:pPr lvl="1"/>
            <a:r>
              <a:rPr lang="en-US" sz="2400">
                <a:latin typeface="Gill Sans MT" charset="0"/>
                <a:cs typeface="Arial" charset="0"/>
              </a:rPr>
              <a:t>If buffer full, producer waits for consumer</a:t>
            </a:r>
          </a:p>
          <a:p>
            <a:r>
              <a:rPr lang="en-US" sz="2800">
                <a:latin typeface="Gill Sans MT" charset="0"/>
                <a:cs typeface="Arial" charset="0"/>
              </a:rPr>
              <a:t>Semaphore assignments</a:t>
            </a:r>
          </a:p>
          <a:p>
            <a:pPr lvl="1"/>
            <a:r>
              <a:rPr lang="en-US" sz="2400">
                <a:latin typeface="Gill Sans MT" charset="0"/>
                <a:cs typeface="Arial" charset="0"/>
              </a:rPr>
              <a:t>mutex (binary semaphore)</a:t>
            </a:r>
          </a:p>
          <a:p>
            <a:pPr lvl="1"/>
            <a:r>
              <a:rPr lang="en-US" sz="2400">
                <a:latin typeface="Gill Sans MT" charset="0"/>
                <a:cs typeface="Arial" charset="0"/>
              </a:rPr>
              <a:t>fullBuffers (counts number of full slots)</a:t>
            </a:r>
          </a:p>
          <a:p>
            <a:pPr lvl="1"/>
            <a:r>
              <a:rPr lang="en-US" sz="2400">
                <a:latin typeface="Gill Sans MT" charset="0"/>
                <a:cs typeface="Arial" charset="0"/>
              </a:rPr>
              <a:t>emptyBuffers (counts number of empty slots)</a:t>
            </a:r>
          </a:p>
        </p:txBody>
      </p:sp>
      <p:grpSp>
        <p:nvGrpSpPr>
          <p:cNvPr id="129027" name="Group 7"/>
          <p:cNvGrpSpPr>
            <a:grpSpLocks/>
          </p:cNvGrpSpPr>
          <p:nvPr/>
        </p:nvGrpSpPr>
        <p:grpSpPr bwMode="auto">
          <a:xfrm>
            <a:off x="6477000" y="2895600"/>
            <a:ext cx="2133600" cy="1160463"/>
            <a:chOff x="685800" y="1371600"/>
            <a:chExt cx="7989887" cy="4343400"/>
          </a:xfrm>
        </p:grpSpPr>
        <p:pic>
          <p:nvPicPr>
            <p:cNvPr id="4" name="Rectangle 2054"/>
            <p:cNvPicPr>
              <a:picLocks noChangeAspect="1" noChangeArrowheads="1"/>
            </p:cNvPicPr>
            <p:nvPr/>
          </p:nvPicPr>
          <p:blipFill>
            <a:blip r:embed="rId2"/>
            <a:srcRect/>
            <a:stretch>
              <a:fillRect/>
            </a:stretch>
          </p:blipFill>
          <p:spPr bwMode="auto">
            <a:xfrm>
              <a:off x="3200476" y="1371600"/>
              <a:ext cx="2669239"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5" name="Rounded Rectangle 4"/>
            <p:cNvSpPr>
              <a:spLocks noChangeArrowheads="1"/>
            </p:cNvSpPr>
            <p:nvPr/>
          </p:nvSpPr>
          <p:spPr bwMode="auto">
            <a:xfrm>
              <a:off x="3349096" y="1597385"/>
              <a:ext cx="1147359" cy="3891829"/>
            </a:xfrm>
            <a:prstGeom prst="roundRect">
              <a:avLst>
                <a:gd name="adj" fmla="val 16667"/>
              </a:avLst>
            </a:prstGeom>
            <a:gradFill rotWithShape="1">
              <a:gsLst>
                <a:gs pos="0">
                  <a:srgbClr val="BCBCBC"/>
                </a:gs>
                <a:gs pos="35001">
                  <a:srgbClr val="D0D0D0"/>
                </a:gs>
                <a:gs pos="100000">
                  <a:srgbClr val="EDEDED"/>
                </a:gs>
              </a:gsLst>
              <a:lin ang="16200000" scaled="1"/>
            </a:gradFill>
            <a:ln w="6350" cap="rnd">
              <a:solidFill>
                <a:srgbClr val="000000"/>
              </a:solidFill>
              <a:round/>
              <a:headEnd type="triangle" w="med" len="med"/>
              <a:tailEnd type="triangle" w="med" len="med"/>
            </a:ln>
            <a:effectLst>
              <a:outerShdw blurRad="63500" algn="tl" rotWithShape="0">
                <a:srgbClr val="000000">
                  <a:alpha val="64000"/>
                </a:srgbClr>
              </a:outerShdw>
            </a:effectLst>
          </p:spPr>
          <p:txBody>
            <a:bodyPr wrap="none" anchor="ctr"/>
            <a:lstStyle/>
            <a:p>
              <a:pPr algn="ctr" defTabSz="914400">
                <a:defRPr/>
              </a:pPr>
              <a:endParaRPr lang="en-US" sz="1800" b="1">
                <a:solidFill>
                  <a:srgbClr val="000000">
                    <a:alpha val="100000"/>
                  </a:srgbClr>
                </a:solidFill>
                <a:latin typeface="Arial"/>
                <a:cs typeface="Arial"/>
              </a:endParaRPr>
            </a:p>
          </p:txBody>
        </p:sp>
        <p:pic>
          <p:nvPicPr>
            <p:cNvPr id="6" name="Rectangle 2058"/>
            <p:cNvPicPr>
              <a:picLocks noChangeAspect="1" noChangeArrowheads="1"/>
            </p:cNvPicPr>
            <p:nvPr/>
          </p:nvPicPr>
          <p:blipFill>
            <a:blip r:embed="rId3"/>
            <a:srcRect/>
            <a:stretch>
              <a:fillRect/>
            </a:stretch>
          </p:blipFill>
          <p:spPr bwMode="auto">
            <a:xfrm>
              <a:off x="6553375" y="2589655"/>
              <a:ext cx="2122312" cy="1871640"/>
            </a:xfrm>
            <a:prstGeom prst="rect">
              <a:avLst/>
            </a:prstGeom>
            <a:noFill/>
            <a:ln w="9525">
              <a:noFill/>
              <a:miter lim="800000"/>
              <a:headEnd/>
              <a:tailEnd/>
            </a:ln>
            <a:effectLst>
              <a:outerShdw blurRad="63500" dist="50800" dir="2700000" algn="tl" rotWithShape="0">
                <a:srgbClr val="000000">
                  <a:alpha val="43137"/>
                </a:srgbClr>
              </a:outerShdw>
            </a:effectLst>
          </p:spPr>
        </p:pic>
        <p:pic>
          <p:nvPicPr>
            <p:cNvPr id="7" name="Rectangle 13"/>
            <p:cNvPicPr>
              <a:picLocks noChangeAspect="1" noChangeArrowheads="1"/>
            </p:cNvPicPr>
            <p:nvPr/>
          </p:nvPicPr>
          <p:blipFill>
            <a:blip r:embed="rId4"/>
            <a:srcRect/>
            <a:stretch>
              <a:fillRect/>
            </a:stretch>
          </p:blipFill>
          <p:spPr bwMode="auto">
            <a:xfrm>
              <a:off x="685800" y="2209385"/>
              <a:ext cx="1831016" cy="2745075"/>
            </a:xfrm>
            <a:prstGeom prst="rect">
              <a:avLst/>
            </a:prstGeom>
            <a:noFill/>
            <a:ln w="9525">
              <a:noFill/>
              <a:miter lim="800000"/>
              <a:headEnd/>
              <a:tailEnd/>
            </a:ln>
            <a:effectLst>
              <a:outerShdw blurRad="63500" dist="50800" dir="2700000" algn="tl" rotWithShape="0">
                <a:srgbClr val="000000">
                  <a:alpha val="43137"/>
                </a:srgbClr>
              </a:outerShdw>
            </a:effectLst>
          </p:spPr>
        </p:pic>
      </p:grpSp>
    </p:spTree>
    <p:extLst>
      <p:ext uri="{BB962C8B-B14F-4D97-AF65-F5344CB8AC3E}">
        <p14:creationId xmlns:p14="http://schemas.microsoft.com/office/powerpoint/2010/main" val="360649079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Grp="1"/>
          </p:cNvSpPr>
          <p:nvPr>
            <p:ph type="title"/>
          </p:nvPr>
        </p:nvSpPr>
        <p:spPr/>
        <p:txBody>
          <a:bodyPr/>
          <a:lstStyle/>
          <a:p>
            <a:r>
              <a:rPr lang="en-US">
                <a:latin typeface="Gill Sans MT" charset="0"/>
                <a:cs typeface="Arial" charset="0"/>
              </a:rPr>
              <a:t>Prod.-cons. with semaphores</a:t>
            </a:r>
          </a:p>
        </p:txBody>
      </p:sp>
      <p:sp>
        <p:nvSpPr>
          <p:cNvPr id="130050" name="Rectangle 2"/>
          <p:cNvSpPr>
            <a:spLocks noGrp="1"/>
          </p:cNvSpPr>
          <p:nvPr>
            <p:ph idx="1"/>
          </p:nvPr>
        </p:nvSpPr>
        <p:spPr/>
        <p:txBody>
          <a:bodyPr/>
          <a:lstStyle/>
          <a:p>
            <a:r>
              <a:rPr lang="en-US">
                <a:latin typeface="Gill Sans MT" charset="0"/>
                <a:cs typeface="Arial" charset="0"/>
              </a:rPr>
              <a:t>Initial semaphore values?</a:t>
            </a:r>
          </a:p>
          <a:p>
            <a:pPr lvl="1"/>
            <a:r>
              <a:rPr lang="en-US">
                <a:solidFill>
                  <a:srgbClr val="FFFF00"/>
                </a:solidFill>
                <a:latin typeface="Gill Sans MT" charset="0"/>
                <a:cs typeface="Arial" charset="0"/>
              </a:rPr>
              <a:t>Mutual exclusion</a:t>
            </a:r>
          </a:p>
          <a:p>
            <a:pPr lvl="2"/>
            <a:r>
              <a:rPr lang="en-US">
                <a:solidFill>
                  <a:srgbClr val="FFFF00"/>
                </a:solidFill>
                <a:latin typeface="Gill Sans MT" charset="0"/>
                <a:cs typeface="Arial" charset="0"/>
              </a:rPr>
              <a:t>sem mutex (?)</a:t>
            </a:r>
          </a:p>
          <a:p>
            <a:pPr lvl="1"/>
            <a:r>
              <a:rPr lang="en-US">
                <a:solidFill>
                  <a:srgbClr val="FFFF00"/>
                </a:solidFill>
                <a:latin typeface="Gill Sans MT" charset="0"/>
                <a:cs typeface="Arial" charset="0"/>
              </a:rPr>
              <a:t>Machine is initially empty</a:t>
            </a:r>
          </a:p>
          <a:p>
            <a:pPr lvl="2"/>
            <a:r>
              <a:rPr lang="en-US">
                <a:solidFill>
                  <a:srgbClr val="FFFF00"/>
                </a:solidFill>
                <a:latin typeface="Gill Sans MT" charset="0"/>
                <a:cs typeface="Arial" charset="0"/>
              </a:rPr>
              <a:t>sem fullBuffers (?)</a:t>
            </a:r>
          </a:p>
          <a:p>
            <a:pPr lvl="2"/>
            <a:r>
              <a:rPr lang="en-US">
                <a:solidFill>
                  <a:srgbClr val="FFFF00"/>
                </a:solidFill>
                <a:latin typeface="Gill Sans MT" charset="0"/>
                <a:cs typeface="Arial" charset="0"/>
              </a:rPr>
              <a:t>sem emptyBuffers (?)</a:t>
            </a:r>
          </a:p>
        </p:txBody>
      </p:sp>
      <p:grpSp>
        <p:nvGrpSpPr>
          <p:cNvPr id="130051" name="Group 6"/>
          <p:cNvGrpSpPr>
            <a:grpSpLocks/>
          </p:cNvGrpSpPr>
          <p:nvPr/>
        </p:nvGrpSpPr>
        <p:grpSpPr bwMode="auto">
          <a:xfrm>
            <a:off x="6172200" y="1752600"/>
            <a:ext cx="1919288" cy="3124200"/>
            <a:chOff x="3198622" y="1371600"/>
            <a:chExt cx="2668778" cy="4343400"/>
          </a:xfrm>
        </p:grpSpPr>
        <p:pic>
          <p:nvPicPr>
            <p:cNvPr id="5" name="Rectangle 2054"/>
            <p:cNvPicPr>
              <a:picLocks noChangeAspect="1" noChangeArrowheads="1"/>
            </p:cNvPicPr>
            <p:nvPr/>
          </p:nvPicPr>
          <p:blipFill>
            <a:blip r:embed="rId2"/>
            <a:srcRect/>
            <a:stretch>
              <a:fillRect/>
            </a:stretch>
          </p:blipFill>
          <p:spPr bwMode="auto">
            <a:xfrm>
              <a:off x="3198622" y="1371600"/>
              <a:ext cx="2668778"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6" name="Rounded Rectangle 5"/>
            <p:cNvSpPr>
              <a:spLocks noChangeArrowheads="1"/>
            </p:cNvSpPr>
            <p:nvPr/>
          </p:nvSpPr>
          <p:spPr bwMode="auto">
            <a:xfrm>
              <a:off x="3350935" y="1601129"/>
              <a:ext cx="1143446" cy="3884341"/>
            </a:xfrm>
            <a:prstGeom prst="roundRect">
              <a:avLst>
                <a:gd name="adj" fmla="val 16667"/>
              </a:avLst>
            </a:prstGeom>
            <a:gradFill rotWithShape="1">
              <a:gsLst>
                <a:gs pos="0">
                  <a:srgbClr val="BCBCBC"/>
                </a:gs>
                <a:gs pos="35001">
                  <a:srgbClr val="D0D0D0"/>
                </a:gs>
                <a:gs pos="100000">
                  <a:srgbClr val="EDEDED"/>
                </a:gs>
              </a:gsLst>
              <a:lin ang="16200000" scaled="1"/>
            </a:gradFill>
            <a:ln w="6350" cap="rnd">
              <a:solidFill>
                <a:srgbClr val="000000"/>
              </a:solidFill>
              <a:round/>
              <a:headEnd type="triangle" w="med" len="med"/>
              <a:tailEnd type="triangle" w="med" len="med"/>
            </a:ln>
            <a:effectLst>
              <a:outerShdw blurRad="63500" algn="tl" rotWithShape="0">
                <a:srgbClr val="000000">
                  <a:alpha val="64000"/>
                </a:srgbClr>
              </a:outerShdw>
            </a:effectLst>
          </p:spPr>
          <p:txBody>
            <a:bodyPr wrap="none" anchor="ctr"/>
            <a:lstStyle/>
            <a:p>
              <a:pPr algn="ctr" defTabSz="914400">
                <a:defRPr/>
              </a:pPr>
              <a:endParaRPr lang="en-US" sz="1800" b="1">
                <a:solidFill>
                  <a:srgbClr val="000000">
                    <a:alpha val="100000"/>
                  </a:srgbClr>
                </a:solidFill>
                <a:latin typeface="Arial"/>
                <a:cs typeface="Arial"/>
              </a:endParaRPr>
            </a:p>
          </p:txBody>
        </p:sp>
      </p:grpSp>
    </p:spTree>
    <p:extLst>
      <p:ext uri="{BB962C8B-B14F-4D97-AF65-F5344CB8AC3E}">
        <p14:creationId xmlns:p14="http://schemas.microsoft.com/office/powerpoint/2010/main" val="224630628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Grp="1"/>
          </p:cNvSpPr>
          <p:nvPr>
            <p:ph type="title"/>
          </p:nvPr>
        </p:nvSpPr>
        <p:spPr/>
        <p:txBody>
          <a:bodyPr/>
          <a:lstStyle/>
          <a:p>
            <a:r>
              <a:rPr lang="en-US">
                <a:latin typeface="Gill Sans MT" charset="0"/>
                <a:cs typeface="Arial" charset="0"/>
              </a:rPr>
              <a:t>Prod.-cons. with semaphores</a:t>
            </a:r>
          </a:p>
        </p:txBody>
      </p:sp>
      <p:sp>
        <p:nvSpPr>
          <p:cNvPr id="131074" name="Rectangle 2"/>
          <p:cNvSpPr>
            <a:spLocks noGrp="1"/>
          </p:cNvSpPr>
          <p:nvPr>
            <p:ph idx="1"/>
          </p:nvPr>
        </p:nvSpPr>
        <p:spPr/>
        <p:txBody>
          <a:bodyPr/>
          <a:lstStyle/>
          <a:p>
            <a:r>
              <a:rPr lang="en-US">
                <a:latin typeface="Gill Sans MT" charset="0"/>
                <a:cs typeface="Arial" charset="0"/>
              </a:rPr>
              <a:t>Initial semaphore values</a:t>
            </a:r>
          </a:p>
          <a:p>
            <a:pPr lvl="1"/>
            <a:r>
              <a:rPr lang="en-US">
                <a:solidFill>
                  <a:srgbClr val="FFFF00"/>
                </a:solidFill>
                <a:latin typeface="Gill Sans MT" charset="0"/>
                <a:cs typeface="Arial" charset="0"/>
              </a:rPr>
              <a:t>Mutual exclusion</a:t>
            </a:r>
          </a:p>
          <a:p>
            <a:pPr lvl="2"/>
            <a:r>
              <a:rPr lang="en-US">
                <a:solidFill>
                  <a:srgbClr val="FFFF00"/>
                </a:solidFill>
                <a:latin typeface="Gill Sans MT" charset="0"/>
                <a:cs typeface="Arial" charset="0"/>
              </a:rPr>
              <a:t>sem mutex (1)</a:t>
            </a:r>
          </a:p>
          <a:p>
            <a:pPr lvl="1"/>
            <a:r>
              <a:rPr lang="en-US">
                <a:solidFill>
                  <a:srgbClr val="FFFF00"/>
                </a:solidFill>
                <a:latin typeface="Gill Sans MT" charset="0"/>
                <a:cs typeface="Arial" charset="0"/>
              </a:rPr>
              <a:t>Machine is initially empty</a:t>
            </a:r>
          </a:p>
          <a:p>
            <a:pPr lvl="2"/>
            <a:r>
              <a:rPr lang="en-US">
                <a:solidFill>
                  <a:srgbClr val="FFFF00"/>
                </a:solidFill>
                <a:latin typeface="Gill Sans MT" charset="0"/>
                <a:cs typeface="Arial" charset="0"/>
              </a:rPr>
              <a:t>sem fullBuffers (0)</a:t>
            </a:r>
          </a:p>
          <a:p>
            <a:pPr lvl="2"/>
            <a:r>
              <a:rPr lang="en-US">
                <a:solidFill>
                  <a:srgbClr val="FFFF00"/>
                </a:solidFill>
                <a:latin typeface="Gill Sans MT" charset="0"/>
                <a:cs typeface="Arial" charset="0"/>
              </a:rPr>
              <a:t>sem emptyBuffers (MaxSodas)</a:t>
            </a:r>
          </a:p>
        </p:txBody>
      </p:sp>
      <p:grpSp>
        <p:nvGrpSpPr>
          <p:cNvPr id="131075" name="Group 6"/>
          <p:cNvGrpSpPr>
            <a:grpSpLocks/>
          </p:cNvGrpSpPr>
          <p:nvPr/>
        </p:nvGrpSpPr>
        <p:grpSpPr bwMode="auto">
          <a:xfrm>
            <a:off x="6172200" y="1752600"/>
            <a:ext cx="1919288" cy="3124200"/>
            <a:chOff x="3198622" y="1371600"/>
            <a:chExt cx="2668778" cy="4343400"/>
          </a:xfrm>
        </p:grpSpPr>
        <p:pic>
          <p:nvPicPr>
            <p:cNvPr id="5" name="Rectangle 2054"/>
            <p:cNvPicPr>
              <a:picLocks noChangeAspect="1" noChangeArrowheads="1"/>
            </p:cNvPicPr>
            <p:nvPr/>
          </p:nvPicPr>
          <p:blipFill>
            <a:blip r:embed="rId2"/>
            <a:srcRect/>
            <a:stretch>
              <a:fillRect/>
            </a:stretch>
          </p:blipFill>
          <p:spPr bwMode="auto">
            <a:xfrm>
              <a:off x="3198622" y="1371600"/>
              <a:ext cx="2668778" cy="4343400"/>
            </a:xfrm>
            <a:prstGeom prst="rect">
              <a:avLst/>
            </a:prstGeom>
            <a:noFill/>
            <a:ln w="57150">
              <a:noFill/>
              <a:miter lim="800000"/>
              <a:headEnd/>
              <a:tailEnd/>
            </a:ln>
            <a:effectLst>
              <a:outerShdw blurRad="63500" dist="50800" dir="2700000" algn="tl" rotWithShape="0">
                <a:srgbClr val="000000">
                  <a:alpha val="43137"/>
                </a:srgbClr>
              </a:outerShdw>
            </a:effectLst>
          </p:spPr>
        </p:pic>
        <p:sp>
          <p:nvSpPr>
            <p:cNvPr id="6" name="Rounded Rectangle 5"/>
            <p:cNvSpPr>
              <a:spLocks noChangeArrowheads="1"/>
            </p:cNvSpPr>
            <p:nvPr/>
          </p:nvSpPr>
          <p:spPr bwMode="auto">
            <a:xfrm>
              <a:off x="3350935" y="1601129"/>
              <a:ext cx="1143446" cy="3884341"/>
            </a:xfrm>
            <a:prstGeom prst="roundRect">
              <a:avLst>
                <a:gd name="adj" fmla="val 16667"/>
              </a:avLst>
            </a:prstGeom>
            <a:gradFill rotWithShape="1">
              <a:gsLst>
                <a:gs pos="0">
                  <a:srgbClr val="BCBCBC"/>
                </a:gs>
                <a:gs pos="35001">
                  <a:srgbClr val="D0D0D0"/>
                </a:gs>
                <a:gs pos="100000">
                  <a:srgbClr val="EDEDED"/>
                </a:gs>
              </a:gsLst>
              <a:lin ang="16200000" scaled="1"/>
            </a:gradFill>
            <a:ln w="6350" cap="rnd">
              <a:solidFill>
                <a:srgbClr val="000000"/>
              </a:solidFill>
              <a:round/>
              <a:headEnd type="triangle" w="med" len="med"/>
              <a:tailEnd type="triangle" w="med" len="med"/>
            </a:ln>
            <a:effectLst>
              <a:outerShdw blurRad="63500" algn="tl" rotWithShape="0">
                <a:srgbClr val="000000">
                  <a:alpha val="64000"/>
                </a:srgbClr>
              </a:outerShdw>
            </a:effectLst>
          </p:spPr>
          <p:txBody>
            <a:bodyPr wrap="none" anchor="ctr"/>
            <a:lstStyle/>
            <a:p>
              <a:pPr algn="ctr" defTabSz="914400">
                <a:defRPr/>
              </a:pPr>
              <a:endParaRPr lang="en-US" sz="1800" b="1">
                <a:solidFill>
                  <a:srgbClr val="000000">
                    <a:alpha val="100000"/>
                  </a:srgbClr>
                </a:solidFill>
                <a:latin typeface="Arial"/>
                <a:cs typeface="Arial"/>
              </a:endParaRPr>
            </a:p>
          </p:txBody>
        </p:sp>
      </p:grpSp>
    </p:spTree>
    <p:extLst>
      <p:ext uri="{BB962C8B-B14F-4D97-AF65-F5344CB8AC3E}">
        <p14:creationId xmlns:p14="http://schemas.microsoft.com/office/powerpoint/2010/main" val="39884595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Grp="1"/>
          </p:cNvSpPr>
          <p:nvPr>
            <p:ph type="title"/>
          </p:nvPr>
        </p:nvSpPr>
        <p:spPr/>
        <p:txBody>
          <a:bodyPr/>
          <a:lstStyle/>
          <a:p>
            <a:r>
              <a:rPr lang="en-US">
                <a:latin typeface="Gill Sans MT" charset="0"/>
                <a:cs typeface="Arial" charset="0"/>
              </a:rPr>
              <a:t>Prod.-cons. with semaphores</a:t>
            </a:r>
          </a:p>
        </p:txBody>
      </p:sp>
      <p:sp>
        <p:nvSpPr>
          <p:cNvPr id="4" name="TextBox 3"/>
          <p:cNvSpPr txBox="1">
            <a:spLocks noChangeArrowheads="1"/>
          </p:cNvSpPr>
          <p:nvPr/>
        </p:nvSpPr>
        <p:spPr bwMode="auto">
          <a:xfrm>
            <a:off x="4495800" y="1981200"/>
            <a:ext cx="4495800" cy="3170238"/>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a:t>
            </a:r>
            <a:r>
              <a:rPr lang="en-US" sz="2000" b="1" i="1" smtClean="0">
                <a:solidFill>
                  <a:srgbClr val="FFFFFF"/>
                </a:solidFill>
                <a:latin typeface="Courier New" charset="0"/>
                <a:cs typeface="Courier New" charset="0"/>
              </a:rPr>
              <a:t>one less empty buffer</a:t>
            </a: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put </a:t>
            </a:r>
            <a:r>
              <a:rPr lang="en-US" sz="2000" b="1" smtClean="0">
                <a:solidFill>
                  <a:srgbClr val="FFFF00"/>
                </a:solidFill>
                <a:latin typeface="Courier New" charset="0"/>
                <a:cs typeface="Courier New" charset="0"/>
              </a:rPr>
              <a:t>one</a:t>
            </a:r>
            <a:r>
              <a:rPr lang="en-US" sz="2000" b="1" smtClean="0">
                <a:solidFill>
                  <a:srgbClr val="FFFFFF"/>
                </a:solidFill>
                <a:latin typeface="Courier New" charset="0"/>
                <a:cs typeface="Courier New" charset="0"/>
              </a:rPr>
              <a:t> soda in</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a:t>
            </a:r>
            <a:r>
              <a:rPr lang="en-US" sz="2000" b="1" i="1" smtClean="0">
                <a:solidFill>
                  <a:srgbClr val="FFFFFF"/>
                </a:solidFill>
                <a:latin typeface="Courier New" charset="0"/>
                <a:cs typeface="Courier New" charset="0"/>
              </a:rPr>
              <a:t>one more full buffer</a:t>
            </a:r>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r>
              <a:rPr lang="en-US" sz="2000" b="1" smtClean="0">
                <a:solidFill>
                  <a:srgbClr val="FFFFFF"/>
                </a:solidFill>
                <a:latin typeface="Courier New" charset="0"/>
                <a:cs typeface="Courier New" charset="0"/>
              </a:rPr>
              <a:t>}</a:t>
            </a:r>
          </a:p>
        </p:txBody>
      </p:sp>
      <p:sp>
        <p:nvSpPr>
          <p:cNvPr id="5" name="TextBox 4"/>
          <p:cNvSpPr txBox="1">
            <a:spLocks noChangeArrowheads="1"/>
          </p:cNvSpPr>
          <p:nvPr/>
        </p:nvSpPr>
        <p:spPr bwMode="auto">
          <a:xfrm>
            <a:off x="152400" y="1981200"/>
            <a:ext cx="4343400" cy="28622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a:t>
            </a:r>
            <a:r>
              <a:rPr lang="en-US" sz="2000" b="1" i="1" smtClean="0">
                <a:solidFill>
                  <a:srgbClr val="FFFFFF"/>
                </a:solidFill>
                <a:latin typeface="Courier New" charset="0"/>
                <a:cs typeface="Courier New" charset="0"/>
              </a:rPr>
              <a:t>one less full buffer</a:t>
            </a:r>
          </a:p>
          <a:p>
            <a:pPr defTabSz="914400" eaLnBrk="1" hangingPunct="1"/>
            <a:r>
              <a:rPr lang="en-US" sz="2000" b="1" i="1" smtClean="0">
                <a:solidFill>
                  <a:srgbClr val="FFFFFF"/>
                </a:solidFill>
                <a:latin typeface="Courier New" charset="0"/>
                <a:cs typeface="Courier New" charset="0"/>
              </a:rPr>
              <a:t>  </a:t>
            </a:r>
            <a:r>
              <a:rPr lang="en-US" sz="2000" b="1" smtClean="0">
                <a:solidFill>
                  <a:srgbClr val="FFFFFF"/>
                </a:solidFill>
                <a:latin typeface="Courier New" charset="0"/>
                <a:cs typeface="Courier New" charset="0"/>
              </a:rPr>
              <a:t>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take </a:t>
            </a:r>
            <a:r>
              <a:rPr lang="en-US" sz="2000" b="1" smtClean="0">
                <a:solidFill>
                  <a:srgbClr val="FFFF00"/>
                </a:solidFill>
                <a:latin typeface="Courier New" charset="0"/>
                <a:cs typeface="Courier New" charset="0"/>
              </a:rPr>
              <a:t>one</a:t>
            </a:r>
            <a:r>
              <a:rPr lang="en-US" sz="2000" b="1" smtClean="0">
                <a:solidFill>
                  <a:srgbClr val="FFFFFF"/>
                </a:solidFill>
                <a:latin typeface="Courier New" charset="0"/>
                <a:cs typeface="Courier New" charset="0"/>
              </a:rPr>
              <a:t> soda out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i="1" smtClean="0">
                <a:solidFill>
                  <a:srgbClr val="FFFFFF"/>
                </a:solidFill>
                <a:latin typeface="Courier New" charset="0"/>
                <a:cs typeface="Courier New" charset="0"/>
              </a:rPr>
              <a:t>  one more empty buffer</a:t>
            </a:r>
          </a:p>
          <a:p>
            <a:pPr defTabSz="914400" eaLnBrk="1" hangingPunct="1"/>
            <a:r>
              <a:rPr lang="en-US" sz="2000" b="1" smtClean="0">
                <a:solidFill>
                  <a:srgbClr val="FFFFFF"/>
                </a:solidFill>
                <a:latin typeface="Courier New" charset="0"/>
                <a:cs typeface="Courier New" charset="0"/>
              </a:rPr>
              <a:t>  up (emptyBuffers)</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2100" name="TextBox 5"/>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fullBuffers(0),emptyBuffers(MaxSodas)</a:t>
            </a:r>
            <a:endParaRPr lang="en-US" sz="1800" smtClean="0">
              <a:solidFill>
                <a:srgbClr val="000000"/>
              </a:solidFill>
              <a:latin typeface="Gill Sans MT" charset="0"/>
              <a:cs typeface="Arial" charset="0"/>
            </a:endParaRPr>
          </a:p>
        </p:txBody>
      </p:sp>
      <p:sp>
        <p:nvSpPr>
          <p:cNvPr id="7" name="TextBox 6"/>
          <p:cNvSpPr txBox="1">
            <a:spLocks noChangeArrowheads="1"/>
          </p:cNvSpPr>
          <p:nvPr/>
        </p:nvSpPr>
        <p:spPr bwMode="auto">
          <a:xfrm>
            <a:off x="457200" y="54864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b="1" smtClean="0">
                <a:solidFill>
                  <a:srgbClr val="FFFF00"/>
                </a:solidFill>
                <a:latin typeface="Calibri" charset="0"/>
                <a:cs typeface="Arial" charset="0"/>
              </a:rPr>
              <a:t>Semaphores give us elegant full/empty synchronization.</a:t>
            </a:r>
          </a:p>
          <a:p>
            <a:pPr defTabSz="914400" eaLnBrk="1" hangingPunct="1"/>
            <a:r>
              <a:rPr lang="en-US" b="1" smtClean="0">
                <a:solidFill>
                  <a:srgbClr val="FFFF00"/>
                </a:solidFill>
                <a:latin typeface="Calibri" charset="0"/>
                <a:cs typeface="Arial" charset="0"/>
              </a:rPr>
              <a:t>Is that enough?</a:t>
            </a:r>
          </a:p>
        </p:txBody>
      </p:sp>
    </p:spTree>
    <p:extLst>
      <p:ext uri="{BB962C8B-B14F-4D97-AF65-F5344CB8AC3E}">
        <p14:creationId xmlns:p14="http://schemas.microsoft.com/office/powerpoint/2010/main" val="180387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p:cNvSpPr>
          <p:nvPr>
            <p:ph type="title"/>
          </p:nvPr>
        </p:nvSpPr>
        <p:spPr/>
        <p:txBody>
          <a:bodyPr/>
          <a:lstStyle/>
          <a:p>
            <a:r>
              <a:rPr lang="en-US">
                <a:latin typeface="Gill Sans MT" charset="0"/>
                <a:cs typeface="Arial" charset="0"/>
              </a:rPr>
              <a:t>Prod.-cons. with semaphores</a:t>
            </a:r>
          </a:p>
        </p:txBody>
      </p:sp>
      <p:sp>
        <p:nvSpPr>
          <p:cNvPr id="4" name="TextBox 3"/>
          <p:cNvSpPr txBox="1">
            <a:spLocks noChangeArrowheads="1"/>
          </p:cNvSpPr>
          <p:nvPr/>
        </p:nvSpPr>
        <p:spPr bwMode="auto">
          <a:xfrm>
            <a:off x="4495800" y="1981200"/>
            <a:ext cx="4495800" cy="28622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r>
              <a:rPr lang="en-US" sz="2000" b="1" smtClean="0">
                <a:solidFill>
                  <a:srgbClr val="FFFFFF"/>
                </a:solidFill>
                <a:latin typeface="Courier New" charset="0"/>
                <a:cs typeface="Courier New" charset="0"/>
              </a:rPr>
              <a:t>  put </a:t>
            </a:r>
            <a:r>
              <a:rPr lang="en-US" sz="2000" b="1" smtClean="0">
                <a:solidFill>
                  <a:srgbClr val="FFFF00"/>
                </a:solidFill>
                <a:latin typeface="Courier New" charset="0"/>
                <a:cs typeface="Courier New" charset="0"/>
              </a:rPr>
              <a:t>one</a:t>
            </a:r>
            <a:r>
              <a:rPr lang="en-US" sz="2000" b="1" smtClean="0">
                <a:solidFill>
                  <a:srgbClr val="FFFFFF"/>
                </a:solidFill>
                <a:latin typeface="Courier New" charset="0"/>
                <a:cs typeface="Courier New" charset="0"/>
              </a:rPr>
              <a:t> soda in</a:t>
            </a: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r>
              <a:rPr lang="en-US" sz="2000" b="1" smtClean="0">
                <a:solidFill>
                  <a:srgbClr val="FFFFFF"/>
                </a:solidFill>
                <a:latin typeface="Courier New" charset="0"/>
                <a:cs typeface="Courier New" charset="0"/>
              </a:rPr>
              <a:t>}</a:t>
            </a:r>
          </a:p>
        </p:txBody>
      </p:sp>
      <p:sp>
        <p:nvSpPr>
          <p:cNvPr id="5" name="TextBox 4"/>
          <p:cNvSpPr txBox="1">
            <a:spLocks noChangeArrowheads="1"/>
          </p:cNvSpPr>
          <p:nvPr/>
        </p:nvSpPr>
        <p:spPr bwMode="auto">
          <a:xfrm>
            <a:off x="152400" y="1981200"/>
            <a:ext cx="4343400" cy="286226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r>
              <a:rPr lang="en-US" sz="2000" b="1" smtClean="0">
                <a:solidFill>
                  <a:srgbClr val="FFFFFF"/>
                </a:solidFill>
                <a:latin typeface="Courier New" charset="0"/>
                <a:cs typeface="Courier New" charset="0"/>
              </a:rPr>
              <a:t>  take </a:t>
            </a:r>
            <a:r>
              <a:rPr lang="en-US" sz="2000" b="1" smtClean="0">
                <a:solidFill>
                  <a:srgbClr val="FFFF00"/>
                </a:solidFill>
                <a:latin typeface="Courier New" charset="0"/>
                <a:cs typeface="Courier New" charset="0"/>
              </a:rPr>
              <a:t>one</a:t>
            </a:r>
            <a:r>
              <a:rPr lang="en-US" sz="2000" b="1" smtClean="0">
                <a:solidFill>
                  <a:srgbClr val="FFFFFF"/>
                </a:solidFill>
                <a:latin typeface="Courier New" charset="0"/>
                <a:cs typeface="Courier New" charset="0"/>
              </a:rPr>
              <a:t> soda out</a:t>
            </a: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(emptyBuffers)</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3124" name="TextBox 5"/>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mutex(1),fullBuffers(0),emptyBuffers(MaxSodas)</a:t>
            </a:r>
            <a:endParaRPr lang="en-US" sz="1800" smtClean="0">
              <a:solidFill>
                <a:srgbClr val="000000"/>
              </a:solidFill>
              <a:latin typeface="Gill Sans MT" charset="0"/>
              <a:cs typeface="Arial" charset="0"/>
            </a:endParaRPr>
          </a:p>
        </p:txBody>
      </p:sp>
      <p:sp>
        <p:nvSpPr>
          <p:cNvPr id="7" name="TextBox 6"/>
          <p:cNvSpPr txBox="1">
            <a:spLocks noChangeArrowheads="1"/>
          </p:cNvSpPr>
          <p:nvPr/>
        </p:nvSpPr>
        <p:spPr bwMode="auto">
          <a:xfrm>
            <a:off x="457200" y="54864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b="1" smtClean="0">
                <a:solidFill>
                  <a:srgbClr val="FFFF00"/>
                </a:solidFill>
                <a:latin typeface="Calibri" charset="0"/>
                <a:cs typeface="Arial" charset="0"/>
              </a:rPr>
              <a:t>Use one semaphore for fullBuffers and emptyBuffers?</a:t>
            </a:r>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2112140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atin typeface="Gill Sans MT" charset="0"/>
                <a:cs typeface="Arial" charset="0"/>
              </a:rPr>
              <a:t>Prod.-cons. with semaphores</a:t>
            </a:r>
          </a:p>
        </p:txBody>
      </p:sp>
      <p:sp>
        <p:nvSpPr>
          <p:cNvPr id="7" name="TextBox 6"/>
          <p:cNvSpPr txBox="1">
            <a:spLocks noChangeArrowheads="1"/>
          </p:cNvSpPr>
          <p:nvPr/>
        </p:nvSpPr>
        <p:spPr bwMode="auto">
          <a:xfrm>
            <a:off x="457200" y="54864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b="1" smtClean="0">
                <a:solidFill>
                  <a:srgbClr val="FFFF00"/>
                </a:solidFill>
                <a:latin typeface="Calibri" charset="0"/>
                <a:cs typeface="Arial" charset="0"/>
              </a:rPr>
              <a:t>Does the order of the down calls matter?</a:t>
            </a:r>
            <a:endParaRPr lang="en-US" sz="1800" smtClean="0">
              <a:solidFill>
                <a:srgbClr val="000000"/>
              </a:solidFill>
              <a:latin typeface="Gill Sans MT" charset="0"/>
              <a:cs typeface="Arial" charset="0"/>
            </a:endParaRPr>
          </a:p>
          <a:p>
            <a:pPr defTabSz="914400" eaLnBrk="1" hangingPunct="1"/>
            <a:r>
              <a:rPr lang="en-US" sz="2800" b="1" smtClean="0">
                <a:solidFill>
                  <a:srgbClr val="FFFF00"/>
                </a:solidFill>
                <a:latin typeface="Calibri" charset="0"/>
                <a:cs typeface="Arial" charset="0"/>
              </a:rPr>
              <a:t>Yes. Can cause </a:t>
            </a:r>
            <a:r>
              <a:rPr lang="ja-JP" altLang="en-US" sz="2800" b="1" smtClean="0">
                <a:solidFill>
                  <a:srgbClr val="FFFF00"/>
                </a:solidFill>
                <a:latin typeface="Calibri" charset="0"/>
                <a:cs typeface="Arial" charset="0"/>
              </a:rPr>
              <a:t>“</a:t>
            </a:r>
            <a:r>
              <a:rPr lang="en-US" altLang="ja-JP" sz="2800" b="1" smtClean="0">
                <a:solidFill>
                  <a:srgbClr val="FFFF00"/>
                </a:solidFill>
                <a:latin typeface="Calibri" charset="0"/>
                <a:cs typeface="Arial" charset="0"/>
              </a:rPr>
              <a:t>deadlock.</a:t>
            </a:r>
            <a:r>
              <a:rPr lang="ja-JP" altLang="en-US" sz="2800" b="1" smtClean="0">
                <a:solidFill>
                  <a:srgbClr val="FFFF00"/>
                </a:solidFill>
                <a:latin typeface="Calibri" charset="0"/>
                <a:cs typeface="Arial" charset="0"/>
              </a:rPr>
              <a:t>”</a:t>
            </a:r>
            <a:endParaRPr lang="en-US" sz="2800" b="1" smtClean="0">
              <a:solidFill>
                <a:srgbClr val="FFFF00"/>
              </a:solidFill>
              <a:latin typeface="Calibri" charset="0"/>
              <a:cs typeface="Arial" charset="0"/>
            </a:endParaRPr>
          </a:p>
        </p:txBody>
      </p:sp>
      <p:sp>
        <p:nvSpPr>
          <p:cNvPr id="8" name="TextBox 7"/>
          <p:cNvSpPr txBox="1">
            <a:spLocks noChangeArrowheads="1"/>
          </p:cNvSpPr>
          <p:nvPr/>
        </p:nvSpPr>
        <p:spPr bwMode="auto">
          <a:xfrm>
            <a:off x="4495800" y="1981200"/>
            <a:ext cx="44958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put soda in</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r>
              <a:rPr lang="en-US" sz="2000" b="1" smtClean="0">
                <a:solidFill>
                  <a:srgbClr val="FFFFFF"/>
                </a:solidFill>
                <a:latin typeface="Courier New" charset="0"/>
                <a:cs typeface="Courier New" charset="0"/>
              </a:rPr>
              <a:t>}</a:t>
            </a:r>
          </a:p>
        </p:txBody>
      </p:sp>
      <p:sp>
        <p:nvSpPr>
          <p:cNvPr id="9" name="TextBox 8"/>
          <p:cNvSpPr txBox="1">
            <a:spLocks noChangeArrowheads="1"/>
          </p:cNvSpPr>
          <p:nvPr/>
        </p:nvSpPr>
        <p:spPr bwMode="auto">
          <a:xfrm>
            <a:off x="152400" y="1981200"/>
            <a:ext cx="43434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take soda out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4149" name="TextBox 9"/>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mutex(1),fullBuffers(0),emptyBuffers(MaxSodas)</a:t>
            </a:r>
            <a:endParaRPr lang="en-US" sz="1800" smtClean="0">
              <a:solidFill>
                <a:srgbClr val="000000"/>
              </a:solidFill>
              <a:latin typeface="Gill Sans MT" charset="0"/>
              <a:cs typeface="Arial" charset="0"/>
            </a:endParaRPr>
          </a:p>
        </p:txBody>
      </p:sp>
      <p:sp>
        <p:nvSpPr>
          <p:cNvPr id="11" name="Oval 10"/>
          <p:cNvSpPr>
            <a:spLocks noChangeArrowheads="1"/>
          </p:cNvSpPr>
          <p:nvPr/>
        </p:nvSpPr>
        <p:spPr bwMode="auto">
          <a:xfrm>
            <a:off x="7162800" y="2286000"/>
            <a:ext cx="533400" cy="533400"/>
          </a:xfrm>
          <a:prstGeom prst="ellipse">
            <a:avLst/>
          </a:prstGeom>
          <a:solidFill>
            <a:srgbClr val="FF3300"/>
          </a:solidFill>
          <a:ln w="57150">
            <a:solidFill>
              <a:schemeClr val="bg1"/>
            </a:solidFill>
            <a:round/>
            <a:headEnd type="triangle" w="med" len="med"/>
            <a:tailEnd type="triangle" w="med" len="med"/>
          </a:ln>
        </p:spPr>
        <p:txBody>
          <a:bodyPr wrap="none" anchor="ctr"/>
          <a:lstStyle/>
          <a:p>
            <a:pPr algn="ctr" defTabSz="914400"/>
            <a:r>
              <a:rPr lang="en-US" sz="4400" b="1" smtClean="0">
                <a:solidFill>
                  <a:srgbClr val="FFFFFF"/>
                </a:solidFill>
                <a:latin typeface="Calibri" charset="0"/>
                <a:cs typeface="Arial" charset="0"/>
              </a:rPr>
              <a:t>2</a:t>
            </a:r>
          </a:p>
        </p:txBody>
      </p:sp>
      <p:sp>
        <p:nvSpPr>
          <p:cNvPr id="12" name="Oval 11"/>
          <p:cNvSpPr>
            <a:spLocks noChangeArrowheads="1"/>
          </p:cNvSpPr>
          <p:nvPr/>
        </p:nvSpPr>
        <p:spPr bwMode="auto">
          <a:xfrm>
            <a:off x="2895600" y="2362200"/>
            <a:ext cx="533400" cy="533400"/>
          </a:xfrm>
          <a:prstGeom prst="ellipse">
            <a:avLst/>
          </a:prstGeom>
          <a:solidFill>
            <a:srgbClr val="FF3300"/>
          </a:solidFill>
          <a:ln w="57150">
            <a:solidFill>
              <a:schemeClr val="bg1"/>
            </a:solidFill>
            <a:round/>
            <a:headEnd type="triangle" w="med" len="med"/>
            <a:tailEnd type="triangle" w="med" len="med"/>
          </a:ln>
        </p:spPr>
        <p:txBody>
          <a:bodyPr wrap="none" anchor="ctr"/>
          <a:lstStyle/>
          <a:p>
            <a:pPr algn="ctr" defTabSz="914400"/>
            <a:r>
              <a:rPr lang="en-US" sz="4400" b="1" smtClean="0">
                <a:solidFill>
                  <a:srgbClr val="FFFFFF"/>
                </a:solidFill>
                <a:latin typeface="Calibri" charset="0"/>
                <a:cs typeface="Arial" charset="0"/>
              </a:rPr>
              <a:t>1</a:t>
            </a:r>
          </a:p>
        </p:txBody>
      </p:sp>
    </p:spTree>
    <p:extLst>
      <p:ext uri="{BB962C8B-B14F-4D97-AF65-F5344CB8AC3E}">
        <p14:creationId xmlns:p14="http://schemas.microsoft.com/office/powerpoint/2010/main" val="18085861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9">
                                            <p:txEl>
                                              <p:pRg st="1" end="1"/>
                                            </p:txEl>
                                          </p:spTgt>
                                        </p:tgtEl>
                                        <p:attrNameLst>
                                          <p:attrName>style.color</p:attrName>
                                        </p:attrNameLst>
                                      </p:cBhvr>
                                      <p:to>
                                        <a:srgbClr val="FF7C80"/>
                                      </p:to>
                                    </p:animClr>
                                  </p:childTnLst>
                                </p:cTn>
                              </p:par>
                              <p:par>
                                <p:cTn id="13" presetID="3" presetClass="emph" presetSubtype="2" fill="hold" nodeType="withEffect">
                                  <p:stCondLst>
                                    <p:cond delay="0"/>
                                  </p:stCondLst>
                                  <p:childTnLst>
                                    <p:animClr clrSpc="rgb" dir="cw">
                                      <p:cBhvr override="childStyle">
                                        <p:cTn id="14" dur="500" fill="hold"/>
                                        <p:tgtEl>
                                          <p:spTgt spid="9">
                                            <p:txEl>
                                              <p:pRg st="3" end="3"/>
                                            </p:txEl>
                                          </p:spTgt>
                                        </p:tgtEl>
                                        <p:attrNameLst>
                                          <p:attrName>style.color</p:attrName>
                                        </p:attrNameLst>
                                      </p:cBhvr>
                                      <p:to>
                                        <a:srgbClr val="FF7C80"/>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8">
                                            <p:txEl>
                                              <p:pRg st="1" end="1"/>
                                            </p:txEl>
                                          </p:spTgt>
                                        </p:tgtEl>
                                        <p:attrNameLst>
                                          <p:attrName>style.color</p:attrName>
                                        </p:attrNameLst>
                                      </p:cBhvr>
                                      <p:to>
                                        <a:srgbClr val="99FF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atin typeface="Gill Sans MT" charset="0"/>
                <a:cs typeface="Arial" charset="0"/>
              </a:rPr>
              <a:t>Prod.-cons. with semaphores</a:t>
            </a:r>
          </a:p>
        </p:txBody>
      </p:sp>
      <p:sp>
        <p:nvSpPr>
          <p:cNvPr id="7" name="TextBox 6"/>
          <p:cNvSpPr txBox="1">
            <a:spLocks noChangeArrowheads="1"/>
          </p:cNvSpPr>
          <p:nvPr/>
        </p:nvSpPr>
        <p:spPr bwMode="auto">
          <a:xfrm>
            <a:off x="457200" y="54864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b="1" smtClean="0">
                <a:solidFill>
                  <a:srgbClr val="FFFF00"/>
                </a:solidFill>
                <a:latin typeface="Calibri" charset="0"/>
                <a:cs typeface="Arial" charset="0"/>
              </a:rPr>
              <a:t>Does the order of the up calls matter?</a:t>
            </a:r>
            <a:endParaRPr lang="en-US" sz="1800" smtClean="0">
              <a:solidFill>
                <a:srgbClr val="000000"/>
              </a:solidFill>
              <a:latin typeface="Gill Sans MT" charset="0"/>
              <a:cs typeface="Arial" charset="0"/>
            </a:endParaRPr>
          </a:p>
          <a:p>
            <a:pPr defTabSz="914400" eaLnBrk="1" hangingPunct="1"/>
            <a:r>
              <a:rPr lang="en-US" sz="2800" b="1" smtClean="0">
                <a:solidFill>
                  <a:srgbClr val="FFFF00"/>
                </a:solidFill>
                <a:latin typeface="Calibri" charset="0"/>
                <a:cs typeface="Arial" charset="0"/>
              </a:rPr>
              <a:t>Not for correctness (possible efficiency issues).</a:t>
            </a:r>
          </a:p>
        </p:txBody>
      </p:sp>
      <p:sp>
        <p:nvSpPr>
          <p:cNvPr id="135171" name="TextBox 7"/>
          <p:cNvSpPr txBox="1">
            <a:spLocks noChangeArrowheads="1"/>
          </p:cNvSpPr>
          <p:nvPr/>
        </p:nvSpPr>
        <p:spPr bwMode="auto">
          <a:xfrm>
            <a:off x="4495800" y="1981200"/>
            <a:ext cx="44958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put soda in</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r>
              <a:rPr lang="en-US" sz="2000" b="1" smtClean="0">
                <a:solidFill>
                  <a:srgbClr val="FFFFFF"/>
                </a:solidFill>
                <a:latin typeface="Courier New" charset="0"/>
                <a:cs typeface="Courier New" charset="0"/>
              </a:rPr>
              <a:t>}</a:t>
            </a:r>
          </a:p>
        </p:txBody>
      </p:sp>
      <p:sp>
        <p:nvSpPr>
          <p:cNvPr id="135172" name="TextBox 8"/>
          <p:cNvSpPr txBox="1">
            <a:spLocks noChangeArrowheads="1"/>
          </p:cNvSpPr>
          <p:nvPr/>
        </p:nvSpPr>
        <p:spPr bwMode="auto">
          <a:xfrm>
            <a:off x="152400" y="1981200"/>
            <a:ext cx="43434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take soda out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5173" name="TextBox 9"/>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mutex(1),fullBuffers(0),emptyBuffers(MaxSodas)</a:t>
            </a:r>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1977048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846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5"/>
          <p:cNvSpPr>
            <a:spLocks noChangeArrowheads="1"/>
          </p:cNvSpPr>
          <p:nvPr/>
        </p:nvSpPr>
        <p:spPr bwMode="auto">
          <a:xfrm>
            <a:off x="2286000" y="5105400"/>
            <a:ext cx="68580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aseline="30000">
                <a:solidFill>
                  <a:srgbClr val="00264D"/>
                </a:solidFill>
              </a:rPr>
              <a:t>TYPE Thread;</a:t>
            </a:r>
          </a:p>
          <a:p>
            <a:r>
              <a:rPr lang="en-US" sz="2800" baseline="30000">
                <a:solidFill>
                  <a:srgbClr val="00264D"/>
                </a:solidFill>
              </a:rPr>
              <a:t>TYPE Forkee = PROCEDURE(REFANY): REFANY; PROCEDURE Fork(proc: Forkee; arg: REFANY): Thread;</a:t>
            </a:r>
          </a:p>
          <a:p>
            <a:r>
              <a:rPr lang="en-US" sz="2800" baseline="30000">
                <a:solidFill>
                  <a:srgbClr val="00264D"/>
                </a:solidFill>
              </a:rPr>
              <a:t> PROCEDURE Join(thread: Thread): REFANY;</a:t>
            </a:r>
            <a:endParaRPr lang="en-US" sz="2800">
              <a:solidFill>
                <a:srgbClr val="00264D"/>
              </a:solidFill>
            </a:endParaRPr>
          </a:p>
        </p:txBody>
      </p:sp>
      <p:sp>
        <p:nvSpPr>
          <p:cNvPr id="109571" name="Rectangle 6"/>
          <p:cNvSpPr>
            <a:spLocks noChangeArrowheads="1"/>
          </p:cNvSpPr>
          <p:nvPr/>
        </p:nvSpPr>
        <p:spPr bwMode="auto">
          <a:xfrm>
            <a:off x="5410200" y="762000"/>
            <a:ext cx="58674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aseline="30000">
                <a:solidFill>
                  <a:srgbClr val="00264D"/>
                </a:solidFill>
              </a:rPr>
              <a:t>VAR t: Thread;</a:t>
            </a:r>
          </a:p>
          <a:p>
            <a:r>
              <a:rPr lang="en-US" sz="3200" baseline="30000">
                <a:solidFill>
                  <a:srgbClr val="00264D"/>
                </a:solidFill>
              </a:rPr>
              <a:t>t := Fork(a, x);</a:t>
            </a:r>
          </a:p>
          <a:p>
            <a:r>
              <a:rPr lang="en-US" sz="3200" baseline="30000">
                <a:solidFill>
                  <a:srgbClr val="00264D"/>
                </a:solidFill>
              </a:rPr>
              <a:t>p := b(y);</a:t>
            </a:r>
          </a:p>
          <a:p>
            <a:r>
              <a:rPr lang="fi-FI" sz="3200" baseline="30000">
                <a:solidFill>
                  <a:srgbClr val="00264D"/>
                </a:solidFill>
              </a:rPr>
              <a:t>q := Join(t);</a:t>
            </a:r>
            <a:endParaRPr lang="en-US" sz="3200">
              <a:solidFill>
                <a:srgbClr val="00264D"/>
              </a:solidFill>
            </a:endParaRPr>
          </a:p>
        </p:txBody>
      </p:sp>
      <p:sp>
        <p:nvSpPr>
          <p:cNvPr id="109572" name="Rectangle 7"/>
          <p:cNvSpPr>
            <a:spLocks noChangeArrowheads="1"/>
          </p:cNvSpPr>
          <p:nvPr/>
        </p:nvSpPr>
        <p:spPr bwMode="auto">
          <a:xfrm>
            <a:off x="3657600" y="2819400"/>
            <a:ext cx="5105400"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aseline="30000">
                <a:solidFill>
                  <a:srgbClr val="00264D"/>
                </a:solidFill>
              </a:rPr>
              <a:t>TYPE Condition;</a:t>
            </a:r>
          </a:p>
          <a:p>
            <a:r>
              <a:rPr lang="en-US" sz="2800" baseline="30000">
                <a:solidFill>
                  <a:srgbClr val="00264D"/>
                </a:solidFill>
              </a:rPr>
              <a:t>PROCEDURE Wait(m: Mutex; c: Condition); PROCEDURE Signal(c: Condition); PROCEDURE Broadcast(c: Condition);</a:t>
            </a:r>
            <a:endParaRPr lang="en-US" sz="2800">
              <a:solidFill>
                <a:srgbClr val="00264D"/>
              </a:solidFill>
            </a:endParaRPr>
          </a:p>
        </p:txBody>
      </p:sp>
    </p:spTree>
    <p:extLst>
      <p:ext uri="{BB962C8B-B14F-4D97-AF65-F5344CB8AC3E}">
        <p14:creationId xmlns:p14="http://schemas.microsoft.com/office/powerpoint/2010/main" val="343658988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atin typeface="Gill Sans MT" charset="0"/>
                <a:cs typeface="Arial" charset="0"/>
              </a:rPr>
              <a:t>Prod.-cons. with semaphores</a:t>
            </a:r>
          </a:p>
        </p:txBody>
      </p:sp>
      <p:sp>
        <p:nvSpPr>
          <p:cNvPr id="7" name="TextBox 6"/>
          <p:cNvSpPr txBox="1">
            <a:spLocks noChangeArrowheads="1"/>
          </p:cNvSpPr>
          <p:nvPr/>
        </p:nvSpPr>
        <p:spPr bwMode="auto">
          <a:xfrm>
            <a:off x="457200" y="54864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b="1" smtClean="0">
                <a:solidFill>
                  <a:srgbClr val="FFFF00"/>
                </a:solidFill>
                <a:latin typeface="Calibri" charset="0"/>
                <a:cs typeface="Arial" charset="0"/>
              </a:rPr>
              <a:t>What about multiple consumers and/or producers?</a:t>
            </a:r>
            <a:endParaRPr lang="en-US" sz="1800" smtClean="0">
              <a:solidFill>
                <a:srgbClr val="000000"/>
              </a:solidFill>
              <a:latin typeface="Gill Sans MT" charset="0"/>
              <a:cs typeface="Arial" charset="0"/>
            </a:endParaRPr>
          </a:p>
          <a:p>
            <a:pPr defTabSz="914400" eaLnBrk="1" hangingPunct="1"/>
            <a:r>
              <a:rPr lang="en-US" sz="2800" b="1" smtClean="0">
                <a:solidFill>
                  <a:srgbClr val="FFFF00"/>
                </a:solidFill>
                <a:latin typeface="Calibri" charset="0"/>
                <a:cs typeface="Arial" charset="0"/>
              </a:rPr>
              <a:t>Doesn</a:t>
            </a:r>
            <a:r>
              <a:rPr lang="ja-JP" altLang="en-US" sz="2800" b="1" smtClean="0">
                <a:solidFill>
                  <a:srgbClr val="FFFF00"/>
                </a:solidFill>
                <a:latin typeface="Calibri" charset="0"/>
                <a:cs typeface="Arial" charset="0"/>
              </a:rPr>
              <a:t>’</a:t>
            </a:r>
            <a:r>
              <a:rPr lang="en-US" altLang="ja-JP" sz="2800" b="1" smtClean="0">
                <a:solidFill>
                  <a:srgbClr val="FFFF00"/>
                </a:solidFill>
                <a:latin typeface="Calibri" charset="0"/>
                <a:cs typeface="Arial" charset="0"/>
              </a:rPr>
              <a:t>t matter; solution stands.</a:t>
            </a:r>
            <a:endParaRPr lang="en-US" sz="2800" b="1" smtClean="0">
              <a:solidFill>
                <a:srgbClr val="FFFF00"/>
              </a:solidFill>
              <a:latin typeface="Calibri" charset="0"/>
              <a:cs typeface="Arial" charset="0"/>
            </a:endParaRPr>
          </a:p>
        </p:txBody>
      </p:sp>
      <p:sp>
        <p:nvSpPr>
          <p:cNvPr id="136195" name="TextBox 7"/>
          <p:cNvSpPr txBox="1">
            <a:spLocks noChangeArrowheads="1"/>
          </p:cNvSpPr>
          <p:nvPr/>
        </p:nvSpPr>
        <p:spPr bwMode="auto">
          <a:xfrm>
            <a:off x="4495800" y="1981200"/>
            <a:ext cx="44958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put soda in</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r>
              <a:rPr lang="en-US" sz="2000" b="1" smtClean="0">
                <a:solidFill>
                  <a:srgbClr val="FFFFFF"/>
                </a:solidFill>
                <a:latin typeface="Courier New" charset="0"/>
                <a:cs typeface="Courier New" charset="0"/>
              </a:rPr>
              <a:t>}</a:t>
            </a:r>
          </a:p>
        </p:txBody>
      </p:sp>
      <p:sp>
        <p:nvSpPr>
          <p:cNvPr id="136196" name="TextBox 8"/>
          <p:cNvSpPr txBox="1">
            <a:spLocks noChangeArrowheads="1"/>
          </p:cNvSpPr>
          <p:nvPr/>
        </p:nvSpPr>
        <p:spPr bwMode="auto">
          <a:xfrm>
            <a:off x="152400" y="1981200"/>
            <a:ext cx="43434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take soda out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(emptyBuffers)</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6197" name="TextBox 9"/>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mutex(1),fullBuffers(0),emptyBuffers(MaxSodas)</a:t>
            </a:r>
            <a:endParaRPr lang="en-US" sz="1800" smtClean="0">
              <a:solidFill>
                <a:srgbClr val="000000"/>
              </a:solidFill>
              <a:latin typeface="Gill Sans MT" charset="0"/>
              <a:cs typeface="Arial" charset="0"/>
            </a:endParaRPr>
          </a:p>
        </p:txBody>
      </p:sp>
    </p:spTree>
    <p:extLst>
      <p:ext uri="{BB962C8B-B14F-4D97-AF65-F5344CB8AC3E}">
        <p14:creationId xmlns:p14="http://schemas.microsoft.com/office/powerpoint/2010/main" val="3622498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a:latin typeface="Gill Sans MT" charset="0"/>
                <a:cs typeface="Arial" charset="0"/>
              </a:rPr>
              <a:t>Prod.-cons. with semaphores</a:t>
            </a:r>
          </a:p>
        </p:txBody>
      </p:sp>
      <p:sp>
        <p:nvSpPr>
          <p:cNvPr id="7" name="TextBox 6"/>
          <p:cNvSpPr txBox="1">
            <a:spLocks noChangeArrowheads="1"/>
          </p:cNvSpPr>
          <p:nvPr/>
        </p:nvSpPr>
        <p:spPr bwMode="auto">
          <a:xfrm>
            <a:off x="457200" y="5486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b="1" smtClean="0">
                <a:solidFill>
                  <a:srgbClr val="FFFF00"/>
                </a:solidFill>
                <a:latin typeface="Calibri" charset="0"/>
                <a:cs typeface="Arial" charset="0"/>
              </a:rPr>
              <a:t>What if 1 full buffer and multiple consumers call down?</a:t>
            </a:r>
            <a:endParaRPr lang="en-US" sz="1800" smtClean="0">
              <a:solidFill>
                <a:srgbClr val="000000"/>
              </a:solidFill>
              <a:latin typeface="Gill Sans MT" charset="0"/>
              <a:cs typeface="Arial" charset="0"/>
            </a:endParaRPr>
          </a:p>
          <a:p>
            <a:pPr defTabSz="914400" eaLnBrk="1" hangingPunct="1"/>
            <a:r>
              <a:rPr lang="en-US" sz="2800" b="1" smtClean="0">
                <a:solidFill>
                  <a:srgbClr val="FFFF00"/>
                </a:solidFill>
                <a:latin typeface="Calibri" charset="0"/>
                <a:cs typeface="Arial" charset="0"/>
              </a:rPr>
              <a:t>Only one will see semaphore at 1, rest see at 0.</a:t>
            </a:r>
          </a:p>
        </p:txBody>
      </p:sp>
      <p:sp>
        <p:nvSpPr>
          <p:cNvPr id="137219" name="TextBox 7"/>
          <p:cNvSpPr txBox="1">
            <a:spLocks noChangeArrowheads="1"/>
          </p:cNvSpPr>
          <p:nvPr/>
        </p:nvSpPr>
        <p:spPr bwMode="auto">
          <a:xfrm>
            <a:off x="4495800" y="1981200"/>
            <a:ext cx="44958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producer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(emptyBuffers)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put soda in</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(fullBuffers)</a:t>
            </a:r>
          </a:p>
          <a:p>
            <a:pPr defTabSz="914400" eaLnBrk="1" hangingPunct="1"/>
            <a:r>
              <a:rPr lang="en-US" sz="2000" b="1" smtClean="0">
                <a:solidFill>
                  <a:srgbClr val="FFFFFF"/>
                </a:solidFill>
                <a:latin typeface="Courier New" charset="0"/>
                <a:cs typeface="Courier New" charset="0"/>
              </a:rPr>
              <a:t>}</a:t>
            </a:r>
          </a:p>
        </p:txBody>
      </p:sp>
      <p:sp>
        <p:nvSpPr>
          <p:cNvPr id="137220" name="TextBox 8"/>
          <p:cNvSpPr txBox="1">
            <a:spLocks noChangeArrowheads="1"/>
          </p:cNvSpPr>
          <p:nvPr/>
        </p:nvSpPr>
        <p:spPr bwMode="auto">
          <a:xfrm>
            <a:off x="152400" y="1981200"/>
            <a:ext cx="4343400" cy="3478213"/>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consumer () {</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  down (fullBuffers)</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down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take soda out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  up (emptyBuffers)</a:t>
            </a:r>
          </a:p>
          <a:p>
            <a:pPr defTabSz="914400" eaLnBrk="1" hangingPunct="1"/>
            <a:r>
              <a:rPr lang="en-US" sz="2000" b="1" smtClean="0">
                <a:solidFill>
                  <a:srgbClr val="FFFFFF"/>
                </a:solidFill>
                <a:latin typeface="Courier New" charset="0"/>
                <a:cs typeface="Courier New" charset="0"/>
              </a:rPr>
              <a:t>}</a:t>
            </a:r>
            <a:endParaRPr lang="en-US" sz="1800" smtClean="0">
              <a:solidFill>
                <a:srgbClr val="000000"/>
              </a:solidFill>
              <a:latin typeface="Gill Sans MT" charset="0"/>
              <a:cs typeface="Arial" charset="0"/>
            </a:endParaRPr>
          </a:p>
        </p:txBody>
      </p:sp>
      <p:sp>
        <p:nvSpPr>
          <p:cNvPr id="137221" name="TextBox 9"/>
          <p:cNvSpPr txBox="1">
            <a:spLocks noChangeArrowheads="1"/>
          </p:cNvSpPr>
          <p:nvPr/>
        </p:nvSpPr>
        <p:spPr bwMode="auto">
          <a:xfrm>
            <a:off x="152400" y="1447800"/>
            <a:ext cx="8839200" cy="400050"/>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FFFF"/>
                </a:solidFill>
                <a:latin typeface="Courier New" charset="0"/>
                <a:cs typeface="Courier New" charset="0"/>
              </a:rPr>
              <a:t>Semaphore mtx(1),</a:t>
            </a:r>
            <a:r>
              <a:rPr lang="en-US" sz="2000" b="1" smtClean="0">
                <a:solidFill>
                  <a:srgbClr val="FFFF00"/>
                </a:solidFill>
                <a:latin typeface="Courier New" charset="0"/>
                <a:cs typeface="Courier New" charset="0"/>
              </a:rPr>
              <a:t>fullBuffers(1)</a:t>
            </a:r>
            <a:r>
              <a:rPr lang="en-US" sz="2000" b="1" smtClean="0">
                <a:solidFill>
                  <a:srgbClr val="FFFFFF"/>
                </a:solidFill>
                <a:latin typeface="Courier New" charset="0"/>
                <a:cs typeface="Courier New" charset="0"/>
              </a:rPr>
              <a:t>,</a:t>
            </a:r>
            <a:r>
              <a:rPr lang="en-US" sz="2000" b="1" smtClean="0">
                <a:solidFill>
                  <a:srgbClr val="FFFF00"/>
                </a:solidFill>
                <a:latin typeface="Courier New" charset="0"/>
                <a:cs typeface="Courier New" charset="0"/>
              </a:rPr>
              <a:t>emptyBuffers(MaxSodas-1)</a:t>
            </a:r>
            <a:endParaRPr lang="en-US" sz="1800" smtClean="0">
              <a:solidFill>
                <a:srgbClr val="FFFF00"/>
              </a:solidFill>
              <a:latin typeface="Gill Sans MT" charset="0"/>
              <a:cs typeface="Arial" charset="0"/>
            </a:endParaRPr>
          </a:p>
        </p:txBody>
      </p:sp>
    </p:spTree>
    <p:extLst>
      <p:ext uri="{BB962C8B-B14F-4D97-AF65-F5344CB8AC3E}">
        <p14:creationId xmlns:p14="http://schemas.microsoft.com/office/powerpoint/2010/main" val="2378125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p:cNvSpPr>
          <p:nvPr>
            <p:ph type="title"/>
          </p:nvPr>
        </p:nvSpPr>
        <p:spPr/>
        <p:txBody>
          <a:bodyPr/>
          <a:lstStyle/>
          <a:p>
            <a:r>
              <a:rPr lang="en-US">
                <a:latin typeface="Gill Sans MT" charset="0"/>
                <a:cs typeface="Arial" charset="0"/>
              </a:rPr>
              <a:t>Monitors vs. semaphores</a:t>
            </a:r>
          </a:p>
        </p:txBody>
      </p:sp>
      <p:sp>
        <p:nvSpPr>
          <p:cNvPr id="138242" name="Rectangle 2"/>
          <p:cNvSpPr>
            <a:spLocks noGrp="1"/>
          </p:cNvSpPr>
          <p:nvPr>
            <p:ph idx="1"/>
          </p:nvPr>
        </p:nvSpPr>
        <p:spPr/>
        <p:txBody>
          <a:bodyPr/>
          <a:lstStyle/>
          <a:p>
            <a:r>
              <a:rPr lang="en-US">
                <a:latin typeface="Gill Sans MT" charset="0"/>
                <a:cs typeface="Arial" charset="0"/>
              </a:rPr>
              <a:t>Monitors</a:t>
            </a:r>
          </a:p>
          <a:p>
            <a:pPr lvl="1"/>
            <a:r>
              <a:rPr lang="en-US">
                <a:latin typeface="Gill Sans MT" charset="0"/>
                <a:cs typeface="Arial" charset="0"/>
              </a:rPr>
              <a:t>Separate mutual exclusion and wait/signal</a:t>
            </a:r>
          </a:p>
          <a:p>
            <a:r>
              <a:rPr lang="en-US">
                <a:latin typeface="Gill Sans MT" charset="0"/>
                <a:cs typeface="Arial" charset="0"/>
              </a:rPr>
              <a:t>Semaphores</a:t>
            </a:r>
          </a:p>
          <a:p>
            <a:pPr lvl="1"/>
            <a:r>
              <a:rPr lang="en-US">
                <a:latin typeface="Gill Sans MT" charset="0"/>
                <a:cs typeface="Arial" charset="0"/>
              </a:rPr>
              <a:t>Provide both with same mechanism</a:t>
            </a:r>
          </a:p>
          <a:p>
            <a:r>
              <a:rPr lang="en-US">
                <a:latin typeface="Gill Sans MT" charset="0"/>
                <a:cs typeface="Arial" charset="0"/>
              </a:rPr>
              <a:t>Semaphores are more </a:t>
            </a:r>
            <a:r>
              <a:rPr lang="ja-JP" altLang="en-US">
                <a:latin typeface="Gill Sans MT" charset="0"/>
                <a:cs typeface="Arial" charset="0"/>
              </a:rPr>
              <a:t>“</a:t>
            </a:r>
            <a:r>
              <a:rPr lang="en-US" altLang="ja-JP">
                <a:latin typeface="Gill Sans MT" charset="0"/>
                <a:cs typeface="Arial" charset="0"/>
              </a:rPr>
              <a:t>elegant</a:t>
            </a:r>
            <a:r>
              <a:rPr lang="ja-JP" altLang="en-US">
                <a:latin typeface="Gill Sans MT" charset="0"/>
                <a:cs typeface="Arial" charset="0"/>
              </a:rPr>
              <a:t>”</a:t>
            </a:r>
            <a:endParaRPr lang="en-US" altLang="ja-JP">
              <a:latin typeface="Gill Sans MT" charset="0"/>
              <a:cs typeface="Arial" charset="0"/>
            </a:endParaRPr>
          </a:p>
          <a:p>
            <a:pPr lvl="1"/>
            <a:r>
              <a:rPr lang="en-US">
                <a:latin typeface="Gill Sans MT" charset="0"/>
                <a:cs typeface="Arial" charset="0"/>
              </a:rPr>
              <a:t>At least for producer/consumer</a:t>
            </a:r>
          </a:p>
          <a:p>
            <a:pPr lvl="1"/>
            <a:r>
              <a:rPr lang="en-US">
                <a:latin typeface="Gill Sans MT" charset="0"/>
                <a:cs typeface="Arial" charset="0"/>
              </a:rPr>
              <a:t>Can be harder to program</a:t>
            </a:r>
          </a:p>
        </p:txBody>
      </p:sp>
    </p:spTree>
    <p:extLst>
      <p:ext uri="{BB962C8B-B14F-4D97-AF65-F5344CB8AC3E}">
        <p14:creationId xmlns:p14="http://schemas.microsoft.com/office/powerpoint/2010/main" val="212370525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Grp="1"/>
          </p:cNvSpPr>
          <p:nvPr>
            <p:ph type="title"/>
          </p:nvPr>
        </p:nvSpPr>
        <p:spPr/>
        <p:txBody>
          <a:bodyPr/>
          <a:lstStyle/>
          <a:p>
            <a:r>
              <a:rPr lang="en-US">
                <a:latin typeface="Gill Sans MT" charset="0"/>
                <a:cs typeface="Arial" charset="0"/>
              </a:rPr>
              <a:t>Monitors vs. semaphores</a:t>
            </a:r>
          </a:p>
        </p:txBody>
      </p:sp>
      <p:sp>
        <p:nvSpPr>
          <p:cNvPr id="3" name="Rectangle 2"/>
          <p:cNvSpPr>
            <a:spLocks noGrp="1"/>
          </p:cNvSpPr>
          <p:nvPr>
            <p:ph idx="1"/>
          </p:nvPr>
        </p:nvSpPr>
        <p:spPr/>
        <p:txBody>
          <a:bodyPr/>
          <a:lstStyle/>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r>
              <a:rPr lang="en-US" sz="2400">
                <a:solidFill>
                  <a:srgbClr val="FFFF00"/>
                </a:solidFill>
                <a:latin typeface="Gill Sans MT" charset="0"/>
                <a:cs typeface="Arial" charset="0"/>
              </a:rPr>
              <a:t>Where are the conditions in both?</a:t>
            </a:r>
          </a:p>
          <a:p>
            <a:r>
              <a:rPr lang="en-US" sz="2400">
                <a:solidFill>
                  <a:srgbClr val="FFFF00"/>
                </a:solidFill>
                <a:latin typeface="Gill Sans MT" charset="0"/>
                <a:cs typeface="Arial" charset="0"/>
              </a:rPr>
              <a:t>Which is more flexible?</a:t>
            </a:r>
          </a:p>
          <a:p>
            <a:r>
              <a:rPr lang="en-US" sz="2400">
                <a:solidFill>
                  <a:srgbClr val="FFFF00"/>
                </a:solidFill>
                <a:latin typeface="Gill Sans MT" charset="0"/>
                <a:cs typeface="Arial" charset="0"/>
              </a:rPr>
              <a:t>Why do monitors need a lock, but not semaphores?</a:t>
            </a:r>
          </a:p>
        </p:txBody>
      </p:sp>
      <p:sp>
        <p:nvSpPr>
          <p:cNvPr id="139267" name="TextBox 4"/>
          <p:cNvSpPr txBox="1">
            <a:spLocks noChangeArrowheads="1"/>
          </p:cNvSpPr>
          <p:nvPr/>
        </p:nvSpPr>
        <p:spPr bwMode="auto">
          <a:xfrm>
            <a:off x="762000" y="1600200"/>
            <a:ext cx="3505200" cy="2554288"/>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C000"/>
                </a:solidFill>
                <a:latin typeface="Courier New" charset="0"/>
                <a:cs typeface="Courier New" charset="0"/>
              </a:rPr>
              <a:t>// Monitors</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lock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while (condition) {</a:t>
            </a:r>
          </a:p>
          <a:p>
            <a:pPr defTabSz="914400" eaLnBrk="1" hangingPunct="1"/>
            <a:r>
              <a:rPr lang="en-US" sz="2000" b="1" smtClean="0">
                <a:solidFill>
                  <a:srgbClr val="FFFFFF"/>
                </a:solidFill>
                <a:latin typeface="Courier New" charset="0"/>
                <a:cs typeface="Courier New" charset="0"/>
              </a:rPr>
              <a:t>  wait (CV, mutex)</a:t>
            </a:r>
          </a:p>
          <a:p>
            <a:pPr defTabSz="914400" eaLnBrk="1" hangingPunct="1"/>
            <a:r>
              <a:rPr lang="en-US" sz="2000" b="1" smtClean="0">
                <a:solidFill>
                  <a:srgbClr val="FFFFFF"/>
                </a:solidFill>
                <a:latin typeface="Courier New" charset="0"/>
                <a:cs typeface="Courier New" charset="0"/>
              </a:rPr>
              <a: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unlock (mutex)</a:t>
            </a:r>
          </a:p>
        </p:txBody>
      </p:sp>
      <p:sp>
        <p:nvSpPr>
          <p:cNvPr id="139268" name="TextBox 5"/>
          <p:cNvSpPr txBox="1">
            <a:spLocks noChangeArrowheads="1"/>
          </p:cNvSpPr>
          <p:nvPr/>
        </p:nvSpPr>
        <p:spPr bwMode="auto">
          <a:xfrm>
            <a:off x="4876800" y="1600200"/>
            <a:ext cx="3505200" cy="7080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C000"/>
                </a:solidFill>
                <a:latin typeface="Courier New" charset="0"/>
                <a:cs typeface="Courier New" charset="0"/>
              </a:rPr>
              <a:t>// Semaphores</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down (semaphore)</a:t>
            </a:r>
          </a:p>
        </p:txBody>
      </p:sp>
    </p:spTree>
    <p:extLst>
      <p:ext uri="{BB962C8B-B14F-4D97-AF65-F5344CB8AC3E}">
        <p14:creationId xmlns:p14="http://schemas.microsoft.com/office/powerpoint/2010/main" val="1554221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Gill Sans MT" charset="0"/>
                <a:cs typeface="Arial" charset="0"/>
              </a:rPr>
              <a:t>Monitors vs. semaphores</a:t>
            </a:r>
          </a:p>
        </p:txBody>
      </p:sp>
      <p:sp>
        <p:nvSpPr>
          <p:cNvPr id="3" name="Content Placeholder 2"/>
          <p:cNvSpPr>
            <a:spLocks noGrp="1"/>
          </p:cNvSpPr>
          <p:nvPr>
            <p:ph idx="1"/>
          </p:nvPr>
        </p:nvSpPr>
        <p:spPr/>
        <p:txBody>
          <a:bodyPr/>
          <a:lstStyle/>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endParaRPr lang="en-US" sz="2400">
              <a:solidFill>
                <a:srgbClr val="FFFF00"/>
              </a:solidFill>
              <a:latin typeface="Gill Sans MT" charset="0"/>
              <a:cs typeface="Arial" charset="0"/>
            </a:endParaRPr>
          </a:p>
          <a:p>
            <a:pPr>
              <a:buFont typeface="Wingdings 3" charset="0"/>
              <a:buNone/>
            </a:pPr>
            <a:endParaRPr lang="en-US" sz="2400">
              <a:solidFill>
                <a:srgbClr val="FFFF00"/>
              </a:solidFill>
              <a:latin typeface="Gill Sans MT" charset="0"/>
              <a:cs typeface="Arial" charset="0"/>
            </a:endParaRPr>
          </a:p>
          <a:p>
            <a:r>
              <a:rPr lang="en-US" sz="2400">
                <a:solidFill>
                  <a:srgbClr val="FFFF00"/>
                </a:solidFill>
                <a:latin typeface="Gill Sans MT" charset="0"/>
                <a:cs typeface="Arial" charset="0"/>
              </a:rPr>
              <a:t>When are semaphores appropriate?</a:t>
            </a:r>
          </a:p>
          <a:p>
            <a:pPr lvl="1"/>
            <a:r>
              <a:rPr lang="en-US" sz="2000">
                <a:solidFill>
                  <a:srgbClr val="FFFF00"/>
                </a:solidFill>
                <a:latin typeface="Gill Sans MT" charset="0"/>
                <a:cs typeface="Arial" charset="0"/>
              </a:rPr>
              <a:t>When shared integer maps naturally to problem at hand</a:t>
            </a:r>
          </a:p>
          <a:p>
            <a:pPr lvl="1"/>
            <a:r>
              <a:rPr lang="en-US" sz="2000">
                <a:solidFill>
                  <a:srgbClr val="FFFF00"/>
                </a:solidFill>
                <a:latin typeface="Gill Sans MT" charset="0"/>
                <a:cs typeface="Arial" charset="0"/>
              </a:rPr>
              <a:t>(i.e. when the condition involves a count of </a:t>
            </a:r>
            <a:r>
              <a:rPr lang="en-US" sz="2000" b="1">
                <a:solidFill>
                  <a:srgbClr val="FFFF00"/>
                </a:solidFill>
                <a:latin typeface="Gill Sans MT" charset="0"/>
                <a:cs typeface="Arial" charset="0"/>
              </a:rPr>
              <a:t>one</a:t>
            </a:r>
            <a:r>
              <a:rPr lang="en-US" sz="2000">
                <a:solidFill>
                  <a:srgbClr val="FFFF00"/>
                </a:solidFill>
                <a:latin typeface="Gill Sans MT" charset="0"/>
                <a:cs typeface="Arial" charset="0"/>
              </a:rPr>
              <a:t> thing)</a:t>
            </a:r>
          </a:p>
        </p:txBody>
      </p:sp>
      <p:sp>
        <p:nvSpPr>
          <p:cNvPr id="140291" name="TextBox 4"/>
          <p:cNvSpPr txBox="1">
            <a:spLocks noChangeArrowheads="1"/>
          </p:cNvSpPr>
          <p:nvPr/>
        </p:nvSpPr>
        <p:spPr bwMode="auto">
          <a:xfrm>
            <a:off x="762000" y="1600200"/>
            <a:ext cx="3505200" cy="2554288"/>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C000"/>
                </a:solidFill>
                <a:latin typeface="Courier New" charset="0"/>
                <a:cs typeface="Courier New" charset="0"/>
              </a:rPr>
              <a:t>// Monitors</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lock (mutex)</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while (condition) {</a:t>
            </a:r>
          </a:p>
          <a:p>
            <a:pPr defTabSz="914400" eaLnBrk="1" hangingPunct="1"/>
            <a:r>
              <a:rPr lang="en-US" sz="2000" b="1" smtClean="0">
                <a:solidFill>
                  <a:srgbClr val="FFFFFF"/>
                </a:solidFill>
                <a:latin typeface="Courier New" charset="0"/>
                <a:cs typeface="Courier New" charset="0"/>
              </a:rPr>
              <a:t>  wait (CV, mutex)</a:t>
            </a:r>
          </a:p>
          <a:p>
            <a:pPr defTabSz="914400" eaLnBrk="1" hangingPunct="1"/>
            <a:r>
              <a:rPr lang="en-US" sz="2000" b="1" smtClean="0">
                <a:solidFill>
                  <a:srgbClr val="FFFFFF"/>
                </a:solidFill>
                <a:latin typeface="Courier New" charset="0"/>
                <a:cs typeface="Courier New" charset="0"/>
              </a:rPr>
              <a:t>}</a:t>
            </a:r>
          </a:p>
          <a:p>
            <a:pPr defTabSz="914400" eaLnBrk="1" hangingPunct="1"/>
            <a:endParaRPr lang="en-US" sz="2000" b="1" smtClean="0">
              <a:solidFill>
                <a:srgbClr val="FFFFFF"/>
              </a:solidFill>
              <a:latin typeface="Courier New" charset="0"/>
              <a:cs typeface="Courier New" charset="0"/>
            </a:endParaRPr>
          </a:p>
          <a:p>
            <a:pPr defTabSz="914400" eaLnBrk="1" hangingPunct="1"/>
            <a:r>
              <a:rPr lang="en-US" sz="2000" b="1" smtClean="0">
                <a:solidFill>
                  <a:srgbClr val="FFFFFF"/>
                </a:solidFill>
                <a:latin typeface="Courier New" charset="0"/>
                <a:cs typeface="Courier New" charset="0"/>
              </a:rPr>
              <a:t>unlock (mutex)</a:t>
            </a:r>
          </a:p>
        </p:txBody>
      </p:sp>
      <p:sp>
        <p:nvSpPr>
          <p:cNvPr id="140292" name="TextBox 5"/>
          <p:cNvSpPr txBox="1">
            <a:spLocks noChangeArrowheads="1"/>
          </p:cNvSpPr>
          <p:nvPr/>
        </p:nvSpPr>
        <p:spPr bwMode="auto">
          <a:xfrm>
            <a:off x="4876800" y="1600200"/>
            <a:ext cx="3505200" cy="7080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FFC000"/>
                </a:solidFill>
                <a:latin typeface="Courier New" charset="0"/>
                <a:cs typeface="Courier New" charset="0"/>
              </a:rPr>
              <a:t>// Semaphores</a:t>
            </a:r>
            <a:endParaRPr lang="en-US" sz="1800" smtClean="0">
              <a:solidFill>
                <a:srgbClr val="000000"/>
              </a:solidFill>
              <a:latin typeface="Gill Sans MT" charset="0"/>
              <a:cs typeface="Arial" charset="0"/>
            </a:endParaRPr>
          </a:p>
          <a:p>
            <a:pPr defTabSz="914400" eaLnBrk="1" hangingPunct="1"/>
            <a:r>
              <a:rPr lang="en-US" sz="2000" b="1" smtClean="0">
                <a:solidFill>
                  <a:srgbClr val="FFFFFF"/>
                </a:solidFill>
                <a:latin typeface="Courier New" charset="0"/>
                <a:cs typeface="Courier New" charset="0"/>
              </a:rPr>
              <a:t>down (semaphore)</a:t>
            </a:r>
          </a:p>
        </p:txBody>
      </p:sp>
    </p:spTree>
    <p:extLst>
      <p:ext uri="{BB962C8B-B14F-4D97-AF65-F5344CB8AC3E}">
        <p14:creationId xmlns:p14="http://schemas.microsoft.com/office/powerpoint/2010/main" val="1232764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rot="5400000">
            <a:off x="2554287" y="4306888"/>
            <a:ext cx="1939925" cy="266700"/>
          </a:xfrm>
          <a:prstGeom prst="rect">
            <a:avLst/>
          </a:prstGeom>
          <a:solidFill>
            <a:srgbClr val="5A8D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mtClean="0">
              <a:solidFill>
                <a:prstClr val="white"/>
              </a:solidFill>
            </a:endParaRPr>
          </a:p>
        </p:txBody>
      </p:sp>
      <p:sp>
        <p:nvSpPr>
          <p:cNvPr id="114690" name="Rectangle 3"/>
          <p:cNvSpPr>
            <a:spLocks noChangeArrowheads="1"/>
          </p:cNvSpPr>
          <p:nvPr/>
        </p:nvSpPr>
        <p:spPr bwMode="auto">
          <a:xfrm rot="5400000">
            <a:off x="754063" y="2465387"/>
            <a:ext cx="226695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prstClr val="white"/>
              </a:solidFill>
            </a:endParaRPr>
          </a:p>
        </p:txBody>
      </p:sp>
      <p:sp>
        <p:nvSpPr>
          <p:cNvPr id="114691" name="Rectangle 4"/>
          <p:cNvSpPr>
            <a:spLocks noGrp="1" noChangeArrowheads="1"/>
          </p:cNvSpPr>
          <p:nvPr>
            <p:ph type="title"/>
          </p:nvPr>
        </p:nvSpPr>
        <p:spPr/>
        <p:txBody>
          <a:bodyPr/>
          <a:lstStyle/>
          <a:p>
            <a:r>
              <a:rPr lang="en-US">
                <a:latin typeface="Arial" charset="0"/>
                <a:ea typeface="ＭＳ Ｐゴシック" charset="0"/>
                <a:cs typeface="Arial" charset="0"/>
              </a:rPr>
              <a:t>Locking a critical section</a:t>
            </a:r>
          </a:p>
        </p:txBody>
      </p:sp>
      <p:sp>
        <p:nvSpPr>
          <p:cNvPr id="114692" name="Text Box 5"/>
          <p:cNvSpPr txBox="1">
            <a:spLocks noChangeArrowheads="1"/>
          </p:cNvSpPr>
          <p:nvPr/>
        </p:nvSpPr>
        <p:spPr bwMode="auto">
          <a:xfrm>
            <a:off x="962025" y="2225675"/>
            <a:ext cx="18764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smtClean="0">
                <a:solidFill>
                  <a:srgbClr val="4D0660"/>
                </a:solidFill>
                <a:latin typeface="Times New Roman" charset="0"/>
              </a:rPr>
              <a:t>mx-&gt;Acquire();</a:t>
            </a:r>
          </a:p>
          <a:p>
            <a:r>
              <a:rPr lang="en-US" sz="2000" b="1" i="1" smtClean="0">
                <a:solidFill>
                  <a:srgbClr val="4D0660"/>
                </a:solidFill>
                <a:latin typeface="Times New Roman" charset="0"/>
              </a:rPr>
              <a:t>x = x + 1;</a:t>
            </a:r>
          </a:p>
          <a:p>
            <a:r>
              <a:rPr lang="en-US" sz="2000" b="1" i="1" smtClean="0">
                <a:solidFill>
                  <a:srgbClr val="4D0660"/>
                </a:solidFill>
                <a:latin typeface="Times New Roman" charset="0"/>
              </a:rPr>
              <a:t>mx-&gt;Release();</a:t>
            </a:r>
          </a:p>
        </p:txBody>
      </p:sp>
      <p:sp>
        <p:nvSpPr>
          <p:cNvPr id="114693" name="Text Box 6"/>
          <p:cNvSpPr txBox="1">
            <a:spLocks noChangeArrowheads="1"/>
          </p:cNvSpPr>
          <p:nvPr/>
        </p:nvSpPr>
        <p:spPr bwMode="auto">
          <a:xfrm>
            <a:off x="2600325" y="4064000"/>
            <a:ext cx="1838325" cy="1019175"/>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sz="2000" b="1" i="1" smtClean="0">
                <a:solidFill>
                  <a:srgbClr val="4D0660"/>
                </a:solidFill>
                <a:latin typeface="Times New Roman" charset="0"/>
              </a:rPr>
              <a:t>mx-&gt;Acquire();</a:t>
            </a:r>
          </a:p>
          <a:p>
            <a:r>
              <a:rPr lang="en-US" sz="2000" b="1" i="1" smtClean="0">
                <a:solidFill>
                  <a:srgbClr val="4D0660"/>
                </a:solidFill>
                <a:latin typeface="Times New Roman" charset="0"/>
              </a:rPr>
              <a:t>x = x + 1;</a:t>
            </a:r>
          </a:p>
          <a:p>
            <a:r>
              <a:rPr lang="en-US" sz="2000" b="1" i="1" smtClean="0">
                <a:solidFill>
                  <a:srgbClr val="4D0660"/>
                </a:solidFill>
                <a:latin typeface="Times New Roman" charset="0"/>
              </a:rPr>
              <a:t>mx-&gt;Release();</a:t>
            </a:r>
          </a:p>
        </p:txBody>
      </p:sp>
      <p:sp>
        <p:nvSpPr>
          <p:cNvPr id="114694" name="AutoShape 7"/>
          <p:cNvSpPr>
            <a:spLocks noChangeArrowheads="1"/>
          </p:cNvSpPr>
          <p:nvPr/>
        </p:nvSpPr>
        <p:spPr bwMode="auto">
          <a:xfrm rot="-2394376">
            <a:off x="2266950" y="3321050"/>
            <a:ext cx="247650" cy="685800"/>
          </a:xfrm>
          <a:prstGeom prst="downArrow">
            <a:avLst>
              <a:gd name="adj1" fmla="val 50000"/>
              <a:gd name="adj2" fmla="val 69231"/>
            </a:avLst>
          </a:prstGeom>
          <a:solidFill>
            <a:srgbClr val="4D0660"/>
          </a:solidFill>
          <a:ln w="12700">
            <a:solidFill>
              <a:schemeClr val="tx1"/>
            </a:solidFill>
            <a:miter lim="800000"/>
            <a:headEnd type="none" w="sm" len="sm"/>
            <a:tailEnd type="none" w="sm" len="sm"/>
          </a:ln>
        </p:spPr>
        <p:txBody>
          <a:bodyPr wrap="none" anchor="ctr"/>
          <a:lstStyle/>
          <a:p>
            <a:endParaRPr lang="en-US" smtClean="0">
              <a:solidFill>
                <a:prstClr val="white"/>
              </a:solidFill>
            </a:endParaRPr>
          </a:p>
        </p:txBody>
      </p:sp>
      <p:grpSp>
        <p:nvGrpSpPr>
          <p:cNvPr id="114695" name="Group 8"/>
          <p:cNvGrpSpPr>
            <a:grpSpLocks/>
          </p:cNvGrpSpPr>
          <p:nvPr/>
        </p:nvGrpSpPr>
        <p:grpSpPr bwMode="auto">
          <a:xfrm>
            <a:off x="161925" y="2322513"/>
            <a:ext cx="730250" cy="838200"/>
            <a:chOff x="102" y="1249"/>
            <a:chExt cx="460" cy="528"/>
          </a:xfrm>
        </p:grpSpPr>
        <p:grpSp>
          <p:nvGrpSpPr>
            <p:cNvPr id="114725" name="Group 9"/>
            <p:cNvGrpSpPr>
              <a:grpSpLocks/>
            </p:cNvGrpSpPr>
            <p:nvPr/>
          </p:nvGrpSpPr>
          <p:grpSpPr bwMode="auto">
            <a:xfrm>
              <a:off x="169" y="1249"/>
              <a:ext cx="393" cy="528"/>
              <a:chOff x="799" y="1063"/>
              <a:chExt cx="393" cy="528"/>
            </a:xfrm>
          </p:grpSpPr>
          <p:sp>
            <p:nvSpPr>
              <p:cNvPr id="114728" name="Text Box 10"/>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smtClean="0">
                    <a:solidFill>
                      <a:srgbClr val="800080"/>
                    </a:solidFill>
                    <a:latin typeface="Times New Roman" charset="0"/>
                  </a:rPr>
                  <a:t>load</a:t>
                </a:r>
              </a:p>
              <a:p>
                <a:r>
                  <a:rPr lang="en-US" sz="1600" smtClean="0">
                    <a:solidFill>
                      <a:srgbClr val="800080"/>
                    </a:solidFill>
                    <a:latin typeface="Times New Roman" charset="0"/>
                  </a:rPr>
                  <a:t>add</a:t>
                </a:r>
              </a:p>
              <a:p>
                <a:r>
                  <a:rPr lang="en-US" sz="1600" smtClean="0">
                    <a:solidFill>
                      <a:srgbClr val="800080"/>
                    </a:solidFill>
                    <a:latin typeface="Times New Roman" charset="0"/>
                  </a:rPr>
                  <a:t>store</a:t>
                </a:r>
                <a:endParaRPr lang="en-US" smtClean="0">
                  <a:solidFill>
                    <a:srgbClr val="003367"/>
                  </a:solidFill>
                  <a:latin typeface="Times New Roman" charset="0"/>
                </a:endParaRPr>
              </a:p>
            </p:txBody>
          </p:sp>
          <p:sp>
            <p:nvSpPr>
              <p:cNvPr id="114729" name="Rectangle 11"/>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grpSp>
        <p:sp>
          <p:nvSpPr>
            <p:cNvPr id="114726" name="Oval 12"/>
            <p:cNvSpPr>
              <a:spLocks noChangeArrowheads="1"/>
            </p:cNvSpPr>
            <p:nvPr/>
          </p:nvSpPr>
          <p:spPr bwMode="auto">
            <a:xfrm>
              <a:off x="108" y="130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4727" name="Oval 13"/>
            <p:cNvSpPr>
              <a:spLocks noChangeArrowheads="1"/>
            </p:cNvSpPr>
            <p:nvPr/>
          </p:nvSpPr>
          <p:spPr bwMode="auto">
            <a:xfrm>
              <a:off x="102" y="162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grpSp>
      <p:grpSp>
        <p:nvGrpSpPr>
          <p:cNvPr id="114696" name="Group 14"/>
          <p:cNvGrpSpPr>
            <a:grpSpLocks/>
          </p:cNvGrpSpPr>
          <p:nvPr/>
        </p:nvGrpSpPr>
        <p:grpSpPr bwMode="auto">
          <a:xfrm>
            <a:off x="1857375" y="4138613"/>
            <a:ext cx="696913" cy="838200"/>
            <a:chOff x="1170" y="2393"/>
            <a:chExt cx="439" cy="528"/>
          </a:xfrm>
        </p:grpSpPr>
        <p:grpSp>
          <p:nvGrpSpPr>
            <p:cNvPr id="114720" name="Group 15"/>
            <p:cNvGrpSpPr>
              <a:grpSpLocks/>
            </p:cNvGrpSpPr>
            <p:nvPr/>
          </p:nvGrpSpPr>
          <p:grpSpPr bwMode="auto">
            <a:xfrm>
              <a:off x="1216" y="2393"/>
              <a:ext cx="393" cy="528"/>
              <a:chOff x="793" y="1741"/>
              <a:chExt cx="393" cy="528"/>
            </a:xfrm>
          </p:grpSpPr>
          <p:sp>
            <p:nvSpPr>
              <p:cNvPr id="114723" name="Text Box 16"/>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smtClean="0">
                    <a:solidFill>
                      <a:srgbClr val="195F9E"/>
                    </a:solidFill>
                    <a:latin typeface="Times New Roman" charset="0"/>
                  </a:rPr>
                  <a:t>load</a:t>
                </a:r>
                <a:endParaRPr lang="en-US" sz="1600" smtClean="0">
                  <a:solidFill>
                    <a:srgbClr val="003367"/>
                  </a:solidFill>
                  <a:latin typeface="Times New Roman" charset="0"/>
                </a:endParaRPr>
              </a:p>
              <a:p>
                <a:r>
                  <a:rPr lang="en-US" sz="1600" smtClean="0">
                    <a:solidFill>
                      <a:srgbClr val="195F9E"/>
                    </a:solidFill>
                    <a:latin typeface="Times New Roman" charset="0"/>
                  </a:rPr>
                  <a:t>add</a:t>
                </a:r>
                <a:endParaRPr lang="en-US" sz="1600" smtClean="0">
                  <a:solidFill>
                    <a:srgbClr val="003367"/>
                  </a:solidFill>
                  <a:latin typeface="Times New Roman" charset="0"/>
                </a:endParaRPr>
              </a:p>
              <a:p>
                <a:r>
                  <a:rPr lang="en-US" sz="1600" smtClean="0">
                    <a:solidFill>
                      <a:srgbClr val="195F9E"/>
                    </a:solidFill>
                    <a:latin typeface="Times New Roman" charset="0"/>
                  </a:rPr>
                  <a:t>store</a:t>
                </a:r>
                <a:endParaRPr lang="en-US" smtClean="0">
                  <a:solidFill>
                    <a:srgbClr val="003367"/>
                  </a:solidFill>
                  <a:latin typeface="Times New Roman" charset="0"/>
                </a:endParaRPr>
              </a:p>
            </p:txBody>
          </p:sp>
          <p:sp>
            <p:nvSpPr>
              <p:cNvPr id="114724" name="Rectangle 17"/>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prstClr val="white"/>
                  </a:solidFill>
                </a:endParaRPr>
              </a:p>
            </p:txBody>
          </p:sp>
        </p:grpSp>
        <p:sp>
          <p:nvSpPr>
            <p:cNvPr id="114721" name="Oval 18"/>
            <p:cNvSpPr>
              <a:spLocks noChangeArrowheads="1"/>
            </p:cNvSpPr>
            <p:nvPr/>
          </p:nvSpPr>
          <p:spPr bwMode="auto">
            <a:xfrm>
              <a:off x="1170" y="2460"/>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4722" name="Oval 19"/>
            <p:cNvSpPr>
              <a:spLocks noChangeArrowheads="1"/>
            </p:cNvSpPr>
            <p:nvPr/>
          </p:nvSpPr>
          <p:spPr bwMode="auto">
            <a:xfrm>
              <a:off x="1170" y="2778"/>
              <a:ext cx="90" cy="9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grpSp>
      <p:sp>
        <p:nvSpPr>
          <p:cNvPr id="114697" name="TextBox 80"/>
          <p:cNvSpPr txBox="1">
            <a:spLocks noChangeArrowheads="1"/>
          </p:cNvSpPr>
          <p:nvPr/>
        </p:nvSpPr>
        <p:spPr bwMode="auto">
          <a:xfrm>
            <a:off x="457200" y="56388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smtClean="0">
                <a:solidFill>
                  <a:srgbClr val="003367"/>
                </a:solidFill>
                <a:cs typeface="Arial" charset="0"/>
              </a:rPr>
              <a:t>Holding a shared mutex prevents competing threads from entering a critical section</a:t>
            </a:r>
            <a:r>
              <a:rPr lang="en-US" sz="2000" smtClean="0">
                <a:solidFill>
                  <a:srgbClr val="003367"/>
                </a:solidFill>
                <a:cs typeface="Arial" charset="0"/>
              </a:rPr>
              <a:t> protected by the shared mutex (monitor).  At most one thread runs in the critical section at a time.</a:t>
            </a:r>
          </a:p>
        </p:txBody>
      </p:sp>
      <p:sp>
        <p:nvSpPr>
          <p:cNvPr id="67" name="Rectangle 9"/>
          <p:cNvSpPr>
            <a:spLocks noChangeArrowheads="1"/>
          </p:cNvSpPr>
          <p:nvPr/>
        </p:nvSpPr>
        <p:spPr bwMode="auto">
          <a:xfrm rot="16200000" flipV="1">
            <a:off x="6013450" y="4994275"/>
            <a:ext cx="222250" cy="57150"/>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8" name="Rectangle 10"/>
          <p:cNvSpPr>
            <a:spLocks noChangeArrowheads="1"/>
          </p:cNvSpPr>
          <p:nvPr/>
        </p:nvSpPr>
        <p:spPr bwMode="auto">
          <a:xfrm flipV="1">
            <a:off x="6172200" y="4843463"/>
            <a:ext cx="1752600" cy="68262"/>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9" name="Rectangle 11"/>
          <p:cNvSpPr>
            <a:spLocks noChangeArrowheads="1"/>
          </p:cNvSpPr>
          <p:nvPr/>
        </p:nvSpPr>
        <p:spPr bwMode="auto">
          <a:xfrm rot="16200000" flipV="1">
            <a:off x="7183437" y="4017963"/>
            <a:ext cx="1558925" cy="76200"/>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0" name="Rectangle 12"/>
          <p:cNvSpPr>
            <a:spLocks noChangeArrowheads="1"/>
          </p:cNvSpPr>
          <p:nvPr/>
        </p:nvSpPr>
        <p:spPr bwMode="auto">
          <a:xfrm flipV="1">
            <a:off x="5270500" y="5135563"/>
            <a:ext cx="877888" cy="57150"/>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2" name="Rectangle 14"/>
          <p:cNvSpPr>
            <a:spLocks noChangeArrowheads="1"/>
          </p:cNvSpPr>
          <p:nvPr/>
        </p:nvSpPr>
        <p:spPr bwMode="auto">
          <a:xfrm>
            <a:off x="6315075" y="3673475"/>
            <a:ext cx="1317625" cy="911225"/>
          </a:xfrm>
          <a:prstGeom prst="rect">
            <a:avLst/>
          </a:prstGeom>
          <a:solidFill>
            <a:srgbClr val="919191"/>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3" name="Rectangle 15"/>
          <p:cNvSpPr>
            <a:spLocks noChangeArrowheads="1"/>
          </p:cNvSpPr>
          <p:nvPr/>
        </p:nvSpPr>
        <p:spPr bwMode="auto">
          <a:xfrm rot="5400000">
            <a:off x="4858543" y="4050507"/>
            <a:ext cx="855663" cy="190500"/>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75" name="Rectangle 17"/>
          <p:cNvSpPr>
            <a:spLocks noChangeArrowheads="1"/>
          </p:cNvSpPr>
          <p:nvPr/>
        </p:nvSpPr>
        <p:spPr bwMode="auto">
          <a:xfrm>
            <a:off x="6129338" y="5226050"/>
            <a:ext cx="411162"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A</a:t>
            </a:r>
            <a:endParaRPr lang="en-US" sz="1400" b="1" i="1" kern="0" dirty="0">
              <a:solidFill>
                <a:sysClr val="windowText" lastClr="000000"/>
              </a:solidFill>
              <a:ea typeface="Arial" charset="0"/>
            </a:endParaRPr>
          </a:p>
        </p:txBody>
      </p:sp>
      <p:sp>
        <p:nvSpPr>
          <p:cNvPr id="76" name="Rectangle 18"/>
          <p:cNvSpPr>
            <a:spLocks noChangeArrowheads="1"/>
          </p:cNvSpPr>
          <p:nvPr/>
        </p:nvSpPr>
        <p:spPr bwMode="auto">
          <a:xfrm>
            <a:off x="4864100" y="4354513"/>
            <a:ext cx="411163" cy="369887"/>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A</a:t>
            </a:r>
            <a:endParaRPr lang="en-US" sz="1400" b="1" i="1" kern="0" dirty="0">
              <a:solidFill>
                <a:sysClr val="windowText" lastClr="000000"/>
              </a:solidFill>
              <a:ea typeface="Arial" charset="0"/>
            </a:endParaRPr>
          </a:p>
        </p:txBody>
      </p:sp>
      <p:sp>
        <p:nvSpPr>
          <p:cNvPr id="77" name="Rectangle 19"/>
          <p:cNvSpPr>
            <a:spLocks noChangeArrowheads="1"/>
          </p:cNvSpPr>
          <p:nvPr/>
        </p:nvSpPr>
        <p:spPr bwMode="auto">
          <a:xfrm>
            <a:off x="4878388" y="3505200"/>
            <a:ext cx="411162"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R</a:t>
            </a:r>
            <a:endParaRPr lang="en-US" sz="1400" b="1" i="1" kern="0" dirty="0">
              <a:solidFill>
                <a:sysClr val="windowText" lastClr="000000"/>
              </a:solidFill>
              <a:ea typeface="Arial" charset="0"/>
            </a:endParaRPr>
          </a:p>
        </p:txBody>
      </p:sp>
      <p:sp>
        <p:nvSpPr>
          <p:cNvPr id="78" name="Rectangle 20"/>
          <p:cNvSpPr>
            <a:spLocks noChangeArrowheads="1"/>
          </p:cNvSpPr>
          <p:nvPr/>
        </p:nvSpPr>
        <p:spPr bwMode="auto">
          <a:xfrm>
            <a:off x="7410450" y="5222875"/>
            <a:ext cx="411163" cy="368300"/>
          </a:xfrm>
          <a:prstGeom prst="rect">
            <a:avLst/>
          </a:prstGeom>
          <a:noFill/>
          <a:ln w="12700">
            <a:noFill/>
            <a:miter lim="800000"/>
            <a:headEnd type="none" w="sm" len="sm"/>
            <a:tailEnd type="none" w="sm" len="sm"/>
          </a:ln>
        </p:spPr>
        <p:txBody>
          <a:bodyPr anchor="ctr">
            <a:spAutoFit/>
          </a:bodyPr>
          <a:lstStyle/>
          <a:p>
            <a:pPr algn="ctr" fontAlgn="auto">
              <a:spcBef>
                <a:spcPts val="0"/>
              </a:spcBef>
              <a:spcAft>
                <a:spcPts val="0"/>
              </a:spcAft>
              <a:defRPr/>
            </a:pPr>
            <a:r>
              <a:rPr lang="en-US" sz="1800" b="1" i="1" kern="0" dirty="0">
                <a:solidFill>
                  <a:sysClr val="windowText" lastClr="000000"/>
                </a:solidFill>
                <a:ea typeface="Arial" charset="0"/>
              </a:rPr>
              <a:t>R</a:t>
            </a:r>
            <a:endParaRPr lang="en-US" sz="1400" b="1" i="1" kern="0" dirty="0">
              <a:solidFill>
                <a:sysClr val="windowText" lastClr="000000"/>
              </a:solidFill>
              <a:ea typeface="Arial" charset="0"/>
            </a:endParaRPr>
          </a:p>
        </p:txBody>
      </p:sp>
      <p:cxnSp>
        <p:nvCxnSpPr>
          <p:cNvPr id="114708" name="Straight Arrow Connector 36"/>
          <p:cNvCxnSpPr>
            <a:cxnSpLocks noChangeShapeType="1"/>
          </p:cNvCxnSpPr>
          <p:nvPr/>
        </p:nvCxnSpPr>
        <p:spPr bwMode="auto">
          <a:xfrm>
            <a:off x="6019800" y="2819400"/>
            <a:ext cx="457200" cy="9906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4709" name="Text Box 15"/>
          <p:cNvSpPr txBox="1">
            <a:spLocks noChangeArrowheads="1"/>
          </p:cNvSpPr>
          <p:nvPr/>
        </p:nvSpPr>
        <p:spPr bwMode="auto">
          <a:xfrm>
            <a:off x="7942263" y="3057525"/>
            <a:ext cx="51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smtClean="0">
                <a:solidFill>
                  <a:srgbClr val="008000"/>
                </a:solidFill>
                <a:latin typeface="Wingdings" charset="0"/>
                <a:cs typeface="Wingdings" charset="0"/>
                <a:sym typeface="Wingdings" charset="0"/>
              </a:rPr>
              <a:t></a:t>
            </a:r>
            <a:endParaRPr lang="en-US" sz="2800" b="1" smtClean="0">
              <a:solidFill>
                <a:srgbClr val="008000"/>
              </a:solidFill>
            </a:endParaRPr>
          </a:p>
        </p:txBody>
      </p:sp>
      <p:pic>
        <p:nvPicPr>
          <p:cNvPr id="114710"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33400"/>
            <a:ext cx="652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12" name="TextBox 20"/>
          <p:cNvSpPr txBox="1">
            <a:spLocks noChangeArrowheads="1"/>
          </p:cNvSpPr>
          <p:nvPr/>
        </p:nvSpPr>
        <p:spPr bwMode="auto">
          <a:xfrm>
            <a:off x="3657600" y="1600200"/>
            <a:ext cx="4724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smtClean="0">
                <a:solidFill>
                  <a:srgbClr val="003367"/>
                </a:solidFill>
                <a:cs typeface="Arial" charset="0"/>
              </a:rPr>
              <a:t>The threads may run the critical section in either order, but the schedule can never enter the grey region where both threads execute the section at the same time. </a:t>
            </a:r>
          </a:p>
        </p:txBody>
      </p:sp>
      <p:sp>
        <p:nvSpPr>
          <p:cNvPr id="114714" name="Rectangle 7"/>
          <p:cNvSpPr>
            <a:spLocks noChangeArrowheads="1"/>
          </p:cNvSpPr>
          <p:nvPr/>
        </p:nvSpPr>
        <p:spPr bwMode="auto">
          <a:xfrm>
            <a:off x="5257800" y="3124200"/>
            <a:ext cx="3124200" cy="20574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cxnSp>
        <p:nvCxnSpPr>
          <p:cNvPr id="114715" name="Straight Connector 2"/>
          <p:cNvCxnSpPr>
            <a:cxnSpLocks noChangeShapeType="1"/>
          </p:cNvCxnSpPr>
          <p:nvPr/>
        </p:nvCxnSpPr>
        <p:spPr bwMode="auto">
          <a:xfrm flipV="1">
            <a:off x="5181600" y="4876800"/>
            <a:ext cx="0" cy="304800"/>
          </a:xfrm>
          <a:prstGeom prst="line">
            <a:avLst/>
          </a:prstGeom>
          <a:noFill/>
          <a:ln w="38100">
            <a:solidFill>
              <a:srgbClr val="5385FF"/>
            </a:solidFill>
            <a:round/>
            <a:headEnd/>
            <a:tailEnd type="triangle" w="med" len="med"/>
          </a:ln>
          <a:extLst>
            <a:ext uri="{909E8E84-426E-40dd-AFC4-6F175D3DCCD1}">
              <a14:hiddenFill xmlns:a14="http://schemas.microsoft.com/office/drawing/2010/main">
                <a:noFill/>
              </a14:hiddenFill>
            </a:ext>
          </a:extLst>
        </p:spPr>
      </p:cxnSp>
      <p:cxnSp>
        <p:nvCxnSpPr>
          <p:cNvPr id="114716" name="Straight Connector 40"/>
          <p:cNvCxnSpPr>
            <a:cxnSpLocks noChangeShapeType="1"/>
          </p:cNvCxnSpPr>
          <p:nvPr/>
        </p:nvCxnSpPr>
        <p:spPr bwMode="auto">
          <a:xfrm>
            <a:off x="5257800" y="5257800"/>
            <a:ext cx="304800" cy="0"/>
          </a:xfrm>
          <a:prstGeom prst="line">
            <a:avLst/>
          </a:prstGeom>
          <a:noFill/>
          <a:ln w="38100">
            <a:solidFill>
              <a:srgbClr val="5D005E"/>
            </a:solidFill>
            <a:round/>
            <a:headEnd/>
            <a:tailEnd type="triangle" w="med" len="med"/>
          </a:ln>
          <a:extLst>
            <a:ext uri="{909E8E84-426E-40dd-AFC4-6F175D3DCCD1}">
              <a14:hiddenFill xmlns:a14="http://schemas.microsoft.com/office/drawing/2010/main">
                <a:noFill/>
              </a14:hiddenFill>
            </a:ext>
          </a:extLst>
        </p:spPr>
      </p:cxnSp>
      <p:sp>
        <p:nvSpPr>
          <p:cNvPr id="114717" name="TextBox 38"/>
          <p:cNvSpPr txBox="1">
            <a:spLocks noChangeArrowheads="1"/>
          </p:cNvSpPr>
          <p:nvPr/>
        </p:nvSpPr>
        <p:spPr bwMode="auto">
          <a:xfrm>
            <a:off x="4800600" y="3886200"/>
            <a:ext cx="990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smtClean="0">
                <a:solidFill>
                  <a:srgbClr val="003367"/>
                </a:solidFill>
                <a:cs typeface="Arial" charset="0"/>
              </a:rPr>
              <a:t>x=x+1</a:t>
            </a:r>
          </a:p>
        </p:txBody>
      </p:sp>
      <p:sp>
        <p:nvSpPr>
          <p:cNvPr id="114718" name="TextBox 38"/>
          <p:cNvSpPr txBox="1">
            <a:spLocks noChangeArrowheads="1"/>
          </p:cNvSpPr>
          <p:nvPr/>
        </p:nvSpPr>
        <p:spPr bwMode="auto">
          <a:xfrm>
            <a:off x="6553200" y="4953000"/>
            <a:ext cx="9144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smtClean="0">
                <a:solidFill>
                  <a:srgbClr val="003367"/>
                </a:solidFill>
                <a:cs typeface="Arial" charset="0"/>
              </a:rPr>
              <a:t>x=x+1</a:t>
            </a:r>
          </a:p>
        </p:txBody>
      </p:sp>
      <p:sp>
        <p:nvSpPr>
          <p:cNvPr id="74" name="Rectangle 16"/>
          <p:cNvSpPr>
            <a:spLocks noChangeArrowheads="1"/>
          </p:cNvSpPr>
          <p:nvPr/>
        </p:nvSpPr>
        <p:spPr bwMode="auto">
          <a:xfrm>
            <a:off x="6313488" y="5091113"/>
            <a:ext cx="1304925" cy="169862"/>
          </a:xfrm>
          <a:prstGeom prst="rect">
            <a:avLst/>
          </a:prstGeom>
          <a:noFill/>
          <a:ln w="15875">
            <a:solidFill>
              <a:srgbClr val="000000"/>
            </a:solidFill>
            <a:prstDash val="sysDot"/>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43" name="&quot;No&quot; Symbol 42"/>
          <p:cNvSpPr/>
          <p:nvPr/>
        </p:nvSpPr>
        <p:spPr bwMode="auto">
          <a:xfrm>
            <a:off x="6629400" y="3810000"/>
            <a:ext cx="609600" cy="609600"/>
          </a:xfrm>
          <a:prstGeom prst="noSmoking">
            <a:avLst/>
          </a:prstGeom>
          <a:solidFill>
            <a:srgbClr val="E816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98375657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on cores</a:t>
            </a:r>
            <a:endParaRPr lang="en-US" dirty="0"/>
          </a:p>
        </p:txBody>
      </p:sp>
      <p:grpSp>
        <p:nvGrpSpPr>
          <p:cNvPr id="3" name="Group 4"/>
          <p:cNvGrpSpPr>
            <a:grpSpLocks/>
          </p:cNvGrpSpPr>
          <p:nvPr/>
        </p:nvGrpSpPr>
        <p:grpSpPr bwMode="auto">
          <a:xfrm>
            <a:off x="7699375" y="1981200"/>
            <a:ext cx="439543" cy="430213"/>
            <a:chOff x="3689" y="1658"/>
            <a:chExt cx="576" cy="576"/>
          </a:xfrm>
        </p:grpSpPr>
        <p:grpSp>
          <p:nvGrpSpPr>
            <p:cNvPr id="4" name="Group 5"/>
            <p:cNvGrpSpPr>
              <a:grpSpLocks/>
            </p:cNvGrpSpPr>
            <p:nvPr/>
          </p:nvGrpSpPr>
          <p:grpSpPr bwMode="auto">
            <a:xfrm>
              <a:off x="3689" y="1658"/>
              <a:ext cx="576" cy="576"/>
              <a:chOff x="4269" y="2781"/>
              <a:chExt cx="576" cy="576"/>
            </a:xfrm>
          </p:grpSpPr>
          <p:sp>
            <p:nvSpPr>
              <p:cNvPr id="6"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7"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5"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8" name="Group 9"/>
          <p:cNvGrpSpPr>
            <a:grpSpLocks/>
          </p:cNvGrpSpPr>
          <p:nvPr/>
        </p:nvGrpSpPr>
        <p:grpSpPr bwMode="auto">
          <a:xfrm>
            <a:off x="8232775" y="1981200"/>
            <a:ext cx="439543" cy="430213"/>
            <a:chOff x="2146" y="1704"/>
            <a:chExt cx="415" cy="415"/>
          </a:xfrm>
        </p:grpSpPr>
        <p:sp>
          <p:nvSpPr>
            <p:cNvPr id="9"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0"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3" name="Rectangle 5"/>
          <p:cNvSpPr>
            <a:spLocks noChangeArrowheads="1"/>
          </p:cNvSpPr>
          <p:nvPr/>
        </p:nvSpPr>
        <p:spPr bwMode="auto">
          <a:xfrm rot="5400000">
            <a:off x="7330281" y="3159919"/>
            <a:ext cx="1238250" cy="166688"/>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4" name="Rectangle 6"/>
          <p:cNvSpPr>
            <a:spLocks noChangeArrowheads="1"/>
          </p:cNvSpPr>
          <p:nvPr/>
        </p:nvSpPr>
        <p:spPr bwMode="auto">
          <a:xfrm rot="5400000">
            <a:off x="7643019" y="3142456"/>
            <a:ext cx="635000" cy="309563"/>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5" name="Line 7"/>
          <p:cNvSpPr>
            <a:spLocks noChangeShapeType="1"/>
          </p:cNvSpPr>
          <p:nvPr/>
        </p:nvSpPr>
        <p:spPr bwMode="auto">
          <a:xfrm rot="5400000">
            <a:off x="8183562" y="3116263"/>
            <a:ext cx="0" cy="984250"/>
          </a:xfrm>
          <a:prstGeom prst="line">
            <a:avLst/>
          </a:prstGeom>
          <a:noFill/>
          <a:ln w="9525" cap="rnd">
            <a:solidFill>
              <a:srgbClr val="000000"/>
            </a:solidFill>
            <a:prstDash val="sysDot"/>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nvGrpSpPr>
          <p:cNvPr id="16" name="Group 8"/>
          <p:cNvGrpSpPr>
            <a:grpSpLocks/>
          </p:cNvGrpSpPr>
          <p:nvPr/>
        </p:nvGrpSpPr>
        <p:grpSpPr bwMode="auto">
          <a:xfrm>
            <a:off x="8256587" y="2617788"/>
            <a:ext cx="309563" cy="1817687"/>
            <a:chOff x="4511" y="1543"/>
            <a:chExt cx="195" cy="1145"/>
          </a:xfrm>
        </p:grpSpPr>
        <p:sp>
          <p:nvSpPr>
            <p:cNvPr id="17" name="Rectangle 9"/>
            <p:cNvSpPr>
              <a:spLocks noChangeArrowheads="1"/>
            </p:cNvSpPr>
            <p:nvPr/>
          </p:nvSpPr>
          <p:spPr bwMode="auto">
            <a:xfrm rot="5400000">
              <a:off x="4437" y="1659"/>
              <a:ext cx="337"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8" name="Rectangle 10"/>
            <p:cNvSpPr>
              <a:spLocks noChangeArrowheads="1"/>
            </p:cNvSpPr>
            <p:nvPr/>
          </p:nvSpPr>
          <p:spPr bwMode="auto">
            <a:xfrm rot="5400000">
              <a:off x="4409" y="2279"/>
              <a:ext cx="400" cy="195"/>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9" name="Rectangle 11"/>
            <p:cNvSpPr>
              <a:spLocks noChangeArrowheads="1"/>
            </p:cNvSpPr>
            <p:nvPr/>
          </p:nvSpPr>
          <p:spPr bwMode="auto">
            <a:xfrm rot="5400000">
              <a:off x="4347" y="2377"/>
              <a:ext cx="516"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0" name="Rectangle 12"/>
            <p:cNvSpPr>
              <a:spLocks noChangeArrowheads="1"/>
            </p:cNvSpPr>
            <p:nvPr/>
          </p:nvSpPr>
          <p:spPr bwMode="auto">
            <a:xfrm rot="5400000">
              <a:off x="4457" y="1971"/>
              <a:ext cx="296" cy="105"/>
            </a:xfrm>
            <a:prstGeom prst="rect">
              <a:avLst/>
            </a:prstGeom>
            <a:noFill/>
            <a:ln w="12700">
              <a:solidFill>
                <a:srgbClr val="800080"/>
              </a:solidFill>
              <a:prstDash val="dash"/>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sp>
        <p:nvSpPr>
          <p:cNvPr id="21" name="Text Box 13"/>
          <p:cNvSpPr txBox="1">
            <a:spLocks noChangeArrowheads="1"/>
          </p:cNvSpPr>
          <p:nvPr/>
        </p:nvSpPr>
        <p:spPr bwMode="auto">
          <a:xfrm>
            <a:off x="7515225" y="281940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22" name="Text Box 14"/>
          <p:cNvSpPr txBox="1">
            <a:spLocks noChangeArrowheads="1"/>
          </p:cNvSpPr>
          <p:nvPr/>
        </p:nvSpPr>
        <p:spPr bwMode="auto">
          <a:xfrm>
            <a:off x="8520112" y="2949575"/>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23" name="Text Box 15"/>
          <p:cNvSpPr txBox="1">
            <a:spLocks noChangeArrowheads="1"/>
          </p:cNvSpPr>
          <p:nvPr/>
        </p:nvSpPr>
        <p:spPr bwMode="auto">
          <a:xfrm>
            <a:off x="7515225" y="339725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24" name="Text Box 16"/>
          <p:cNvSpPr txBox="1">
            <a:spLocks noChangeArrowheads="1"/>
          </p:cNvSpPr>
          <p:nvPr/>
        </p:nvSpPr>
        <p:spPr bwMode="auto">
          <a:xfrm>
            <a:off x="8520112" y="4078288"/>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27" name="Rectangle 26"/>
          <p:cNvSpPr/>
          <p:nvPr/>
        </p:nvSpPr>
        <p:spPr bwMode="auto">
          <a:xfrm>
            <a:off x="1371600" y="1828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28" name="Rectangle 27"/>
          <p:cNvSpPr/>
          <p:nvPr/>
        </p:nvSpPr>
        <p:spPr bwMode="auto">
          <a:xfrm>
            <a:off x="1371600" y="2209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29" name="Rectangle 28"/>
          <p:cNvSpPr/>
          <p:nvPr/>
        </p:nvSpPr>
        <p:spPr bwMode="auto">
          <a:xfrm>
            <a:off x="1371600" y="2590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30" name="Rectangle 29"/>
          <p:cNvSpPr/>
          <p:nvPr/>
        </p:nvSpPr>
        <p:spPr bwMode="auto">
          <a:xfrm>
            <a:off x="1371600" y="2971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1" name="Rectangle 30"/>
          <p:cNvSpPr/>
          <p:nvPr/>
        </p:nvSpPr>
        <p:spPr bwMode="auto">
          <a:xfrm>
            <a:off x="1371600" y="3352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32" name="Rectangle 31"/>
          <p:cNvSpPr/>
          <p:nvPr/>
        </p:nvSpPr>
        <p:spPr bwMode="auto">
          <a:xfrm>
            <a:off x="1371600" y="3733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33" name="Rectangle 32"/>
          <p:cNvSpPr/>
          <p:nvPr/>
        </p:nvSpPr>
        <p:spPr bwMode="auto">
          <a:xfrm>
            <a:off x="1371600" y="4114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34" name="Rectangle 33"/>
          <p:cNvSpPr/>
          <p:nvPr/>
        </p:nvSpPr>
        <p:spPr bwMode="auto">
          <a:xfrm>
            <a:off x="1371600" y="4495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5" name="Rectangle 34"/>
          <p:cNvSpPr/>
          <p:nvPr/>
        </p:nvSpPr>
        <p:spPr bwMode="auto">
          <a:xfrm>
            <a:off x="1371600" y="4876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36" name="Rectangle 35"/>
          <p:cNvSpPr/>
          <p:nvPr/>
        </p:nvSpPr>
        <p:spPr bwMode="auto">
          <a:xfrm>
            <a:off x="1371600" y="5257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37" name="Rectangle 36"/>
          <p:cNvSpPr/>
          <p:nvPr/>
        </p:nvSpPr>
        <p:spPr bwMode="auto">
          <a:xfrm>
            <a:off x="1371600" y="5638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38" name="Rectangle 37"/>
          <p:cNvSpPr/>
          <p:nvPr/>
        </p:nvSpPr>
        <p:spPr bwMode="auto">
          <a:xfrm>
            <a:off x="1371600" y="60198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9" name="Rectangle 38"/>
          <p:cNvSpPr/>
          <p:nvPr/>
        </p:nvSpPr>
        <p:spPr bwMode="auto">
          <a:xfrm>
            <a:off x="2667000" y="1981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40" name="Rectangle 39"/>
          <p:cNvSpPr/>
          <p:nvPr/>
        </p:nvSpPr>
        <p:spPr bwMode="auto">
          <a:xfrm>
            <a:off x="2667000" y="2362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41" name="Rectangle 40"/>
          <p:cNvSpPr/>
          <p:nvPr/>
        </p:nvSpPr>
        <p:spPr bwMode="auto">
          <a:xfrm>
            <a:off x="2667000" y="2743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42" name="Rectangle 41"/>
          <p:cNvSpPr/>
          <p:nvPr/>
        </p:nvSpPr>
        <p:spPr bwMode="auto">
          <a:xfrm>
            <a:off x="2667000" y="3124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3" name="Rectangle 42"/>
          <p:cNvSpPr/>
          <p:nvPr/>
        </p:nvSpPr>
        <p:spPr bwMode="auto">
          <a:xfrm>
            <a:off x="2667000" y="3505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44" name="Rectangle 43"/>
          <p:cNvSpPr/>
          <p:nvPr/>
        </p:nvSpPr>
        <p:spPr bwMode="auto">
          <a:xfrm>
            <a:off x="2667000" y="3886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45" name="Rectangle 44"/>
          <p:cNvSpPr/>
          <p:nvPr/>
        </p:nvSpPr>
        <p:spPr bwMode="auto">
          <a:xfrm>
            <a:off x="2667000" y="4267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46" name="Rectangle 45"/>
          <p:cNvSpPr/>
          <p:nvPr/>
        </p:nvSpPr>
        <p:spPr bwMode="auto">
          <a:xfrm>
            <a:off x="2667000" y="4648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7" name="Rectangle 46"/>
          <p:cNvSpPr/>
          <p:nvPr/>
        </p:nvSpPr>
        <p:spPr bwMode="auto">
          <a:xfrm>
            <a:off x="2667000" y="5029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48" name="Rectangle 47"/>
          <p:cNvSpPr/>
          <p:nvPr/>
        </p:nvSpPr>
        <p:spPr bwMode="auto">
          <a:xfrm>
            <a:off x="2667000" y="5410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49" name="Rectangle 48"/>
          <p:cNvSpPr/>
          <p:nvPr/>
        </p:nvSpPr>
        <p:spPr bwMode="auto">
          <a:xfrm>
            <a:off x="2667000" y="5791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50" name="Rectangle 49"/>
          <p:cNvSpPr/>
          <p:nvPr/>
        </p:nvSpPr>
        <p:spPr bwMode="auto">
          <a:xfrm>
            <a:off x="2667000" y="61722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1" name="Text Box 3"/>
          <p:cNvSpPr txBox="1">
            <a:spLocks noChangeArrowheads="1"/>
          </p:cNvSpPr>
          <p:nvPr/>
        </p:nvSpPr>
        <p:spPr bwMode="auto">
          <a:xfrm>
            <a:off x="4572000" y="2703512"/>
            <a:ext cx="2286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err="1" smtClean="0">
                <a:solidFill>
                  <a:srgbClr val="003367"/>
                </a:solidFill>
                <a:cs typeface="Arial" charset="0"/>
              </a:rPr>
              <a:t>int</a:t>
            </a:r>
            <a:r>
              <a:rPr lang="en-US" b="1" dirty="0" smtClean="0">
                <a:solidFill>
                  <a:srgbClr val="003367"/>
                </a:solidFill>
                <a:cs typeface="Arial" charset="0"/>
              </a:rPr>
              <a:t> </a:t>
            </a:r>
            <a:r>
              <a:rPr lang="en-US" dirty="0" smtClean="0">
                <a:solidFill>
                  <a:srgbClr val="003367"/>
                </a:solidFill>
                <a:cs typeface="Arial" charset="0"/>
              </a:rPr>
              <a:t>x</a:t>
            </a:r>
            <a:r>
              <a:rPr lang="en-US" b="1" dirty="0" smtClean="0">
                <a:solidFill>
                  <a:srgbClr val="003367"/>
                </a:solidFill>
                <a:cs typeface="Arial" charset="0"/>
              </a:rPr>
              <a:t>;</a:t>
            </a:r>
          </a:p>
          <a:p>
            <a:endParaRPr lang="en-US" b="1" dirty="0">
              <a:solidFill>
                <a:srgbClr val="003367"/>
              </a:solidFill>
              <a:cs typeface="Arial" charset="0"/>
            </a:endParaRPr>
          </a:p>
          <a:p>
            <a:r>
              <a:rPr lang="en-US" dirty="0" smtClean="0">
                <a:solidFill>
                  <a:srgbClr val="003367"/>
                </a:solidFill>
                <a:cs typeface="Arial" charset="0"/>
              </a:rPr>
              <a:t>worker()</a:t>
            </a:r>
          </a:p>
          <a:p>
            <a:r>
              <a:rPr lang="en-US" dirty="0" smtClean="0">
                <a:solidFill>
                  <a:srgbClr val="003367"/>
                </a:solidFill>
                <a:cs typeface="Arial" charset="0"/>
              </a:rPr>
              <a:t>	</a:t>
            </a:r>
            <a:r>
              <a:rPr lang="en-US" b="1" dirty="0" smtClean="0">
                <a:solidFill>
                  <a:srgbClr val="003367"/>
                </a:solidFill>
                <a:cs typeface="Arial" charset="0"/>
              </a:rPr>
              <a:t>while</a:t>
            </a:r>
            <a:r>
              <a:rPr lang="en-US" dirty="0" smtClean="0">
                <a:solidFill>
                  <a:srgbClr val="003367"/>
                </a:solidFill>
                <a:cs typeface="Arial" charset="0"/>
              </a:rPr>
              <a:t> (1)</a:t>
            </a:r>
          </a:p>
          <a:p>
            <a:r>
              <a:rPr lang="en-US" dirty="0" smtClean="0">
                <a:solidFill>
                  <a:srgbClr val="003367"/>
                </a:solidFill>
                <a:cs typeface="Arial" charset="0"/>
              </a:rPr>
              <a:t>		{x++};</a:t>
            </a:r>
          </a:p>
          <a:p>
            <a:r>
              <a:rPr lang="en-US" b="1" dirty="0" smtClean="0">
                <a:solidFill>
                  <a:srgbClr val="003367"/>
                </a:solidFill>
                <a:cs typeface="Arial" charset="0"/>
              </a:rPr>
              <a:t>}</a:t>
            </a:r>
          </a:p>
        </p:txBody>
      </p:sp>
      <p:sp>
        <p:nvSpPr>
          <p:cNvPr id="52" name="Rectangle 51"/>
          <p:cNvSpPr/>
          <p:nvPr/>
        </p:nvSpPr>
        <p:spPr bwMode="auto">
          <a:xfrm>
            <a:off x="7010400" y="51054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53" name="Rectangle 52"/>
          <p:cNvSpPr/>
          <p:nvPr/>
        </p:nvSpPr>
        <p:spPr bwMode="auto">
          <a:xfrm>
            <a:off x="7010400" y="54864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54" name="Rectangle 53"/>
          <p:cNvSpPr/>
          <p:nvPr/>
        </p:nvSpPr>
        <p:spPr bwMode="auto">
          <a:xfrm>
            <a:off x="7010400" y="58674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55" name="Rectangle 54"/>
          <p:cNvSpPr/>
          <p:nvPr/>
        </p:nvSpPr>
        <p:spPr bwMode="auto">
          <a:xfrm>
            <a:off x="7010400" y="62484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87749126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Arial" charset="0"/>
                <a:ea typeface="ＭＳ Ｐゴシック" charset="0"/>
                <a:cs typeface="Arial" charset="0"/>
              </a:rPr>
              <a:t>Spinlock: a first try</a:t>
            </a:r>
          </a:p>
        </p:txBody>
      </p:sp>
      <p:sp>
        <p:nvSpPr>
          <p:cNvPr id="12290" name="Text Box 3"/>
          <p:cNvSpPr txBox="1">
            <a:spLocks noChangeArrowheads="1"/>
          </p:cNvSpPr>
          <p:nvPr/>
        </p:nvSpPr>
        <p:spPr bwMode="auto">
          <a:xfrm>
            <a:off x="457200" y="1865313"/>
            <a:ext cx="45847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b="1" smtClean="0">
                <a:solidFill>
                  <a:srgbClr val="003367"/>
                </a:solidFill>
                <a:cs typeface="Arial" charset="0"/>
              </a:rPr>
              <a:t>int </a:t>
            </a:r>
            <a:r>
              <a:rPr lang="en-US" smtClean="0">
                <a:solidFill>
                  <a:srgbClr val="003367"/>
                </a:solidFill>
                <a:cs typeface="Arial" charset="0"/>
              </a:rPr>
              <a:t>s = 0</a:t>
            </a:r>
            <a:r>
              <a:rPr lang="en-US" b="1" smtClean="0">
                <a:solidFill>
                  <a:srgbClr val="003367"/>
                </a:solidFill>
                <a:cs typeface="Arial" charset="0"/>
              </a:rPr>
              <a:t>;</a:t>
            </a:r>
          </a:p>
          <a:p>
            <a:endParaRPr lang="en-US" b="1" smtClean="0">
              <a:solidFill>
                <a:srgbClr val="003367"/>
              </a:solidFill>
              <a:cs typeface="Arial" charset="0"/>
            </a:endParaRPr>
          </a:p>
          <a:p>
            <a:r>
              <a:rPr lang="en-US" b="1" smtClean="0">
                <a:solidFill>
                  <a:srgbClr val="003367"/>
                </a:solidFill>
                <a:cs typeface="Arial" charset="0"/>
              </a:rPr>
              <a:t>lock</a:t>
            </a:r>
            <a:r>
              <a:rPr lang="en-US" smtClean="0">
                <a:solidFill>
                  <a:srgbClr val="003367"/>
                </a:solidFill>
                <a:cs typeface="Arial" charset="0"/>
              </a:rPr>
              <a:t>() {</a:t>
            </a:r>
          </a:p>
          <a:p>
            <a:r>
              <a:rPr lang="en-US" smtClean="0">
                <a:solidFill>
                  <a:srgbClr val="003367"/>
                </a:solidFill>
                <a:cs typeface="Arial" charset="0"/>
              </a:rPr>
              <a:t>	</a:t>
            </a:r>
            <a:r>
              <a:rPr lang="en-US" b="1" smtClean="0">
                <a:solidFill>
                  <a:srgbClr val="003367"/>
                </a:solidFill>
                <a:cs typeface="Arial" charset="0"/>
              </a:rPr>
              <a:t>while</a:t>
            </a:r>
            <a:r>
              <a:rPr lang="en-US" smtClean="0">
                <a:solidFill>
                  <a:srgbClr val="003367"/>
                </a:solidFill>
                <a:cs typeface="Arial" charset="0"/>
              </a:rPr>
              <a:t> (s == 1)</a:t>
            </a:r>
          </a:p>
          <a:p>
            <a:r>
              <a:rPr lang="en-US" smtClean="0">
                <a:solidFill>
                  <a:srgbClr val="003367"/>
                </a:solidFill>
                <a:cs typeface="Arial" charset="0"/>
              </a:rPr>
              <a:t>		{};</a:t>
            </a:r>
          </a:p>
          <a:p>
            <a:r>
              <a:rPr lang="en-US" smtClean="0">
                <a:solidFill>
                  <a:srgbClr val="003367"/>
                </a:solidFill>
                <a:cs typeface="Arial" charset="0"/>
              </a:rPr>
              <a:t>	ASSERT (s == 0);	</a:t>
            </a:r>
          </a:p>
          <a:p>
            <a:r>
              <a:rPr lang="en-US" smtClean="0">
                <a:solidFill>
                  <a:srgbClr val="003367"/>
                </a:solidFill>
                <a:cs typeface="Arial" charset="0"/>
              </a:rPr>
              <a:t>	s = 1;</a:t>
            </a:r>
          </a:p>
          <a:p>
            <a:r>
              <a:rPr lang="en-US" b="1" smtClean="0">
                <a:solidFill>
                  <a:srgbClr val="003367"/>
                </a:solidFill>
                <a:cs typeface="Arial" charset="0"/>
              </a:rPr>
              <a:t>}</a:t>
            </a:r>
          </a:p>
          <a:p>
            <a:endParaRPr lang="en-US" b="1" smtClean="0">
              <a:solidFill>
                <a:srgbClr val="003367"/>
              </a:solidFill>
              <a:cs typeface="Arial" charset="0"/>
            </a:endParaRPr>
          </a:p>
          <a:p>
            <a:r>
              <a:rPr lang="en-US" b="1" smtClean="0">
                <a:solidFill>
                  <a:srgbClr val="003367"/>
                </a:solidFill>
                <a:cs typeface="Arial" charset="0"/>
              </a:rPr>
              <a:t>unlock </a:t>
            </a:r>
            <a:r>
              <a:rPr lang="en-US" smtClean="0">
                <a:solidFill>
                  <a:srgbClr val="003367"/>
                </a:solidFill>
                <a:cs typeface="Arial" charset="0"/>
              </a:rPr>
              <a:t>();</a:t>
            </a:r>
          </a:p>
          <a:p>
            <a:r>
              <a:rPr lang="en-US" smtClean="0">
                <a:solidFill>
                  <a:srgbClr val="003367"/>
                </a:solidFill>
                <a:cs typeface="Arial" charset="0"/>
              </a:rPr>
              <a:t>	ASSERT(s == 1);</a:t>
            </a:r>
          </a:p>
          <a:p>
            <a:r>
              <a:rPr lang="en-US" smtClean="0">
                <a:solidFill>
                  <a:srgbClr val="003367"/>
                </a:solidFill>
                <a:cs typeface="Arial" charset="0"/>
              </a:rPr>
              <a:t>	s = 0;</a:t>
            </a:r>
          </a:p>
          <a:p>
            <a:r>
              <a:rPr lang="en-US" smtClean="0">
                <a:solidFill>
                  <a:srgbClr val="003367"/>
                </a:solidFill>
                <a:cs typeface="Arial" charset="0"/>
              </a:rPr>
              <a:t>}</a:t>
            </a:r>
          </a:p>
        </p:txBody>
      </p:sp>
      <p:sp>
        <p:nvSpPr>
          <p:cNvPr id="12" name="Rectangle 4"/>
          <p:cNvSpPr>
            <a:spLocks noChangeArrowheads="1"/>
          </p:cNvSpPr>
          <p:nvPr/>
        </p:nvSpPr>
        <p:spPr bwMode="auto">
          <a:xfrm>
            <a:off x="5029200" y="371475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Busy-wait until lock is free.</a:t>
            </a:r>
          </a:p>
        </p:txBody>
      </p:sp>
      <p:cxnSp>
        <p:nvCxnSpPr>
          <p:cNvPr id="12292" name="Straight Connector 5"/>
          <p:cNvCxnSpPr>
            <a:cxnSpLocks noChangeShapeType="1"/>
            <a:stCxn id="12" idx="1"/>
          </p:cNvCxnSpPr>
          <p:nvPr/>
        </p:nvCxnSpPr>
        <p:spPr bwMode="auto">
          <a:xfrm flipH="1" flipV="1">
            <a:off x="3048000" y="3276600"/>
            <a:ext cx="1981200" cy="638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Rectangle 4"/>
          <p:cNvSpPr>
            <a:spLocks noChangeArrowheads="1"/>
          </p:cNvSpPr>
          <p:nvPr/>
        </p:nvSpPr>
        <p:spPr bwMode="auto">
          <a:xfrm>
            <a:off x="5029200" y="310515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Global spinlock variable</a:t>
            </a:r>
          </a:p>
        </p:txBody>
      </p:sp>
      <p:cxnSp>
        <p:nvCxnSpPr>
          <p:cNvPr id="12294" name="Straight Connector 5"/>
          <p:cNvCxnSpPr>
            <a:cxnSpLocks noChangeShapeType="1"/>
            <a:stCxn id="11" idx="1"/>
          </p:cNvCxnSpPr>
          <p:nvPr/>
        </p:nvCxnSpPr>
        <p:spPr bwMode="auto">
          <a:xfrm flipH="1" flipV="1">
            <a:off x="1905000" y="2133600"/>
            <a:ext cx="3124200" cy="1171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Rectangle 4"/>
          <p:cNvSpPr>
            <a:spLocks noChangeArrowheads="1"/>
          </p:cNvSpPr>
          <p:nvPr/>
        </p:nvSpPr>
        <p:spPr bwMode="auto">
          <a:xfrm>
            <a:off x="4114800" y="16764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Spinlocks provide mutual exclusion among cores without blocking.</a:t>
            </a:r>
          </a:p>
        </p:txBody>
      </p:sp>
      <p:sp>
        <p:nvSpPr>
          <p:cNvPr id="27" name="Rectangle 4"/>
          <p:cNvSpPr>
            <a:spLocks noChangeArrowheads="1"/>
          </p:cNvSpPr>
          <p:nvPr/>
        </p:nvSpPr>
        <p:spPr bwMode="auto">
          <a:xfrm>
            <a:off x="4114800" y="4648200"/>
            <a:ext cx="4495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Spinlocks are useful for lightly contended critical sections</a:t>
            </a:r>
            <a:r>
              <a:rPr lang="en-US" sz="2000" dirty="0">
                <a:solidFill>
                  <a:srgbClr val="003367">
                    <a:lumMod val="50000"/>
                  </a:srgbClr>
                </a:solidFill>
              </a:rPr>
              <a:t> where there is no risk </a:t>
            </a:r>
            <a:r>
              <a:rPr lang="en-US" sz="2000" dirty="0" smtClean="0">
                <a:solidFill>
                  <a:srgbClr val="003367">
                    <a:lumMod val="50000"/>
                  </a:srgbClr>
                </a:solidFill>
              </a:rPr>
              <a:t>that a thread is preempted while </a:t>
            </a:r>
            <a:r>
              <a:rPr lang="en-US" sz="2000" dirty="0">
                <a:solidFill>
                  <a:srgbClr val="003367">
                    <a:lumMod val="50000"/>
                  </a:srgbClr>
                </a:solidFill>
              </a:rPr>
              <a:t>it is holding the lock, i.e., in the lowest levels of the kernel.</a:t>
            </a:r>
            <a:endParaRPr lang="en-US" sz="2000" b="1" dirty="0">
              <a:solidFill>
                <a:srgbClr val="003367">
                  <a:lumMod val="50000"/>
                </a:srgbClr>
              </a:solidFill>
            </a:endParaRPr>
          </a:p>
        </p:txBody>
      </p:sp>
    </p:spTree>
    <p:extLst>
      <p:ext uri="{BB962C8B-B14F-4D97-AF65-F5344CB8AC3E}">
        <p14:creationId xmlns:p14="http://schemas.microsoft.com/office/powerpoint/2010/main" val="163899432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Arial" charset="0"/>
                <a:ea typeface="ＭＳ Ｐゴシック" charset="0"/>
                <a:cs typeface="Arial" charset="0"/>
              </a:rPr>
              <a:t>Spinlock: what went wrong</a:t>
            </a:r>
          </a:p>
        </p:txBody>
      </p:sp>
      <p:sp>
        <p:nvSpPr>
          <p:cNvPr id="13314" name="Text Box 3"/>
          <p:cNvSpPr txBox="1">
            <a:spLocks noChangeArrowheads="1"/>
          </p:cNvSpPr>
          <p:nvPr/>
        </p:nvSpPr>
        <p:spPr bwMode="auto">
          <a:xfrm>
            <a:off x="457200" y="1752600"/>
            <a:ext cx="45847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b="1" dirty="0" err="1" smtClean="0">
                <a:solidFill>
                  <a:srgbClr val="003367"/>
                </a:solidFill>
                <a:cs typeface="Arial" charset="0"/>
              </a:rPr>
              <a:t>int</a:t>
            </a:r>
            <a:r>
              <a:rPr lang="en-US" b="1" dirty="0" smtClean="0">
                <a:solidFill>
                  <a:srgbClr val="003367"/>
                </a:solidFill>
                <a:cs typeface="Arial" charset="0"/>
              </a:rPr>
              <a:t> </a:t>
            </a:r>
            <a:r>
              <a:rPr lang="en-US" dirty="0" smtClean="0">
                <a:solidFill>
                  <a:srgbClr val="003367"/>
                </a:solidFill>
                <a:cs typeface="Arial" charset="0"/>
              </a:rPr>
              <a:t>s = 0</a:t>
            </a:r>
            <a:r>
              <a:rPr lang="en-US" b="1" dirty="0" smtClean="0">
                <a:solidFill>
                  <a:srgbClr val="003367"/>
                </a:solidFill>
                <a:cs typeface="Arial" charset="0"/>
              </a:rPr>
              <a:t>;</a:t>
            </a:r>
          </a:p>
          <a:p>
            <a:endParaRPr lang="en-US" b="1" dirty="0" smtClean="0">
              <a:solidFill>
                <a:srgbClr val="003367"/>
              </a:solidFill>
              <a:cs typeface="Arial" charset="0"/>
            </a:endParaRPr>
          </a:p>
          <a:p>
            <a:r>
              <a:rPr lang="en-US" b="1" dirty="0" smtClean="0">
                <a:solidFill>
                  <a:srgbClr val="003367"/>
                </a:solidFill>
                <a:cs typeface="Arial" charset="0"/>
              </a:rPr>
              <a:t>lock</a:t>
            </a:r>
            <a:r>
              <a:rPr lang="en-US" dirty="0" smtClean="0">
                <a:solidFill>
                  <a:srgbClr val="003367"/>
                </a:solidFill>
                <a:cs typeface="Arial" charset="0"/>
              </a:rPr>
              <a:t>() {</a:t>
            </a:r>
          </a:p>
          <a:p>
            <a:r>
              <a:rPr lang="en-US" dirty="0" smtClean="0">
                <a:solidFill>
                  <a:srgbClr val="003367"/>
                </a:solidFill>
                <a:cs typeface="Arial" charset="0"/>
              </a:rPr>
              <a:t>	</a:t>
            </a:r>
            <a:r>
              <a:rPr lang="en-US" b="1" dirty="0" smtClean="0">
                <a:solidFill>
                  <a:srgbClr val="003367"/>
                </a:solidFill>
                <a:cs typeface="Arial" charset="0"/>
              </a:rPr>
              <a:t>while</a:t>
            </a:r>
            <a:r>
              <a:rPr lang="en-US" dirty="0" smtClean="0">
                <a:solidFill>
                  <a:srgbClr val="003367"/>
                </a:solidFill>
                <a:cs typeface="Arial" charset="0"/>
              </a:rPr>
              <a:t> (s == 1)</a:t>
            </a:r>
          </a:p>
          <a:p>
            <a:r>
              <a:rPr lang="en-US" dirty="0" smtClean="0">
                <a:solidFill>
                  <a:srgbClr val="003367"/>
                </a:solidFill>
                <a:cs typeface="Arial" charset="0"/>
              </a:rPr>
              <a:t>		{};</a:t>
            </a:r>
          </a:p>
          <a:p>
            <a:r>
              <a:rPr lang="en-US" dirty="0" smtClean="0">
                <a:solidFill>
                  <a:srgbClr val="003367"/>
                </a:solidFill>
                <a:cs typeface="Arial" charset="0"/>
              </a:rPr>
              <a:t>	s = 1;</a:t>
            </a:r>
          </a:p>
          <a:p>
            <a:r>
              <a:rPr lang="en-US" b="1" dirty="0" smtClean="0">
                <a:solidFill>
                  <a:srgbClr val="003367"/>
                </a:solidFill>
                <a:cs typeface="Arial" charset="0"/>
              </a:rPr>
              <a:t>}</a:t>
            </a:r>
          </a:p>
          <a:p>
            <a:endParaRPr lang="en-US" b="1" dirty="0" smtClean="0">
              <a:solidFill>
                <a:srgbClr val="003367"/>
              </a:solidFill>
              <a:cs typeface="Arial" charset="0"/>
            </a:endParaRPr>
          </a:p>
          <a:p>
            <a:r>
              <a:rPr lang="en-US" b="1" dirty="0" smtClean="0">
                <a:solidFill>
                  <a:srgbClr val="003367"/>
                </a:solidFill>
                <a:cs typeface="Arial" charset="0"/>
              </a:rPr>
              <a:t>unlock </a:t>
            </a:r>
            <a:r>
              <a:rPr lang="en-US" dirty="0" smtClean="0">
                <a:solidFill>
                  <a:srgbClr val="003367"/>
                </a:solidFill>
                <a:cs typeface="Arial" charset="0"/>
              </a:rPr>
              <a:t>();</a:t>
            </a:r>
          </a:p>
          <a:p>
            <a:r>
              <a:rPr lang="en-US" dirty="0" smtClean="0">
                <a:solidFill>
                  <a:srgbClr val="003367"/>
                </a:solidFill>
                <a:cs typeface="Arial" charset="0"/>
              </a:rPr>
              <a:t>	s = 0;</a:t>
            </a:r>
          </a:p>
          <a:p>
            <a:r>
              <a:rPr lang="en-US" dirty="0" smtClean="0">
                <a:solidFill>
                  <a:srgbClr val="003367"/>
                </a:solidFill>
                <a:cs typeface="Arial" charset="0"/>
              </a:rPr>
              <a:t>}</a:t>
            </a:r>
          </a:p>
        </p:txBody>
      </p:sp>
      <p:sp>
        <p:nvSpPr>
          <p:cNvPr id="12" name="Rectangle 4"/>
          <p:cNvSpPr>
            <a:spLocks noChangeArrowheads="1"/>
          </p:cNvSpPr>
          <p:nvPr/>
        </p:nvSpPr>
        <p:spPr bwMode="auto">
          <a:xfrm>
            <a:off x="5029200" y="1679575"/>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Race to acquire.</a:t>
            </a:r>
          </a:p>
          <a:p>
            <a:pPr>
              <a:defRPr/>
            </a:pPr>
            <a:r>
              <a:rPr lang="en-US" sz="2000" dirty="0">
                <a:solidFill>
                  <a:srgbClr val="003367">
                    <a:lumMod val="50000"/>
                  </a:srgbClr>
                </a:solidFill>
              </a:rPr>
              <a:t>Two (or more) cores see s == 0.</a:t>
            </a:r>
          </a:p>
        </p:txBody>
      </p:sp>
      <p:cxnSp>
        <p:nvCxnSpPr>
          <p:cNvPr id="13316" name="Straight Connector 5"/>
          <p:cNvCxnSpPr>
            <a:cxnSpLocks noChangeShapeType="1"/>
          </p:cNvCxnSpPr>
          <p:nvPr/>
        </p:nvCxnSpPr>
        <p:spPr bwMode="auto">
          <a:xfrm flipH="1">
            <a:off x="2971800" y="2157413"/>
            <a:ext cx="2057400" cy="890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7589482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z="3600">
                <a:latin typeface="Arial" charset="0"/>
                <a:ea typeface="ＭＳ Ｐゴシック" charset="0"/>
                <a:cs typeface="Arial" charset="0"/>
              </a:rPr>
              <a:t>We need an atomic </a:t>
            </a:r>
            <a:r>
              <a:rPr lang="ja-JP" altLang="en-US" sz="3600">
                <a:latin typeface="Arial" charset="0"/>
                <a:ea typeface="ＭＳ Ｐゴシック" charset="0"/>
                <a:cs typeface="Arial" charset="0"/>
              </a:rPr>
              <a:t>“</a:t>
            </a:r>
            <a:r>
              <a:rPr lang="en-US" altLang="ja-JP" sz="3600">
                <a:latin typeface="Arial" charset="0"/>
                <a:ea typeface="ＭＳ Ｐゴシック" charset="0"/>
                <a:cs typeface="Arial" charset="0"/>
              </a:rPr>
              <a:t>toehold</a:t>
            </a:r>
            <a:r>
              <a:rPr lang="ja-JP" altLang="en-US" sz="3600">
                <a:latin typeface="Arial" charset="0"/>
                <a:ea typeface="ＭＳ Ｐゴシック" charset="0"/>
                <a:cs typeface="Arial" charset="0"/>
              </a:rPr>
              <a:t>”</a:t>
            </a:r>
            <a:endParaRPr lang="en-US" sz="3600">
              <a:latin typeface="Arial" charset="0"/>
              <a:ea typeface="ＭＳ Ｐゴシック" charset="0"/>
              <a:cs typeface="Arial" charset="0"/>
            </a:endParaRPr>
          </a:p>
        </p:txBody>
      </p:sp>
      <p:sp>
        <p:nvSpPr>
          <p:cNvPr id="47106" name="Rectangle 3"/>
          <p:cNvSpPr>
            <a:spLocks noGrp="1" noChangeArrowheads="1"/>
          </p:cNvSpPr>
          <p:nvPr>
            <p:ph type="body" idx="1"/>
          </p:nvPr>
        </p:nvSpPr>
        <p:spPr/>
        <p:txBody>
          <a:bodyPr/>
          <a:lstStyle/>
          <a:p>
            <a:pPr>
              <a:defRPr/>
            </a:pPr>
            <a:r>
              <a:rPr lang="en-US" dirty="0">
                <a:latin typeface="Arial" charset="0"/>
                <a:ea typeface="ＭＳ Ｐゴシック" charset="0"/>
                <a:cs typeface="Arial" charset="0"/>
              </a:rPr>
              <a:t>To implement safe mutual exclusion, we need support for some sort of </a:t>
            </a:r>
            <a:r>
              <a:rPr lang="ja-JP" altLang="en-US" dirty="0">
                <a:latin typeface="Arial" charset="0"/>
                <a:ea typeface="ＭＳ Ｐゴシック" charset="0"/>
                <a:cs typeface="Arial" charset="0"/>
              </a:rPr>
              <a:t>“</a:t>
            </a:r>
            <a:r>
              <a:rPr lang="en-US" altLang="ja-JP" dirty="0">
                <a:latin typeface="Arial" charset="0"/>
                <a:ea typeface="ＭＳ Ｐゴシック" charset="0"/>
                <a:cs typeface="Arial" charset="0"/>
              </a:rPr>
              <a:t>magic toehold</a:t>
            </a:r>
            <a:r>
              <a:rPr lang="ja-JP" altLang="en-US" dirty="0">
                <a:latin typeface="Arial" charset="0"/>
                <a:ea typeface="ＭＳ Ｐゴシック" charset="0"/>
                <a:cs typeface="Arial" charset="0"/>
              </a:rPr>
              <a:t>”</a:t>
            </a:r>
            <a:r>
              <a:rPr lang="en-US" altLang="ja-JP" dirty="0">
                <a:latin typeface="Arial" charset="0"/>
                <a:ea typeface="ＭＳ Ｐゴシック" charset="0"/>
                <a:cs typeface="Arial" charset="0"/>
              </a:rPr>
              <a:t> for synchronization.</a:t>
            </a:r>
          </a:p>
          <a:p>
            <a:pPr lvl="1">
              <a:defRPr/>
            </a:pPr>
            <a:r>
              <a:rPr lang="en-US" dirty="0">
                <a:latin typeface="Arial" charset="0"/>
                <a:ea typeface="ＭＳ Ｐゴシック" charset="0"/>
                <a:cs typeface="Arial" charset="0"/>
              </a:rPr>
              <a:t>The lock primitives themselves have critical sections to test and/or set the lock flags.</a:t>
            </a:r>
          </a:p>
          <a:p>
            <a:pPr>
              <a:defRPr/>
            </a:pPr>
            <a:r>
              <a:rPr lang="en-US" dirty="0" smtClean="0">
                <a:latin typeface="Arial" charset="0"/>
                <a:ea typeface="ＭＳ Ｐゴシック" charset="0"/>
                <a:cs typeface="Arial" charset="0"/>
              </a:rPr>
              <a:t>Safe mutual exclusion on multicore systems requires some hardware support: </a:t>
            </a:r>
            <a:r>
              <a:rPr lang="en-US" b="1" dirty="0" smtClean="0">
                <a:solidFill>
                  <a:srgbClr val="800000"/>
                </a:solidFill>
                <a:latin typeface="Arial" charset="0"/>
                <a:ea typeface="ＭＳ Ｐゴシック" charset="0"/>
                <a:cs typeface="Arial" charset="0"/>
              </a:rPr>
              <a:t>atomic instructions</a:t>
            </a:r>
          </a:p>
          <a:p>
            <a:pPr lvl="1">
              <a:defRPr/>
            </a:pPr>
            <a:r>
              <a:rPr lang="en-US" b="1" dirty="0" smtClean="0">
                <a:latin typeface="Arial" charset="0"/>
                <a:ea typeface="ＭＳ Ｐゴシック" charset="0"/>
                <a:cs typeface="Arial" charset="0"/>
              </a:rPr>
              <a:t>Examples</a:t>
            </a:r>
            <a:r>
              <a:rPr lang="en-US" dirty="0" smtClean="0">
                <a:latin typeface="Arial" charset="0"/>
                <a:ea typeface="ＭＳ Ｐゴシック" charset="0"/>
                <a:cs typeface="Arial" charset="0"/>
              </a:rPr>
              <a:t>: </a:t>
            </a:r>
            <a:r>
              <a:rPr lang="en-US" b="1" dirty="0" smtClean="0">
                <a:latin typeface="Arial" charset="0"/>
                <a:ea typeface="ＭＳ Ｐゴシック" charset="0"/>
                <a:cs typeface="Arial" charset="0"/>
              </a:rPr>
              <a:t>test</a:t>
            </a:r>
            <a:r>
              <a:rPr lang="en-US" b="1" dirty="0">
                <a:latin typeface="Arial" charset="0"/>
                <a:ea typeface="ＭＳ Ｐゴシック" charset="0"/>
                <a:cs typeface="Arial" charset="0"/>
              </a:rPr>
              <a:t>-and-</a:t>
            </a:r>
            <a:r>
              <a:rPr lang="en-US" b="1" dirty="0" smtClean="0">
                <a:latin typeface="Arial" charset="0"/>
                <a:ea typeface="ＭＳ Ｐゴシック" charset="0"/>
                <a:cs typeface="Arial" charset="0"/>
              </a:rPr>
              <a:t>set, compare-and-swap, fetch-and-add</a:t>
            </a:r>
            <a:r>
              <a:rPr lang="en-US" dirty="0" smtClean="0">
                <a:latin typeface="Arial" charset="0"/>
                <a:ea typeface="ＭＳ Ｐゴシック" charset="0"/>
                <a:cs typeface="Arial" charset="0"/>
              </a:rPr>
              <a:t>.</a:t>
            </a:r>
          </a:p>
          <a:p>
            <a:pPr lvl="1">
              <a:defRPr/>
            </a:pPr>
            <a:r>
              <a:rPr lang="en-US" dirty="0" smtClean="0">
                <a:latin typeface="Arial" charset="0"/>
                <a:ea typeface="ＭＳ Ｐゴシック" charset="0"/>
                <a:cs typeface="Arial" charset="0"/>
              </a:rPr>
              <a:t>These instructions perform an atomic </a:t>
            </a:r>
            <a:r>
              <a:rPr lang="en-US" b="1" dirty="0" smtClean="0">
                <a:latin typeface="Arial" charset="0"/>
                <a:ea typeface="ＭＳ Ｐゴシック" charset="0"/>
                <a:cs typeface="Arial" charset="0"/>
              </a:rPr>
              <a:t>read-modify-write </a:t>
            </a:r>
            <a:r>
              <a:rPr lang="en-US" dirty="0" smtClean="0">
                <a:latin typeface="Arial" charset="0"/>
                <a:ea typeface="ＭＳ Ｐゴシック" charset="0"/>
                <a:cs typeface="Arial" charset="0"/>
              </a:rPr>
              <a:t>of a memory location.  We use them to implement locks.</a:t>
            </a:r>
          </a:p>
          <a:p>
            <a:pPr lvl="1">
              <a:defRPr/>
            </a:pPr>
            <a:r>
              <a:rPr lang="en-US" dirty="0">
                <a:latin typeface="Arial" charset="0"/>
                <a:ea typeface="ＭＳ Ｐゴシック" charset="0"/>
                <a:cs typeface="Arial" charset="0"/>
              </a:rPr>
              <a:t>If we have any of those, we can build higher-level synchronization objects like monitors or semaphores.</a:t>
            </a:r>
          </a:p>
          <a:p>
            <a:pPr lvl="1">
              <a:defRPr/>
            </a:pPr>
            <a:r>
              <a:rPr lang="en-US" dirty="0">
                <a:latin typeface="Arial" charset="0"/>
                <a:ea typeface="ＭＳ Ｐゴシック" charset="0"/>
                <a:cs typeface="Arial" charset="0"/>
              </a:rPr>
              <a:t>Note: we also must be careful of interrupt handlers….</a:t>
            </a:r>
            <a:endParaRPr lang="en-US" dirty="0" smtClean="0">
              <a:latin typeface="Arial" charset="0"/>
              <a:ea typeface="ＭＳ Ｐゴシック" charset="0"/>
              <a:cs typeface="Arial" charset="0"/>
            </a:endParaRPr>
          </a:p>
          <a:p>
            <a:pPr lvl="1">
              <a:defRPr/>
            </a:pPr>
            <a:r>
              <a:rPr lang="en-US" dirty="0" smtClean="0">
                <a:latin typeface="Arial" charset="0"/>
                <a:ea typeface="ＭＳ Ｐゴシック" charset="0"/>
                <a:cs typeface="Arial" charset="0"/>
              </a:rPr>
              <a:t>They are expensive, but necessary.</a:t>
            </a:r>
            <a:endParaRPr lang="en-US" dirty="0">
              <a:latin typeface="Arial" charset="0"/>
              <a:ea typeface="ＭＳ Ｐゴシック" charset="0"/>
              <a:cs typeface="Arial" charset="0"/>
            </a:endParaRPr>
          </a:p>
          <a:p>
            <a:pPr marL="457200" lvl="1" indent="0">
              <a:buFont typeface="Times New Roman" charset="0"/>
              <a:buNone/>
              <a:defRPr/>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35998751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Arial" charset="0"/>
                <a:ea typeface="ＭＳ Ｐゴシック" charset="0"/>
                <a:cs typeface="Arial" charset="0"/>
              </a:rPr>
              <a:t>Portrait of a thread</a:t>
            </a:r>
          </a:p>
        </p:txBody>
      </p:sp>
      <p:grpSp>
        <p:nvGrpSpPr>
          <p:cNvPr id="82946" name="Group 3"/>
          <p:cNvGrpSpPr>
            <a:grpSpLocks/>
          </p:cNvGrpSpPr>
          <p:nvPr/>
        </p:nvGrpSpPr>
        <p:grpSpPr bwMode="auto">
          <a:xfrm>
            <a:off x="3970338" y="1608138"/>
            <a:ext cx="914400" cy="914400"/>
            <a:chOff x="3689" y="1658"/>
            <a:chExt cx="576" cy="576"/>
          </a:xfrm>
        </p:grpSpPr>
        <p:grpSp>
          <p:nvGrpSpPr>
            <p:cNvPr id="82963" name="Group 4"/>
            <p:cNvGrpSpPr>
              <a:grpSpLocks/>
            </p:cNvGrpSpPr>
            <p:nvPr/>
          </p:nvGrpSpPr>
          <p:grpSpPr bwMode="auto">
            <a:xfrm>
              <a:off x="3689" y="1658"/>
              <a:ext cx="576" cy="576"/>
              <a:chOff x="4269" y="2781"/>
              <a:chExt cx="576" cy="576"/>
            </a:xfrm>
          </p:grpSpPr>
          <p:sp>
            <p:nvSpPr>
              <p:cNvPr id="30" name="Oval 5"/>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1" name="AutoShape 6"/>
              <p:cNvSpPr>
                <a:spLocks noChangeArrowheads="1"/>
              </p:cNvSpPr>
              <p:nvPr/>
            </p:nvSpPr>
            <p:spPr bwMode="auto">
              <a:xfrm flipH="1">
                <a:off x="4469" y="2908"/>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29" name="AutoShape 7"/>
            <p:cNvSpPr>
              <a:spLocks noChangeArrowheads="1"/>
            </p:cNvSpPr>
            <p:nvPr/>
          </p:nvSpPr>
          <p:spPr bwMode="auto">
            <a:xfrm rot="-8460389">
              <a:off x="3714" y="1735"/>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34" name="Rectangle 10"/>
          <p:cNvSpPr>
            <a:spLocks noChangeArrowheads="1"/>
          </p:cNvSpPr>
          <p:nvPr/>
        </p:nvSpPr>
        <p:spPr bwMode="auto">
          <a:xfrm>
            <a:off x="2971800" y="3459163"/>
            <a:ext cx="1752600" cy="428625"/>
          </a:xfrm>
          <a:prstGeom prst="rect">
            <a:avLst/>
          </a:prstGeom>
          <a:solidFill>
            <a:schemeClr val="bg1">
              <a:lumMod val="75000"/>
            </a:schemeClr>
          </a:solidFill>
          <a:ln w="12700">
            <a:solidFill>
              <a:srgbClr val="000000"/>
            </a:solidFill>
            <a:miter lim="800000"/>
            <a:headEnd type="none" w="sm" len="sm"/>
            <a:tailEnd type="none" w="sm" len="sm"/>
          </a:ln>
        </p:spPr>
        <p:txBody>
          <a:bodyPr wrap="none" anchor="ctr"/>
          <a:lstStyle/>
          <a:p>
            <a:pPr algn="ctr" defTabSz="914400">
              <a:defRPr/>
            </a:pPr>
            <a:r>
              <a:rPr lang="en-US" sz="1800" dirty="0" err="1">
                <a:solidFill>
                  <a:srgbClr val="000000"/>
                </a:solidFill>
                <a:cs typeface="Arial" charset="0"/>
              </a:rPr>
              <a:t>u</a:t>
            </a:r>
            <a:r>
              <a:rPr lang="en-US" sz="1800" dirty="0" err="1" smtClean="0">
                <a:solidFill>
                  <a:srgbClr val="000000"/>
                </a:solidFill>
                <a:cs typeface="Arial" charset="0"/>
              </a:rPr>
              <a:t>context_t</a:t>
            </a:r>
            <a:endParaRPr lang="en-US" sz="2000" dirty="0">
              <a:solidFill>
                <a:srgbClr val="000000"/>
              </a:solidFill>
              <a:cs typeface="Arial" charset="0"/>
            </a:endParaRPr>
          </a:p>
        </p:txBody>
      </p:sp>
      <p:sp>
        <p:nvSpPr>
          <p:cNvPr id="35" name="Rectangle 11"/>
          <p:cNvSpPr>
            <a:spLocks noChangeArrowheads="1"/>
          </p:cNvSpPr>
          <p:nvPr/>
        </p:nvSpPr>
        <p:spPr bwMode="auto">
          <a:xfrm>
            <a:off x="2971800" y="3062288"/>
            <a:ext cx="1752600" cy="428625"/>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r>
              <a:rPr lang="en-US" sz="1800" kern="0" dirty="0">
                <a:solidFill>
                  <a:sysClr val="windowText" lastClr="000000"/>
                </a:solidFill>
                <a:ea typeface="Arial" charset="0"/>
                <a:cs typeface="Arial" charset="0"/>
              </a:rPr>
              <a:t>name/status </a:t>
            </a:r>
            <a:r>
              <a:rPr lang="en-US" sz="1800" kern="0" dirty="0" err="1">
                <a:solidFill>
                  <a:sysClr val="windowText" lastClr="000000"/>
                </a:solidFill>
                <a:ea typeface="Arial" charset="0"/>
                <a:cs typeface="Arial" charset="0"/>
              </a:rPr>
              <a:t>etc</a:t>
            </a:r>
            <a:endParaRPr lang="en-US" sz="1800" kern="0" dirty="0">
              <a:solidFill>
                <a:sysClr val="windowText" lastClr="000000"/>
              </a:solidFill>
              <a:ea typeface="Arial" charset="0"/>
              <a:cs typeface="Arial" charset="0"/>
            </a:endParaRPr>
          </a:p>
        </p:txBody>
      </p:sp>
      <p:cxnSp>
        <p:nvCxnSpPr>
          <p:cNvPr id="82949" name="AutoShape 13"/>
          <p:cNvCxnSpPr>
            <a:cxnSpLocks noChangeShapeType="1"/>
            <a:stCxn id="24" idx="2"/>
            <a:endCxn id="35" idx="1"/>
          </p:cNvCxnSpPr>
          <p:nvPr/>
        </p:nvCxnSpPr>
        <p:spPr bwMode="auto">
          <a:xfrm rot="16200000" flipH="1">
            <a:off x="1981200" y="2286000"/>
            <a:ext cx="914401" cy="1066800"/>
          </a:xfrm>
          <a:prstGeom prst="curvedConnector2">
            <a:avLst/>
          </a:prstGeom>
          <a:noFill/>
          <a:ln w="12700">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sp>
        <p:nvSpPr>
          <p:cNvPr id="38" name="Rectangle 14"/>
          <p:cNvSpPr>
            <a:spLocks noChangeArrowheads="1"/>
          </p:cNvSpPr>
          <p:nvPr/>
        </p:nvSpPr>
        <p:spPr bwMode="auto">
          <a:xfrm>
            <a:off x="5059363" y="3468688"/>
            <a:ext cx="723900" cy="471487"/>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82951" name="Rectangle 15"/>
          <p:cNvSpPr>
            <a:spLocks noChangeArrowheads="1"/>
          </p:cNvSpPr>
          <p:nvPr/>
        </p:nvSpPr>
        <p:spPr bwMode="auto">
          <a:xfrm>
            <a:off x="5059363" y="3146425"/>
            <a:ext cx="723900" cy="144463"/>
          </a:xfrm>
          <a:prstGeom prst="rect">
            <a:avLst/>
          </a:prstGeom>
          <a:solidFill>
            <a:srgbClr val="FFFFFF"/>
          </a:solidFill>
          <a:ln w="12700">
            <a:solidFill>
              <a:srgbClr val="000000"/>
            </a:solidFill>
            <a:miter lim="800000"/>
            <a:headEnd type="none" w="sm" len="sm"/>
            <a:tailEnd type="none" w="sm" len="sm"/>
          </a:ln>
        </p:spPr>
        <p:txBody>
          <a:bodyPr wrap="none" anchor="ctr"/>
          <a:lstStyle/>
          <a:p>
            <a:pPr algn="ctr" defTabSz="914400"/>
            <a:r>
              <a:rPr lang="en-US" sz="1000">
                <a:solidFill>
                  <a:srgbClr val="000000"/>
                </a:solidFill>
                <a:cs typeface="Arial" charset="0"/>
              </a:rPr>
              <a:t>0xdeadbeef</a:t>
            </a:r>
            <a:endParaRPr lang="en-US" sz="1800">
              <a:solidFill>
                <a:srgbClr val="000000"/>
              </a:solidFill>
              <a:cs typeface="Arial" charset="0"/>
            </a:endParaRPr>
          </a:p>
        </p:txBody>
      </p:sp>
      <p:sp>
        <p:nvSpPr>
          <p:cNvPr id="40" name="AutoShape 16"/>
          <p:cNvSpPr>
            <a:spLocks noChangeArrowheads="1"/>
          </p:cNvSpPr>
          <p:nvPr/>
        </p:nvSpPr>
        <p:spPr bwMode="auto">
          <a:xfrm>
            <a:off x="5364163" y="3717925"/>
            <a:ext cx="120650" cy="214313"/>
          </a:xfrm>
          <a:prstGeom prst="upArrow">
            <a:avLst>
              <a:gd name="adj1" fmla="val 50000"/>
              <a:gd name="adj2" fmla="val 44408"/>
            </a:avLst>
          </a:prstGeom>
          <a:solidFill>
            <a:srgbClr val="000000"/>
          </a:solid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82953" name="Rectangle 17"/>
          <p:cNvSpPr>
            <a:spLocks noChangeArrowheads="1"/>
          </p:cNvSpPr>
          <p:nvPr/>
        </p:nvSpPr>
        <p:spPr bwMode="auto">
          <a:xfrm>
            <a:off x="5113338" y="3430588"/>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defTabSz="914400"/>
            <a:r>
              <a:rPr lang="en-US" sz="1600">
                <a:solidFill>
                  <a:srgbClr val="000000"/>
                </a:solidFill>
                <a:cs typeface="Arial" charset="0"/>
              </a:rPr>
              <a:t>Stack</a:t>
            </a:r>
            <a:endParaRPr lang="en-US" sz="1400">
              <a:solidFill>
                <a:srgbClr val="000000"/>
              </a:solidFill>
              <a:cs typeface="Arial" charset="0"/>
            </a:endParaRPr>
          </a:p>
        </p:txBody>
      </p:sp>
      <p:sp>
        <p:nvSpPr>
          <p:cNvPr id="44" name="Rectangle 20" descr="Dark upward diagonal"/>
          <p:cNvSpPr>
            <a:spLocks noChangeArrowheads="1"/>
          </p:cNvSpPr>
          <p:nvPr/>
        </p:nvSpPr>
        <p:spPr bwMode="auto">
          <a:xfrm>
            <a:off x="5059363" y="3308350"/>
            <a:ext cx="723900" cy="144463"/>
          </a:xfrm>
          <a:prstGeom prst="rect">
            <a:avLst/>
          </a:prstGeom>
          <a:pattFill prst="dkUpDiag">
            <a:fgClr>
              <a:srgbClr val="99CCFF"/>
            </a:fgClr>
            <a:bgClr>
              <a:srgbClr val="475E76"/>
            </a:bgClr>
          </a:patt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48" name="Rectangle 24"/>
          <p:cNvSpPr>
            <a:spLocks noChangeArrowheads="1"/>
          </p:cNvSpPr>
          <p:nvPr/>
        </p:nvSpPr>
        <p:spPr bwMode="auto">
          <a:xfrm>
            <a:off x="2605088" y="2743200"/>
            <a:ext cx="3703637" cy="1501775"/>
          </a:xfrm>
          <a:prstGeom prst="rect">
            <a:avLst/>
          </a:prstGeom>
          <a:noFill/>
          <a:ln w="25400" cap="rnd">
            <a:solidFill>
              <a:srgbClr val="000000"/>
            </a:solidFill>
            <a:prstDash val="sysDot"/>
            <a:miter lim="800000"/>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82958" name="Rectangle 302"/>
          <p:cNvSpPr>
            <a:spLocks noChangeArrowheads="1"/>
          </p:cNvSpPr>
          <p:nvPr/>
        </p:nvSpPr>
        <p:spPr bwMode="auto">
          <a:xfrm>
            <a:off x="533400" y="44958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800" dirty="0">
                <a:solidFill>
                  <a:srgbClr val="003367"/>
                </a:solidFill>
              </a:rPr>
              <a:t>Thread </a:t>
            </a:r>
            <a:r>
              <a:rPr lang="en-US" sz="1800" dirty="0" smtClean="0">
                <a:solidFill>
                  <a:srgbClr val="003367"/>
                </a:solidFill>
              </a:rPr>
              <a:t>operations (parent)</a:t>
            </a:r>
            <a:endParaRPr lang="en-US" sz="1800" dirty="0">
              <a:solidFill>
                <a:srgbClr val="003367"/>
              </a:solidFill>
            </a:endParaRPr>
          </a:p>
          <a:p>
            <a:pPr>
              <a:buClr>
                <a:srgbClr val="000000"/>
              </a:buClr>
              <a:buSzPct val="100000"/>
              <a:buFont typeface="Times New Roman" charset="0"/>
              <a:buNone/>
            </a:pPr>
            <a:r>
              <a:rPr lang="en-US" sz="1800" u="sng" dirty="0">
                <a:solidFill>
                  <a:srgbClr val="003367"/>
                </a:solidFill>
              </a:rPr>
              <a:t>a rough sketch:</a:t>
            </a:r>
          </a:p>
          <a:p>
            <a:pPr>
              <a:buClr>
                <a:srgbClr val="000000"/>
              </a:buClr>
              <a:buSzPct val="100000"/>
              <a:buFont typeface="Times New Roman" charset="0"/>
              <a:buNone/>
            </a:pPr>
            <a:r>
              <a:rPr lang="en-US" sz="1800" dirty="0">
                <a:solidFill>
                  <a:srgbClr val="003367"/>
                </a:solidFill>
              </a:rPr>
              <a:t>t = </a:t>
            </a:r>
            <a:r>
              <a:rPr lang="en-US" sz="1800" b="1" dirty="0">
                <a:solidFill>
                  <a:srgbClr val="003367"/>
                </a:solidFill>
              </a:rPr>
              <a:t>create</a:t>
            </a:r>
            <a:r>
              <a:rPr lang="en-US" sz="1800" dirty="0">
                <a:solidFill>
                  <a:srgbClr val="003367"/>
                </a:solidFill>
              </a:rPr>
              <a:t>();</a:t>
            </a:r>
          </a:p>
          <a:p>
            <a:pPr>
              <a:buClr>
                <a:srgbClr val="000000"/>
              </a:buClr>
              <a:buSzPct val="100000"/>
              <a:buFont typeface="Times New Roman" charset="0"/>
              <a:buNone/>
            </a:pPr>
            <a:r>
              <a:rPr lang="en-US" sz="1800" dirty="0" err="1">
                <a:solidFill>
                  <a:srgbClr val="003367"/>
                </a:solidFill>
              </a:rPr>
              <a:t>t.</a:t>
            </a:r>
            <a:r>
              <a:rPr lang="en-US" sz="1800" b="1" dirty="0" err="1">
                <a:solidFill>
                  <a:srgbClr val="003367"/>
                </a:solidFill>
              </a:rPr>
              <a:t>start</a:t>
            </a:r>
            <a:r>
              <a:rPr lang="en-US" sz="1800" dirty="0">
                <a:solidFill>
                  <a:srgbClr val="003367"/>
                </a:solidFill>
              </a:rPr>
              <a:t>(</a:t>
            </a:r>
            <a:r>
              <a:rPr lang="en-US" sz="1800" dirty="0" err="1">
                <a:solidFill>
                  <a:srgbClr val="003367"/>
                </a:solidFill>
              </a:rPr>
              <a:t>proc</a:t>
            </a:r>
            <a:r>
              <a:rPr lang="en-US" sz="1800" dirty="0">
                <a:solidFill>
                  <a:srgbClr val="003367"/>
                </a:solidFill>
              </a:rPr>
              <a:t>, </a:t>
            </a:r>
            <a:r>
              <a:rPr lang="en-US" sz="1800" dirty="0" err="1" smtClean="0">
                <a:solidFill>
                  <a:srgbClr val="003367"/>
                </a:solidFill>
              </a:rPr>
              <a:t>argv</a:t>
            </a:r>
            <a:r>
              <a:rPr lang="en-US" sz="1800" dirty="0" smtClean="0">
                <a:solidFill>
                  <a:srgbClr val="003367"/>
                </a:solidFill>
              </a:rPr>
              <a:t>)</a:t>
            </a:r>
            <a:r>
              <a:rPr lang="en-US" sz="1800" dirty="0">
                <a:solidFill>
                  <a:srgbClr val="003367"/>
                </a:solidFill>
              </a:rPr>
              <a:t>;</a:t>
            </a:r>
          </a:p>
          <a:p>
            <a:pPr>
              <a:buClr>
                <a:srgbClr val="000000"/>
              </a:buClr>
              <a:buSzPct val="100000"/>
              <a:buFont typeface="Times New Roman" charset="0"/>
              <a:buNone/>
            </a:pPr>
            <a:r>
              <a:rPr lang="en-US" sz="1800" dirty="0" err="1">
                <a:solidFill>
                  <a:srgbClr val="003367"/>
                </a:solidFill>
              </a:rPr>
              <a:t>t.</a:t>
            </a:r>
            <a:r>
              <a:rPr lang="en-US" sz="1800" b="1" dirty="0" err="1">
                <a:solidFill>
                  <a:srgbClr val="003367"/>
                </a:solidFill>
              </a:rPr>
              <a:t>alert</a:t>
            </a:r>
            <a:r>
              <a:rPr lang="en-US" sz="1800" dirty="0">
                <a:solidFill>
                  <a:srgbClr val="003367"/>
                </a:solidFill>
              </a:rPr>
              <a:t>();  </a:t>
            </a:r>
            <a:r>
              <a:rPr lang="en-US" sz="1800" i="1" dirty="0">
                <a:solidFill>
                  <a:srgbClr val="003367"/>
                </a:solidFill>
              </a:rPr>
              <a:t>(optional)</a:t>
            </a:r>
          </a:p>
          <a:p>
            <a:pPr>
              <a:buClr>
                <a:srgbClr val="000000"/>
              </a:buClr>
              <a:buSzPct val="100000"/>
              <a:buFont typeface="Times New Roman" charset="0"/>
              <a:buNone/>
            </a:pPr>
            <a:r>
              <a:rPr lang="en-US" sz="1800" dirty="0">
                <a:solidFill>
                  <a:srgbClr val="003367"/>
                </a:solidFill>
              </a:rPr>
              <a:t>result = </a:t>
            </a:r>
            <a:r>
              <a:rPr lang="en-US" sz="1800" dirty="0" err="1">
                <a:solidFill>
                  <a:srgbClr val="003367"/>
                </a:solidFill>
              </a:rPr>
              <a:t>t.</a:t>
            </a:r>
            <a:r>
              <a:rPr lang="en-US" sz="1800" b="1" dirty="0" err="1">
                <a:solidFill>
                  <a:srgbClr val="003367"/>
                </a:solidFill>
              </a:rPr>
              <a:t>join</a:t>
            </a:r>
            <a:r>
              <a:rPr lang="en-US" sz="1800" dirty="0">
                <a:solidFill>
                  <a:srgbClr val="003367"/>
                </a:solidFill>
              </a:rPr>
              <a:t>();</a:t>
            </a:r>
          </a:p>
          <a:p>
            <a:pPr>
              <a:buClr>
                <a:srgbClr val="000000"/>
              </a:buClr>
              <a:buSzPct val="100000"/>
              <a:buFont typeface="Times New Roman" charset="0"/>
              <a:buNone/>
            </a:pPr>
            <a:endParaRPr lang="en-US" sz="1800" dirty="0">
              <a:solidFill>
                <a:srgbClr val="003367"/>
              </a:solidFill>
            </a:endParaRPr>
          </a:p>
        </p:txBody>
      </p:sp>
      <p:sp>
        <p:nvSpPr>
          <p:cNvPr id="82959" name="Rectangle 302"/>
          <p:cNvSpPr>
            <a:spLocks noChangeArrowheads="1"/>
          </p:cNvSpPr>
          <p:nvPr/>
        </p:nvSpPr>
        <p:spPr bwMode="auto">
          <a:xfrm>
            <a:off x="6400800" y="4549775"/>
            <a:ext cx="304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800" dirty="0">
                <a:solidFill>
                  <a:srgbClr val="003367"/>
                </a:solidFill>
              </a:rPr>
              <a:t>Self </a:t>
            </a:r>
            <a:r>
              <a:rPr lang="en-US" sz="1800" dirty="0" smtClean="0">
                <a:solidFill>
                  <a:srgbClr val="003367"/>
                </a:solidFill>
              </a:rPr>
              <a:t>operations (child)</a:t>
            </a:r>
            <a:endParaRPr lang="en-US" sz="1800" dirty="0">
              <a:solidFill>
                <a:srgbClr val="003367"/>
              </a:solidFill>
            </a:endParaRPr>
          </a:p>
          <a:p>
            <a:pPr>
              <a:buClr>
                <a:srgbClr val="000000"/>
              </a:buClr>
              <a:buSzPct val="100000"/>
              <a:buFont typeface="Times New Roman" charset="0"/>
              <a:buNone/>
            </a:pPr>
            <a:r>
              <a:rPr lang="en-US" sz="1800" u="sng" dirty="0">
                <a:solidFill>
                  <a:srgbClr val="003367"/>
                </a:solidFill>
              </a:rPr>
              <a:t>a rough sketch:</a:t>
            </a:r>
          </a:p>
          <a:p>
            <a:pPr>
              <a:buClr>
                <a:srgbClr val="000000"/>
              </a:buClr>
              <a:buSzPct val="100000"/>
              <a:buFont typeface="Times New Roman" charset="0"/>
              <a:buNone/>
            </a:pPr>
            <a:r>
              <a:rPr lang="en-US" sz="1800" b="1" dirty="0">
                <a:solidFill>
                  <a:srgbClr val="003367"/>
                </a:solidFill>
              </a:rPr>
              <a:t>exit</a:t>
            </a:r>
            <a:r>
              <a:rPr lang="en-US" sz="1800" dirty="0">
                <a:solidFill>
                  <a:srgbClr val="003367"/>
                </a:solidFill>
              </a:rPr>
              <a:t>(result);</a:t>
            </a:r>
          </a:p>
          <a:p>
            <a:pPr>
              <a:buClr>
                <a:srgbClr val="000000"/>
              </a:buClr>
              <a:buSzPct val="100000"/>
              <a:buFont typeface="Times New Roman" charset="0"/>
              <a:buNone/>
            </a:pPr>
            <a:r>
              <a:rPr lang="en-US" sz="1800" dirty="0">
                <a:solidFill>
                  <a:srgbClr val="003367"/>
                </a:solidFill>
              </a:rPr>
              <a:t>t = </a:t>
            </a:r>
            <a:r>
              <a:rPr lang="en-US" sz="1800" b="1" dirty="0">
                <a:solidFill>
                  <a:srgbClr val="003367"/>
                </a:solidFill>
              </a:rPr>
              <a:t>self</a:t>
            </a:r>
            <a:r>
              <a:rPr lang="en-US" sz="1800" dirty="0">
                <a:solidFill>
                  <a:srgbClr val="003367"/>
                </a:solidFill>
              </a:rPr>
              <a:t>();</a:t>
            </a:r>
          </a:p>
          <a:p>
            <a:pPr>
              <a:buClr>
                <a:srgbClr val="000000"/>
              </a:buClr>
              <a:buSzPct val="100000"/>
              <a:buFont typeface="Times New Roman" charset="0"/>
              <a:buNone/>
            </a:pPr>
            <a:r>
              <a:rPr lang="en-US" sz="1800" b="1" dirty="0" err="1">
                <a:solidFill>
                  <a:srgbClr val="003367"/>
                </a:solidFill>
              </a:rPr>
              <a:t>setdata</a:t>
            </a:r>
            <a:r>
              <a:rPr lang="en-US" sz="1800" dirty="0">
                <a:solidFill>
                  <a:srgbClr val="003367"/>
                </a:solidFill>
              </a:rPr>
              <a:t>(</a:t>
            </a:r>
            <a:r>
              <a:rPr lang="en-US" sz="1800" dirty="0" err="1">
                <a:solidFill>
                  <a:srgbClr val="003367"/>
                </a:solidFill>
              </a:rPr>
              <a:t>ptr</a:t>
            </a:r>
            <a:r>
              <a:rPr lang="en-US" sz="1800" dirty="0">
                <a:solidFill>
                  <a:srgbClr val="003367"/>
                </a:solidFill>
              </a:rPr>
              <a:t>);</a:t>
            </a:r>
          </a:p>
          <a:p>
            <a:pPr>
              <a:buClr>
                <a:srgbClr val="000000"/>
              </a:buClr>
              <a:buSzPct val="100000"/>
              <a:buFont typeface="Times New Roman" charset="0"/>
              <a:buNone/>
            </a:pPr>
            <a:r>
              <a:rPr lang="en-US" sz="1800" dirty="0" err="1">
                <a:solidFill>
                  <a:srgbClr val="003367"/>
                </a:solidFill>
              </a:rPr>
              <a:t>ptr</a:t>
            </a:r>
            <a:r>
              <a:rPr lang="en-US" sz="1800" dirty="0">
                <a:solidFill>
                  <a:srgbClr val="003367"/>
                </a:solidFill>
              </a:rPr>
              <a:t> = </a:t>
            </a:r>
            <a:r>
              <a:rPr lang="en-US" sz="1800" b="1" dirty="0" err="1">
                <a:solidFill>
                  <a:srgbClr val="003367"/>
                </a:solidFill>
              </a:rPr>
              <a:t>selfdata</a:t>
            </a:r>
            <a:r>
              <a:rPr lang="en-US" sz="1800" dirty="0">
                <a:solidFill>
                  <a:srgbClr val="003367"/>
                </a:solidFill>
              </a:rPr>
              <a:t>();</a:t>
            </a:r>
          </a:p>
          <a:p>
            <a:pPr>
              <a:buClr>
                <a:srgbClr val="000000"/>
              </a:buClr>
              <a:buSzPct val="100000"/>
              <a:buFont typeface="Times New Roman" charset="0"/>
              <a:buNone/>
            </a:pPr>
            <a:r>
              <a:rPr lang="en-US" sz="1800" b="1" dirty="0" err="1">
                <a:solidFill>
                  <a:srgbClr val="003367"/>
                </a:solidFill>
              </a:rPr>
              <a:t>alertwait</a:t>
            </a:r>
            <a:r>
              <a:rPr lang="en-US" sz="1800" dirty="0">
                <a:solidFill>
                  <a:srgbClr val="003367"/>
                </a:solidFill>
              </a:rPr>
              <a:t>(); </a:t>
            </a:r>
            <a:r>
              <a:rPr lang="en-US" sz="1800" i="1" dirty="0">
                <a:solidFill>
                  <a:srgbClr val="003367"/>
                </a:solidFill>
              </a:rPr>
              <a:t>(optional)</a:t>
            </a:r>
          </a:p>
          <a:p>
            <a:pPr>
              <a:buClr>
                <a:srgbClr val="000000"/>
              </a:buClr>
              <a:buSzPct val="100000"/>
              <a:buFont typeface="Times New Roman" charset="0"/>
              <a:buNone/>
            </a:pPr>
            <a:endParaRPr lang="en-US" sz="1800" dirty="0">
              <a:solidFill>
                <a:srgbClr val="003367"/>
              </a:solidFill>
            </a:endParaRPr>
          </a:p>
        </p:txBody>
      </p:sp>
      <p:sp>
        <p:nvSpPr>
          <p:cNvPr id="82960" name="Right Brace 2"/>
          <p:cNvSpPr>
            <a:spLocks/>
          </p:cNvSpPr>
          <p:nvPr/>
        </p:nvSpPr>
        <p:spPr bwMode="auto">
          <a:xfrm>
            <a:off x="2971800" y="5181600"/>
            <a:ext cx="228600" cy="1219200"/>
          </a:xfrm>
          <a:prstGeom prst="rightBrace">
            <a:avLst>
              <a:gd name="adj1" fmla="val 832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82961" name="Right Brace 22"/>
          <p:cNvSpPr>
            <a:spLocks/>
          </p:cNvSpPr>
          <p:nvPr/>
        </p:nvSpPr>
        <p:spPr bwMode="auto">
          <a:xfrm flipH="1">
            <a:off x="6219825" y="5181600"/>
            <a:ext cx="180975" cy="1295400"/>
          </a:xfrm>
          <a:prstGeom prst="rightBrace">
            <a:avLst>
              <a:gd name="adj1" fmla="val 835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82962" name="Rectangle 302"/>
          <p:cNvSpPr>
            <a:spLocks noChangeArrowheads="1"/>
          </p:cNvSpPr>
          <p:nvPr/>
        </p:nvSpPr>
        <p:spPr bwMode="auto">
          <a:xfrm>
            <a:off x="3200400" y="54864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a:solidFill>
                  <a:srgbClr val="3366FF"/>
                </a:solidFill>
              </a:rPr>
              <a:t>Details vary.</a:t>
            </a:r>
          </a:p>
        </p:txBody>
      </p:sp>
      <p:sp>
        <p:nvSpPr>
          <p:cNvPr id="24" name="Rectangle 58"/>
          <p:cNvSpPr>
            <a:spLocks noChangeArrowheads="1"/>
          </p:cNvSpPr>
          <p:nvPr/>
        </p:nvSpPr>
        <p:spPr bwMode="auto">
          <a:xfrm>
            <a:off x="838200" y="1715869"/>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1800" dirty="0" smtClean="0">
                <a:solidFill>
                  <a:srgbClr val="000000"/>
                </a:solidFill>
                <a:cs typeface="Arial" charset="0"/>
              </a:rPr>
              <a:t>Thread Control Block (“TCB”)</a:t>
            </a:r>
            <a:endParaRPr lang="en-US" sz="2000" dirty="0" smtClean="0">
              <a:solidFill>
                <a:srgbClr val="000000"/>
              </a:solidFill>
              <a:cs typeface="Arial" charset="0"/>
            </a:endParaRPr>
          </a:p>
        </p:txBody>
      </p:sp>
      <p:cxnSp>
        <p:nvCxnSpPr>
          <p:cNvPr id="26" name="AutoShape 13"/>
          <p:cNvCxnSpPr>
            <a:cxnSpLocks noChangeShapeType="1"/>
          </p:cNvCxnSpPr>
          <p:nvPr/>
        </p:nvCxnSpPr>
        <p:spPr bwMode="auto">
          <a:xfrm>
            <a:off x="4724400" y="3276600"/>
            <a:ext cx="334963" cy="428625"/>
          </a:xfrm>
          <a:prstGeom prst="curvedConnector3">
            <a:avLst>
              <a:gd name="adj1" fmla="val 50000"/>
            </a:avLst>
          </a:prstGeom>
          <a:noFill/>
          <a:ln w="12700">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32" name="Rectangle 58"/>
          <p:cNvSpPr>
            <a:spLocks noChangeArrowheads="1"/>
          </p:cNvSpPr>
          <p:nvPr/>
        </p:nvSpPr>
        <p:spPr bwMode="auto">
          <a:xfrm>
            <a:off x="6781800" y="1323202"/>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1800" dirty="0" smtClean="0">
                <a:solidFill>
                  <a:srgbClr val="000000"/>
                </a:solidFill>
                <a:cs typeface="Arial" charset="0"/>
              </a:rPr>
              <a:t>“Heuristic fencepost”: try to detect stack overflow errors</a:t>
            </a:r>
            <a:endParaRPr lang="en-US" sz="2000" dirty="0" smtClean="0">
              <a:solidFill>
                <a:srgbClr val="000000"/>
              </a:solidFill>
              <a:cs typeface="Arial" charset="0"/>
            </a:endParaRPr>
          </a:p>
        </p:txBody>
      </p:sp>
      <p:cxnSp>
        <p:nvCxnSpPr>
          <p:cNvPr id="33" name="AutoShape 13"/>
          <p:cNvCxnSpPr>
            <a:cxnSpLocks noChangeShapeType="1"/>
            <a:stCxn id="32" idx="2"/>
            <a:endCxn id="82951" idx="0"/>
          </p:cNvCxnSpPr>
          <p:nvPr/>
        </p:nvCxnSpPr>
        <p:spPr bwMode="auto">
          <a:xfrm rot="5400000">
            <a:off x="6323510" y="1621335"/>
            <a:ext cx="622894" cy="2427287"/>
          </a:xfrm>
          <a:prstGeom prst="curvedConnector3">
            <a:avLst>
              <a:gd name="adj1" fmla="val 50000"/>
            </a:avLst>
          </a:prstGeom>
          <a:noFill/>
          <a:ln w="12700">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sp>
        <p:nvSpPr>
          <p:cNvPr id="37" name="Rectangle 58"/>
          <p:cNvSpPr>
            <a:spLocks noChangeArrowheads="1"/>
          </p:cNvSpPr>
          <p:nvPr/>
        </p:nvSpPr>
        <p:spPr bwMode="auto">
          <a:xfrm>
            <a:off x="152400" y="3048000"/>
            <a:ext cx="233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1800" dirty="0" smtClean="0">
                <a:solidFill>
                  <a:srgbClr val="000000"/>
                </a:solidFill>
                <a:cs typeface="Arial" charset="0"/>
              </a:rPr>
              <a:t>Storage for context (register values) when thread is not running.</a:t>
            </a:r>
            <a:endParaRPr lang="en-US" sz="2000" dirty="0" smtClean="0">
              <a:solidFill>
                <a:srgbClr val="000000"/>
              </a:solidFill>
              <a:cs typeface="Arial" charset="0"/>
            </a:endParaRPr>
          </a:p>
        </p:txBody>
      </p:sp>
      <p:cxnSp>
        <p:nvCxnSpPr>
          <p:cNvPr id="39" name="AutoShape 13"/>
          <p:cNvCxnSpPr>
            <a:cxnSpLocks noChangeShapeType="1"/>
            <a:endCxn id="34" idx="1"/>
          </p:cNvCxnSpPr>
          <p:nvPr/>
        </p:nvCxnSpPr>
        <p:spPr bwMode="auto">
          <a:xfrm>
            <a:off x="2209800" y="3505200"/>
            <a:ext cx="762000" cy="168276"/>
          </a:xfrm>
          <a:prstGeom prst="curvedConnector3">
            <a:avLst>
              <a:gd name="adj1" fmla="val 50000"/>
            </a:avLst>
          </a:prstGeom>
          <a:noFill/>
          <a:ln w="12700">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914110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09600"/>
            <a:ext cx="8226425" cy="1554163"/>
          </a:xfrm>
        </p:spPr>
        <p:txBody>
          <a:bodyPr/>
          <a:lstStyle/>
          <a:p>
            <a:r>
              <a:rPr lang="en-US" sz="3600">
                <a:latin typeface="Arial" charset="0"/>
                <a:ea typeface="ＭＳ Ｐゴシック" charset="0"/>
                <a:cs typeface="Arial" charset="0"/>
              </a:rPr>
              <a:t>Atomic instructions: Test-and-Set</a:t>
            </a:r>
            <a:endParaRPr lang="en-US">
              <a:latin typeface="Arial" charset="0"/>
              <a:ea typeface="ＭＳ Ｐゴシック" charset="0"/>
              <a:cs typeface="Arial" charset="0"/>
            </a:endParaRPr>
          </a:p>
        </p:txBody>
      </p:sp>
      <p:sp>
        <p:nvSpPr>
          <p:cNvPr id="33794" name="Text Box 3"/>
          <p:cNvSpPr txBox="1">
            <a:spLocks noChangeArrowheads="1"/>
          </p:cNvSpPr>
          <p:nvPr/>
        </p:nvSpPr>
        <p:spPr bwMode="auto">
          <a:xfrm>
            <a:off x="2865438" y="1216025"/>
            <a:ext cx="5514975" cy="4773613"/>
          </a:xfrm>
          <a:prstGeom prst="rect">
            <a:avLst/>
          </a:prstGeom>
          <a:solidFill>
            <a:srgbClr val="FFFFFF"/>
          </a:solidFill>
          <a:ln w="12700">
            <a:solidFill>
              <a:srgbClr val="333399"/>
            </a:solidFill>
            <a:miter lim="800000"/>
            <a:headEnd type="none" w="sm" len="sm"/>
            <a:tailEnd type="none" w="sm" len="sm"/>
          </a:ln>
        </p:spPr>
        <p:txBody>
          <a:bodyPr>
            <a:spAutoFit/>
          </a:bodyPr>
          <a:lstStyle/>
          <a:p>
            <a:pPr>
              <a:defRPr/>
            </a:pPr>
            <a:r>
              <a:rPr lang="en-US" sz="1800" dirty="0">
                <a:solidFill>
                  <a:srgbClr val="003367"/>
                </a:solidFill>
                <a:latin typeface="Arial"/>
              </a:rPr>
              <a:t>Spinlock::Acquire () {</a:t>
            </a:r>
          </a:p>
          <a:p>
            <a:pPr>
              <a:defRPr/>
            </a:pPr>
            <a:r>
              <a:rPr lang="en-US" sz="1800" dirty="0">
                <a:solidFill>
                  <a:srgbClr val="003367"/>
                </a:solidFill>
                <a:latin typeface="Arial"/>
              </a:rPr>
              <a:t>        while(held);</a:t>
            </a:r>
          </a:p>
          <a:p>
            <a:pPr>
              <a:defRPr/>
            </a:pPr>
            <a:r>
              <a:rPr lang="en-US" sz="1800" dirty="0">
                <a:solidFill>
                  <a:srgbClr val="003367"/>
                </a:solidFill>
                <a:latin typeface="Arial"/>
              </a:rPr>
              <a:t>        held = 1;</a:t>
            </a:r>
          </a:p>
          <a:p>
            <a:pPr>
              <a:defRPr/>
            </a:pPr>
            <a:r>
              <a:rPr lang="en-US" sz="1800" dirty="0">
                <a:solidFill>
                  <a:srgbClr val="003367"/>
                </a:solidFill>
                <a:latin typeface="Arial"/>
              </a:rPr>
              <a:t>}</a:t>
            </a:r>
          </a:p>
          <a:p>
            <a:pPr>
              <a:defRPr/>
            </a:pPr>
            <a:endParaRPr lang="en-US" sz="1800" dirty="0">
              <a:solidFill>
                <a:srgbClr val="003367"/>
              </a:solidFill>
              <a:latin typeface="Arial"/>
            </a:endParaRPr>
          </a:p>
          <a:p>
            <a:pPr>
              <a:defRPr/>
            </a:pPr>
            <a:r>
              <a:rPr lang="en-US" sz="1800" i="1" u="sng" dirty="0">
                <a:solidFill>
                  <a:srgbClr val="0036A6"/>
                </a:solidFill>
                <a:latin typeface="Arial"/>
              </a:rPr>
              <a:t>Wrong</a:t>
            </a:r>
            <a:endParaRPr lang="en-US" sz="1800" dirty="0">
              <a:solidFill>
                <a:srgbClr val="003367"/>
              </a:solidFill>
              <a:latin typeface="Arial"/>
            </a:endParaRPr>
          </a:p>
          <a:p>
            <a:pPr>
              <a:defRPr/>
            </a:pPr>
            <a:r>
              <a:rPr lang="en-US" sz="1800" dirty="0">
                <a:solidFill>
                  <a:srgbClr val="003367"/>
                </a:solidFill>
                <a:latin typeface="Arial"/>
              </a:rPr>
              <a:t>      load	4(SP), R2		; load </a:t>
            </a:r>
            <a:r>
              <a:rPr lang="ja-JP" altLang="en-US" sz="1800" dirty="0">
                <a:solidFill>
                  <a:srgbClr val="003367"/>
                </a:solidFill>
                <a:latin typeface="Arial"/>
              </a:rPr>
              <a:t>“</a:t>
            </a:r>
            <a:r>
              <a:rPr lang="en-US" altLang="ja-JP" sz="1800" dirty="0">
                <a:solidFill>
                  <a:srgbClr val="003367"/>
                </a:solidFill>
                <a:latin typeface="Arial"/>
              </a:rPr>
              <a:t>this</a:t>
            </a:r>
            <a:r>
              <a:rPr lang="ja-JP" altLang="en-US" sz="1800" dirty="0">
                <a:solidFill>
                  <a:srgbClr val="003367"/>
                </a:solidFill>
                <a:latin typeface="Arial"/>
              </a:rPr>
              <a:t>”</a:t>
            </a:r>
            <a:endParaRPr lang="en-US" altLang="ja-JP" sz="1800" dirty="0">
              <a:solidFill>
                <a:srgbClr val="003367"/>
              </a:solidFill>
              <a:latin typeface="Arial"/>
            </a:endParaRPr>
          </a:p>
          <a:p>
            <a:pPr>
              <a:defRPr/>
            </a:pPr>
            <a:r>
              <a:rPr lang="en-US" sz="1800" dirty="0" err="1">
                <a:solidFill>
                  <a:srgbClr val="003367"/>
                </a:solidFill>
                <a:latin typeface="Arial"/>
              </a:rPr>
              <a:t>busywait</a:t>
            </a:r>
            <a:r>
              <a:rPr lang="en-US" sz="1800" dirty="0">
                <a:solidFill>
                  <a:srgbClr val="003367"/>
                </a:solidFill>
                <a:latin typeface="Arial"/>
              </a:rPr>
              <a:t>:</a:t>
            </a:r>
          </a:p>
          <a:p>
            <a:pPr>
              <a:defRPr/>
            </a:pPr>
            <a:r>
              <a:rPr lang="en-US" sz="1800" dirty="0">
                <a:solidFill>
                  <a:srgbClr val="003367"/>
                </a:solidFill>
                <a:latin typeface="Arial"/>
              </a:rPr>
              <a:t>      load   4(R2), R3		; load </a:t>
            </a:r>
            <a:r>
              <a:rPr lang="ja-JP" altLang="en-US" sz="1800" dirty="0">
                <a:solidFill>
                  <a:srgbClr val="003367"/>
                </a:solidFill>
                <a:latin typeface="Arial"/>
              </a:rPr>
              <a:t>“</a:t>
            </a:r>
            <a:r>
              <a:rPr lang="en-US" altLang="ja-JP" sz="1800" dirty="0">
                <a:solidFill>
                  <a:srgbClr val="003367"/>
                </a:solidFill>
                <a:latin typeface="Arial"/>
              </a:rPr>
              <a:t>held</a:t>
            </a:r>
            <a:r>
              <a:rPr lang="ja-JP" altLang="en-US" sz="1800" dirty="0">
                <a:solidFill>
                  <a:srgbClr val="003367"/>
                </a:solidFill>
                <a:latin typeface="Arial"/>
              </a:rPr>
              <a:t>”</a:t>
            </a:r>
            <a:r>
              <a:rPr lang="en-US" altLang="ja-JP" sz="1800" dirty="0">
                <a:solidFill>
                  <a:srgbClr val="003367"/>
                </a:solidFill>
                <a:latin typeface="Arial"/>
              </a:rPr>
              <a:t> flag</a:t>
            </a:r>
          </a:p>
          <a:p>
            <a:pPr>
              <a:defRPr/>
            </a:pPr>
            <a:r>
              <a:rPr lang="en-US" sz="1800" dirty="0">
                <a:solidFill>
                  <a:srgbClr val="003367"/>
                </a:solidFill>
                <a:latin typeface="Arial"/>
              </a:rPr>
              <a:t>      </a:t>
            </a:r>
            <a:r>
              <a:rPr lang="en-US" sz="1800" dirty="0" err="1">
                <a:solidFill>
                  <a:srgbClr val="003367"/>
                </a:solidFill>
                <a:latin typeface="Arial"/>
              </a:rPr>
              <a:t>bnz</a:t>
            </a:r>
            <a:r>
              <a:rPr lang="en-US" sz="1800" dirty="0">
                <a:solidFill>
                  <a:srgbClr val="003367"/>
                </a:solidFill>
                <a:latin typeface="Arial"/>
              </a:rPr>
              <a:t>	R3, </a:t>
            </a:r>
            <a:r>
              <a:rPr lang="en-US" sz="1800" dirty="0" err="1">
                <a:solidFill>
                  <a:srgbClr val="003367"/>
                </a:solidFill>
                <a:latin typeface="Arial"/>
              </a:rPr>
              <a:t>busywait</a:t>
            </a:r>
            <a:r>
              <a:rPr lang="en-US" sz="1800" dirty="0">
                <a:solidFill>
                  <a:srgbClr val="003367"/>
                </a:solidFill>
                <a:latin typeface="Arial"/>
              </a:rPr>
              <a:t>		; spin if held </a:t>
            </a:r>
            <a:r>
              <a:rPr lang="en-US" sz="1800" dirty="0" err="1">
                <a:solidFill>
                  <a:srgbClr val="003367"/>
                </a:solidFill>
                <a:latin typeface="Arial"/>
              </a:rPr>
              <a:t>wasn</a:t>
            </a:r>
            <a:r>
              <a:rPr lang="ja-JP" altLang="en-US" sz="1800" dirty="0">
                <a:solidFill>
                  <a:srgbClr val="003367"/>
                </a:solidFill>
                <a:latin typeface="Arial"/>
              </a:rPr>
              <a:t>’</a:t>
            </a:r>
            <a:r>
              <a:rPr lang="en-US" altLang="ja-JP" sz="1800" dirty="0">
                <a:solidFill>
                  <a:srgbClr val="003367"/>
                </a:solidFill>
                <a:latin typeface="Arial"/>
              </a:rPr>
              <a:t>t zero</a:t>
            </a:r>
          </a:p>
          <a:p>
            <a:pPr>
              <a:defRPr/>
            </a:pPr>
            <a:r>
              <a:rPr lang="en-US" sz="1800" dirty="0">
                <a:solidFill>
                  <a:srgbClr val="003367"/>
                </a:solidFill>
                <a:latin typeface="Arial"/>
              </a:rPr>
              <a:t>      store #1, 4(R2)		; held = 1</a:t>
            </a:r>
          </a:p>
          <a:p>
            <a:pPr>
              <a:defRPr/>
            </a:pPr>
            <a:endParaRPr lang="en-US" sz="1800" dirty="0">
              <a:solidFill>
                <a:srgbClr val="003367"/>
              </a:solidFill>
              <a:latin typeface="Arial"/>
            </a:endParaRPr>
          </a:p>
          <a:p>
            <a:pPr>
              <a:defRPr/>
            </a:pPr>
            <a:r>
              <a:rPr lang="en-US" sz="1800" i="1" u="sng" dirty="0">
                <a:solidFill>
                  <a:srgbClr val="0036A6"/>
                </a:solidFill>
                <a:latin typeface="Arial"/>
              </a:rPr>
              <a:t>Right</a:t>
            </a:r>
            <a:endParaRPr lang="en-US" sz="1800" dirty="0">
              <a:solidFill>
                <a:srgbClr val="003367"/>
              </a:solidFill>
              <a:latin typeface="Arial"/>
            </a:endParaRPr>
          </a:p>
          <a:p>
            <a:pPr>
              <a:defRPr/>
            </a:pPr>
            <a:r>
              <a:rPr lang="en-US" sz="1800" dirty="0">
                <a:solidFill>
                  <a:srgbClr val="003367"/>
                </a:solidFill>
                <a:latin typeface="Arial"/>
              </a:rPr>
              <a:t>      load	4(SP), R2		; load </a:t>
            </a:r>
            <a:r>
              <a:rPr lang="ja-JP" altLang="en-US" sz="1800" dirty="0">
                <a:solidFill>
                  <a:srgbClr val="003367"/>
                </a:solidFill>
                <a:latin typeface="Arial"/>
              </a:rPr>
              <a:t>“</a:t>
            </a:r>
            <a:r>
              <a:rPr lang="en-US" altLang="ja-JP" sz="1800" dirty="0">
                <a:solidFill>
                  <a:srgbClr val="003367"/>
                </a:solidFill>
                <a:latin typeface="Arial"/>
              </a:rPr>
              <a:t>this</a:t>
            </a:r>
            <a:r>
              <a:rPr lang="ja-JP" altLang="en-US" sz="1800" dirty="0">
                <a:solidFill>
                  <a:srgbClr val="003367"/>
                </a:solidFill>
                <a:latin typeface="Arial"/>
              </a:rPr>
              <a:t>”</a:t>
            </a:r>
            <a:endParaRPr lang="en-US" altLang="ja-JP" sz="1800" dirty="0">
              <a:solidFill>
                <a:srgbClr val="003367"/>
              </a:solidFill>
              <a:latin typeface="Arial"/>
            </a:endParaRPr>
          </a:p>
          <a:p>
            <a:pPr>
              <a:defRPr/>
            </a:pPr>
            <a:r>
              <a:rPr lang="en-US" sz="1800" dirty="0" err="1">
                <a:solidFill>
                  <a:srgbClr val="003367"/>
                </a:solidFill>
                <a:latin typeface="Arial"/>
              </a:rPr>
              <a:t>busywait</a:t>
            </a:r>
            <a:r>
              <a:rPr lang="en-US" sz="1800" dirty="0">
                <a:solidFill>
                  <a:srgbClr val="003367"/>
                </a:solidFill>
                <a:latin typeface="Arial"/>
              </a:rPr>
              <a:t>:</a:t>
            </a:r>
          </a:p>
          <a:p>
            <a:pPr>
              <a:defRPr/>
            </a:pPr>
            <a:r>
              <a:rPr lang="en-US" sz="1800" dirty="0">
                <a:solidFill>
                  <a:srgbClr val="003367"/>
                </a:solidFill>
                <a:latin typeface="Arial"/>
              </a:rPr>
              <a:t>      </a:t>
            </a:r>
            <a:r>
              <a:rPr lang="en-US" sz="1800" b="1" dirty="0" err="1">
                <a:solidFill>
                  <a:srgbClr val="003367"/>
                </a:solidFill>
                <a:latin typeface="Arial"/>
              </a:rPr>
              <a:t>tsl</a:t>
            </a:r>
            <a:r>
              <a:rPr lang="en-US" sz="1800" dirty="0">
                <a:solidFill>
                  <a:srgbClr val="003367"/>
                </a:solidFill>
                <a:latin typeface="Arial"/>
              </a:rPr>
              <a:t>	4(R2), R3		; test-and-set this-&gt;held</a:t>
            </a:r>
          </a:p>
          <a:p>
            <a:pPr>
              <a:defRPr/>
            </a:pPr>
            <a:r>
              <a:rPr lang="en-US" sz="1800" dirty="0">
                <a:solidFill>
                  <a:srgbClr val="003367"/>
                </a:solidFill>
                <a:latin typeface="Arial"/>
              </a:rPr>
              <a:t>      </a:t>
            </a:r>
            <a:r>
              <a:rPr lang="en-US" sz="1800" dirty="0" err="1">
                <a:solidFill>
                  <a:srgbClr val="003367"/>
                </a:solidFill>
                <a:latin typeface="Arial"/>
              </a:rPr>
              <a:t>bnz</a:t>
            </a:r>
            <a:r>
              <a:rPr lang="en-US" sz="1800" dirty="0">
                <a:solidFill>
                  <a:srgbClr val="003367"/>
                </a:solidFill>
                <a:latin typeface="Arial"/>
              </a:rPr>
              <a:t>	R3, </a:t>
            </a:r>
            <a:r>
              <a:rPr lang="en-US" sz="1800" dirty="0" err="1">
                <a:solidFill>
                  <a:srgbClr val="003367"/>
                </a:solidFill>
                <a:latin typeface="Arial"/>
              </a:rPr>
              <a:t>busywait</a:t>
            </a:r>
            <a:r>
              <a:rPr lang="en-US" sz="1800" dirty="0">
                <a:solidFill>
                  <a:srgbClr val="003367"/>
                </a:solidFill>
                <a:latin typeface="Arial"/>
              </a:rPr>
              <a:t>		; spin if held </a:t>
            </a:r>
            <a:r>
              <a:rPr lang="en-US" sz="1800" dirty="0" err="1">
                <a:solidFill>
                  <a:srgbClr val="003367"/>
                </a:solidFill>
                <a:latin typeface="Arial"/>
              </a:rPr>
              <a:t>wasn</a:t>
            </a:r>
            <a:r>
              <a:rPr lang="ja-JP" altLang="en-US" sz="1800" dirty="0">
                <a:solidFill>
                  <a:srgbClr val="003367"/>
                </a:solidFill>
                <a:latin typeface="Arial"/>
              </a:rPr>
              <a:t>’</a:t>
            </a:r>
            <a:r>
              <a:rPr lang="en-US" altLang="ja-JP" sz="1800" dirty="0">
                <a:solidFill>
                  <a:srgbClr val="003367"/>
                </a:solidFill>
                <a:latin typeface="Arial"/>
              </a:rPr>
              <a:t>t zero</a:t>
            </a:r>
            <a:endParaRPr lang="en-US" sz="1800" dirty="0">
              <a:solidFill>
                <a:srgbClr val="003367"/>
              </a:solidFill>
              <a:latin typeface="Arial"/>
            </a:endParaRPr>
          </a:p>
        </p:txBody>
      </p:sp>
      <p:grpSp>
        <p:nvGrpSpPr>
          <p:cNvPr id="15363" name="Group 4"/>
          <p:cNvGrpSpPr>
            <a:grpSpLocks/>
          </p:cNvGrpSpPr>
          <p:nvPr/>
        </p:nvGrpSpPr>
        <p:grpSpPr bwMode="auto">
          <a:xfrm>
            <a:off x="1524000" y="2546350"/>
            <a:ext cx="623888" cy="838200"/>
            <a:chOff x="793" y="1741"/>
            <a:chExt cx="393" cy="528"/>
          </a:xfrm>
        </p:grpSpPr>
        <p:sp>
          <p:nvSpPr>
            <p:cNvPr id="15370" name="Text Box 5"/>
            <p:cNvSpPr txBox="1">
              <a:spLocks noChangeArrowheads="1"/>
            </p:cNvSpPr>
            <p:nvPr/>
          </p:nvSpPr>
          <p:spPr bwMode="auto">
            <a:xfrm>
              <a:off x="793" y="1741"/>
              <a:ext cx="393" cy="528"/>
            </a:xfrm>
            <a:prstGeom prst="rect">
              <a:avLst/>
            </a:prstGeom>
            <a:solidFill>
              <a:srgbClr val="FFFFFF"/>
            </a:solidFill>
            <a:ln w="12700">
              <a:solidFill>
                <a:srgbClr val="0000FF"/>
              </a:solidFill>
              <a:miter lim="800000"/>
              <a:headEnd type="none" w="sm" len="sm"/>
              <a:tailEnd type="none" w="sm" len="sm"/>
            </a:ln>
          </p:spPr>
          <p:txBody>
            <a:bodyPr>
              <a:spAutoFit/>
            </a:bodyPr>
            <a:lstStyle/>
            <a:p>
              <a:r>
                <a:rPr lang="en-US" sz="1600" smtClean="0">
                  <a:solidFill>
                    <a:srgbClr val="00264D"/>
                  </a:solidFill>
                  <a:latin typeface="Times New Roman" charset="0"/>
                </a:rPr>
                <a:t>load</a:t>
              </a:r>
            </a:p>
            <a:p>
              <a:r>
                <a:rPr lang="en-US" sz="1600" smtClean="0">
                  <a:solidFill>
                    <a:srgbClr val="00264D"/>
                  </a:solidFill>
                  <a:latin typeface="Times New Roman" charset="0"/>
                </a:rPr>
                <a:t>test</a:t>
              </a:r>
            </a:p>
            <a:p>
              <a:r>
                <a:rPr lang="en-US" sz="1600" smtClean="0">
                  <a:solidFill>
                    <a:srgbClr val="00264D"/>
                  </a:solidFill>
                  <a:latin typeface="Times New Roman" charset="0"/>
                </a:rPr>
                <a:t>store</a:t>
              </a:r>
              <a:endParaRPr lang="en-US" smtClean="0">
                <a:solidFill>
                  <a:srgbClr val="00264D"/>
                </a:solidFill>
                <a:latin typeface="Times New Roman" charset="0"/>
              </a:endParaRPr>
            </a:p>
          </p:txBody>
        </p:sp>
        <p:sp>
          <p:nvSpPr>
            <p:cNvPr id="15371" name="Rectangle 6"/>
            <p:cNvSpPr>
              <a:spLocks noChangeArrowheads="1"/>
            </p:cNvSpPr>
            <p:nvPr/>
          </p:nvSpPr>
          <p:spPr bwMode="auto">
            <a:xfrm rot="5400000">
              <a:off x="757" y="1861"/>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grpSp>
      <p:grpSp>
        <p:nvGrpSpPr>
          <p:cNvPr id="15364" name="Group 7"/>
          <p:cNvGrpSpPr>
            <a:grpSpLocks/>
          </p:cNvGrpSpPr>
          <p:nvPr/>
        </p:nvGrpSpPr>
        <p:grpSpPr bwMode="auto">
          <a:xfrm>
            <a:off x="862013" y="2282825"/>
            <a:ext cx="623887" cy="838200"/>
            <a:chOff x="799" y="1063"/>
            <a:chExt cx="393" cy="528"/>
          </a:xfrm>
        </p:grpSpPr>
        <p:sp>
          <p:nvSpPr>
            <p:cNvPr id="15368" name="Text Box 8"/>
            <p:cNvSpPr txBox="1">
              <a:spLocks noChangeArrowheads="1"/>
            </p:cNvSpPr>
            <p:nvPr/>
          </p:nvSpPr>
          <p:spPr bwMode="auto">
            <a:xfrm>
              <a:off x="799" y="1063"/>
              <a:ext cx="393" cy="528"/>
            </a:xfrm>
            <a:prstGeom prst="rect">
              <a:avLst/>
            </a:prstGeom>
            <a:solidFill>
              <a:srgbClr val="FFFFFF"/>
            </a:solidFill>
            <a:ln w="12700">
              <a:solidFill>
                <a:srgbClr val="800080"/>
              </a:solidFill>
              <a:miter lim="800000"/>
              <a:headEnd type="none" w="sm" len="sm"/>
              <a:tailEnd type="none" w="sm" len="sm"/>
            </a:ln>
          </p:spPr>
          <p:txBody>
            <a:bodyPr>
              <a:spAutoFit/>
            </a:bodyPr>
            <a:lstStyle/>
            <a:p>
              <a:r>
                <a:rPr lang="en-US" sz="1600" smtClean="0">
                  <a:solidFill>
                    <a:srgbClr val="800080"/>
                  </a:solidFill>
                  <a:latin typeface="Times New Roman" charset="0"/>
                </a:rPr>
                <a:t>load</a:t>
              </a:r>
            </a:p>
            <a:p>
              <a:r>
                <a:rPr lang="en-US" sz="1600" smtClean="0">
                  <a:solidFill>
                    <a:srgbClr val="800080"/>
                  </a:solidFill>
                  <a:latin typeface="Times New Roman" charset="0"/>
                </a:rPr>
                <a:t>test</a:t>
              </a:r>
            </a:p>
            <a:p>
              <a:r>
                <a:rPr lang="en-US" sz="1600" smtClean="0">
                  <a:solidFill>
                    <a:srgbClr val="800080"/>
                  </a:solidFill>
                  <a:latin typeface="Times New Roman" charset="0"/>
                </a:rPr>
                <a:t>store</a:t>
              </a:r>
              <a:endParaRPr lang="en-US" smtClean="0">
                <a:solidFill>
                  <a:srgbClr val="003367"/>
                </a:solidFill>
                <a:latin typeface="Times New Roman" charset="0"/>
              </a:endParaRPr>
            </a:p>
          </p:txBody>
        </p:sp>
        <p:sp>
          <p:nvSpPr>
            <p:cNvPr id="15369" name="Rectangle 9"/>
            <p:cNvSpPr>
              <a:spLocks noChangeArrowheads="1"/>
            </p:cNvSpPr>
            <p:nvPr/>
          </p:nvSpPr>
          <p:spPr bwMode="auto">
            <a:xfrm rot="5400000">
              <a:off x="763" y="1183"/>
              <a:ext cx="471" cy="291"/>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grpSp>
      <p:sp>
        <p:nvSpPr>
          <p:cNvPr id="15365" name="Rectangle 10"/>
          <p:cNvSpPr>
            <a:spLocks noChangeArrowheads="1"/>
          </p:cNvSpPr>
          <p:nvPr/>
        </p:nvSpPr>
        <p:spPr bwMode="auto">
          <a:xfrm>
            <a:off x="304800" y="4846638"/>
            <a:ext cx="2371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z="1800" u="sng" smtClean="0">
                <a:solidFill>
                  <a:srgbClr val="00264D"/>
                </a:solidFill>
              </a:rPr>
              <a:t>Solution</a:t>
            </a:r>
            <a:r>
              <a:rPr lang="en-US" sz="1800" smtClean="0">
                <a:solidFill>
                  <a:srgbClr val="00264D"/>
                </a:solidFill>
              </a:rPr>
              <a:t>: TSL atomically sets the flag and leaves the old value in a register.</a:t>
            </a:r>
          </a:p>
        </p:txBody>
      </p:sp>
      <p:sp>
        <p:nvSpPr>
          <p:cNvPr id="15366" name="Rectangle 11"/>
          <p:cNvSpPr>
            <a:spLocks noChangeArrowheads="1"/>
          </p:cNvSpPr>
          <p:nvPr/>
        </p:nvSpPr>
        <p:spPr bwMode="auto">
          <a:xfrm>
            <a:off x="490538" y="3706813"/>
            <a:ext cx="2139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sz="1800" u="sng" smtClean="0">
                <a:solidFill>
                  <a:srgbClr val="00264D"/>
                </a:solidFill>
              </a:rPr>
              <a:t>Problem</a:t>
            </a:r>
            <a:r>
              <a:rPr lang="en-US" sz="1800" smtClean="0">
                <a:solidFill>
                  <a:srgbClr val="00264D"/>
                </a:solidFill>
              </a:rPr>
              <a:t>: interleaved load/test/store.</a:t>
            </a:r>
          </a:p>
        </p:txBody>
      </p:sp>
      <p:sp>
        <p:nvSpPr>
          <p:cNvPr id="15367" name="Rectangle 33"/>
          <p:cNvSpPr>
            <a:spLocks noChangeArrowheads="1"/>
          </p:cNvSpPr>
          <p:nvPr/>
        </p:nvSpPr>
        <p:spPr bwMode="auto">
          <a:xfrm>
            <a:off x="5410200" y="1487488"/>
            <a:ext cx="2971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smtClean="0">
                <a:solidFill>
                  <a:srgbClr val="000090"/>
                </a:solidFill>
              </a:rPr>
              <a:t>One example: tsl</a:t>
            </a:r>
          </a:p>
          <a:p>
            <a:pPr algn="ctr"/>
            <a:r>
              <a:rPr lang="en-US" sz="1800" b="1" smtClean="0">
                <a:solidFill>
                  <a:srgbClr val="000090"/>
                </a:solidFill>
              </a:rPr>
              <a:t>test-and-set-lock</a:t>
            </a:r>
          </a:p>
          <a:p>
            <a:pPr algn="ctr"/>
            <a:r>
              <a:rPr lang="en-US" sz="1800" b="1" smtClean="0">
                <a:solidFill>
                  <a:srgbClr val="000090"/>
                </a:solidFill>
              </a:rPr>
              <a:t>(from an old machine)</a:t>
            </a:r>
          </a:p>
        </p:txBody>
      </p:sp>
    </p:spTree>
    <p:extLst>
      <p:ext uri="{BB962C8B-B14F-4D97-AF65-F5344CB8AC3E}">
        <p14:creationId xmlns:p14="http://schemas.microsoft.com/office/powerpoint/2010/main" val="34226716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6425" cy="1554163"/>
          </a:xfrm>
        </p:spPr>
        <p:txBody>
          <a:bodyPr/>
          <a:lstStyle/>
          <a:p>
            <a:r>
              <a:rPr lang="en-US" dirty="0" smtClean="0"/>
              <a:t>Threads on cores: with locking</a:t>
            </a:r>
            <a:endParaRPr lang="en-US" dirty="0"/>
          </a:p>
        </p:txBody>
      </p:sp>
      <p:sp>
        <p:nvSpPr>
          <p:cNvPr id="27" name="Rectangle 26"/>
          <p:cNvSpPr/>
          <p:nvPr/>
        </p:nvSpPr>
        <p:spPr bwMode="auto">
          <a:xfrm>
            <a:off x="1371600" y="1981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28" name="Rectangle 27"/>
          <p:cNvSpPr/>
          <p:nvPr/>
        </p:nvSpPr>
        <p:spPr bwMode="auto">
          <a:xfrm>
            <a:off x="1371600" y="2362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29" name="Rectangle 28"/>
          <p:cNvSpPr/>
          <p:nvPr/>
        </p:nvSpPr>
        <p:spPr bwMode="auto">
          <a:xfrm>
            <a:off x="1371600" y="2743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30" name="Rectangle 29"/>
          <p:cNvSpPr/>
          <p:nvPr/>
        </p:nvSpPr>
        <p:spPr bwMode="auto">
          <a:xfrm>
            <a:off x="1371600" y="3505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1" name="Rectangle 30"/>
          <p:cNvSpPr/>
          <p:nvPr/>
        </p:nvSpPr>
        <p:spPr bwMode="auto">
          <a:xfrm>
            <a:off x="1371600" y="3886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32" name="Rectangle 31"/>
          <p:cNvSpPr/>
          <p:nvPr/>
        </p:nvSpPr>
        <p:spPr bwMode="auto">
          <a:xfrm>
            <a:off x="1371600" y="4267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3" name="Rectangle 32"/>
          <p:cNvSpPr/>
          <p:nvPr/>
        </p:nvSpPr>
        <p:spPr bwMode="auto">
          <a:xfrm>
            <a:off x="1371600" y="4648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pPr>
            <a:r>
              <a:rPr lang="en-US" sz="1800" b="1" dirty="0" err="1">
                <a:cs typeface="Arial" charset="0"/>
              </a:rPr>
              <a:t>tsl</a:t>
            </a:r>
            <a:r>
              <a:rPr lang="en-US" sz="1800" b="1" dirty="0">
                <a:cs typeface="Arial" charset="0"/>
              </a:rPr>
              <a:t> L</a:t>
            </a:r>
          </a:p>
        </p:txBody>
      </p:sp>
      <p:sp>
        <p:nvSpPr>
          <p:cNvPr id="34" name="Rectangle 33"/>
          <p:cNvSpPr/>
          <p:nvPr/>
        </p:nvSpPr>
        <p:spPr bwMode="auto">
          <a:xfrm>
            <a:off x="1371600" y="5029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5" name="Rectangle 34"/>
          <p:cNvSpPr/>
          <p:nvPr/>
        </p:nvSpPr>
        <p:spPr bwMode="auto">
          <a:xfrm>
            <a:off x="1371600" y="5410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pPr>
            <a:r>
              <a:rPr lang="en-US" sz="1800" b="1" dirty="0" err="1">
                <a:cs typeface="Arial" charset="0"/>
              </a:rPr>
              <a:t>tsl</a:t>
            </a:r>
            <a:r>
              <a:rPr lang="en-US" sz="1800" b="1" dirty="0">
                <a:cs typeface="Arial" charset="0"/>
              </a:rPr>
              <a:t> L</a:t>
            </a:r>
          </a:p>
        </p:txBody>
      </p:sp>
      <p:sp>
        <p:nvSpPr>
          <p:cNvPr id="36" name="Rectangle 35"/>
          <p:cNvSpPr/>
          <p:nvPr/>
        </p:nvSpPr>
        <p:spPr bwMode="auto">
          <a:xfrm>
            <a:off x="1371600" y="5791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7" name="Rectangle 36"/>
          <p:cNvSpPr/>
          <p:nvPr/>
        </p:nvSpPr>
        <p:spPr bwMode="auto">
          <a:xfrm>
            <a:off x="1371600" y="6172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pPr>
            <a:r>
              <a:rPr lang="en-US" sz="1800" b="1" dirty="0" err="1">
                <a:cs typeface="Arial" charset="0"/>
              </a:rPr>
              <a:t>tsl</a:t>
            </a:r>
            <a:r>
              <a:rPr lang="en-US" sz="1800" b="1" dirty="0">
                <a:cs typeface="Arial" charset="0"/>
              </a:rPr>
              <a:t> L</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9" name="Rectangle 38"/>
          <p:cNvSpPr/>
          <p:nvPr/>
        </p:nvSpPr>
        <p:spPr bwMode="auto">
          <a:xfrm>
            <a:off x="2667000" y="2133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40" name="Rectangle 39"/>
          <p:cNvSpPr/>
          <p:nvPr/>
        </p:nvSpPr>
        <p:spPr bwMode="auto">
          <a:xfrm>
            <a:off x="2667000" y="2514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1" name="Rectangle 40"/>
          <p:cNvSpPr/>
          <p:nvPr/>
        </p:nvSpPr>
        <p:spPr bwMode="auto">
          <a:xfrm>
            <a:off x="2667000" y="2895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42" name="Rectangle 41"/>
          <p:cNvSpPr/>
          <p:nvPr/>
        </p:nvSpPr>
        <p:spPr bwMode="auto">
          <a:xfrm>
            <a:off x="2667000" y="3276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3" name="Rectangle 42"/>
          <p:cNvSpPr/>
          <p:nvPr/>
        </p:nvSpPr>
        <p:spPr bwMode="auto">
          <a:xfrm>
            <a:off x="2667000" y="3657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44" name="Rectangle 43"/>
          <p:cNvSpPr/>
          <p:nvPr/>
        </p:nvSpPr>
        <p:spPr bwMode="auto">
          <a:xfrm>
            <a:off x="2667000" y="4038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5" name="Rectangle 44"/>
          <p:cNvSpPr/>
          <p:nvPr/>
        </p:nvSpPr>
        <p:spPr bwMode="auto">
          <a:xfrm>
            <a:off x="2667000" y="4419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46" name="Rectangle 45"/>
          <p:cNvSpPr/>
          <p:nvPr/>
        </p:nvSpPr>
        <p:spPr bwMode="auto">
          <a:xfrm>
            <a:off x="2667000" y="4800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smtClean="0">
                <a:cs typeface="Arial" charset="0"/>
              </a:rPr>
              <a:t>add</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7" name="Rectangle 46"/>
          <p:cNvSpPr/>
          <p:nvPr/>
        </p:nvSpPr>
        <p:spPr bwMode="auto">
          <a:xfrm>
            <a:off x="2667000" y="5181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48" name="Rectangle 47"/>
          <p:cNvSpPr/>
          <p:nvPr/>
        </p:nvSpPr>
        <p:spPr bwMode="auto">
          <a:xfrm>
            <a:off x="2667000" y="5562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a:cs typeface="Arial" charset="0"/>
              </a:rPr>
              <a:t>z</a:t>
            </a:r>
            <a:r>
              <a:rPr kumimoji="0" lang="en-US" sz="1800" b="1" i="0" u="none" strike="noStrike" cap="none" normalizeH="0" baseline="0" dirty="0" smtClean="0">
                <a:ln>
                  <a:noFill/>
                </a:ln>
                <a:solidFill>
                  <a:schemeClr val="bg1"/>
                </a:solidFill>
                <a:effectLst/>
                <a:latin typeface="Arial" charset="0"/>
                <a:cs typeface="Arial" charset="0"/>
              </a:rPr>
              <a:t>ero L</a:t>
            </a:r>
          </a:p>
        </p:txBody>
      </p:sp>
      <p:sp>
        <p:nvSpPr>
          <p:cNvPr id="49" name="Rectangle 48"/>
          <p:cNvSpPr/>
          <p:nvPr/>
        </p:nvSpPr>
        <p:spPr bwMode="auto">
          <a:xfrm>
            <a:off x="2667000" y="5943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1" name="Text Box 3"/>
          <p:cNvSpPr txBox="1">
            <a:spLocks noChangeArrowheads="1"/>
          </p:cNvSpPr>
          <p:nvPr/>
        </p:nvSpPr>
        <p:spPr bwMode="auto">
          <a:xfrm>
            <a:off x="4572000" y="2703512"/>
            <a:ext cx="2286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err="1" smtClean="0">
                <a:solidFill>
                  <a:srgbClr val="003367"/>
                </a:solidFill>
                <a:cs typeface="Arial" charset="0"/>
              </a:rPr>
              <a:t>int</a:t>
            </a:r>
            <a:r>
              <a:rPr lang="en-US" b="1" dirty="0" smtClean="0">
                <a:solidFill>
                  <a:srgbClr val="003367"/>
                </a:solidFill>
                <a:cs typeface="Arial" charset="0"/>
              </a:rPr>
              <a:t> </a:t>
            </a:r>
            <a:r>
              <a:rPr lang="en-US" dirty="0" smtClean="0">
                <a:solidFill>
                  <a:srgbClr val="003367"/>
                </a:solidFill>
                <a:cs typeface="Arial" charset="0"/>
              </a:rPr>
              <a:t>x</a:t>
            </a:r>
            <a:r>
              <a:rPr lang="en-US" b="1" dirty="0" smtClean="0">
                <a:solidFill>
                  <a:srgbClr val="003367"/>
                </a:solidFill>
                <a:cs typeface="Arial" charset="0"/>
              </a:rPr>
              <a:t>;</a:t>
            </a:r>
          </a:p>
          <a:p>
            <a:endParaRPr lang="en-US" b="1" dirty="0">
              <a:solidFill>
                <a:srgbClr val="003367"/>
              </a:solidFill>
              <a:cs typeface="Arial" charset="0"/>
            </a:endParaRPr>
          </a:p>
          <a:p>
            <a:r>
              <a:rPr lang="en-US" dirty="0" smtClean="0">
                <a:solidFill>
                  <a:srgbClr val="003367"/>
                </a:solidFill>
                <a:cs typeface="Arial" charset="0"/>
              </a:rPr>
              <a:t>worker()</a:t>
            </a:r>
          </a:p>
          <a:p>
            <a:r>
              <a:rPr lang="en-US" dirty="0" smtClean="0">
                <a:solidFill>
                  <a:srgbClr val="003367"/>
                </a:solidFill>
                <a:cs typeface="Arial" charset="0"/>
              </a:rPr>
              <a:t>	</a:t>
            </a:r>
            <a:r>
              <a:rPr lang="en-US" b="1" dirty="0" smtClean="0">
                <a:solidFill>
                  <a:srgbClr val="003367"/>
                </a:solidFill>
                <a:cs typeface="Arial" charset="0"/>
              </a:rPr>
              <a:t>while</a:t>
            </a:r>
            <a:r>
              <a:rPr lang="en-US" dirty="0" smtClean="0">
                <a:solidFill>
                  <a:srgbClr val="003367"/>
                </a:solidFill>
                <a:cs typeface="Arial" charset="0"/>
              </a:rPr>
              <a:t> (1) {</a:t>
            </a:r>
          </a:p>
          <a:p>
            <a:r>
              <a:rPr lang="en-US" dirty="0" smtClean="0">
                <a:solidFill>
                  <a:srgbClr val="003367"/>
                </a:solidFill>
                <a:cs typeface="Arial" charset="0"/>
              </a:rPr>
              <a:t>		</a:t>
            </a:r>
            <a:r>
              <a:rPr lang="en-US" i="1" dirty="0" smtClean="0">
                <a:solidFill>
                  <a:srgbClr val="003367"/>
                </a:solidFill>
                <a:cs typeface="Arial" charset="0"/>
              </a:rPr>
              <a:t>acquire L</a:t>
            </a:r>
            <a:r>
              <a:rPr lang="en-US" dirty="0" smtClean="0">
                <a:solidFill>
                  <a:srgbClr val="003367"/>
                </a:solidFill>
                <a:cs typeface="Arial" charset="0"/>
              </a:rPr>
              <a:t>;</a:t>
            </a:r>
          </a:p>
          <a:p>
            <a:r>
              <a:rPr lang="en-US" dirty="0">
                <a:solidFill>
                  <a:srgbClr val="003367"/>
                </a:solidFill>
                <a:cs typeface="Arial" charset="0"/>
              </a:rPr>
              <a:t>	</a:t>
            </a:r>
            <a:r>
              <a:rPr lang="en-US" dirty="0" smtClean="0">
                <a:solidFill>
                  <a:srgbClr val="003367"/>
                </a:solidFill>
                <a:cs typeface="Arial" charset="0"/>
              </a:rPr>
              <a:t>	 x++;</a:t>
            </a:r>
          </a:p>
          <a:p>
            <a:r>
              <a:rPr lang="en-US" dirty="0">
                <a:solidFill>
                  <a:srgbClr val="003367"/>
                </a:solidFill>
                <a:cs typeface="Arial" charset="0"/>
              </a:rPr>
              <a:t>	</a:t>
            </a:r>
            <a:r>
              <a:rPr lang="en-US" dirty="0" smtClean="0">
                <a:solidFill>
                  <a:srgbClr val="003367"/>
                </a:solidFill>
                <a:cs typeface="Arial" charset="0"/>
              </a:rPr>
              <a:t>	</a:t>
            </a:r>
            <a:r>
              <a:rPr lang="en-US" i="1" dirty="0" smtClean="0">
                <a:solidFill>
                  <a:srgbClr val="003367"/>
                </a:solidFill>
                <a:cs typeface="Arial" charset="0"/>
              </a:rPr>
              <a:t>release L</a:t>
            </a:r>
            <a:r>
              <a:rPr lang="en-US" dirty="0" smtClean="0">
                <a:solidFill>
                  <a:srgbClr val="003367"/>
                </a:solidFill>
                <a:cs typeface="Arial" charset="0"/>
              </a:rPr>
              <a:t>;	};</a:t>
            </a:r>
          </a:p>
          <a:p>
            <a:r>
              <a:rPr lang="en-US" dirty="0" smtClean="0">
                <a:solidFill>
                  <a:srgbClr val="003367"/>
                </a:solidFill>
                <a:cs typeface="Arial" charset="0"/>
              </a:rPr>
              <a:t>}</a:t>
            </a:r>
          </a:p>
        </p:txBody>
      </p:sp>
      <p:sp>
        <p:nvSpPr>
          <p:cNvPr id="52" name="Rectangle 51"/>
          <p:cNvSpPr/>
          <p:nvPr/>
        </p:nvSpPr>
        <p:spPr bwMode="auto">
          <a:xfrm>
            <a:off x="1371600" y="1219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3" name="Rectangle 52"/>
          <p:cNvSpPr/>
          <p:nvPr/>
        </p:nvSpPr>
        <p:spPr bwMode="auto">
          <a:xfrm>
            <a:off x="1371600" y="1600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4" name="Rectangle 53"/>
          <p:cNvSpPr/>
          <p:nvPr/>
        </p:nvSpPr>
        <p:spPr bwMode="auto">
          <a:xfrm>
            <a:off x="2667000" y="1371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5" name="Rectangle 54"/>
          <p:cNvSpPr/>
          <p:nvPr/>
        </p:nvSpPr>
        <p:spPr bwMode="auto">
          <a:xfrm>
            <a:off x="2667000" y="1752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6" name="Rectangle 55"/>
          <p:cNvSpPr/>
          <p:nvPr/>
        </p:nvSpPr>
        <p:spPr bwMode="auto">
          <a:xfrm>
            <a:off x="1371600" y="3124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a:cs typeface="Arial" charset="0"/>
              </a:rPr>
              <a:t>z</a:t>
            </a:r>
            <a:r>
              <a:rPr kumimoji="0" lang="en-US" sz="1800" b="1" i="0" u="none" strike="noStrike" cap="none" normalizeH="0" baseline="0" dirty="0" smtClean="0">
                <a:ln>
                  <a:noFill/>
                </a:ln>
                <a:solidFill>
                  <a:schemeClr val="bg1"/>
                </a:solidFill>
                <a:effectLst/>
                <a:latin typeface="Arial" charset="0"/>
                <a:cs typeface="Arial" charset="0"/>
              </a:rPr>
              <a:t>ero L</a:t>
            </a:r>
          </a:p>
        </p:txBody>
      </p:sp>
      <p:sp>
        <p:nvSpPr>
          <p:cNvPr id="57" name="Rectangle 56"/>
          <p:cNvSpPr/>
          <p:nvPr/>
        </p:nvSpPr>
        <p:spPr bwMode="auto">
          <a:xfrm>
            <a:off x="2667000" y="6324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8" name="Rectangle 57"/>
          <p:cNvSpPr/>
          <p:nvPr/>
        </p:nvSpPr>
        <p:spPr bwMode="auto">
          <a:xfrm>
            <a:off x="7848600" y="4191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59" name="Rectangle 58"/>
          <p:cNvSpPr/>
          <p:nvPr/>
        </p:nvSpPr>
        <p:spPr bwMode="auto">
          <a:xfrm>
            <a:off x="7848600" y="4572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60" name="Rectangle 59"/>
          <p:cNvSpPr/>
          <p:nvPr/>
        </p:nvSpPr>
        <p:spPr bwMode="auto">
          <a:xfrm>
            <a:off x="7848600" y="4953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61" name="Rectangle 60"/>
          <p:cNvSpPr/>
          <p:nvPr/>
        </p:nvSpPr>
        <p:spPr bwMode="auto">
          <a:xfrm>
            <a:off x="7848600" y="5334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a:cs typeface="Arial" charset="0"/>
              </a:rPr>
              <a:t>z</a:t>
            </a:r>
            <a:r>
              <a:rPr lang="en-US" sz="1800" b="1" dirty="0" smtClean="0">
                <a:cs typeface="Arial" charset="0"/>
              </a:rPr>
              <a:t>ero L</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62" name="Rectangle 61"/>
          <p:cNvSpPr/>
          <p:nvPr/>
        </p:nvSpPr>
        <p:spPr bwMode="auto">
          <a:xfrm>
            <a:off x="7848600" y="3429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63" name="Rectangle 62"/>
          <p:cNvSpPr/>
          <p:nvPr/>
        </p:nvSpPr>
        <p:spPr bwMode="auto">
          <a:xfrm>
            <a:off x="7848600" y="3810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64" name="Rectangle 63"/>
          <p:cNvSpPr/>
          <p:nvPr/>
        </p:nvSpPr>
        <p:spPr bwMode="auto">
          <a:xfrm>
            <a:off x="7848600" y="5715000"/>
            <a:ext cx="914400" cy="381000"/>
          </a:xfrm>
          <a:prstGeom prst="rect">
            <a:avLst/>
          </a:prstGeom>
          <a:solidFill>
            <a:schemeClr val="bg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29385332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6425" cy="1554163"/>
          </a:xfrm>
        </p:spPr>
        <p:txBody>
          <a:bodyPr/>
          <a:lstStyle/>
          <a:p>
            <a:r>
              <a:rPr lang="en-US" dirty="0" smtClean="0"/>
              <a:t>Threads on cores: with locking</a:t>
            </a:r>
            <a:endParaRPr lang="en-US" dirty="0"/>
          </a:p>
        </p:txBody>
      </p:sp>
      <p:grpSp>
        <p:nvGrpSpPr>
          <p:cNvPr id="3" name="Group 4"/>
          <p:cNvGrpSpPr>
            <a:grpSpLocks/>
          </p:cNvGrpSpPr>
          <p:nvPr/>
        </p:nvGrpSpPr>
        <p:grpSpPr bwMode="auto">
          <a:xfrm>
            <a:off x="7699375" y="1981200"/>
            <a:ext cx="439543" cy="430213"/>
            <a:chOff x="3689" y="1658"/>
            <a:chExt cx="576" cy="576"/>
          </a:xfrm>
        </p:grpSpPr>
        <p:grpSp>
          <p:nvGrpSpPr>
            <p:cNvPr id="4" name="Group 5"/>
            <p:cNvGrpSpPr>
              <a:grpSpLocks/>
            </p:cNvGrpSpPr>
            <p:nvPr/>
          </p:nvGrpSpPr>
          <p:grpSpPr bwMode="auto">
            <a:xfrm>
              <a:off x="3689" y="1658"/>
              <a:ext cx="576" cy="576"/>
              <a:chOff x="4269" y="2781"/>
              <a:chExt cx="576" cy="576"/>
            </a:xfrm>
          </p:grpSpPr>
          <p:sp>
            <p:nvSpPr>
              <p:cNvPr id="6" name="Oval 6"/>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7" name="AutoShape 7"/>
              <p:cNvSpPr>
                <a:spLocks noChangeArrowheads="1"/>
              </p:cNvSpPr>
              <p:nvPr/>
            </p:nvSpPr>
            <p:spPr bwMode="auto">
              <a:xfrm flipH="1">
                <a:off x="4469" y="2909"/>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5" name="AutoShape 8"/>
            <p:cNvSpPr>
              <a:spLocks noChangeArrowheads="1"/>
            </p:cNvSpPr>
            <p:nvPr/>
          </p:nvSpPr>
          <p:spPr bwMode="auto">
            <a:xfrm rot="-8460389">
              <a:off x="3713" y="1734"/>
              <a:ext cx="68" cy="76"/>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8" name="Group 9"/>
          <p:cNvGrpSpPr>
            <a:grpSpLocks/>
          </p:cNvGrpSpPr>
          <p:nvPr/>
        </p:nvGrpSpPr>
        <p:grpSpPr bwMode="auto">
          <a:xfrm>
            <a:off x="8232775" y="1981200"/>
            <a:ext cx="439543" cy="430213"/>
            <a:chOff x="2146" y="1704"/>
            <a:chExt cx="415" cy="415"/>
          </a:xfrm>
        </p:grpSpPr>
        <p:sp>
          <p:nvSpPr>
            <p:cNvPr id="9" name="Oval 10"/>
            <p:cNvSpPr>
              <a:spLocks noChangeArrowheads="1"/>
            </p:cNvSpPr>
            <p:nvPr/>
          </p:nvSpPr>
          <p:spPr bwMode="auto">
            <a:xfrm>
              <a:off x="2146" y="1704"/>
              <a:ext cx="415" cy="415"/>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0" name="AutoShape 11"/>
            <p:cNvSpPr>
              <a:spLocks noChangeArrowheads="1"/>
            </p:cNvSpPr>
            <p:nvPr/>
          </p:nvSpPr>
          <p:spPr bwMode="auto">
            <a:xfrm flipH="1">
              <a:off x="2290" y="1796"/>
              <a:ext cx="142" cy="242"/>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 name="AutoShape 12"/>
            <p:cNvSpPr>
              <a:spLocks noChangeArrowheads="1"/>
            </p:cNvSpPr>
            <p:nvPr/>
          </p:nvSpPr>
          <p:spPr bwMode="auto">
            <a:xfrm rot="-8460389">
              <a:off x="2164" y="1759"/>
              <a:ext cx="50" cy="5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3" name="Rectangle 5"/>
          <p:cNvSpPr>
            <a:spLocks noChangeArrowheads="1"/>
          </p:cNvSpPr>
          <p:nvPr/>
        </p:nvSpPr>
        <p:spPr bwMode="auto">
          <a:xfrm rot="5400000">
            <a:off x="7330281" y="3159919"/>
            <a:ext cx="1238250" cy="166688"/>
          </a:xfrm>
          <a:prstGeom prst="rect">
            <a:avLst/>
          </a:prstGeom>
          <a:solidFill>
            <a:srgbClr val="618FFD"/>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4" name="Rectangle 6"/>
          <p:cNvSpPr>
            <a:spLocks noChangeArrowheads="1"/>
          </p:cNvSpPr>
          <p:nvPr/>
        </p:nvSpPr>
        <p:spPr bwMode="auto">
          <a:xfrm rot="5400000">
            <a:off x="7643019" y="3142456"/>
            <a:ext cx="635000" cy="309563"/>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5" name="Line 7"/>
          <p:cNvSpPr>
            <a:spLocks noChangeShapeType="1"/>
          </p:cNvSpPr>
          <p:nvPr/>
        </p:nvSpPr>
        <p:spPr bwMode="auto">
          <a:xfrm rot="5400000">
            <a:off x="8183562" y="3116263"/>
            <a:ext cx="0" cy="984250"/>
          </a:xfrm>
          <a:prstGeom prst="line">
            <a:avLst/>
          </a:prstGeom>
          <a:noFill/>
          <a:ln w="9525" cap="rnd">
            <a:solidFill>
              <a:srgbClr val="000000"/>
            </a:solidFill>
            <a:prstDash val="sysDot"/>
            <a:round/>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nvGrpSpPr>
          <p:cNvPr id="16" name="Group 8"/>
          <p:cNvGrpSpPr>
            <a:grpSpLocks/>
          </p:cNvGrpSpPr>
          <p:nvPr/>
        </p:nvGrpSpPr>
        <p:grpSpPr bwMode="auto">
          <a:xfrm>
            <a:off x="8256587" y="2617788"/>
            <a:ext cx="309563" cy="1817687"/>
            <a:chOff x="4511" y="1543"/>
            <a:chExt cx="195" cy="1145"/>
          </a:xfrm>
        </p:grpSpPr>
        <p:sp>
          <p:nvSpPr>
            <p:cNvPr id="17" name="Rectangle 9"/>
            <p:cNvSpPr>
              <a:spLocks noChangeArrowheads="1"/>
            </p:cNvSpPr>
            <p:nvPr/>
          </p:nvSpPr>
          <p:spPr bwMode="auto">
            <a:xfrm rot="5400000">
              <a:off x="4437" y="1659"/>
              <a:ext cx="337"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8" name="Rectangle 10"/>
            <p:cNvSpPr>
              <a:spLocks noChangeArrowheads="1"/>
            </p:cNvSpPr>
            <p:nvPr/>
          </p:nvSpPr>
          <p:spPr bwMode="auto">
            <a:xfrm rot="5400000">
              <a:off x="4409" y="2279"/>
              <a:ext cx="400" cy="195"/>
            </a:xfrm>
            <a:prstGeom prst="rect">
              <a:avLst/>
            </a:prstGeom>
            <a:noFill/>
            <a:ln w="15875">
              <a:solidFill>
                <a:srgbClr val="000000"/>
              </a:solidFill>
              <a:prstDash val="sysDot"/>
              <a:miter lim="800000"/>
              <a:headEnd type="none" w="sm" len="sm"/>
              <a:tailEnd type="none" w="sm" len="sm"/>
            </a:ln>
          </p:spPr>
          <p:txBody>
            <a:bodyPr wrap="non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19" name="Rectangle 11"/>
            <p:cNvSpPr>
              <a:spLocks noChangeArrowheads="1"/>
            </p:cNvSpPr>
            <p:nvPr/>
          </p:nvSpPr>
          <p:spPr bwMode="auto">
            <a:xfrm rot="5400000">
              <a:off x="4347" y="2377"/>
              <a:ext cx="516" cy="105"/>
            </a:xfrm>
            <a:prstGeom prst="rect">
              <a:avLst/>
            </a:prstGeom>
            <a:solidFill>
              <a:srgbClr val="800080"/>
            </a:solidFill>
            <a:ln w="12700">
              <a:noFill/>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20" name="Rectangle 12"/>
            <p:cNvSpPr>
              <a:spLocks noChangeArrowheads="1"/>
            </p:cNvSpPr>
            <p:nvPr/>
          </p:nvSpPr>
          <p:spPr bwMode="auto">
            <a:xfrm rot="5400000">
              <a:off x="4457" y="1971"/>
              <a:ext cx="296" cy="105"/>
            </a:xfrm>
            <a:prstGeom prst="rect">
              <a:avLst/>
            </a:prstGeom>
            <a:noFill/>
            <a:ln w="12700">
              <a:solidFill>
                <a:srgbClr val="800080"/>
              </a:solidFill>
              <a:prstDash val="dash"/>
              <a:miter lim="800000"/>
              <a:headEnd type="none" w="sm" len="sm"/>
              <a:tailEnd type="none" w="sm" len="sm"/>
            </a:ln>
          </p:spPr>
          <p:txBody>
            <a:bodyPr anchor="ctr">
              <a:spAutoFit/>
            </a:bodyPr>
            <a:lstStyle/>
            <a:p>
              <a:pPr fontAlgn="auto">
                <a:spcBef>
                  <a:spcPts val="0"/>
                </a:spcBef>
                <a:spcAft>
                  <a:spcPts val="0"/>
                </a:spcAft>
                <a:defRPr/>
              </a:pPr>
              <a:endParaRPr lang="en-US" kern="0">
                <a:solidFill>
                  <a:sysClr val="windowText" lastClr="000000"/>
                </a:solidFill>
                <a:ea typeface="Arial" charset="0"/>
              </a:endParaRPr>
            </a:p>
          </p:txBody>
        </p:sp>
      </p:grpSp>
      <p:sp>
        <p:nvSpPr>
          <p:cNvPr id="21" name="Text Box 13"/>
          <p:cNvSpPr txBox="1">
            <a:spLocks noChangeArrowheads="1"/>
          </p:cNvSpPr>
          <p:nvPr/>
        </p:nvSpPr>
        <p:spPr bwMode="auto">
          <a:xfrm>
            <a:off x="7515225" y="281940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22" name="Text Box 14"/>
          <p:cNvSpPr txBox="1">
            <a:spLocks noChangeArrowheads="1"/>
          </p:cNvSpPr>
          <p:nvPr/>
        </p:nvSpPr>
        <p:spPr bwMode="auto">
          <a:xfrm>
            <a:off x="8520112" y="2949575"/>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A</a:t>
            </a:r>
          </a:p>
        </p:txBody>
      </p:sp>
      <p:sp>
        <p:nvSpPr>
          <p:cNvPr id="23" name="Text Box 15"/>
          <p:cNvSpPr txBox="1">
            <a:spLocks noChangeArrowheads="1"/>
          </p:cNvSpPr>
          <p:nvPr/>
        </p:nvSpPr>
        <p:spPr bwMode="auto">
          <a:xfrm>
            <a:off x="7515225" y="3397250"/>
            <a:ext cx="319087"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24" name="Text Box 16"/>
          <p:cNvSpPr txBox="1">
            <a:spLocks noChangeArrowheads="1"/>
          </p:cNvSpPr>
          <p:nvPr/>
        </p:nvSpPr>
        <p:spPr bwMode="auto">
          <a:xfrm>
            <a:off x="8520112" y="4078288"/>
            <a:ext cx="319088"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1600" b="1" i="1" kern="0">
                <a:solidFill>
                  <a:sysClr val="windowText" lastClr="000000"/>
                </a:solidFill>
                <a:ea typeface="Arial" charset="0"/>
              </a:rPr>
              <a:t>R</a:t>
            </a:r>
          </a:p>
        </p:txBody>
      </p:sp>
      <p:sp>
        <p:nvSpPr>
          <p:cNvPr id="27" name="Rectangle 26"/>
          <p:cNvSpPr/>
          <p:nvPr/>
        </p:nvSpPr>
        <p:spPr bwMode="auto">
          <a:xfrm>
            <a:off x="1371600" y="1981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28" name="Rectangle 27"/>
          <p:cNvSpPr/>
          <p:nvPr/>
        </p:nvSpPr>
        <p:spPr bwMode="auto">
          <a:xfrm>
            <a:off x="1371600" y="2362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add</a:t>
            </a:r>
          </a:p>
        </p:txBody>
      </p:sp>
      <p:sp>
        <p:nvSpPr>
          <p:cNvPr id="29" name="Rectangle 28"/>
          <p:cNvSpPr/>
          <p:nvPr/>
        </p:nvSpPr>
        <p:spPr bwMode="auto">
          <a:xfrm>
            <a:off x="1371600" y="2743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30" name="Rectangle 29"/>
          <p:cNvSpPr/>
          <p:nvPr/>
        </p:nvSpPr>
        <p:spPr bwMode="auto">
          <a:xfrm>
            <a:off x="1371600" y="3505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smtClean="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31" name="Rectangle 30"/>
          <p:cNvSpPr/>
          <p:nvPr/>
        </p:nvSpPr>
        <p:spPr bwMode="auto">
          <a:xfrm>
            <a:off x="1371600" y="3886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37" name="Rectangle 36"/>
          <p:cNvSpPr/>
          <p:nvPr/>
        </p:nvSpPr>
        <p:spPr bwMode="auto">
          <a:xfrm>
            <a:off x="1371600" y="6172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pPr>
            <a:r>
              <a:rPr lang="en-US" sz="1800" b="1" dirty="0" err="1">
                <a:cs typeface="Arial" charset="0"/>
              </a:rPr>
              <a:t>tsl</a:t>
            </a:r>
            <a:r>
              <a:rPr lang="en-US" sz="1800" b="1" dirty="0">
                <a:cs typeface="Arial" charset="0"/>
              </a:rPr>
              <a:t> L</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3" name="Rectangle 42"/>
          <p:cNvSpPr/>
          <p:nvPr/>
        </p:nvSpPr>
        <p:spPr bwMode="auto">
          <a:xfrm>
            <a:off x="2667000" y="3657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44" name="Rectangle 43"/>
          <p:cNvSpPr/>
          <p:nvPr/>
        </p:nvSpPr>
        <p:spPr bwMode="auto">
          <a:xfrm>
            <a:off x="2667000" y="4038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5" name="Rectangle 44"/>
          <p:cNvSpPr/>
          <p:nvPr/>
        </p:nvSpPr>
        <p:spPr bwMode="auto">
          <a:xfrm>
            <a:off x="2667000" y="4419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load</a:t>
            </a:r>
          </a:p>
        </p:txBody>
      </p:sp>
      <p:sp>
        <p:nvSpPr>
          <p:cNvPr id="46" name="Rectangle 45"/>
          <p:cNvSpPr/>
          <p:nvPr/>
        </p:nvSpPr>
        <p:spPr bwMode="auto">
          <a:xfrm>
            <a:off x="2667000" y="4800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smtClean="0">
                <a:cs typeface="Arial" charset="0"/>
              </a:rPr>
              <a:t>add</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47" name="Rectangle 46"/>
          <p:cNvSpPr/>
          <p:nvPr/>
        </p:nvSpPr>
        <p:spPr bwMode="auto">
          <a:xfrm>
            <a:off x="2667000" y="5181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smtClean="0">
                <a:ln>
                  <a:noFill/>
                </a:ln>
                <a:solidFill>
                  <a:schemeClr val="bg1"/>
                </a:solidFill>
                <a:effectLst/>
                <a:latin typeface="Arial" charset="0"/>
                <a:cs typeface="Arial" charset="0"/>
              </a:rPr>
              <a:t>store</a:t>
            </a:r>
          </a:p>
        </p:txBody>
      </p:sp>
      <p:sp>
        <p:nvSpPr>
          <p:cNvPr id="48" name="Rectangle 47"/>
          <p:cNvSpPr/>
          <p:nvPr/>
        </p:nvSpPr>
        <p:spPr bwMode="auto">
          <a:xfrm>
            <a:off x="2667000" y="5562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a:cs typeface="Arial" charset="0"/>
              </a:rPr>
              <a:t>z</a:t>
            </a:r>
            <a:r>
              <a:rPr kumimoji="0" lang="en-US" sz="1800" b="1" i="0" u="none" strike="noStrike" cap="none" normalizeH="0" baseline="0" dirty="0" smtClean="0">
                <a:ln>
                  <a:noFill/>
                </a:ln>
                <a:solidFill>
                  <a:schemeClr val="bg1"/>
                </a:solidFill>
                <a:effectLst/>
                <a:latin typeface="Arial" charset="0"/>
                <a:cs typeface="Arial" charset="0"/>
              </a:rPr>
              <a:t>ero L</a:t>
            </a:r>
          </a:p>
        </p:txBody>
      </p:sp>
      <p:sp>
        <p:nvSpPr>
          <p:cNvPr id="49" name="Rectangle 48"/>
          <p:cNvSpPr/>
          <p:nvPr/>
        </p:nvSpPr>
        <p:spPr bwMode="auto">
          <a:xfrm>
            <a:off x="2667000" y="5943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jmp</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1" name="Text Box 3"/>
          <p:cNvSpPr txBox="1">
            <a:spLocks noChangeArrowheads="1"/>
          </p:cNvSpPr>
          <p:nvPr/>
        </p:nvSpPr>
        <p:spPr bwMode="auto">
          <a:xfrm>
            <a:off x="4572000" y="2703512"/>
            <a:ext cx="2286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err="1" smtClean="0">
                <a:solidFill>
                  <a:srgbClr val="003367"/>
                </a:solidFill>
                <a:cs typeface="Arial" charset="0"/>
              </a:rPr>
              <a:t>int</a:t>
            </a:r>
            <a:r>
              <a:rPr lang="en-US" b="1" dirty="0" smtClean="0">
                <a:solidFill>
                  <a:srgbClr val="003367"/>
                </a:solidFill>
                <a:cs typeface="Arial" charset="0"/>
              </a:rPr>
              <a:t> </a:t>
            </a:r>
            <a:r>
              <a:rPr lang="en-US" dirty="0" smtClean="0">
                <a:solidFill>
                  <a:srgbClr val="003367"/>
                </a:solidFill>
                <a:cs typeface="Arial" charset="0"/>
              </a:rPr>
              <a:t>x</a:t>
            </a:r>
            <a:r>
              <a:rPr lang="en-US" b="1" dirty="0" smtClean="0">
                <a:solidFill>
                  <a:srgbClr val="003367"/>
                </a:solidFill>
                <a:cs typeface="Arial" charset="0"/>
              </a:rPr>
              <a:t>;</a:t>
            </a:r>
          </a:p>
          <a:p>
            <a:endParaRPr lang="en-US" b="1" dirty="0">
              <a:solidFill>
                <a:srgbClr val="003367"/>
              </a:solidFill>
              <a:cs typeface="Arial" charset="0"/>
            </a:endParaRPr>
          </a:p>
          <a:p>
            <a:r>
              <a:rPr lang="en-US" dirty="0" smtClean="0">
                <a:solidFill>
                  <a:srgbClr val="003367"/>
                </a:solidFill>
                <a:cs typeface="Arial" charset="0"/>
              </a:rPr>
              <a:t>worker()</a:t>
            </a:r>
          </a:p>
          <a:p>
            <a:r>
              <a:rPr lang="en-US" dirty="0" smtClean="0">
                <a:solidFill>
                  <a:srgbClr val="003367"/>
                </a:solidFill>
                <a:cs typeface="Arial" charset="0"/>
              </a:rPr>
              <a:t>	</a:t>
            </a:r>
            <a:r>
              <a:rPr lang="en-US" b="1" dirty="0" smtClean="0">
                <a:solidFill>
                  <a:srgbClr val="003367"/>
                </a:solidFill>
                <a:cs typeface="Arial" charset="0"/>
              </a:rPr>
              <a:t>while</a:t>
            </a:r>
            <a:r>
              <a:rPr lang="en-US" dirty="0" smtClean="0">
                <a:solidFill>
                  <a:srgbClr val="003367"/>
                </a:solidFill>
                <a:cs typeface="Arial" charset="0"/>
              </a:rPr>
              <a:t> (1) {</a:t>
            </a:r>
          </a:p>
          <a:p>
            <a:r>
              <a:rPr lang="en-US" dirty="0" smtClean="0">
                <a:solidFill>
                  <a:srgbClr val="003367"/>
                </a:solidFill>
                <a:cs typeface="Arial" charset="0"/>
              </a:rPr>
              <a:t>		</a:t>
            </a:r>
            <a:r>
              <a:rPr lang="en-US" i="1" dirty="0" smtClean="0">
                <a:solidFill>
                  <a:srgbClr val="003367"/>
                </a:solidFill>
                <a:cs typeface="Arial" charset="0"/>
              </a:rPr>
              <a:t>acquire L</a:t>
            </a:r>
            <a:r>
              <a:rPr lang="en-US" dirty="0" smtClean="0">
                <a:solidFill>
                  <a:srgbClr val="003367"/>
                </a:solidFill>
                <a:cs typeface="Arial" charset="0"/>
              </a:rPr>
              <a:t>;</a:t>
            </a:r>
          </a:p>
          <a:p>
            <a:r>
              <a:rPr lang="en-US" dirty="0">
                <a:solidFill>
                  <a:srgbClr val="003367"/>
                </a:solidFill>
                <a:cs typeface="Arial" charset="0"/>
              </a:rPr>
              <a:t>	</a:t>
            </a:r>
            <a:r>
              <a:rPr lang="en-US" dirty="0" smtClean="0">
                <a:solidFill>
                  <a:srgbClr val="003367"/>
                </a:solidFill>
                <a:cs typeface="Arial" charset="0"/>
              </a:rPr>
              <a:t>	 x++;</a:t>
            </a:r>
          </a:p>
          <a:p>
            <a:r>
              <a:rPr lang="en-US" dirty="0">
                <a:solidFill>
                  <a:srgbClr val="003367"/>
                </a:solidFill>
                <a:cs typeface="Arial" charset="0"/>
              </a:rPr>
              <a:t>	</a:t>
            </a:r>
            <a:r>
              <a:rPr lang="en-US" dirty="0" smtClean="0">
                <a:solidFill>
                  <a:srgbClr val="003367"/>
                </a:solidFill>
                <a:cs typeface="Arial" charset="0"/>
              </a:rPr>
              <a:t>	</a:t>
            </a:r>
            <a:r>
              <a:rPr lang="en-US" i="1" dirty="0" smtClean="0">
                <a:solidFill>
                  <a:srgbClr val="003367"/>
                </a:solidFill>
                <a:cs typeface="Arial" charset="0"/>
              </a:rPr>
              <a:t>release L</a:t>
            </a:r>
            <a:r>
              <a:rPr lang="en-US" dirty="0" smtClean="0">
                <a:solidFill>
                  <a:srgbClr val="003367"/>
                </a:solidFill>
                <a:cs typeface="Arial" charset="0"/>
              </a:rPr>
              <a:t>;	};</a:t>
            </a:r>
          </a:p>
          <a:p>
            <a:r>
              <a:rPr lang="en-US" dirty="0" smtClean="0">
                <a:solidFill>
                  <a:srgbClr val="003367"/>
                </a:solidFill>
                <a:cs typeface="Arial" charset="0"/>
              </a:rPr>
              <a:t>}</a:t>
            </a:r>
          </a:p>
        </p:txBody>
      </p:sp>
      <p:sp>
        <p:nvSpPr>
          <p:cNvPr id="52" name="Rectangle 51"/>
          <p:cNvSpPr/>
          <p:nvPr/>
        </p:nvSpPr>
        <p:spPr bwMode="auto">
          <a:xfrm>
            <a:off x="1371600" y="1219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3" name="Rectangle 52"/>
          <p:cNvSpPr/>
          <p:nvPr/>
        </p:nvSpPr>
        <p:spPr bwMode="auto">
          <a:xfrm>
            <a:off x="1371600" y="1600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1" i="0" u="none" strike="noStrike" cap="none" normalizeH="0" baseline="0" dirty="0" err="1" smtClean="0">
                <a:ln>
                  <a:noFill/>
                </a:ln>
                <a:solidFill>
                  <a:schemeClr val="bg1"/>
                </a:solidFill>
                <a:effectLst/>
                <a:latin typeface="Arial" charset="0"/>
                <a:cs typeface="Arial" charset="0"/>
              </a:rPr>
              <a:t>bnz</a:t>
            </a:r>
            <a:endParaRPr kumimoji="0" lang="en-US" sz="1800" b="1" i="0" u="none" strike="noStrike" cap="none" normalizeH="0" baseline="0" dirty="0" smtClean="0">
              <a:ln>
                <a:noFill/>
              </a:ln>
              <a:solidFill>
                <a:schemeClr val="bg1"/>
              </a:solidFill>
              <a:effectLst/>
              <a:latin typeface="Arial" charset="0"/>
              <a:cs typeface="Arial" charset="0"/>
            </a:endParaRPr>
          </a:p>
        </p:txBody>
      </p:sp>
      <p:sp>
        <p:nvSpPr>
          <p:cNvPr id="54" name="Rectangle 53"/>
          <p:cNvSpPr/>
          <p:nvPr/>
        </p:nvSpPr>
        <p:spPr bwMode="auto">
          <a:xfrm>
            <a:off x="2667000" y="1371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6" name="Rectangle 55"/>
          <p:cNvSpPr/>
          <p:nvPr/>
        </p:nvSpPr>
        <p:spPr bwMode="auto">
          <a:xfrm>
            <a:off x="1371600" y="3124200"/>
            <a:ext cx="914400" cy="381000"/>
          </a:xfrm>
          <a:prstGeom prst="rect">
            <a:avLst/>
          </a:prstGeom>
          <a:solidFill>
            <a:schemeClr val="bg2"/>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a:cs typeface="Arial" charset="0"/>
              </a:rPr>
              <a:t>z</a:t>
            </a:r>
            <a:r>
              <a:rPr kumimoji="0" lang="en-US" sz="1800" b="1" i="0" u="none" strike="noStrike" cap="none" normalizeH="0" baseline="0" dirty="0" smtClean="0">
                <a:ln>
                  <a:noFill/>
                </a:ln>
                <a:solidFill>
                  <a:schemeClr val="bg1"/>
                </a:solidFill>
                <a:effectLst/>
                <a:latin typeface="Arial" charset="0"/>
                <a:cs typeface="Arial" charset="0"/>
              </a:rPr>
              <a:t>ero L</a:t>
            </a:r>
          </a:p>
        </p:txBody>
      </p:sp>
      <p:sp>
        <p:nvSpPr>
          <p:cNvPr id="57" name="Rectangle 56"/>
          <p:cNvSpPr/>
          <p:nvPr/>
        </p:nvSpPr>
        <p:spPr bwMode="auto">
          <a:xfrm>
            <a:off x="2667000" y="6324600"/>
            <a:ext cx="914400" cy="381000"/>
          </a:xfrm>
          <a:prstGeom prst="rect">
            <a:avLst/>
          </a:prstGeom>
          <a:solidFill>
            <a:schemeClr val="bg2"/>
          </a:solid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800" b="1" dirty="0" err="1">
                <a:cs typeface="Arial" charset="0"/>
              </a:rPr>
              <a:t>t</a:t>
            </a:r>
            <a:r>
              <a:rPr kumimoji="0" lang="en-US" sz="1800" b="1" i="0" u="none" strike="noStrike" cap="none" normalizeH="0" baseline="0" dirty="0" err="1" smtClean="0">
                <a:ln>
                  <a:noFill/>
                </a:ln>
                <a:solidFill>
                  <a:schemeClr val="bg1"/>
                </a:solidFill>
                <a:effectLst/>
                <a:latin typeface="Arial" charset="0"/>
                <a:cs typeface="Arial" charset="0"/>
              </a:rPr>
              <a:t>sl</a:t>
            </a:r>
            <a:r>
              <a:rPr kumimoji="0" lang="en-US" sz="1800" b="1" i="0" u="none" strike="noStrike" cap="none" normalizeH="0" baseline="0" dirty="0" smtClean="0">
                <a:ln>
                  <a:noFill/>
                </a:ln>
                <a:solidFill>
                  <a:schemeClr val="bg1"/>
                </a:solidFill>
                <a:effectLst/>
                <a:latin typeface="Arial" charset="0"/>
                <a:cs typeface="Arial" charset="0"/>
              </a:rPr>
              <a:t> L</a:t>
            </a:r>
          </a:p>
        </p:txBody>
      </p:sp>
      <p:sp>
        <p:nvSpPr>
          <p:cNvPr id="58" name="Rectangle 12"/>
          <p:cNvSpPr>
            <a:spLocks noChangeArrowheads="1"/>
          </p:cNvSpPr>
          <p:nvPr/>
        </p:nvSpPr>
        <p:spPr bwMode="auto">
          <a:xfrm rot="5400000">
            <a:off x="2171700" y="2247900"/>
            <a:ext cx="1905000" cy="914400"/>
          </a:xfrm>
          <a:prstGeom prst="rect">
            <a:avLst/>
          </a:prstGeom>
          <a:noFill/>
          <a:ln w="12700">
            <a:solidFill>
              <a:srgbClr val="800080"/>
            </a:solidFill>
            <a:prstDash val="dash"/>
            <a:miter lim="800000"/>
            <a:headEnd type="none" w="sm" len="sm"/>
            <a:tailEnd type="none" w="sm" len="sm"/>
          </a:ln>
        </p:spPr>
        <p:txBody>
          <a:bodyPr wrap="squar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59" name="Rectangle 12"/>
          <p:cNvSpPr>
            <a:spLocks noChangeArrowheads="1"/>
          </p:cNvSpPr>
          <p:nvPr/>
        </p:nvSpPr>
        <p:spPr bwMode="auto">
          <a:xfrm rot="5400000">
            <a:off x="876300" y="4762500"/>
            <a:ext cx="1905000" cy="914400"/>
          </a:xfrm>
          <a:prstGeom prst="rect">
            <a:avLst/>
          </a:prstGeom>
          <a:noFill/>
          <a:ln w="12700">
            <a:solidFill>
              <a:schemeClr val="accent6">
                <a:lumMod val="60000"/>
                <a:lumOff val="40000"/>
              </a:schemeClr>
            </a:solidFill>
            <a:prstDash val="dash"/>
            <a:miter lim="800000"/>
            <a:headEnd type="none" w="sm" len="sm"/>
            <a:tailEnd type="none" w="sm" len="sm"/>
          </a:ln>
        </p:spPr>
        <p:txBody>
          <a:bodyPr wrap="squar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1" name="Rectangle 6"/>
          <p:cNvSpPr>
            <a:spLocks noChangeArrowheads="1"/>
          </p:cNvSpPr>
          <p:nvPr/>
        </p:nvSpPr>
        <p:spPr bwMode="auto">
          <a:xfrm rot="5400000">
            <a:off x="1257299" y="2019300"/>
            <a:ext cx="1143001" cy="1066802"/>
          </a:xfrm>
          <a:prstGeom prst="rect">
            <a:avLst/>
          </a:prstGeom>
          <a:noFill/>
          <a:ln w="15875">
            <a:solidFill>
              <a:srgbClr val="000000"/>
            </a:solidFill>
            <a:prstDash val="sysDot"/>
            <a:miter lim="800000"/>
            <a:headEnd type="none" w="sm" len="sm"/>
            <a:tailEnd type="none" w="sm" len="sm"/>
          </a:ln>
        </p:spPr>
        <p:txBody>
          <a:bodyPr wrap="squar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2" name="Rectangle 6"/>
          <p:cNvSpPr>
            <a:spLocks noChangeArrowheads="1"/>
          </p:cNvSpPr>
          <p:nvPr/>
        </p:nvSpPr>
        <p:spPr bwMode="auto">
          <a:xfrm rot="5400000">
            <a:off x="2552701" y="4457700"/>
            <a:ext cx="1143001" cy="1066802"/>
          </a:xfrm>
          <a:prstGeom prst="rect">
            <a:avLst/>
          </a:prstGeom>
          <a:noFill/>
          <a:ln w="15875">
            <a:solidFill>
              <a:srgbClr val="000000"/>
            </a:solidFill>
            <a:prstDash val="sysDot"/>
            <a:miter lim="800000"/>
            <a:headEnd type="none" w="sm" len="sm"/>
            <a:tailEnd type="none" w="sm" len="sm"/>
          </a:ln>
        </p:spPr>
        <p:txBody>
          <a:bodyPr wrap="square" anchor="ctr">
            <a:spAutoFit/>
          </a:bodyPr>
          <a:lstStyle/>
          <a:p>
            <a:pPr fontAlgn="auto">
              <a:spcBef>
                <a:spcPts val="0"/>
              </a:spcBef>
              <a:spcAft>
                <a:spcPts val="0"/>
              </a:spcAft>
              <a:defRPr/>
            </a:pPr>
            <a:endParaRPr lang="en-US" kern="0">
              <a:solidFill>
                <a:sysClr val="windowText" lastClr="000000"/>
              </a:solidFill>
              <a:ea typeface="Arial" charset="0"/>
            </a:endParaRPr>
          </a:p>
        </p:txBody>
      </p:sp>
      <p:sp>
        <p:nvSpPr>
          <p:cNvPr id="63" name="Text Box 3"/>
          <p:cNvSpPr txBox="1">
            <a:spLocks noChangeArrowheads="1"/>
          </p:cNvSpPr>
          <p:nvPr/>
        </p:nvSpPr>
        <p:spPr bwMode="auto">
          <a:xfrm>
            <a:off x="76200" y="2286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smtClean="0">
                <a:solidFill>
                  <a:srgbClr val="003367"/>
                </a:solidFill>
                <a:cs typeface="Arial" charset="0"/>
              </a:rPr>
              <a:t>atomic</a:t>
            </a:r>
            <a:endParaRPr lang="en-US" dirty="0" smtClean="0">
              <a:solidFill>
                <a:srgbClr val="003367"/>
              </a:solidFill>
              <a:cs typeface="Arial" charset="0"/>
            </a:endParaRPr>
          </a:p>
        </p:txBody>
      </p:sp>
      <p:sp>
        <p:nvSpPr>
          <p:cNvPr id="65" name="Text Box 3"/>
          <p:cNvSpPr txBox="1">
            <a:spLocks noChangeArrowheads="1"/>
          </p:cNvSpPr>
          <p:nvPr/>
        </p:nvSpPr>
        <p:spPr bwMode="auto">
          <a:xfrm>
            <a:off x="1371600" y="50292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smtClean="0">
                <a:solidFill>
                  <a:srgbClr val="003367"/>
                </a:solidFill>
                <a:cs typeface="Arial" charset="0"/>
              </a:rPr>
              <a:t>spin</a:t>
            </a:r>
            <a:endParaRPr lang="en-US" dirty="0" smtClean="0">
              <a:solidFill>
                <a:srgbClr val="003367"/>
              </a:solidFill>
              <a:cs typeface="Arial" charset="0"/>
            </a:endParaRPr>
          </a:p>
        </p:txBody>
      </p:sp>
      <p:sp>
        <p:nvSpPr>
          <p:cNvPr id="66" name="Text Box 3"/>
          <p:cNvSpPr txBox="1">
            <a:spLocks noChangeArrowheads="1"/>
          </p:cNvSpPr>
          <p:nvPr/>
        </p:nvSpPr>
        <p:spPr bwMode="auto">
          <a:xfrm>
            <a:off x="2667000" y="23622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b="1" dirty="0" smtClean="0">
                <a:solidFill>
                  <a:srgbClr val="003367"/>
                </a:solidFill>
                <a:cs typeface="Arial" charset="0"/>
              </a:rPr>
              <a:t>spin</a:t>
            </a:r>
            <a:endParaRPr lang="en-US" dirty="0" smtClean="0">
              <a:solidFill>
                <a:srgbClr val="003367"/>
              </a:solidFill>
              <a:cs typeface="Arial" charset="0"/>
            </a:endParaRPr>
          </a:p>
        </p:txBody>
      </p:sp>
    </p:spTree>
    <p:extLst>
      <p:ext uri="{BB962C8B-B14F-4D97-AF65-F5344CB8AC3E}">
        <p14:creationId xmlns:p14="http://schemas.microsoft.com/office/powerpoint/2010/main" val="188448467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r>
              <a:rPr lang="en-US">
                <a:latin typeface="Arial" charset="0"/>
                <a:ea typeface="ＭＳ Ｐゴシック" charset="0"/>
                <a:cs typeface="Arial" charset="0"/>
              </a:rPr>
              <a:t>Spinlock: IA32</a:t>
            </a:r>
          </a:p>
        </p:txBody>
      </p:sp>
      <p:sp>
        <p:nvSpPr>
          <p:cNvPr id="5" name="Rectangle 4"/>
          <p:cNvSpPr/>
          <p:nvPr/>
        </p:nvSpPr>
        <p:spPr>
          <a:xfrm>
            <a:off x="2590800" y="2466975"/>
            <a:ext cx="6172200" cy="2965450"/>
          </a:xfrm>
          <a:prstGeom prst="rect">
            <a:avLst/>
          </a:prstGeom>
          <a:solidFill>
            <a:schemeClr val="tx1">
              <a:lumMod val="20000"/>
              <a:lumOff val="80000"/>
            </a:schemeClr>
          </a:solidFill>
        </p:spPr>
        <p:txBody>
          <a:bodyPr>
            <a:spAutoFit/>
          </a:bodyPr>
          <a:lstStyle/>
          <a:p>
            <a:pPr>
              <a:defRPr/>
            </a:pPr>
            <a:r>
              <a:rPr lang="en-US" sz="2800" baseline="30000" dirty="0" err="1">
                <a:solidFill>
                  <a:srgbClr val="37305A"/>
                </a:solidFill>
              </a:rPr>
              <a:t>Spin_Lock</a:t>
            </a:r>
            <a:r>
              <a:rPr lang="en-US" sz="2800" baseline="30000" dirty="0">
                <a:solidFill>
                  <a:srgbClr val="37305A"/>
                </a:solidFill>
              </a:rPr>
              <a:t>:</a:t>
            </a:r>
          </a:p>
          <a:p>
            <a:pPr>
              <a:defRPr/>
            </a:pPr>
            <a:r>
              <a:rPr lang="en-US" sz="2800" baseline="30000" dirty="0">
                <a:solidFill>
                  <a:srgbClr val="37305A"/>
                </a:solidFill>
              </a:rPr>
              <a:t>		CMP </a:t>
            </a:r>
            <a:r>
              <a:rPr lang="en-US" sz="2800" baseline="30000" dirty="0" err="1">
                <a:solidFill>
                  <a:srgbClr val="37305A"/>
                </a:solidFill>
              </a:rPr>
              <a:t>lockvar</a:t>
            </a:r>
            <a:r>
              <a:rPr lang="en-US" sz="2800" baseline="30000" dirty="0">
                <a:solidFill>
                  <a:srgbClr val="37305A"/>
                </a:solidFill>
              </a:rPr>
              <a:t>, 0       		;Check if lock is free</a:t>
            </a:r>
          </a:p>
          <a:p>
            <a:pPr>
              <a:defRPr/>
            </a:pPr>
            <a:r>
              <a:rPr lang="en-US" sz="2800" baseline="30000" dirty="0">
                <a:solidFill>
                  <a:srgbClr val="37305A"/>
                </a:solidFill>
              </a:rPr>
              <a:t>		JE </a:t>
            </a:r>
            <a:r>
              <a:rPr lang="en-US" sz="2800" baseline="30000" dirty="0" err="1">
                <a:solidFill>
                  <a:srgbClr val="37305A"/>
                </a:solidFill>
              </a:rPr>
              <a:t>Get_Lock</a:t>
            </a:r>
            <a:r>
              <a:rPr lang="en-US" sz="2800" baseline="30000" dirty="0">
                <a:solidFill>
                  <a:srgbClr val="37305A"/>
                </a:solidFill>
              </a:rPr>
              <a:t>	</a:t>
            </a:r>
          </a:p>
          <a:p>
            <a:pPr>
              <a:defRPr/>
            </a:pPr>
            <a:r>
              <a:rPr lang="en-US" sz="2800" baseline="30000" dirty="0">
                <a:solidFill>
                  <a:srgbClr val="37305A"/>
                </a:solidFill>
              </a:rPr>
              <a:t>	PAUSE                   	; Short delay</a:t>
            </a:r>
          </a:p>
          <a:p>
            <a:pPr>
              <a:defRPr/>
            </a:pPr>
            <a:r>
              <a:rPr lang="en-US" sz="2800" baseline="30000" dirty="0">
                <a:solidFill>
                  <a:srgbClr val="37305A"/>
                </a:solidFill>
              </a:rPr>
              <a:t>	JMP </a:t>
            </a:r>
            <a:r>
              <a:rPr lang="en-US" sz="2800" baseline="30000" dirty="0" err="1">
                <a:solidFill>
                  <a:srgbClr val="37305A"/>
                </a:solidFill>
              </a:rPr>
              <a:t>Spin_Lock</a:t>
            </a:r>
            <a:endParaRPr lang="en-US" sz="2800" baseline="30000" dirty="0">
              <a:solidFill>
                <a:srgbClr val="37305A"/>
              </a:solidFill>
            </a:endParaRPr>
          </a:p>
          <a:p>
            <a:pPr>
              <a:defRPr/>
            </a:pPr>
            <a:r>
              <a:rPr lang="en-US" sz="2800" baseline="30000" dirty="0" err="1">
                <a:solidFill>
                  <a:srgbClr val="37305A"/>
                </a:solidFill>
              </a:rPr>
              <a:t>Get_Lock</a:t>
            </a:r>
            <a:r>
              <a:rPr lang="en-US" sz="2800" baseline="30000" dirty="0">
                <a:solidFill>
                  <a:srgbClr val="37305A"/>
                </a:solidFill>
              </a:rPr>
              <a:t>:</a:t>
            </a:r>
          </a:p>
          <a:p>
            <a:pPr>
              <a:defRPr/>
            </a:pPr>
            <a:r>
              <a:rPr lang="en-US" sz="2800" baseline="30000" dirty="0">
                <a:solidFill>
                  <a:srgbClr val="37305A"/>
                </a:solidFill>
              </a:rPr>
              <a:t>       MOV EAX, 1</a:t>
            </a:r>
          </a:p>
          <a:p>
            <a:pPr>
              <a:defRPr/>
            </a:pPr>
            <a:r>
              <a:rPr lang="en-US" sz="2800" baseline="30000" dirty="0">
                <a:solidFill>
                  <a:srgbClr val="37305A"/>
                </a:solidFill>
              </a:rPr>
              <a:t>       XCHG EAX, </a:t>
            </a:r>
            <a:r>
              <a:rPr lang="en-US" sz="2800" baseline="30000" dirty="0" err="1">
                <a:solidFill>
                  <a:srgbClr val="37305A"/>
                </a:solidFill>
              </a:rPr>
              <a:t>lockvar</a:t>
            </a:r>
            <a:r>
              <a:rPr lang="en-US" sz="2800" baseline="30000" dirty="0">
                <a:solidFill>
                  <a:srgbClr val="37305A"/>
                </a:solidFill>
              </a:rPr>
              <a:t> 	; Try to get lock</a:t>
            </a:r>
          </a:p>
          <a:p>
            <a:pPr>
              <a:defRPr/>
            </a:pPr>
            <a:r>
              <a:rPr lang="en-US" sz="2800" baseline="30000" dirty="0">
                <a:solidFill>
                  <a:srgbClr val="37305A"/>
                </a:solidFill>
              </a:rPr>
              <a:t>       CMP EAX, 0 			; Test if successful</a:t>
            </a:r>
          </a:p>
          <a:p>
            <a:pPr>
              <a:defRPr/>
            </a:pPr>
            <a:r>
              <a:rPr lang="en-US" sz="2800" baseline="30000" dirty="0">
                <a:solidFill>
                  <a:srgbClr val="37305A"/>
                </a:solidFill>
              </a:rPr>
              <a:t>       JNE </a:t>
            </a:r>
            <a:r>
              <a:rPr lang="en-US" sz="2800" baseline="30000" dirty="0" err="1">
                <a:solidFill>
                  <a:srgbClr val="37305A"/>
                </a:solidFill>
              </a:rPr>
              <a:t>Spin_Lock</a:t>
            </a:r>
            <a:endParaRPr lang="en-US" sz="2800" baseline="30000" dirty="0">
              <a:solidFill>
                <a:srgbClr val="37305A"/>
              </a:solidFill>
            </a:endParaRPr>
          </a:p>
        </p:txBody>
      </p:sp>
      <p:pic>
        <p:nvPicPr>
          <p:cNvPr id="1638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76200"/>
            <a:ext cx="4000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190500" y="3575050"/>
            <a:ext cx="2324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Atomic exchange</a:t>
            </a:r>
            <a:r>
              <a:rPr lang="en-US" sz="2000" dirty="0">
                <a:solidFill>
                  <a:srgbClr val="003367">
                    <a:lumMod val="50000"/>
                  </a:srgbClr>
                </a:solidFill>
              </a:rPr>
              <a:t> to ensure safe acquire of an uncontended lock.</a:t>
            </a:r>
          </a:p>
        </p:txBody>
      </p:sp>
      <p:cxnSp>
        <p:nvCxnSpPr>
          <p:cNvPr id="16389" name="Straight Connector 5"/>
          <p:cNvCxnSpPr>
            <a:cxnSpLocks noChangeShapeType="1"/>
          </p:cNvCxnSpPr>
          <p:nvPr/>
        </p:nvCxnSpPr>
        <p:spPr bwMode="auto">
          <a:xfrm>
            <a:off x="2133600" y="4213225"/>
            <a:ext cx="838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Rectangle 4"/>
          <p:cNvSpPr>
            <a:spLocks noChangeArrowheads="1"/>
          </p:cNvSpPr>
          <p:nvPr/>
        </p:nvSpPr>
        <p:spPr bwMode="auto">
          <a:xfrm>
            <a:off x="190500" y="2362200"/>
            <a:ext cx="232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b="1" dirty="0">
                <a:solidFill>
                  <a:srgbClr val="003367">
                    <a:lumMod val="50000"/>
                  </a:srgbClr>
                </a:solidFill>
              </a:rPr>
              <a:t>Idle the core for a contended lock.</a:t>
            </a:r>
            <a:endParaRPr lang="en-US" sz="2000" dirty="0">
              <a:solidFill>
                <a:srgbClr val="003367">
                  <a:lumMod val="50000"/>
                </a:srgbClr>
              </a:solidFill>
            </a:endParaRPr>
          </a:p>
        </p:txBody>
      </p:sp>
      <p:cxnSp>
        <p:nvCxnSpPr>
          <p:cNvPr id="16391" name="Straight Connector 5"/>
          <p:cNvCxnSpPr>
            <a:cxnSpLocks noChangeShapeType="1"/>
          </p:cNvCxnSpPr>
          <p:nvPr/>
        </p:nvCxnSpPr>
        <p:spPr bwMode="auto">
          <a:xfrm>
            <a:off x="2133600" y="3089275"/>
            <a:ext cx="838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2" name="Straight Connector 5"/>
          <p:cNvCxnSpPr>
            <a:cxnSpLocks noChangeShapeType="1"/>
          </p:cNvCxnSpPr>
          <p:nvPr/>
        </p:nvCxnSpPr>
        <p:spPr bwMode="auto">
          <a:xfrm flipV="1">
            <a:off x="2362200" y="4594225"/>
            <a:ext cx="7620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4"/>
          <p:cNvSpPr>
            <a:spLocks noChangeArrowheads="1"/>
          </p:cNvSpPr>
          <p:nvPr/>
        </p:nvSpPr>
        <p:spPr bwMode="auto">
          <a:xfrm>
            <a:off x="533400" y="5584825"/>
            <a:ext cx="842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defRPr/>
            </a:pPr>
            <a:r>
              <a:rPr lang="en-US" sz="2000" dirty="0">
                <a:solidFill>
                  <a:srgbClr val="003367">
                    <a:lumMod val="50000"/>
                  </a:srgbClr>
                </a:solidFill>
              </a:rPr>
              <a:t>XCHG is a variant of </a:t>
            </a:r>
            <a:r>
              <a:rPr lang="en-US" sz="2000" b="1" dirty="0">
                <a:solidFill>
                  <a:srgbClr val="800000"/>
                </a:solidFill>
              </a:rPr>
              <a:t>compare-and-swap</a:t>
            </a:r>
            <a:r>
              <a:rPr lang="en-US" sz="2000" dirty="0">
                <a:solidFill>
                  <a:srgbClr val="003367">
                    <a:lumMod val="50000"/>
                  </a:srgbClr>
                </a:solidFill>
              </a:rPr>
              <a:t>: compare </a:t>
            </a:r>
            <a:r>
              <a:rPr lang="en-US" sz="2000" b="1" dirty="0">
                <a:solidFill>
                  <a:srgbClr val="003367">
                    <a:lumMod val="50000"/>
                  </a:srgbClr>
                </a:solidFill>
              </a:rPr>
              <a:t>x</a:t>
            </a:r>
            <a:r>
              <a:rPr lang="en-US" sz="2000" dirty="0">
                <a:solidFill>
                  <a:srgbClr val="003367">
                    <a:lumMod val="50000"/>
                  </a:srgbClr>
                </a:solidFill>
              </a:rPr>
              <a:t> to value in memory location </a:t>
            </a:r>
            <a:r>
              <a:rPr lang="en-US" sz="2000" b="1" dirty="0">
                <a:solidFill>
                  <a:srgbClr val="003367">
                    <a:lumMod val="50000"/>
                  </a:srgbClr>
                </a:solidFill>
              </a:rPr>
              <a:t>y</a:t>
            </a:r>
            <a:r>
              <a:rPr lang="en-US" sz="2000" dirty="0">
                <a:solidFill>
                  <a:srgbClr val="003367">
                    <a:lumMod val="50000"/>
                  </a:srgbClr>
                </a:solidFill>
              </a:rPr>
              <a:t>; if </a:t>
            </a:r>
            <a:r>
              <a:rPr lang="en-US" sz="2000" b="1" dirty="0">
                <a:solidFill>
                  <a:srgbClr val="003367">
                    <a:lumMod val="50000"/>
                  </a:srgbClr>
                </a:solidFill>
              </a:rPr>
              <a:t>x</a:t>
            </a:r>
            <a:r>
              <a:rPr lang="en-US" sz="2000" dirty="0">
                <a:solidFill>
                  <a:srgbClr val="003367">
                    <a:lumMod val="50000"/>
                  </a:srgbClr>
                </a:solidFill>
              </a:rPr>
              <a:t> == *</a:t>
            </a:r>
            <a:r>
              <a:rPr lang="en-US" sz="2000" b="1" dirty="0">
                <a:solidFill>
                  <a:srgbClr val="003367">
                    <a:lumMod val="50000"/>
                  </a:srgbClr>
                </a:solidFill>
              </a:rPr>
              <a:t>y</a:t>
            </a:r>
            <a:r>
              <a:rPr lang="en-US" sz="2000" dirty="0">
                <a:solidFill>
                  <a:srgbClr val="003367">
                    <a:lumMod val="50000"/>
                  </a:srgbClr>
                </a:solidFill>
              </a:rPr>
              <a:t> then set *</a:t>
            </a:r>
            <a:r>
              <a:rPr lang="en-US" sz="2000" b="1" dirty="0">
                <a:solidFill>
                  <a:srgbClr val="003367">
                    <a:lumMod val="50000"/>
                  </a:srgbClr>
                </a:solidFill>
              </a:rPr>
              <a:t>y</a:t>
            </a:r>
            <a:r>
              <a:rPr lang="en-US" sz="2000" dirty="0">
                <a:solidFill>
                  <a:srgbClr val="003367">
                    <a:lumMod val="50000"/>
                  </a:srgbClr>
                </a:solidFill>
              </a:rPr>
              <a:t> = </a:t>
            </a:r>
            <a:r>
              <a:rPr lang="en-US" sz="2000" b="1" dirty="0">
                <a:solidFill>
                  <a:srgbClr val="003367">
                    <a:lumMod val="50000"/>
                  </a:srgbClr>
                </a:solidFill>
              </a:rPr>
              <a:t>z</a:t>
            </a:r>
            <a:r>
              <a:rPr lang="en-US" sz="2000" dirty="0">
                <a:solidFill>
                  <a:srgbClr val="003367">
                    <a:lumMod val="50000"/>
                  </a:srgbClr>
                </a:solidFill>
              </a:rPr>
              <a:t>.  Report success/failure.</a:t>
            </a:r>
          </a:p>
        </p:txBody>
      </p:sp>
    </p:spTree>
    <p:extLst>
      <p:ext uri="{BB962C8B-B14F-4D97-AF65-F5344CB8AC3E}">
        <p14:creationId xmlns:p14="http://schemas.microsoft.com/office/powerpoint/2010/main" val="403094323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r>
              <a:rPr lang="en-US">
                <a:latin typeface="Arial" charset="0"/>
                <a:ea typeface="ＭＳ Ｐゴシック" charset="0"/>
                <a:cs typeface="Arial" charset="0"/>
              </a:rPr>
              <a:t>Memory ordering</a:t>
            </a:r>
          </a:p>
        </p:txBody>
      </p:sp>
      <p:sp>
        <p:nvSpPr>
          <p:cNvPr id="22530" name="Content Placeholder 3"/>
          <p:cNvSpPr>
            <a:spLocks noGrp="1"/>
          </p:cNvSpPr>
          <p:nvPr>
            <p:ph idx="1"/>
          </p:nvPr>
        </p:nvSpPr>
        <p:spPr>
          <a:xfrm>
            <a:off x="457200" y="1524000"/>
            <a:ext cx="8305800" cy="2667000"/>
          </a:xfrm>
        </p:spPr>
        <p:txBody>
          <a:bodyPr/>
          <a:lstStyle/>
          <a:p>
            <a:r>
              <a:rPr lang="en-US">
                <a:latin typeface="Arial" charset="0"/>
                <a:ea typeface="ＭＳ Ｐゴシック" charset="0"/>
                <a:cs typeface="Arial" charset="0"/>
              </a:rPr>
              <a:t>Shared memory is complex on multicore systems. </a:t>
            </a:r>
          </a:p>
          <a:p>
            <a:r>
              <a:rPr lang="en-US">
                <a:latin typeface="Arial" charset="0"/>
                <a:ea typeface="ＭＳ Ｐゴシック" charset="0"/>
                <a:cs typeface="Arial" charset="0"/>
              </a:rPr>
              <a:t>Does a </a:t>
            </a:r>
            <a:r>
              <a:rPr lang="en-US" b="1">
                <a:latin typeface="Arial" charset="0"/>
                <a:ea typeface="ＭＳ Ｐゴシック" charset="0"/>
                <a:cs typeface="Arial" charset="0"/>
              </a:rPr>
              <a:t>load</a:t>
            </a:r>
            <a:r>
              <a:rPr lang="en-US">
                <a:latin typeface="Arial" charset="0"/>
                <a:ea typeface="ＭＳ Ｐゴシック" charset="0"/>
                <a:cs typeface="Arial" charset="0"/>
              </a:rPr>
              <a:t> from a memory location (address) return the </a:t>
            </a:r>
            <a:r>
              <a:rPr lang="en-US" b="1">
                <a:solidFill>
                  <a:srgbClr val="0000FF"/>
                </a:solidFill>
                <a:latin typeface="Arial" charset="0"/>
                <a:ea typeface="ＭＳ Ｐゴシック" charset="0"/>
                <a:cs typeface="Arial" charset="0"/>
              </a:rPr>
              <a:t>latest</a:t>
            </a:r>
            <a:r>
              <a:rPr lang="en-US">
                <a:latin typeface="Arial" charset="0"/>
                <a:ea typeface="ＭＳ Ｐゴシック" charset="0"/>
                <a:cs typeface="Arial" charset="0"/>
              </a:rPr>
              <a:t> value written to that memory location by a </a:t>
            </a:r>
            <a:r>
              <a:rPr lang="en-US" b="1">
                <a:latin typeface="Arial" charset="0"/>
                <a:ea typeface="ＭＳ Ｐゴシック" charset="0"/>
                <a:cs typeface="Arial" charset="0"/>
              </a:rPr>
              <a:t>store</a:t>
            </a:r>
            <a:r>
              <a:rPr lang="en-US">
                <a:latin typeface="Arial" charset="0"/>
                <a:ea typeface="ＭＳ Ｐゴシック" charset="0"/>
                <a:cs typeface="Arial" charset="0"/>
              </a:rPr>
              <a:t>?</a:t>
            </a:r>
          </a:p>
          <a:p>
            <a:r>
              <a:rPr lang="en-US" b="1">
                <a:solidFill>
                  <a:srgbClr val="0000FF"/>
                </a:solidFill>
                <a:latin typeface="Arial" charset="0"/>
                <a:ea typeface="ＭＳ Ｐゴシック" charset="0"/>
                <a:cs typeface="Arial" charset="0"/>
              </a:rPr>
              <a:t>What does “latest” mean in a parallel system?</a:t>
            </a:r>
            <a:endParaRPr lang="en-US" sz="2800" b="1">
              <a:solidFill>
                <a:srgbClr val="0000FF"/>
              </a:solidFill>
              <a:latin typeface="Arial" charset="0"/>
              <a:ea typeface="ＭＳ Ｐゴシック" charset="0"/>
              <a:cs typeface="Arial" charset="0"/>
            </a:endParaRPr>
          </a:p>
        </p:txBody>
      </p:sp>
      <p:sp>
        <p:nvSpPr>
          <p:cNvPr id="22531" name="Line 3"/>
          <p:cNvSpPr>
            <a:spLocks noChangeShapeType="1"/>
          </p:cNvSpPr>
          <p:nvPr/>
        </p:nvSpPr>
        <p:spPr bwMode="auto">
          <a:xfrm>
            <a:off x="1219200" y="446881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2532" name="Line 6"/>
          <p:cNvSpPr>
            <a:spLocks noChangeShapeType="1"/>
          </p:cNvSpPr>
          <p:nvPr/>
        </p:nvSpPr>
        <p:spPr bwMode="auto">
          <a:xfrm>
            <a:off x="1219200" y="535146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2533" name="Line 10"/>
          <p:cNvSpPr>
            <a:spLocks noChangeShapeType="1"/>
          </p:cNvSpPr>
          <p:nvPr/>
        </p:nvSpPr>
        <p:spPr bwMode="auto">
          <a:xfrm flipV="1">
            <a:off x="1312863" y="6210300"/>
            <a:ext cx="437515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2534" name="Rectangle 14"/>
          <p:cNvSpPr>
            <a:spLocks noChangeArrowheads="1"/>
          </p:cNvSpPr>
          <p:nvPr/>
        </p:nvSpPr>
        <p:spPr bwMode="auto">
          <a:xfrm>
            <a:off x="565150" y="4240213"/>
            <a:ext cx="73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T1</a:t>
            </a:r>
          </a:p>
        </p:txBody>
      </p:sp>
      <p:sp>
        <p:nvSpPr>
          <p:cNvPr id="22535" name="Rectangle 15"/>
          <p:cNvSpPr>
            <a:spLocks noChangeArrowheads="1"/>
          </p:cNvSpPr>
          <p:nvPr/>
        </p:nvSpPr>
        <p:spPr bwMode="auto">
          <a:xfrm>
            <a:off x="766763" y="5100638"/>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M</a:t>
            </a:r>
          </a:p>
        </p:txBody>
      </p:sp>
      <p:sp>
        <p:nvSpPr>
          <p:cNvPr id="22536" name="Oval 18"/>
          <p:cNvSpPr>
            <a:spLocks noChangeArrowheads="1"/>
          </p:cNvSpPr>
          <p:nvPr/>
        </p:nvSpPr>
        <p:spPr bwMode="auto">
          <a:xfrm>
            <a:off x="17430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1" name="AutoShape 20"/>
          <p:cNvCxnSpPr>
            <a:cxnSpLocks noChangeShapeType="1"/>
            <a:stCxn id="22538" idx="5"/>
            <a:endCxn id="22536" idx="1"/>
          </p:cNvCxnSpPr>
          <p:nvPr/>
        </p:nvCxnSpPr>
        <p:spPr bwMode="auto">
          <a:xfrm rot="16200000" flipH="1">
            <a:off x="1205706"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38" name="Oval 21"/>
          <p:cNvSpPr>
            <a:spLocks noChangeArrowheads="1"/>
          </p:cNvSpPr>
          <p:nvPr/>
        </p:nvSpPr>
        <p:spPr bwMode="auto">
          <a:xfrm>
            <a:off x="13604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2539" name="Oval 18"/>
          <p:cNvSpPr>
            <a:spLocks noChangeArrowheads="1"/>
          </p:cNvSpPr>
          <p:nvPr/>
        </p:nvSpPr>
        <p:spPr bwMode="auto">
          <a:xfrm flipV="1">
            <a:off x="2109788" y="4400550"/>
            <a:ext cx="107950"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4" name="AutoShape 20"/>
          <p:cNvCxnSpPr>
            <a:cxnSpLocks noChangeShapeType="1"/>
            <a:stCxn id="22536" idx="7"/>
            <a:endCxn id="22539" idx="1"/>
          </p:cNvCxnSpPr>
          <p:nvPr/>
        </p:nvCxnSpPr>
        <p:spPr bwMode="auto">
          <a:xfrm rot="5400000" flipH="1" flipV="1">
            <a:off x="15700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41" name="Rectangle 40"/>
          <p:cNvSpPr>
            <a:spLocks noChangeArrowheads="1"/>
          </p:cNvSpPr>
          <p:nvPr/>
        </p:nvSpPr>
        <p:spPr bwMode="auto">
          <a:xfrm>
            <a:off x="1123950" y="4114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W(x)=1</a:t>
            </a:r>
            <a:endParaRPr lang="en-US" sz="1400" i="1" smtClean="0">
              <a:solidFill>
                <a:srgbClr val="003367"/>
              </a:solidFill>
            </a:endParaRPr>
          </a:p>
        </p:txBody>
      </p:sp>
      <p:sp>
        <p:nvSpPr>
          <p:cNvPr id="22542" name="Oval 18"/>
          <p:cNvSpPr>
            <a:spLocks noChangeArrowheads="1"/>
          </p:cNvSpPr>
          <p:nvPr/>
        </p:nvSpPr>
        <p:spPr bwMode="auto">
          <a:xfrm flipV="1">
            <a:off x="2686050" y="5338763"/>
            <a:ext cx="106363" cy="106362"/>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7" name="AutoShape 20"/>
          <p:cNvCxnSpPr>
            <a:cxnSpLocks noChangeShapeType="1"/>
            <a:stCxn id="22544" idx="5"/>
            <a:endCxn id="22542" idx="1"/>
          </p:cNvCxnSpPr>
          <p:nvPr/>
        </p:nvCxnSpPr>
        <p:spPr bwMode="auto">
          <a:xfrm rot="5400000" flipH="1" flipV="1">
            <a:off x="2178050" y="5648325"/>
            <a:ext cx="742950"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44" name="Oval 21"/>
          <p:cNvSpPr>
            <a:spLocks noChangeArrowheads="1"/>
          </p:cNvSpPr>
          <p:nvPr/>
        </p:nvSpPr>
        <p:spPr bwMode="auto">
          <a:xfrm flipV="1">
            <a:off x="2305050" y="6157913"/>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2545" name="Oval 18"/>
          <p:cNvSpPr>
            <a:spLocks noChangeArrowheads="1"/>
          </p:cNvSpPr>
          <p:nvPr/>
        </p:nvSpPr>
        <p:spPr bwMode="auto">
          <a:xfrm>
            <a:off x="3055938" y="6157913"/>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0" name="AutoShape 20"/>
          <p:cNvCxnSpPr>
            <a:cxnSpLocks noChangeShapeType="1"/>
            <a:stCxn id="22542" idx="7"/>
            <a:endCxn id="22545" idx="1"/>
          </p:cNvCxnSpPr>
          <p:nvPr/>
        </p:nvCxnSpPr>
        <p:spPr bwMode="auto">
          <a:xfrm rot="16200000" flipH="1">
            <a:off x="2553494" y="5653881"/>
            <a:ext cx="742950"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47" name="Rectangle 48"/>
          <p:cNvSpPr>
            <a:spLocks noChangeArrowheads="1"/>
          </p:cNvSpPr>
          <p:nvPr/>
        </p:nvSpPr>
        <p:spPr bwMode="auto">
          <a:xfrm>
            <a:off x="2114550" y="6273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W(y)=1</a:t>
            </a:r>
            <a:endParaRPr lang="en-US" sz="1400" i="1" smtClean="0">
              <a:solidFill>
                <a:srgbClr val="003367"/>
              </a:solidFill>
            </a:endParaRPr>
          </a:p>
        </p:txBody>
      </p:sp>
      <p:sp>
        <p:nvSpPr>
          <p:cNvPr id="22548" name="Rectangle 49"/>
          <p:cNvSpPr>
            <a:spLocks noChangeArrowheads="1"/>
          </p:cNvSpPr>
          <p:nvPr/>
        </p:nvSpPr>
        <p:spPr bwMode="auto">
          <a:xfrm>
            <a:off x="2895600" y="625475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OK</a:t>
            </a:r>
            <a:endParaRPr lang="en-US" sz="1600" i="1" smtClean="0">
              <a:solidFill>
                <a:srgbClr val="003367"/>
              </a:solidFill>
            </a:endParaRPr>
          </a:p>
        </p:txBody>
      </p:sp>
      <p:sp>
        <p:nvSpPr>
          <p:cNvPr id="22549" name="Rectangle 50"/>
          <p:cNvSpPr>
            <a:spLocks noChangeArrowheads="1"/>
          </p:cNvSpPr>
          <p:nvPr/>
        </p:nvSpPr>
        <p:spPr bwMode="auto">
          <a:xfrm>
            <a:off x="1981200" y="41148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OK</a:t>
            </a:r>
            <a:endParaRPr lang="en-US" sz="1600" i="1" smtClean="0">
              <a:solidFill>
                <a:srgbClr val="003367"/>
              </a:solidFill>
            </a:endParaRPr>
          </a:p>
        </p:txBody>
      </p:sp>
      <p:sp>
        <p:nvSpPr>
          <p:cNvPr id="22550" name="Oval 18"/>
          <p:cNvSpPr>
            <a:spLocks noChangeArrowheads="1"/>
          </p:cNvSpPr>
          <p:nvPr/>
        </p:nvSpPr>
        <p:spPr bwMode="auto">
          <a:xfrm>
            <a:off x="51212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5" name="AutoShape 20"/>
          <p:cNvCxnSpPr>
            <a:cxnSpLocks noChangeShapeType="1"/>
            <a:stCxn id="22552" idx="5"/>
            <a:endCxn id="22550" idx="1"/>
          </p:cNvCxnSpPr>
          <p:nvPr/>
        </p:nvCxnSpPr>
        <p:spPr bwMode="auto">
          <a:xfrm rot="16200000" flipH="1">
            <a:off x="4582319"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52" name="Oval 21"/>
          <p:cNvSpPr>
            <a:spLocks noChangeArrowheads="1"/>
          </p:cNvSpPr>
          <p:nvPr/>
        </p:nvSpPr>
        <p:spPr bwMode="auto">
          <a:xfrm>
            <a:off x="47386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2553" name="Oval 18"/>
          <p:cNvSpPr>
            <a:spLocks noChangeArrowheads="1"/>
          </p:cNvSpPr>
          <p:nvPr/>
        </p:nvSpPr>
        <p:spPr bwMode="auto">
          <a:xfrm flipV="1">
            <a:off x="5489575" y="440055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8" name="AutoShape 20"/>
          <p:cNvCxnSpPr>
            <a:cxnSpLocks noChangeShapeType="1"/>
            <a:stCxn id="22550" idx="7"/>
            <a:endCxn id="22553" idx="1"/>
          </p:cNvCxnSpPr>
          <p:nvPr/>
        </p:nvCxnSpPr>
        <p:spPr bwMode="auto">
          <a:xfrm rot="5400000" flipH="1" flipV="1">
            <a:off x="49482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55" name="Rectangle 63"/>
          <p:cNvSpPr>
            <a:spLocks noChangeArrowheads="1"/>
          </p:cNvSpPr>
          <p:nvPr/>
        </p:nvSpPr>
        <p:spPr bwMode="auto">
          <a:xfrm>
            <a:off x="4598988" y="4114800"/>
            <a:ext cx="80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R(y)</a:t>
            </a:r>
            <a:endParaRPr lang="en-US" sz="1400" i="1" smtClean="0">
              <a:solidFill>
                <a:srgbClr val="003367"/>
              </a:solidFill>
            </a:endParaRPr>
          </a:p>
        </p:txBody>
      </p:sp>
      <p:sp>
        <p:nvSpPr>
          <p:cNvPr id="22556" name="Rectangle 64"/>
          <p:cNvSpPr>
            <a:spLocks noChangeArrowheads="1"/>
          </p:cNvSpPr>
          <p:nvPr/>
        </p:nvSpPr>
        <p:spPr bwMode="auto">
          <a:xfrm>
            <a:off x="5437188" y="4114800"/>
            <a:ext cx="582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1</a:t>
            </a:r>
            <a:endParaRPr lang="en-US" sz="1600" i="1" smtClean="0">
              <a:solidFill>
                <a:srgbClr val="003367"/>
              </a:solidFill>
            </a:endParaRPr>
          </a:p>
        </p:txBody>
      </p:sp>
      <p:sp>
        <p:nvSpPr>
          <p:cNvPr id="22557" name="Rectangle 14"/>
          <p:cNvSpPr>
            <a:spLocks noChangeArrowheads="1"/>
          </p:cNvSpPr>
          <p:nvPr/>
        </p:nvSpPr>
        <p:spPr bwMode="auto">
          <a:xfrm>
            <a:off x="633413" y="5895975"/>
            <a:ext cx="73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T2</a:t>
            </a:r>
          </a:p>
        </p:txBody>
      </p:sp>
      <p:sp>
        <p:nvSpPr>
          <p:cNvPr id="22558" name="Rectangle 33"/>
          <p:cNvSpPr>
            <a:spLocks noChangeArrowheads="1"/>
          </p:cNvSpPr>
          <p:nvPr/>
        </p:nvSpPr>
        <p:spPr bwMode="auto">
          <a:xfrm>
            <a:off x="6019800" y="4267200"/>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0090"/>
                </a:solidFill>
              </a:rPr>
              <a:t>It is common to presume that </a:t>
            </a:r>
            <a:r>
              <a:rPr lang="en-US" sz="1800" b="1" smtClean="0">
                <a:solidFill>
                  <a:srgbClr val="000090"/>
                </a:solidFill>
              </a:rPr>
              <a:t>load</a:t>
            </a:r>
            <a:r>
              <a:rPr lang="en-US" sz="1800" smtClean="0">
                <a:solidFill>
                  <a:srgbClr val="000090"/>
                </a:solidFill>
              </a:rPr>
              <a:t> and </a:t>
            </a:r>
            <a:r>
              <a:rPr lang="en-US" sz="1800" b="1" smtClean="0">
                <a:solidFill>
                  <a:srgbClr val="000090"/>
                </a:solidFill>
              </a:rPr>
              <a:t>store</a:t>
            </a:r>
            <a:r>
              <a:rPr lang="en-US" sz="1800" smtClean="0">
                <a:solidFill>
                  <a:srgbClr val="000090"/>
                </a:solidFill>
              </a:rPr>
              <a:t> ops execute sequentially on a shared memory, and a </a:t>
            </a:r>
            <a:r>
              <a:rPr lang="en-US" sz="1800" b="1" smtClean="0">
                <a:solidFill>
                  <a:srgbClr val="000090"/>
                </a:solidFill>
              </a:rPr>
              <a:t>store</a:t>
            </a:r>
            <a:r>
              <a:rPr lang="en-US" sz="1800" smtClean="0">
                <a:solidFill>
                  <a:srgbClr val="000090"/>
                </a:solidFill>
              </a:rPr>
              <a:t> is immediately and simultaneously visible to </a:t>
            </a:r>
            <a:r>
              <a:rPr lang="en-US" sz="1800" b="1" smtClean="0">
                <a:solidFill>
                  <a:srgbClr val="000090"/>
                </a:solidFill>
              </a:rPr>
              <a:t>load</a:t>
            </a:r>
            <a:r>
              <a:rPr lang="en-US" sz="1800" smtClean="0">
                <a:solidFill>
                  <a:srgbClr val="000090"/>
                </a:solidFill>
              </a:rPr>
              <a:t> at all other threads.  But not on real machines.</a:t>
            </a:r>
          </a:p>
        </p:txBody>
      </p:sp>
      <p:sp>
        <p:nvSpPr>
          <p:cNvPr id="22559" name="Oval 18"/>
          <p:cNvSpPr>
            <a:spLocks noChangeArrowheads="1"/>
          </p:cNvSpPr>
          <p:nvPr/>
        </p:nvSpPr>
        <p:spPr bwMode="auto">
          <a:xfrm flipV="1">
            <a:off x="4057650" y="533400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36" name="AutoShape 20"/>
          <p:cNvCxnSpPr>
            <a:cxnSpLocks noChangeShapeType="1"/>
            <a:stCxn id="22561" idx="5"/>
            <a:endCxn id="22559" idx="1"/>
          </p:cNvCxnSpPr>
          <p:nvPr/>
        </p:nvCxnSpPr>
        <p:spPr bwMode="auto">
          <a:xfrm rot="5400000" flipH="1" flipV="1">
            <a:off x="3548856" y="5644357"/>
            <a:ext cx="744537"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61" name="Oval 21"/>
          <p:cNvSpPr>
            <a:spLocks noChangeArrowheads="1"/>
          </p:cNvSpPr>
          <p:nvPr/>
        </p:nvSpPr>
        <p:spPr bwMode="auto">
          <a:xfrm flipV="1">
            <a:off x="3676650" y="615315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2562" name="Oval 37"/>
          <p:cNvSpPr>
            <a:spLocks noChangeArrowheads="1"/>
          </p:cNvSpPr>
          <p:nvPr/>
        </p:nvSpPr>
        <p:spPr bwMode="auto">
          <a:xfrm>
            <a:off x="4427538" y="6153150"/>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39" name="AutoShape 20"/>
          <p:cNvCxnSpPr>
            <a:cxnSpLocks noChangeShapeType="1"/>
            <a:stCxn id="22559" idx="7"/>
            <a:endCxn id="22562" idx="1"/>
          </p:cNvCxnSpPr>
          <p:nvPr/>
        </p:nvCxnSpPr>
        <p:spPr bwMode="auto">
          <a:xfrm rot="16200000" flipH="1">
            <a:off x="3924300" y="5649913"/>
            <a:ext cx="744537"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2564" name="Rectangle 48"/>
          <p:cNvSpPr>
            <a:spLocks noChangeArrowheads="1"/>
          </p:cNvSpPr>
          <p:nvPr/>
        </p:nvSpPr>
        <p:spPr bwMode="auto">
          <a:xfrm>
            <a:off x="3486150" y="6269038"/>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R(x)</a:t>
            </a:r>
            <a:endParaRPr lang="en-US" sz="1400" i="1" smtClean="0">
              <a:solidFill>
                <a:srgbClr val="003367"/>
              </a:solidFill>
            </a:endParaRPr>
          </a:p>
        </p:txBody>
      </p:sp>
      <p:sp>
        <p:nvSpPr>
          <p:cNvPr id="22565" name="Rectangle 49"/>
          <p:cNvSpPr>
            <a:spLocks noChangeArrowheads="1"/>
          </p:cNvSpPr>
          <p:nvPr/>
        </p:nvSpPr>
        <p:spPr bwMode="auto">
          <a:xfrm>
            <a:off x="4391025" y="6249988"/>
            <a:ext cx="25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1</a:t>
            </a:r>
          </a:p>
        </p:txBody>
      </p:sp>
    </p:spTree>
    <p:extLst>
      <p:ext uri="{BB962C8B-B14F-4D97-AF65-F5344CB8AC3E}">
        <p14:creationId xmlns:p14="http://schemas.microsoft.com/office/powerpoint/2010/main" val="454025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a:latin typeface="Arial" charset="0"/>
                <a:ea typeface="ＭＳ Ｐゴシック" charset="0"/>
                <a:cs typeface="Arial" charset="0"/>
              </a:rPr>
              <a:t>Memory ordering</a:t>
            </a:r>
          </a:p>
        </p:txBody>
      </p:sp>
      <p:sp>
        <p:nvSpPr>
          <p:cNvPr id="23554" name="Content Placeholder 3"/>
          <p:cNvSpPr>
            <a:spLocks noGrp="1"/>
          </p:cNvSpPr>
          <p:nvPr>
            <p:ph idx="1"/>
          </p:nvPr>
        </p:nvSpPr>
        <p:spPr>
          <a:xfrm>
            <a:off x="457200" y="1524000"/>
            <a:ext cx="8305800" cy="2667000"/>
          </a:xfrm>
        </p:spPr>
        <p:txBody>
          <a:bodyPr/>
          <a:lstStyle/>
          <a:p>
            <a:r>
              <a:rPr lang="en-US" sz="2200">
                <a:latin typeface="Arial" charset="0"/>
                <a:ea typeface="ＭＳ Ｐゴシック" charset="0"/>
                <a:cs typeface="Arial" charset="0"/>
              </a:rPr>
              <a:t>A </a:t>
            </a:r>
            <a:r>
              <a:rPr lang="en-US" sz="2200" b="1">
                <a:latin typeface="Arial" charset="0"/>
                <a:ea typeface="ＭＳ Ｐゴシック" charset="0"/>
                <a:cs typeface="Arial" charset="0"/>
              </a:rPr>
              <a:t>load</a:t>
            </a:r>
            <a:r>
              <a:rPr lang="en-US" sz="2200">
                <a:latin typeface="Arial" charset="0"/>
                <a:ea typeface="ＭＳ Ｐゴシック" charset="0"/>
                <a:cs typeface="Arial" charset="0"/>
              </a:rPr>
              <a:t> might fetch from the local cache and not from memory.</a:t>
            </a:r>
          </a:p>
          <a:p>
            <a:r>
              <a:rPr lang="en-US" sz="2200">
                <a:latin typeface="Arial" charset="0"/>
                <a:ea typeface="ＭＳ Ｐゴシック" charset="0"/>
                <a:cs typeface="Arial" charset="0"/>
              </a:rPr>
              <a:t>A </a:t>
            </a:r>
            <a:r>
              <a:rPr lang="en-US" sz="2200" b="1">
                <a:latin typeface="Arial" charset="0"/>
                <a:ea typeface="ＭＳ Ｐゴシック" charset="0"/>
                <a:cs typeface="Arial" charset="0"/>
              </a:rPr>
              <a:t>store</a:t>
            </a:r>
            <a:r>
              <a:rPr lang="en-US" sz="2200">
                <a:latin typeface="Arial" charset="0"/>
                <a:ea typeface="ＭＳ Ｐゴシック" charset="0"/>
                <a:cs typeface="Arial" charset="0"/>
              </a:rPr>
              <a:t> may buffer a value in a local cache before draining the value to memory, where other cores can access it.</a:t>
            </a:r>
          </a:p>
          <a:p>
            <a:r>
              <a:rPr lang="en-US" sz="2200">
                <a:latin typeface="Arial" charset="0"/>
                <a:ea typeface="ＭＳ Ｐゴシック" charset="0"/>
                <a:cs typeface="Arial" charset="0"/>
              </a:rPr>
              <a:t>Therefore, a </a:t>
            </a:r>
            <a:r>
              <a:rPr lang="en-US" sz="2200" b="1">
                <a:latin typeface="Arial" charset="0"/>
                <a:ea typeface="ＭＳ Ｐゴシック" charset="0"/>
                <a:cs typeface="Arial" charset="0"/>
              </a:rPr>
              <a:t>load</a:t>
            </a:r>
            <a:r>
              <a:rPr lang="en-US" sz="2200">
                <a:latin typeface="Arial" charset="0"/>
                <a:ea typeface="ＭＳ Ｐゴシック" charset="0"/>
                <a:cs typeface="Arial" charset="0"/>
              </a:rPr>
              <a:t> from one core does not necessarily return the “latest” value written by a </a:t>
            </a:r>
            <a:r>
              <a:rPr lang="en-US" sz="2200" b="1">
                <a:latin typeface="Arial" charset="0"/>
                <a:ea typeface="ＭＳ Ｐゴシック" charset="0"/>
                <a:cs typeface="Arial" charset="0"/>
              </a:rPr>
              <a:t>store</a:t>
            </a:r>
            <a:r>
              <a:rPr lang="en-US" sz="2200">
                <a:latin typeface="Arial" charset="0"/>
                <a:ea typeface="ＭＳ Ｐゴシック" charset="0"/>
                <a:cs typeface="Arial" charset="0"/>
              </a:rPr>
              <a:t> from another core.</a:t>
            </a:r>
          </a:p>
        </p:txBody>
      </p:sp>
      <p:sp>
        <p:nvSpPr>
          <p:cNvPr id="23555" name="Line 3"/>
          <p:cNvSpPr>
            <a:spLocks noChangeShapeType="1"/>
          </p:cNvSpPr>
          <p:nvPr/>
        </p:nvSpPr>
        <p:spPr bwMode="auto">
          <a:xfrm>
            <a:off x="1219200" y="446881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3556" name="Line 6"/>
          <p:cNvSpPr>
            <a:spLocks noChangeShapeType="1"/>
          </p:cNvSpPr>
          <p:nvPr/>
        </p:nvSpPr>
        <p:spPr bwMode="auto">
          <a:xfrm>
            <a:off x="1219200" y="535146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3557" name="Line 10"/>
          <p:cNvSpPr>
            <a:spLocks noChangeShapeType="1"/>
          </p:cNvSpPr>
          <p:nvPr/>
        </p:nvSpPr>
        <p:spPr bwMode="auto">
          <a:xfrm flipV="1">
            <a:off x="1312863" y="6210300"/>
            <a:ext cx="437515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37305A"/>
              </a:solidFill>
            </a:endParaRPr>
          </a:p>
        </p:txBody>
      </p:sp>
      <p:sp>
        <p:nvSpPr>
          <p:cNvPr id="23558" name="Rectangle 14"/>
          <p:cNvSpPr>
            <a:spLocks noChangeArrowheads="1"/>
          </p:cNvSpPr>
          <p:nvPr/>
        </p:nvSpPr>
        <p:spPr bwMode="auto">
          <a:xfrm>
            <a:off x="565150" y="4240213"/>
            <a:ext cx="73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T1</a:t>
            </a:r>
          </a:p>
        </p:txBody>
      </p:sp>
      <p:sp>
        <p:nvSpPr>
          <p:cNvPr id="23559" name="Rectangle 15"/>
          <p:cNvSpPr>
            <a:spLocks noChangeArrowheads="1"/>
          </p:cNvSpPr>
          <p:nvPr/>
        </p:nvSpPr>
        <p:spPr bwMode="auto">
          <a:xfrm>
            <a:off x="766763" y="5100638"/>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M</a:t>
            </a:r>
          </a:p>
        </p:txBody>
      </p:sp>
      <p:sp>
        <p:nvSpPr>
          <p:cNvPr id="23560" name="Oval 18"/>
          <p:cNvSpPr>
            <a:spLocks noChangeArrowheads="1"/>
          </p:cNvSpPr>
          <p:nvPr/>
        </p:nvSpPr>
        <p:spPr bwMode="auto">
          <a:xfrm>
            <a:off x="17430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1" name="AutoShape 20"/>
          <p:cNvCxnSpPr>
            <a:cxnSpLocks noChangeShapeType="1"/>
            <a:stCxn id="23562" idx="5"/>
            <a:endCxn id="23560" idx="1"/>
          </p:cNvCxnSpPr>
          <p:nvPr/>
        </p:nvCxnSpPr>
        <p:spPr bwMode="auto">
          <a:xfrm rot="16200000" flipH="1">
            <a:off x="1205706"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62" name="Oval 21"/>
          <p:cNvSpPr>
            <a:spLocks noChangeArrowheads="1"/>
          </p:cNvSpPr>
          <p:nvPr/>
        </p:nvSpPr>
        <p:spPr bwMode="auto">
          <a:xfrm>
            <a:off x="13604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3563" name="Oval 18"/>
          <p:cNvSpPr>
            <a:spLocks noChangeArrowheads="1"/>
          </p:cNvSpPr>
          <p:nvPr/>
        </p:nvSpPr>
        <p:spPr bwMode="auto">
          <a:xfrm flipV="1">
            <a:off x="2109788" y="4400550"/>
            <a:ext cx="107950"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4" name="AutoShape 20"/>
          <p:cNvCxnSpPr>
            <a:cxnSpLocks noChangeShapeType="1"/>
            <a:stCxn id="23560" idx="7"/>
            <a:endCxn id="23563" idx="1"/>
          </p:cNvCxnSpPr>
          <p:nvPr/>
        </p:nvCxnSpPr>
        <p:spPr bwMode="auto">
          <a:xfrm rot="5400000" flipH="1" flipV="1">
            <a:off x="15700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65" name="Rectangle 40"/>
          <p:cNvSpPr>
            <a:spLocks noChangeArrowheads="1"/>
          </p:cNvSpPr>
          <p:nvPr/>
        </p:nvSpPr>
        <p:spPr bwMode="auto">
          <a:xfrm>
            <a:off x="1123950" y="4114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W(x)=1</a:t>
            </a:r>
            <a:endParaRPr lang="en-US" sz="1400" i="1" smtClean="0">
              <a:solidFill>
                <a:srgbClr val="003367"/>
              </a:solidFill>
            </a:endParaRPr>
          </a:p>
        </p:txBody>
      </p:sp>
      <p:sp>
        <p:nvSpPr>
          <p:cNvPr id="23566" name="Oval 18"/>
          <p:cNvSpPr>
            <a:spLocks noChangeArrowheads="1"/>
          </p:cNvSpPr>
          <p:nvPr/>
        </p:nvSpPr>
        <p:spPr bwMode="auto">
          <a:xfrm flipV="1">
            <a:off x="2686050" y="5338763"/>
            <a:ext cx="106363" cy="106362"/>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17" name="AutoShape 20"/>
          <p:cNvCxnSpPr>
            <a:cxnSpLocks noChangeShapeType="1"/>
            <a:stCxn id="23568" idx="5"/>
            <a:endCxn id="23566" idx="1"/>
          </p:cNvCxnSpPr>
          <p:nvPr/>
        </p:nvCxnSpPr>
        <p:spPr bwMode="auto">
          <a:xfrm rot="5400000" flipH="1" flipV="1">
            <a:off x="2178050" y="5648325"/>
            <a:ext cx="742950"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68" name="Oval 21"/>
          <p:cNvSpPr>
            <a:spLocks noChangeArrowheads="1"/>
          </p:cNvSpPr>
          <p:nvPr/>
        </p:nvSpPr>
        <p:spPr bwMode="auto">
          <a:xfrm flipV="1">
            <a:off x="2305050" y="6157913"/>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3569" name="Oval 18"/>
          <p:cNvSpPr>
            <a:spLocks noChangeArrowheads="1"/>
          </p:cNvSpPr>
          <p:nvPr/>
        </p:nvSpPr>
        <p:spPr bwMode="auto">
          <a:xfrm>
            <a:off x="3055938" y="6157913"/>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0" name="AutoShape 20"/>
          <p:cNvCxnSpPr>
            <a:cxnSpLocks noChangeShapeType="1"/>
            <a:stCxn id="23566" idx="7"/>
            <a:endCxn id="23569" idx="1"/>
          </p:cNvCxnSpPr>
          <p:nvPr/>
        </p:nvCxnSpPr>
        <p:spPr bwMode="auto">
          <a:xfrm rot="16200000" flipH="1">
            <a:off x="2553494" y="5653881"/>
            <a:ext cx="742950"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71" name="Rectangle 48"/>
          <p:cNvSpPr>
            <a:spLocks noChangeArrowheads="1"/>
          </p:cNvSpPr>
          <p:nvPr/>
        </p:nvSpPr>
        <p:spPr bwMode="auto">
          <a:xfrm>
            <a:off x="2114550" y="6273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W(y)=1</a:t>
            </a:r>
            <a:endParaRPr lang="en-US" sz="1400" i="1" smtClean="0">
              <a:solidFill>
                <a:srgbClr val="003367"/>
              </a:solidFill>
            </a:endParaRPr>
          </a:p>
        </p:txBody>
      </p:sp>
      <p:sp>
        <p:nvSpPr>
          <p:cNvPr id="23572" name="Rectangle 49"/>
          <p:cNvSpPr>
            <a:spLocks noChangeArrowheads="1"/>
          </p:cNvSpPr>
          <p:nvPr/>
        </p:nvSpPr>
        <p:spPr bwMode="auto">
          <a:xfrm>
            <a:off x="2895600" y="625475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OK</a:t>
            </a:r>
            <a:endParaRPr lang="en-US" sz="1600" i="1" smtClean="0">
              <a:solidFill>
                <a:srgbClr val="003367"/>
              </a:solidFill>
            </a:endParaRPr>
          </a:p>
        </p:txBody>
      </p:sp>
      <p:sp>
        <p:nvSpPr>
          <p:cNvPr id="23573" name="Rectangle 50"/>
          <p:cNvSpPr>
            <a:spLocks noChangeArrowheads="1"/>
          </p:cNvSpPr>
          <p:nvPr/>
        </p:nvSpPr>
        <p:spPr bwMode="auto">
          <a:xfrm>
            <a:off x="1981200" y="41148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OK</a:t>
            </a:r>
            <a:endParaRPr lang="en-US" sz="1600" i="1" smtClean="0">
              <a:solidFill>
                <a:srgbClr val="003367"/>
              </a:solidFill>
            </a:endParaRPr>
          </a:p>
        </p:txBody>
      </p:sp>
      <p:sp>
        <p:nvSpPr>
          <p:cNvPr id="23574" name="Oval 18"/>
          <p:cNvSpPr>
            <a:spLocks noChangeArrowheads="1"/>
          </p:cNvSpPr>
          <p:nvPr/>
        </p:nvSpPr>
        <p:spPr bwMode="auto">
          <a:xfrm>
            <a:off x="51212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5" name="AutoShape 20"/>
          <p:cNvCxnSpPr>
            <a:cxnSpLocks noChangeShapeType="1"/>
            <a:stCxn id="23576" idx="5"/>
            <a:endCxn id="23574" idx="1"/>
          </p:cNvCxnSpPr>
          <p:nvPr/>
        </p:nvCxnSpPr>
        <p:spPr bwMode="auto">
          <a:xfrm rot="16200000" flipH="1">
            <a:off x="4582319"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76" name="Oval 21"/>
          <p:cNvSpPr>
            <a:spLocks noChangeArrowheads="1"/>
          </p:cNvSpPr>
          <p:nvPr/>
        </p:nvSpPr>
        <p:spPr bwMode="auto">
          <a:xfrm>
            <a:off x="47386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3577" name="Oval 18"/>
          <p:cNvSpPr>
            <a:spLocks noChangeArrowheads="1"/>
          </p:cNvSpPr>
          <p:nvPr/>
        </p:nvSpPr>
        <p:spPr bwMode="auto">
          <a:xfrm flipV="1">
            <a:off x="5489575" y="440055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28" name="AutoShape 20"/>
          <p:cNvCxnSpPr>
            <a:cxnSpLocks noChangeShapeType="1"/>
            <a:stCxn id="23574" idx="7"/>
            <a:endCxn id="23577" idx="1"/>
          </p:cNvCxnSpPr>
          <p:nvPr/>
        </p:nvCxnSpPr>
        <p:spPr bwMode="auto">
          <a:xfrm rot="5400000" flipH="1" flipV="1">
            <a:off x="49482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79" name="Rectangle 63"/>
          <p:cNvSpPr>
            <a:spLocks noChangeArrowheads="1"/>
          </p:cNvSpPr>
          <p:nvPr/>
        </p:nvSpPr>
        <p:spPr bwMode="auto">
          <a:xfrm>
            <a:off x="4598988" y="4114800"/>
            <a:ext cx="80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R(y)</a:t>
            </a:r>
            <a:endParaRPr lang="en-US" sz="1400" i="1" smtClean="0">
              <a:solidFill>
                <a:srgbClr val="003367"/>
              </a:solidFill>
            </a:endParaRPr>
          </a:p>
        </p:txBody>
      </p:sp>
      <p:sp>
        <p:nvSpPr>
          <p:cNvPr id="23580" name="Rectangle 64"/>
          <p:cNvSpPr>
            <a:spLocks noChangeArrowheads="1"/>
          </p:cNvSpPr>
          <p:nvPr/>
        </p:nvSpPr>
        <p:spPr bwMode="auto">
          <a:xfrm>
            <a:off x="5437188" y="4114800"/>
            <a:ext cx="582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0??</a:t>
            </a:r>
            <a:endParaRPr lang="en-US" sz="1600" i="1" smtClean="0">
              <a:solidFill>
                <a:srgbClr val="003367"/>
              </a:solidFill>
            </a:endParaRPr>
          </a:p>
        </p:txBody>
      </p:sp>
      <p:sp>
        <p:nvSpPr>
          <p:cNvPr id="23581" name="Rectangle 14"/>
          <p:cNvSpPr>
            <a:spLocks noChangeArrowheads="1"/>
          </p:cNvSpPr>
          <p:nvPr/>
        </p:nvSpPr>
        <p:spPr bwMode="auto">
          <a:xfrm>
            <a:off x="633413" y="5895975"/>
            <a:ext cx="73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smtClean="0">
                <a:solidFill>
                  <a:srgbClr val="003367"/>
                </a:solidFill>
              </a:rPr>
              <a:t>T2</a:t>
            </a:r>
          </a:p>
        </p:txBody>
      </p:sp>
      <p:sp>
        <p:nvSpPr>
          <p:cNvPr id="23582" name="Rectangle 33"/>
          <p:cNvSpPr>
            <a:spLocks noChangeArrowheads="1"/>
          </p:cNvSpPr>
          <p:nvPr/>
        </p:nvSpPr>
        <p:spPr bwMode="auto">
          <a:xfrm>
            <a:off x="6019800" y="4038600"/>
            <a:ext cx="2895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0090"/>
                </a:solidFill>
              </a:rPr>
              <a:t>A trick called </a:t>
            </a:r>
            <a:r>
              <a:rPr lang="en-US" sz="1800" smtClean="0">
                <a:solidFill>
                  <a:srgbClr val="800000"/>
                </a:solidFill>
              </a:rPr>
              <a:t>Dekker’s algorithm </a:t>
            </a:r>
            <a:r>
              <a:rPr lang="en-US" sz="1800" smtClean="0">
                <a:solidFill>
                  <a:srgbClr val="000090"/>
                </a:solidFill>
              </a:rPr>
              <a:t>supports mutual exclusion on multi-core without using atomic instructions.   It assumes that </a:t>
            </a:r>
            <a:r>
              <a:rPr lang="en-US" sz="1800" b="1" smtClean="0">
                <a:solidFill>
                  <a:srgbClr val="000090"/>
                </a:solidFill>
              </a:rPr>
              <a:t>load</a:t>
            </a:r>
            <a:r>
              <a:rPr lang="en-US" sz="1800" smtClean="0">
                <a:solidFill>
                  <a:srgbClr val="000090"/>
                </a:solidFill>
              </a:rPr>
              <a:t> and </a:t>
            </a:r>
            <a:r>
              <a:rPr lang="en-US" sz="1800" b="1" smtClean="0">
                <a:solidFill>
                  <a:srgbClr val="000090"/>
                </a:solidFill>
              </a:rPr>
              <a:t>store</a:t>
            </a:r>
            <a:r>
              <a:rPr lang="en-US" sz="1800" smtClean="0">
                <a:solidFill>
                  <a:srgbClr val="000090"/>
                </a:solidFill>
              </a:rPr>
              <a:t> ops on a given location execute sequentially.</a:t>
            </a:r>
          </a:p>
          <a:p>
            <a:r>
              <a:rPr lang="en-US" sz="1800" b="1" smtClean="0">
                <a:solidFill>
                  <a:srgbClr val="000090"/>
                </a:solidFill>
              </a:rPr>
              <a:t>But they don’t.</a:t>
            </a:r>
            <a:r>
              <a:rPr lang="en-US" sz="1800" smtClean="0">
                <a:solidFill>
                  <a:srgbClr val="000090"/>
                </a:solidFill>
              </a:rPr>
              <a:t> </a:t>
            </a:r>
          </a:p>
        </p:txBody>
      </p:sp>
      <p:sp>
        <p:nvSpPr>
          <p:cNvPr id="23583" name="Oval 18"/>
          <p:cNvSpPr>
            <a:spLocks noChangeArrowheads="1"/>
          </p:cNvSpPr>
          <p:nvPr/>
        </p:nvSpPr>
        <p:spPr bwMode="auto">
          <a:xfrm flipV="1">
            <a:off x="4057650" y="533400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36" name="AutoShape 20"/>
          <p:cNvCxnSpPr>
            <a:cxnSpLocks noChangeShapeType="1"/>
            <a:stCxn id="23585" idx="5"/>
            <a:endCxn id="23583" idx="1"/>
          </p:cNvCxnSpPr>
          <p:nvPr/>
        </p:nvCxnSpPr>
        <p:spPr bwMode="auto">
          <a:xfrm rot="5400000" flipH="1" flipV="1">
            <a:off x="3548856" y="5644357"/>
            <a:ext cx="744537"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85" name="Oval 21"/>
          <p:cNvSpPr>
            <a:spLocks noChangeArrowheads="1"/>
          </p:cNvSpPr>
          <p:nvPr/>
        </p:nvSpPr>
        <p:spPr bwMode="auto">
          <a:xfrm flipV="1">
            <a:off x="3676650" y="615315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sp>
        <p:nvSpPr>
          <p:cNvPr id="23586" name="Oval 37"/>
          <p:cNvSpPr>
            <a:spLocks noChangeArrowheads="1"/>
          </p:cNvSpPr>
          <p:nvPr/>
        </p:nvSpPr>
        <p:spPr bwMode="auto">
          <a:xfrm>
            <a:off x="4427538" y="6153150"/>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smtClean="0">
              <a:solidFill>
                <a:srgbClr val="37305A"/>
              </a:solidFill>
            </a:endParaRPr>
          </a:p>
        </p:txBody>
      </p:sp>
      <p:cxnSp>
        <p:nvCxnSpPr>
          <p:cNvPr id="39" name="AutoShape 20"/>
          <p:cNvCxnSpPr>
            <a:cxnSpLocks noChangeShapeType="1"/>
            <a:stCxn id="23583" idx="7"/>
            <a:endCxn id="23586" idx="1"/>
          </p:cNvCxnSpPr>
          <p:nvPr/>
        </p:nvCxnSpPr>
        <p:spPr bwMode="auto">
          <a:xfrm rot="16200000" flipH="1">
            <a:off x="3924300" y="5649913"/>
            <a:ext cx="744537"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3588" name="Rectangle 48"/>
          <p:cNvSpPr>
            <a:spLocks noChangeArrowheads="1"/>
          </p:cNvSpPr>
          <p:nvPr/>
        </p:nvSpPr>
        <p:spPr bwMode="auto">
          <a:xfrm>
            <a:off x="3486150" y="6269038"/>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3367"/>
                </a:solidFill>
              </a:rPr>
              <a:t>R(x)</a:t>
            </a:r>
            <a:endParaRPr lang="en-US" sz="1400" i="1" smtClean="0">
              <a:solidFill>
                <a:srgbClr val="003367"/>
              </a:solidFill>
            </a:endParaRPr>
          </a:p>
        </p:txBody>
      </p:sp>
      <p:sp>
        <p:nvSpPr>
          <p:cNvPr id="23589" name="Rectangle 49"/>
          <p:cNvSpPr>
            <a:spLocks noChangeArrowheads="1"/>
          </p:cNvSpPr>
          <p:nvPr/>
        </p:nvSpPr>
        <p:spPr bwMode="auto">
          <a:xfrm>
            <a:off x="4391025" y="6249988"/>
            <a:ext cx="561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3367"/>
                </a:solidFill>
              </a:rPr>
              <a:t>0??</a:t>
            </a:r>
          </a:p>
        </p:txBody>
      </p:sp>
    </p:spTree>
    <p:extLst>
      <p:ext uri="{BB962C8B-B14F-4D97-AF65-F5344CB8AC3E}">
        <p14:creationId xmlns:p14="http://schemas.microsoft.com/office/powerpoint/2010/main" val="90272658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sz="3200">
                <a:latin typeface="Arial" charset="0"/>
                <a:ea typeface="ＭＳ Ｐゴシック" charset="0"/>
                <a:cs typeface="Arial" charset="0"/>
              </a:rPr>
              <a:t>The first thing to understand about memory behavior on multi-core systems</a:t>
            </a:r>
          </a:p>
        </p:txBody>
      </p:sp>
      <p:sp>
        <p:nvSpPr>
          <p:cNvPr id="28674" name="Content Placeholder 3"/>
          <p:cNvSpPr>
            <a:spLocks noGrp="1"/>
          </p:cNvSpPr>
          <p:nvPr>
            <p:ph idx="1"/>
          </p:nvPr>
        </p:nvSpPr>
        <p:spPr>
          <a:xfrm>
            <a:off x="457200" y="1374775"/>
            <a:ext cx="8226425" cy="4111625"/>
          </a:xfrm>
        </p:spPr>
        <p:txBody>
          <a:bodyPr/>
          <a:lstStyle/>
          <a:p>
            <a:r>
              <a:rPr lang="en-US" sz="2000">
                <a:latin typeface="Arial" charset="0"/>
                <a:ea typeface="ＭＳ Ｐゴシック" charset="0"/>
                <a:cs typeface="Arial" charset="0"/>
              </a:rPr>
              <a:t>Cores must see a “consistent” view of shared memory for programs to work properly.  But what does it mean?</a:t>
            </a:r>
          </a:p>
          <a:p>
            <a:r>
              <a:rPr lang="en-US" sz="2000">
                <a:latin typeface="Arial" charset="0"/>
                <a:ea typeface="ＭＳ Ｐゴシック" charset="0"/>
                <a:cs typeface="Arial" charset="0"/>
              </a:rPr>
              <a:t>Synchronization accesses tell the machine that ordering matters: a </a:t>
            </a:r>
            <a:r>
              <a:rPr lang="en-US" sz="2000" b="1">
                <a:latin typeface="Arial" charset="0"/>
                <a:ea typeface="ＭＳ Ｐゴシック" charset="0"/>
                <a:cs typeface="Arial" charset="0"/>
              </a:rPr>
              <a:t>happens-before</a:t>
            </a:r>
            <a:r>
              <a:rPr lang="en-US" sz="2000">
                <a:latin typeface="Arial" charset="0"/>
                <a:ea typeface="ＭＳ Ｐゴシック" charset="0"/>
                <a:cs typeface="Arial" charset="0"/>
              </a:rPr>
              <a:t> relationship exists.  Machines always respect that.</a:t>
            </a:r>
          </a:p>
          <a:p>
            <a:pPr lvl="1"/>
            <a:r>
              <a:rPr lang="en-US">
                <a:latin typeface="Arial" charset="0"/>
                <a:ea typeface="ＭＳ Ｐゴシック" charset="0"/>
                <a:cs typeface="Arial" charset="0"/>
              </a:rPr>
              <a:t>Modern machines work for </a:t>
            </a:r>
            <a:r>
              <a:rPr lang="en-US">
                <a:solidFill>
                  <a:srgbClr val="651222"/>
                </a:solidFill>
                <a:latin typeface="Arial" charset="0"/>
                <a:ea typeface="ＭＳ Ｐゴシック" charset="0"/>
                <a:cs typeface="Arial" charset="0"/>
              </a:rPr>
              <a:t>race-free </a:t>
            </a:r>
            <a:r>
              <a:rPr lang="en-US">
                <a:latin typeface="Arial" charset="0"/>
                <a:ea typeface="ＭＳ Ｐゴシック" charset="0"/>
                <a:cs typeface="Arial" charset="0"/>
              </a:rPr>
              <a:t>programs.</a:t>
            </a:r>
          </a:p>
          <a:p>
            <a:pPr lvl="1"/>
            <a:r>
              <a:rPr lang="en-US">
                <a:latin typeface="Arial" charset="0"/>
                <a:ea typeface="ＭＳ Ｐゴシック" charset="0"/>
                <a:cs typeface="Arial" charset="0"/>
              </a:rPr>
              <a:t>Otherwise, all bets are off.  Synchronize!</a:t>
            </a:r>
          </a:p>
        </p:txBody>
      </p:sp>
      <p:sp>
        <p:nvSpPr>
          <p:cNvPr id="28675" name="Line 3"/>
          <p:cNvSpPr>
            <a:spLocks noChangeShapeType="1"/>
          </p:cNvSpPr>
          <p:nvPr/>
        </p:nvSpPr>
        <p:spPr bwMode="auto">
          <a:xfrm>
            <a:off x="1219200" y="446881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6"/>
          <p:cNvSpPr>
            <a:spLocks noChangeShapeType="1"/>
          </p:cNvSpPr>
          <p:nvPr/>
        </p:nvSpPr>
        <p:spPr bwMode="auto">
          <a:xfrm>
            <a:off x="1219200" y="5351463"/>
            <a:ext cx="44688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10"/>
          <p:cNvSpPr>
            <a:spLocks noChangeShapeType="1"/>
          </p:cNvSpPr>
          <p:nvPr/>
        </p:nvSpPr>
        <p:spPr bwMode="auto">
          <a:xfrm flipV="1">
            <a:off x="1312863" y="6210300"/>
            <a:ext cx="437515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8" name="Rectangle 14"/>
          <p:cNvSpPr>
            <a:spLocks noChangeArrowheads="1"/>
          </p:cNvSpPr>
          <p:nvPr/>
        </p:nvSpPr>
        <p:spPr bwMode="auto">
          <a:xfrm>
            <a:off x="565150" y="4240213"/>
            <a:ext cx="73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a:solidFill>
                  <a:schemeClr val="tx1"/>
                </a:solidFill>
              </a:rPr>
              <a:t>T1</a:t>
            </a:r>
          </a:p>
        </p:txBody>
      </p:sp>
      <p:sp>
        <p:nvSpPr>
          <p:cNvPr id="28679" name="Rectangle 15"/>
          <p:cNvSpPr>
            <a:spLocks noChangeArrowheads="1"/>
          </p:cNvSpPr>
          <p:nvPr/>
        </p:nvSpPr>
        <p:spPr bwMode="auto">
          <a:xfrm>
            <a:off x="766763" y="5100638"/>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a:solidFill>
                  <a:srgbClr val="003367"/>
                </a:solidFill>
              </a:rPr>
              <a:t>M</a:t>
            </a:r>
          </a:p>
        </p:txBody>
      </p:sp>
      <p:sp>
        <p:nvSpPr>
          <p:cNvPr id="28680" name="Oval 18"/>
          <p:cNvSpPr>
            <a:spLocks noChangeArrowheads="1"/>
          </p:cNvSpPr>
          <p:nvPr/>
        </p:nvSpPr>
        <p:spPr bwMode="auto">
          <a:xfrm>
            <a:off x="17430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10" name="AutoShape 20"/>
          <p:cNvCxnSpPr>
            <a:cxnSpLocks noChangeShapeType="1"/>
            <a:stCxn id="28682" idx="5"/>
            <a:endCxn id="28680" idx="1"/>
          </p:cNvCxnSpPr>
          <p:nvPr/>
        </p:nvCxnSpPr>
        <p:spPr bwMode="auto">
          <a:xfrm rot="16200000" flipH="1">
            <a:off x="1205706"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82" name="Oval 21"/>
          <p:cNvSpPr>
            <a:spLocks noChangeArrowheads="1"/>
          </p:cNvSpPr>
          <p:nvPr/>
        </p:nvSpPr>
        <p:spPr bwMode="auto">
          <a:xfrm>
            <a:off x="13604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683" name="Oval 18"/>
          <p:cNvSpPr>
            <a:spLocks noChangeArrowheads="1"/>
          </p:cNvSpPr>
          <p:nvPr/>
        </p:nvSpPr>
        <p:spPr bwMode="auto">
          <a:xfrm flipV="1">
            <a:off x="2109788" y="4400550"/>
            <a:ext cx="107950"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13" name="AutoShape 20"/>
          <p:cNvCxnSpPr>
            <a:cxnSpLocks noChangeShapeType="1"/>
            <a:stCxn id="28680" idx="7"/>
            <a:endCxn id="28683" idx="1"/>
          </p:cNvCxnSpPr>
          <p:nvPr/>
        </p:nvCxnSpPr>
        <p:spPr bwMode="auto">
          <a:xfrm rot="5400000" flipH="1" flipV="1">
            <a:off x="15700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85" name="Rectangle 40"/>
          <p:cNvSpPr>
            <a:spLocks noChangeArrowheads="1"/>
          </p:cNvSpPr>
          <p:nvPr/>
        </p:nvSpPr>
        <p:spPr bwMode="auto">
          <a:xfrm>
            <a:off x="1123950" y="4114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367"/>
                </a:solidFill>
              </a:rPr>
              <a:t>W(x)=1</a:t>
            </a:r>
            <a:endParaRPr lang="en-US" sz="1400" i="1">
              <a:solidFill>
                <a:srgbClr val="003367"/>
              </a:solidFill>
            </a:endParaRPr>
          </a:p>
        </p:txBody>
      </p:sp>
      <p:sp>
        <p:nvSpPr>
          <p:cNvPr id="28686" name="Oval 18"/>
          <p:cNvSpPr>
            <a:spLocks noChangeArrowheads="1"/>
          </p:cNvSpPr>
          <p:nvPr/>
        </p:nvSpPr>
        <p:spPr bwMode="auto">
          <a:xfrm flipV="1">
            <a:off x="2686050" y="5338763"/>
            <a:ext cx="106363" cy="106362"/>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16" name="AutoShape 20"/>
          <p:cNvCxnSpPr>
            <a:cxnSpLocks noChangeShapeType="1"/>
            <a:stCxn id="28688" idx="5"/>
            <a:endCxn id="28686" idx="1"/>
          </p:cNvCxnSpPr>
          <p:nvPr/>
        </p:nvCxnSpPr>
        <p:spPr bwMode="auto">
          <a:xfrm rot="5400000" flipH="1" flipV="1">
            <a:off x="2178050" y="5648325"/>
            <a:ext cx="742950"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88" name="Oval 21"/>
          <p:cNvSpPr>
            <a:spLocks noChangeArrowheads="1"/>
          </p:cNvSpPr>
          <p:nvPr/>
        </p:nvSpPr>
        <p:spPr bwMode="auto">
          <a:xfrm flipV="1">
            <a:off x="2305050" y="6157913"/>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689" name="Oval 18"/>
          <p:cNvSpPr>
            <a:spLocks noChangeArrowheads="1"/>
          </p:cNvSpPr>
          <p:nvPr/>
        </p:nvSpPr>
        <p:spPr bwMode="auto">
          <a:xfrm>
            <a:off x="3055938" y="6157913"/>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19" name="AutoShape 20"/>
          <p:cNvCxnSpPr>
            <a:cxnSpLocks noChangeShapeType="1"/>
            <a:stCxn id="28686" idx="7"/>
            <a:endCxn id="28689" idx="1"/>
          </p:cNvCxnSpPr>
          <p:nvPr/>
        </p:nvCxnSpPr>
        <p:spPr bwMode="auto">
          <a:xfrm rot="16200000" flipH="1">
            <a:off x="2553494" y="5653881"/>
            <a:ext cx="742950"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91" name="Rectangle 48"/>
          <p:cNvSpPr>
            <a:spLocks noChangeArrowheads="1"/>
          </p:cNvSpPr>
          <p:nvPr/>
        </p:nvSpPr>
        <p:spPr bwMode="auto">
          <a:xfrm>
            <a:off x="2114550" y="6273800"/>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367"/>
                </a:solidFill>
              </a:rPr>
              <a:t>W(y)=1</a:t>
            </a:r>
            <a:endParaRPr lang="en-US" sz="1400" i="1">
              <a:solidFill>
                <a:srgbClr val="003367"/>
              </a:solidFill>
            </a:endParaRPr>
          </a:p>
        </p:txBody>
      </p:sp>
      <p:sp>
        <p:nvSpPr>
          <p:cNvPr id="28692" name="Rectangle 49"/>
          <p:cNvSpPr>
            <a:spLocks noChangeArrowheads="1"/>
          </p:cNvSpPr>
          <p:nvPr/>
        </p:nvSpPr>
        <p:spPr bwMode="auto">
          <a:xfrm>
            <a:off x="2895600" y="625475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7"/>
                </a:solidFill>
              </a:rPr>
              <a:t>OK</a:t>
            </a:r>
            <a:endParaRPr lang="en-US" sz="1600" i="1">
              <a:solidFill>
                <a:srgbClr val="003367"/>
              </a:solidFill>
            </a:endParaRPr>
          </a:p>
        </p:txBody>
      </p:sp>
      <p:sp>
        <p:nvSpPr>
          <p:cNvPr id="28693" name="Rectangle 50"/>
          <p:cNvSpPr>
            <a:spLocks noChangeArrowheads="1"/>
          </p:cNvSpPr>
          <p:nvPr/>
        </p:nvSpPr>
        <p:spPr bwMode="auto">
          <a:xfrm>
            <a:off x="1981200" y="41148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7"/>
                </a:solidFill>
              </a:rPr>
              <a:t>OK</a:t>
            </a:r>
            <a:endParaRPr lang="en-US" sz="1600" i="1">
              <a:solidFill>
                <a:srgbClr val="003367"/>
              </a:solidFill>
            </a:endParaRPr>
          </a:p>
        </p:txBody>
      </p:sp>
      <p:sp>
        <p:nvSpPr>
          <p:cNvPr id="28694" name="Oval 18"/>
          <p:cNvSpPr>
            <a:spLocks noChangeArrowheads="1"/>
          </p:cNvSpPr>
          <p:nvPr/>
        </p:nvSpPr>
        <p:spPr bwMode="auto">
          <a:xfrm>
            <a:off x="5121275" y="5297488"/>
            <a:ext cx="106363"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24" name="AutoShape 20"/>
          <p:cNvCxnSpPr>
            <a:cxnSpLocks noChangeShapeType="1"/>
            <a:stCxn id="28696" idx="5"/>
            <a:endCxn id="28694" idx="1"/>
          </p:cNvCxnSpPr>
          <p:nvPr/>
        </p:nvCxnSpPr>
        <p:spPr bwMode="auto">
          <a:xfrm rot="16200000" flipH="1">
            <a:off x="4582319" y="4760119"/>
            <a:ext cx="801688"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96" name="Oval 21"/>
          <p:cNvSpPr>
            <a:spLocks noChangeArrowheads="1"/>
          </p:cNvSpPr>
          <p:nvPr/>
        </p:nvSpPr>
        <p:spPr bwMode="auto">
          <a:xfrm>
            <a:off x="4738688"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697" name="Oval 18"/>
          <p:cNvSpPr>
            <a:spLocks noChangeArrowheads="1"/>
          </p:cNvSpPr>
          <p:nvPr/>
        </p:nvSpPr>
        <p:spPr bwMode="auto">
          <a:xfrm flipV="1">
            <a:off x="5489575" y="440055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27" name="AutoShape 20"/>
          <p:cNvCxnSpPr>
            <a:cxnSpLocks noChangeShapeType="1"/>
            <a:stCxn id="28694" idx="7"/>
            <a:endCxn id="28697" idx="1"/>
          </p:cNvCxnSpPr>
          <p:nvPr/>
        </p:nvCxnSpPr>
        <p:spPr bwMode="auto">
          <a:xfrm rot="5400000" flipH="1" flipV="1">
            <a:off x="4948238" y="4756150"/>
            <a:ext cx="820738" cy="293687"/>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699" name="Rectangle 63"/>
          <p:cNvSpPr>
            <a:spLocks noChangeArrowheads="1"/>
          </p:cNvSpPr>
          <p:nvPr/>
        </p:nvSpPr>
        <p:spPr bwMode="auto">
          <a:xfrm>
            <a:off x="4598988" y="4114800"/>
            <a:ext cx="80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367"/>
                </a:solidFill>
              </a:rPr>
              <a:t>R(y)</a:t>
            </a:r>
            <a:endParaRPr lang="en-US" sz="1400" i="1">
              <a:solidFill>
                <a:srgbClr val="003367"/>
              </a:solidFill>
            </a:endParaRPr>
          </a:p>
        </p:txBody>
      </p:sp>
      <p:sp>
        <p:nvSpPr>
          <p:cNvPr id="28700" name="Rectangle 64"/>
          <p:cNvSpPr>
            <a:spLocks noChangeArrowheads="1"/>
          </p:cNvSpPr>
          <p:nvPr/>
        </p:nvSpPr>
        <p:spPr bwMode="auto">
          <a:xfrm>
            <a:off x="5437188" y="4114800"/>
            <a:ext cx="582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7"/>
                </a:solidFill>
              </a:rPr>
              <a:t>1</a:t>
            </a:r>
            <a:endParaRPr lang="en-US" sz="1600" i="1">
              <a:solidFill>
                <a:srgbClr val="003367"/>
              </a:solidFill>
            </a:endParaRPr>
          </a:p>
        </p:txBody>
      </p:sp>
      <p:sp>
        <p:nvSpPr>
          <p:cNvPr id="28701" name="Rectangle 14"/>
          <p:cNvSpPr>
            <a:spLocks noChangeArrowheads="1"/>
          </p:cNvSpPr>
          <p:nvPr/>
        </p:nvSpPr>
        <p:spPr bwMode="auto">
          <a:xfrm>
            <a:off x="633413" y="5895975"/>
            <a:ext cx="73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r>
              <a:rPr lang="en-US" b="1" i="1">
                <a:solidFill>
                  <a:schemeClr val="tx1"/>
                </a:solidFill>
              </a:rPr>
              <a:t>T2</a:t>
            </a:r>
          </a:p>
        </p:txBody>
      </p:sp>
      <p:sp>
        <p:nvSpPr>
          <p:cNvPr id="28702" name="Rectangle 33"/>
          <p:cNvSpPr>
            <a:spLocks noChangeArrowheads="1"/>
          </p:cNvSpPr>
          <p:nvPr/>
        </p:nvSpPr>
        <p:spPr bwMode="auto">
          <a:xfrm>
            <a:off x="6019800" y="40386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90"/>
                </a:solidFill>
              </a:rPr>
              <a:t>The most you should assume is that any memory </a:t>
            </a:r>
            <a:r>
              <a:rPr lang="en-US" sz="1800" b="1">
                <a:solidFill>
                  <a:srgbClr val="000090"/>
                </a:solidFill>
              </a:rPr>
              <a:t>store</a:t>
            </a:r>
            <a:r>
              <a:rPr lang="en-US" sz="1800">
                <a:solidFill>
                  <a:srgbClr val="000090"/>
                </a:solidFill>
              </a:rPr>
              <a:t> before a lock release is visible to a </a:t>
            </a:r>
            <a:r>
              <a:rPr lang="en-US" sz="1800" b="1">
                <a:solidFill>
                  <a:srgbClr val="000090"/>
                </a:solidFill>
              </a:rPr>
              <a:t>load</a:t>
            </a:r>
            <a:r>
              <a:rPr lang="en-US" sz="1800">
                <a:solidFill>
                  <a:srgbClr val="000090"/>
                </a:solidFill>
              </a:rPr>
              <a:t> on a core that has subsequently acquired the same lock.</a:t>
            </a:r>
          </a:p>
        </p:txBody>
      </p:sp>
      <p:sp>
        <p:nvSpPr>
          <p:cNvPr id="28703" name="Oval 18"/>
          <p:cNvSpPr>
            <a:spLocks noChangeArrowheads="1"/>
          </p:cNvSpPr>
          <p:nvPr/>
        </p:nvSpPr>
        <p:spPr bwMode="auto">
          <a:xfrm flipV="1">
            <a:off x="4057650" y="5334000"/>
            <a:ext cx="106363" cy="106363"/>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33" name="AutoShape 20"/>
          <p:cNvCxnSpPr>
            <a:cxnSpLocks noChangeShapeType="1"/>
            <a:stCxn id="28705" idx="5"/>
            <a:endCxn id="28703" idx="1"/>
          </p:cNvCxnSpPr>
          <p:nvPr/>
        </p:nvCxnSpPr>
        <p:spPr bwMode="auto">
          <a:xfrm rot="5400000" flipH="1" flipV="1">
            <a:off x="3548856" y="5644357"/>
            <a:ext cx="744537" cy="3048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705" name="Oval 21"/>
          <p:cNvSpPr>
            <a:spLocks noChangeArrowheads="1"/>
          </p:cNvSpPr>
          <p:nvPr/>
        </p:nvSpPr>
        <p:spPr bwMode="auto">
          <a:xfrm flipV="1">
            <a:off x="3676650" y="615315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706" name="Oval 37"/>
          <p:cNvSpPr>
            <a:spLocks noChangeArrowheads="1"/>
          </p:cNvSpPr>
          <p:nvPr/>
        </p:nvSpPr>
        <p:spPr bwMode="auto">
          <a:xfrm>
            <a:off x="4427538" y="6153150"/>
            <a:ext cx="106362"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cxnSp>
        <p:nvCxnSpPr>
          <p:cNvPr id="36" name="AutoShape 20"/>
          <p:cNvCxnSpPr>
            <a:cxnSpLocks noChangeShapeType="1"/>
            <a:stCxn id="28703" idx="7"/>
            <a:endCxn id="28706" idx="1"/>
          </p:cNvCxnSpPr>
          <p:nvPr/>
        </p:nvCxnSpPr>
        <p:spPr bwMode="auto">
          <a:xfrm rot="16200000" flipH="1">
            <a:off x="3924300" y="5649913"/>
            <a:ext cx="744537" cy="29368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708" name="Rectangle 48"/>
          <p:cNvSpPr>
            <a:spLocks noChangeArrowheads="1"/>
          </p:cNvSpPr>
          <p:nvPr/>
        </p:nvSpPr>
        <p:spPr bwMode="auto">
          <a:xfrm>
            <a:off x="3486150" y="6269038"/>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367"/>
                </a:solidFill>
              </a:rPr>
              <a:t>R(x)</a:t>
            </a:r>
            <a:endParaRPr lang="en-US" sz="1400" i="1">
              <a:solidFill>
                <a:srgbClr val="003367"/>
              </a:solidFill>
            </a:endParaRPr>
          </a:p>
        </p:txBody>
      </p:sp>
      <p:sp>
        <p:nvSpPr>
          <p:cNvPr id="28709" name="Rectangle 49"/>
          <p:cNvSpPr>
            <a:spLocks noChangeArrowheads="1"/>
          </p:cNvSpPr>
          <p:nvPr/>
        </p:nvSpPr>
        <p:spPr bwMode="auto">
          <a:xfrm>
            <a:off x="4391025" y="6249988"/>
            <a:ext cx="561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7"/>
                </a:solidFill>
              </a:rPr>
              <a:t>0??</a:t>
            </a:r>
          </a:p>
        </p:txBody>
      </p:sp>
      <p:cxnSp>
        <p:nvCxnSpPr>
          <p:cNvPr id="39" name="AutoShape 20"/>
          <p:cNvCxnSpPr>
            <a:cxnSpLocks noChangeShapeType="1"/>
            <a:stCxn id="28711" idx="4"/>
            <a:endCxn id="28712" idx="0"/>
          </p:cNvCxnSpPr>
          <p:nvPr/>
        </p:nvCxnSpPr>
        <p:spPr bwMode="auto">
          <a:xfrm flipV="1">
            <a:off x="3330575" y="4527550"/>
            <a:ext cx="577850" cy="164465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28711" name="Oval 21"/>
          <p:cNvSpPr>
            <a:spLocks noChangeArrowheads="1"/>
          </p:cNvSpPr>
          <p:nvPr/>
        </p:nvSpPr>
        <p:spPr bwMode="auto">
          <a:xfrm flipV="1">
            <a:off x="3276600" y="61722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712" name="Oval 21"/>
          <p:cNvSpPr>
            <a:spLocks noChangeArrowheads="1"/>
          </p:cNvSpPr>
          <p:nvPr/>
        </p:nvSpPr>
        <p:spPr bwMode="auto">
          <a:xfrm flipV="1">
            <a:off x="3854450" y="4419600"/>
            <a:ext cx="107950" cy="107950"/>
          </a:xfrm>
          <a:prstGeom prst="ellipse">
            <a:avLst/>
          </a:prstGeom>
          <a:solidFill>
            <a:srgbClr val="800080"/>
          </a:solidFill>
          <a:ln w="12700">
            <a:solidFill>
              <a:srgbClr val="800080"/>
            </a:solidFill>
            <a:round/>
            <a:headEnd type="none" w="sm" len="sm"/>
            <a:tailEnd type="none" w="sm" len="sm"/>
          </a:ln>
        </p:spPr>
        <p:txBody>
          <a:bodyPr anchor="ctr">
            <a:spAutoFit/>
          </a:bodyPr>
          <a:lstStyle/>
          <a:p>
            <a:endParaRPr lang="en-US"/>
          </a:p>
        </p:txBody>
      </p:sp>
      <p:sp>
        <p:nvSpPr>
          <p:cNvPr id="28713" name="Rectangle 35849"/>
          <p:cNvSpPr>
            <a:spLocks noChangeArrowheads="1"/>
          </p:cNvSpPr>
          <p:nvPr/>
        </p:nvSpPr>
        <p:spPr bwMode="auto">
          <a:xfrm>
            <a:off x="2792413" y="4549775"/>
            <a:ext cx="1169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0090"/>
                </a:solidFill>
              </a:rPr>
              <a:t>pass lock</a:t>
            </a:r>
            <a:endParaRPr lang="en-US" sz="2000">
              <a:solidFill>
                <a:srgbClr val="000090"/>
              </a:solidFill>
            </a:endParaRPr>
          </a:p>
        </p:txBody>
      </p:sp>
    </p:spTree>
    <p:extLst>
      <p:ext uri="{BB962C8B-B14F-4D97-AF65-F5344CB8AC3E}">
        <p14:creationId xmlns:p14="http://schemas.microsoft.com/office/powerpoint/2010/main" val="328142265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rot="5400000">
            <a:off x="4478337" y="4570413"/>
            <a:ext cx="2682875" cy="2476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9458" name="Rectangle 3"/>
          <p:cNvSpPr>
            <a:spLocks noChangeArrowheads="1"/>
          </p:cNvSpPr>
          <p:nvPr/>
        </p:nvSpPr>
        <p:spPr bwMode="auto">
          <a:xfrm rot="5400000">
            <a:off x="1441450" y="2809875"/>
            <a:ext cx="3121025"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9459" name="Rectangle 4"/>
          <p:cNvSpPr>
            <a:spLocks noGrp="1" noChangeArrowheads="1"/>
          </p:cNvSpPr>
          <p:nvPr>
            <p:ph type="title"/>
          </p:nvPr>
        </p:nvSpPr>
        <p:spPr/>
        <p:txBody>
          <a:bodyPr/>
          <a:lstStyle/>
          <a:p>
            <a:r>
              <a:rPr lang="en-US">
                <a:latin typeface="Arial" charset="0"/>
                <a:ea typeface="ＭＳ Ｐゴシック" charset="0"/>
                <a:cs typeface="Arial" charset="0"/>
              </a:rPr>
              <a:t>A peek at some deep tech</a:t>
            </a:r>
          </a:p>
        </p:txBody>
      </p:sp>
      <p:sp>
        <p:nvSpPr>
          <p:cNvPr id="19460" name="Text Box 5"/>
          <p:cNvSpPr txBox="1">
            <a:spLocks noChangeArrowheads="1"/>
          </p:cNvSpPr>
          <p:nvPr/>
        </p:nvSpPr>
        <p:spPr bwMode="auto">
          <a:xfrm>
            <a:off x="1790700" y="212407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smtClean="0">
                <a:solidFill>
                  <a:srgbClr val="4D0660"/>
                </a:solidFill>
                <a:latin typeface="Times New Roman" charset="0"/>
              </a:rPr>
              <a:t>mx-&gt;Acquire();</a:t>
            </a:r>
          </a:p>
          <a:p>
            <a:r>
              <a:rPr lang="en-US" b="1" i="1" smtClean="0">
                <a:solidFill>
                  <a:srgbClr val="4D0660"/>
                </a:solidFill>
                <a:latin typeface="Times New Roman" charset="0"/>
              </a:rPr>
              <a:t>x = x + 1;</a:t>
            </a:r>
          </a:p>
          <a:p>
            <a:r>
              <a:rPr lang="en-US" b="1" i="1" smtClean="0">
                <a:solidFill>
                  <a:srgbClr val="4D0660"/>
                </a:solidFill>
                <a:latin typeface="Times New Roman" charset="0"/>
              </a:rPr>
              <a:t>mx-&gt;Release();</a:t>
            </a:r>
          </a:p>
        </p:txBody>
      </p:sp>
      <p:sp>
        <p:nvSpPr>
          <p:cNvPr id="19461" name="Text Box 6"/>
          <p:cNvSpPr txBox="1">
            <a:spLocks noChangeArrowheads="1"/>
          </p:cNvSpPr>
          <p:nvPr/>
        </p:nvSpPr>
        <p:spPr bwMode="auto">
          <a:xfrm>
            <a:off x="4724400" y="4124325"/>
            <a:ext cx="2343150" cy="1200150"/>
          </a:xfrm>
          <a:prstGeom prst="rect">
            <a:avLst/>
          </a:prstGeom>
          <a:solidFill>
            <a:srgbClr val="DCE1EC"/>
          </a:solidFill>
          <a:ln w="12700">
            <a:solidFill>
              <a:srgbClr val="4D0660"/>
            </a:solidFill>
            <a:miter lim="800000"/>
            <a:headEnd type="none" w="sm" len="sm"/>
            <a:tailEnd type="none" w="sm" len="sm"/>
          </a:ln>
        </p:spPr>
        <p:txBody>
          <a:bodyPr>
            <a:spAutoFit/>
          </a:bodyPr>
          <a:lstStyle/>
          <a:p>
            <a:r>
              <a:rPr lang="en-US" b="1" i="1" smtClean="0">
                <a:solidFill>
                  <a:srgbClr val="4D0660"/>
                </a:solidFill>
                <a:latin typeface="Times New Roman" charset="0"/>
              </a:rPr>
              <a:t>mx-&gt;Acquire();</a:t>
            </a:r>
          </a:p>
          <a:p>
            <a:r>
              <a:rPr lang="en-US" b="1" i="1" smtClean="0">
                <a:solidFill>
                  <a:srgbClr val="4D0660"/>
                </a:solidFill>
                <a:latin typeface="Times New Roman" charset="0"/>
              </a:rPr>
              <a:t>x = x + 1;</a:t>
            </a:r>
          </a:p>
          <a:p>
            <a:r>
              <a:rPr lang="en-US" b="1" i="1" smtClean="0">
                <a:solidFill>
                  <a:srgbClr val="4D0660"/>
                </a:solidFill>
                <a:latin typeface="Times New Roman" charset="0"/>
              </a:rPr>
              <a:t>mx-&gt;Release();</a:t>
            </a:r>
          </a:p>
        </p:txBody>
      </p:sp>
      <p:sp>
        <p:nvSpPr>
          <p:cNvPr id="19462" name="AutoShape 7"/>
          <p:cNvSpPr>
            <a:spLocks noChangeArrowheads="1"/>
          </p:cNvSpPr>
          <p:nvPr/>
        </p:nvSpPr>
        <p:spPr bwMode="auto">
          <a:xfrm rot="-2394376">
            <a:off x="4305300" y="3343275"/>
            <a:ext cx="247650" cy="685800"/>
          </a:xfrm>
          <a:prstGeom prst="downArrow">
            <a:avLst>
              <a:gd name="adj1" fmla="val 50000"/>
              <a:gd name="adj2" fmla="val 69231"/>
            </a:avLst>
          </a:prstGeom>
          <a:solidFill>
            <a:srgbClr val="4D0660"/>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19463" name="Oval 8"/>
          <p:cNvSpPr>
            <a:spLocks noChangeArrowheads="1"/>
          </p:cNvSpPr>
          <p:nvPr/>
        </p:nvSpPr>
        <p:spPr bwMode="auto">
          <a:xfrm>
            <a:off x="2914650" y="177165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4" name="Oval 9"/>
          <p:cNvSpPr>
            <a:spLocks noChangeArrowheads="1"/>
          </p:cNvSpPr>
          <p:nvPr/>
        </p:nvSpPr>
        <p:spPr bwMode="auto">
          <a:xfrm>
            <a:off x="2933700" y="34956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5" name="Oval 10"/>
          <p:cNvSpPr>
            <a:spLocks noChangeArrowheads="1"/>
          </p:cNvSpPr>
          <p:nvPr/>
        </p:nvSpPr>
        <p:spPr bwMode="auto">
          <a:xfrm>
            <a:off x="5753100" y="37338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6" name="Oval 11"/>
          <p:cNvSpPr>
            <a:spLocks noChangeArrowheads="1"/>
          </p:cNvSpPr>
          <p:nvPr/>
        </p:nvSpPr>
        <p:spPr bwMode="auto">
          <a:xfrm>
            <a:off x="5743575" y="5591175"/>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7" name="Oval 12"/>
          <p:cNvSpPr>
            <a:spLocks noChangeArrowheads="1"/>
          </p:cNvSpPr>
          <p:nvPr/>
        </p:nvSpPr>
        <p:spPr bwMode="auto">
          <a:xfrm>
            <a:off x="3286125" y="26670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8" name="Oval 13"/>
          <p:cNvSpPr>
            <a:spLocks noChangeArrowheads="1"/>
          </p:cNvSpPr>
          <p:nvPr/>
        </p:nvSpPr>
        <p:spPr bwMode="auto">
          <a:xfrm>
            <a:off x="6143625" y="4686300"/>
            <a:ext cx="142875" cy="142875"/>
          </a:xfrm>
          <a:prstGeom prst="ellipse">
            <a:avLst/>
          </a:prstGeom>
          <a:solidFill>
            <a:schemeClr val="tx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9469" name="Text Box 14"/>
          <p:cNvSpPr txBox="1">
            <a:spLocks noChangeArrowheads="1"/>
          </p:cNvSpPr>
          <p:nvPr/>
        </p:nvSpPr>
        <p:spPr bwMode="auto">
          <a:xfrm>
            <a:off x="3279775" y="3500438"/>
            <a:ext cx="1119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000" i="1" smtClean="0">
                <a:solidFill>
                  <a:srgbClr val="003367"/>
                </a:solidFill>
                <a:latin typeface="Times New Roman" charset="0"/>
              </a:rPr>
              <a:t>happens</a:t>
            </a:r>
          </a:p>
          <a:p>
            <a:pPr algn="ctr"/>
            <a:r>
              <a:rPr lang="en-US" sz="2000" i="1" smtClean="0">
                <a:solidFill>
                  <a:srgbClr val="003367"/>
                </a:solidFill>
                <a:latin typeface="Times New Roman" charset="0"/>
              </a:rPr>
              <a:t>before</a:t>
            </a:r>
          </a:p>
          <a:p>
            <a:pPr algn="ctr"/>
            <a:r>
              <a:rPr lang="en-US" sz="2000" smtClean="0">
                <a:solidFill>
                  <a:srgbClr val="003367"/>
                </a:solidFill>
                <a:latin typeface="Times New Roman" charset="0"/>
              </a:rPr>
              <a:t>(&lt;)</a:t>
            </a:r>
          </a:p>
        </p:txBody>
      </p:sp>
      <p:sp>
        <p:nvSpPr>
          <p:cNvPr id="19470" name="Rectangle 15"/>
          <p:cNvSpPr>
            <a:spLocks noChangeArrowheads="1"/>
          </p:cNvSpPr>
          <p:nvPr/>
        </p:nvSpPr>
        <p:spPr bwMode="auto">
          <a:xfrm>
            <a:off x="4622800" y="3525838"/>
            <a:ext cx="83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i="1" smtClean="0">
                <a:solidFill>
                  <a:srgbClr val="37305A"/>
                </a:solidFill>
              </a:rPr>
              <a:t>before</a:t>
            </a:r>
          </a:p>
        </p:txBody>
      </p:sp>
      <p:sp>
        <p:nvSpPr>
          <p:cNvPr id="19471" name="TextBox 27"/>
          <p:cNvSpPr txBox="1">
            <a:spLocks noChangeArrowheads="1"/>
          </p:cNvSpPr>
          <p:nvPr/>
        </p:nvSpPr>
        <p:spPr bwMode="auto">
          <a:xfrm>
            <a:off x="4267200" y="13716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An execution schedule defines a </a:t>
            </a:r>
            <a:r>
              <a:rPr lang="en-US" sz="1800" smtClean="0">
                <a:solidFill>
                  <a:srgbClr val="651222"/>
                </a:solidFill>
                <a:cs typeface="Arial" charset="0"/>
              </a:rPr>
              <a:t>partial order</a:t>
            </a:r>
            <a:r>
              <a:rPr lang="en-US" sz="1800" smtClean="0">
                <a:solidFill>
                  <a:srgbClr val="003367"/>
                </a:solidFill>
                <a:cs typeface="Arial" charset="0"/>
              </a:rPr>
              <a:t> of program events.   The ordering relation (&lt;) is called </a:t>
            </a:r>
            <a:r>
              <a:rPr lang="en-US" sz="1800" smtClean="0">
                <a:solidFill>
                  <a:srgbClr val="651222"/>
                </a:solidFill>
                <a:cs typeface="Arial" charset="0"/>
              </a:rPr>
              <a:t>happens-before</a:t>
            </a:r>
            <a:r>
              <a:rPr lang="en-US" sz="1800" smtClean="0">
                <a:solidFill>
                  <a:srgbClr val="003367"/>
                </a:solidFill>
                <a:cs typeface="Arial" charset="0"/>
              </a:rPr>
              <a:t>.</a:t>
            </a:r>
          </a:p>
        </p:txBody>
      </p:sp>
      <p:sp>
        <p:nvSpPr>
          <p:cNvPr id="132112" name="TextBox 27"/>
          <p:cNvSpPr txBox="1">
            <a:spLocks noChangeArrowheads="1"/>
          </p:cNvSpPr>
          <p:nvPr/>
        </p:nvSpPr>
        <p:spPr bwMode="auto">
          <a:xfrm>
            <a:off x="228600" y="4572000"/>
            <a:ext cx="434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AutoNum type="arabicPeriod"/>
              <a:defRPr/>
            </a:pPr>
            <a:r>
              <a:rPr lang="en-US" sz="1800" dirty="0">
                <a:solidFill>
                  <a:srgbClr val="003367"/>
                </a:solidFill>
                <a:cs typeface="Arial" charset="0"/>
              </a:rPr>
              <a:t>Events within a thread are ordered.</a:t>
            </a:r>
          </a:p>
          <a:p>
            <a:pPr marL="342900" indent="-342900">
              <a:buFontTx/>
              <a:buAutoNum type="arabicPeriod"/>
              <a:defRPr/>
            </a:pPr>
            <a:r>
              <a:rPr lang="en-US" sz="1800" dirty="0" err="1">
                <a:solidFill>
                  <a:srgbClr val="003367"/>
                </a:solidFill>
                <a:cs typeface="Arial" charset="0"/>
              </a:rPr>
              <a:t>Mutex</a:t>
            </a:r>
            <a:r>
              <a:rPr lang="en-US" sz="1800" dirty="0">
                <a:solidFill>
                  <a:srgbClr val="003367"/>
                </a:solidFill>
                <a:cs typeface="Arial" charset="0"/>
              </a:rPr>
              <a:t> handoff orders events across threads: the </a:t>
            </a:r>
            <a:r>
              <a:rPr lang="en-US" sz="1800" b="1" dirty="0">
                <a:solidFill>
                  <a:srgbClr val="003367"/>
                </a:solidFill>
                <a:cs typeface="Arial" charset="0"/>
              </a:rPr>
              <a:t>release</a:t>
            </a:r>
            <a:r>
              <a:rPr lang="en-US" sz="1800" dirty="0">
                <a:solidFill>
                  <a:srgbClr val="003367"/>
                </a:solidFill>
                <a:cs typeface="Arial" charset="0"/>
              </a:rPr>
              <a:t> </a:t>
            </a:r>
            <a:r>
              <a:rPr lang="en-US" sz="1800" b="1" i="1" dirty="0">
                <a:solidFill>
                  <a:srgbClr val="003367"/>
                </a:solidFill>
                <a:cs typeface="Arial" charset="0"/>
              </a:rPr>
              <a:t>#N</a:t>
            </a:r>
            <a:r>
              <a:rPr lang="en-US" sz="1800" dirty="0">
                <a:solidFill>
                  <a:srgbClr val="003367"/>
                </a:solidFill>
                <a:cs typeface="Arial" charset="0"/>
              </a:rPr>
              <a:t> </a:t>
            </a:r>
            <a:r>
              <a:rPr lang="en-US" sz="1800" b="1" dirty="0">
                <a:solidFill>
                  <a:srgbClr val="003367"/>
                </a:solidFill>
                <a:cs typeface="Arial" charset="0"/>
              </a:rPr>
              <a:t>happens-before acquire </a:t>
            </a:r>
            <a:r>
              <a:rPr lang="en-US" sz="1800" b="1" i="1" dirty="0">
                <a:solidFill>
                  <a:srgbClr val="003367"/>
                </a:solidFill>
                <a:cs typeface="Arial" charset="0"/>
              </a:rPr>
              <a:t>#N+1</a:t>
            </a:r>
            <a:r>
              <a:rPr lang="en-US" sz="1800" dirty="0">
                <a:solidFill>
                  <a:srgbClr val="003367"/>
                </a:solidFill>
                <a:cs typeface="Arial" charset="0"/>
              </a:rPr>
              <a:t>. </a:t>
            </a:r>
          </a:p>
          <a:p>
            <a:pPr marL="342900" indent="-342900">
              <a:buFontTx/>
              <a:buAutoNum type="arabicPeriod"/>
              <a:defRPr/>
            </a:pPr>
            <a:r>
              <a:rPr lang="en-US" sz="1800" b="1" dirty="0">
                <a:solidFill>
                  <a:srgbClr val="003367"/>
                </a:solidFill>
                <a:cs typeface="Arial" charset="0"/>
              </a:rPr>
              <a:t>Happens-before </a:t>
            </a:r>
            <a:r>
              <a:rPr lang="en-US" sz="1800" dirty="0">
                <a:solidFill>
                  <a:srgbClr val="003367"/>
                </a:solidFill>
                <a:cs typeface="Arial" charset="0"/>
              </a:rPr>
              <a:t>is </a:t>
            </a:r>
            <a:r>
              <a:rPr lang="en-US" sz="1800" dirty="0">
                <a:solidFill>
                  <a:srgbClr val="651222"/>
                </a:solidFill>
                <a:cs typeface="Arial" charset="0"/>
              </a:rPr>
              <a:t>transitive</a:t>
            </a:r>
            <a:r>
              <a:rPr lang="en-US" sz="1800" dirty="0">
                <a:solidFill>
                  <a:srgbClr val="003367"/>
                </a:solidFill>
                <a:cs typeface="Arial" charset="0"/>
              </a:rPr>
              <a:t>:</a:t>
            </a:r>
          </a:p>
          <a:p>
            <a:pPr>
              <a:defRPr/>
            </a:pPr>
            <a:r>
              <a:rPr lang="en-US" sz="1800" dirty="0">
                <a:solidFill>
                  <a:srgbClr val="003367"/>
                </a:solidFill>
                <a:cs typeface="Arial" charset="0"/>
              </a:rPr>
              <a:t>      if (A &lt; B) and (B &lt; C) then A &lt; C.</a:t>
            </a:r>
          </a:p>
        </p:txBody>
      </p:sp>
      <p:sp>
        <p:nvSpPr>
          <p:cNvPr id="19473" name="TextBox 27"/>
          <p:cNvSpPr txBox="1">
            <a:spLocks noChangeArrowheads="1"/>
          </p:cNvSpPr>
          <p:nvPr/>
        </p:nvSpPr>
        <p:spPr bwMode="auto">
          <a:xfrm>
            <a:off x="4267200" y="2438400"/>
            <a:ext cx="4876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Two events are </a:t>
            </a:r>
            <a:r>
              <a:rPr lang="en-US" sz="1800" smtClean="0">
                <a:solidFill>
                  <a:srgbClr val="651222"/>
                </a:solidFill>
                <a:cs typeface="Arial" charset="0"/>
              </a:rPr>
              <a:t>concurrent</a:t>
            </a:r>
            <a:r>
              <a:rPr lang="en-US" sz="1800" smtClean="0">
                <a:solidFill>
                  <a:srgbClr val="003367"/>
                </a:solidFill>
                <a:cs typeface="Arial" charset="0"/>
              </a:rPr>
              <a:t> if neither </a:t>
            </a:r>
            <a:r>
              <a:rPr lang="en-US" sz="1800" b="1" smtClean="0">
                <a:solidFill>
                  <a:srgbClr val="003367"/>
                </a:solidFill>
                <a:cs typeface="Arial" charset="0"/>
              </a:rPr>
              <a:t>happens-before </a:t>
            </a:r>
            <a:r>
              <a:rPr lang="en-US" sz="1800" smtClean="0">
                <a:solidFill>
                  <a:srgbClr val="003367"/>
                </a:solidFill>
                <a:cs typeface="Arial" charset="0"/>
              </a:rPr>
              <a:t>the other.  They might execute in some order, but only by luck.</a:t>
            </a:r>
          </a:p>
          <a:p>
            <a:endParaRPr lang="en-US" sz="1800" smtClean="0">
              <a:solidFill>
                <a:srgbClr val="003367"/>
              </a:solidFill>
              <a:cs typeface="Arial" charset="0"/>
            </a:endParaRPr>
          </a:p>
          <a:p>
            <a:endParaRPr lang="en-US" sz="2000" smtClean="0">
              <a:solidFill>
                <a:srgbClr val="003367"/>
              </a:solidFill>
              <a:cs typeface="Arial" charset="0"/>
            </a:endParaRPr>
          </a:p>
        </p:txBody>
      </p:sp>
      <p:sp>
        <p:nvSpPr>
          <p:cNvPr id="19474" name="TextBox 27"/>
          <p:cNvSpPr txBox="1">
            <a:spLocks noChangeArrowheads="1"/>
          </p:cNvSpPr>
          <p:nvPr/>
        </p:nvSpPr>
        <p:spPr bwMode="auto">
          <a:xfrm>
            <a:off x="152400" y="3798888"/>
            <a:ext cx="30480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Just three rules govern </a:t>
            </a:r>
            <a:r>
              <a:rPr lang="en-US" sz="1800" b="1" smtClean="0">
                <a:solidFill>
                  <a:srgbClr val="003367"/>
                </a:solidFill>
                <a:cs typeface="Arial" charset="0"/>
              </a:rPr>
              <a:t>happens-before </a:t>
            </a:r>
            <a:r>
              <a:rPr lang="en-US" sz="1800" smtClean="0">
                <a:solidFill>
                  <a:srgbClr val="003367"/>
                </a:solidFill>
                <a:cs typeface="Arial" charset="0"/>
              </a:rPr>
              <a:t>order:</a:t>
            </a:r>
          </a:p>
          <a:p>
            <a:endParaRPr lang="en-US" sz="1800" smtClean="0">
              <a:solidFill>
                <a:srgbClr val="003367"/>
              </a:solidFill>
              <a:cs typeface="Arial" charset="0"/>
            </a:endParaRPr>
          </a:p>
          <a:p>
            <a:endParaRPr lang="en-US" sz="2000" smtClean="0">
              <a:solidFill>
                <a:srgbClr val="003367"/>
              </a:solidFill>
              <a:cs typeface="Arial" charset="0"/>
            </a:endParaRPr>
          </a:p>
        </p:txBody>
      </p:sp>
      <p:sp>
        <p:nvSpPr>
          <p:cNvPr id="19475" name="TextBox 27"/>
          <p:cNvSpPr txBox="1">
            <a:spLocks noChangeArrowheads="1"/>
          </p:cNvSpPr>
          <p:nvPr/>
        </p:nvSpPr>
        <p:spPr bwMode="auto">
          <a:xfrm>
            <a:off x="7315200" y="3521075"/>
            <a:ext cx="1676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The next schedule may reorder them.</a:t>
            </a:r>
          </a:p>
          <a:p>
            <a:endParaRPr lang="en-US" sz="1800" smtClean="0">
              <a:solidFill>
                <a:srgbClr val="003367"/>
              </a:solidFill>
              <a:cs typeface="Arial" charset="0"/>
            </a:endParaRPr>
          </a:p>
          <a:p>
            <a:endParaRPr lang="en-US" sz="2000" smtClean="0">
              <a:solidFill>
                <a:srgbClr val="003367"/>
              </a:solidFill>
              <a:cs typeface="Arial" charset="0"/>
            </a:endParaRPr>
          </a:p>
        </p:txBody>
      </p:sp>
      <p:sp>
        <p:nvSpPr>
          <p:cNvPr id="19476" name="TextBox 27"/>
          <p:cNvSpPr txBox="1">
            <a:spLocks noChangeArrowheads="1"/>
          </p:cNvSpPr>
          <p:nvPr/>
        </p:nvSpPr>
        <p:spPr bwMode="auto">
          <a:xfrm>
            <a:off x="4191000" y="6096000"/>
            <a:ext cx="50292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smtClean="0">
                <a:solidFill>
                  <a:srgbClr val="003367"/>
                </a:solidFill>
                <a:cs typeface="Arial" charset="0"/>
              </a:rPr>
              <a:t>Machines may reorder concurrent events, but they always respect </a:t>
            </a:r>
            <a:r>
              <a:rPr lang="en-US" sz="1800" b="1" smtClean="0">
                <a:solidFill>
                  <a:srgbClr val="003367"/>
                </a:solidFill>
                <a:cs typeface="Arial" charset="0"/>
              </a:rPr>
              <a:t>happens-before </a:t>
            </a:r>
            <a:r>
              <a:rPr lang="en-US" sz="1800" smtClean="0">
                <a:solidFill>
                  <a:srgbClr val="003367"/>
                </a:solidFill>
                <a:cs typeface="Arial" charset="0"/>
              </a:rPr>
              <a:t>ordering.</a:t>
            </a:r>
          </a:p>
          <a:p>
            <a:endParaRPr lang="en-US" sz="1800" smtClean="0">
              <a:solidFill>
                <a:srgbClr val="003367"/>
              </a:solidFill>
              <a:cs typeface="Arial" charset="0"/>
            </a:endParaRPr>
          </a:p>
          <a:p>
            <a:endParaRPr lang="en-US" sz="2000" smtClean="0">
              <a:solidFill>
                <a:srgbClr val="003367"/>
              </a:solidFill>
              <a:cs typeface="Arial" charset="0"/>
            </a:endParaRPr>
          </a:p>
        </p:txBody>
      </p:sp>
    </p:spTree>
    <p:extLst>
      <p:ext uri="{BB962C8B-B14F-4D97-AF65-F5344CB8AC3E}">
        <p14:creationId xmlns:p14="http://schemas.microsoft.com/office/powerpoint/2010/main" val="305161848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Arial" charset="0"/>
                <a:ea typeface="ＭＳ Ｐゴシック" charset="0"/>
                <a:cs typeface="Arial" charset="0"/>
              </a:rPr>
              <a:t>The point of all that</a:t>
            </a:r>
          </a:p>
        </p:txBody>
      </p:sp>
      <p:sp>
        <p:nvSpPr>
          <p:cNvPr id="29698" name="Content Placeholder 2"/>
          <p:cNvSpPr>
            <a:spLocks noGrp="1"/>
          </p:cNvSpPr>
          <p:nvPr>
            <p:ph idx="1"/>
          </p:nvPr>
        </p:nvSpPr>
        <p:spPr>
          <a:xfrm>
            <a:off x="457200" y="1371600"/>
            <a:ext cx="8226425" cy="4111625"/>
          </a:xfrm>
        </p:spPr>
        <p:txBody>
          <a:bodyPr/>
          <a:lstStyle/>
          <a:p>
            <a:r>
              <a:rPr lang="en-US" sz="2000">
                <a:latin typeface="Arial" charset="0"/>
                <a:ea typeface="ＭＳ Ｐゴシック" charset="0"/>
                <a:cs typeface="Arial" charset="0"/>
              </a:rPr>
              <a:t>We use special atomic instructions to implement locks.</a:t>
            </a:r>
          </a:p>
          <a:p>
            <a:r>
              <a:rPr lang="en-US" sz="2000">
                <a:latin typeface="Arial" charset="0"/>
                <a:ea typeface="ＭＳ Ｐゴシック" charset="0"/>
                <a:cs typeface="Arial" charset="0"/>
              </a:rPr>
              <a:t>E.g., a TSL or CMPXCHG on a lock variable </a:t>
            </a:r>
            <a:r>
              <a:rPr lang="en-US" sz="2000" b="1">
                <a:latin typeface="Arial" charset="0"/>
                <a:ea typeface="ＭＳ Ｐゴシック" charset="0"/>
                <a:cs typeface="Arial" charset="0"/>
              </a:rPr>
              <a:t>lockvar</a:t>
            </a:r>
            <a:r>
              <a:rPr lang="en-US" sz="2000">
                <a:latin typeface="Arial" charset="0"/>
                <a:ea typeface="ＭＳ Ｐゴシック" charset="0"/>
                <a:cs typeface="Arial" charset="0"/>
              </a:rPr>
              <a:t> is a </a:t>
            </a:r>
            <a:r>
              <a:rPr lang="en-US" sz="2000">
                <a:solidFill>
                  <a:srgbClr val="800000"/>
                </a:solidFill>
                <a:latin typeface="Arial" charset="0"/>
                <a:ea typeface="ＭＳ Ｐゴシック" charset="0"/>
                <a:cs typeface="Arial" charset="0"/>
              </a:rPr>
              <a:t>synchronization access</a:t>
            </a:r>
            <a:r>
              <a:rPr lang="en-US" sz="2000">
                <a:latin typeface="Arial" charset="0"/>
                <a:ea typeface="ＭＳ Ｐゴシック" charset="0"/>
                <a:cs typeface="Arial" charset="0"/>
              </a:rPr>
              <a:t>.</a:t>
            </a:r>
          </a:p>
          <a:p>
            <a:r>
              <a:rPr lang="en-US" sz="2000">
                <a:latin typeface="Arial" charset="0"/>
                <a:ea typeface="ＭＳ Ｐゴシック" charset="0"/>
                <a:cs typeface="Arial" charset="0"/>
              </a:rPr>
              <a:t>Synchronization accesses also have special behavior with respect to the memory system.</a:t>
            </a:r>
          </a:p>
          <a:p>
            <a:pPr lvl="1"/>
            <a:r>
              <a:rPr lang="en-US" sz="1800">
                <a:latin typeface="Arial" charset="0"/>
                <a:ea typeface="ＭＳ Ｐゴシック" charset="0"/>
                <a:cs typeface="Arial" charset="0"/>
              </a:rPr>
              <a:t>Suppose core C1 executes a synchronization access to </a:t>
            </a:r>
            <a:r>
              <a:rPr lang="en-US" sz="1800" b="1">
                <a:latin typeface="Arial" charset="0"/>
                <a:ea typeface="ＭＳ Ｐゴシック" charset="0"/>
                <a:cs typeface="Arial" charset="0"/>
              </a:rPr>
              <a:t>lockvar</a:t>
            </a:r>
            <a:r>
              <a:rPr lang="en-US" sz="1800">
                <a:latin typeface="Arial" charset="0"/>
                <a:ea typeface="ＭＳ Ｐゴシック" charset="0"/>
                <a:cs typeface="Arial" charset="0"/>
              </a:rPr>
              <a:t> at time t1, and then core C2 executes a synchronization access to </a:t>
            </a:r>
            <a:r>
              <a:rPr lang="en-US" sz="1800" b="1">
                <a:latin typeface="Arial" charset="0"/>
                <a:ea typeface="ＭＳ Ｐゴシック" charset="0"/>
                <a:cs typeface="Arial" charset="0"/>
              </a:rPr>
              <a:t>lockvar</a:t>
            </a:r>
            <a:r>
              <a:rPr lang="en-US" sz="1800">
                <a:latin typeface="Arial" charset="0"/>
                <a:ea typeface="ＭＳ Ｐゴシック" charset="0"/>
                <a:cs typeface="Arial" charset="0"/>
              </a:rPr>
              <a:t> at time t2.</a:t>
            </a:r>
          </a:p>
          <a:p>
            <a:pPr lvl="1"/>
            <a:r>
              <a:rPr lang="en-US" sz="1800">
                <a:latin typeface="Arial" charset="0"/>
                <a:ea typeface="ＭＳ Ｐゴシック" charset="0"/>
                <a:cs typeface="Arial" charset="0"/>
              </a:rPr>
              <a:t>Then t1&lt;t2: every memory </a:t>
            </a:r>
            <a:r>
              <a:rPr lang="en-US" sz="1800" b="1">
                <a:latin typeface="Arial" charset="0"/>
                <a:ea typeface="ＭＳ Ｐゴシック" charset="0"/>
                <a:cs typeface="Arial" charset="0"/>
              </a:rPr>
              <a:t>store</a:t>
            </a:r>
            <a:r>
              <a:rPr lang="en-US" sz="1800">
                <a:latin typeface="Arial" charset="0"/>
                <a:ea typeface="ＭＳ Ｐゴシック" charset="0"/>
                <a:cs typeface="Arial" charset="0"/>
              </a:rPr>
              <a:t> that </a:t>
            </a:r>
            <a:r>
              <a:rPr lang="en-US" sz="1800" b="1">
                <a:latin typeface="Arial" charset="0"/>
                <a:ea typeface="ＭＳ Ｐゴシック" charset="0"/>
                <a:cs typeface="Arial" charset="0"/>
              </a:rPr>
              <a:t>happens-before </a:t>
            </a:r>
            <a:r>
              <a:rPr lang="en-US" sz="1800">
                <a:latin typeface="Arial" charset="0"/>
                <a:ea typeface="ＭＳ Ｐゴシック" charset="0"/>
                <a:cs typeface="Arial" charset="0"/>
              </a:rPr>
              <a:t>t1 must be visible to any </a:t>
            </a:r>
            <a:r>
              <a:rPr lang="en-US" sz="1800" b="1">
                <a:latin typeface="Arial" charset="0"/>
                <a:ea typeface="ＭＳ Ｐゴシック" charset="0"/>
                <a:cs typeface="Arial" charset="0"/>
              </a:rPr>
              <a:t>load</a:t>
            </a:r>
            <a:r>
              <a:rPr lang="en-US" sz="1800">
                <a:latin typeface="Arial" charset="0"/>
                <a:ea typeface="ＭＳ Ｐゴシック" charset="0"/>
                <a:cs typeface="Arial" charset="0"/>
              </a:rPr>
              <a:t> on the same location after t2.</a:t>
            </a:r>
          </a:p>
          <a:p>
            <a:r>
              <a:rPr lang="en-US" sz="2000">
                <a:latin typeface="Arial" charset="0"/>
                <a:ea typeface="ＭＳ Ｐゴシック" charset="0"/>
                <a:cs typeface="Arial" charset="0"/>
              </a:rPr>
              <a:t>If memory always had this expensive sequential behavior, i.e., every access is a synchronization access, then we would not need atomic instructions: we could use “Dekker’s algorithm”.</a:t>
            </a:r>
          </a:p>
          <a:p>
            <a:r>
              <a:rPr lang="en-US" sz="2000">
                <a:latin typeface="Arial" charset="0"/>
                <a:ea typeface="ＭＳ Ｐゴシック" charset="0"/>
                <a:cs typeface="Arial" charset="0"/>
              </a:rPr>
              <a:t>We do not discuss Dekker’s algorithm because it is not applicable to modern machines.  (Look it up on wikipedia if interested.)</a:t>
            </a:r>
          </a:p>
          <a:p>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28343144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457200" y="609600"/>
            <a:ext cx="8623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baseline="30000" smtClean="0">
                <a:solidFill>
                  <a:srgbClr val="37305A"/>
                </a:solidFill>
              </a:rPr>
              <a:t>7.1. LOCKED ATOMIC OPERATIONS</a:t>
            </a:r>
          </a:p>
          <a:p>
            <a:r>
              <a:rPr lang="en-US" sz="3200" baseline="30000" smtClean="0">
                <a:solidFill>
                  <a:srgbClr val="37305A"/>
                </a:solidFill>
              </a:rPr>
              <a:t>The 32-bit IA-32 processors support locked atomic operations on locations in system memory. These operations are typically used to manage shared data structures (such as semaphores, segment descriptors, system segments, or page tables) in which two or more processors may try simultaneously to modify the same field or flag….</a:t>
            </a:r>
            <a:endParaRPr lang="en-US" sz="3200" smtClean="0">
              <a:solidFill>
                <a:srgbClr val="37305A"/>
              </a:solidFill>
            </a:endParaRPr>
          </a:p>
        </p:txBody>
      </p:sp>
      <p:sp>
        <p:nvSpPr>
          <p:cNvPr id="18434" name="Rectangle 2"/>
          <p:cNvSpPr>
            <a:spLocks noChangeArrowheads="1"/>
          </p:cNvSpPr>
          <p:nvPr/>
        </p:nvSpPr>
        <p:spPr bwMode="auto">
          <a:xfrm>
            <a:off x="457200" y="2819400"/>
            <a:ext cx="84629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aseline="30000" smtClean="0">
                <a:solidFill>
                  <a:srgbClr val="37305A"/>
                </a:solidFill>
              </a:rPr>
              <a:t>Note that the mechanisms for handling locked atomic operations have evolved as the complexity of IA-32 processors has evolved….</a:t>
            </a:r>
            <a:endParaRPr lang="en-US" sz="3200" smtClean="0">
              <a:solidFill>
                <a:srgbClr val="37305A"/>
              </a:solidFill>
            </a:endParaRPr>
          </a:p>
        </p:txBody>
      </p:sp>
      <p:sp>
        <p:nvSpPr>
          <p:cNvPr id="18435" name="Rectangle 3"/>
          <p:cNvSpPr>
            <a:spLocks noChangeArrowheads="1"/>
          </p:cNvSpPr>
          <p:nvPr/>
        </p:nvSpPr>
        <p:spPr bwMode="auto">
          <a:xfrm>
            <a:off x="457200" y="3886200"/>
            <a:ext cx="838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aseline="30000" smtClean="0">
                <a:solidFill>
                  <a:srgbClr val="37305A"/>
                </a:solidFill>
              </a:rPr>
              <a:t>Synchronization mechanisms in multiple-processor systems may depend upon a strong memory-ordering model. Here, a program can use a </a:t>
            </a:r>
            <a:r>
              <a:rPr lang="en-US" sz="3200" baseline="30000" smtClean="0">
                <a:solidFill>
                  <a:srgbClr val="651222"/>
                </a:solidFill>
              </a:rPr>
              <a:t>locking instruction such as the XCHG instruction </a:t>
            </a:r>
            <a:r>
              <a:rPr lang="en-US" sz="3200" baseline="30000" smtClean="0">
                <a:solidFill>
                  <a:srgbClr val="37305A"/>
                </a:solidFill>
              </a:rPr>
              <a:t>or the LOCK prefix to insure that a read-modify-write operation on memory is carried out atomically. </a:t>
            </a:r>
            <a:r>
              <a:rPr lang="en-US" sz="3200" baseline="30000" smtClean="0">
                <a:solidFill>
                  <a:srgbClr val="651222"/>
                </a:solidFill>
              </a:rPr>
              <a:t>Locking operations </a:t>
            </a:r>
            <a:r>
              <a:rPr lang="en-US" sz="3200" baseline="30000" smtClean="0">
                <a:solidFill>
                  <a:srgbClr val="37305A"/>
                </a:solidFill>
              </a:rPr>
              <a:t>typically operate like I/O operations in that they </a:t>
            </a:r>
            <a:r>
              <a:rPr lang="en-US" sz="3200" baseline="30000" smtClean="0">
                <a:solidFill>
                  <a:srgbClr val="651222"/>
                </a:solidFill>
              </a:rPr>
              <a:t>wait for all previous instructions to complete and for all buffered writes to drain to memory</a:t>
            </a:r>
            <a:r>
              <a:rPr lang="en-US" sz="3200" baseline="30000" smtClean="0">
                <a:solidFill>
                  <a:srgbClr val="37305A"/>
                </a:solidFill>
              </a:rPr>
              <a:t>….</a:t>
            </a:r>
            <a:endParaRPr lang="en-US" sz="3200" smtClean="0">
              <a:solidFill>
                <a:srgbClr val="37305A"/>
              </a:solidFill>
            </a:endParaRPr>
          </a:p>
        </p:txBody>
      </p:sp>
      <p:pic>
        <p:nvPicPr>
          <p:cNvPr id="1843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0"/>
            <a:ext cx="1676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3"/>
          <p:cNvSpPr>
            <a:spLocks noChangeArrowheads="1"/>
          </p:cNvSpPr>
          <p:nvPr/>
        </p:nvSpPr>
        <p:spPr bwMode="auto">
          <a:xfrm>
            <a:off x="2743200" y="6135688"/>
            <a:ext cx="586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smtClean="0">
                <a:solidFill>
                  <a:srgbClr val="000090"/>
                </a:solidFill>
              </a:rPr>
              <a:t>This is just an example of a principle on a particular machine (IA32): these details aren’t important.</a:t>
            </a:r>
          </a:p>
        </p:txBody>
      </p:sp>
    </p:spTree>
    <p:extLst>
      <p:ext uri="{BB962C8B-B14F-4D97-AF65-F5344CB8AC3E}">
        <p14:creationId xmlns:p14="http://schemas.microsoft.com/office/powerpoint/2010/main" val="4237186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p:cNvSpPr/>
          <p:nvPr/>
        </p:nvSpPr>
        <p:spPr bwMode="auto">
          <a:xfrm flipH="1">
            <a:off x="762000" y="2819400"/>
            <a:ext cx="1600200" cy="3286125"/>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2642" name="Title 1"/>
          <p:cNvSpPr>
            <a:spLocks noGrp="1"/>
          </p:cNvSpPr>
          <p:nvPr>
            <p:ph type="title"/>
          </p:nvPr>
        </p:nvSpPr>
        <p:spPr/>
        <p:txBody>
          <a:bodyPr/>
          <a:lstStyle/>
          <a:p>
            <a:r>
              <a:rPr lang="en-US">
                <a:latin typeface="Arial" charset="0"/>
                <a:ea typeface="ＭＳ Ｐゴシック" charset="0"/>
                <a:cs typeface="Arial" charset="0"/>
              </a:rPr>
              <a:t>A thread: review</a:t>
            </a:r>
          </a:p>
        </p:txBody>
      </p:sp>
      <p:sp>
        <p:nvSpPr>
          <p:cNvPr id="112643" name="Freeform 13"/>
          <p:cNvSpPr>
            <a:spLocks/>
          </p:cNvSpPr>
          <p:nvPr/>
        </p:nvSpPr>
        <p:spPr bwMode="auto">
          <a:xfrm>
            <a:off x="987425" y="2674938"/>
            <a:ext cx="1181100" cy="2667000"/>
          </a:xfrm>
          <a:custGeom>
            <a:avLst/>
            <a:gdLst>
              <a:gd name="T0" fmla="*/ 2147483647 w 744"/>
              <a:gd name="T1" fmla="*/ 0 h 1680"/>
              <a:gd name="T2" fmla="*/ 2147483647 w 744"/>
              <a:gd name="T3" fmla="*/ 2147483647 h 1680"/>
              <a:gd name="T4" fmla="*/ 2147483647 w 744"/>
              <a:gd name="T5" fmla="*/ 2147483647 h 1680"/>
              <a:gd name="T6" fmla="*/ 2147483647 w 744"/>
              <a:gd name="T7" fmla="*/ 2147483647 h 1680"/>
              <a:gd name="T8" fmla="*/ 2147483647 w 744"/>
              <a:gd name="T9" fmla="*/ 2147483647 h 1680"/>
              <a:gd name="T10" fmla="*/ 2147483647 w 744"/>
              <a:gd name="T11" fmla="*/ 2147483647 h 1680"/>
              <a:gd name="T12" fmla="*/ 2147483647 w 744"/>
              <a:gd name="T13" fmla="*/ 2147483647 h 1680"/>
              <a:gd name="T14" fmla="*/ 2147483647 w 744"/>
              <a:gd name="T15" fmla="*/ 2147483647 h 1680"/>
              <a:gd name="T16" fmla="*/ 2147483647 w 744"/>
              <a:gd name="T17" fmla="*/ 2147483647 h 1680"/>
              <a:gd name="T18" fmla="*/ 2147483647 w 744"/>
              <a:gd name="T19" fmla="*/ 2147483647 h 1680"/>
              <a:gd name="T20" fmla="*/ 2147483647 w 744"/>
              <a:gd name="T21" fmla="*/ 2147483647 h 1680"/>
              <a:gd name="T22" fmla="*/ 2147483647 w 744"/>
              <a:gd name="T23" fmla="*/ 2147483647 h 1680"/>
              <a:gd name="T24" fmla="*/ 2147483647 w 744"/>
              <a:gd name="T25" fmla="*/ 2147483647 h 1680"/>
              <a:gd name="T26" fmla="*/ 2147483647 w 744"/>
              <a:gd name="T27" fmla="*/ 2147483647 h 1680"/>
              <a:gd name="T28" fmla="*/ 2147483647 w 744"/>
              <a:gd name="T29" fmla="*/ 2147483647 h 1680"/>
              <a:gd name="T30" fmla="*/ 2147483647 w 744"/>
              <a:gd name="T31" fmla="*/ 2147483647 h 1680"/>
              <a:gd name="T32" fmla="*/ 2147483647 w 744"/>
              <a:gd name="T33" fmla="*/ 2147483647 h 1680"/>
              <a:gd name="T34" fmla="*/ 2147483647 w 744"/>
              <a:gd name="T35" fmla="*/ 2147483647 h 1680"/>
              <a:gd name="T36" fmla="*/ 2147483647 w 744"/>
              <a:gd name="T37" fmla="*/ 2147483647 h 1680"/>
              <a:gd name="T38" fmla="*/ 0 w 744"/>
              <a:gd name="T39" fmla="*/ 2147483647 h 1680"/>
              <a:gd name="T40" fmla="*/ 2147483647 w 744"/>
              <a:gd name="T41" fmla="*/ 2147483647 h 1680"/>
              <a:gd name="T42" fmla="*/ 2147483647 w 744"/>
              <a:gd name="T43" fmla="*/ 2147483647 h 1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4"/>
              <a:gd name="T67" fmla="*/ 0 h 1680"/>
              <a:gd name="T68" fmla="*/ 744 w 744"/>
              <a:gd name="T69" fmla="*/ 1680 h 16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4" h="1680">
                <a:moveTo>
                  <a:pt x="370" y="0"/>
                </a:moveTo>
                <a:lnTo>
                  <a:pt x="370" y="240"/>
                </a:lnTo>
                <a:lnTo>
                  <a:pt x="523" y="307"/>
                </a:lnTo>
                <a:lnTo>
                  <a:pt x="288" y="374"/>
                </a:lnTo>
                <a:lnTo>
                  <a:pt x="293" y="451"/>
                </a:lnTo>
                <a:lnTo>
                  <a:pt x="422" y="489"/>
                </a:lnTo>
                <a:lnTo>
                  <a:pt x="475" y="528"/>
                </a:lnTo>
                <a:lnTo>
                  <a:pt x="336" y="557"/>
                </a:lnTo>
                <a:lnTo>
                  <a:pt x="682" y="672"/>
                </a:lnTo>
                <a:lnTo>
                  <a:pt x="509" y="705"/>
                </a:lnTo>
                <a:lnTo>
                  <a:pt x="715" y="849"/>
                </a:lnTo>
                <a:lnTo>
                  <a:pt x="547" y="955"/>
                </a:lnTo>
                <a:lnTo>
                  <a:pt x="744" y="1085"/>
                </a:lnTo>
                <a:lnTo>
                  <a:pt x="624" y="1104"/>
                </a:lnTo>
                <a:lnTo>
                  <a:pt x="389" y="1248"/>
                </a:lnTo>
                <a:lnTo>
                  <a:pt x="706" y="1243"/>
                </a:lnTo>
                <a:lnTo>
                  <a:pt x="610" y="1339"/>
                </a:lnTo>
                <a:lnTo>
                  <a:pt x="451" y="1464"/>
                </a:lnTo>
                <a:lnTo>
                  <a:pt x="86" y="1502"/>
                </a:lnTo>
                <a:lnTo>
                  <a:pt x="0" y="1574"/>
                </a:lnTo>
                <a:lnTo>
                  <a:pt x="302" y="1651"/>
                </a:lnTo>
                <a:lnTo>
                  <a:pt x="494" y="1680"/>
                </a:lnTo>
              </a:path>
            </a:pathLst>
          </a:custGeom>
          <a:noFill/>
          <a:ln w="28575" cmpd="sng">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smtClean="0">
              <a:solidFill>
                <a:prstClr val="white"/>
              </a:solidFill>
            </a:endParaRPr>
          </a:p>
        </p:txBody>
      </p:sp>
      <p:sp>
        <p:nvSpPr>
          <p:cNvPr id="112644" name="Text Box 93"/>
          <p:cNvSpPr txBox="1">
            <a:spLocks noChangeArrowheads="1"/>
          </p:cNvSpPr>
          <p:nvPr/>
        </p:nvSpPr>
        <p:spPr bwMode="auto">
          <a:xfrm>
            <a:off x="914400" y="5562600"/>
            <a:ext cx="1835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200" b="1" smtClean="0">
                <a:solidFill>
                  <a:srgbClr val="000000"/>
                </a:solidFill>
              </a:rPr>
              <a:t>Program</a:t>
            </a:r>
          </a:p>
        </p:txBody>
      </p:sp>
      <p:grpSp>
        <p:nvGrpSpPr>
          <p:cNvPr id="112645" name="Group 3"/>
          <p:cNvGrpSpPr>
            <a:grpSpLocks/>
          </p:cNvGrpSpPr>
          <p:nvPr/>
        </p:nvGrpSpPr>
        <p:grpSpPr bwMode="auto">
          <a:xfrm>
            <a:off x="1143000" y="1752600"/>
            <a:ext cx="914400" cy="914400"/>
            <a:chOff x="3689" y="1658"/>
            <a:chExt cx="576" cy="576"/>
          </a:xfrm>
        </p:grpSpPr>
        <p:grpSp>
          <p:nvGrpSpPr>
            <p:cNvPr id="112690" name="Group 4"/>
            <p:cNvGrpSpPr>
              <a:grpSpLocks/>
            </p:cNvGrpSpPr>
            <p:nvPr/>
          </p:nvGrpSpPr>
          <p:grpSpPr bwMode="auto">
            <a:xfrm>
              <a:off x="3689" y="1658"/>
              <a:ext cx="576" cy="576"/>
              <a:chOff x="4269" y="2781"/>
              <a:chExt cx="576" cy="576"/>
            </a:xfrm>
          </p:grpSpPr>
          <p:sp>
            <p:nvSpPr>
              <p:cNvPr id="15" name="Oval 5"/>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6" name="AutoShape 6"/>
              <p:cNvSpPr>
                <a:spLocks noChangeArrowheads="1"/>
              </p:cNvSpPr>
              <p:nvPr/>
            </p:nvSpPr>
            <p:spPr bwMode="auto">
              <a:xfrm flipH="1">
                <a:off x="4469" y="2908"/>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4" name="AutoShape 7"/>
            <p:cNvSpPr>
              <a:spLocks noChangeArrowheads="1"/>
            </p:cNvSpPr>
            <p:nvPr/>
          </p:nvSpPr>
          <p:spPr bwMode="auto">
            <a:xfrm rot="-8460389">
              <a:off x="3714" y="1735"/>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12646" name="AutoShape 10"/>
          <p:cNvSpPr>
            <a:spLocks noChangeArrowheads="1"/>
          </p:cNvSpPr>
          <p:nvPr/>
        </p:nvSpPr>
        <p:spPr bwMode="auto">
          <a:xfrm>
            <a:off x="3276600" y="3657600"/>
            <a:ext cx="1749425" cy="24384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12647" name="AutoShape 10"/>
          <p:cNvSpPr>
            <a:spLocks noChangeArrowheads="1"/>
          </p:cNvSpPr>
          <p:nvPr/>
        </p:nvSpPr>
        <p:spPr bwMode="auto">
          <a:xfrm>
            <a:off x="3276600" y="1905000"/>
            <a:ext cx="1752600" cy="2133600"/>
          </a:xfrm>
          <a:prstGeom prst="flowChartProcess">
            <a:avLst/>
          </a:prstGeom>
          <a:solidFill>
            <a:srgbClr val="A6A6A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grpSp>
        <p:nvGrpSpPr>
          <p:cNvPr id="112648" name="Group 3"/>
          <p:cNvGrpSpPr>
            <a:grpSpLocks/>
          </p:cNvGrpSpPr>
          <p:nvPr/>
        </p:nvGrpSpPr>
        <p:grpSpPr bwMode="auto">
          <a:xfrm>
            <a:off x="3560763" y="4752975"/>
            <a:ext cx="1239837" cy="1009650"/>
            <a:chOff x="1274763" y="4419600"/>
            <a:chExt cx="1239837" cy="1009650"/>
          </a:xfrm>
        </p:grpSpPr>
        <p:sp>
          <p:nvSpPr>
            <p:cNvPr id="19" name="Rectangle 14"/>
            <p:cNvSpPr>
              <a:spLocks noChangeArrowheads="1"/>
            </p:cNvSpPr>
            <p:nvPr/>
          </p:nvSpPr>
          <p:spPr bwMode="auto">
            <a:xfrm>
              <a:off x="1274763" y="4667250"/>
              <a:ext cx="1239837" cy="762000"/>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2687" name="Rectangle 17"/>
            <p:cNvSpPr>
              <a:spLocks noChangeArrowheads="1"/>
            </p:cNvSpPr>
            <p:nvPr/>
          </p:nvSpPr>
          <p:spPr bwMode="auto">
            <a:xfrm>
              <a:off x="1487488" y="4629150"/>
              <a:ext cx="814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defTabSz="914400"/>
              <a:r>
                <a:rPr lang="en-US" sz="1800" smtClean="0">
                  <a:solidFill>
                    <a:srgbClr val="000000"/>
                  </a:solidFill>
                  <a:cs typeface="Arial" charset="0"/>
                </a:rPr>
                <a:t>kernel</a:t>
              </a:r>
            </a:p>
            <a:p>
              <a:pPr algn="ctr" defTabSz="914400"/>
              <a:r>
                <a:rPr lang="en-US" sz="1800" smtClean="0">
                  <a:solidFill>
                    <a:srgbClr val="000000"/>
                  </a:solidFill>
                  <a:cs typeface="Arial" charset="0"/>
                </a:rPr>
                <a:t>stack</a:t>
              </a:r>
              <a:endParaRPr lang="en-US" sz="1600" smtClean="0">
                <a:solidFill>
                  <a:srgbClr val="000000"/>
                </a:solidFill>
                <a:cs typeface="Arial" charset="0"/>
              </a:endParaRPr>
            </a:p>
          </p:txBody>
        </p:sp>
        <p:sp>
          <p:nvSpPr>
            <p:cNvPr id="21" name="AutoShape 16"/>
            <p:cNvSpPr>
              <a:spLocks noChangeArrowheads="1"/>
            </p:cNvSpPr>
            <p:nvPr/>
          </p:nvSpPr>
          <p:spPr bwMode="auto">
            <a:xfrm>
              <a:off x="1828800" y="5197475"/>
              <a:ext cx="131763" cy="231775"/>
            </a:xfrm>
            <a:prstGeom prst="upArrow">
              <a:avLst>
                <a:gd name="adj1" fmla="val 50000"/>
                <a:gd name="adj2" fmla="val 44408"/>
              </a:avLst>
            </a:prstGeom>
            <a:solidFill>
              <a:srgbClr val="000000"/>
            </a:solid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2" name="Rectangle 20" descr="Dark upward diagonal"/>
            <p:cNvSpPr>
              <a:spLocks noChangeArrowheads="1"/>
            </p:cNvSpPr>
            <p:nvPr/>
          </p:nvSpPr>
          <p:spPr bwMode="auto">
            <a:xfrm>
              <a:off x="1274763" y="4419600"/>
              <a:ext cx="1239837" cy="247650"/>
            </a:xfrm>
            <a:prstGeom prst="rect">
              <a:avLst/>
            </a:prstGeom>
            <a:pattFill prst="dkUpDiag">
              <a:fgClr>
                <a:srgbClr val="99CCFF"/>
              </a:fgClr>
              <a:bgClr>
                <a:srgbClr val="475E76"/>
              </a:bgClr>
            </a:patt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grpSp>
        <p:nvGrpSpPr>
          <p:cNvPr id="112649" name="Group 22"/>
          <p:cNvGrpSpPr>
            <a:grpSpLocks/>
          </p:cNvGrpSpPr>
          <p:nvPr/>
        </p:nvGrpSpPr>
        <p:grpSpPr bwMode="auto">
          <a:xfrm>
            <a:off x="3560763" y="2724150"/>
            <a:ext cx="1239837" cy="1009650"/>
            <a:chOff x="1274763" y="4419600"/>
            <a:chExt cx="1239837" cy="1009650"/>
          </a:xfrm>
        </p:grpSpPr>
        <p:sp>
          <p:nvSpPr>
            <p:cNvPr id="24" name="Rectangle 14"/>
            <p:cNvSpPr>
              <a:spLocks noChangeArrowheads="1"/>
            </p:cNvSpPr>
            <p:nvPr/>
          </p:nvSpPr>
          <p:spPr bwMode="auto">
            <a:xfrm>
              <a:off x="1274763" y="4667250"/>
              <a:ext cx="1239837" cy="762000"/>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12683" name="Rectangle 17"/>
            <p:cNvSpPr>
              <a:spLocks noChangeArrowheads="1"/>
            </p:cNvSpPr>
            <p:nvPr/>
          </p:nvSpPr>
          <p:spPr bwMode="auto">
            <a:xfrm>
              <a:off x="1532969" y="4629150"/>
              <a:ext cx="723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defTabSz="914400"/>
              <a:r>
                <a:rPr lang="en-US" sz="1800" smtClean="0">
                  <a:solidFill>
                    <a:srgbClr val="000000"/>
                  </a:solidFill>
                  <a:cs typeface="Arial" charset="0"/>
                </a:rPr>
                <a:t>user</a:t>
              </a:r>
            </a:p>
            <a:p>
              <a:pPr algn="ctr" defTabSz="914400"/>
              <a:r>
                <a:rPr lang="en-US" sz="1800" smtClean="0">
                  <a:solidFill>
                    <a:srgbClr val="000000"/>
                  </a:solidFill>
                  <a:cs typeface="Arial" charset="0"/>
                </a:rPr>
                <a:t>stack</a:t>
              </a:r>
              <a:endParaRPr lang="en-US" sz="1600" smtClean="0">
                <a:solidFill>
                  <a:srgbClr val="000000"/>
                </a:solidFill>
                <a:cs typeface="Arial" charset="0"/>
              </a:endParaRPr>
            </a:p>
          </p:txBody>
        </p:sp>
        <p:sp>
          <p:nvSpPr>
            <p:cNvPr id="26" name="AutoShape 16"/>
            <p:cNvSpPr>
              <a:spLocks noChangeArrowheads="1"/>
            </p:cNvSpPr>
            <p:nvPr/>
          </p:nvSpPr>
          <p:spPr bwMode="auto">
            <a:xfrm>
              <a:off x="1828800" y="5197475"/>
              <a:ext cx="131763" cy="231775"/>
            </a:xfrm>
            <a:prstGeom prst="upArrow">
              <a:avLst>
                <a:gd name="adj1" fmla="val 50000"/>
                <a:gd name="adj2" fmla="val 44408"/>
              </a:avLst>
            </a:prstGeom>
            <a:solidFill>
              <a:srgbClr val="000000"/>
            </a:solidFill>
            <a:ln w="12700">
              <a:solidFill>
                <a:srgbClr val="000000"/>
              </a:solidFill>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7" name="Rectangle 20" descr="Dark upward diagonal"/>
            <p:cNvSpPr>
              <a:spLocks noChangeArrowheads="1"/>
            </p:cNvSpPr>
            <p:nvPr/>
          </p:nvSpPr>
          <p:spPr bwMode="auto">
            <a:xfrm>
              <a:off x="1274763" y="4419600"/>
              <a:ext cx="1239837" cy="247650"/>
            </a:xfrm>
            <a:prstGeom prst="rect">
              <a:avLst/>
            </a:prstGeom>
            <a:pattFill prst="dkUpDiag">
              <a:fgClr>
                <a:srgbClr val="99CCFF"/>
              </a:fgClr>
              <a:bgClr>
                <a:srgbClr val="475E76"/>
              </a:bgClr>
            </a:patt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28" name="Rectangle 11"/>
          <p:cNvSpPr>
            <a:spLocks noChangeArrowheads="1"/>
          </p:cNvSpPr>
          <p:nvPr/>
        </p:nvSpPr>
        <p:spPr bwMode="auto">
          <a:xfrm>
            <a:off x="3581400" y="2209800"/>
            <a:ext cx="1219200" cy="352425"/>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r>
              <a:rPr lang="en-US" sz="1800" kern="0" dirty="0">
                <a:solidFill>
                  <a:sysClr val="windowText" lastClr="000000"/>
                </a:solidFill>
                <a:ea typeface="Arial" charset="0"/>
                <a:cs typeface="Arial" charset="0"/>
              </a:rPr>
              <a:t>User TCB</a:t>
            </a:r>
          </a:p>
        </p:txBody>
      </p:sp>
      <p:cxnSp>
        <p:nvCxnSpPr>
          <p:cNvPr id="112651" name="Straight Connector 10"/>
          <p:cNvCxnSpPr>
            <a:cxnSpLocks noChangeShapeType="1"/>
          </p:cNvCxnSpPr>
          <p:nvPr/>
        </p:nvCxnSpPr>
        <p:spPr bwMode="auto">
          <a:xfrm>
            <a:off x="4191000" y="3810000"/>
            <a:ext cx="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sp>
        <p:nvSpPr>
          <p:cNvPr id="31" name="Rectangle 11"/>
          <p:cNvSpPr>
            <a:spLocks noChangeArrowheads="1"/>
          </p:cNvSpPr>
          <p:nvPr/>
        </p:nvSpPr>
        <p:spPr bwMode="auto">
          <a:xfrm>
            <a:off x="3581400" y="4267200"/>
            <a:ext cx="1219200" cy="352425"/>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r>
              <a:rPr lang="en-US" sz="1800" kern="0" dirty="0">
                <a:solidFill>
                  <a:sysClr val="windowText" lastClr="000000"/>
                </a:solidFill>
                <a:ea typeface="Arial" charset="0"/>
                <a:cs typeface="Arial" charset="0"/>
              </a:rPr>
              <a:t>kernel TCB</a:t>
            </a:r>
          </a:p>
        </p:txBody>
      </p:sp>
      <p:sp>
        <p:nvSpPr>
          <p:cNvPr id="32" name="Rectangle 24"/>
          <p:cNvSpPr>
            <a:spLocks noChangeArrowheads="1"/>
          </p:cNvSpPr>
          <p:nvPr/>
        </p:nvSpPr>
        <p:spPr bwMode="auto">
          <a:xfrm>
            <a:off x="3505200" y="2133600"/>
            <a:ext cx="1371600" cy="1676400"/>
          </a:xfrm>
          <a:prstGeom prst="rect">
            <a:avLst/>
          </a:prstGeom>
          <a:noFill/>
          <a:ln w="25400" cap="rnd">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3" name="Rectangle 24"/>
          <p:cNvSpPr>
            <a:spLocks noChangeArrowheads="1"/>
          </p:cNvSpPr>
          <p:nvPr/>
        </p:nvSpPr>
        <p:spPr bwMode="auto">
          <a:xfrm>
            <a:off x="3505200" y="4191000"/>
            <a:ext cx="1371600" cy="1676400"/>
          </a:xfrm>
          <a:prstGeom prst="rect">
            <a:avLst/>
          </a:prstGeom>
          <a:noFill/>
          <a:ln w="25400" cap="rnd">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34" name="Oval 3"/>
          <p:cNvSpPr>
            <a:spLocks noChangeArrowheads="1"/>
          </p:cNvSpPr>
          <p:nvPr/>
        </p:nvSpPr>
        <p:spPr bwMode="auto">
          <a:xfrm>
            <a:off x="6702425" y="18288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active </a:t>
            </a:r>
          </a:p>
          <a:p>
            <a:pPr algn="ctr" fontAlgn="auto">
              <a:spcBef>
                <a:spcPts val="0"/>
              </a:spcBef>
              <a:spcAft>
                <a:spcPts val="0"/>
              </a:spcAft>
              <a:defRPr/>
            </a:pPr>
            <a:r>
              <a:rPr lang="en-US" sz="1800" kern="0" dirty="0">
                <a:solidFill>
                  <a:sysClr val="windowText" lastClr="000000"/>
                </a:solidFill>
                <a:ea typeface="Arial" charset="0"/>
              </a:rPr>
              <a:t>ready or</a:t>
            </a:r>
          </a:p>
          <a:p>
            <a:pPr algn="ctr" fontAlgn="auto">
              <a:spcBef>
                <a:spcPts val="0"/>
              </a:spcBef>
              <a:spcAft>
                <a:spcPts val="0"/>
              </a:spcAft>
              <a:defRPr/>
            </a:pPr>
            <a:r>
              <a:rPr lang="en-US" sz="1800" kern="0" dirty="0">
                <a:solidFill>
                  <a:sysClr val="windowText" lastClr="000000"/>
                </a:solidFill>
                <a:ea typeface="Arial" charset="0"/>
              </a:rPr>
              <a:t>running</a:t>
            </a:r>
            <a:endParaRPr lang="en-US" sz="2000" kern="0" dirty="0">
              <a:solidFill>
                <a:sysClr val="windowText" lastClr="000000"/>
              </a:solidFill>
              <a:ea typeface="Arial" charset="0"/>
            </a:endParaRPr>
          </a:p>
        </p:txBody>
      </p:sp>
      <p:sp>
        <p:nvSpPr>
          <p:cNvPr id="35" name="Oval 5"/>
          <p:cNvSpPr>
            <a:spLocks noChangeArrowheads="1"/>
          </p:cNvSpPr>
          <p:nvPr/>
        </p:nvSpPr>
        <p:spPr bwMode="auto">
          <a:xfrm>
            <a:off x="6702425" y="36576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blocked</a:t>
            </a:r>
            <a:endParaRPr lang="en-US" b="1" kern="0" dirty="0">
              <a:solidFill>
                <a:sysClr val="windowText" lastClr="000000"/>
              </a:solidFill>
              <a:ea typeface="Arial" charset="0"/>
            </a:endParaRPr>
          </a:p>
        </p:txBody>
      </p:sp>
      <p:grpSp>
        <p:nvGrpSpPr>
          <p:cNvPr id="112657" name="Group 113"/>
          <p:cNvGrpSpPr>
            <a:grpSpLocks/>
          </p:cNvGrpSpPr>
          <p:nvPr/>
        </p:nvGrpSpPr>
        <p:grpSpPr bwMode="auto">
          <a:xfrm>
            <a:off x="6858000" y="4343400"/>
            <a:ext cx="792163" cy="639763"/>
            <a:chOff x="1905000" y="2895599"/>
            <a:chExt cx="792162" cy="639765"/>
          </a:xfrm>
        </p:grpSpPr>
        <p:sp>
          <p:nvSpPr>
            <p:cNvPr id="112680"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12681"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0000"/>
                  </a:solidFill>
                  <a:cs typeface="Arial" charset="0"/>
                </a:rPr>
                <a:t>wait</a:t>
              </a:r>
              <a:endParaRPr lang="en-US" sz="1400" smtClean="0">
                <a:solidFill>
                  <a:srgbClr val="000000"/>
                </a:solidFill>
                <a:cs typeface="Arial" charset="0"/>
              </a:endParaRPr>
            </a:p>
          </p:txBody>
        </p:sp>
      </p:grpSp>
      <p:cxnSp>
        <p:nvCxnSpPr>
          <p:cNvPr id="112658" name="AutoShape 11"/>
          <p:cNvCxnSpPr>
            <a:cxnSpLocks noChangeShapeType="1"/>
            <a:stCxn id="35" idx="6"/>
            <a:endCxn id="34" idx="6"/>
          </p:cNvCxnSpPr>
          <p:nvPr/>
        </p:nvCxnSpPr>
        <p:spPr bwMode="auto">
          <a:xfrm flipV="1">
            <a:off x="7769225" y="2362200"/>
            <a:ext cx="12700" cy="1828800"/>
          </a:xfrm>
          <a:prstGeom prst="curvedConnector3">
            <a:avLst>
              <a:gd name="adj1" fmla="val 39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112659" name="AutoShape 11"/>
          <p:cNvCxnSpPr>
            <a:cxnSpLocks noChangeShapeType="1"/>
            <a:stCxn id="34" idx="2"/>
            <a:endCxn id="35" idx="2"/>
          </p:cNvCxnSpPr>
          <p:nvPr/>
        </p:nvCxnSpPr>
        <p:spPr bwMode="auto">
          <a:xfrm rot="10800000" flipV="1">
            <a:off x="6702425" y="2362200"/>
            <a:ext cx="12700" cy="1828800"/>
          </a:xfrm>
          <a:prstGeom prst="curvedConnector3">
            <a:avLst>
              <a:gd name="adj1" fmla="val 40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12660" name="Rectangle 58"/>
          <p:cNvSpPr>
            <a:spLocks noChangeArrowheads="1"/>
          </p:cNvSpPr>
          <p:nvPr/>
        </p:nvSpPr>
        <p:spPr bwMode="auto">
          <a:xfrm>
            <a:off x="55626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smtClean="0">
                <a:solidFill>
                  <a:srgbClr val="000000"/>
                </a:solidFill>
                <a:cs typeface="Arial" charset="0"/>
              </a:rPr>
              <a:t>sleep</a:t>
            </a:r>
          </a:p>
          <a:p>
            <a:pPr algn="ctr" defTabSz="914400"/>
            <a:r>
              <a:rPr lang="en-US" sz="2000" b="1" smtClean="0">
                <a:solidFill>
                  <a:srgbClr val="000000"/>
                </a:solidFill>
                <a:cs typeface="Arial" charset="0"/>
              </a:rPr>
              <a:t>wait</a:t>
            </a:r>
          </a:p>
        </p:txBody>
      </p:sp>
      <p:sp>
        <p:nvSpPr>
          <p:cNvPr id="112661" name="Oval 67"/>
          <p:cNvSpPr>
            <a:spLocks noChangeArrowheads="1"/>
          </p:cNvSpPr>
          <p:nvPr/>
        </p:nvSpPr>
        <p:spPr bwMode="auto">
          <a:xfrm>
            <a:off x="6172200" y="350520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12662" name="Rectangle 58"/>
          <p:cNvSpPr>
            <a:spLocks noChangeArrowheads="1"/>
          </p:cNvSpPr>
          <p:nvPr/>
        </p:nvSpPr>
        <p:spPr bwMode="auto">
          <a:xfrm>
            <a:off x="75438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smtClean="0">
                <a:solidFill>
                  <a:srgbClr val="000000"/>
                </a:solidFill>
                <a:cs typeface="Arial" charset="0"/>
              </a:rPr>
              <a:t>wakeup</a:t>
            </a:r>
          </a:p>
          <a:p>
            <a:pPr algn="ctr" defTabSz="914400"/>
            <a:r>
              <a:rPr lang="en-US" sz="2000" b="1" smtClean="0">
                <a:solidFill>
                  <a:srgbClr val="000000"/>
                </a:solidFill>
                <a:cs typeface="Arial" charset="0"/>
              </a:rPr>
              <a:t>signal</a:t>
            </a:r>
          </a:p>
        </p:txBody>
      </p:sp>
      <p:sp>
        <p:nvSpPr>
          <p:cNvPr id="112663" name="Oval 54"/>
          <p:cNvSpPr>
            <a:spLocks noChangeArrowheads="1"/>
          </p:cNvSpPr>
          <p:nvPr/>
        </p:nvSpPr>
        <p:spPr bwMode="auto">
          <a:xfrm>
            <a:off x="8077200" y="27432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12664" name="Rectangle 58"/>
          <p:cNvSpPr>
            <a:spLocks noChangeArrowheads="1"/>
          </p:cNvSpPr>
          <p:nvPr/>
        </p:nvSpPr>
        <p:spPr bwMode="auto">
          <a:xfrm>
            <a:off x="5410200" y="5291138"/>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When a thread is </a:t>
            </a:r>
            <a:r>
              <a:rPr lang="en-US" sz="1800" b="1" smtClean="0">
                <a:solidFill>
                  <a:srgbClr val="000000"/>
                </a:solidFill>
                <a:cs typeface="Arial" charset="0"/>
              </a:rPr>
              <a:t>blocked</a:t>
            </a:r>
            <a:r>
              <a:rPr lang="en-US" sz="1800" smtClean="0">
                <a:solidFill>
                  <a:srgbClr val="000000"/>
                </a:solidFill>
                <a:cs typeface="Arial" charset="0"/>
              </a:rPr>
              <a:t> its TCB is placed on a </a:t>
            </a:r>
            <a:r>
              <a:rPr lang="en-US" sz="1800" b="1" smtClean="0">
                <a:solidFill>
                  <a:srgbClr val="651222"/>
                </a:solidFill>
                <a:cs typeface="Arial" charset="0"/>
              </a:rPr>
              <a:t>sleep queue</a:t>
            </a:r>
            <a:r>
              <a:rPr lang="en-US" sz="1800" smtClean="0">
                <a:solidFill>
                  <a:srgbClr val="000000"/>
                </a:solidFill>
                <a:cs typeface="Arial" charset="0"/>
              </a:rPr>
              <a:t> of threads waiting for a specific wakeup event. </a:t>
            </a:r>
          </a:p>
        </p:txBody>
      </p:sp>
      <p:grpSp>
        <p:nvGrpSpPr>
          <p:cNvPr id="112665" name="Group 4"/>
          <p:cNvGrpSpPr>
            <a:grpSpLocks/>
          </p:cNvGrpSpPr>
          <p:nvPr/>
        </p:nvGrpSpPr>
        <p:grpSpPr bwMode="auto">
          <a:xfrm>
            <a:off x="3451225" y="6264275"/>
            <a:ext cx="355600" cy="347663"/>
            <a:chOff x="3689" y="1658"/>
            <a:chExt cx="576" cy="576"/>
          </a:xfrm>
        </p:grpSpPr>
        <p:grpSp>
          <p:nvGrpSpPr>
            <p:cNvPr id="112676" name="Group 5"/>
            <p:cNvGrpSpPr>
              <a:grpSpLocks/>
            </p:cNvGrpSpPr>
            <p:nvPr/>
          </p:nvGrpSpPr>
          <p:grpSpPr bwMode="auto">
            <a:xfrm>
              <a:off x="3689" y="1658"/>
              <a:ext cx="576" cy="576"/>
              <a:chOff x="4269" y="2781"/>
              <a:chExt cx="576" cy="576"/>
            </a:xfrm>
          </p:grpSpPr>
          <p:sp>
            <p:nvSpPr>
              <p:cNvPr id="112678"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2679"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prstClr val="white"/>
                  </a:solidFill>
                </a:endParaRPr>
              </a:p>
            </p:txBody>
          </p:sp>
        </p:grpSp>
        <p:sp>
          <p:nvSpPr>
            <p:cNvPr id="112677"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prstClr val="white"/>
                </a:solidFill>
              </a:endParaRPr>
            </a:p>
          </p:txBody>
        </p:sp>
      </p:grpSp>
      <p:sp>
        <p:nvSpPr>
          <p:cNvPr id="112666" name="Oval 10"/>
          <p:cNvSpPr>
            <a:spLocks noChangeArrowheads="1"/>
          </p:cNvSpPr>
          <p:nvPr/>
        </p:nvSpPr>
        <p:spPr bwMode="auto">
          <a:xfrm>
            <a:off x="3970338" y="62706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2667" name="AutoShape 11"/>
          <p:cNvSpPr>
            <a:spLocks noChangeArrowheads="1"/>
          </p:cNvSpPr>
          <p:nvPr/>
        </p:nvSpPr>
        <p:spPr bwMode="auto">
          <a:xfrm flipH="1">
            <a:off x="4094163" y="63484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prstClr val="white"/>
              </a:solidFill>
            </a:endParaRPr>
          </a:p>
        </p:txBody>
      </p:sp>
      <p:sp>
        <p:nvSpPr>
          <p:cNvPr id="112668" name="AutoShape 12"/>
          <p:cNvSpPr>
            <a:spLocks noChangeArrowheads="1"/>
          </p:cNvSpPr>
          <p:nvPr/>
        </p:nvSpPr>
        <p:spPr bwMode="auto">
          <a:xfrm rot="-8460389">
            <a:off x="3986213" y="63166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prstClr val="white"/>
              </a:solidFill>
            </a:endParaRPr>
          </a:p>
        </p:txBody>
      </p:sp>
      <p:grpSp>
        <p:nvGrpSpPr>
          <p:cNvPr id="112669" name="Group 13"/>
          <p:cNvGrpSpPr>
            <a:grpSpLocks/>
          </p:cNvGrpSpPr>
          <p:nvPr/>
        </p:nvGrpSpPr>
        <p:grpSpPr bwMode="auto">
          <a:xfrm>
            <a:off x="4519613" y="6272213"/>
            <a:ext cx="357187" cy="357187"/>
            <a:chOff x="4784" y="2819"/>
            <a:chExt cx="255" cy="255"/>
          </a:xfrm>
        </p:grpSpPr>
        <p:sp>
          <p:nvSpPr>
            <p:cNvPr id="112673"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smtClean="0">
                <a:solidFill>
                  <a:prstClr val="white"/>
                </a:solidFill>
              </a:endParaRPr>
            </a:p>
          </p:txBody>
        </p:sp>
        <p:sp>
          <p:nvSpPr>
            <p:cNvPr id="112674"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prstClr val="white"/>
                </a:solidFill>
              </a:endParaRPr>
            </a:p>
          </p:txBody>
        </p:sp>
        <p:sp>
          <p:nvSpPr>
            <p:cNvPr id="112675"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prstClr val="white"/>
                </a:solidFill>
              </a:endParaRPr>
            </a:p>
          </p:txBody>
        </p:sp>
      </p:grpSp>
      <p:sp>
        <p:nvSpPr>
          <p:cNvPr id="112670" name="Line 40"/>
          <p:cNvSpPr>
            <a:spLocks noChangeShapeType="1"/>
          </p:cNvSpPr>
          <p:nvPr/>
        </p:nvSpPr>
        <p:spPr bwMode="auto">
          <a:xfrm flipH="1">
            <a:off x="5029200" y="6096000"/>
            <a:ext cx="5334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prstClr val="white"/>
              </a:solidFill>
            </a:endParaRPr>
          </a:p>
        </p:txBody>
      </p:sp>
      <p:sp>
        <p:nvSpPr>
          <p:cNvPr id="112671" name="Rectangle 74"/>
          <p:cNvSpPr>
            <a:spLocks noChangeArrowheads="1"/>
          </p:cNvSpPr>
          <p:nvPr/>
        </p:nvSpPr>
        <p:spPr bwMode="auto">
          <a:xfrm>
            <a:off x="3276600" y="61722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12672" name="Rectangle 58"/>
          <p:cNvSpPr>
            <a:spLocks noChangeArrowheads="1"/>
          </p:cNvSpPr>
          <p:nvPr/>
        </p:nvSpPr>
        <p:spPr bwMode="auto">
          <a:xfrm>
            <a:off x="5486400" y="1524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600" smtClean="0">
                <a:solidFill>
                  <a:srgbClr val="000000"/>
                </a:solidFill>
                <a:cs typeface="Arial" charset="0"/>
              </a:rPr>
              <a:t>This slide applies to the process abstraction too, or, more precisely, to the main thread of a process.</a:t>
            </a:r>
          </a:p>
        </p:txBody>
      </p:sp>
    </p:spTree>
    <p:extLst>
      <p:ext uri="{BB962C8B-B14F-4D97-AF65-F5344CB8AC3E}">
        <p14:creationId xmlns:p14="http://schemas.microsoft.com/office/powerpoint/2010/main" val="112294994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atin typeface="Arial" charset="0"/>
                <a:ea typeface="ＭＳ Ｐゴシック" charset="0"/>
                <a:cs typeface="Arial" charset="0"/>
              </a:rPr>
              <a:t>Blocking</a:t>
            </a:r>
          </a:p>
        </p:txBody>
      </p:sp>
      <p:grpSp>
        <p:nvGrpSpPr>
          <p:cNvPr id="10242" name="Group 3"/>
          <p:cNvGrpSpPr>
            <a:grpSpLocks/>
          </p:cNvGrpSpPr>
          <p:nvPr/>
        </p:nvGrpSpPr>
        <p:grpSpPr bwMode="auto">
          <a:xfrm>
            <a:off x="609600" y="1752600"/>
            <a:ext cx="914400" cy="914400"/>
            <a:chOff x="3689" y="1658"/>
            <a:chExt cx="576" cy="576"/>
          </a:xfrm>
        </p:grpSpPr>
        <p:grpSp>
          <p:nvGrpSpPr>
            <p:cNvPr id="10287" name="Group 4"/>
            <p:cNvGrpSpPr>
              <a:grpSpLocks/>
            </p:cNvGrpSpPr>
            <p:nvPr/>
          </p:nvGrpSpPr>
          <p:grpSpPr bwMode="auto">
            <a:xfrm>
              <a:off x="3689" y="1658"/>
              <a:ext cx="576" cy="576"/>
              <a:chOff x="4269" y="2781"/>
              <a:chExt cx="576" cy="576"/>
            </a:xfrm>
          </p:grpSpPr>
          <p:sp>
            <p:nvSpPr>
              <p:cNvPr id="15" name="Oval 5"/>
              <p:cNvSpPr>
                <a:spLocks noChangeArrowheads="1"/>
              </p:cNvSpPr>
              <p:nvPr/>
            </p:nvSpPr>
            <p:spPr bwMode="auto">
              <a:xfrm>
                <a:off x="4269" y="2781"/>
                <a:ext cx="576" cy="576"/>
              </a:xfrm>
              <a:prstGeom prst="ellipse">
                <a:avLst/>
              </a:prstGeom>
              <a:solidFill>
                <a:srgbClr val="618FFD"/>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16" name="AutoShape 6"/>
              <p:cNvSpPr>
                <a:spLocks noChangeArrowheads="1"/>
              </p:cNvSpPr>
              <p:nvPr/>
            </p:nvSpPr>
            <p:spPr bwMode="auto">
              <a:xfrm flipH="1">
                <a:off x="4469" y="2908"/>
                <a:ext cx="197" cy="336"/>
              </a:xfrm>
              <a:prstGeom prst="lightningBolt">
                <a:avLst/>
              </a:prstGeom>
              <a:solidFill>
                <a:srgbClr val="FFFFFF"/>
              </a:solidFill>
              <a:ln w="12700">
                <a:no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4" name="AutoShape 7"/>
            <p:cNvSpPr>
              <a:spLocks noChangeArrowheads="1"/>
            </p:cNvSpPr>
            <p:nvPr/>
          </p:nvSpPr>
          <p:spPr bwMode="auto">
            <a:xfrm rot="-8460389">
              <a:off x="3714" y="1735"/>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grpSp>
      <p:sp>
        <p:nvSpPr>
          <p:cNvPr id="10243" name="AutoShape 10"/>
          <p:cNvSpPr>
            <a:spLocks noChangeArrowheads="1"/>
          </p:cNvSpPr>
          <p:nvPr/>
        </p:nvSpPr>
        <p:spPr bwMode="auto">
          <a:xfrm>
            <a:off x="762000" y="3581400"/>
            <a:ext cx="8077200" cy="24384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srgbClr val="37305A"/>
              </a:solidFill>
            </a:endParaRPr>
          </a:p>
        </p:txBody>
      </p:sp>
      <p:sp>
        <p:nvSpPr>
          <p:cNvPr id="31" name="Rectangle 11"/>
          <p:cNvSpPr>
            <a:spLocks noChangeArrowheads="1"/>
          </p:cNvSpPr>
          <p:nvPr/>
        </p:nvSpPr>
        <p:spPr bwMode="auto">
          <a:xfrm>
            <a:off x="4419600" y="4343400"/>
            <a:ext cx="1219200" cy="352425"/>
          </a:xfrm>
          <a:prstGeom prst="rect">
            <a:avLst/>
          </a:prstGeom>
          <a:solidFill>
            <a:srgbClr val="618FFD"/>
          </a:solidFill>
          <a:ln w="12700">
            <a:solidFill>
              <a:srgbClr val="000000"/>
            </a:solidFill>
            <a:miter lim="800000"/>
            <a:headEnd type="none" w="sm" len="sm"/>
            <a:tailEnd type="none" w="sm" len="sm"/>
          </a:ln>
        </p:spPr>
        <p:txBody>
          <a:bodyPr wrap="none" anchor="ctr"/>
          <a:lstStyle/>
          <a:p>
            <a:pPr algn="ctr" defTabSz="914400" fontAlgn="auto">
              <a:spcBef>
                <a:spcPts val="0"/>
              </a:spcBef>
              <a:spcAft>
                <a:spcPts val="0"/>
              </a:spcAft>
              <a:defRPr/>
            </a:pPr>
            <a:r>
              <a:rPr lang="en-US" sz="1800" kern="0" dirty="0">
                <a:solidFill>
                  <a:sysClr val="windowText" lastClr="000000"/>
                </a:solidFill>
                <a:ea typeface="Arial" charset="0"/>
                <a:cs typeface="Arial" charset="0"/>
              </a:rPr>
              <a:t>kernel TCB</a:t>
            </a:r>
          </a:p>
        </p:txBody>
      </p:sp>
      <p:sp>
        <p:nvSpPr>
          <p:cNvPr id="34" name="Oval 3"/>
          <p:cNvSpPr>
            <a:spLocks noChangeArrowheads="1"/>
          </p:cNvSpPr>
          <p:nvPr/>
        </p:nvSpPr>
        <p:spPr bwMode="auto">
          <a:xfrm>
            <a:off x="6169025" y="18288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active </a:t>
            </a:r>
          </a:p>
          <a:p>
            <a:pPr algn="ctr" fontAlgn="auto">
              <a:spcBef>
                <a:spcPts val="0"/>
              </a:spcBef>
              <a:spcAft>
                <a:spcPts val="0"/>
              </a:spcAft>
              <a:defRPr/>
            </a:pPr>
            <a:r>
              <a:rPr lang="en-US" sz="1800" kern="0" dirty="0">
                <a:solidFill>
                  <a:sysClr val="windowText" lastClr="000000"/>
                </a:solidFill>
                <a:ea typeface="Arial" charset="0"/>
              </a:rPr>
              <a:t>ready or</a:t>
            </a:r>
          </a:p>
          <a:p>
            <a:pPr algn="ctr" fontAlgn="auto">
              <a:spcBef>
                <a:spcPts val="0"/>
              </a:spcBef>
              <a:spcAft>
                <a:spcPts val="0"/>
              </a:spcAft>
              <a:defRPr/>
            </a:pPr>
            <a:r>
              <a:rPr lang="en-US" sz="1800" kern="0" dirty="0">
                <a:solidFill>
                  <a:sysClr val="windowText" lastClr="000000"/>
                </a:solidFill>
                <a:ea typeface="Arial" charset="0"/>
              </a:rPr>
              <a:t>running</a:t>
            </a:r>
            <a:endParaRPr lang="en-US" sz="2000" kern="0" dirty="0">
              <a:solidFill>
                <a:sysClr val="windowText" lastClr="000000"/>
              </a:solidFill>
              <a:ea typeface="Arial" charset="0"/>
            </a:endParaRPr>
          </a:p>
        </p:txBody>
      </p:sp>
      <p:sp>
        <p:nvSpPr>
          <p:cNvPr id="35" name="Oval 5"/>
          <p:cNvSpPr>
            <a:spLocks noChangeArrowheads="1"/>
          </p:cNvSpPr>
          <p:nvPr/>
        </p:nvSpPr>
        <p:spPr bwMode="auto">
          <a:xfrm>
            <a:off x="6169025" y="36576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sz="2000" b="1" kern="0" dirty="0">
                <a:solidFill>
                  <a:sysClr val="windowText" lastClr="000000"/>
                </a:solidFill>
                <a:ea typeface="Arial" charset="0"/>
              </a:rPr>
              <a:t>blocked</a:t>
            </a:r>
            <a:endParaRPr lang="en-US" b="1" kern="0" dirty="0">
              <a:solidFill>
                <a:sysClr val="windowText" lastClr="000000"/>
              </a:solidFill>
              <a:ea typeface="Arial" charset="0"/>
            </a:endParaRPr>
          </a:p>
        </p:txBody>
      </p:sp>
      <p:grpSp>
        <p:nvGrpSpPr>
          <p:cNvPr id="10247" name="Group 113"/>
          <p:cNvGrpSpPr>
            <a:grpSpLocks/>
          </p:cNvGrpSpPr>
          <p:nvPr/>
        </p:nvGrpSpPr>
        <p:grpSpPr bwMode="auto">
          <a:xfrm>
            <a:off x="6324600" y="4343400"/>
            <a:ext cx="792163" cy="639763"/>
            <a:chOff x="1905000" y="2895599"/>
            <a:chExt cx="792162" cy="639765"/>
          </a:xfrm>
        </p:grpSpPr>
        <p:sp>
          <p:nvSpPr>
            <p:cNvPr id="10285"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86"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0000"/>
                  </a:solidFill>
                  <a:cs typeface="Arial" charset="0"/>
                </a:rPr>
                <a:t>wait</a:t>
              </a:r>
              <a:endParaRPr lang="en-US" sz="1400" smtClean="0">
                <a:solidFill>
                  <a:srgbClr val="000000"/>
                </a:solidFill>
                <a:cs typeface="Arial" charset="0"/>
              </a:endParaRPr>
            </a:p>
          </p:txBody>
        </p:sp>
      </p:grpSp>
      <p:cxnSp>
        <p:nvCxnSpPr>
          <p:cNvPr id="10248" name="AutoShape 11"/>
          <p:cNvCxnSpPr>
            <a:cxnSpLocks noChangeShapeType="1"/>
            <a:stCxn id="35" idx="6"/>
            <a:endCxn id="34" idx="6"/>
          </p:cNvCxnSpPr>
          <p:nvPr/>
        </p:nvCxnSpPr>
        <p:spPr bwMode="auto">
          <a:xfrm flipV="1">
            <a:off x="7235825" y="2362200"/>
            <a:ext cx="12700" cy="1828800"/>
          </a:xfrm>
          <a:prstGeom prst="curvedConnector3">
            <a:avLst>
              <a:gd name="adj1" fmla="val 39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10249" name="AutoShape 11"/>
          <p:cNvCxnSpPr>
            <a:cxnSpLocks noChangeShapeType="1"/>
            <a:stCxn id="34" idx="2"/>
            <a:endCxn id="35" idx="2"/>
          </p:cNvCxnSpPr>
          <p:nvPr/>
        </p:nvCxnSpPr>
        <p:spPr bwMode="auto">
          <a:xfrm rot="10800000" flipV="1">
            <a:off x="6169025" y="2362200"/>
            <a:ext cx="12700" cy="1828800"/>
          </a:xfrm>
          <a:prstGeom prst="curvedConnector3">
            <a:avLst>
              <a:gd name="adj1" fmla="val 4000000"/>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0250" name="Rectangle 58"/>
          <p:cNvSpPr>
            <a:spLocks noChangeArrowheads="1"/>
          </p:cNvSpPr>
          <p:nvPr/>
        </p:nvSpPr>
        <p:spPr bwMode="auto">
          <a:xfrm>
            <a:off x="50292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smtClean="0">
                <a:solidFill>
                  <a:srgbClr val="000000"/>
                </a:solidFill>
                <a:cs typeface="Arial" charset="0"/>
              </a:rPr>
              <a:t>sleep</a:t>
            </a:r>
          </a:p>
          <a:p>
            <a:pPr algn="ctr" defTabSz="914400"/>
            <a:r>
              <a:rPr lang="en-US" sz="2000" b="1" smtClean="0">
                <a:solidFill>
                  <a:srgbClr val="000000"/>
                </a:solidFill>
                <a:cs typeface="Arial" charset="0"/>
              </a:rPr>
              <a:t>wait</a:t>
            </a:r>
          </a:p>
        </p:txBody>
      </p:sp>
      <p:sp>
        <p:nvSpPr>
          <p:cNvPr id="10251" name="Oval 67"/>
          <p:cNvSpPr>
            <a:spLocks noChangeArrowheads="1"/>
          </p:cNvSpPr>
          <p:nvPr/>
        </p:nvSpPr>
        <p:spPr bwMode="auto">
          <a:xfrm>
            <a:off x="5638800" y="350520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52" name="Rectangle 58"/>
          <p:cNvSpPr>
            <a:spLocks noChangeArrowheads="1"/>
          </p:cNvSpPr>
          <p:nvPr/>
        </p:nvSpPr>
        <p:spPr bwMode="auto">
          <a:xfrm>
            <a:off x="7010400" y="2819400"/>
            <a:ext cx="12954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2000" b="1" smtClean="0">
                <a:solidFill>
                  <a:srgbClr val="000000"/>
                </a:solidFill>
                <a:cs typeface="Arial" charset="0"/>
              </a:rPr>
              <a:t>wakeup</a:t>
            </a:r>
          </a:p>
          <a:p>
            <a:pPr algn="ctr" defTabSz="914400"/>
            <a:r>
              <a:rPr lang="en-US" sz="2000" b="1" smtClean="0">
                <a:solidFill>
                  <a:srgbClr val="000000"/>
                </a:solidFill>
                <a:cs typeface="Arial" charset="0"/>
              </a:rPr>
              <a:t>signal</a:t>
            </a:r>
          </a:p>
        </p:txBody>
      </p:sp>
      <p:sp>
        <p:nvSpPr>
          <p:cNvPr id="10253" name="Oval 54"/>
          <p:cNvSpPr>
            <a:spLocks noChangeArrowheads="1"/>
          </p:cNvSpPr>
          <p:nvPr/>
        </p:nvSpPr>
        <p:spPr bwMode="auto">
          <a:xfrm>
            <a:off x="7620000" y="35052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54" name="Rectangle 58"/>
          <p:cNvSpPr>
            <a:spLocks noChangeArrowheads="1"/>
          </p:cNvSpPr>
          <p:nvPr/>
        </p:nvSpPr>
        <p:spPr bwMode="auto">
          <a:xfrm>
            <a:off x="1600200" y="15240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smtClean="0">
                <a:solidFill>
                  <a:srgbClr val="000000"/>
                </a:solidFill>
                <a:cs typeface="Arial" charset="0"/>
              </a:rPr>
              <a:t>When a thread is </a:t>
            </a:r>
            <a:r>
              <a:rPr lang="en-US" sz="1800" b="1" smtClean="0">
                <a:solidFill>
                  <a:srgbClr val="000000"/>
                </a:solidFill>
                <a:cs typeface="Arial" charset="0"/>
              </a:rPr>
              <a:t>blocked</a:t>
            </a:r>
            <a:r>
              <a:rPr lang="en-US" sz="1800" smtClean="0">
                <a:solidFill>
                  <a:srgbClr val="000000"/>
                </a:solidFill>
                <a:cs typeface="Arial" charset="0"/>
              </a:rPr>
              <a:t> on a synchronization object (a mutex or CV) its TCB is placed on a </a:t>
            </a:r>
            <a:r>
              <a:rPr lang="en-US" sz="1800" b="1" smtClean="0">
                <a:solidFill>
                  <a:srgbClr val="651222"/>
                </a:solidFill>
                <a:cs typeface="Arial" charset="0"/>
              </a:rPr>
              <a:t>sleep queue</a:t>
            </a:r>
            <a:r>
              <a:rPr lang="en-US" sz="1800" smtClean="0">
                <a:solidFill>
                  <a:srgbClr val="000000"/>
                </a:solidFill>
                <a:cs typeface="Arial" charset="0"/>
              </a:rPr>
              <a:t> of threads waiting for an event on that object. </a:t>
            </a:r>
          </a:p>
        </p:txBody>
      </p:sp>
      <p:grpSp>
        <p:nvGrpSpPr>
          <p:cNvPr id="10255" name="Group 4"/>
          <p:cNvGrpSpPr>
            <a:grpSpLocks/>
          </p:cNvGrpSpPr>
          <p:nvPr/>
        </p:nvGrpSpPr>
        <p:grpSpPr bwMode="auto">
          <a:xfrm>
            <a:off x="4822825" y="5197475"/>
            <a:ext cx="355600" cy="347663"/>
            <a:chOff x="3689" y="1658"/>
            <a:chExt cx="576" cy="576"/>
          </a:xfrm>
        </p:grpSpPr>
        <p:grpSp>
          <p:nvGrpSpPr>
            <p:cNvPr id="10281" name="Group 5"/>
            <p:cNvGrpSpPr>
              <a:grpSpLocks/>
            </p:cNvGrpSpPr>
            <p:nvPr/>
          </p:nvGrpSpPr>
          <p:grpSpPr bwMode="auto">
            <a:xfrm>
              <a:off x="3689" y="1658"/>
              <a:ext cx="576" cy="576"/>
              <a:chOff x="4269" y="2781"/>
              <a:chExt cx="576" cy="576"/>
            </a:xfrm>
          </p:grpSpPr>
          <p:sp>
            <p:nvSpPr>
              <p:cNvPr id="10283"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0284"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10282" name="AutoShape 8"/>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10256" name="Oval 10"/>
          <p:cNvSpPr>
            <a:spLocks noChangeArrowheads="1"/>
          </p:cNvSpPr>
          <p:nvPr/>
        </p:nvSpPr>
        <p:spPr bwMode="auto">
          <a:xfrm>
            <a:off x="5341938" y="5203825"/>
            <a:ext cx="355600" cy="347663"/>
          </a:xfrm>
          <a:prstGeom prst="ellipse">
            <a:avLst/>
          </a:prstGeom>
          <a:solidFill>
            <a:srgbClr val="7383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0257" name="AutoShape 11"/>
          <p:cNvSpPr>
            <a:spLocks noChangeArrowheads="1"/>
          </p:cNvSpPr>
          <p:nvPr/>
        </p:nvSpPr>
        <p:spPr bwMode="auto">
          <a:xfrm flipH="1">
            <a:off x="5465763" y="52816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10258" name="AutoShape 12"/>
          <p:cNvSpPr>
            <a:spLocks noChangeArrowheads="1"/>
          </p:cNvSpPr>
          <p:nvPr/>
        </p:nvSpPr>
        <p:spPr bwMode="auto">
          <a:xfrm rot="-8460389">
            <a:off x="5357813" y="52498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nvGrpSpPr>
          <p:cNvPr id="10259" name="Group 13"/>
          <p:cNvGrpSpPr>
            <a:grpSpLocks/>
          </p:cNvGrpSpPr>
          <p:nvPr/>
        </p:nvGrpSpPr>
        <p:grpSpPr bwMode="auto">
          <a:xfrm>
            <a:off x="5891213" y="5205413"/>
            <a:ext cx="357187" cy="357187"/>
            <a:chOff x="4784" y="2819"/>
            <a:chExt cx="255" cy="255"/>
          </a:xfrm>
        </p:grpSpPr>
        <p:sp>
          <p:nvSpPr>
            <p:cNvPr id="10278" name="Oval 14"/>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0279" name="AutoShape 15"/>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10280" name="AutoShape 16"/>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grpSp>
      <p:sp>
        <p:nvSpPr>
          <p:cNvPr id="10260" name="Line 40"/>
          <p:cNvSpPr>
            <a:spLocks noChangeShapeType="1"/>
          </p:cNvSpPr>
          <p:nvPr/>
        </p:nvSpPr>
        <p:spPr bwMode="auto">
          <a:xfrm flipH="1">
            <a:off x="5029200" y="47244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
        <p:nvSpPr>
          <p:cNvPr id="10261" name="Rectangle 74"/>
          <p:cNvSpPr>
            <a:spLocks noChangeArrowheads="1"/>
          </p:cNvSpPr>
          <p:nvPr/>
        </p:nvSpPr>
        <p:spPr bwMode="auto">
          <a:xfrm>
            <a:off x="4648200" y="51054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62" name="Rectangle 58"/>
          <p:cNvSpPr>
            <a:spLocks noChangeArrowheads="1"/>
          </p:cNvSpPr>
          <p:nvPr/>
        </p:nvSpPr>
        <p:spPr bwMode="auto">
          <a:xfrm>
            <a:off x="5486400" y="1524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600" smtClean="0">
                <a:solidFill>
                  <a:srgbClr val="000000"/>
                </a:solidFill>
                <a:cs typeface="Arial" charset="0"/>
              </a:rPr>
              <a:t>This slide applies to the process abstraction too, or, more precisely, to the main thread of a process.</a:t>
            </a:r>
          </a:p>
        </p:txBody>
      </p:sp>
      <p:sp>
        <p:nvSpPr>
          <p:cNvPr id="10263" name="Rectangle 58"/>
          <p:cNvSpPr>
            <a:spLocks noChangeArrowheads="1"/>
          </p:cNvSpPr>
          <p:nvPr/>
        </p:nvSpPr>
        <p:spPr bwMode="auto">
          <a:xfrm>
            <a:off x="838200" y="3925888"/>
            <a:ext cx="3429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a:r>
              <a:rPr lang="en-US" sz="1800" smtClean="0">
                <a:solidFill>
                  <a:srgbClr val="000000"/>
                </a:solidFill>
                <a:cs typeface="Arial" charset="0"/>
              </a:rPr>
              <a:t>How to synchronize thread queues and sleep/wakeup inside the kernel? </a:t>
            </a:r>
          </a:p>
          <a:p>
            <a:pPr defTabSz="914400"/>
            <a:endParaRPr lang="en-US" sz="1800" smtClean="0">
              <a:solidFill>
                <a:srgbClr val="000000"/>
              </a:solidFill>
              <a:cs typeface="Arial" charset="0"/>
            </a:endParaRPr>
          </a:p>
          <a:p>
            <a:pPr defTabSz="914400"/>
            <a:r>
              <a:rPr lang="en-US" sz="1800" smtClean="0">
                <a:solidFill>
                  <a:srgbClr val="000000"/>
                </a:solidFill>
                <a:cs typeface="Arial" charset="0"/>
              </a:rPr>
              <a:t>Interrupts drive many wakeup events.</a:t>
            </a:r>
          </a:p>
        </p:txBody>
      </p:sp>
      <p:sp>
        <p:nvSpPr>
          <p:cNvPr id="10264" name="Rectangle 58"/>
          <p:cNvSpPr>
            <a:spLocks noChangeArrowheads="1"/>
          </p:cNvSpPr>
          <p:nvPr/>
        </p:nvSpPr>
        <p:spPr bwMode="auto">
          <a:xfrm>
            <a:off x="4495800" y="5638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sleep queue</a:t>
            </a:r>
            <a:endParaRPr lang="en-US" sz="1800" smtClean="0">
              <a:solidFill>
                <a:srgbClr val="000000"/>
              </a:solidFill>
              <a:cs typeface="Arial" charset="0"/>
            </a:endParaRPr>
          </a:p>
        </p:txBody>
      </p:sp>
      <p:grpSp>
        <p:nvGrpSpPr>
          <p:cNvPr id="10265" name="Group 5"/>
          <p:cNvGrpSpPr>
            <a:grpSpLocks/>
          </p:cNvGrpSpPr>
          <p:nvPr/>
        </p:nvGrpSpPr>
        <p:grpSpPr bwMode="auto">
          <a:xfrm>
            <a:off x="7185025" y="5197475"/>
            <a:ext cx="355600" cy="347663"/>
            <a:chOff x="4269" y="2781"/>
            <a:chExt cx="576" cy="576"/>
          </a:xfrm>
        </p:grpSpPr>
        <p:sp>
          <p:nvSpPr>
            <p:cNvPr id="10276" name="Oval 6"/>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0277" name="AutoShape 7"/>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grpSp>
      <p:sp>
        <p:nvSpPr>
          <p:cNvPr id="10266" name="AutoShape 8"/>
          <p:cNvSpPr>
            <a:spLocks noChangeArrowheads="1"/>
          </p:cNvSpPr>
          <p:nvPr/>
        </p:nvSpPr>
        <p:spPr bwMode="auto">
          <a:xfrm rot="-8460389">
            <a:off x="7200900" y="5243513"/>
            <a:ext cx="42863"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10267" name="Oval 10"/>
          <p:cNvSpPr>
            <a:spLocks noChangeArrowheads="1"/>
          </p:cNvSpPr>
          <p:nvPr/>
        </p:nvSpPr>
        <p:spPr bwMode="auto">
          <a:xfrm>
            <a:off x="7704138" y="5203825"/>
            <a:ext cx="355600" cy="347663"/>
          </a:xfrm>
          <a:prstGeom prst="ellipse">
            <a:avLst/>
          </a:prstGeom>
          <a:solidFill>
            <a:srgbClr val="008000"/>
          </a:solidFill>
          <a:ln w="12700">
            <a:solidFill>
              <a:schemeClr val="tx1"/>
            </a:solidFill>
            <a:round/>
            <a:headEnd type="none" w="sm" len="sm"/>
            <a:tailEnd type="none" w="sm" len="sm"/>
          </a:ln>
        </p:spPr>
        <p:txBody>
          <a:bodyPr wrap="none" anchor="ctr"/>
          <a:lstStyle/>
          <a:p>
            <a:endParaRPr lang="en-US" smtClean="0">
              <a:solidFill>
                <a:srgbClr val="37305A"/>
              </a:solidFill>
            </a:endParaRPr>
          </a:p>
        </p:txBody>
      </p:sp>
      <p:sp>
        <p:nvSpPr>
          <p:cNvPr id="10268" name="AutoShape 11"/>
          <p:cNvSpPr>
            <a:spLocks noChangeArrowheads="1"/>
          </p:cNvSpPr>
          <p:nvPr/>
        </p:nvSpPr>
        <p:spPr bwMode="auto">
          <a:xfrm flipH="1">
            <a:off x="7827963" y="5281613"/>
            <a:ext cx="120650" cy="201612"/>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10269" name="AutoShape 12"/>
          <p:cNvSpPr>
            <a:spLocks noChangeArrowheads="1"/>
          </p:cNvSpPr>
          <p:nvPr/>
        </p:nvSpPr>
        <p:spPr bwMode="auto">
          <a:xfrm rot="-8460389">
            <a:off x="7720013" y="5249863"/>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66" name="Oval 14"/>
          <p:cNvSpPr>
            <a:spLocks noChangeArrowheads="1"/>
          </p:cNvSpPr>
          <p:nvPr/>
        </p:nvSpPr>
        <p:spPr bwMode="auto">
          <a:xfrm>
            <a:off x="8253413" y="5205413"/>
            <a:ext cx="357187" cy="357187"/>
          </a:xfrm>
          <a:prstGeom prst="ellipse">
            <a:avLst/>
          </a:prstGeom>
          <a:solidFill>
            <a:schemeClr val="accent3"/>
          </a:solidFill>
          <a:ln w="12700">
            <a:solidFill>
              <a:schemeClr val="tx1"/>
            </a:solidFill>
            <a:round/>
            <a:headEnd type="none" w="sm" len="sm"/>
            <a:tailEnd type="none" w="sm" len="sm"/>
          </a:ln>
        </p:spPr>
        <p:txBody>
          <a:bodyPr wrap="none" anchor="ctr"/>
          <a:lstStyle/>
          <a:p>
            <a:pPr>
              <a:defRPr/>
            </a:pPr>
            <a:endParaRPr lang="en-US">
              <a:solidFill>
                <a:srgbClr val="37305A"/>
              </a:solidFill>
            </a:endParaRPr>
          </a:p>
        </p:txBody>
      </p:sp>
      <p:sp>
        <p:nvSpPr>
          <p:cNvPr id="10271" name="AutoShape 15"/>
          <p:cNvSpPr>
            <a:spLocks noChangeArrowheads="1"/>
          </p:cNvSpPr>
          <p:nvPr/>
        </p:nvSpPr>
        <p:spPr bwMode="auto">
          <a:xfrm flipH="1">
            <a:off x="8378825" y="5283200"/>
            <a:ext cx="120650" cy="2095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smtClean="0">
              <a:solidFill>
                <a:srgbClr val="37305A"/>
              </a:solidFill>
            </a:endParaRPr>
          </a:p>
        </p:txBody>
      </p:sp>
      <p:sp>
        <p:nvSpPr>
          <p:cNvPr id="10272" name="AutoShape 16"/>
          <p:cNvSpPr>
            <a:spLocks noChangeArrowheads="1"/>
          </p:cNvSpPr>
          <p:nvPr/>
        </p:nvSpPr>
        <p:spPr bwMode="auto">
          <a:xfrm rot="-8460389">
            <a:off x="8269288" y="5253038"/>
            <a:ext cx="42862" cy="46037"/>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smtClean="0">
              <a:solidFill>
                <a:srgbClr val="37305A"/>
              </a:solidFill>
            </a:endParaRPr>
          </a:p>
        </p:txBody>
      </p:sp>
      <p:sp>
        <p:nvSpPr>
          <p:cNvPr id="10273" name="Rectangle 74"/>
          <p:cNvSpPr>
            <a:spLocks noChangeArrowheads="1"/>
          </p:cNvSpPr>
          <p:nvPr/>
        </p:nvSpPr>
        <p:spPr bwMode="auto">
          <a:xfrm>
            <a:off x="7010400" y="5105400"/>
            <a:ext cx="1752600" cy="533400"/>
          </a:xfrm>
          <a:prstGeom prst="rect">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74" name="Rectangle 58"/>
          <p:cNvSpPr>
            <a:spLocks noChangeArrowheads="1"/>
          </p:cNvSpPr>
          <p:nvPr/>
        </p:nvSpPr>
        <p:spPr bwMode="auto">
          <a:xfrm>
            <a:off x="6934200" y="5638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800" b="1" smtClean="0">
                <a:solidFill>
                  <a:srgbClr val="000000"/>
                </a:solidFill>
                <a:cs typeface="Arial" charset="0"/>
              </a:rPr>
              <a:t>ready queue</a:t>
            </a:r>
            <a:endParaRPr lang="en-US" sz="1800" smtClean="0">
              <a:solidFill>
                <a:srgbClr val="000000"/>
              </a:solidFill>
              <a:cs typeface="Arial" charset="0"/>
            </a:endParaRPr>
          </a:p>
        </p:txBody>
      </p:sp>
      <p:sp>
        <p:nvSpPr>
          <p:cNvPr id="10275" name="Line 40"/>
          <p:cNvSpPr>
            <a:spLocks noChangeShapeType="1"/>
          </p:cNvSpPr>
          <p:nvPr/>
        </p:nvSpPr>
        <p:spPr bwMode="auto">
          <a:xfrm rot="16200000" flipH="1">
            <a:off x="6705600" y="5105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smtClean="0">
              <a:solidFill>
                <a:srgbClr val="37305A"/>
              </a:solidFill>
            </a:endParaRPr>
          </a:p>
        </p:txBody>
      </p:sp>
    </p:spTree>
    <p:extLst>
      <p:ext uri="{BB962C8B-B14F-4D97-AF65-F5344CB8AC3E}">
        <p14:creationId xmlns:p14="http://schemas.microsoft.com/office/powerpoint/2010/main" val="216309261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en-US" i="1">
                <a:latin typeface="Arial" charset="0"/>
                <a:ea typeface="ＭＳ Ｐゴシック" charset="0"/>
                <a:cs typeface="Arial" charset="0"/>
              </a:rPr>
              <a:t>SharedLock</a:t>
            </a:r>
            <a:r>
              <a:rPr lang="en-US">
                <a:latin typeface="Arial" charset="0"/>
                <a:ea typeface="ＭＳ Ｐゴシック" charset="0"/>
                <a:cs typeface="Arial" charset="0"/>
              </a:rPr>
              <a:t>: Reader/Writer Lock</a:t>
            </a:r>
          </a:p>
        </p:txBody>
      </p:sp>
      <p:sp>
        <p:nvSpPr>
          <p:cNvPr id="142338" name="Rectangle 3"/>
          <p:cNvSpPr>
            <a:spLocks noGrp="1" noChangeArrowheads="1"/>
          </p:cNvSpPr>
          <p:nvPr>
            <p:ph type="body" idx="1"/>
          </p:nvPr>
        </p:nvSpPr>
        <p:spPr>
          <a:xfrm>
            <a:off x="685800" y="1365250"/>
            <a:ext cx="7583488" cy="4675188"/>
          </a:xfrm>
        </p:spPr>
        <p:txBody>
          <a:bodyPr/>
          <a:lstStyle/>
          <a:p>
            <a:pPr>
              <a:buFontTx/>
              <a:buNone/>
            </a:pPr>
            <a:r>
              <a:rPr lang="en-US" sz="2400">
                <a:latin typeface="Arial" charset="0"/>
                <a:ea typeface="ＭＳ Ｐゴシック" charset="0"/>
                <a:cs typeface="Arial" charset="0"/>
              </a:rPr>
              <a:t>A reader/write lock or </a:t>
            </a:r>
            <a:r>
              <a:rPr lang="en-US" sz="2400" i="1">
                <a:latin typeface="Arial" charset="0"/>
                <a:ea typeface="ＭＳ Ｐゴシック" charset="0"/>
                <a:cs typeface="Arial" charset="0"/>
              </a:rPr>
              <a:t>SharedLock</a:t>
            </a:r>
            <a:r>
              <a:rPr lang="en-US" sz="2400">
                <a:latin typeface="Arial" charset="0"/>
                <a:ea typeface="ＭＳ Ｐゴシック" charset="0"/>
                <a:cs typeface="Arial" charset="0"/>
              </a:rPr>
              <a:t> is a new kind of </a:t>
            </a:r>
            <a:r>
              <a:rPr lang="ja-JP" altLang="en-US" sz="2400">
                <a:latin typeface="Arial" charset="0"/>
                <a:ea typeface="ＭＳ Ｐゴシック" charset="0"/>
                <a:cs typeface="Arial" charset="0"/>
              </a:rPr>
              <a:t>“</a:t>
            </a:r>
            <a:r>
              <a:rPr lang="en-US" altLang="ja-JP" sz="2400">
                <a:latin typeface="Arial" charset="0"/>
                <a:ea typeface="ＭＳ Ｐゴシック" charset="0"/>
                <a:cs typeface="Arial" charset="0"/>
              </a:rPr>
              <a:t>lock</a:t>
            </a:r>
            <a:r>
              <a:rPr lang="ja-JP" altLang="en-US" sz="2400">
                <a:latin typeface="Arial" charset="0"/>
                <a:ea typeface="ＭＳ Ｐゴシック" charset="0"/>
                <a:cs typeface="Arial" charset="0"/>
              </a:rPr>
              <a:t>”</a:t>
            </a:r>
            <a:r>
              <a:rPr lang="en-US" altLang="ja-JP" sz="2400">
                <a:latin typeface="Arial" charset="0"/>
                <a:ea typeface="ＭＳ Ｐゴシック" charset="0"/>
                <a:cs typeface="Arial" charset="0"/>
              </a:rPr>
              <a:t> that is similar to our old definition:</a:t>
            </a:r>
          </a:p>
          <a:p>
            <a:pPr lvl="1"/>
            <a:r>
              <a:rPr lang="en-US" sz="2000">
                <a:latin typeface="Arial" charset="0"/>
                <a:ea typeface="ＭＳ Ｐゴシック" charset="0"/>
                <a:cs typeface="Arial" charset="0"/>
              </a:rPr>
              <a:t>supports </a:t>
            </a:r>
            <a:r>
              <a:rPr lang="en-US" sz="2000" i="1">
                <a:latin typeface="Arial" charset="0"/>
                <a:ea typeface="ＭＳ Ｐゴシック" charset="0"/>
                <a:cs typeface="Arial" charset="0"/>
              </a:rPr>
              <a:t>Acquire</a:t>
            </a:r>
            <a:r>
              <a:rPr lang="en-US" sz="2000">
                <a:latin typeface="Arial" charset="0"/>
                <a:ea typeface="ＭＳ Ｐゴシック" charset="0"/>
                <a:cs typeface="Arial" charset="0"/>
              </a:rPr>
              <a:t> and </a:t>
            </a:r>
            <a:r>
              <a:rPr lang="en-US" sz="2000" i="1">
                <a:latin typeface="Arial" charset="0"/>
                <a:ea typeface="ＭＳ Ｐゴシック" charset="0"/>
                <a:cs typeface="Arial" charset="0"/>
              </a:rPr>
              <a:t>Release</a:t>
            </a:r>
            <a:r>
              <a:rPr lang="en-US" sz="2000">
                <a:latin typeface="Arial" charset="0"/>
                <a:ea typeface="ＭＳ Ｐゴシック" charset="0"/>
                <a:cs typeface="Arial" charset="0"/>
              </a:rPr>
              <a:t> primitives</a:t>
            </a:r>
          </a:p>
          <a:p>
            <a:pPr lvl="1"/>
            <a:r>
              <a:rPr lang="en-US" sz="2000">
                <a:latin typeface="Arial" charset="0"/>
                <a:ea typeface="ＭＳ Ｐゴシック" charset="0"/>
                <a:cs typeface="Arial" charset="0"/>
              </a:rPr>
              <a:t>assures mutual exclusion for writes to shared state</a:t>
            </a:r>
          </a:p>
          <a:p>
            <a:pPr>
              <a:buFontTx/>
              <a:buNone/>
            </a:pPr>
            <a:r>
              <a:rPr lang="en-US" sz="2400" u="sng">
                <a:latin typeface="Arial" charset="0"/>
                <a:ea typeface="ＭＳ Ｐゴシック" charset="0"/>
                <a:cs typeface="Arial" charset="0"/>
              </a:rPr>
              <a:t>But</a:t>
            </a:r>
            <a:r>
              <a:rPr lang="en-US" sz="2400">
                <a:latin typeface="Arial" charset="0"/>
                <a:ea typeface="ＭＳ Ｐゴシック" charset="0"/>
                <a:cs typeface="Arial" charset="0"/>
              </a:rPr>
              <a:t>: a </a:t>
            </a:r>
            <a:r>
              <a:rPr lang="en-US" sz="2400" i="1">
                <a:latin typeface="Arial" charset="0"/>
                <a:ea typeface="ＭＳ Ｐゴシック" charset="0"/>
                <a:cs typeface="Arial" charset="0"/>
              </a:rPr>
              <a:t>SharedLock</a:t>
            </a:r>
            <a:r>
              <a:rPr lang="en-US" sz="2400">
                <a:latin typeface="Arial" charset="0"/>
                <a:ea typeface="ＭＳ Ｐゴシック" charset="0"/>
                <a:cs typeface="Arial" charset="0"/>
              </a:rPr>
              <a:t> provides better concurrency for readers when no writer is present.</a:t>
            </a:r>
          </a:p>
          <a:p>
            <a:pPr>
              <a:buFontTx/>
              <a:buNone/>
            </a:pPr>
            <a:endParaRPr lang="en-US">
              <a:latin typeface="Arial" charset="0"/>
              <a:ea typeface="ＭＳ Ｐゴシック" charset="0"/>
              <a:cs typeface="Arial" charset="0"/>
            </a:endParaRPr>
          </a:p>
        </p:txBody>
      </p:sp>
      <p:sp>
        <p:nvSpPr>
          <p:cNvPr id="142339" name="Rectangle 4"/>
          <p:cNvSpPr>
            <a:spLocks noChangeArrowheads="1"/>
          </p:cNvSpPr>
          <p:nvPr/>
        </p:nvSpPr>
        <p:spPr bwMode="auto">
          <a:xfrm>
            <a:off x="1447800" y="4065588"/>
            <a:ext cx="63150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mtClean="0">
                <a:solidFill>
                  <a:srgbClr val="0033CC"/>
                </a:solidFill>
                <a:cs typeface="Arial" charset="0"/>
              </a:rPr>
              <a:t>class SharedLock {</a:t>
            </a:r>
          </a:p>
          <a:p>
            <a:pPr defTabSz="914400">
              <a:spcAft>
                <a:spcPts val="200"/>
              </a:spcAft>
            </a:pPr>
            <a:r>
              <a:rPr lang="en-US" smtClean="0">
                <a:solidFill>
                  <a:srgbClr val="0033CC"/>
                </a:solidFill>
                <a:cs typeface="Arial" charset="0"/>
              </a:rPr>
              <a:t>        AcquireRead();   /* </a:t>
            </a:r>
            <a:r>
              <a:rPr lang="en-US" b="1" smtClean="0">
                <a:solidFill>
                  <a:srgbClr val="0033CC"/>
                </a:solidFill>
                <a:cs typeface="Arial" charset="0"/>
              </a:rPr>
              <a:t>shared</a:t>
            </a:r>
            <a:r>
              <a:rPr lang="en-US" smtClean="0">
                <a:solidFill>
                  <a:srgbClr val="0033CC"/>
                </a:solidFill>
                <a:cs typeface="Arial" charset="0"/>
              </a:rPr>
              <a:t> mode */</a:t>
            </a:r>
          </a:p>
          <a:p>
            <a:pPr defTabSz="914400">
              <a:spcAft>
                <a:spcPts val="200"/>
              </a:spcAft>
            </a:pPr>
            <a:r>
              <a:rPr lang="en-US" smtClean="0">
                <a:solidFill>
                  <a:srgbClr val="0033CC"/>
                </a:solidFill>
                <a:cs typeface="Arial" charset="0"/>
              </a:rPr>
              <a:t>        AcquireWrite();   /* </a:t>
            </a:r>
            <a:r>
              <a:rPr lang="en-US" b="1" smtClean="0">
                <a:solidFill>
                  <a:srgbClr val="0033CC"/>
                </a:solidFill>
                <a:cs typeface="Arial" charset="0"/>
              </a:rPr>
              <a:t>exclusive</a:t>
            </a:r>
            <a:r>
              <a:rPr lang="en-US" smtClean="0">
                <a:solidFill>
                  <a:srgbClr val="0033CC"/>
                </a:solidFill>
                <a:cs typeface="Arial" charset="0"/>
              </a:rPr>
              <a:t> mode */</a:t>
            </a:r>
          </a:p>
          <a:p>
            <a:pPr defTabSz="914400">
              <a:spcAft>
                <a:spcPts val="200"/>
              </a:spcAft>
            </a:pPr>
            <a:r>
              <a:rPr lang="en-US" smtClean="0">
                <a:solidFill>
                  <a:srgbClr val="0033CC"/>
                </a:solidFill>
                <a:cs typeface="Arial" charset="0"/>
              </a:rPr>
              <a:t>        ReleaseRead();</a:t>
            </a:r>
          </a:p>
          <a:p>
            <a:pPr defTabSz="914400">
              <a:spcAft>
                <a:spcPts val="200"/>
              </a:spcAft>
            </a:pPr>
            <a:r>
              <a:rPr lang="en-US" smtClean="0">
                <a:solidFill>
                  <a:srgbClr val="0033CC"/>
                </a:solidFill>
                <a:cs typeface="Arial" charset="0"/>
              </a:rPr>
              <a:t>        ReleaseWrite();</a:t>
            </a:r>
          </a:p>
          <a:p>
            <a:pPr defTabSz="914400">
              <a:spcAft>
                <a:spcPts val="200"/>
              </a:spcAft>
            </a:pPr>
            <a:r>
              <a:rPr lang="en-US" smtClean="0">
                <a:solidFill>
                  <a:srgbClr val="0033CC"/>
                </a:solidFill>
                <a:cs typeface="Arial" charset="0"/>
              </a:rPr>
              <a:t>}</a:t>
            </a:r>
          </a:p>
        </p:txBody>
      </p:sp>
    </p:spTree>
    <p:extLst>
      <p:ext uri="{BB962C8B-B14F-4D97-AF65-F5344CB8AC3E}">
        <p14:creationId xmlns:p14="http://schemas.microsoft.com/office/powerpoint/2010/main" val="152794970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en-US">
                <a:latin typeface="Arial" charset="0"/>
                <a:ea typeface="ＭＳ Ｐゴシック" charset="0"/>
                <a:cs typeface="Arial" charset="0"/>
              </a:rPr>
              <a:t>Reader/Writer Lock Illustrated</a:t>
            </a:r>
          </a:p>
        </p:txBody>
      </p:sp>
      <p:sp>
        <p:nvSpPr>
          <p:cNvPr id="143362" name="Rectangle 3"/>
          <p:cNvSpPr>
            <a:spLocks noChangeArrowheads="1"/>
          </p:cNvSpPr>
          <p:nvPr/>
        </p:nvSpPr>
        <p:spPr bwMode="auto">
          <a:xfrm rot="5400000">
            <a:off x="3211512" y="1978026"/>
            <a:ext cx="2252663" cy="1992312"/>
          </a:xfrm>
          <a:prstGeom prst="rect">
            <a:avLst/>
          </a:prstGeom>
          <a:solidFill>
            <a:srgbClr val="FFFFFF"/>
          </a:solidFill>
          <a:ln w="12700">
            <a:solidFill>
              <a:srgbClr val="333399"/>
            </a:solidFill>
            <a:miter lim="800000"/>
            <a:headEnd type="none" w="sm" len="sm"/>
            <a:tailEnd type="none" w="sm" len="sm"/>
          </a:ln>
        </p:spPr>
        <p:txBody>
          <a:bodyPr anchor="ctr">
            <a:spAutoFit/>
          </a:bodyPr>
          <a:lstStyle/>
          <a:p>
            <a:pPr defTabSz="914400"/>
            <a:endParaRPr lang="en-US" sz="1800" smtClean="0">
              <a:solidFill>
                <a:srgbClr val="003367"/>
              </a:solidFill>
              <a:cs typeface="Arial" charset="0"/>
            </a:endParaRPr>
          </a:p>
        </p:txBody>
      </p:sp>
      <p:sp>
        <p:nvSpPr>
          <p:cNvPr id="143363" name="Rectangle 4"/>
          <p:cNvSpPr>
            <a:spLocks noChangeArrowheads="1"/>
          </p:cNvSpPr>
          <p:nvPr/>
        </p:nvSpPr>
        <p:spPr bwMode="auto">
          <a:xfrm rot="5400000">
            <a:off x="3745707" y="2764631"/>
            <a:ext cx="1238250" cy="166687"/>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43364" name="Rectangle 5"/>
          <p:cNvSpPr>
            <a:spLocks noChangeArrowheads="1"/>
          </p:cNvSpPr>
          <p:nvPr/>
        </p:nvSpPr>
        <p:spPr bwMode="auto">
          <a:xfrm rot="5400000">
            <a:off x="4058444" y="2747169"/>
            <a:ext cx="635000" cy="309562"/>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43365" name="Line 6"/>
          <p:cNvSpPr>
            <a:spLocks noChangeShapeType="1"/>
          </p:cNvSpPr>
          <p:nvPr/>
        </p:nvSpPr>
        <p:spPr bwMode="auto">
          <a:xfrm rot="5400000">
            <a:off x="4598194" y="2721769"/>
            <a:ext cx="1588" cy="984250"/>
          </a:xfrm>
          <a:prstGeom prst="line">
            <a:avLst/>
          </a:prstGeom>
          <a:noFill/>
          <a:ln w="95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grpSp>
        <p:nvGrpSpPr>
          <p:cNvPr id="143366" name="Group 7"/>
          <p:cNvGrpSpPr>
            <a:grpSpLocks/>
          </p:cNvGrpSpPr>
          <p:nvPr/>
        </p:nvGrpSpPr>
        <p:grpSpPr bwMode="auto">
          <a:xfrm>
            <a:off x="4672013" y="2222500"/>
            <a:ext cx="309562" cy="1817688"/>
            <a:chOff x="4511" y="1543"/>
            <a:chExt cx="195" cy="1145"/>
          </a:xfrm>
        </p:grpSpPr>
        <p:sp>
          <p:nvSpPr>
            <p:cNvPr id="143381" name="Rectangle 8"/>
            <p:cNvSpPr>
              <a:spLocks noChangeArrowheads="1"/>
            </p:cNvSpPr>
            <p:nvPr/>
          </p:nvSpPr>
          <p:spPr bwMode="auto">
            <a:xfrm rot="5400000">
              <a:off x="4437" y="1659"/>
              <a:ext cx="337" cy="10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43382" name="Rectangle 9"/>
            <p:cNvSpPr>
              <a:spLocks noChangeArrowheads="1"/>
            </p:cNvSpPr>
            <p:nvPr/>
          </p:nvSpPr>
          <p:spPr bwMode="auto">
            <a:xfrm rot="5400000">
              <a:off x="4409" y="2279"/>
              <a:ext cx="400" cy="19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pPr defTabSz="914400"/>
              <a:endParaRPr lang="en-US" sz="1800" smtClean="0">
                <a:solidFill>
                  <a:srgbClr val="003367"/>
                </a:solidFill>
                <a:cs typeface="Arial" charset="0"/>
              </a:endParaRPr>
            </a:p>
          </p:txBody>
        </p:sp>
        <p:sp>
          <p:nvSpPr>
            <p:cNvPr id="143383" name="Rectangle 10"/>
            <p:cNvSpPr>
              <a:spLocks noChangeArrowheads="1"/>
            </p:cNvSpPr>
            <p:nvPr/>
          </p:nvSpPr>
          <p:spPr bwMode="auto">
            <a:xfrm rot="5400000">
              <a:off x="4348" y="2377"/>
              <a:ext cx="516" cy="10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43384" name="Rectangle 11"/>
            <p:cNvSpPr>
              <a:spLocks noChangeArrowheads="1"/>
            </p:cNvSpPr>
            <p:nvPr/>
          </p:nvSpPr>
          <p:spPr bwMode="auto">
            <a:xfrm rot="5400000">
              <a:off x="4458" y="1970"/>
              <a:ext cx="296" cy="105"/>
            </a:xfrm>
            <a:prstGeom prst="rect">
              <a:avLst/>
            </a:prstGeom>
            <a:noFill/>
            <a:ln w="12700">
              <a:solidFill>
                <a:srgbClr val="800080"/>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grpSp>
      <p:sp>
        <p:nvSpPr>
          <p:cNvPr id="143367" name="Rectangle 12"/>
          <p:cNvSpPr>
            <a:spLocks noChangeArrowheads="1"/>
          </p:cNvSpPr>
          <p:nvPr/>
        </p:nvSpPr>
        <p:spPr bwMode="auto">
          <a:xfrm rot="5400000">
            <a:off x="3156744" y="2655094"/>
            <a:ext cx="1238250" cy="166688"/>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43368" name="Rectangle 13"/>
          <p:cNvSpPr>
            <a:spLocks noChangeArrowheads="1"/>
          </p:cNvSpPr>
          <p:nvPr/>
        </p:nvSpPr>
        <p:spPr bwMode="auto">
          <a:xfrm rot="5400000">
            <a:off x="3469482" y="2637631"/>
            <a:ext cx="635000" cy="309563"/>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43369" name="Text Box 14"/>
          <p:cNvSpPr txBox="1">
            <a:spLocks noChangeArrowheads="1"/>
          </p:cNvSpPr>
          <p:nvPr/>
        </p:nvSpPr>
        <p:spPr bwMode="auto">
          <a:xfrm>
            <a:off x="3273425" y="2314575"/>
            <a:ext cx="411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43370" name="AutoShape 15"/>
          <p:cNvSpPr>
            <a:spLocks/>
          </p:cNvSpPr>
          <p:nvPr/>
        </p:nvSpPr>
        <p:spPr bwMode="auto">
          <a:xfrm>
            <a:off x="152400" y="2039938"/>
            <a:ext cx="2944813" cy="923925"/>
          </a:xfrm>
          <a:prstGeom prst="borderCallout2">
            <a:avLst>
              <a:gd name="adj1" fmla="val 15384"/>
              <a:gd name="adj2" fmla="val 103662"/>
              <a:gd name="adj3" fmla="val 15384"/>
              <a:gd name="adj4" fmla="val 116491"/>
              <a:gd name="adj5" fmla="val 89519"/>
              <a:gd name="adj6" fmla="val 134162"/>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914400"/>
            <a:r>
              <a:rPr lang="en-US" sz="1800" smtClean="0">
                <a:solidFill>
                  <a:srgbClr val="003367"/>
                </a:solidFill>
                <a:cs typeface="Arial" charset="0"/>
              </a:rPr>
              <a:t>Multiple readers may hold</a:t>
            </a:r>
          </a:p>
          <a:p>
            <a:pPr defTabSz="914400"/>
            <a:r>
              <a:rPr lang="en-US" sz="1800" smtClean="0">
                <a:solidFill>
                  <a:srgbClr val="003367"/>
                </a:solidFill>
                <a:cs typeface="Arial" charset="0"/>
              </a:rPr>
              <a:t>the lock concurrently in </a:t>
            </a:r>
            <a:r>
              <a:rPr lang="en-US" sz="1800" b="1" smtClean="0">
                <a:solidFill>
                  <a:srgbClr val="003367"/>
                </a:solidFill>
                <a:cs typeface="Arial" charset="0"/>
              </a:rPr>
              <a:t>shared</a:t>
            </a:r>
            <a:r>
              <a:rPr lang="en-US" sz="1800" smtClean="0">
                <a:solidFill>
                  <a:srgbClr val="003367"/>
                </a:solidFill>
                <a:cs typeface="Arial" charset="0"/>
              </a:rPr>
              <a:t> mode.</a:t>
            </a:r>
          </a:p>
        </p:txBody>
      </p:sp>
      <p:sp>
        <p:nvSpPr>
          <p:cNvPr id="143371" name="AutoShape 16"/>
          <p:cNvSpPr>
            <a:spLocks/>
          </p:cNvSpPr>
          <p:nvPr/>
        </p:nvSpPr>
        <p:spPr bwMode="auto">
          <a:xfrm>
            <a:off x="6243638" y="3349625"/>
            <a:ext cx="2747962" cy="1200150"/>
          </a:xfrm>
          <a:prstGeom prst="borderCallout2">
            <a:avLst>
              <a:gd name="adj1" fmla="val 11958"/>
              <a:gd name="adj2" fmla="val -3681"/>
              <a:gd name="adj3" fmla="val 4551"/>
              <a:gd name="adj4" fmla="val -22731"/>
              <a:gd name="adj5" fmla="val -41542"/>
              <a:gd name="adj6" fmla="val -37157"/>
            </a:avLst>
          </a:prstGeom>
          <a:solidFill>
            <a:srgbClr val="FFFFFF"/>
          </a:solidFill>
          <a:ln w="12700">
            <a:solidFill>
              <a:srgbClr val="FFFFFF"/>
            </a:solidFill>
            <a:miter lim="800000"/>
            <a:headEnd type="none" w="sm" len="sm"/>
            <a:tailEnd type="none" w="sm" len="sm"/>
          </a:ln>
        </p:spPr>
        <p:txBody>
          <a:bodyPr>
            <a:spAutoFit/>
          </a:bodyPr>
          <a:lstStyle/>
          <a:p>
            <a:pPr defTabSz="914400"/>
            <a:r>
              <a:rPr lang="en-US" sz="1800" smtClean="0">
                <a:solidFill>
                  <a:srgbClr val="003367"/>
                </a:solidFill>
                <a:cs typeface="Arial" charset="0"/>
              </a:rPr>
              <a:t>Writers always hold the lock in </a:t>
            </a:r>
            <a:r>
              <a:rPr lang="en-US" sz="1800" b="1" smtClean="0">
                <a:solidFill>
                  <a:srgbClr val="003367"/>
                </a:solidFill>
                <a:cs typeface="Arial" charset="0"/>
              </a:rPr>
              <a:t>exclusive</a:t>
            </a:r>
            <a:r>
              <a:rPr lang="en-US" sz="1800" smtClean="0">
                <a:solidFill>
                  <a:srgbClr val="003367"/>
                </a:solidFill>
                <a:cs typeface="Arial" charset="0"/>
              </a:rPr>
              <a:t> mode, and must wait for all readers or writer to exit.</a:t>
            </a:r>
          </a:p>
        </p:txBody>
      </p:sp>
      <p:sp>
        <p:nvSpPr>
          <p:cNvPr id="143372" name="Text Box 17"/>
          <p:cNvSpPr txBox="1">
            <a:spLocks noChangeArrowheads="1"/>
          </p:cNvSpPr>
          <p:nvPr/>
        </p:nvSpPr>
        <p:spPr bwMode="auto">
          <a:xfrm>
            <a:off x="1885950" y="4686300"/>
            <a:ext cx="5200650" cy="12017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u="sng" smtClean="0">
                <a:solidFill>
                  <a:srgbClr val="003367"/>
                </a:solidFill>
                <a:cs typeface="Arial" charset="0"/>
              </a:rPr>
              <a:t>mode		read	write	max allowed</a:t>
            </a:r>
            <a:endParaRPr lang="en-US" sz="1800" smtClean="0">
              <a:solidFill>
                <a:srgbClr val="003367"/>
              </a:solidFill>
              <a:cs typeface="Arial" charset="0"/>
            </a:endParaRPr>
          </a:p>
          <a:p>
            <a:pPr defTabSz="914400" eaLnBrk="1" hangingPunct="1"/>
            <a:r>
              <a:rPr lang="en-US" sz="1800" b="1" smtClean="0">
                <a:solidFill>
                  <a:srgbClr val="003367"/>
                </a:solidFill>
                <a:cs typeface="Arial" charset="0"/>
              </a:rPr>
              <a:t>shared</a:t>
            </a:r>
            <a:r>
              <a:rPr lang="en-US" sz="1800" smtClean="0">
                <a:solidFill>
                  <a:srgbClr val="003367"/>
                </a:solidFill>
                <a:cs typeface="Arial" charset="0"/>
              </a:rPr>
              <a:t>		yes	no	many</a:t>
            </a:r>
          </a:p>
          <a:p>
            <a:pPr defTabSz="914400" eaLnBrk="1" hangingPunct="1"/>
            <a:r>
              <a:rPr lang="en-US" sz="1800" b="1" smtClean="0">
                <a:solidFill>
                  <a:srgbClr val="003367"/>
                </a:solidFill>
                <a:cs typeface="Arial" charset="0"/>
              </a:rPr>
              <a:t>exclusive</a:t>
            </a:r>
            <a:r>
              <a:rPr lang="en-US" sz="1800" smtClean="0">
                <a:solidFill>
                  <a:srgbClr val="003367"/>
                </a:solidFill>
                <a:cs typeface="Arial" charset="0"/>
              </a:rPr>
              <a:t> 	yes	yes	one</a:t>
            </a:r>
          </a:p>
          <a:p>
            <a:pPr defTabSz="914400" eaLnBrk="1" hangingPunct="1"/>
            <a:r>
              <a:rPr lang="en-US" sz="1800" b="1" smtClean="0">
                <a:solidFill>
                  <a:srgbClr val="003367"/>
                </a:solidFill>
                <a:cs typeface="Arial" charset="0"/>
              </a:rPr>
              <a:t>not holder</a:t>
            </a:r>
            <a:r>
              <a:rPr lang="en-US" sz="1800" smtClean="0">
                <a:solidFill>
                  <a:srgbClr val="003367"/>
                </a:solidFill>
                <a:cs typeface="Arial" charset="0"/>
              </a:rPr>
              <a:t>	no	no	many</a:t>
            </a:r>
          </a:p>
        </p:txBody>
      </p:sp>
      <p:sp>
        <p:nvSpPr>
          <p:cNvPr id="143373" name="Text Box 18"/>
          <p:cNvSpPr txBox="1">
            <a:spLocks noChangeArrowheads="1"/>
          </p:cNvSpPr>
          <p:nvPr/>
        </p:nvSpPr>
        <p:spPr bwMode="auto">
          <a:xfrm>
            <a:off x="3921125" y="2422525"/>
            <a:ext cx="411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43374" name="Text Box 19"/>
          <p:cNvSpPr txBox="1">
            <a:spLocks noChangeArrowheads="1"/>
          </p:cNvSpPr>
          <p:nvPr/>
        </p:nvSpPr>
        <p:spPr bwMode="auto">
          <a:xfrm>
            <a:off x="3311525" y="2901950"/>
            <a:ext cx="411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43375" name="Text Box 20"/>
          <p:cNvSpPr txBox="1">
            <a:spLocks noChangeArrowheads="1"/>
          </p:cNvSpPr>
          <p:nvPr/>
        </p:nvSpPr>
        <p:spPr bwMode="auto">
          <a:xfrm>
            <a:off x="3906838" y="3016250"/>
            <a:ext cx="411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43376" name="Text Box 21"/>
          <p:cNvSpPr txBox="1">
            <a:spLocks noChangeArrowheads="1"/>
          </p:cNvSpPr>
          <p:nvPr/>
        </p:nvSpPr>
        <p:spPr bwMode="auto">
          <a:xfrm>
            <a:off x="4965700" y="368776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143377" name="Text Box 22"/>
          <p:cNvSpPr txBox="1">
            <a:spLocks noChangeArrowheads="1"/>
          </p:cNvSpPr>
          <p:nvPr/>
        </p:nvSpPr>
        <p:spPr bwMode="auto">
          <a:xfrm>
            <a:off x="4889500" y="2498725"/>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143378" name="Rectangle 23"/>
          <p:cNvSpPr>
            <a:spLocks noChangeArrowheads="1"/>
          </p:cNvSpPr>
          <p:nvPr/>
        </p:nvSpPr>
        <p:spPr bwMode="auto">
          <a:xfrm>
            <a:off x="5969000" y="1676400"/>
            <a:ext cx="302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defTabSz="914400"/>
            <a:r>
              <a:rPr lang="en-US" sz="1800" smtClean="0">
                <a:solidFill>
                  <a:srgbClr val="0033CC"/>
                </a:solidFill>
                <a:cs typeface="Arial" charset="0"/>
              </a:rPr>
              <a:t>If each thread acquires the lock in </a:t>
            </a:r>
            <a:r>
              <a:rPr lang="en-US" sz="1800" b="1" smtClean="0">
                <a:solidFill>
                  <a:srgbClr val="0033CC"/>
                </a:solidFill>
                <a:cs typeface="Arial" charset="0"/>
              </a:rPr>
              <a:t>exclusive</a:t>
            </a:r>
            <a:r>
              <a:rPr lang="en-US" sz="1800" smtClean="0">
                <a:solidFill>
                  <a:srgbClr val="0033CC"/>
                </a:solidFill>
                <a:cs typeface="Arial" charset="0"/>
              </a:rPr>
              <a:t> (*write) mode, </a:t>
            </a:r>
            <a:r>
              <a:rPr lang="en-US" sz="1800" i="1" smtClean="0">
                <a:solidFill>
                  <a:srgbClr val="0033CC"/>
                </a:solidFill>
                <a:cs typeface="Arial" charset="0"/>
              </a:rPr>
              <a:t>SharedLock</a:t>
            </a:r>
            <a:r>
              <a:rPr lang="en-US" sz="1800" smtClean="0">
                <a:solidFill>
                  <a:srgbClr val="0033CC"/>
                </a:solidFill>
                <a:cs typeface="Arial" charset="0"/>
              </a:rPr>
              <a:t> functions exactly as an ordinary mutex.</a:t>
            </a:r>
            <a:endParaRPr lang="en-US" sz="1800" smtClean="0">
              <a:solidFill>
                <a:srgbClr val="990033"/>
              </a:solidFill>
              <a:cs typeface="Arial" charset="0"/>
            </a:endParaRPr>
          </a:p>
        </p:txBody>
      </p:sp>
      <p:cxnSp>
        <p:nvCxnSpPr>
          <p:cNvPr id="143379" name="Straight Connector 5"/>
          <p:cNvCxnSpPr>
            <a:cxnSpLocks noChangeShapeType="1"/>
          </p:cNvCxnSpPr>
          <p:nvPr/>
        </p:nvCxnSpPr>
        <p:spPr bwMode="auto">
          <a:xfrm>
            <a:off x="2819400" y="2590800"/>
            <a:ext cx="7620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380" name="Straight Connector 5"/>
          <p:cNvCxnSpPr>
            <a:cxnSpLocks noChangeShapeType="1"/>
          </p:cNvCxnSpPr>
          <p:nvPr/>
        </p:nvCxnSpPr>
        <p:spPr bwMode="auto">
          <a:xfrm flipH="1" flipV="1">
            <a:off x="5105400" y="3276600"/>
            <a:ext cx="11430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147046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457200" y="-685800"/>
            <a:ext cx="8226425" cy="1554163"/>
          </a:xfrm>
        </p:spPr>
        <p:txBody>
          <a:bodyPr/>
          <a:lstStyle/>
          <a:p>
            <a:r>
              <a:rPr lang="en-US" sz="3600">
                <a:latin typeface="Arial" charset="0"/>
                <a:ea typeface="ＭＳ Ｐゴシック" charset="0"/>
                <a:cs typeface="Arial" charset="0"/>
              </a:rPr>
              <a:t>Reader/Writer Lock: outline</a:t>
            </a:r>
          </a:p>
        </p:txBody>
      </p:sp>
      <p:sp>
        <p:nvSpPr>
          <p:cNvPr id="145410" name="Text Box 3"/>
          <p:cNvSpPr txBox="1">
            <a:spLocks noChangeArrowheads="1"/>
          </p:cNvSpPr>
          <p:nvPr/>
        </p:nvSpPr>
        <p:spPr bwMode="auto">
          <a:xfrm>
            <a:off x="381000" y="1157288"/>
            <a:ext cx="4994275"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int i;	/* # active readers, or -1 if writer */</a:t>
            </a:r>
          </a:p>
          <a:p>
            <a:pPr defTabSz="914400" eaLnBrk="1" hangingPunct="1"/>
            <a:endParaRPr lang="en-US" sz="18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void </a:t>
            </a:r>
            <a:r>
              <a:rPr lang="en-US" sz="2000" b="1" smtClean="0">
                <a:solidFill>
                  <a:srgbClr val="003367"/>
                </a:solidFill>
                <a:cs typeface="Arial" charset="0"/>
              </a:rPr>
              <a:t>AcquireWrite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while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sleep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void </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while (i &lt;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sleep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45411" name="Text Box 4"/>
          <p:cNvSpPr txBox="1">
            <a:spLocks noChangeArrowheads="1"/>
          </p:cNvSpPr>
          <p:nvPr/>
        </p:nvSpPr>
        <p:spPr bwMode="auto">
          <a:xfrm>
            <a:off x="4721225" y="1790700"/>
            <a:ext cx="26733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void </a:t>
            </a:r>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wakeup….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a:t>
            </a:r>
          </a:p>
          <a:p>
            <a:pPr defTabSz="914400" eaLnBrk="1" hangingPunct="1"/>
            <a:endParaRPr lang="en-US" sz="2000" smtClean="0">
              <a:solidFill>
                <a:srgbClr val="003367"/>
              </a:solidFill>
              <a:cs typeface="Arial" charset="0"/>
            </a:endParaRPr>
          </a:p>
          <a:p>
            <a:pPr defTabSz="914400" eaLnBrk="1" hangingPunct="1"/>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void </a:t>
            </a: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if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wakeup…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a:t>
            </a:r>
            <a:endParaRPr lang="en-US" sz="4000" smtClean="0">
              <a:solidFill>
                <a:srgbClr val="003367"/>
              </a:solidFill>
              <a:cs typeface="Arial" charset="0"/>
            </a:endParaRPr>
          </a:p>
        </p:txBody>
      </p:sp>
    </p:spTree>
    <p:extLst>
      <p:ext uri="{BB962C8B-B14F-4D97-AF65-F5344CB8AC3E}">
        <p14:creationId xmlns:p14="http://schemas.microsoft.com/office/powerpoint/2010/main" val="20194911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685800"/>
            <a:ext cx="8226425" cy="1554163"/>
          </a:xfrm>
        </p:spPr>
        <p:txBody>
          <a:bodyPr/>
          <a:lstStyle/>
          <a:p>
            <a:r>
              <a:rPr lang="en-US" sz="3200">
                <a:latin typeface="Arial" charset="0"/>
                <a:ea typeface="ＭＳ Ｐゴシック" charset="0"/>
                <a:cs typeface="Arial" charset="0"/>
              </a:rPr>
              <a:t>Reader/Writer Lock: adding a little mutex</a:t>
            </a:r>
          </a:p>
        </p:txBody>
      </p:sp>
      <p:sp>
        <p:nvSpPr>
          <p:cNvPr id="147458" name="Text Box 3"/>
          <p:cNvSpPr txBox="1">
            <a:spLocks noChangeArrowheads="1"/>
          </p:cNvSpPr>
          <p:nvPr/>
        </p:nvSpPr>
        <p:spPr bwMode="auto">
          <a:xfrm>
            <a:off x="381000" y="914400"/>
            <a:ext cx="46085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int i;	/* # active readers, or -1 if writer */</a:t>
            </a:r>
          </a:p>
          <a:p>
            <a:pPr defTabSz="914400" eaLnBrk="1" hangingPunct="1">
              <a:spcAft>
                <a:spcPts val="200"/>
              </a:spcAft>
            </a:pPr>
            <a:r>
              <a:rPr lang="en-US" sz="1800" smtClean="0">
                <a:solidFill>
                  <a:srgbClr val="003367"/>
                </a:solidFill>
                <a:cs typeface="Arial" charset="0"/>
              </a:rPr>
              <a:t>Lock rwMx;</a:t>
            </a:r>
          </a:p>
          <a:p>
            <a:pPr defTabSz="914400" eaLnBrk="1" hangingPunct="1"/>
            <a:endParaRPr lang="en-US" sz="1800" smtClean="0">
              <a:solidFill>
                <a:srgbClr val="003367"/>
              </a:solidFill>
              <a:cs typeface="Arial" charset="0"/>
            </a:endParaRPr>
          </a:p>
          <a:p>
            <a:pPr defTabSz="914400" eaLnBrk="1" hangingPunct="1">
              <a:spcAft>
                <a:spcPts val="200"/>
              </a:spcAft>
            </a:pPr>
            <a:r>
              <a:rPr lang="en-US" sz="2000" b="1" smtClean="0">
                <a:solidFill>
                  <a:srgbClr val="003367"/>
                </a:solidFill>
                <a:cs typeface="Arial" charset="0"/>
              </a:rPr>
              <a:t>AcquireWrite</a:t>
            </a:r>
            <a:r>
              <a:rPr lang="en-US" sz="2000" smtClean="0">
                <a:solidFill>
                  <a:srgbClr val="003367"/>
                </a:solidFill>
                <a:cs typeface="Arial" charset="0"/>
              </a:rPr>
              <a:t>() {</a:t>
            </a:r>
          </a:p>
          <a:p>
            <a:pPr defTabSz="914400" eaLnBrk="1" hangingPunct="1">
              <a:spcAft>
                <a:spcPts val="200"/>
              </a:spcAft>
            </a:pPr>
            <a:r>
              <a:rPr lang="en-US" sz="2000" b="1" smtClean="0">
                <a:solidFill>
                  <a:srgbClr val="0000FF"/>
                </a:solidFill>
                <a:cs typeface="Arial" charset="0"/>
              </a:rPr>
              <a:t>        rwMx.Acquire();</a:t>
            </a:r>
          </a:p>
          <a:p>
            <a:pPr defTabSz="914400" eaLnBrk="1" hangingPunct="1">
              <a:spcAft>
                <a:spcPts val="200"/>
              </a:spcAft>
            </a:pPr>
            <a:r>
              <a:rPr lang="en-US" sz="2000" smtClean="0">
                <a:solidFill>
                  <a:srgbClr val="003367"/>
                </a:solidFill>
                <a:cs typeface="Arial" charset="0"/>
              </a:rPr>
              <a:t>        while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sleep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b="1" smtClean="0">
                <a:solidFill>
                  <a:srgbClr val="0000FF"/>
                </a:solidFill>
                <a:cs typeface="Arial" charset="0"/>
              </a:rPr>
              <a:t>        rwMx.Release();</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b="1" smtClean="0">
                <a:solidFill>
                  <a:srgbClr val="0000FF"/>
                </a:solidFill>
                <a:cs typeface="Arial" charset="0"/>
              </a:rPr>
              <a:t>        rwMx.Acquire();</a:t>
            </a:r>
          </a:p>
          <a:p>
            <a:pPr defTabSz="914400" eaLnBrk="1" hangingPunct="1">
              <a:spcAft>
                <a:spcPts val="200"/>
              </a:spcAft>
            </a:pPr>
            <a:r>
              <a:rPr lang="en-US" sz="2000" smtClean="0">
                <a:solidFill>
                  <a:srgbClr val="003367"/>
                </a:solidFill>
                <a:cs typeface="Arial" charset="0"/>
              </a:rPr>
              <a:t>        while (i &lt;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sleep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b="1" smtClean="0">
                <a:solidFill>
                  <a:srgbClr val="0000FF"/>
                </a:solidFill>
                <a:cs typeface="Arial" charset="0"/>
              </a:rPr>
              <a:t>       rwMx.Release();</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47459" name="Text Box 4"/>
          <p:cNvSpPr txBox="1">
            <a:spLocks noChangeArrowheads="1"/>
          </p:cNvSpPr>
          <p:nvPr/>
        </p:nvSpPr>
        <p:spPr bwMode="auto">
          <a:xfrm>
            <a:off x="4675188" y="1600200"/>
            <a:ext cx="26924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b="1" smtClean="0">
                <a:solidFill>
                  <a:srgbClr val="0000FF"/>
                </a:solidFill>
                <a:cs typeface="Arial" charset="0"/>
              </a:rPr>
              <a:t>        rwMx.Acquire();</a:t>
            </a:r>
          </a:p>
          <a:p>
            <a:pPr defTabSz="914400" eaLnBrk="1" hangingPunct="1">
              <a:spcAft>
                <a:spcPts val="200"/>
              </a:spcAft>
            </a:pPr>
            <a:r>
              <a:rPr lang="en-US" sz="2000" smtClean="0">
                <a:solidFill>
                  <a:srgbClr val="003367"/>
                </a:solidFill>
                <a:cs typeface="Arial" charset="0"/>
              </a:rPr>
              <a:t>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wakeup</a:t>
            </a:r>
            <a:r>
              <a:rPr lang="en-US" sz="2000" smtClean="0">
                <a:solidFill>
                  <a:srgbClr val="003367"/>
                </a:solidFill>
                <a:cs typeface="Arial" charset="0"/>
              </a:rPr>
              <a:t>…;</a:t>
            </a:r>
          </a:p>
          <a:p>
            <a:pPr defTabSz="914400" eaLnBrk="1" hangingPunct="1">
              <a:spcAft>
                <a:spcPts val="200"/>
              </a:spcAft>
            </a:pPr>
            <a:r>
              <a:rPr lang="en-US" sz="2000" smtClean="0">
                <a:solidFill>
                  <a:srgbClr val="003367"/>
                </a:solidFill>
                <a:cs typeface="Arial" charset="0"/>
              </a:rPr>
              <a:t>        rwMx.Release();</a:t>
            </a:r>
          </a:p>
          <a:p>
            <a:pPr defTabSz="914400" eaLnBrk="1" hangingPunct="1">
              <a:spcAft>
                <a:spcPts val="200"/>
              </a:spcAft>
            </a:pPr>
            <a:r>
              <a:rPr lang="en-US" sz="2000" smtClean="0">
                <a:solidFill>
                  <a:srgbClr val="003367"/>
                </a:solidFill>
                <a:cs typeface="Arial" charset="0"/>
              </a:rPr>
              <a:t>}</a:t>
            </a:r>
          </a:p>
          <a:p>
            <a:pPr defTabSz="914400" eaLnBrk="1" hangingPunct="1"/>
            <a:endParaRPr lang="en-US" sz="2000" smtClean="0">
              <a:solidFill>
                <a:srgbClr val="003367"/>
              </a:solidFill>
              <a:cs typeface="Arial" charset="0"/>
            </a:endParaRPr>
          </a:p>
          <a:p>
            <a:pPr defTabSz="914400" eaLnBrk="1" hangingPunct="1"/>
            <a:endParaRPr lang="en-US" sz="2000" smtClean="0">
              <a:solidFill>
                <a:srgbClr val="003367"/>
              </a:solidFill>
              <a:cs typeface="Arial" charset="0"/>
            </a:endParaRPr>
          </a:p>
          <a:p>
            <a:pPr defTabSz="914400" eaLnBrk="1" hangingPunct="1">
              <a:spcAft>
                <a:spcPts val="200"/>
              </a:spcAft>
            </a:pP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b="1" smtClean="0">
                <a:solidFill>
                  <a:srgbClr val="0000FF"/>
                </a:solidFill>
                <a:cs typeface="Arial" charset="0"/>
              </a:rPr>
              <a:t>       rwMx.Acquire();</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if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wakeup</a:t>
            </a:r>
            <a:r>
              <a:rPr lang="en-US" sz="2000" smtClean="0">
                <a:solidFill>
                  <a:srgbClr val="003367"/>
                </a:solidFill>
                <a:cs typeface="Arial" charset="0"/>
              </a:rPr>
              <a:t>…;</a:t>
            </a:r>
          </a:p>
          <a:p>
            <a:pPr defTabSz="914400" eaLnBrk="1" hangingPunct="1">
              <a:spcAft>
                <a:spcPts val="200"/>
              </a:spcAft>
            </a:pPr>
            <a:r>
              <a:rPr lang="en-US" sz="2000" b="1" smtClean="0">
                <a:solidFill>
                  <a:srgbClr val="0000FF"/>
                </a:solidFill>
                <a:cs typeface="Arial" charset="0"/>
              </a:rPr>
              <a:t>       rwMx.Release();</a:t>
            </a:r>
          </a:p>
          <a:p>
            <a:pPr defTabSz="914400" eaLnBrk="1" hangingPunct="1">
              <a:spcAft>
                <a:spcPts val="200"/>
              </a:spcAft>
            </a:pPr>
            <a:r>
              <a:rPr lang="en-US" sz="2000" smtClean="0">
                <a:solidFill>
                  <a:srgbClr val="003367"/>
                </a:solidFill>
                <a:cs typeface="Arial" charset="0"/>
              </a:rPr>
              <a:t>}</a:t>
            </a:r>
            <a:endParaRPr lang="en-US" sz="4000" smtClean="0">
              <a:solidFill>
                <a:srgbClr val="003367"/>
              </a:solidFill>
              <a:cs typeface="Arial" charset="0"/>
            </a:endParaRPr>
          </a:p>
        </p:txBody>
      </p:sp>
    </p:spTree>
    <p:extLst>
      <p:ext uri="{BB962C8B-B14F-4D97-AF65-F5344CB8AC3E}">
        <p14:creationId xmlns:p14="http://schemas.microsoft.com/office/powerpoint/2010/main" val="417120652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457200" y="-685800"/>
            <a:ext cx="8226425" cy="1554163"/>
          </a:xfrm>
        </p:spPr>
        <p:txBody>
          <a:bodyPr/>
          <a:lstStyle/>
          <a:p>
            <a:r>
              <a:rPr lang="en-US" sz="3600">
                <a:latin typeface="Arial" charset="0"/>
                <a:ea typeface="ＭＳ Ｐゴシック" charset="0"/>
                <a:cs typeface="Arial" charset="0"/>
              </a:rPr>
              <a:t>Reader/Writer Lock: cleaner syntax</a:t>
            </a:r>
          </a:p>
        </p:txBody>
      </p:sp>
      <p:sp>
        <p:nvSpPr>
          <p:cNvPr id="149506" name="Text Box 3"/>
          <p:cNvSpPr txBox="1">
            <a:spLocks noChangeArrowheads="1"/>
          </p:cNvSpPr>
          <p:nvPr/>
        </p:nvSpPr>
        <p:spPr bwMode="auto">
          <a:xfrm>
            <a:off x="381000" y="1295400"/>
            <a:ext cx="490378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int i;	/* # active readers, or -1 if writer */</a:t>
            </a:r>
          </a:p>
          <a:p>
            <a:pPr defTabSz="914400" eaLnBrk="1" hangingPunct="1">
              <a:spcAft>
                <a:spcPts val="200"/>
              </a:spcAft>
            </a:pPr>
            <a:r>
              <a:rPr lang="en-US" sz="1800" smtClean="0">
                <a:solidFill>
                  <a:srgbClr val="003367"/>
                </a:solidFill>
                <a:cs typeface="Arial" charset="0"/>
              </a:rPr>
              <a:t>Condition rwCv; /* bound to “monitor” mutex */</a:t>
            </a:r>
          </a:p>
          <a:p>
            <a:pPr defTabSz="914400" eaLnBrk="1" hangingPunct="1"/>
            <a:endParaRPr lang="en-US" sz="1800" smtClean="0">
              <a:solidFill>
                <a:srgbClr val="003367"/>
              </a:solidFill>
              <a:cs typeface="Arial" charset="0"/>
            </a:endParaRPr>
          </a:p>
          <a:p>
            <a:pPr defTabSz="914400" eaLnBrk="1" hangingPunct="1">
              <a:spcAft>
                <a:spcPts val="200"/>
              </a:spcAft>
            </a:pPr>
            <a:r>
              <a:rPr lang="en-US" sz="2000" b="1" smtClean="0">
                <a:solidFill>
                  <a:srgbClr val="0000FF"/>
                </a:solidFill>
                <a:cs typeface="Arial" charset="0"/>
              </a:rPr>
              <a:t>synchronized</a:t>
            </a:r>
            <a:r>
              <a:rPr lang="en-US" sz="2000" b="1" smtClean="0">
                <a:solidFill>
                  <a:srgbClr val="003367"/>
                </a:solidFill>
                <a:cs typeface="Arial" charset="0"/>
              </a:rPr>
              <a:t> AcquireWrite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while (i != 0)</a:t>
            </a:r>
          </a:p>
          <a:p>
            <a:pPr defTabSz="914400" eaLnBrk="1" hangingPunct="1">
              <a:spcAft>
                <a:spcPts val="200"/>
              </a:spcAft>
            </a:pPr>
            <a:r>
              <a:rPr lang="en-US" sz="2000" smtClean="0">
                <a:solidFill>
                  <a:srgbClr val="003367"/>
                </a:solidFill>
                <a:cs typeface="Arial" charset="0"/>
              </a:rPr>
              <a:t>                rwCv.Wait();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r>
              <a:rPr lang="en-US" sz="2000" b="1" smtClean="0">
                <a:solidFill>
                  <a:srgbClr val="0000FF"/>
                </a:solidFill>
                <a:cs typeface="Arial" charset="0"/>
              </a:rPr>
              <a:t>synchronized</a:t>
            </a:r>
            <a:r>
              <a:rPr lang="en-US" sz="2000" smtClean="0">
                <a:solidFill>
                  <a:srgbClr val="0000FF"/>
                </a:solidFill>
                <a:cs typeface="Arial" charset="0"/>
              </a:rPr>
              <a:t> </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while (i &lt; 0)</a:t>
            </a:r>
          </a:p>
          <a:p>
            <a:pPr defTabSz="914400" eaLnBrk="1" hangingPunct="1">
              <a:spcAft>
                <a:spcPts val="200"/>
              </a:spcAft>
            </a:pPr>
            <a:r>
              <a:rPr lang="en-US" sz="2000" smtClean="0">
                <a:solidFill>
                  <a:srgbClr val="003367"/>
                </a:solidFill>
                <a:cs typeface="Arial" charset="0"/>
              </a:rPr>
              <a:t>               rwCv.Wait();</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a:t>
            </a:r>
            <a:endParaRPr lang="en-US" smtClean="0">
              <a:solidFill>
                <a:srgbClr val="003367"/>
              </a:solidFill>
              <a:cs typeface="Arial" charset="0"/>
            </a:endParaRPr>
          </a:p>
        </p:txBody>
      </p:sp>
      <p:sp>
        <p:nvSpPr>
          <p:cNvPr id="149507" name="Text Box 4"/>
          <p:cNvSpPr txBox="1">
            <a:spLocks noChangeArrowheads="1"/>
          </p:cNvSpPr>
          <p:nvPr/>
        </p:nvSpPr>
        <p:spPr bwMode="auto">
          <a:xfrm>
            <a:off x="4675188" y="1981200"/>
            <a:ext cx="3905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smtClean="0">
                <a:solidFill>
                  <a:srgbClr val="0000FF"/>
                </a:solidFill>
                <a:cs typeface="Arial" charset="0"/>
              </a:rPr>
              <a:t>synchronized</a:t>
            </a:r>
            <a:r>
              <a:rPr lang="en-US" sz="2000" b="1" smtClean="0">
                <a:solidFill>
                  <a:srgbClr val="003367"/>
                </a:solidFill>
                <a:cs typeface="Arial" charset="0"/>
              </a:rPr>
              <a:t> 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0;</a:t>
            </a:r>
          </a:p>
          <a:p>
            <a:pPr defTabSz="914400" eaLnBrk="1" hangingPunct="1">
              <a:spcAft>
                <a:spcPts val="200"/>
              </a:spcAft>
            </a:pPr>
            <a:r>
              <a:rPr lang="en-US" sz="2000" smtClean="0">
                <a:solidFill>
                  <a:srgbClr val="003367"/>
                </a:solidFill>
                <a:cs typeface="Arial" charset="0"/>
              </a:rPr>
              <a:t>        rwCv.Broadcast();</a:t>
            </a:r>
          </a:p>
          <a:p>
            <a:pPr defTabSz="914400" eaLnBrk="1" hangingPunct="1">
              <a:spcAft>
                <a:spcPts val="200"/>
              </a:spcAft>
            </a:pPr>
            <a:r>
              <a:rPr lang="en-US" sz="2000" smtClean="0">
                <a:solidFill>
                  <a:srgbClr val="003367"/>
                </a:solidFill>
                <a:cs typeface="Arial" charset="0"/>
              </a:rPr>
              <a:t>}</a:t>
            </a:r>
          </a:p>
          <a:p>
            <a:pPr defTabSz="914400" eaLnBrk="1" hangingPunct="1"/>
            <a:endParaRPr lang="en-US" sz="2000" smtClean="0">
              <a:solidFill>
                <a:srgbClr val="003367"/>
              </a:solidFill>
              <a:cs typeface="Arial" charset="0"/>
            </a:endParaRPr>
          </a:p>
          <a:p>
            <a:pPr defTabSz="914400" eaLnBrk="1" hangingPunct="1"/>
            <a:endParaRPr lang="en-US" sz="2000" smtClean="0">
              <a:solidFill>
                <a:srgbClr val="003367"/>
              </a:solidFill>
              <a:cs typeface="Arial" charset="0"/>
            </a:endParaRPr>
          </a:p>
          <a:p>
            <a:pPr defTabSz="914400" eaLnBrk="1" hangingPunct="1">
              <a:spcAft>
                <a:spcPts val="200"/>
              </a:spcAft>
            </a:pPr>
            <a:r>
              <a:rPr lang="en-US" sz="2000" b="1" smtClean="0">
                <a:solidFill>
                  <a:srgbClr val="003367"/>
                </a:solidFill>
                <a:cs typeface="Arial" charset="0"/>
              </a:rPr>
              <a:t> </a:t>
            </a:r>
            <a:r>
              <a:rPr lang="en-US" sz="2000" b="1" smtClean="0">
                <a:solidFill>
                  <a:srgbClr val="0000FF"/>
                </a:solidFill>
                <a:cs typeface="Arial" charset="0"/>
              </a:rPr>
              <a:t>synchronized</a:t>
            </a:r>
            <a:r>
              <a:rPr lang="en-US" sz="2000" b="1" smtClean="0">
                <a:solidFill>
                  <a:srgbClr val="003367"/>
                </a:solidFill>
                <a:cs typeface="Arial" charset="0"/>
              </a:rPr>
              <a:t> 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if (i == 0)</a:t>
            </a:r>
          </a:p>
          <a:p>
            <a:pPr defTabSz="914400" eaLnBrk="1" hangingPunct="1">
              <a:spcAft>
                <a:spcPts val="200"/>
              </a:spcAft>
            </a:pPr>
            <a:r>
              <a:rPr lang="en-US" sz="2000" smtClean="0">
                <a:solidFill>
                  <a:srgbClr val="003367"/>
                </a:solidFill>
                <a:cs typeface="Arial" charset="0"/>
              </a:rPr>
              <a:t>                rwCv.Signal();</a:t>
            </a:r>
          </a:p>
          <a:p>
            <a:pPr defTabSz="914400" eaLnBrk="1" hangingPunct="1">
              <a:spcAft>
                <a:spcPts val="200"/>
              </a:spcAft>
            </a:pPr>
            <a:r>
              <a:rPr lang="en-US" sz="2000" smtClean="0">
                <a:solidFill>
                  <a:srgbClr val="003367"/>
                </a:solidFill>
                <a:cs typeface="Arial" charset="0"/>
              </a:rPr>
              <a:t>}</a:t>
            </a:r>
            <a:endParaRPr lang="en-US" sz="4000" smtClean="0">
              <a:solidFill>
                <a:srgbClr val="003367"/>
              </a:solidFill>
              <a:cs typeface="Arial" charset="0"/>
            </a:endParaRPr>
          </a:p>
        </p:txBody>
      </p:sp>
      <p:sp>
        <p:nvSpPr>
          <p:cNvPr id="149508" name="Rectangle 4"/>
          <p:cNvSpPr>
            <a:spLocks noChangeArrowheads="1"/>
          </p:cNvSpPr>
          <p:nvPr/>
        </p:nvSpPr>
        <p:spPr bwMode="auto">
          <a:xfrm>
            <a:off x="533400" y="56388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001934"/>
                </a:solidFill>
              </a:rPr>
              <a:t>We can use Java syntax for convenience.  </a:t>
            </a:r>
          </a:p>
          <a:p>
            <a:r>
              <a:rPr lang="en-US" sz="2000" smtClean="0">
                <a:solidFill>
                  <a:srgbClr val="001934"/>
                </a:solidFill>
              </a:rPr>
              <a:t>That’s the beauty of </a:t>
            </a:r>
            <a:r>
              <a:rPr lang="en-US" sz="2000" b="1" smtClean="0">
                <a:solidFill>
                  <a:srgbClr val="651222"/>
                </a:solidFill>
              </a:rPr>
              <a:t>pseudocode</a:t>
            </a:r>
            <a:r>
              <a:rPr lang="en-US" sz="2000" smtClean="0">
                <a:solidFill>
                  <a:srgbClr val="001934"/>
                </a:solidFill>
              </a:rPr>
              <a:t>.  We use any convenient syntax.  These syntactic variants have the same meaning.  </a:t>
            </a:r>
          </a:p>
        </p:txBody>
      </p:sp>
    </p:spTree>
    <p:extLst>
      <p:ext uri="{BB962C8B-B14F-4D97-AF65-F5344CB8AC3E}">
        <p14:creationId xmlns:p14="http://schemas.microsoft.com/office/powerpoint/2010/main" val="155951700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en-US" sz="3600">
                <a:latin typeface="Arial" charset="0"/>
                <a:ea typeface="ＭＳ Ｐゴシック" charset="0"/>
                <a:cs typeface="Arial" charset="0"/>
              </a:rPr>
              <a:t>The Little Mutex Inside SharedLock</a:t>
            </a:r>
          </a:p>
        </p:txBody>
      </p:sp>
      <p:sp>
        <p:nvSpPr>
          <p:cNvPr id="151554" name="Rectangle 3"/>
          <p:cNvSpPr>
            <a:spLocks noChangeArrowheads="1"/>
          </p:cNvSpPr>
          <p:nvPr/>
        </p:nvSpPr>
        <p:spPr bwMode="auto">
          <a:xfrm rot="5400000">
            <a:off x="2560637" y="1754188"/>
            <a:ext cx="4073525" cy="3581400"/>
          </a:xfrm>
          <a:prstGeom prst="rect">
            <a:avLst/>
          </a:prstGeom>
          <a:solidFill>
            <a:srgbClr val="FFFFFF"/>
          </a:solidFill>
          <a:ln w="12700">
            <a:solidFill>
              <a:srgbClr val="333399"/>
            </a:solidFill>
            <a:miter lim="800000"/>
            <a:headEnd type="none" w="sm" len="sm"/>
            <a:tailEnd type="none" w="sm" len="sm"/>
          </a:ln>
        </p:spPr>
        <p:txBody>
          <a:bodyPr anchor="ctr">
            <a:spAutoFit/>
          </a:bodyPr>
          <a:lstStyle/>
          <a:p>
            <a:pPr defTabSz="914400"/>
            <a:endParaRPr lang="en-US" sz="1800" smtClean="0">
              <a:solidFill>
                <a:srgbClr val="003367"/>
              </a:solidFill>
              <a:cs typeface="Arial" charset="0"/>
            </a:endParaRPr>
          </a:p>
        </p:txBody>
      </p:sp>
      <p:sp>
        <p:nvSpPr>
          <p:cNvPr id="151555" name="Rectangle 4"/>
          <p:cNvSpPr>
            <a:spLocks noChangeArrowheads="1"/>
          </p:cNvSpPr>
          <p:nvPr/>
        </p:nvSpPr>
        <p:spPr bwMode="auto">
          <a:xfrm rot="5400000">
            <a:off x="3573463" y="2890837"/>
            <a:ext cx="1866900" cy="2508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51556" name="Rectangle 5"/>
          <p:cNvSpPr>
            <a:spLocks noChangeArrowheads="1"/>
          </p:cNvSpPr>
          <p:nvPr/>
        </p:nvSpPr>
        <p:spPr bwMode="auto">
          <a:xfrm rot="5400000">
            <a:off x="4045745" y="2863056"/>
            <a:ext cx="957262"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57" name="Line 6"/>
          <p:cNvSpPr>
            <a:spLocks noChangeShapeType="1"/>
          </p:cNvSpPr>
          <p:nvPr/>
        </p:nvSpPr>
        <p:spPr bwMode="auto">
          <a:xfrm rot="5400000">
            <a:off x="4699794" y="2824956"/>
            <a:ext cx="3175" cy="1484313"/>
          </a:xfrm>
          <a:prstGeom prst="line">
            <a:avLst/>
          </a:prstGeom>
          <a:noFill/>
          <a:ln w="95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51558" name="Rectangle 7"/>
          <p:cNvSpPr>
            <a:spLocks noChangeArrowheads="1"/>
          </p:cNvSpPr>
          <p:nvPr/>
        </p:nvSpPr>
        <p:spPr bwMode="auto">
          <a:xfrm rot="5400000">
            <a:off x="5039519" y="2350294"/>
            <a:ext cx="806450" cy="252412"/>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51559" name="Rectangle 8"/>
          <p:cNvSpPr>
            <a:spLocks noChangeArrowheads="1"/>
          </p:cNvSpPr>
          <p:nvPr/>
        </p:nvSpPr>
        <p:spPr bwMode="auto">
          <a:xfrm rot="5400000">
            <a:off x="4971256" y="3836194"/>
            <a:ext cx="957263"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pPr defTabSz="914400"/>
            <a:endParaRPr lang="en-US" sz="1800" smtClean="0">
              <a:solidFill>
                <a:srgbClr val="003367"/>
              </a:solidFill>
              <a:cs typeface="Arial" charset="0"/>
            </a:endParaRPr>
          </a:p>
        </p:txBody>
      </p:sp>
      <p:sp>
        <p:nvSpPr>
          <p:cNvPr id="151560" name="Rectangle 9"/>
          <p:cNvSpPr>
            <a:spLocks noChangeArrowheads="1"/>
          </p:cNvSpPr>
          <p:nvPr/>
        </p:nvSpPr>
        <p:spPr bwMode="auto">
          <a:xfrm rot="5400000">
            <a:off x="4825206" y="4069557"/>
            <a:ext cx="1235075" cy="252412"/>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51561" name="Rectangle 10"/>
          <p:cNvSpPr>
            <a:spLocks noChangeArrowheads="1"/>
          </p:cNvSpPr>
          <p:nvPr/>
        </p:nvSpPr>
        <p:spPr bwMode="auto">
          <a:xfrm rot="5400000">
            <a:off x="5087937" y="3095626"/>
            <a:ext cx="709613" cy="252412"/>
          </a:xfrm>
          <a:prstGeom prst="rect">
            <a:avLst/>
          </a:prstGeom>
          <a:noFill/>
          <a:ln w="12700">
            <a:solidFill>
              <a:srgbClr val="800080"/>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62" name="Rectangle 11"/>
          <p:cNvSpPr>
            <a:spLocks noChangeArrowheads="1"/>
          </p:cNvSpPr>
          <p:nvPr/>
        </p:nvSpPr>
        <p:spPr bwMode="auto">
          <a:xfrm rot="5400000">
            <a:off x="2439988" y="2725737"/>
            <a:ext cx="1866900" cy="250825"/>
          </a:xfrm>
          <a:prstGeom prst="rect">
            <a:avLst/>
          </a:prstGeom>
          <a:solidFill>
            <a:srgbClr val="880AA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51563" name="Rectangle 12"/>
          <p:cNvSpPr>
            <a:spLocks noChangeArrowheads="1"/>
          </p:cNvSpPr>
          <p:nvPr/>
        </p:nvSpPr>
        <p:spPr bwMode="auto">
          <a:xfrm rot="5400000">
            <a:off x="2896395" y="2697956"/>
            <a:ext cx="957262"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64" name="Text Box 13"/>
          <p:cNvSpPr txBox="1">
            <a:spLocks noChangeArrowheads="1"/>
          </p:cNvSpPr>
          <p:nvPr/>
        </p:nvSpPr>
        <p:spPr bwMode="auto">
          <a:xfrm>
            <a:off x="2727325" y="2211388"/>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65" name="Text Box 14"/>
          <p:cNvSpPr txBox="1">
            <a:spLocks noChangeArrowheads="1"/>
          </p:cNvSpPr>
          <p:nvPr/>
        </p:nvSpPr>
        <p:spPr bwMode="auto">
          <a:xfrm>
            <a:off x="3887788" y="2405063"/>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66" name="Text Box 15"/>
          <p:cNvSpPr txBox="1">
            <a:spLocks noChangeArrowheads="1"/>
          </p:cNvSpPr>
          <p:nvPr/>
        </p:nvSpPr>
        <p:spPr bwMode="auto">
          <a:xfrm>
            <a:off x="2752725" y="3152775"/>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67" name="Text Box 16"/>
          <p:cNvSpPr txBox="1">
            <a:spLocks noChangeArrowheads="1"/>
          </p:cNvSpPr>
          <p:nvPr/>
        </p:nvSpPr>
        <p:spPr bwMode="auto">
          <a:xfrm>
            <a:off x="3911600" y="3268663"/>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68" name="Text Box 17"/>
          <p:cNvSpPr txBox="1">
            <a:spLocks noChangeArrowheads="1"/>
          </p:cNvSpPr>
          <p:nvPr/>
        </p:nvSpPr>
        <p:spPr bwMode="auto">
          <a:xfrm>
            <a:off x="5730875" y="4344988"/>
            <a:ext cx="722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151569" name="Rectangle 18"/>
          <p:cNvSpPr>
            <a:spLocks noChangeArrowheads="1"/>
          </p:cNvSpPr>
          <p:nvPr/>
        </p:nvSpPr>
        <p:spPr bwMode="auto">
          <a:xfrm rot="5400000">
            <a:off x="4228307" y="4715668"/>
            <a:ext cx="565150" cy="252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endParaRPr lang="en-US" sz="1800" smtClean="0">
              <a:solidFill>
                <a:srgbClr val="003367"/>
              </a:solidFill>
              <a:cs typeface="Arial" charset="0"/>
            </a:endParaRPr>
          </a:p>
        </p:txBody>
      </p:sp>
      <p:sp>
        <p:nvSpPr>
          <p:cNvPr id="151570" name="Rectangle 19"/>
          <p:cNvSpPr>
            <a:spLocks noChangeArrowheads="1"/>
          </p:cNvSpPr>
          <p:nvPr/>
        </p:nvSpPr>
        <p:spPr bwMode="auto">
          <a:xfrm rot="5400000">
            <a:off x="4201319" y="4131469"/>
            <a:ext cx="619125" cy="252413"/>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71" name="Line 20"/>
          <p:cNvSpPr>
            <a:spLocks noChangeShapeType="1"/>
          </p:cNvSpPr>
          <p:nvPr/>
        </p:nvSpPr>
        <p:spPr bwMode="auto">
          <a:xfrm rot="5400000">
            <a:off x="4768056" y="3807620"/>
            <a:ext cx="3175" cy="1484312"/>
          </a:xfrm>
          <a:prstGeom prst="line">
            <a:avLst/>
          </a:prstGeom>
          <a:noFill/>
          <a:ln w="95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151572" name="Text Box 21"/>
          <p:cNvSpPr txBox="1">
            <a:spLocks noChangeArrowheads="1"/>
          </p:cNvSpPr>
          <p:nvPr/>
        </p:nvSpPr>
        <p:spPr bwMode="auto">
          <a:xfrm>
            <a:off x="3892550" y="3776663"/>
            <a:ext cx="61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73" name="Text Box 22"/>
          <p:cNvSpPr txBox="1">
            <a:spLocks noChangeArrowheads="1"/>
          </p:cNvSpPr>
          <p:nvPr/>
        </p:nvSpPr>
        <p:spPr bwMode="auto">
          <a:xfrm>
            <a:off x="5711825" y="2689225"/>
            <a:ext cx="722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A</a:t>
            </a:r>
            <a:r>
              <a:rPr lang="en-US" sz="1600" b="1" i="1" baseline="-25000" smtClean="0">
                <a:solidFill>
                  <a:srgbClr val="003367"/>
                </a:solidFill>
                <a:cs typeface="Arial" charset="0"/>
              </a:rPr>
              <a:t>w</a:t>
            </a:r>
            <a:endParaRPr lang="en-US" sz="1600" b="1" i="1" smtClean="0">
              <a:solidFill>
                <a:srgbClr val="003367"/>
              </a:solidFill>
              <a:cs typeface="Arial" charset="0"/>
            </a:endParaRPr>
          </a:p>
        </p:txBody>
      </p:sp>
      <p:sp>
        <p:nvSpPr>
          <p:cNvPr id="151574" name="Text Box 23"/>
          <p:cNvSpPr txBox="1">
            <a:spLocks noChangeArrowheads="1"/>
          </p:cNvSpPr>
          <p:nvPr/>
        </p:nvSpPr>
        <p:spPr bwMode="auto">
          <a:xfrm>
            <a:off x="3876675" y="4876800"/>
            <a:ext cx="62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b="1" i="1" smtClean="0">
                <a:solidFill>
                  <a:srgbClr val="003367"/>
                </a:solidFill>
                <a:cs typeface="Arial" charset="0"/>
              </a:rPr>
              <a:t>R</a:t>
            </a:r>
            <a:r>
              <a:rPr lang="en-US" sz="1600" b="1" i="1" baseline="-25000" smtClean="0">
                <a:solidFill>
                  <a:srgbClr val="003367"/>
                </a:solidFill>
                <a:cs typeface="Arial" charset="0"/>
              </a:rPr>
              <a:t>r</a:t>
            </a:r>
            <a:endParaRPr lang="en-US" sz="1600" b="1" i="1" smtClean="0">
              <a:solidFill>
                <a:srgbClr val="003367"/>
              </a:solidFill>
              <a:cs typeface="Arial" charset="0"/>
            </a:endParaRPr>
          </a:p>
        </p:txBody>
      </p:sp>
      <p:sp>
        <p:nvSpPr>
          <p:cNvPr id="151575" name="Rectangle 24"/>
          <p:cNvSpPr>
            <a:spLocks noChangeArrowheads="1"/>
          </p:cNvSpPr>
          <p:nvPr/>
        </p:nvSpPr>
        <p:spPr bwMode="auto">
          <a:xfrm rot="5400000">
            <a:off x="3343275" y="214630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76" name="Rectangle 25"/>
          <p:cNvSpPr>
            <a:spLocks noChangeArrowheads="1"/>
          </p:cNvSpPr>
          <p:nvPr/>
        </p:nvSpPr>
        <p:spPr bwMode="auto">
          <a:xfrm rot="5400000">
            <a:off x="3343275" y="3114675"/>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77" name="Rectangle 26"/>
          <p:cNvSpPr>
            <a:spLocks noChangeArrowheads="1"/>
          </p:cNvSpPr>
          <p:nvPr/>
        </p:nvSpPr>
        <p:spPr bwMode="auto">
          <a:xfrm rot="5400000">
            <a:off x="4465638" y="23288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78" name="Rectangle 27"/>
          <p:cNvSpPr>
            <a:spLocks noChangeArrowheads="1"/>
          </p:cNvSpPr>
          <p:nvPr/>
        </p:nvSpPr>
        <p:spPr bwMode="auto">
          <a:xfrm rot="5400000">
            <a:off x="4495800" y="32813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79" name="Rectangle 28"/>
          <p:cNvSpPr>
            <a:spLocks noChangeArrowheads="1"/>
          </p:cNvSpPr>
          <p:nvPr/>
        </p:nvSpPr>
        <p:spPr bwMode="auto">
          <a:xfrm rot="5400000">
            <a:off x="4457700" y="3654425"/>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0" name="Rectangle 29"/>
          <p:cNvSpPr>
            <a:spLocks noChangeArrowheads="1"/>
          </p:cNvSpPr>
          <p:nvPr/>
        </p:nvSpPr>
        <p:spPr bwMode="auto">
          <a:xfrm rot="5400000">
            <a:off x="4448175" y="4249738"/>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1" name="Rectangle 30"/>
          <p:cNvSpPr>
            <a:spLocks noChangeArrowheads="1"/>
          </p:cNvSpPr>
          <p:nvPr/>
        </p:nvSpPr>
        <p:spPr bwMode="auto">
          <a:xfrm rot="5400000">
            <a:off x="4473575" y="480695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2" name="Rectangle 31"/>
          <p:cNvSpPr>
            <a:spLocks noChangeArrowheads="1"/>
          </p:cNvSpPr>
          <p:nvPr/>
        </p:nvSpPr>
        <p:spPr bwMode="auto">
          <a:xfrm rot="5400000">
            <a:off x="4243388" y="4598987"/>
            <a:ext cx="546100" cy="466725"/>
          </a:xfrm>
          <a:prstGeom prst="rect">
            <a:avLst/>
          </a:prstGeom>
          <a:noFill/>
          <a:ln w="158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3" name="Rectangle 32"/>
          <p:cNvSpPr>
            <a:spLocks noChangeArrowheads="1"/>
          </p:cNvSpPr>
          <p:nvPr/>
        </p:nvSpPr>
        <p:spPr bwMode="auto">
          <a:xfrm rot="5400000">
            <a:off x="5372100" y="2571750"/>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4" name="Rectangle 33"/>
          <p:cNvSpPr>
            <a:spLocks noChangeArrowheads="1"/>
          </p:cNvSpPr>
          <p:nvPr/>
        </p:nvSpPr>
        <p:spPr bwMode="auto">
          <a:xfrm rot="5400000">
            <a:off x="5410200" y="3281363"/>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
        <p:nvSpPr>
          <p:cNvPr id="151585" name="Rectangle 34"/>
          <p:cNvSpPr>
            <a:spLocks noChangeArrowheads="1"/>
          </p:cNvSpPr>
          <p:nvPr/>
        </p:nvSpPr>
        <p:spPr bwMode="auto">
          <a:xfrm rot="5400000">
            <a:off x="5410200" y="4249738"/>
            <a:ext cx="88900" cy="5969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smtClean="0">
              <a:solidFill>
                <a:srgbClr val="003367"/>
              </a:solidFill>
              <a:cs typeface="Arial" charset="0"/>
            </a:endParaRPr>
          </a:p>
        </p:txBody>
      </p:sp>
    </p:spTree>
    <p:extLst>
      <p:ext uri="{BB962C8B-B14F-4D97-AF65-F5344CB8AC3E}">
        <p14:creationId xmlns:p14="http://schemas.microsoft.com/office/powerpoint/2010/main" val="412189632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474663" y="422275"/>
            <a:ext cx="8208962" cy="838200"/>
          </a:xfrm>
        </p:spPr>
        <p:txBody>
          <a:bodyPr/>
          <a:lstStyle/>
          <a:p>
            <a:r>
              <a:rPr lang="en-US" sz="2800">
                <a:latin typeface="Arial" charset="0"/>
                <a:ea typeface="ＭＳ Ｐゴシック" charset="0"/>
                <a:cs typeface="Arial" charset="0"/>
              </a:rPr>
              <a:t>Limitations of the SharedLock Implementation</a:t>
            </a:r>
          </a:p>
        </p:txBody>
      </p:sp>
      <p:sp>
        <p:nvSpPr>
          <p:cNvPr id="153602" name="Rectangle 3"/>
          <p:cNvSpPr>
            <a:spLocks noGrp="1" noChangeArrowheads="1"/>
          </p:cNvSpPr>
          <p:nvPr>
            <p:ph type="body" idx="4294967295"/>
          </p:nvPr>
        </p:nvSpPr>
        <p:spPr/>
        <p:txBody>
          <a:bodyPr/>
          <a:lstStyle/>
          <a:p>
            <a:pPr>
              <a:buFontTx/>
              <a:buNone/>
            </a:pPr>
            <a:r>
              <a:rPr lang="en-US" sz="2400">
                <a:latin typeface="Arial" charset="0"/>
                <a:ea typeface="ＭＳ Ｐゴシック" charset="0"/>
                <a:cs typeface="Arial" charset="0"/>
              </a:rPr>
              <a:t>This implementation has weaknesses discussed in [Birrell89].</a:t>
            </a:r>
          </a:p>
          <a:p>
            <a:pPr lvl="1"/>
            <a:r>
              <a:rPr lang="en-US" sz="2000" i="1">
                <a:latin typeface="Arial" charset="0"/>
                <a:ea typeface="ＭＳ Ｐゴシック" charset="0"/>
                <a:cs typeface="Arial" charset="0"/>
              </a:rPr>
              <a:t>spurious lock conflicts</a:t>
            </a:r>
            <a:r>
              <a:rPr lang="en-US" sz="2000">
                <a:latin typeface="Arial" charset="0"/>
                <a:ea typeface="ＭＳ Ｐゴシック" charset="0"/>
                <a:cs typeface="Arial" charset="0"/>
              </a:rPr>
              <a:t> (on a multiprocessor): multiple waiters contend for the mutex after a signal or broadcast.</a:t>
            </a:r>
          </a:p>
          <a:p>
            <a:pPr lvl="2">
              <a:buFontTx/>
              <a:buNone/>
            </a:pPr>
            <a:r>
              <a:rPr lang="en-US" sz="2000" i="1">
                <a:latin typeface="Arial" charset="0"/>
                <a:ea typeface="ＭＳ Ｐゴシック" charset="0"/>
                <a:cs typeface="Arial" charset="0"/>
              </a:rPr>
              <a:t>Solution</a:t>
            </a:r>
            <a:r>
              <a:rPr lang="en-US" sz="2000">
                <a:latin typeface="Arial" charset="0"/>
                <a:ea typeface="ＭＳ Ｐゴシック" charset="0"/>
                <a:cs typeface="Arial" charset="0"/>
              </a:rPr>
              <a:t>: drop the mutex before signaling.</a:t>
            </a:r>
          </a:p>
          <a:p>
            <a:pPr lvl="2">
              <a:buFontTx/>
              <a:buNone/>
            </a:pPr>
            <a:r>
              <a:rPr lang="en-US" sz="2000">
                <a:latin typeface="Arial" charset="0"/>
                <a:ea typeface="ＭＳ Ｐゴシック" charset="0"/>
                <a:cs typeface="Arial" charset="0"/>
              </a:rPr>
              <a:t>(If the signal primitive permits it.)</a:t>
            </a:r>
          </a:p>
          <a:p>
            <a:pPr lvl="1"/>
            <a:r>
              <a:rPr lang="en-US" sz="2000" i="1">
                <a:latin typeface="Arial" charset="0"/>
                <a:ea typeface="ＭＳ Ｐゴシック" charset="0"/>
                <a:cs typeface="Arial" charset="0"/>
              </a:rPr>
              <a:t>spurious wakeups</a:t>
            </a:r>
            <a:endParaRPr lang="en-US" sz="2000">
              <a:latin typeface="Arial" charset="0"/>
              <a:ea typeface="ＭＳ Ｐゴシック" charset="0"/>
              <a:cs typeface="Arial" charset="0"/>
            </a:endParaRPr>
          </a:p>
          <a:p>
            <a:pPr lvl="2">
              <a:buFontTx/>
              <a:buNone/>
            </a:pPr>
            <a:r>
              <a:rPr lang="en-US" sz="2000" i="1">
                <a:latin typeface="Arial" charset="0"/>
                <a:ea typeface="ＭＳ Ｐゴシック" charset="0"/>
                <a:cs typeface="Arial" charset="0"/>
              </a:rPr>
              <a:t>ReleaseWrite</a:t>
            </a:r>
            <a:r>
              <a:rPr lang="en-US" sz="2000">
                <a:latin typeface="Arial" charset="0"/>
                <a:ea typeface="ＭＳ Ｐゴシック" charset="0"/>
                <a:cs typeface="Arial" charset="0"/>
              </a:rPr>
              <a:t> awakens writers as well as readers.</a:t>
            </a:r>
          </a:p>
          <a:p>
            <a:pPr lvl="2">
              <a:buFontTx/>
              <a:buNone/>
            </a:pPr>
            <a:r>
              <a:rPr lang="en-US" sz="2000" i="1">
                <a:latin typeface="Arial" charset="0"/>
                <a:ea typeface="ＭＳ Ｐゴシック" charset="0"/>
                <a:cs typeface="Arial" charset="0"/>
              </a:rPr>
              <a:t>Solution</a:t>
            </a:r>
            <a:r>
              <a:rPr lang="en-US" sz="2000">
                <a:latin typeface="Arial" charset="0"/>
                <a:ea typeface="ＭＳ Ｐゴシック" charset="0"/>
                <a:cs typeface="Arial" charset="0"/>
              </a:rPr>
              <a:t>: add a separate condition variable for writers.</a:t>
            </a:r>
          </a:p>
          <a:p>
            <a:pPr lvl="1"/>
            <a:r>
              <a:rPr lang="en-US" sz="2000" i="1">
                <a:latin typeface="Arial" charset="0"/>
                <a:ea typeface="ＭＳ Ｐゴシック" charset="0"/>
                <a:cs typeface="Arial" charset="0"/>
              </a:rPr>
              <a:t>starvation</a:t>
            </a:r>
            <a:endParaRPr lang="en-US" sz="2000">
              <a:latin typeface="Arial" charset="0"/>
              <a:ea typeface="ＭＳ Ｐゴシック" charset="0"/>
              <a:cs typeface="Arial" charset="0"/>
            </a:endParaRPr>
          </a:p>
          <a:p>
            <a:pPr lvl="2">
              <a:buFontTx/>
              <a:buNone/>
            </a:pPr>
            <a:r>
              <a:rPr lang="en-US" sz="2000">
                <a:latin typeface="Arial" charset="0"/>
                <a:ea typeface="ＭＳ Ｐゴシック" charset="0"/>
                <a:cs typeface="Arial" charset="0"/>
              </a:rPr>
              <a:t>How can we be sure that a waiting writer will </a:t>
            </a:r>
            <a:r>
              <a:rPr lang="en-US" sz="2000" i="1">
                <a:latin typeface="Arial" charset="0"/>
                <a:ea typeface="ＭＳ Ｐゴシック" charset="0"/>
                <a:cs typeface="Arial" charset="0"/>
              </a:rPr>
              <a:t>ever</a:t>
            </a:r>
            <a:r>
              <a:rPr lang="en-US" sz="2000">
                <a:latin typeface="Arial" charset="0"/>
                <a:ea typeface="ＭＳ Ｐゴシック" charset="0"/>
                <a:cs typeface="Arial" charset="0"/>
              </a:rPr>
              <a:t> pass its acquire if faced with a continuous stream of arriving readers?</a:t>
            </a:r>
          </a:p>
        </p:txBody>
      </p:sp>
    </p:spTree>
    <p:extLst>
      <p:ext uri="{BB962C8B-B14F-4D97-AF65-F5344CB8AC3E}">
        <p14:creationId xmlns:p14="http://schemas.microsoft.com/office/powerpoint/2010/main" val="88317079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a:latin typeface="Arial" charset="0"/>
                <a:ea typeface="ＭＳ Ｐゴシック" charset="0"/>
                <a:cs typeface="Arial" charset="0"/>
              </a:rPr>
              <a:t>Reader/Writer Lock: Second Try</a:t>
            </a:r>
          </a:p>
        </p:txBody>
      </p:sp>
      <p:sp>
        <p:nvSpPr>
          <p:cNvPr id="155650" name="Text Box 3"/>
          <p:cNvSpPr txBox="1">
            <a:spLocks noChangeArrowheads="1"/>
          </p:cNvSpPr>
          <p:nvPr/>
        </p:nvSpPr>
        <p:spPr bwMode="auto">
          <a:xfrm>
            <a:off x="958850" y="1593850"/>
            <a:ext cx="28527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sz="1600" smtClean="0">
                <a:solidFill>
                  <a:srgbClr val="003367"/>
                </a:solidFill>
                <a:cs typeface="Arial" charset="0"/>
              </a:rPr>
              <a:t>SharedLock::</a:t>
            </a:r>
            <a:r>
              <a:rPr lang="en-US" sz="1600" b="1" smtClean="0">
                <a:solidFill>
                  <a:srgbClr val="003367"/>
                </a:solidFill>
                <a:cs typeface="Arial" charset="0"/>
              </a:rPr>
              <a:t>AcquireWrite</a:t>
            </a:r>
            <a:r>
              <a:rPr lang="en-US" sz="1600" smtClean="0">
                <a:solidFill>
                  <a:srgbClr val="003367"/>
                </a:solidFill>
                <a:cs typeface="Arial" charset="0"/>
              </a:rPr>
              <a:t>() {</a:t>
            </a:r>
          </a:p>
          <a:p>
            <a:pPr defTabSz="914400" eaLnBrk="1" hangingPunct="1">
              <a:spcAft>
                <a:spcPts val="200"/>
              </a:spcAft>
            </a:pPr>
            <a:r>
              <a:rPr lang="en-US" sz="1600" smtClean="0">
                <a:solidFill>
                  <a:srgbClr val="003367"/>
                </a:solidFill>
                <a:cs typeface="Arial" charset="0"/>
              </a:rPr>
              <a:t>        rwMx.Acquire();</a:t>
            </a:r>
          </a:p>
          <a:p>
            <a:pPr defTabSz="914400" eaLnBrk="1" hangingPunct="1">
              <a:spcAft>
                <a:spcPts val="200"/>
              </a:spcAft>
            </a:pPr>
            <a:r>
              <a:rPr lang="en-US" sz="1600" smtClean="0">
                <a:solidFill>
                  <a:srgbClr val="003367"/>
                </a:solidFill>
                <a:cs typeface="Arial" charset="0"/>
              </a:rPr>
              <a:t>        while (i != 0)</a:t>
            </a:r>
          </a:p>
          <a:p>
            <a:pPr defTabSz="914400" eaLnBrk="1" hangingPunct="1">
              <a:spcAft>
                <a:spcPts val="200"/>
              </a:spcAft>
            </a:pPr>
            <a:r>
              <a:rPr lang="en-US" sz="1600" smtClean="0">
                <a:solidFill>
                  <a:srgbClr val="003367"/>
                </a:solidFill>
                <a:cs typeface="Arial" charset="0"/>
              </a:rPr>
              <a:t>                wCv.Wait(&amp;rwMx);</a:t>
            </a:r>
          </a:p>
          <a:p>
            <a:pPr defTabSz="914400" eaLnBrk="1" hangingPunct="1">
              <a:spcAft>
                <a:spcPts val="200"/>
              </a:spcAft>
            </a:pPr>
            <a:r>
              <a:rPr lang="en-US" sz="1600" smtClean="0">
                <a:solidFill>
                  <a:srgbClr val="003367"/>
                </a:solidFill>
                <a:cs typeface="Arial" charset="0"/>
              </a:rPr>
              <a:t>        i = -1;</a:t>
            </a:r>
          </a:p>
          <a:p>
            <a:pPr defTabSz="914400" eaLnBrk="1" hangingPunct="1">
              <a:spcAft>
                <a:spcPts val="200"/>
              </a:spcAft>
            </a:pPr>
            <a:r>
              <a:rPr lang="en-US" sz="1600" smtClean="0">
                <a:solidFill>
                  <a:srgbClr val="003367"/>
                </a:solidFill>
                <a:cs typeface="Arial" charset="0"/>
              </a:rPr>
              <a:t>        rwMx.Release();</a:t>
            </a:r>
          </a:p>
          <a:p>
            <a:pPr defTabSz="914400" eaLnBrk="1" hangingPunct="1">
              <a:spcAft>
                <a:spcPts val="200"/>
              </a:spcAft>
            </a:pPr>
            <a:r>
              <a:rPr lang="en-US" sz="1600" smtClean="0">
                <a:solidFill>
                  <a:srgbClr val="003367"/>
                </a:solidFill>
                <a:cs typeface="Arial" charset="0"/>
              </a:rPr>
              <a:t>}</a:t>
            </a:r>
          </a:p>
          <a:p>
            <a:pPr defTabSz="914400" eaLnBrk="1" hangingPunct="1">
              <a:spcAft>
                <a:spcPts val="200"/>
              </a:spcAft>
            </a:pPr>
            <a:endParaRPr lang="en-US" sz="1600" smtClean="0">
              <a:solidFill>
                <a:srgbClr val="003367"/>
              </a:solidFill>
              <a:cs typeface="Arial" charset="0"/>
            </a:endParaRPr>
          </a:p>
          <a:p>
            <a:pPr defTabSz="914400" eaLnBrk="1" hangingPunct="1">
              <a:spcAft>
                <a:spcPts val="200"/>
              </a:spcAft>
            </a:pPr>
            <a:r>
              <a:rPr lang="en-US" sz="1600" smtClean="0">
                <a:solidFill>
                  <a:srgbClr val="003367"/>
                </a:solidFill>
                <a:cs typeface="Arial" charset="0"/>
              </a:rPr>
              <a:t>SharedLock::</a:t>
            </a:r>
            <a:r>
              <a:rPr lang="en-US" sz="1600" b="1" smtClean="0">
                <a:solidFill>
                  <a:srgbClr val="003367"/>
                </a:solidFill>
                <a:cs typeface="Arial" charset="0"/>
              </a:rPr>
              <a:t>AcquireRead</a:t>
            </a:r>
            <a:r>
              <a:rPr lang="en-US" sz="1600" smtClean="0">
                <a:solidFill>
                  <a:srgbClr val="003367"/>
                </a:solidFill>
                <a:cs typeface="Arial" charset="0"/>
              </a:rPr>
              <a:t>() {</a:t>
            </a:r>
          </a:p>
          <a:p>
            <a:pPr defTabSz="914400" eaLnBrk="1" hangingPunct="1">
              <a:spcAft>
                <a:spcPts val="200"/>
              </a:spcAft>
            </a:pPr>
            <a:r>
              <a:rPr lang="en-US" sz="1600" smtClean="0">
                <a:solidFill>
                  <a:srgbClr val="003367"/>
                </a:solidFill>
                <a:cs typeface="Arial" charset="0"/>
              </a:rPr>
              <a:t>        rwMx.Acquire();</a:t>
            </a:r>
          </a:p>
          <a:p>
            <a:pPr defTabSz="914400" eaLnBrk="1" hangingPunct="1">
              <a:spcAft>
                <a:spcPts val="200"/>
              </a:spcAft>
            </a:pPr>
            <a:r>
              <a:rPr lang="en-US" sz="1600" smtClean="0">
                <a:solidFill>
                  <a:srgbClr val="003367"/>
                </a:solidFill>
                <a:cs typeface="Arial" charset="0"/>
              </a:rPr>
              <a:t>        while (i &lt; 0) </a:t>
            </a:r>
          </a:p>
          <a:p>
            <a:pPr defTabSz="914400" eaLnBrk="1" hangingPunct="1">
              <a:spcAft>
                <a:spcPts val="200"/>
              </a:spcAft>
            </a:pPr>
            <a:r>
              <a:rPr lang="en-US" sz="1600" smtClean="0">
                <a:solidFill>
                  <a:srgbClr val="003367"/>
                </a:solidFill>
                <a:cs typeface="Arial" charset="0"/>
              </a:rPr>
              <a:t>               ...rCv.Wait(&amp;rwMx);...</a:t>
            </a:r>
          </a:p>
          <a:p>
            <a:pPr defTabSz="914400" eaLnBrk="1" hangingPunct="1">
              <a:spcAft>
                <a:spcPts val="200"/>
              </a:spcAft>
            </a:pPr>
            <a:r>
              <a:rPr lang="en-US" sz="1600" smtClean="0">
                <a:solidFill>
                  <a:srgbClr val="003367"/>
                </a:solidFill>
                <a:cs typeface="Arial" charset="0"/>
              </a:rPr>
              <a:t>        i += 1;</a:t>
            </a:r>
          </a:p>
          <a:p>
            <a:pPr defTabSz="914400" eaLnBrk="1" hangingPunct="1">
              <a:spcAft>
                <a:spcPts val="200"/>
              </a:spcAft>
            </a:pPr>
            <a:r>
              <a:rPr lang="en-US" sz="1600" smtClean="0">
                <a:solidFill>
                  <a:srgbClr val="003367"/>
                </a:solidFill>
                <a:cs typeface="Arial" charset="0"/>
              </a:rPr>
              <a:t>       rwMx.Release();</a:t>
            </a:r>
          </a:p>
          <a:p>
            <a:pPr defTabSz="914400" eaLnBrk="1" hangingPunct="1">
              <a:spcAft>
                <a:spcPts val="200"/>
              </a:spcAft>
            </a:pPr>
            <a:r>
              <a:rPr lang="en-US" sz="1600" smtClean="0">
                <a:solidFill>
                  <a:srgbClr val="003367"/>
                </a:solidFill>
                <a:cs typeface="Arial" charset="0"/>
              </a:rPr>
              <a:t>}</a:t>
            </a:r>
            <a:endParaRPr lang="en-US" sz="1800" smtClean="0">
              <a:solidFill>
                <a:srgbClr val="003367"/>
              </a:solidFill>
              <a:cs typeface="Arial" charset="0"/>
            </a:endParaRPr>
          </a:p>
        </p:txBody>
      </p:sp>
      <p:sp>
        <p:nvSpPr>
          <p:cNvPr id="155651" name="Text Box 4"/>
          <p:cNvSpPr txBox="1">
            <a:spLocks noChangeArrowheads="1"/>
          </p:cNvSpPr>
          <p:nvPr/>
        </p:nvSpPr>
        <p:spPr bwMode="auto">
          <a:xfrm>
            <a:off x="4675188" y="1593850"/>
            <a:ext cx="29416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600" smtClean="0">
                <a:solidFill>
                  <a:srgbClr val="003367"/>
                </a:solidFill>
                <a:cs typeface="Arial" charset="0"/>
              </a:rPr>
              <a:t>SharedLock::</a:t>
            </a:r>
            <a:r>
              <a:rPr lang="en-US" sz="1600" b="1" smtClean="0">
                <a:solidFill>
                  <a:srgbClr val="003367"/>
                </a:solidFill>
                <a:cs typeface="Arial" charset="0"/>
              </a:rPr>
              <a:t>ReleaseWrite</a:t>
            </a:r>
            <a:r>
              <a:rPr lang="en-US" sz="1600" smtClean="0">
                <a:solidFill>
                  <a:srgbClr val="003367"/>
                </a:solidFill>
                <a:cs typeface="Arial" charset="0"/>
              </a:rPr>
              <a:t>() {</a:t>
            </a:r>
          </a:p>
          <a:p>
            <a:pPr defTabSz="914400" eaLnBrk="1" hangingPunct="1">
              <a:spcAft>
                <a:spcPts val="200"/>
              </a:spcAft>
            </a:pPr>
            <a:r>
              <a:rPr lang="en-US" sz="1600" smtClean="0">
                <a:solidFill>
                  <a:srgbClr val="003367"/>
                </a:solidFill>
                <a:cs typeface="Arial" charset="0"/>
              </a:rPr>
              <a:t>        rwMx.Acquire();</a:t>
            </a:r>
          </a:p>
          <a:p>
            <a:pPr defTabSz="914400" eaLnBrk="1" hangingPunct="1">
              <a:spcAft>
                <a:spcPts val="200"/>
              </a:spcAft>
            </a:pPr>
            <a:r>
              <a:rPr lang="en-US" sz="1600" smtClean="0">
                <a:solidFill>
                  <a:srgbClr val="003367"/>
                </a:solidFill>
                <a:cs typeface="Arial" charset="0"/>
              </a:rPr>
              <a:t>        i = 0;</a:t>
            </a:r>
          </a:p>
          <a:p>
            <a:pPr defTabSz="914400" eaLnBrk="1" hangingPunct="1">
              <a:spcAft>
                <a:spcPts val="200"/>
              </a:spcAft>
            </a:pPr>
            <a:r>
              <a:rPr lang="en-US" sz="1600" smtClean="0">
                <a:solidFill>
                  <a:srgbClr val="003367"/>
                </a:solidFill>
                <a:cs typeface="Arial" charset="0"/>
              </a:rPr>
              <a:t>        if (readersWaiting)</a:t>
            </a:r>
          </a:p>
          <a:p>
            <a:pPr defTabSz="914400" eaLnBrk="1" hangingPunct="1">
              <a:spcAft>
                <a:spcPts val="200"/>
              </a:spcAft>
            </a:pPr>
            <a:r>
              <a:rPr lang="en-US" sz="1600" smtClean="0">
                <a:solidFill>
                  <a:srgbClr val="003367"/>
                </a:solidFill>
                <a:cs typeface="Arial" charset="0"/>
              </a:rPr>
              <a:t>       	 rCv.Broadcast();</a:t>
            </a:r>
          </a:p>
          <a:p>
            <a:pPr defTabSz="914400" eaLnBrk="1" hangingPunct="1">
              <a:spcAft>
                <a:spcPts val="200"/>
              </a:spcAft>
            </a:pPr>
            <a:r>
              <a:rPr lang="en-US" sz="1600" smtClean="0">
                <a:solidFill>
                  <a:srgbClr val="003367"/>
                </a:solidFill>
                <a:cs typeface="Arial" charset="0"/>
              </a:rPr>
              <a:t>        else</a:t>
            </a:r>
          </a:p>
          <a:p>
            <a:pPr defTabSz="914400" eaLnBrk="1" hangingPunct="1">
              <a:spcAft>
                <a:spcPts val="200"/>
              </a:spcAft>
            </a:pPr>
            <a:r>
              <a:rPr lang="en-US" sz="1600" smtClean="0">
                <a:solidFill>
                  <a:srgbClr val="003367"/>
                </a:solidFill>
                <a:cs typeface="Arial" charset="0"/>
              </a:rPr>
              <a:t>                   wCv.Signal();</a:t>
            </a:r>
          </a:p>
          <a:p>
            <a:pPr defTabSz="914400" eaLnBrk="1" hangingPunct="1">
              <a:spcAft>
                <a:spcPts val="200"/>
              </a:spcAft>
            </a:pPr>
            <a:r>
              <a:rPr lang="en-US" sz="1600" smtClean="0">
                <a:solidFill>
                  <a:srgbClr val="003367"/>
                </a:solidFill>
                <a:cs typeface="Arial" charset="0"/>
              </a:rPr>
              <a:t>        rwMx.Release();</a:t>
            </a:r>
          </a:p>
          <a:p>
            <a:pPr defTabSz="914400" eaLnBrk="1" hangingPunct="1">
              <a:spcAft>
                <a:spcPts val="200"/>
              </a:spcAft>
            </a:pPr>
            <a:r>
              <a:rPr lang="en-US" sz="1600" smtClean="0">
                <a:solidFill>
                  <a:srgbClr val="003367"/>
                </a:solidFill>
                <a:cs typeface="Arial" charset="0"/>
              </a:rPr>
              <a:t>}</a:t>
            </a:r>
          </a:p>
          <a:p>
            <a:pPr defTabSz="914400" eaLnBrk="1" hangingPunct="1"/>
            <a:r>
              <a:rPr lang="en-US" sz="1600" smtClean="0">
                <a:solidFill>
                  <a:srgbClr val="003367"/>
                </a:solidFill>
                <a:cs typeface="Arial" charset="0"/>
              </a:rPr>
              <a:t>SharedLock::</a:t>
            </a:r>
            <a:r>
              <a:rPr lang="en-US" sz="1600" b="1" smtClean="0">
                <a:solidFill>
                  <a:srgbClr val="003367"/>
                </a:solidFill>
                <a:cs typeface="Arial" charset="0"/>
              </a:rPr>
              <a:t>ReleaseRead</a:t>
            </a:r>
            <a:r>
              <a:rPr lang="en-US" sz="1600" smtClean="0">
                <a:solidFill>
                  <a:srgbClr val="003367"/>
                </a:solidFill>
                <a:cs typeface="Arial" charset="0"/>
              </a:rPr>
              <a:t>() {</a:t>
            </a:r>
          </a:p>
          <a:p>
            <a:pPr defTabSz="914400" eaLnBrk="1" hangingPunct="1">
              <a:spcAft>
                <a:spcPts val="200"/>
              </a:spcAft>
            </a:pPr>
            <a:r>
              <a:rPr lang="en-US" sz="1600" smtClean="0">
                <a:solidFill>
                  <a:srgbClr val="003367"/>
                </a:solidFill>
                <a:cs typeface="Arial" charset="0"/>
              </a:rPr>
              <a:t>       rwMx.Acquire();</a:t>
            </a:r>
          </a:p>
          <a:p>
            <a:pPr defTabSz="914400" eaLnBrk="1" hangingPunct="1">
              <a:spcAft>
                <a:spcPts val="200"/>
              </a:spcAft>
            </a:pPr>
            <a:r>
              <a:rPr lang="en-US" sz="1600" smtClean="0">
                <a:solidFill>
                  <a:srgbClr val="003367"/>
                </a:solidFill>
                <a:cs typeface="Arial" charset="0"/>
              </a:rPr>
              <a:t>       i -= 1;</a:t>
            </a:r>
          </a:p>
          <a:p>
            <a:pPr defTabSz="914400" eaLnBrk="1" hangingPunct="1">
              <a:spcAft>
                <a:spcPts val="200"/>
              </a:spcAft>
            </a:pPr>
            <a:r>
              <a:rPr lang="en-US" sz="1600" smtClean="0">
                <a:solidFill>
                  <a:srgbClr val="003367"/>
                </a:solidFill>
                <a:cs typeface="Arial" charset="0"/>
              </a:rPr>
              <a:t>       if (i == 0)</a:t>
            </a:r>
          </a:p>
          <a:p>
            <a:pPr defTabSz="914400" eaLnBrk="1" hangingPunct="1">
              <a:spcAft>
                <a:spcPts val="200"/>
              </a:spcAft>
            </a:pPr>
            <a:r>
              <a:rPr lang="en-US" sz="1600" smtClean="0">
                <a:solidFill>
                  <a:srgbClr val="003367"/>
                </a:solidFill>
                <a:cs typeface="Arial" charset="0"/>
              </a:rPr>
              <a:t>                wCv.Signal();</a:t>
            </a:r>
          </a:p>
          <a:p>
            <a:pPr defTabSz="914400" eaLnBrk="1" hangingPunct="1">
              <a:spcAft>
                <a:spcPts val="200"/>
              </a:spcAft>
            </a:pPr>
            <a:r>
              <a:rPr lang="en-US" sz="1600" smtClean="0">
                <a:solidFill>
                  <a:srgbClr val="003367"/>
                </a:solidFill>
                <a:cs typeface="Arial" charset="0"/>
              </a:rPr>
              <a:t>       rwMx.Release();</a:t>
            </a:r>
          </a:p>
          <a:p>
            <a:pPr defTabSz="914400" eaLnBrk="1" hangingPunct="1">
              <a:spcAft>
                <a:spcPts val="200"/>
              </a:spcAft>
            </a:pPr>
            <a:r>
              <a:rPr lang="en-US" sz="1600" smtClean="0">
                <a:solidFill>
                  <a:srgbClr val="003367"/>
                </a:solidFill>
                <a:cs typeface="Arial" charset="0"/>
              </a:rPr>
              <a:t>}</a:t>
            </a:r>
            <a:endParaRPr lang="en-US" sz="2800" smtClean="0">
              <a:solidFill>
                <a:srgbClr val="003367"/>
              </a:solidFill>
              <a:cs typeface="Arial" charset="0"/>
            </a:endParaRPr>
          </a:p>
        </p:txBody>
      </p:sp>
      <p:sp>
        <p:nvSpPr>
          <p:cNvPr id="155652" name="Rectangle 4"/>
          <p:cNvSpPr>
            <a:spLocks noChangeArrowheads="1"/>
          </p:cNvSpPr>
          <p:nvPr/>
        </p:nvSpPr>
        <p:spPr bwMode="auto">
          <a:xfrm>
            <a:off x="533400" y="57150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r>
              <a:rPr lang="en-US" sz="2000" b="1" smtClean="0">
                <a:solidFill>
                  <a:srgbClr val="001934"/>
                </a:solidFill>
              </a:rPr>
              <a:t>Use two condition variables protected by the same mutex.</a:t>
            </a:r>
          </a:p>
          <a:p>
            <a:r>
              <a:rPr lang="en-US" sz="2000" smtClean="0">
                <a:solidFill>
                  <a:srgbClr val="001934"/>
                </a:solidFill>
              </a:rPr>
              <a:t>We can’t do this in Java, but we can still use Java syntax in our </a:t>
            </a:r>
            <a:r>
              <a:rPr lang="en-US" sz="2000" b="1" smtClean="0">
                <a:solidFill>
                  <a:srgbClr val="651222"/>
                </a:solidFill>
              </a:rPr>
              <a:t>pseudocode</a:t>
            </a:r>
            <a:r>
              <a:rPr lang="en-US" sz="2000" smtClean="0">
                <a:solidFill>
                  <a:srgbClr val="001934"/>
                </a:solidFill>
              </a:rPr>
              <a:t>.   Be sure to declare the binding of CVs to mutexes!</a:t>
            </a:r>
          </a:p>
        </p:txBody>
      </p:sp>
    </p:spTree>
    <p:extLst>
      <p:ext uri="{BB962C8B-B14F-4D97-AF65-F5344CB8AC3E}">
        <p14:creationId xmlns:p14="http://schemas.microsoft.com/office/powerpoint/2010/main" val="3756778721"/>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US">
                <a:latin typeface="Arial" charset="0"/>
                <a:ea typeface="ＭＳ Ｐゴシック" charset="0"/>
                <a:cs typeface="Arial" charset="0"/>
              </a:rPr>
              <a:t>Reader/Writer Lock: Second Try</a:t>
            </a:r>
          </a:p>
        </p:txBody>
      </p:sp>
      <p:sp>
        <p:nvSpPr>
          <p:cNvPr id="157698" name="Text Box 3"/>
          <p:cNvSpPr txBox="1">
            <a:spLocks noChangeArrowheads="1"/>
          </p:cNvSpPr>
          <p:nvPr/>
        </p:nvSpPr>
        <p:spPr bwMode="auto">
          <a:xfrm>
            <a:off x="457200" y="1593850"/>
            <a:ext cx="36861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spcAft>
                <a:spcPts val="200"/>
              </a:spcAft>
            </a:pPr>
            <a:r>
              <a:rPr lang="en-US" sz="2000" smtClean="0">
                <a:solidFill>
                  <a:srgbClr val="003367"/>
                </a:solidFill>
                <a:cs typeface="Arial" charset="0"/>
              </a:rPr>
              <a:t>synchronized </a:t>
            </a:r>
            <a:r>
              <a:rPr lang="en-US" sz="2000" b="1" smtClean="0">
                <a:solidFill>
                  <a:srgbClr val="003367"/>
                </a:solidFill>
                <a:cs typeface="Arial" charset="0"/>
              </a:rPr>
              <a:t>AcquireWrite</a:t>
            </a:r>
            <a:r>
              <a:rPr lang="en-US" sz="2000" smtClean="0">
                <a:solidFill>
                  <a:srgbClr val="003367"/>
                </a:solidFill>
                <a:cs typeface="Arial" charset="0"/>
              </a:rPr>
              <a:t>() {       </a:t>
            </a:r>
          </a:p>
          <a:p>
            <a:pPr defTabSz="914400" eaLnBrk="1" hangingPunct="1">
              <a:spcAft>
                <a:spcPts val="200"/>
              </a:spcAft>
            </a:pPr>
            <a:r>
              <a:rPr lang="en-US" sz="2000" smtClean="0">
                <a:solidFill>
                  <a:srgbClr val="003367"/>
                </a:solidFill>
                <a:cs typeface="Arial" charset="0"/>
              </a:rPr>
              <a:t>        while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wCv</a:t>
            </a:r>
            <a:r>
              <a:rPr lang="en-US" sz="2000" smtClean="0">
                <a:solidFill>
                  <a:srgbClr val="003367"/>
                </a:solidFill>
                <a:cs typeface="Arial" charset="0"/>
              </a:rPr>
              <a:t>.Wait();</a:t>
            </a:r>
          </a:p>
          <a:p>
            <a:pPr defTabSz="914400" eaLnBrk="1" hangingPunct="1">
              <a:spcAft>
                <a:spcPts val="200"/>
              </a:spcAft>
            </a:pPr>
            <a:r>
              <a:rPr lang="en-US" sz="2000" smtClean="0">
                <a:solidFill>
                  <a:srgbClr val="003367"/>
                </a:solidFill>
                <a:cs typeface="Arial" charset="0"/>
              </a:rPr>
              <a:t>        i = -1;      </a:t>
            </a:r>
          </a:p>
          <a:p>
            <a:pPr defTabSz="914400" eaLnBrk="1" hangingPunct="1">
              <a:spcAft>
                <a:spcPts val="200"/>
              </a:spcAft>
            </a:pPr>
            <a:r>
              <a:rPr lang="en-US" sz="2000" smtClean="0">
                <a:solidFill>
                  <a:srgbClr val="003367"/>
                </a:solidFill>
                <a:cs typeface="Arial" charset="0"/>
              </a:rPr>
              <a:t>}</a:t>
            </a:r>
          </a:p>
          <a:p>
            <a:pPr defTabSz="914400" eaLnBrk="1" hangingPunct="1">
              <a:spcAft>
                <a:spcPts val="200"/>
              </a:spcAft>
            </a:pPr>
            <a:endParaRPr lang="en-US" sz="2000" smtClean="0">
              <a:solidFill>
                <a:srgbClr val="003367"/>
              </a:solidFill>
              <a:cs typeface="Arial" charset="0"/>
            </a:endParaRPr>
          </a:p>
          <a:p>
            <a:pPr defTabSz="914400" eaLnBrk="1" hangingPunct="1">
              <a:spcAft>
                <a:spcPts val="200"/>
              </a:spcAft>
            </a:pPr>
            <a:r>
              <a:rPr lang="en-US" sz="2000" smtClean="0">
                <a:solidFill>
                  <a:srgbClr val="003367"/>
                </a:solidFill>
                <a:cs typeface="Arial" charset="0"/>
              </a:rPr>
              <a:t>synchronized </a:t>
            </a:r>
            <a:r>
              <a:rPr lang="en-US" sz="2000" b="1" smtClean="0">
                <a:solidFill>
                  <a:srgbClr val="003367"/>
                </a:solidFill>
                <a:cs typeface="Arial" charset="0"/>
              </a:rPr>
              <a:t>AcquireRead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while (i &lt; 0) {</a:t>
            </a:r>
          </a:p>
          <a:p>
            <a:pPr defTabSz="914400" eaLnBrk="1" hangingPunct="1">
              <a:spcAft>
                <a:spcPts val="200"/>
              </a:spcAft>
            </a:pPr>
            <a:r>
              <a:rPr lang="en-US" sz="2000" smtClean="0">
                <a:solidFill>
                  <a:srgbClr val="003367"/>
                </a:solidFill>
                <a:cs typeface="Arial" charset="0"/>
              </a:rPr>
              <a:t>               readersWaiting+=1;</a:t>
            </a:r>
          </a:p>
          <a:p>
            <a:pPr defTabSz="914400" eaLnBrk="1" hangingPunct="1">
              <a:spcAft>
                <a:spcPts val="200"/>
              </a:spcAft>
            </a:pPr>
            <a:r>
              <a:rPr lang="en-US" sz="2000" b="1" smtClean="0">
                <a:solidFill>
                  <a:srgbClr val="003367"/>
                </a:solidFill>
                <a:cs typeface="Arial" charset="0"/>
              </a:rPr>
              <a:t>	  rCv</a:t>
            </a:r>
            <a:r>
              <a:rPr lang="en-US" sz="2000" smtClean="0">
                <a:solidFill>
                  <a:srgbClr val="003367"/>
                </a:solidFill>
                <a:cs typeface="Arial" charset="0"/>
              </a:rPr>
              <a:t>.Wait();</a:t>
            </a:r>
          </a:p>
          <a:p>
            <a:pPr defTabSz="914400" eaLnBrk="1" hangingPunct="1">
              <a:spcAft>
                <a:spcPts val="200"/>
              </a:spcAft>
            </a:pPr>
            <a:r>
              <a:rPr lang="en-US" sz="2000" smtClean="0">
                <a:solidFill>
                  <a:srgbClr val="003367"/>
                </a:solidFill>
                <a:cs typeface="Arial" charset="0"/>
              </a:rPr>
              <a:t>               readersWaiting-=1;</a:t>
            </a:r>
          </a:p>
          <a:p>
            <a:pPr defTabSz="914400" eaLnBrk="1" hangingPunct="1">
              <a:spcAft>
                <a:spcPts val="200"/>
              </a:spcAft>
            </a:pP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a:t>
            </a:r>
            <a:endParaRPr lang="en-US" smtClean="0">
              <a:solidFill>
                <a:srgbClr val="003367"/>
              </a:solidFill>
              <a:cs typeface="Arial" charset="0"/>
            </a:endParaRPr>
          </a:p>
        </p:txBody>
      </p:sp>
      <p:sp>
        <p:nvSpPr>
          <p:cNvPr id="157699" name="Text Box 4"/>
          <p:cNvSpPr txBox="1">
            <a:spLocks noChangeArrowheads="1"/>
          </p:cNvSpPr>
          <p:nvPr/>
        </p:nvSpPr>
        <p:spPr bwMode="auto">
          <a:xfrm>
            <a:off x="4675188" y="1593850"/>
            <a:ext cx="370046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smtClean="0">
                <a:solidFill>
                  <a:srgbClr val="003367"/>
                </a:solidFill>
                <a:cs typeface="Arial" charset="0"/>
              </a:rPr>
              <a:t>synchronized </a:t>
            </a:r>
            <a:r>
              <a:rPr lang="en-US" sz="2000" b="1" smtClean="0">
                <a:solidFill>
                  <a:srgbClr val="003367"/>
                </a:solidFill>
                <a:cs typeface="Arial" charset="0"/>
              </a:rPr>
              <a:t>ReleaseWrite</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0;</a:t>
            </a:r>
          </a:p>
          <a:p>
            <a:pPr defTabSz="914400" eaLnBrk="1" hangingPunct="1">
              <a:spcAft>
                <a:spcPts val="200"/>
              </a:spcAft>
            </a:pPr>
            <a:r>
              <a:rPr lang="en-US" sz="2000" smtClean="0">
                <a:solidFill>
                  <a:srgbClr val="003367"/>
                </a:solidFill>
                <a:cs typeface="Arial" charset="0"/>
              </a:rPr>
              <a:t>        if (readersWaiting)</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rCv</a:t>
            </a:r>
            <a:r>
              <a:rPr lang="en-US" sz="2000" smtClean="0">
                <a:solidFill>
                  <a:srgbClr val="003367"/>
                </a:solidFill>
                <a:cs typeface="Arial" charset="0"/>
              </a:rPr>
              <a:t>.Broadcast();</a:t>
            </a:r>
          </a:p>
          <a:p>
            <a:pPr defTabSz="914400" eaLnBrk="1" hangingPunct="1">
              <a:spcAft>
                <a:spcPts val="200"/>
              </a:spcAft>
            </a:pPr>
            <a:r>
              <a:rPr lang="en-US" sz="2000" smtClean="0">
                <a:solidFill>
                  <a:srgbClr val="003367"/>
                </a:solidFill>
                <a:cs typeface="Arial" charset="0"/>
              </a:rPr>
              <a:t>        else</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wCv</a:t>
            </a:r>
            <a:r>
              <a:rPr lang="en-US" sz="2000" smtClean="0">
                <a:solidFill>
                  <a:srgbClr val="003367"/>
                </a:solidFill>
                <a:cs typeface="Arial" charset="0"/>
              </a:rPr>
              <a:t>.Signal();</a:t>
            </a:r>
          </a:p>
          <a:p>
            <a:pPr defTabSz="914400" eaLnBrk="1" hangingPunct="1">
              <a:spcAft>
                <a:spcPts val="200"/>
              </a:spcAft>
            </a:pPr>
            <a:r>
              <a:rPr lang="en-US" sz="2000" smtClean="0">
                <a:solidFill>
                  <a:srgbClr val="003367"/>
                </a:solidFill>
                <a:cs typeface="Arial" charset="0"/>
              </a:rPr>
              <a:t>}</a:t>
            </a:r>
          </a:p>
          <a:p>
            <a:pPr defTabSz="914400" eaLnBrk="1" hangingPunct="1"/>
            <a:r>
              <a:rPr lang="en-US" sz="2000" smtClean="0">
                <a:solidFill>
                  <a:srgbClr val="003367"/>
                </a:solidFill>
                <a:cs typeface="Arial" charset="0"/>
              </a:rPr>
              <a:t>synchronized </a:t>
            </a:r>
            <a:r>
              <a:rPr lang="en-US" sz="2000" b="1" smtClean="0">
                <a:solidFill>
                  <a:srgbClr val="003367"/>
                </a:solidFill>
                <a:cs typeface="Arial" charset="0"/>
              </a:rPr>
              <a:t>ReleaseRead</a:t>
            </a:r>
            <a:r>
              <a:rPr lang="en-US" sz="2000" smtClean="0">
                <a:solidFill>
                  <a:srgbClr val="003367"/>
                </a:solidFill>
                <a:cs typeface="Arial" charset="0"/>
              </a:rPr>
              <a:t>() {</a:t>
            </a:r>
          </a:p>
          <a:p>
            <a:pPr defTabSz="914400" eaLnBrk="1" hangingPunct="1">
              <a:spcAft>
                <a:spcPts val="200"/>
              </a:spcAft>
            </a:pPr>
            <a:r>
              <a:rPr lang="en-US" sz="2000" smtClean="0">
                <a:solidFill>
                  <a:srgbClr val="003367"/>
                </a:solidFill>
                <a:cs typeface="Arial" charset="0"/>
              </a:rPr>
              <a:t>       i -= 1;</a:t>
            </a:r>
          </a:p>
          <a:p>
            <a:pPr defTabSz="914400" eaLnBrk="1" hangingPunct="1">
              <a:spcAft>
                <a:spcPts val="200"/>
              </a:spcAft>
            </a:pPr>
            <a:r>
              <a:rPr lang="en-US" sz="2000" smtClean="0">
                <a:solidFill>
                  <a:srgbClr val="003367"/>
                </a:solidFill>
                <a:cs typeface="Arial" charset="0"/>
              </a:rPr>
              <a:t>       if (i == 0)</a:t>
            </a:r>
          </a:p>
          <a:p>
            <a:pPr defTabSz="914400" eaLnBrk="1" hangingPunct="1">
              <a:spcAft>
                <a:spcPts val="200"/>
              </a:spcAft>
            </a:pPr>
            <a:r>
              <a:rPr lang="en-US" sz="2000" smtClean="0">
                <a:solidFill>
                  <a:srgbClr val="003367"/>
                </a:solidFill>
                <a:cs typeface="Arial" charset="0"/>
              </a:rPr>
              <a:t>             </a:t>
            </a:r>
            <a:r>
              <a:rPr lang="en-US" sz="2000" b="1" smtClean="0">
                <a:solidFill>
                  <a:srgbClr val="003367"/>
                </a:solidFill>
                <a:cs typeface="Arial" charset="0"/>
              </a:rPr>
              <a:t>wCv</a:t>
            </a:r>
            <a:r>
              <a:rPr lang="en-US" sz="2000" smtClean="0">
                <a:solidFill>
                  <a:srgbClr val="003367"/>
                </a:solidFill>
                <a:cs typeface="Arial" charset="0"/>
              </a:rPr>
              <a:t>.Signal();</a:t>
            </a:r>
          </a:p>
          <a:p>
            <a:pPr defTabSz="914400" eaLnBrk="1" hangingPunct="1">
              <a:spcAft>
                <a:spcPts val="200"/>
              </a:spcAft>
            </a:pPr>
            <a:r>
              <a:rPr lang="en-US" sz="2000" smtClean="0">
                <a:solidFill>
                  <a:srgbClr val="003367"/>
                </a:solidFill>
                <a:cs typeface="Arial" charset="0"/>
              </a:rPr>
              <a:t>}</a:t>
            </a:r>
            <a:endParaRPr lang="en-US" sz="3600" smtClean="0">
              <a:solidFill>
                <a:srgbClr val="003367"/>
              </a:solidFill>
              <a:cs typeface="Arial" charset="0"/>
            </a:endParaRPr>
          </a:p>
        </p:txBody>
      </p:sp>
      <p:sp>
        <p:nvSpPr>
          <p:cNvPr id="157700" name="Rectangle 4"/>
          <p:cNvSpPr>
            <a:spLocks noChangeArrowheads="1"/>
          </p:cNvSpPr>
          <p:nvPr/>
        </p:nvSpPr>
        <p:spPr bwMode="auto">
          <a:xfrm>
            <a:off x="533400" y="5407025"/>
            <a:ext cx="815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endParaRPr lang="en-US" sz="2000" b="1" smtClean="0">
              <a:solidFill>
                <a:srgbClr val="001934"/>
              </a:solidFill>
            </a:endParaRPr>
          </a:p>
          <a:p>
            <a:endParaRPr lang="en-US" sz="2000" b="1" smtClean="0">
              <a:solidFill>
                <a:srgbClr val="001934"/>
              </a:solidFill>
            </a:endParaRPr>
          </a:p>
          <a:p>
            <a:endParaRPr lang="en-US" sz="2000" b="1" smtClean="0">
              <a:solidFill>
                <a:srgbClr val="001934"/>
              </a:solidFill>
            </a:endParaRPr>
          </a:p>
          <a:p>
            <a:r>
              <a:rPr lang="en-US" sz="2000" b="1" smtClean="0">
                <a:solidFill>
                  <a:srgbClr val="001934"/>
                </a:solidFill>
              </a:rPr>
              <a:t>wCv and rCv are protected by the monitor mutex.</a:t>
            </a:r>
          </a:p>
          <a:p>
            <a:endParaRPr lang="en-US" sz="2000" smtClean="0">
              <a:solidFill>
                <a:srgbClr val="001934"/>
              </a:solidFill>
            </a:endParaRPr>
          </a:p>
        </p:txBody>
      </p:sp>
    </p:spTree>
    <p:extLst>
      <p:ext uri="{BB962C8B-B14F-4D97-AF65-F5344CB8AC3E}">
        <p14:creationId xmlns:p14="http://schemas.microsoft.com/office/powerpoint/2010/main" val="2504782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ukesystems">
  <a:themeElements>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kesystems">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lnDef>
  </a:objectDefaults>
  <a:extraClrSchemeLst>
    <a:extraClrScheme>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syste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syste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syste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syste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syste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syste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syste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syste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syste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syste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syste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ukesystems">
  <a:themeElements>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kesystems">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lnDef>
  </a:objectDefaults>
  <a:extraClrSchemeLst>
    <a:extraClrScheme>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syste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syste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syste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syste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syste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syste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syste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syste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syste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syste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syste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dukesystems">
  <a:themeElements>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kesystems">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lnDef>
  </a:objectDefaults>
  <a:extraClrSchemeLst>
    <a:extraClrScheme>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syste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syste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syste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syste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syste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syste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syste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syste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syste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syste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syste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dukesystems">
  <a:themeElements>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kesystems">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noFill/>
        <a:ln w="57150" cap="flat" cmpd="sng" algn="ctr">
          <a:solidFill>
            <a:schemeClr val="folHlink"/>
          </a:solidFill>
          <a:prstDash val="solid"/>
          <a:round/>
          <a:headEnd type="triangle" w="med" len="med"/>
          <a:tailEnd type="triangle" w="med" len="med"/>
        </a:ln>
        <a:effectLst/>
      </a:spPr>
      <a:bodyPr vert="horz" wrap="none" lIns="91440" tIns="45720" rIns="91440" bIns="45720" anchor="ctr" compatLnSpc="1"/>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Arial"/>
            <a:cs typeface="Arial"/>
          </a:defRPr>
        </a:defPPr>
      </a:lstStyle>
    </a:lnDef>
  </a:objectDefaults>
  <a:extraClrSchemeLst>
    <a:extraClrScheme>
      <a:clrScheme name="dukesyste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syste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syste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syste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syste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syste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syste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syste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syste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syste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syste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syste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6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8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9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_HP_Light">
  <a:themeElements>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Blue_HP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00_light_52206_2">
  <a:themeElements>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2000_light_52206_2">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a:themeElements>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fontScheme name="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hi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otalTime>75055</TotalTime>
  <Words>14683</Words>
  <Application>Microsoft Macintosh PowerPoint</Application>
  <PresentationFormat>On-screen Show (4:3)</PresentationFormat>
  <Paragraphs>2753</Paragraphs>
  <Slides>171</Slides>
  <Notes>20</Notes>
  <HiddenSlides>5</HiddenSlides>
  <MMClips>0</MMClips>
  <ScaleCrop>false</ScaleCrop>
  <HeadingPairs>
    <vt:vector size="6" baseType="variant">
      <vt:variant>
        <vt:lpstr>Theme</vt:lpstr>
      </vt:variant>
      <vt:variant>
        <vt:i4>29</vt:i4>
      </vt:variant>
      <vt:variant>
        <vt:lpstr>Embedded OLE Servers</vt:lpstr>
      </vt:variant>
      <vt:variant>
        <vt:i4>1</vt:i4>
      </vt:variant>
      <vt:variant>
        <vt:lpstr>Slide Titles</vt:lpstr>
      </vt:variant>
      <vt:variant>
        <vt:i4>171</vt:i4>
      </vt:variant>
    </vt:vector>
  </HeadingPairs>
  <TitlesOfParts>
    <vt:vector size="201" baseType="lpstr">
      <vt:lpstr>1_Default Design</vt:lpstr>
      <vt:lpstr>2_Default Design</vt:lpstr>
      <vt:lpstr>Blue_HP_Light</vt:lpstr>
      <vt:lpstr>2000_light_52206_2</vt:lpstr>
      <vt:lpstr>1_white</vt:lpstr>
      <vt:lpstr>4_Default Design</vt:lpstr>
      <vt:lpstr>3_Default Design</vt:lpstr>
      <vt:lpstr>6_Default Design</vt:lpstr>
      <vt:lpstr>7_Default Design</vt:lpstr>
      <vt:lpstr>2_dukesystems</vt:lpstr>
      <vt:lpstr>8_Default Design</vt:lpstr>
      <vt:lpstr>11_Default Design</vt:lpstr>
      <vt:lpstr>5_Default Design</vt:lpstr>
      <vt:lpstr>Default Design</vt:lpstr>
      <vt:lpstr>4_dukesystems</vt:lpstr>
      <vt:lpstr>9_Default Design</vt:lpstr>
      <vt:lpstr>10_Default Design</vt:lpstr>
      <vt:lpstr>12_Default Design</vt:lpstr>
      <vt:lpstr>13_Default Design</vt:lpstr>
      <vt:lpstr>5_dukesystems</vt:lpstr>
      <vt:lpstr>8_dukesystems</vt:lpstr>
      <vt:lpstr>14_Default Design</vt:lpstr>
      <vt:lpstr>15_Default Design</vt:lpstr>
      <vt:lpstr>16_Default Design</vt:lpstr>
      <vt:lpstr>17_Default Design</vt:lpstr>
      <vt:lpstr>18_Default Design</vt:lpstr>
      <vt:lpstr>19_Default Design</vt:lpstr>
      <vt:lpstr>21_Default Design</vt:lpstr>
      <vt:lpstr>22_Default Design</vt:lpstr>
      <vt:lpstr>Photo Editor Photo</vt:lpstr>
      <vt:lpstr>PowerPoint Presentation</vt:lpstr>
      <vt:lpstr>Concurrency control</vt:lpstr>
      <vt:lpstr>OSTEP pthread example (1)</vt:lpstr>
      <vt:lpstr>OSTEP pthread example (2)</vt:lpstr>
      <vt:lpstr>“Lock it down”</vt:lpstr>
      <vt:lpstr>PowerPoint Presentation</vt:lpstr>
      <vt:lpstr>PowerPoint Presentation</vt:lpstr>
      <vt:lpstr>Portrait of a thread</vt:lpstr>
      <vt:lpstr>A thread: review</vt:lpstr>
      <vt:lpstr>Locking and blocking</vt:lpstr>
      <vt:lpstr>The kernel</vt:lpstr>
      <vt:lpstr>Locking a critical section</vt:lpstr>
      <vt:lpstr>How about this?</vt:lpstr>
      <vt:lpstr>How about this?</vt:lpstr>
      <vt:lpstr>How about this?</vt:lpstr>
      <vt:lpstr>How about this?</vt:lpstr>
      <vt:lpstr>Locking a critical section</vt:lpstr>
      <vt:lpstr>Mutual exclusion in Java</vt:lpstr>
      <vt:lpstr>Roots: monitors</vt:lpstr>
      <vt:lpstr>Monitors and mutexes are “equivalent”</vt:lpstr>
      <vt:lpstr>Monitors and mutexes are “equivalent”</vt:lpstr>
      <vt:lpstr>Using monitors/mutexes</vt:lpstr>
      <vt:lpstr>Monitor wait/signal</vt:lpstr>
      <vt:lpstr>Condition variables are equivalent</vt:lpstr>
      <vt:lpstr>Monitor wait/signal</vt:lpstr>
      <vt:lpstr>Mesa semantics</vt:lpstr>
      <vt:lpstr>Alternative: Hoare semantics</vt:lpstr>
      <vt:lpstr>Java synchronization</vt:lpstr>
      <vt:lpstr>Monitor == mutex+CV</vt:lpstr>
      <vt:lpstr>Using condition variables</vt:lpstr>
      <vt:lpstr>Example: event/request queue</vt:lpstr>
      <vt:lpstr>Producer-consumer problem</vt:lpstr>
      <vt:lpstr>Example: the soda/HFCS machine</vt:lpstr>
      <vt:lpstr>Solving producer-consumer</vt:lpstr>
      <vt:lpstr>Producer-consumer code</vt:lpstr>
      <vt:lpstr>Producer-consumer code</vt:lpstr>
      <vt:lpstr>Variations: looping producer</vt:lpstr>
      <vt:lpstr>Variations: resting producer</vt:lpstr>
      <vt:lpstr>Variations: one CV?</vt:lpstr>
      <vt:lpstr>Variations: one CV?</vt:lpstr>
      <vt:lpstr>Variations: one CV?</vt:lpstr>
      <vt:lpstr>Variations: one CV?</vt:lpstr>
      <vt:lpstr>Broadcast vs signal</vt:lpstr>
      <vt:lpstr>Monitor == mutex+CV</vt:lpstr>
      <vt:lpstr>Semaphore</vt:lpstr>
      <vt:lpstr>Example: binary semaphore</vt:lpstr>
      <vt:lpstr>A mutex is a binary semaphore</vt:lpstr>
      <vt:lpstr>Semaphores vs. Condition Variables</vt:lpstr>
      <vt:lpstr>Semaphore</vt:lpstr>
      <vt:lpstr>Semaphore</vt:lpstr>
      <vt:lpstr>Semaphore</vt:lpstr>
      <vt:lpstr>Semaphore</vt:lpstr>
      <vt:lpstr>Semaphore</vt:lpstr>
      <vt:lpstr>Semaphore</vt:lpstr>
      <vt:lpstr>Ping-pong with semaphores</vt:lpstr>
      <vt:lpstr>Ping-pong with semaphores</vt:lpstr>
      <vt:lpstr>Resource Trajectory Graphs</vt:lpstr>
      <vt:lpstr>Resource Trajectory Graphs</vt:lpstr>
      <vt:lpstr>Basic barrier</vt:lpstr>
      <vt:lpstr>Barrier with semaphores</vt:lpstr>
      <vt:lpstr>Basic producer/consumer</vt:lpstr>
      <vt:lpstr>Example: the soda/HFCS machine</vt:lpstr>
      <vt:lpstr>Prod.-cons. with semaphores</vt:lpstr>
      <vt:lpstr>Prod.-cons. with semaphores</vt:lpstr>
      <vt:lpstr>Prod.-cons. with semaphores</vt:lpstr>
      <vt:lpstr>Prod.-cons. with semaphores</vt:lpstr>
      <vt:lpstr>Prod.-cons. with semaphores</vt:lpstr>
      <vt:lpstr>Prod.-cons. with semaphores</vt:lpstr>
      <vt:lpstr>Prod.-cons. with semaphores</vt:lpstr>
      <vt:lpstr>Prod.-cons. with semaphores</vt:lpstr>
      <vt:lpstr>Prod.-cons. with semaphores</vt:lpstr>
      <vt:lpstr>Monitors vs. semaphores</vt:lpstr>
      <vt:lpstr>Monitors vs. semaphores</vt:lpstr>
      <vt:lpstr>Monitors vs. semaphores</vt:lpstr>
      <vt:lpstr>Locking a critical section</vt:lpstr>
      <vt:lpstr>Threads on cores</vt:lpstr>
      <vt:lpstr>Spinlock: a first try</vt:lpstr>
      <vt:lpstr>Spinlock: what went wrong</vt:lpstr>
      <vt:lpstr>We need an atomic “toehold”</vt:lpstr>
      <vt:lpstr>Atomic instructions: Test-and-Set</vt:lpstr>
      <vt:lpstr>Threads on cores: with locking</vt:lpstr>
      <vt:lpstr>Threads on cores: with locking</vt:lpstr>
      <vt:lpstr>Spinlock: IA32</vt:lpstr>
      <vt:lpstr>Memory ordering</vt:lpstr>
      <vt:lpstr>Memory ordering</vt:lpstr>
      <vt:lpstr>The first thing to understand about memory behavior on multi-core systems</vt:lpstr>
      <vt:lpstr>A peek at some deep tech</vt:lpstr>
      <vt:lpstr>The point of all that</vt:lpstr>
      <vt:lpstr>PowerPoint Presentation</vt:lpstr>
      <vt:lpstr>Blocking</vt:lpstr>
      <vt:lpstr>SharedLock: Reader/Writer Lock</vt:lpstr>
      <vt:lpstr>Reader/Writer Lock Illustrated</vt:lpstr>
      <vt:lpstr>Reader/Writer Lock: outline</vt:lpstr>
      <vt:lpstr>Reader/Writer Lock: adding a little mutex</vt:lpstr>
      <vt:lpstr>Reader/Writer Lock: cleaner syntax</vt:lpstr>
      <vt:lpstr>The Little Mutex Inside SharedLock</vt:lpstr>
      <vt:lpstr>Limitations of the SharedLock Implementation</vt:lpstr>
      <vt:lpstr>Reader/Writer Lock: Second Try</vt:lpstr>
      <vt:lpstr>Reader/Writer Lock: Second Try</vt:lpstr>
      <vt:lpstr>Starvation</vt:lpstr>
      <vt:lpstr>Fair?</vt:lpstr>
      <vt:lpstr>Reader/Writer with Semaphores</vt:lpstr>
      <vt:lpstr>SharedLock with Semaphores: Take 2 (outline)</vt:lpstr>
      <vt:lpstr>SharedLock with Semaphores: Take 2</vt:lpstr>
      <vt:lpstr>PowerPoint Presentation</vt:lpstr>
      <vt:lpstr>EventBarrier</vt:lpstr>
      <vt:lpstr>PowerPoint Presentation</vt:lpstr>
      <vt:lpstr>Debugging non-determinism</vt:lpstr>
      <vt:lpstr>Guidelines for Lock Granularity</vt:lpstr>
      <vt:lpstr>More Locking Guidelines</vt:lpstr>
      <vt:lpstr>Guidelines for Condition Variables</vt:lpstr>
      <vt:lpstr>PowerPoint Presentation</vt:lpstr>
      <vt:lpstr>Dining Philosophers</vt:lpstr>
      <vt:lpstr>Resource Graph or Wait-for Graph</vt:lpstr>
      <vt:lpstr>Resource Graph or Wait-for Graph</vt:lpstr>
      <vt:lpstr>Resource Graph or Wait-for Graph</vt:lpstr>
      <vt:lpstr>Deadlock vs. starvation</vt:lpstr>
      <vt:lpstr>RTG for Two Philosophers</vt:lpstr>
      <vt:lpstr>Two Philosophers Living Dangerously</vt:lpstr>
      <vt:lpstr>The Inevitable Result</vt:lpstr>
      <vt:lpstr>Four Conditions for Deadlock</vt:lpstr>
      <vt:lpstr>Not All Schedules Lead to Collisions</vt:lpstr>
      <vt:lpstr>Dealing with Deadlock</vt:lpstr>
      <vt:lpstr>Synchronization objects</vt:lpstr>
      <vt:lpstr>Windows synchronization objects</vt:lpstr>
      <vt:lpstr>Blocking</vt:lpstr>
      <vt:lpstr>Inside the kernel</vt:lpstr>
      <vt:lpstr>Wakeup from interrupt handler</vt:lpstr>
      <vt:lpstr>Wakeup from interrupt handler</vt:lpstr>
      <vt:lpstr>Interrupts</vt:lpstr>
      <vt:lpstr>Interrupt priority: rough sketch</vt:lpstr>
      <vt:lpstr>What ISRs do</vt:lpstr>
      <vt:lpstr>Spinlocks in the kernel</vt:lpstr>
      <vt:lpstr>Synchronizing with ISRs</vt:lpstr>
      <vt:lpstr>PowerPoint Presentation</vt:lpstr>
      <vt:lpstr>Recap: threads on the metal</vt:lpstr>
      <vt:lpstr>Managing threads: internals</vt:lpstr>
      <vt:lpstr>Sleep/wakeup: a rough idea</vt:lpstr>
      <vt:lpstr>What cores do</vt:lpstr>
      <vt:lpstr>Switching out</vt:lpstr>
      <vt:lpstr>Example: Unix Sleep (BSD)</vt:lpstr>
      <vt:lpstr>Thread context switch</vt:lpstr>
      <vt:lpstr>PowerPoint Presentation</vt:lpstr>
      <vt:lpstr> Example: Switch()</vt:lpstr>
      <vt:lpstr>What to know about context switch</vt:lpstr>
      <vt:lpstr>Contention on ready queues</vt:lpstr>
      <vt:lpstr>Per-CPU ready queues (“runqueue”)</vt:lpstr>
      <vt:lpstr>Separation of policy and mechanism</vt:lpstr>
      <vt:lpstr>Processor allocation policy</vt:lpstr>
      <vt:lpstr>Scheduler Policy Goals</vt:lpstr>
      <vt:lpstr>A simple policy: FCFS</vt:lpstr>
      <vt:lpstr>Evaluating FCFS</vt:lpstr>
      <vt:lpstr>Preemptive FCFS: Round Robin</vt:lpstr>
      <vt:lpstr>Evaluating Round Robin</vt:lpstr>
      <vt:lpstr>Overhead and goodput</vt:lpstr>
      <vt:lpstr>Minimizing Response Time: SJF (STCF)</vt:lpstr>
      <vt:lpstr>CPU dispatch and ready queues</vt:lpstr>
      <vt:lpstr>Priority</vt:lpstr>
      <vt:lpstr>PowerPoint Presentation</vt:lpstr>
      <vt:lpstr>Per-CPU ready queues</vt:lpstr>
      <vt:lpstr>Two Schedules for CPU/Disk</vt:lpstr>
      <vt:lpstr>Estimating Time-to-Yield</vt:lpstr>
      <vt:lpstr>Example: a recent Linux rev</vt:lpstr>
      <vt:lpstr>Multilevel Feedback Queue</vt:lpstr>
      <vt:lpstr>Thread priority in other queues</vt:lpstr>
      <vt:lpstr>Mars Pathfinder</vt:lpstr>
      <vt:lpstr>Pictures from an early Mars rover</vt:lpstr>
      <vt:lpstr>Pathfinder had Software Errors</vt:lpstr>
      <vt:lpstr>Internal Priority Adjustment</vt:lpstr>
      <vt:lpstr>Real Time/Media</vt:lpstr>
      <vt:lpstr>What’s a race?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5212</cp:revision>
  <cp:lastPrinted>1601-01-01T00:00:00Z</cp:lastPrinted>
  <dcterms:created xsi:type="dcterms:W3CDTF">2011-04-11T18:52:21Z</dcterms:created>
  <dcterms:modified xsi:type="dcterms:W3CDTF">2013-03-01T19:48:27Z</dcterms:modified>
  <cp:category/>
</cp:coreProperties>
</file>