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7802" r:id="rId1"/>
    <p:sldMasterId id="2147487816" r:id="rId2"/>
  </p:sldMasterIdLst>
  <p:notesMasterIdLst>
    <p:notesMasterId r:id="rId99"/>
  </p:notesMasterIdLst>
  <p:handoutMasterIdLst>
    <p:handoutMasterId r:id="rId100"/>
  </p:handoutMasterIdLst>
  <p:sldIdLst>
    <p:sldId id="1481" r:id="rId3"/>
    <p:sldId id="1422" r:id="rId4"/>
    <p:sldId id="1440" r:id="rId5"/>
    <p:sldId id="1437" r:id="rId6"/>
    <p:sldId id="1439" r:id="rId7"/>
    <p:sldId id="1441" r:id="rId8"/>
    <p:sldId id="1442" r:id="rId9"/>
    <p:sldId id="1447" r:id="rId10"/>
    <p:sldId id="1425" r:id="rId11"/>
    <p:sldId id="1428" r:id="rId12"/>
    <p:sldId id="1443" r:id="rId13"/>
    <p:sldId id="1448" r:id="rId14"/>
    <p:sldId id="1449" r:id="rId15"/>
    <p:sldId id="1450" r:id="rId16"/>
    <p:sldId id="1444" r:id="rId17"/>
    <p:sldId id="1446" r:id="rId18"/>
    <p:sldId id="1445" r:id="rId19"/>
    <p:sldId id="1473" r:id="rId20"/>
    <p:sldId id="1463" r:id="rId21"/>
    <p:sldId id="1469" r:id="rId22"/>
    <p:sldId id="1451" r:id="rId23"/>
    <p:sldId id="1452" r:id="rId24"/>
    <p:sldId id="1453" r:id="rId25"/>
    <p:sldId id="1454" r:id="rId26"/>
    <p:sldId id="1455" r:id="rId27"/>
    <p:sldId id="1462" r:id="rId28"/>
    <p:sldId id="1456" r:id="rId29"/>
    <p:sldId id="1457" r:id="rId30"/>
    <p:sldId id="1474" r:id="rId31"/>
    <p:sldId id="1464" r:id="rId32"/>
    <p:sldId id="1465" r:id="rId33"/>
    <p:sldId id="1475" r:id="rId34"/>
    <p:sldId id="1458" r:id="rId35"/>
    <p:sldId id="1501" r:id="rId36"/>
    <p:sldId id="1493" r:id="rId37"/>
    <p:sldId id="1494" r:id="rId38"/>
    <p:sldId id="1477" r:id="rId39"/>
    <p:sldId id="1495" r:id="rId40"/>
    <p:sldId id="1503" r:id="rId41"/>
    <p:sldId id="1476" r:id="rId42"/>
    <p:sldId id="1472" r:id="rId43"/>
    <p:sldId id="1470" r:id="rId44"/>
    <p:sldId id="1471" r:id="rId45"/>
    <p:sldId id="1539" r:id="rId46"/>
    <p:sldId id="1536" r:id="rId47"/>
    <p:sldId id="1500" r:id="rId48"/>
    <p:sldId id="1502" r:id="rId49"/>
    <p:sldId id="1459" r:id="rId50"/>
    <p:sldId id="1504" r:id="rId51"/>
    <p:sldId id="1496" r:id="rId52"/>
    <p:sldId id="1479" r:id="rId53"/>
    <p:sldId id="1480" r:id="rId54"/>
    <p:sldId id="1498" r:id="rId55"/>
    <p:sldId id="1507" r:id="rId56"/>
    <p:sldId id="1506" r:id="rId57"/>
    <p:sldId id="1537" r:id="rId58"/>
    <p:sldId id="1538" r:id="rId59"/>
    <p:sldId id="1540" r:id="rId60"/>
    <p:sldId id="1509" r:id="rId61"/>
    <p:sldId id="1505" r:id="rId62"/>
    <p:sldId id="1513" r:id="rId63"/>
    <p:sldId id="1497" r:id="rId64"/>
    <p:sldId id="1514" r:id="rId65"/>
    <p:sldId id="1511" r:id="rId66"/>
    <p:sldId id="1512" r:id="rId67"/>
    <p:sldId id="1529" r:id="rId68"/>
    <p:sldId id="1530" r:id="rId69"/>
    <p:sldId id="1515" r:id="rId70"/>
    <p:sldId id="1510" r:id="rId71"/>
    <p:sldId id="1488" r:id="rId72"/>
    <p:sldId id="1516" r:id="rId73"/>
    <p:sldId id="1482" r:id="rId74"/>
    <p:sldId id="1483" r:id="rId75"/>
    <p:sldId id="1484" r:id="rId76"/>
    <p:sldId id="1489" r:id="rId77"/>
    <p:sldId id="1490" r:id="rId78"/>
    <p:sldId id="1499" r:id="rId79"/>
    <p:sldId id="1491" r:id="rId80"/>
    <p:sldId id="1492" r:id="rId81"/>
    <p:sldId id="1517" r:id="rId82"/>
    <p:sldId id="1518" r:id="rId83"/>
    <p:sldId id="1535" r:id="rId84"/>
    <p:sldId id="1519" r:id="rId85"/>
    <p:sldId id="1520" r:id="rId86"/>
    <p:sldId id="1521" r:id="rId87"/>
    <p:sldId id="1522" r:id="rId88"/>
    <p:sldId id="1523" r:id="rId89"/>
    <p:sldId id="1524" r:id="rId90"/>
    <p:sldId id="1525" r:id="rId91"/>
    <p:sldId id="1526" r:id="rId92"/>
    <p:sldId id="1527" r:id="rId93"/>
    <p:sldId id="1531" r:id="rId94"/>
    <p:sldId id="1532" r:id="rId95"/>
    <p:sldId id="1533" r:id="rId96"/>
    <p:sldId id="1534" r:id="rId97"/>
    <p:sldId id="1528" r:id="rId98"/>
  </p:sldIdLst>
  <p:sldSz cx="9144000" cy="6858000" type="screen4x3"/>
  <p:notesSz cx="6858000" cy="9144000"/>
  <p:defaultTextStyle>
    <a:defPPr>
      <a:defRPr lang="en-GB"/>
    </a:defPPr>
    <a:lvl1pPr algn="l" defTabSz="457200"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742950" indent="-285750" algn="l" defTabSz="457200"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1143000" indent="-228600" algn="l" defTabSz="457200"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600200" indent="-228600" algn="l" defTabSz="457200"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2057400" indent="-228600" algn="l" defTabSz="457200"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A8DFB"/>
    <a:srgbClr val="618FFD"/>
    <a:srgbClr val="00264D"/>
    <a:srgbClr val="636464"/>
    <a:srgbClr val="F3F3F3"/>
    <a:srgbClr val="46FF77"/>
    <a:srgbClr val="E8161F"/>
    <a:srgbClr val="E8E1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168" y="-34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0" d="100"/>
        <a:sy n="100" d="100"/>
      </p:scale>
      <p:origin x="0" y="19576"/>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notesMaster" Target="notesMasters/notesMaster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handoutMaster" Target="handoutMasters/handoutMaster1.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buClr>
                <a:srgbClr val="000000"/>
              </a:buClr>
              <a:buSzPct val="100000"/>
              <a:buFont typeface="Times New Roman" charset="0"/>
              <a:buNone/>
              <a:defRPr sz="1200">
                <a:ea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buClr>
                <a:srgbClr val="000000"/>
              </a:buClr>
              <a:buSzPct val="100000"/>
              <a:buFont typeface="Times New Roman" charset="0"/>
              <a:buNone/>
              <a:defRPr sz="1200">
                <a:cs typeface="Arial" charset="0"/>
              </a:defRPr>
            </a:lvl1pPr>
          </a:lstStyle>
          <a:p>
            <a:pPr>
              <a:defRPr/>
            </a:pPr>
            <a:fld id="{48D443D6-FB5E-7C42-B16E-7EDDCD870E40}" type="datetime1">
              <a:rPr lang="en-US"/>
              <a:pPr>
                <a:defRPr/>
              </a:pPr>
              <a:t>4/24/13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buClr>
                <a:srgbClr val="000000"/>
              </a:buClr>
              <a:buSzPct val="100000"/>
              <a:buFont typeface="Times New Roman" charset="0"/>
              <a:buNone/>
              <a:defRPr sz="1200">
                <a:ea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buClr>
                <a:srgbClr val="000000"/>
              </a:buClr>
              <a:buSzPct val="100000"/>
              <a:buFont typeface="Times New Roman" charset="0"/>
              <a:buNone/>
              <a:defRPr sz="1200">
                <a:cs typeface="Arial" charset="0"/>
              </a:defRPr>
            </a:lvl1pPr>
          </a:lstStyle>
          <a:p>
            <a:pPr>
              <a:defRPr/>
            </a:pPr>
            <a:fld id="{E037FB44-4180-0044-AD26-22E8151291E6}" type="slidenum">
              <a:rPr lang="en-US"/>
              <a:pPr>
                <a:defRPr/>
              </a:pPr>
              <a:t>‹#›</a:t>
            </a:fld>
            <a:endParaRPr lang="en-US"/>
          </a:p>
        </p:txBody>
      </p:sp>
    </p:spTree>
    <p:extLst>
      <p:ext uri="{BB962C8B-B14F-4D97-AF65-F5344CB8AC3E}">
        <p14:creationId xmlns:p14="http://schemas.microsoft.com/office/powerpoint/2010/main" val="41108116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pPr>
              <a:buClr>
                <a:srgbClr val="000000"/>
              </a:buClr>
              <a:buSzPct val="100000"/>
              <a:buFont typeface="Times New Roman" charset="0"/>
              <a:buNone/>
            </a:pPr>
            <a:endParaRPr lang="en-US" sz="1800">
              <a:cs typeface="Arial" charset="0"/>
            </a:endParaRPr>
          </a:p>
        </p:txBody>
      </p:sp>
      <p:sp>
        <p:nvSpPr>
          <p:cNvPr id="21507" name="AutoShape 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1800">
              <a:cs typeface="Arial" charset="0"/>
            </a:endParaRPr>
          </a:p>
        </p:txBody>
      </p:sp>
      <p:sp>
        <p:nvSpPr>
          <p:cNvPr id="21508" name="Text Box 3"/>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1800">
              <a:cs typeface="Arial" charset="0"/>
            </a:endParaRPr>
          </a:p>
        </p:txBody>
      </p:sp>
      <p:sp>
        <p:nvSpPr>
          <p:cNvPr id="3076" name="Rectangle 4"/>
          <p:cNvSpPr>
            <a:spLocks noGrp="1" noChangeArrowheads="1"/>
          </p:cNvSpPr>
          <p:nvPr>
            <p:ph type="dt"/>
          </p:nvPr>
        </p:nvSpPr>
        <p:spPr bwMode="auto">
          <a:xfrm>
            <a:off x="3884613"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tabLst>
                <a:tab pos="723900" algn="l"/>
                <a:tab pos="1447800" algn="l"/>
                <a:tab pos="2171700" algn="l"/>
                <a:tab pos="2895600" algn="l"/>
              </a:tabLst>
              <a:defRPr sz="1200">
                <a:solidFill>
                  <a:srgbClr val="000000"/>
                </a:solidFill>
                <a:latin typeface="Calibri" charset="0"/>
                <a:ea typeface="Arial" charset="0"/>
                <a:cs typeface="Arial" charset="0"/>
              </a:defRPr>
            </a:lvl1pPr>
          </a:lstStyle>
          <a:p>
            <a:pPr>
              <a:defRPr/>
            </a:pPr>
            <a:endParaRPr lang="en-US"/>
          </a:p>
        </p:txBody>
      </p:sp>
      <p:sp>
        <p:nvSpPr>
          <p:cNvPr id="21510" name="Rectangle 5"/>
          <p:cNvSpPr>
            <a:spLocks noGrp="1" noRot="1" noChangeAspect="1" noChangeArrowheads="1"/>
          </p:cNvSpPr>
          <p:nvPr>
            <p:ph type="sldImg"/>
          </p:nvPr>
        </p:nvSpPr>
        <p:spPr bwMode="auto">
          <a:xfrm>
            <a:off x="1143000" y="685800"/>
            <a:ext cx="4568825" cy="3425825"/>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8" name="Rectangle 6"/>
          <p:cNvSpPr>
            <a:spLocks noGrp="1" noChangeArrowheads="1"/>
          </p:cNvSpPr>
          <p:nvPr>
            <p:ph type="body"/>
          </p:nvPr>
        </p:nvSpPr>
        <p:spPr bwMode="auto">
          <a:xfrm>
            <a:off x="685800" y="4343400"/>
            <a:ext cx="5483225" cy="41116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21512" name="Text Box 7"/>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1800">
              <a:cs typeface="Arial" charset="0"/>
            </a:endParaRPr>
          </a:p>
        </p:txBody>
      </p:sp>
      <p:sp>
        <p:nvSpPr>
          <p:cNvPr id="3080" name="Rectangle 8"/>
          <p:cNvSpPr>
            <a:spLocks noGrp="1" noChangeArrowheads="1"/>
          </p:cNvSpPr>
          <p:nvPr>
            <p:ph type="sldNum"/>
          </p:nvPr>
        </p:nvSpPr>
        <p:spPr bwMode="auto">
          <a:xfrm>
            <a:off x="3884613" y="8685213"/>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Times New Roman" charset="0"/>
              <a:buNone/>
              <a:tabLst>
                <a:tab pos="723900" algn="l"/>
                <a:tab pos="1447800" algn="l"/>
                <a:tab pos="2171700" algn="l"/>
                <a:tab pos="2895600" algn="l"/>
              </a:tabLst>
              <a:defRPr sz="1200">
                <a:solidFill>
                  <a:srgbClr val="000000"/>
                </a:solidFill>
                <a:latin typeface="Calibri" charset="0"/>
                <a:cs typeface="Arial" charset="0"/>
              </a:defRPr>
            </a:lvl1pPr>
          </a:lstStyle>
          <a:p>
            <a:pPr>
              <a:defRPr/>
            </a:pPr>
            <a:fld id="{D7113CB9-9A72-F24E-8D2E-4CA3AFA73C24}" type="slidenum">
              <a:rPr lang="en-US"/>
              <a:pPr>
                <a:defRPr/>
              </a:pPr>
              <a:t>‹#›</a:t>
            </a:fld>
            <a:endParaRPr lang="en-US"/>
          </a:p>
        </p:txBody>
      </p:sp>
    </p:spTree>
    <p:extLst>
      <p:ext uri="{BB962C8B-B14F-4D97-AF65-F5344CB8AC3E}">
        <p14:creationId xmlns:p14="http://schemas.microsoft.com/office/powerpoint/2010/main" val="188909305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8DD3FD6-0A33-734B-97E4-B4AB5BBD757A}" type="slidenum">
              <a:rPr lang="en-US" sz="1200">
                <a:solidFill>
                  <a:srgbClr val="000000"/>
                </a:solidFill>
                <a:latin typeface="Calibri" charset="0"/>
              </a:rPr>
              <a:pPr eaLnBrk="1" hangingPunct="1"/>
              <a:t>1</a:t>
            </a:fld>
            <a:endParaRPr lang="en-US" sz="1200">
              <a:solidFill>
                <a:srgbClr val="000000"/>
              </a:solidFill>
              <a:latin typeface="Calibri" charset="0"/>
            </a:endParaRPr>
          </a:p>
        </p:txBody>
      </p:sp>
      <p:sp>
        <p:nvSpPr>
          <p:cNvPr id="716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a:buClr>
                <a:srgbClr val="000000"/>
              </a:buClr>
              <a:buSzPct val="100000"/>
              <a:buFont typeface="Times New Roman" charset="0"/>
              <a:buNone/>
            </a:pPr>
            <a:endParaRPr lang="en-US" sz="1800" smtClean="0">
              <a:solidFill>
                <a:prstClr val="white"/>
              </a:solidFill>
            </a:endParaRPr>
          </a:p>
        </p:txBody>
      </p:sp>
      <p:sp>
        <p:nvSpPr>
          <p:cNvPr id="71684" name="Rectangle 2"/>
          <p:cNvSpPr>
            <a:spLocks noGrp="1" noChangeArrowheads="1"/>
          </p:cNvSpPr>
          <p:nvPr>
            <p:ph type="body"/>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8DD3FD6-0A33-734B-97E4-B4AB5BBD757A}" type="slidenum">
              <a:rPr lang="en-US" sz="1200">
                <a:solidFill>
                  <a:srgbClr val="000000"/>
                </a:solidFill>
                <a:latin typeface="Calibri" charset="0"/>
              </a:rPr>
              <a:pPr eaLnBrk="1" hangingPunct="1"/>
              <a:t>34</a:t>
            </a:fld>
            <a:endParaRPr lang="en-US" sz="1200">
              <a:solidFill>
                <a:srgbClr val="000000"/>
              </a:solidFill>
              <a:latin typeface="Calibri" charset="0"/>
            </a:endParaRPr>
          </a:p>
        </p:txBody>
      </p:sp>
      <p:sp>
        <p:nvSpPr>
          <p:cNvPr id="716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a:buClr>
                <a:srgbClr val="000000"/>
              </a:buClr>
              <a:buSzPct val="100000"/>
              <a:buFont typeface="Times New Roman" charset="0"/>
              <a:buNone/>
            </a:pPr>
            <a:endParaRPr lang="en-US" sz="1800" smtClean="0">
              <a:solidFill>
                <a:prstClr val="white"/>
              </a:solidFill>
            </a:endParaRPr>
          </a:p>
        </p:txBody>
      </p:sp>
      <p:sp>
        <p:nvSpPr>
          <p:cNvPr id="71684" name="Rectangle 2"/>
          <p:cNvSpPr>
            <a:spLocks noGrp="1" noChangeArrowheads="1"/>
          </p:cNvSpPr>
          <p:nvPr>
            <p:ph type="body"/>
          </p:nvPr>
        </p:nvSpPr>
        <p:spPr>
          <a:xfrm>
            <a:off x="685800" y="4343400"/>
            <a:ext cx="54848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p:cNvSpPr>
          <p:nvPr>
            <p:ph type="sldImg"/>
          </p:nvPr>
        </p:nvSpPr>
        <p:spPr>
          <a:ln/>
        </p:spPr>
      </p:sp>
      <p:sp>
        <p:nvSpPr>
          <p:cNvPr id="1239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23907"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defTabSz="455613"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defTabSz="455613"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defTabSz="455613"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defTabSz="455613"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DB743E4-E216-524C-A83C-A5549E8A1B24}" type="slidenum">
              <a:rPr lang="en-US" sz="1200">
                <a:solidFill>
                  <a:srgbClr val="000000"/>
                </a:solidFill>
                <a:latin typeface="Calibri" charset="0"/>
                <a:cs typeface="Arial" charset="0"/>
              </a:rPr>
              <a:pPr eaLnBrk="1" hangingPunct="1"/>
              <a:t>67</a:t>
            </a:fld>
            <a:endParaRPr lang="en-US" sz="1200">
              <a:solidFill>
                <a:srgbClr val="000000"/>
              </a:solidFill>
              <a:latin typeface="Calibri"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a:solidFill>
                  <a:srgbClr val="19196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3DABE530-3E2A-7240-84D3-6888A7CE5524}" type="slidenum">
              <a:rPr lang="en-US"/>
              <a:pPr>
                <a:defRPr/>
              </a:pPr>
              <a:t>‹#›</a:t>
            </a:fld>
            <a:endParaRPr lang="en-US"/>
          </a:p>
        </p:txBody>
      </p:sp>
    </p:spTree>
    <p:extLst>
      <p:ext uri="{BB962C8B-B14F-4D97-AF65-F5344CB8AC3E}">
        <p14:creationId xmlns:p14="http://schemas.microsoft.com/office/powerpoint/2010/main" val="117403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296C00B1-3557-B143-BB4A-6D53182C1372}" type="slidenum">
              <a:rPr lang="en-US"/>
              <a:pPr>
                <a:defRPr/>
              </a:pPr>
              <a:t>‹#›</a:t>
            </a:fld>
            <a:endParaRPr lang="en-US"/>
          </a:p>
        </p:txBody>
      </p:sp>
    </p:spTree>
    <p:extLst>
      <p:ext uri="{BB962C8B-B14F-4D97-AF65-F5344CB8AC3E}">
        <p14:creationId xmlns:p14="http://schemas.microsoft.com/office/powerpoint/2010/main" val="397263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339725"/>
            <a:ext cx="2055812" cy="6051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339725"/>
            <a:ext cx="6018213" cy="6051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8E7B655C-271A-2642-B6AB-CDB6F2DA9D96}" type="slidenum">
              <a:rPr lang="en-US"/>
              <a:pPr>
                <a:defRPr/>
              </a:pPr>
              <a:t>‹#›</a:t>
            </a:fld>
            <a:endParaRPr lang="en-US"/>
          </a:p>
        </p:txBody>
      </p:sp>
    </p:spTree>
    <p:extLst>
      <p:ext uri="{BB962C8B-B14F-4D97-AF65-F5344CB8AC3E}">
        <p14:creationId xmlns:p14="http://schemas.microsoft.com/office/powerpoint/2010/main" val="1415004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9725"/>
            <a:ext cx="8226425" cy="15541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1" y="1600200"/>
            <a:ext cx="4037013" cy="4111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7012" cy="1979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3732214"/>
            <a:ext cx="4037012" cy="19796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idx="10"/>
          </p:nvPr>
        </p:nvSpPr>
        <p:spPr>
          <a:ln/>
        </p:spPr>
        <p:txBody>
          <a:bodyPr/>
          <a:lstStyle>
            <a:lvl1pPr>
              <a:defRPr/>
            </a:lvl1pPr>
          </a:lstStyle>
          <a:p>
            <a:pPr>
              <a:defRPr/>
            </a:pPr>
            <a:fld id="{71459861-D434-8847-B793-6F241F81396B}" type="slidenum">
              <a:rPr lang="en-US"/>
              <a:pPr>
                <a:defRPr/>
              </a:pPr>
              <a:t>‹#›</a:t>
            </a:fld>
            <a:endParaRPr lang="en-US"/>
          </a:p>
        </p:txBody>
      </p:sp>
    </p:spTree>
    <p:extLst>
      <p:ext uri="{BB962C8B-B14F-4D97-AF65-F5344CB8AC3E}">
        <p14:creationId xmlns:p14="http://schemas.microsoft.com/office/powerpoint/2010/main" val="400717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39725"/>
            <a:ext cx="8226425" cy="1554163"/>
          </a:xfrm>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F9FBD444-948A-3A40-AE17-80DA105D5622}" type="slidenum">
              <a:rPr lang="en-US"/>
              <a:pPr>
                <a:defRPr/>
              </a:pPr>
              <a:t>‹#›</a:t>
            </a:fld>
            <a:endParaRPr lang="en-US"/>
          </a:p>
        </p:txBody>
      </p:sp>
    </p:spTree>
    <p:extLst>
      <p:ext uri="{BB962C8B-B14F-4D97-AF65-F5344CB8AC3E}">
        <p14:creationId xmlns:p14="http://schemas.microsoft.com/office/powerpoint/2010/main" val="2578635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sldNum" idx="10"/>
          </p:nvPr>
        </p:nvSpPr>
        <p:spPr>
          <a:ln/>
        </p:spPr>
        <p:txBody>
          <a:bodyPr/>
          <a:lstStyle>
            <a:lvl1pPr>
              <a:defRPr/>
            </a:lvl1pPr>
          </a:lstStyle>
          <a:p>
            <a:pPr>
              <a:defRPr/>
            </a:pPr>
            <a:fld id="{CA6934D8-7DE2-D84E-99C8-6955FA231B8A}" type="slidenum">
              <a:rPr lang="en-US"/>
              <a:pPr>
                <a:defRPr/>
              </a:pPr>
              <a:t>‹#›</a:t>
            </a:fld>
            <a:endParaRPr lang="en-US"/>
          </a:p>
        </p:txBody>
      </p:sp>
    </p:spTree>
    <p:extLst>
      <p:ext uri="{BB962C8B-B14F-4D97-AF65-F5344CB8AC3E}">
        <p14:creationId xmlns:p14="http://schemas.microsoft.com/office/powerpoint/2010/main" val="167316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idx="10"/>
          </p:nvPr>
        </p:nvSpPr>
        <p:spPr>
          <a:ln/>
        </p:spPr>
        <p:txBody>
          <a:bodyPr/>
          <a:lstStyle>
            <a:lvl1pPr>
              <a:defRPr/>
            </a:lvl1pPr>
          </a:lstStyle>
          <a:p>
            <a:pPr>
              <a:defRPr/>
            </a:pPr>
            <a:fld id="{A456EF9A-25D2-C04E-8E71-14F641EFF8A0}" type="slidenum">
              <a:rPr lang="en-US"/>
              <a:pPr>
                <a:defRPr/>
              </a:pPr>
              <a:t>‹#›</a:t>
            </a:fld>
            <a:endParaRPr lang="en-US"/>
          </a:p>
        </p:txBody>
      </p:sp>
    </p:spTree>
    <p:extLst>
      <p:ext uri="{BB962C8B-B14F-4D97-AF65-F5344CB8AC3E}">
        <p14:creationId xmlns:p14="http://schemas.microsoft.com/office/powerpoint/2010/main" val="245450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idx="10"/>
          </p:nvPr>
        </p:nvSpPr>
        <p:spPr>
          <a:ln/>
        </p:spPr>
        <p:txBody>
          <a:bodyPr/>
          <a:lstStyle>
            <a:lvl1pPr>
              <a:defRPr/>
            </a:lvl1pPr>
          </a:lstStyle>
          <a:p>
            <a:pPr>
              <a:defRPr/>
            </a:pPr>
            <a:fld id="{02472BDE-8B73-7540-96C7-A44414955ABB}" type="slidenum">
              <a:rPr lang="en-US"/>
              <a:pPr>
                <a:defRPr/>
              </a:pPr>
              <a:t>‹#›</a:t>
            </a:fld>
            <a:endParaRPr lang="en-US"/>
          </a:p>
        </p:txBody>
      </p:sp>
    </p:spTree>
    <p:extLst>
      <p:ext uri="{BB962C8B-B14F-4D97-AF65-F5344CB8AC3E}">
        <p14:creationId xmlns:p14="http://schemas.microsoft.com/office/powerpoint/2010/main" val="574481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idx="10"/>
          </p:nvPr>
        </p:nvSpPr>
        <p:spPr>
          <a:ln/>
        </p:spPr>
        <p:txBody>
          <a:bodyPr/>
          <a:lstStyle>
            <a:lvl1pPr>
              <a:defRPr/>
            </a:lvl1pPr>
          </a:lstStyle>
          <a:p>
            <a:pPr>
              <a:defRPr/>
            </a:pPr>
            <a:fld id="{C0D2FDB0-7BF6-6142-ABE1-3BE98FDFAB13}" type="slidenum">
              <a:rPr lang="en-US"/>
              <a:pPr>
                <a:defRPr/>
              </a:pPr>
              <a:t>‹#›</a:t>
            </a:fld>
            <a:endParaRPr lang="en-US"/>
          </a:p>
        </p:txBody>
      </p:sp>
    </p:spTree>
    <p:extLst>
      <p:ext uri="{BB962C8B-B14F-4D97-AF65-F5344CB8AC3E}">
        <p14:creationId xmlns:p14="http://schemas.microsoft.com/office/powerpoint/2010/main" val="3208018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idx="10"/>
          </p:nvPr>
        </p:nvSpPr>
        <p:spPr>
          <a:ln/>
        </p:spPr>
        <p:txBody>
          <a:bodyPr/>
          <a:lstStyle>
            <a:lvl1pPr>
              <a:defRPr/>
            </a:lvl1pPr>
          </a:lstStyle>
          <a:p>
            <a:pPr>
              <a:defRPr/>
            </a:pPr>
            <a:fld id="{A202EF00-C970-7545-BAB5-FF972B45D528}" type="slidenum">
              <a:rPr lang="en-US"/>
              <a:pPr>
                <a:defRPr/>
              </a:pPr>
              <a:t>‹#›</a:t>
            </a:fld>
            <a:endParaRPr lang="en-US"/>
          </a:p>
        </p:txBody>
      </p:sp>
    </p:spTree>
    <p:extLst>
      <p:ext uri="{BB962C8B-B14F-4D97-AF65-F5344CB8AC3E}">
        <p14:creationId xmlns:p14="http://schemas.microsoft.com/office/powerpoint/2010/main" val="1555518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idx="10"/>
          </p:nvPr>
        </p:nvSpPr>
        <p:spPr>
          <a:ln/>
        </p:spPr>
        <p:txBody>
          <a:bodyPr/>
          <a:lstStyle>
            <a:lvl1pPr>
              <a:defRPr/>
            </a:lvl1pPr>
          </a:lstStyle>
          <a:p>
            <a:pPr>
              <a:defRPr/>
            </a:pPr>
            <a:fld id="{9A20AA37-8695-4A4C-A42B-ED46F8EF9369}" type="slidenum">
              <a:rPr lang="en-US"/>
              <a:pPr>
                <a:defRPr/>
              </a:pPr>
              <a:t>‹#›</a:t>
            </a:fld>
            <a:endParaRPr lang="en-US"/>
          </a:p>
        </p:txBody>
      </p:sp>
    </p:spTree>
    <p:extLst>
      <p:ext uri="{BB962C8B-B14F-4D97-AF65-F5344CB8AC3E}">
        <p14:creationId xmlns:p14="http://schemas.microsoft.com/office/powerpoint/2010/main" val="1718714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sldNum" idx="10"/>
          </p:nvPr>
        </p:nvSpPr>
        <p:spPr>
          <a:xfrm>
            <a:off x="6858000" y="6248400"/>
            <a:ext cx="2130425" cy="473075"/>
          </a:xfrm>
        </p:spPr>
        <p:txBody>
          <a:bodyPr/>
          <a:lstStyle>
            <a:lvl1pPr>
              <a:buFont typeface="Times New Roman" charset="0"/>
              <a:buNone/>
              <a:defRPr>
                <a:latin typeface="Arial" charset="0"/>
                <a:ea typeface="ＭＳ Ｐゴシック" charset="-128"/>
                <a:cs typeface="ＭＳ Ｐゴシック" charset="-128"/>
              </a:defRPr>
            </a:lvl1pPr>
          </a:lstStyle>
          <a:p>
            <a:pPr>
              <a:defRPr/>
            </a:pPr>
            <a:fld id="{7C24571C-B371-CC4A-8428-B01298E573C2}" type="slidenum">
              <a:rPr lang="en-US"/>
              <a:pPr>
                <a:defRPr/>
              </a:pPr>
              <a:t>‹#›</a:t>
            </a:fld>
            <a:r>
              <a:rPr lang="en-US"/>
              <a:t> of 12</a:t>
            </a:r>
          </a:p>
        </p:txBody>
      </p:sp>
    </p:spTree>
    <p:extLst>
      <p:ext uri="{BB962C8B-B14F-4D97-AF65-F5344CB8AC3E}">
        <p14:creationId xmlns:p14="http://schemas.microsoft.com/office/powerpoint/2010/main" val="2557186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idx="10"/>
          </p:nvPr>
        </p:nvSpPr>
        <p:spPr>
          <a:ln/>
        </p:spPr>
        <p:txBody>
          <a:bodyPr/>
          <a:lstStyle>
            <a:lvl1pPr>
              <a:defRPr/>
            </a:lvl1pPr>
          </a:lstStyle>
          <a:p>
            <a:pPr>
              <a:defRPr/>
            </a:pPr>
            <a:fld id="{2B83EBEE-5962-664F-A21D-4AF569B2106B}" type="slidenum">
              <a:rPr lang="en-US"/>
              <a:pPr>
                <a:defRPr/>
              </a:pPr>
              <a:t>‹#›</a:t>
            </a:fld>
            <a:endParaRPr lang="en-US"/>
          </a:p>
        </p:txBody>
      </p:sp>
    </p:spTree>
    <p:extLst>
      <p:ext uri="{BB962C8B-B14F-4D97-AF65-F5344CB8AC3E}">
        <p14:creationId xmlns:p14="http://schemas.microsoft.com/office/powerpoint/2010/main" val="877434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idx="10"/>
          </p:nvPr>
        </p:nvSpPr>
        <p:spPr>
          <a:ln/>
        </p:spPr>
        <p:txBody>
          <a:bodyPr/>
          <a:lstStyle>
            <a:lvl1pPr>
              <a:defRPr/>
            </a:lvl1pPr>
          </a:lstStyle>
          <a:p>
            <a:pPr>
              <a:defRPr/>
            </a:pPr>
            <a:fld id="{DF115FE0-E7DF-6B44-B1DC-FE440BC1ED3C}" type="slidenum">
              <a:rPr lang="en-US"/>
              <a:pPr>
                <a:defRPr/>
              </a:pPr>
              <a:t>‹#›</a:t>
            </a:fld>
            <a:endParaRPr lang="en-US"/>
          </a:p>
        </p:txBody>
      </p:sp>
    </p:spTree>
    <p:extLst>
      <p:ext uri="{BB962C8B-B14F-4D97-AF65-F5344CB8AC3E}">
        <p14:creationId xmlns:p14="http://schemas.microsoft.com/office/powerpoint/2010/main" val="1971425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idx="10"/>
          </p:nvPr>
        </p:nvSpPr>
        <p:spPr>
          <a:ln/>
        </p:spPr>
        <p:txBody>
          <a:bodyPr/>
          <a:lstStyle>
            <a:lvl1pPr>
              <a:defRPr/>
            </a:lvl1pPr>
          </a:lstStyle>
          <a:p>
            <a:pPr>
              <a:defRPr/>
            </a:pPr>
            <a:fld id="{D404879E-4D42-6F4C-97C4-0B199A7F4705}" type="slidenum">
              <a:rPr lang="en-US"/>
              <a:pPr>
                <a:defRPr/>
              </a:pPr>
              <a:t>‹#›</a:t>
            </a:fld>
            <a:endParaRPr lang="en-US"/>
          </a:p>
        </p:txBody>
      </p:sp>
    </p:spTree>
    <p:extLst>
      <p:ext uri="{BB962C8B-B14F-4D97-AF65-F5344CB8AC3E}">
        <p14:creationId xmlns:p14="http://schemas.microsoft.com/office/powerpoint/2010/main" val="2672472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idx="10"/>
          </p:nvPr>
        </p:nvSpPr>
        <p:spPr>
          <a:ln/>
        </p:spPr>
        <p:txBody>
          <a:bodyPr/>
          <a:lstStyle>
            <a:lvl1pPr>
              <a:defRPr/>
            </a:lvl1pPr>
          </a:lstStyle>
          <a:p>
            <a:pPr>
              <a:defRPr/>
            </a:pPr>
            <a:fld id="{AB80F2FB-C8EF-AA4A-AC01-3C52D6036245}" type="slidenum">
              <a:rPr lang="en-US"/>
              <a:pPr>
                <a:defRPr/>
              </a:pPr>
              <a:t>‹#›</a:t>
            </a:fld>
            <a:endParaRPr lang="en-US"/>
          </a:p>
        </p:txBody>
      </p:sp>
    </p:spTree>
    <p:extLst>
      <p:ext uri="{BB962C8B-B14F-4D97-AF65-F5344CB8AC3E}">
        <p14:creationId xmlns:p14="http://schemas.microsoft.com/office/powerpoint/2010/main" val="3996041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339725"/>
            <a:ext cx="2055812" cy="6051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39725"/>
            <a:ext cx="6018213" cy="6051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idx="10"/>
          </p:nvPr>
        </p:nvSpPr>
        <p:spPr>
          <a:ln/>
        </p:spPr>
        <p:txBody>
          <a:bodyPr/>
          <a:lstStyle>
            <a:lvl1pPr>
              <a:defRPr/>
            </a:lvl1pPr>
          </a:lstStyle>
          <a:p>
            <a:pPr>
              <a:defRPr/>
            </a:pPr>
            <a:fld id="{3F9A713A-E3F4-154E-B804-7BEE390FDAFC}" type="slidenum">
              <a:rPr lang="en-US"/>
              <a:pPr>
                <a:defRPr/>
              </a:pPr>
              <a:t>‹#›</a:t>
            </a:fld>
            <a:endParaRPr lang="en-US"/>
          </a:p>
        </p:txBody>
      </p:sp>
    </p:spTree>
    <p:extLst>
      <p:ext uri="{BB962C8B-B14F-4D97-AF65-F5344CB8AC3E}">
        <p14:creationId xmlns:p14="http://schemas.microsoft.com/office/powerpoint/2010/main" val="2481257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C3FA231B-5FB3-5A40-BE9D-42A9501D0B21}" type="slidenum">
              <a:rPr lang="en-US"/>
              <a:pPr>
                <a:defRPr/>
              </a:pPr>
              <a:t>‹#›</a:t>
            </a:fld>
            <a:endParaRPr lang="en-US"/>
          </a:p>
        </p:txBody>
      </p:sp>
    </p:spTree>
    <p:extLst>
      <p:ext uri="{BB962C8B-B14F-4D97-AF65-F5344CB8AC3E}">
        <p14:creationId xmlns:p14="http://schemas.microsoft.com/office/powerpoint/2010/main" val="1447243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1" y="1600200"/>
            <a:ext cx="4037013"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7012" cy="4111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C48521AB-964B-6343-9853-22B16767F21B}" type="slidenum">
              <a:rPr lang="en-US"/>
              <a:pPr>
                <a:defRPr/>
              </a:pPr>
              <a:t>‹#›</a:t>
            </a:fld>
            <a:endParaRPr lang="en-US"/>
          </a:p>
        </p:txBody>
      </p:sp>
    </p:spTree>
    <p:extLst>
      <p:ext uri="{BB962C8B-B14F-4D97-AF65-F5344CB8AC3E}">
        <p14:creationId xmlns:p14="http://schemas.microsoft.com/office/powerpoint/2010/main" val="3467100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52C0D95B-840C-0D40-8AC9-68A719E9EF8F}" type="slidenum">
              <a:rPr lang="en-US"/>
              <a:pPr>
                <a:defRPr/>
              </a:pPr>
              <a:t>‹#›</a:t>
            </a:fld>
            <a:endParaRPr lang="en-US"/>
          </a:p>
        </p:txBody>
      </p:sp>
    </p:spTree>
    <p:extLst>
      <p:ext uri="{BB962C8B-B14F-4D97-AF65-F5344CB8AC3E}">
        <p14:creationId xmlns:p14="http://schemas.microsoft.com/office/powerpoint/2010/main" val="3528772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71725733-1B8F-5449-9ECF-042DB0F4900F}" type="slidenum">
              <a:rPr lang="en-US"/>
              <a:pPr>
                <a:defRPr/>
              </a:pPr>
              <a:t>‹#›</a:t>
            </a:fld>
            <a:endParaRPr lang="en-US"/>
          </a:p>
        </p:txBody>
      </p:sp>
    </p:spTree>
    <p:extLst>
      <p:ext uri="{BB962C8B-B14F-4D97-AF65-F5344CB8AC3E}">
        <p14:creationId xmlns:p14="http://schemas.microsoft.com/office/powerpoint/2010/main" val="2129013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B43069C-7532-0A4A-B02D-62BF9FBF5EC4}" type="slidenum">
              <a:rPr lang="en-US"/>
              <a:pPr>
                <a:defRPr/>
              </a:pPr>
              <a:t>‹#›</a:t>
            </a:fld>
            <a:endParaRPr lang="en-US"/>
          </a:p>
        </p:txBody>
      </p:sp>
    </p:spTree>
    <p:extLst>
      <p:ext uri="{BB962C8B-B14F-4D97-AF65-F5344CB8AC3E}">
        <p14:creationId xmlns:p14="http://schemas.microsoft.com/office/powerpoint/2010/main" val="294978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1CA5223-C332-5245-A96F-DC10F9F2F1FE}" type="slidenum">
              <a:rPr lang="en-US"/>
              <a:pPr>
                <a:defRPr/>
              </a:pPr>
              <a:t>‹#›</a:t>
            </a:fld>
            <a:endParaRPr lang="en-US"/>
          </a:p>
        </p:txBody>
      </p:sp>
    </p:spTree>
    <p:extLst>
      <p:ext uri="{BB962C8B-B14F-4D97-AF65-F5344CB8AC3E}">
        <p14:creationId xmlns:p14="http://schemas.microsoft.com/office/powerpoint/2010/main" val="324950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A592C28-389E-D14B-B82F-305FC6877BE8}" type="slidenum">
              <a:rPr lang="en-US"/>
              <a:pPr>
                <a:defRPr/>
              </a:pPr>
              <a:t>‹#›</a:t>
            </a:fld>
            <a:endParaRPr lang="en-US"/>
          </a:p>
        </p:txBody>
      </p:sp>
    </p:spTree>
    <p:extLst>
      <p:ext uri="{BB962C8B-B14F-4D97-AF65-F5344CB8AC3E}">
        <p14:creationId xmlns:p14="http://schemas.microsoft.com/office/powerpoint/2010/main" val="1042701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339725"/>
            <a:ext cx="82264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89989" tIns="46794" rIns="89989" bIns="46794" numCol="1" anchor="b" anchorCtr="0" compatLnSpc="1">
            <a:prstTxWarp prst="textNoShape">
              <a:avLst/>
            </a:prstTxWarp>
          </a:bodyPr>
          <a:lstStyle/>
          <a:p>
            <a:pPr lvl="0"/>
            <a:r>
              <a:rPr lang="en-US"/>
              <a:t>Click to edit the title text format</a:t>
            </a:r>
          </a:p>
        </p:txBody>
      </p:sp>
      <p:sp>
        <p:nvSpPr>
          <p:cNvPr id="1027" name="Rectangle 2"/>
          <p:cNvSpPr>
            <a:spLocks noGrp="1" noChangeArrowheads="1"/>
          </p:cNvSpPr>
          <p:nvPr>
            <p:ph type="body" idx="1"/>
          </p:nvPr>
        </p:nvSpPr>
        <p:spPr bwMode="auto">
          <a:xfrm>
            <a:off x="457200" y="1600200"/>
            <a:ext cx="822642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89989" tIns="46794" rIns="89989" bIns="46794" numCol="1" anchor="t" anchorCtr="0" compatLnSpc="1">
            <a:prstTxWarp prst="textNoShape">
              <a:avLst/>
            </a:prstTxWarp>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4"/>
            <a:r>
              <a:rPr lang="en-US"/>
              <a:t>Sixth Outline Level</a:t>
            </a:r>
          </a:p>
          <a:p>
            <a:pPr lvl="4"/>
            <a:r>
              <a:rPr lang="en-US"/>
              <a:t>Seventh Outline Level</a:t>
            </a:r>
          </a:p>
          <a:p>
            <a:pPr lvl="4"/>
            <a:r>
              <a:rPr lang="en-US"/>
              <a:t>Eighth Outline Level</a:t>
            </a:r>
          </a:p>
          <a:p>
            <a:pPr lvl="4"/>
            <a:r>
              <a:rPr lang="en-US"/>
              <a:t>Ninth Outline Level</a:t>
            </a:r>
          </a:p>
        </p:txBody>
      </p:sp>
      <p:sp>
        <p:nvSpPr>
          <p:cNvPr id="1028"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29" tIns="45714" rIns="91429" bIns="45714"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defTabSz="455613" eaLnBrk="1" hangingPunct="1">
              <a:buClr>
                <a:srgbClr val="000000"/>
              </a:buClr>
              <a:buSzPct val="100000"/>
              <a:buFont typeface="Times New Roman" charset="0"/>
              <a:buNone/>
              <a:defRPr/>
            </a:pPr>
            <a:endParaRPr lang="en-US" sz="1800" smtClean="0">
              <a:solidFill>
                <a:prstClr val="white"/>
              </a:solidFill>
              <a:cs typeface="Arial" charset="0"/>
            </a:endParaRPr>
          </a:p>
        </p:txBody>
      </p:sp>
      <p:sp>
        <p:nvSpPr>
          <p:cNvPr id="1029" name="Text Box 4"/>
          <p:cNvSpPr txBox="1">
            <a:spLocks noChangeArrowheads="1"/>
          </p:cNvSpPr>
          <p:nvPr/>
        </p:nvSpPr>
        <p:spPr bwMode="auto">
          <a:xfrm>
            <a:off x="5791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1429" tIns="45714" rIns="91429" bIns="45714"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defTabSz="455613" eaLnBrk="1" hangingPunct="1">
              <a:buClr>
                <a:srgbClr val="000000"/>
              </a:buClr>
              <a:buSzPct val="100000"/>
              <a:buFont typeface="Times New Roman" charset="0"/>
              <a:buNone/>
              <a:defRPr/>
            </a:pPr>
            <a:endParaRPr lang="en-US" sz="1800" smtClean="0">
              <a:solidFill>
                <a:prstClr val="white"/>
              </a:solidFill>
              <a:cs typeface="Arial" charset="0"/>
            </a:endParaRPr>
          </a:p>
        </p:txBody>
      </p:sp>
      <p:sp>
        <p:nvSpPr>
          <p:cNvPr id="2" name="Rectangle 5"/>
          <p:cNvSpPr>
            <a:spLocks noGrp="1" noChangeArrowheads="1"/>
          </p:cNvSpPr>
          <p:nvPr>
            <p:ph type="sldNum"/>
          </p:nvPr>
        </p:nvSpPr>
        <p:spPr bwMode="auto">
          <a:xfrm>
            <a:off x="3124200" y="6229350"/>
            <a:ext cx="2130425" cy="473075"/>
          </a:xfrm>
          <a:prstGeom prst="rect">
            <a:avLst/>
          </a:prstGeom>
          <a:noFill/>
          <a:ln w="9525">
            <a:noFill/>
            <a:round/>
            <a:headEnd/>
            <a:tailEnd/>
          </a:ln>
          <a:effectLst/>
        </p:spPr>
        <p:txBody>
          <a:bodyPr vert="horz" wrap="square" lIns="89989" tIns="46794" rIns="89989" bIns="46794" numCol="1" anchor="t" anchorCtr="0" compatLnSpc="1">
            <a:prstTxWarp prst="textNoShape">
              <a:avLst/>
            </a:prstTxWarp>
          </a:bodyPr>
          <a:lstStyle>
            <a:lvl1pPr algn="r" defTabSz="457196">
              <a:buClr>
                <a:srgbClr val="000000"/>
              </a:buClr>
              <a:buSzPct val="100000"/>
              <a:buFont typeface="Times New Roman" charset="0"/>
              <a:buNone/>
              <a:defRPr sz="1400">
                <a:solidFill>
                  <a:srgbClr val="000000"/>
                </a:solidFill>
                <a:cs typeface="Arial" charset="0"/>
              </a:defRPr>
            </a:lvl1pPr>
          </a:lstStyle>
          <a:p>
            <a:pPr>
              <a:defRPr/>
            </a:pPr>
            <a:fld id="{724FCD50-430D-1349-82F6-75068281572A}" type="slidenum">
              <a:rPr lang="en-US"/>
              <a:pPr>
                <a:defRPr/>
              </a:pPr>
              <a:t>‹#›</a:t>
            </a:fld>
            <a:endParaRPr lang="en-US"/>
          </a:p>
        </p:txBody>
      </p:sp>
    </p:spTree>
    <p:extLst>
      <p:ext uri="{BB962C8B-B14F-4D97-AF65-F5344CB8AC3E}">
        <p14:creationId xmlns:p14="http://schemas.microsoft.com/office/powerpoint/2010/main" val="4154715796"/>
      </p:ext>
    </p:extLst>
  </p:cSld>
  <p:clrMap bg1="lt1" tx1="dk1" bg2="lt2" tx2="dk2" accent1="accent1" accent2="accent2" accent3="accent3" accent4="accent4" accent5="accent5" accent6="accent6" hlink="hlink" folHlink="folHlink"/>
  <p:sldLayoutIdLst>
    <p:sldLayoutId id="2147487803" r:id="rId1"/>
    <p:sldLayoutId id="2147487804" r:id="rId2"/>
    <p:sldLayoutId id="2147487805" r:id="rId3"/>
    <p:sldLayoutId id="2147487806" r:id="rId4"/>
    <p:sldLayoutId id="2147487807" r:id="rId5"/>
    <p:sldLayoutId id="2147487808" r:id="rId6"/>
    <p:sldLayoutId id="2147487809" r:id="rId7"/>
    <p:sldLayoutId id="2147487810" r:id="rId8"/>
    <p:sldLayoutId id="2147487811" r:id="rId9"/>
    <p:sldLayoutId id="2147487812" r:id="rId10"/>
    <p:sldLayoutId id="2147487813" r:id="rId11"/>
    <p:sldLayoutId id="2147487814" r:id="rId12"/>
    <p:sldLayoutId id="2147487815" r:id="rId13"/>
  </p:sldLayoutIdLst>
  <p:hf sldNum="0" hdr="0" ftr="0" dt="0"/>
  <p:txStyles>
    <p:titleStyle>
      <a:lvl1pPr algn="l" defTabSz="455613" rtl="0" eaLnBrk="0" fontAlgn="base" hangingPunct="0">
        <a:spcBef>
          <a:spcPct val="0"/>
        </a:spcBef>
        <a:spcAft>
          <a:spcPct val="0"/>
        </a:spcAft>
        <a:buClr>
          <a:srgbClr val="000000"/>
        </a:buClr>
        <a:buSzPct val="100000"/>
        <a:buFont typeface="Times New Roman" charset="0"/>
        <a:defRPr sz="4000" b="1">
          <a:solidFill>
            <a:srgbClr val="161645"/>
          </a:solidFill>
          <a:latin typeface="Arial"/>
          <a:ea typeface="ＭＳ Ｐゴシック" charset="-128"/>
          <a:cs typeface="Arial"/>
        </a:defRPr>
      </a:lvl1pPr>
      <a:lvl2pPr algn="l" defTabSz="455613" rtl="0" eaLnBrk="0" fontAlgn="base" hangingPunct="0">
        <a:spcBef>
          <a:spcPct val="0"/>
        </a:spcBef>
        <a:spcAft>
          <a:spcPct val="0"/>
        </a:spcAft>
        <a:buClr>
          <a:srgbClr val="000000"/>
        </a:buClr>
        <a:buSzPct val="100000"/>
        <a:buFont typeface="Times New Roman" charset="0"/>
        <a:defRPr sz="4000" b="1">
          <a:solidFill>
            <a:srgbClr val="161645"/>
          </a:solidFill>
          <a:latin typeface="Arial" charset="0"/>
          <a:ea typeface="ＭＳ Ｐゴシック" charset="-128"/>
          <a:cs typeface="Arial" charset="0"/>
        </a:defRPr>
      </a:lvl2pPr>
      <a:lvl3pPr algn="l" defTabSz="455613" rtl="0" eaLnBrk="0" fontAlgn="base" hangingPunct="0">
        <a:spcBef>
          <a:spcPct val="0"/>
        </a:spcBef>
        <a:spcAft>
          <a:spcPct val="0"/>
        </a:spcAft>
        <a:buClr>
          <a:srgbClr val="000000"/>
        </a:buClr>
        <a:buSzPct val="100000"/>
        <a:buFont typeface="Times New Roman" charset="0"/>
        <a:defRPr sz="4000" b="1">
          <a:solidFill>
            <a:srgbClr val="161645"/>
          </a:solidFill>
          <a:latin typeface="Arial" charset="0"/>
          <a:ea typeface="ＭＳ Ｐゴシック" charset="-128"/>
          <a:cs typeface="Arial" charset="0"/>
        </a:defRPr>
      </a:lvl3pPr>
      <a:lvl4pPr algn="l" defTabSz="455613" rtl="0" eaLnBrk="0" fontAlgn="base" hangingPunct="0">
        <a:spcBef>
          <a:spcPct val="0"/>
        </a:spcBef>
        <a:spcAft>
          <a:spcPct val="0"/>
        </a:spcAft>
        <a:buClr>
          <a:srgbClr val="000000"/>
        </a:buClr>
        <a:buSzPct val="100000"/>
        <a:buFont typeface="Times New Roman" charset="0"/>
        <a:defRPr sz="4000" b="1">
          <a:solidFill>
            <a:srgbClr val="161645"/>
          </a:solidFill>
          <a:latin typeface="Arial" charset="0"/>
          <a:ea typeface="ＭＳ Ｐゴシック" charset="-128"/>
          <a:cs typeface="Arial" charset="0"/>
        </a:defRPr>
      </a:lvl4pPr>
      <a:lvl5pPr algn="l" defTabSz="455613" rtl="0" eaLnBrk="0" fontAlgn="base" hangingPunct="0">
        <a:spcBef>
          <a:spcPct val="0"/>
        </a:spcBef>
        <a:spcAft>
          <a:spcPct val="0"/>
        </a:spcAft>
        <a:buClr>
          <a:srgbClr val="000000"/>
        </a:buClr>
        <a:buSzPct val="100000"/>
        <a:buFont typeface="Times New Roman" charset="0"/>
        <a:defRPr sz="4000" b="1">
          <a:solidFill>
            <a:srgbClr val="161645"/>
          </a:solidFill>
          <a:latin typeface="Arial" charset="0"/>
          <a:ea typeface="ＭＳ Ｐゴシック" charset="-128"/>
          <a:cs typeface="Arial" charset="0"/>
        </a:defRPr>
      </a:lvl5pPr>
      <a:lvl6pPr marL="2514575" indent="-228597" algn="l" defTabSz="457196" rtl="0" eaLnBrk="1" fontAlgn="base" hangingPunct="1">
        <a:spcBef>
          <a:spcPct val="0"/>
        </a:spcBef>
        <a:spcAft>
          <a:spcPct val="0"/>
        </a:spcAft>
        <a:buClr>
          <a:srgbClr val="000000"/>
        </a:buClr>
        <a:buSzPct val="100000"/>
        <a:buFont typeface="Times New Roman" pitchFamily="16" charset="0"/>
        <a:defRPr sz="4800">
          <a:solidFill>
            <a:srgbClr val="161645"/>
          </a:solidFill>
          <a:latin typeface="Gill Sans MT" pitchFamily="32" charset="0"/>
          <a:cs typeface="Arial" charset="0"/>
        </a:defRPr>
      </a:lvl6pPr>
      <a:lvl7pPr marL="2971770" indent="-228597" algn="l" defTabSz="457196" rtl="0" eaLnBrk="1" fontAlgn="base" hangingPunct="1">
        <a:spcBef>
          <a:spcPct val="0"/>
        </a:spcBef>
        <a:spcAft>
          <a:spcPct val="0"/>
        </a:spcAft>
        <a:buClr>
          <a:srgbClr val="000000"/>
        </a:buClr>
        <a:buSzPct val="100000"/>
        <a:buFont typeface="Times New Roman" pitchFamily="16" charset="0"/>
        <a:defRPr sz="4800">
          <a:solidFill>
            <a:srgbClr val="161645"/>
          </a:solidFill>
          <a:latin typeface="Gill Sans MT" pitchFamily="32" charset="0"/>
          <a:cs typeface="Arial" charset="0"/>
        </a:defRPr>
      </a:lvl7pPr>
      <a:lvl8pPr marL="3428966" indent="-228597" algn="l" defTabSz="457196" rtl="0" eaLnBrk="1" fontAlgn="base" hangingPunct="1">
        <a:spcBef>
          <a:spcPct val="0"/>
        </a:spcBef>
        <a:spcAft>
          <a:spcPct val="0"/>
        </a:spcAft>
        <a:buClr>
          <a:srgbClr val="000000"/>
        </a:buClr>
        <a:buSzPct val="100000"/>
        <a:buFont typeface="Times New Roman" pitchFamily="16" charset="0"/>
        <a:defRPr sz="4800">
          <a:solidFill>
            <a:srgbClr val="161645"/>
          </a:solidFill>
          <a:latin typeface="Gill Sans MT" pitchFamily="32" charset="0"/>
          <a:cs typeface="Arial" charset="0"/>
        </a:defRPr>
      </a:lvl8pPr>
      <a:lvl9pPr marL="3886161" indent="-228597" algn="l" defTabSz="457196" rtl="0" eaLnBrk="1" fontAlgn="base" hangingPunct="1">
        <a:spcBef>
          <a:spcPct val="0"/>
        </a:spcBef>
        <a:spcAft>
          <a:spcPct val="0"/>
        </a:spcAft>
        <a:buClr>
          <a:srgbClr val="000000"/>
        </a:buClr>
        <a:buSzPct val="100000"/>
        <a:buFont typeface="Times New Roman" pitchFamily="16" charset="0"/>
        <a:defRPr sz="4800">
          <a:solidFill>
            <a:srgbClr val="161645"/>
          </a:solidFill>
          <a:latin typeface="Gill Sans MT" pitchFamily="32" charset="0"/>
          <a:cs typeface="Arial" charset="0"/>
        </a:defRPr>
      </a:lvl9pPr>
    </p:titleStyle>
    <p:bodyStyle>
      <a:lvl1pPr marL="341313" indent="-341313" algn="l" defTabSz="455613" rtl="0" eaLnBrk="0" fontAlgn="base" hangingPunct="0">
        <a:spcBef>
          <a:spcPts val="900"/>
        </a:spcBef>
        <a:spcAft>
          <a:spcPct val="0"/>
        </a:spcAft>
        <a:buClr>
          <a:srgbClr val="000000"/>
        </a:buClr>
        <a:buSzPct val="100000"/>
        <a:buFont typeface="Times New Roman" charset="0"/>
        <a:buChar char="•"/>
        <a:defRPr sz="2800" b="1">
          <a:solidFill>
            <a:srgbClr val="00264D"/>
          </a:solidFill>
          <a:latin typeface="Arial"/>
          <a:ea typeface="ＭＳ Ｐゴシック" charset="-128"/>
          <a:cs typeface="Arial"/>
        </a:defRPr>
      </a:lvl1pPr>
      <a:lvl2pPr marL="741363" indent="-284163" algn="l" defTabSz="455613" rtl="0" eaLnBrk="0" fontAlgn="base" hangingPunct="0">
        <a:spcBef>
          <a:spcPts val="800"/>
        </a:spcBef>
        <a:spcAft>
          <a:spcPct val="0"/>
        </a:spcAft>
        <a:buClr>
          <a:srgbClr val="000000"/>
        </a:buClr>
        <a:buSzPct val="100000"/>
        <a:buFont typeface="Times New Roman" charset="0"/>
        <a:buChar char="–"/>
        <a:defRPr sz="2400" b="1">
          <a:solidFill>
            <a:srgbClr val="00264D"/>
          </a:solidFill>
          <a:latin typeface="Arial"/>
          <a:ea typeface="ＭＳ Ｐゴシック" charset="-128"/>
          <a:cs typeface="Arial"/>
        </a:defRPr>
      </a:lvl2pPr>
      <a:lvl3pPr marL="1141413" indent="-227013" algn="l" defTabSz="455613" rtl="0" eaLnBrk="0" fontAlgn="base" hangingPunct="0">
        <a:spcBef>
          <a:spcPts val="700"/>
        </a:spcBef>
        <a:spcAft>
          <a:spcPct val="0"/>
        </a:spcAft>
        <a:buClr>
          <a:srgbClr val="000000"/>
        </a:buClr>
        <a:buSzPct val="100000"/>
        <a:buFont typeface="Times New Roman" charset="0"/>
        <a:buChar char="•"/>
        <a:defRPr sz="2400" b="1">
          <a:solidFill>
            <a:srgbClr val="00264D"/>
          </a:solidFill>
          <a:latin typeface="Arial"/>
          <a:ea typeface="ＭＳ Ｐゴシック" charset="-128"/>
          <a:cs typeface="Arial"/>
        </a:defRPr>
      </a:lvl3pPr>
      <a:lvl4pPr marL="1598613" indent="-227013" algn="l" defTabSz="455613" rtl="0" eaLnBrk="0" fontAlgn="base" hangingPunct="0">
        <a:spcBef>
          <a:spcPts val="600"/>
        </a:spcBef>
        <a:spcAft>
          <a:spcPct val="0"/>
        </a:spcAft>
        <a:buClr>
          <a:srgbClr val="000000"/>
        </a:buClr>
        <a:buSzPct val="100000"/>
        <a:buFont typeface="Times New Roman" charset="0"/>
        <a:buChar char="–"/>
        <a:defRPr sz="2200" b="1">
          <a:solidFill>
            <a:srgbClr val="00264D"/>
          </a:solidFill>
          <a:latin typeface="Arial"/>
          <a:ea typeface="ＭＳ Ｐゴシック" charset="-128"/>
          <a:cs typeface="Arial"/>
        </a:defRPr>
      </a:lvl4pPr>
      <a:lvl5pPr marL="2055813" indent="-227013" algn="l" defTabSz="455613" rtl="0" eaLnBrk="0" fontAlgn="base" hangingPunct="0">
        <a:spcBef>
          <a:spcPts val="600"/>
        </a:spcBef>
        <a:spcAft>
          <a:spcPct val="0"/>
        </a:spcAft>
        <a:buClr>
          <a:srgbClr val="000000"/>
        </a:buClr>
        <a:buSzPct val="100000"/>
        <a:buFont typeface="Times New Roman" charset="0"/>
        <a:buChar char="»"/>
        <a:defRPr sz="2200" b="1">
          <a:solidFill>
            <a:srgbClr val="00264D"/>
          </a:solidFill>
          <a:latin typeface="Arial"/>
          <a:ea typeface="ＭＳ Ｐゴシック" charset="-128"/>
          <a:cs typeface="Arial"/>
        </a:defRPr>
      </a:lvl5pPr>
      <a:lvl6pPr marL="2514575" indent="-228597" algn="l" defTabSz="457196" rtl="0" eaLnBrk="1" fontAlgn="base" hangingPunct="1">
        <a:spcBef>
          <a:spcPts val="600"/>
        </a:spcBef>
        <a:spcAft>
          <a:spcPct val="0"/>
        </a:spcAft>
        <a:buClr>
          <a:srgbClr val="000000"/>
        </a:buClr>
        <a:buSzPct val="100000"/>
        <a:buFont typeface="Times New Roman" pitchFamily="16" charset="0"/>
        <a:defRPr sz="2400" b="1">
          <a:solidFill>
            <a:srgbClr val="6B6BCF"/>
          </a:solidFill>
          <a:latin typeface="+mn-lt"/>
          <a:cs typeface="+mn-cs"/>
        </a:defRPr>
      </a:lvl6pPr>
      <a:lvl7pPr marL="2971770" indent="-228597" algn="l" defTabSz="457196" rtl="0" eaLnBrk="1" fontAlgn="base" hangingPunct="1">
        <a:spcBef>
          <a:spcPts val="600"/>
        </a:spcBef>
        <a:spcAft>
          <a:spcPct val="0"/>
        </a:spcAft>
        <a:buClr>
          <a:srgbClr val="000000"/>
        </a:buClr>
        <a:buSzPct val="100000"/>
        <a:buFont typeface="Times New Roman" pitchFamily="16" charset="0"/>
        <a:defRPr sz="2400" b="1">
          <a:solidFill>
            <a:srgbClr val="6B6BCF"/>
          </a:solidFill>
          <a:latin typeface="+mn-lt"/>
          <a:cs typeface="+mn-cs"/>
        </a:defRPr>
      </a:lvl7pPr>
      <a:lvl8pPr marL="3428966" indent="-228597" algn="l" defTabSz="457196" rtl="0" eaLnBrk="1" fontAlgn="base" hangingPunct="1">
        <a:spcBef>
          <a:spcPts val="600"/>
        </a:spcBef>
        <a:spcAft>
          <a:spcPct val="0"/>
        </a:spcAft>
        <a:buClr>
          <a:srgbClr val="000000"/>
        </a:buClr>
        <a:buSzPct val="100000"/>
        <a:buFont typeface="Times New Roman" pitchFamily="16" charset="0"/>
        <a:defRPr sz="2400" b="1">
          <a:solidFill>
            <a:srgbClr val="6B6BCF"/>
          </a:solidFill>
          <a:latin typeface="+mn-lt"/>
          <a:cs typeface="+mn-cs"/>
        </a:defRPr>
      </a:lvl8pPr>
      <a:lvl9pPr marL="3886161" indent="-228597" algn="l" defTabSz="457196" rtl="0" eaLnBrk="1" fontAlgn="base" hangingPunct="1">
        <a:spcBef>
          <a:spcPts val="600"/>
        </a:spcBef>
        <a:spcAft>
          <a:spcPct val="0"/>
        </a:spcAft>
        <a:buClr>
          <a:srgbClr val="000000"/>
        </a:buClr>
        <a:buSzPct val="100000"/>
        <a:buFont typeface="Times New Roman" pitchFamily="16" charset="0"/>
        <a:defRPr sz="2400" b="1">
          <a:solidFill>
            <a:srgbClr val="6B6BCF"/>
          </a:solidFill>
          <a:latin typeface="+mn-lt"/>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9144000" cy="1219200"/>
          </a:xfrm>
          <a:prstGeom prst="rect">
            <a:avLst/>
          </a:prstGeom>
          <a:solidFill>
            <a:srgbClr val="16164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1800" smtClean="0">
              <a:solidFill>
                <a:srgbClr val="FFFFFF"/>
              </a:solidFill>
              <a:cs typeface="Arial" charset="0"/>
            </a:endParaRPr>
          </a:p>
        </p:txBody>
      </p:sp>
      <p:pic>
        <p:nvPicPr>
          <p:cNvPr id="15363"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60850" y="55563"/>
            <a:ext cx="46355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4" name="Rectangle 3"/>
          <p:cNvSpPr>
            <a:spLocks noChangeArrowheads="1"/>
          </p:cNvSpPr>
          <p:nvPr/>
        </p:nvSpPr>
        <p:spPr bwMode="auto">
          <a:xfrm>
            <a:off x="381000" y="742950"/>
            <a:ext cx="8229600" cy="19050"/>
          </a:xfrm>
          <a:prstGeom prst="rect">
            <a:avLst/>
          </a:prstGeom>
          <a:solidFill>
            <a:srgbClr val="EED7B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1800" smtClean="0">
              <a:solidFill>
                <a:srgbClr val="FFFFFF"/>
              </a:solidFill>
              <a:cs typeface="Arial" charset="0"/>
            </a:endParaRPr>
          </a:p>
        </p:txBody>
      </p:sp>
      <p:sp>
        <p:nvSpPr>
          <p:cNvPr id="15365" name="Text Box 4"/>
          <p:cNvSpPr txBox="1">
            <a:spLocks noChangeArrowheads="1"/>
          </p:cNvSpPr>
          <p:nvPr/>
        </p:nvSpPr>
        <p:spPr bwMode="auto">
          <a:xfrm>
            <a:off x="3117850" y="762000"/>
            <a:ext cx="2801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Times New Roman" charset="0"/>
              <a:buNone/>
              <a:defRPr/>
            </a:pPr>
            <a:r>
              <a:rPr lang="en-US" sz="1800" b="1" smtClean="0">
                <a:solidFill>
                  <a:srgbClr val="FFFFFF"/>
                </a:solidFill>
                <a:latin typeface="Lucida Sans Unicode" charset="0"/>
                <a:cs typeface="Arial" charset="0"/>
              </a:rPr>
              <a:t>D u k e  S y s t e m s</a:t>
            </a:r>
          </a:p>
        </p:txBody>
      </p:sp>
      <p:sp>
        <p:nvSpPr>
          <p:cNvPr id="15366" name="Rectangle 5"/>
          <p:cNvSpPr>
            <a:spLocks noChangeArrowheads="1"/>
          </p:cNvSpPr>
          <p:nvPr/>
        </p:nvSpPr>
        <p:spPr bwMode="auto">
          <a:xfrm>
            <a:off x="0" y="5867400"/>
            <a:ext cx="9144000" cy="990600"/>
          </a:xfrm>
          <a:prstGeom prst="rect">
            <a:avLst/>
          </a:prstGeom>
          <a:solidFill>
            <a:srgbClr val="161645"/>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1800" smtClean="0">
              <a:solidFill>
                <a:srgbClr val="FFFFFF"/>
              </a:solidFill>
              <a:cs typeface="Arial" charset="0"/>
            </a:endParaRPr>
          </a:p>
        </p:txBody>
      </p:sp>
      <p:sp>
        <p:nvSpPr>
          <p:cNvPr id="15367" name="Rectangle 6"/>
          <p:cNvSpPr>
            <a:spLocks noGrp="1" noChangeArrowheads="1"/>
          </p:cNvSpPr>
          <p:nvPr>
            <p:ph type="title"/>
          </p:nvPr>
        </p:nvSpPr>
        <p:spPr bwMode="auto">
          <a:xfrm>
            <a:off x="457200" y="-339725"/>
            <a:ext cx="82264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15368" name="Rectangle 7"/>
          <p:cNvSpPr>
            <a:spLocks noGrp="1" noChangeArrowheads="1"/>
          </p:cNvSpPr>
          <p:nvPr>
            <p:ph type="body" idx="1"/>
          </p:nvPr>
        </p:nvSpPr>
        <p:spPr bwMode="auto">
          <a:xfrm>
            <a:off x="457200" y="1600200"/>
            <a:ext cx="822642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5369" name="Text Box 8"/>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1800" smtClean="0">
              <a:solidFill>
                <a:srgbClr val="FFFFFF"/>
              </a:solidFill>
              <a:cs typeface="Arial" charset="0"/>
            </a:endParaRPr>
          </a:p>
        </p:txBody>
      </p:sp>
      <p:sp>
        <p:nvSpPr>
          <p:cNvPr id="15370" name="Text Box 9"/>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buClr>
                <a:srgbClr val="000000"/>
              </a:buClr>
              <a:buSzPct val="100000"/>
              <a:buFont typeface="Times New Roman" charset="0"/>
              <a:buNone/>
            </a:pPr>
            <a:endParaRPr lang="en-US" sz="1800" smtClean="0">
              <a:solidFill>
                <a:srgbClr val="FFFFFF"/>
              </a:solidFill>
              <a:cs typeface="Arial" charset="0"/>
            </a:endParaRPr>
          </a:p>
        </p:txBody>
      </p:sp>
      <p:sp>
        <p:nvSpPr>
          <p:cNvPr id="2058" name="Rectangle 10"/>
          <p:cNvSpPr>
            <a:spLocks noGrp="1" noChangeArrowheads="1"/>
          </p:cNvSpPr>
          <p:nvPr>
            <p:ph type="sldNum"/>
          </p:nvPr>
        </p:nvSpPr>
        <p:spPr bwMode="auto">
          <a:xfrm>
            <a:off x="6553200" y="6245225"/>
            <a:ext cx="2130425" cy="4730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cs typeface="Arial" charset="0"/>
              </a:defRPr>
            </a:lvl1pPr>
          </a:lstStyle>
          <a:p>
            <a:pPr>
              <a:defRPr/>
            </a:pPr>
            <a:fld id="{DCE31A95-99BA-8945-A091-66E2D6D26713}" type="slidenum">
              <a:rPr lang="en-US"/>
              <a:pPr>
                <a:defRPr/>
              </a:pPr>
              <a:t>‹#›</a:t>
            </a:fld>
            <a:endParaRPr lang="en-US"/>
          </a:p>
        </p:txBody>
      </p:sp>
    </p:spTree>
    <p:extLst>
      <p:ext uri="{BB962C8B-B14F-4D97-AF65-F5344CB8AC3E}">
        <p14:creationId xmlns:p14="http://schemas.microsoft.com/office/powerpoint/2010/main" val="3497691157"/>
      </p:ext>
    </p:extLst>
  </p:cSld>
  <p:clrMap bg1="lt1" tx1="dk1" bg2="lt2" tx2="dk2" accent1="accent1" accent2="accent2" accent3="accent3" accent4="accent4" accent5="accent5" accent6="accent6" hlink="hlink" folHlink="folHlink"/>
  <p:sldLayoutIdLst>
    <p:sldLayoutId id="2147487817" r:id="rId1"/>
    <p:sldLayoutId id="2147487818" r:id="rId2"/>
    <p:sldLayoutId id="2147487819" r:id="rId3"/>
    <p:sldLayoutId id="2147487820" r:id="rId4"/>
    <p:sldLayoutId id="2147487821" r:id="rId5"/>
    <p:sldLayoutId id="2147487822" r:id="rId6"/>
    <p:sldLayoutId id="2147487823" r:id="rId7"/>
    <p:sldLayoutId id="2147487824" r:id="rId8"/>
    <p:sldLayoutId id="2147487825" r:id="rId9"/>
    <p:sldLayoutId id="2147487826" r:id="rId10"/>
    <p:sldLayoutId id="2147487827" r:id="rId11"/>
  </p:sldLayoutIdLst>
  <p:hf sldNum="0" hdr="0" ftr="0" dt="0"/>
  <p:txStyles>
    <p:titleStyle>
      <a:lvl1pPr algn="l" defTabSz="457200" rtl="0" eaLnBrk="0" fontAlgn="base" hangingPunct="0">
        <a:spcBef>
          <a:spcPct val="0"/>
        </a:spcBef>
        <a:spcAft>
          <a:spcPct val="0"/>
        </a:spcAft>
        <a:buClr>
          <a:srgbClr val="000000"/>
        </a:buClr>
        <a:buSzPct val="100000"/>
        <a:buFont typeface="Times New Roman" charset="0"/>
        <a:defRPr sz="4800">
          <a:solidFill>
            <a:srgbClr val="161645"/>
          </a:solidFill>
          <a:latin typeface="+mj-lt"/>
          <a:ea typeface="ＭＳ Ｐゴシック" charset="-128"/>
          <a:cs typeface="+mj-cs"/>
        </a:defRPr>
      </a:lvl1pPr>
      <a:lvl2pPr algn="l" defTabSz="457200" rtl="0" eaLnBrk="0" fontAlgn="base" hangingPunct="0">
        <a:spcBef>
          <a:spcPct val="0"/>
        </a:spcBef>
        <a:spcAft>
          <a:spcPct val="0"/>
        </a:spcAft>
        <a:buClr>
          <a:srgbClr val="000000"/>
        </a:buClr>
        <a:buSzPct val="100000"/>
        <a:buFont typeface="Times New Roman" charset="0"/>
        <a:defRPr sz="4800">
          <a:solidFill>
            <a:srgbClr val="161645"/>
          </a:solidFill>
          <a:latin typeface="Gill Sans MT" pitchFamily="32" charset="0"/>
          <a:ea typeface="ＭＳ Ｐゴシック" charset="-128"/>
          <a:cs typeface="Arial" charset="0"/>
        </a:defRPr>
      </a:lvl2pPr>
      <a:lvl3pPr algn="l" defTabSz="457200" rtl="0" eaLnBrk="0" fontAlgn="base" hangingPunct="0">
        <a:spcBef>
          <a:spcPct val="0"/>
        </a:spcBef>
        <a:spcAft>
          <a:spcPct val="0"/>
        </a:spcAft>
        <a:buClr>
          <a:srgbClr val="000000"/>
        </a:buClr>
        <a:buSzPct val="100000"/>
        <a:buFont typeface="Times New Roman" charset="0"/>
        <a:defRPr sz="4800">
          <a:solidFill>
            <a:srgbClr val="161645"/>
          </a:solidFill>
          <a:latin typeface="Gill Sans MT" pitchFamily="32" charset="0"/>
          <a:ea typeface="ＭＳ Ｐゴシック" charset="-128"/>
          <a:cs typeface="Arial" charset="0"/>
        </a:defRPr>
      </a:lvl3pPr>
      <a:lvl4pPr algn="l" defTabSz="457200" rtl="0" eaLnBrk="0" fontAlgn="base" hangingPunct="0">
        <a:spcBef>
          <a:spcPct val="0"/>
        </a:spcBef>
        <a:spcAft>
          <a:spcPct val="0"/>
        </a:spcAft>
        <a:buClr>
          <a:srgbClr val="000000"/>
        </a:buClr>
        <a:buSzPct val="100000"/>
        <a:buFont typeface="Times New Roman" charset="0"/>
        <a:defRPr sz="4800">
          <a:solidFill>
            <a:srgbClr val="161645"/>
          </a:solidFill>
          <a:latin typeface="Gill Sans MT" pitchFamily="32" charset="0"/>
          <a:ea typeface="ＭＳ Ｐゴシック" charset="-128"/>
          <a:cs typeface="Arial" charset="0"/>
        </a:defRPr>
      </a:lvl4pPr>
      <a:lvl5pPr algn="l" defTabSz="457200" rtl="0" eaLnBrk="0" fontAlgn="base" hangingPunct="0">
        <a:spcBef>
          <a:spcPct val="0"/>
        </a:spcBef>
        <a:spcAft>
          <a:spcPct val="0"/>
        </a:spcAft>
        <a:buClr>
          <a:srgbClr val="000000"/>
        </a:buClr>
        <a:buSzPct val="100000"/>
        <a:buFont typeface="Times New Roman" charset="0"/>
        <a:defRPr sz="4800">
          <a:solidFill>
            <a:srgbClr val="161645"/>
          </a:solidFill>
          <a:latin typeface="Gill Sans MT" pitchFamily="32" charset="0"/>
          <a:ea typeface="ＭＳ Ｐゴシック" charset="-128"/>
          <a:cs typeface="Arial"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800">
          <a:solidFill>
            <a:srgbClr val="161645"/>
          </a:solidFill>
          <a:latin typeface="Gill Sans MT" pitchFamily="32" charset="0"/>
          <a:cs typeface="Arial"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800">
          <a:solidFill>
            <a:srgbClr val="161645"/>
          </a:solidFill>
          <a:latin typeface="Gill Sans MT" pitchFamily="32" charset="0"/>
          <a:cs typeface="Arial"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800">
          <a:solidFill>
            <a:srgbClr val="161645"/>
          </a:solidFill>
          <a:latin typeface="Gill Sans MT" pitchFamily="32" charset="0"/>
          <a:cs typeface="Arial"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800">
          <a:solidFill>
            <a:srgbClr val="161645"/>
          </a:solidFill>
          <a:latin typeface="Gill Sans MT" pitchFamily="32" charset="0"/>
          <a:cs typeface="Arial" charset="0"/>
        </a:defRPr>
      </a:lvl9pPr>
    </p:titleStyle>
    <p:bodyStyle>
      <a:lvl1pPr marL="342900" indent="-342900" algn="l" defTabSz="457200" rtl="0" eaLnBrk="0" fontAlgn="base" hangingPunct="0">
        <a:spcBef>
          <a:spcPts val="900"/>
        </a:spcBef>
        <a:spcAft>
          <a:spcPct val="0"/>
        </a:spcAft>
        <a:buClr>
          <a:srgbClr val="000000"/>
        </a:buClr>
        <a:buSzPct val="100000"/>
        <a:buFont typeface="Times New Roman" charset="0"/>
        <a:buChar char="•"/>
        <a:defRPr sz="3600" b="1">
          <a:solidFill>
            <a:srgbClr val="161645"/>
          </a:solidFill>
          <a:latin typeface="+mn-lt"/>
          <a:ea typeface="ＭＳ Ｐゴシック" charset="-128"/>
          <a:cs typeface="+mn-cs"/>
        </a:defRPr>
      </a:lvl1pPr>
      <a:lvl2pPr marL="742950" indent="-285750" algn="l" defTabSz="457200" rtl="0" eaLnBrk="0" fontAlgn="base" hangingPunct="0">
        <a:spcBef>
          <a:spcPts val="800"/>
        </a:spcBef>
        <a:spcAft>
          <a:spcPct val="0"/>
        </a:spcAft>
        <a:buClr>
          <a:srgbClr val="000000"/>
        </a:buClr>
        <a:buSzPct val="100000"/>
        <a:buFont typeface="Times New Roman" charset="0"/>
        <a:buChar char="–"/>
        <a:defRPr sz="3200" b="1">
          <a:solidFill>
            <a:srgbClr val="6B6BCF"/>
          </a:solidFill>
          <a:latin typeface="+mn-lt"/>
          <a:ea typeface="ＭＳ Ｐゴシック" charset="-128"/>
          <a:cs typeface="+mn-cs"/>
        </a:defRPr>
      </a:lvl2pPr>
      <a:lvl3pPr marL="1143000" indent="-228600" algn="l" defTabSz="457200" rtl="0" eaLnBrk="0" fontAlgn="base" hangingPunct="0">
        <a:spcBef>
          <a:spcPts val="700"/>
        </a:spcBef>
        <a:spcAft>
          <a:spcPct val="0"/>
        </a:spcAft>
        <a:buClr>
          <a:srgbClr val="000000"/>
        </a:buClr>
        <a:buSzPct val="100000"/>
        <a:buFont typeface="Times New Roman" charset="0"/>
        <a:buChar char="•"/>
        <a:defRPr sz="2800" b="1">
          <a:solidFill>
            <a:srgbClr val="6B6BCF"/>
          </a:solidFill>
          <a:latin typeface="+mn-lt"/>
          <a:ea typeface="ＭＳ Ｐゴシック" charset="-128"/>
          <a:cs typeface="+mn-cs"/>
        </a:defRPr>
      </a:lvl3pPr>
      <a:lvl4pPr marL="1600200" indent="-228600" algn="l" defTabSz="457200" rtl="0" eaLnBrk="0" fontAlgn="base" hangingPunct="0">
        <a:spcBef>
          <a:spcPts val="600"/>
        </a:spcBef>
        <a:spcAft>
          <a:spcPct val="0"/>
        </a:spcAft>
        <a:buClr>
          <a:srgbClr val="000000"/>
        </a:buClr>
        <a:buSzPct val="100000"/>
        <a:buFont typeface="Times New Roman" charset="0"/>
        <a:buChar char="–"/>
        <a:defRPr sz="2400" b="1">
          <a:solidFill>
            <a:srgbClr val="6B6BCF"/>
          </a:solidFill>
          <a:latin typeface="+mn-lt"/>
          <a:ea typeface="ＭＳ Ｐゴシック" charset="-128"/>
          <a:cs typeface="+mn-cs"/>
        </a:defRPr>
      </a:lvl4pPr>
      <a:lvl5pPr marL="2057400" indent="-228600" algn="l" defTabSz="457200" rtl="0" eaLnBrk="0" fontAlgn="base" hangingPunct="0">
        <a:spcBef>
          <a:spcPts val="600"/>
        </a:spcBef>
        <a:spcAft>
          <a:spcPct val="0"/>
        </a:spcAft>
        <a:buClr>
          <a:srgbClr val="000000"/>
        </a:buClr>
        <a:buSzPct val="100000"/>
        <a:buFont typeface="Times New Roman" charset="0"/>
        <a:buChar char="»"/>
        <a:defRPr sz="2400" b="1">
          <a:solidFill>
            <a:srgbClr val="6B6BCF"/>
          </a:solidFill>
          <a:latin typeface="+mn-lt"/>
          <a:ea typeface="ＭＳ Ｐゴシック" charset="-128"/>
          <a:cs typeface="+mn-cs"/>
        </a:defRPr>
      </a:lvl5pPr>
      <a:lvl6pPr marL="2514600" indent="-228600" algn="l" defTabSz="457200" rtl="0" eaLnBrk="0" fontAlgn="base" hangingPunct="0">
        <a:spcBef>
          <a:spcPts val="600"/>
        </a:spcBef>
        <a:spcAft>
          <a:spcPct val="0"/>
        </a:spcAft>
        <a:buClr>
          <a:srgbClr val="000000"/>
        </a:buClr>
        <a:buSzPct val="100000"/>
        <a:buFont typeface="Times New Roman" pitchFamily="16" charset="0"/>
        <a:defRPr sz="2400" b="1">
          <a:solidFill>
            <a:srgbClr val="6B6BCF"/>
          </a:solidFill>
          <a:latin typeface="+mn-lt"/>
          <a:cs typeface="+mn-cs"/>
        </a:defRPr>
      </a:lvl6pPr>
      <a:lvl7pPr marL="2971800" indent="-228600" algn="l" defTabSz="457200" rtl="0" eaLnBrk="0" fontAlgn="base" hangingPunct="0">
        <a:spcBef>
          <a:spcPts val="600"/>
        </a:spcBef>
        <a:spcAft>
          <a:spcPct val="0"/>
        </a:spcAft>
        <a:buClr>
          <a:srgbClr val="000000"/>
        </a:buClr>
        <a:buSzPct val="100000"/>
        <a:buFont typeface="Times New Roman" pitchFamily="16" charset="0"/>
        <a:defRPr sz="2400" b="1">
          <a:solidFill>
            <a:srgbClr val="6B6BCF"/>
          </a:solidFill>
          <a:latin typeface="+mn-lt"/>
          <a:cs typeface="+mn-cs"/>
        </a:defRPr>
      </a:lvl7pPr>
      <a:lvl8pPr marL="3429000" indent="-228600" algn="l" defTabSz="457200" rtl="0" eaLnBrk="0" fontAlgn="base" hangingPunct="0">
        <a:spcBef>
          <a:spcPts val="600"/>
        </a:spcBef>
        <a:spcAft>
          <a:spcPct val="0"/>
        </a:spcAft>
        <a:buClr>
          <a:srgbClr val="000000"/>
        </a:buClr>
        <a:buSzPct val="100000"/>
        <a:buFont typeface="Times New Roman" pitchFamily="16" charset="0"/>
        <a:defRPr sz="2400" b="1">
          <a:solidFill>
            <a:srgbClr val="6B6BCF"/>
          </a:solidFill>
          <a:latin typeface="+mn-lt"/>
          <a:cs typeface="+mn-cs"/>
        </a:defRPr>
      </a:lvl8pPr>
      <a:lvl9pPr marL="3886200" indent="-228600" algn="l" defTabSz="457200" rtl="0" eaLnBrk="0" fontAlgn="base" hangingPunct="0">
        <a:spcBef>
          <a:spcPts val="600"/>
        </a:spcBef>
        <a:spcAft>
          <a:spcPct val="0"/>
        </a:spcAft>
        <a:buClr>
          <a:srgbClr val="000000"/>
        </a:buClr>
        <a:buSzPct val="100000"/>
        <a:buFont typeface="Times New Roman" pitchFamily="16" charset="0"/>
        <a:defRPr sz="2400" b="1">
          <a:solidFill>
            <a:srgbClr val="6B6BC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35.png"/><Relationship Id="rId5"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3.png"/><Relationship Id="rId5"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381000" y="16002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Times New Roman" charset="0"/>
              <a:buNone/>
            </a:pPr>
            <a:r>
              <a:rPr lang="en-US" sz="3200" b="1" dirty="0" smtClean="0">
                <a:solidFill>
                  <a:srgbClr val="161645"/>
                </a:solidFill>
                <a:latin typeface="Calibri" charset="0"/>
              </a:rPr>
              <a:t>Threats and defenses</a:t>
            </a:r>
          </a:p>
        </p:txBody>
      </p:sp>
      <p:sp>
        <p:nvSpPr>
          <p:cNvPr id="70658" name="Text Box 2"/>
          <p:cNvSpPr txBox="1">
            <a:spLocks noChangeArrowheads="1"/>
          </p:cNvSpPr>
          <p:nvPr/>
        </p:nvSpPr>
        <p:spPr bwMode="auto">
          <a:xfrm>
            <a:off x="152400" y="3810000"/>
            <a:ext cx="8458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700"/>
              </a:spcBef>
              <a:buClr>
                <a:srgbClr val="000000"/>
              </a:buClr>
              <a:buSzPct val="100000"/>
              <a:buFont typeface="Times New Roman" charset="0"/>
              <a:buNone/>
            </a:pPr>
            <a:r>
              <a:rPr lang="en-US" b="1" smtClean="0">
                <a:solidFill>
                  <a:srgbClr val="161645"/>
                </a:solidFill>
                <a:latin typeface="Calibri" charset="0"/>
              </a:rPr>
              <a:t>Jeff Chase</a:t>
            </a:r>
          </a:p>
          <a:p>
            <a:pPr algn="ctr" eaLnBrk="1" hangingPunct="1">
              <a:spcBef>
                <a:spcPts val="700"/>
              </a:spcBef>
              <a:buClr>
                <a:srgbClr val="000000"/>
              </a:buClr>
              <a:buSzPct val="100000"/>
              <a:buFont typeface="Times New Roman" charset="0"/>
              <a:buNone/>
            </a:pPr>
            <a:r>
              <a:rPr lang="en-US" b="1" smtClean="0">
                <a:solidFill>
                  <a:srgbClr val="161645"/>
                </a:solidFill>
                <a:latin typeface="Calibri" charset="0"/>
              </a:rPr>
              <a:t>Duke University</a:t>
            </a:r>
          </a:p>
        </p:txBody>
      </p:sp>
    </p:spTree>
    <p:extLst>
      <p:ext uri="{BB962C8B-B14F-4D97-AF65-F5344CB8AC3E}">
        <p14:creationId xmlns:p14="http://schemas.microsoft.com/office/powerpoint/2010/main" val="17989616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extBox 5"/>
          <p:cNvSpPr txBox="1">
            <a:spLocks noChangeArrowheads="1"/>
          </p:cNvSpPr>
          <p:nvPr/>
        </p:nvSpPr>
        <p:spPr bwMode="auto">
          <a:xfrm>
            <a:off x="457200" y="457200"/>
            <a:ext cx="8153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r>
              <a:rPr lang="en-US" sz="3200">
                <a:solidFill>
                  <a:srgbClr val="003367"/>
                </a:solidFill>
              </a:rPr>
              <a:t>Any program you install or run can be a Trojan Horse vector for a malware payload.</a:t>
            </a:r>
          </a:p>
        </p:txBody>
      </p:sp>
      <p:pic>
        <p:nvPicPr>
          <p:cNvPr id="13005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31963"/>
            <a:ext cx="54864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4314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914400" y="4419600"/>
            <a:ext cx="3733800" cy="1828800"/>
          </a:xfrm>
          <a:prstGeom prst="rect">
            <a:avLst/>
          </a:prstGeom>
          <a:solidFill>
            <a:schemeClr val="bg1">
              <a:lumMod val="75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 name="Title 1"/>
          <p:cNvSpPr>
            <a:spLocks noGrp="1"/>
          </p:cNvSpPr>
          <p:nvPr>
            <p:ph type="title"/>
          </p:nvPr>
        </p:nvSpPr>
        <p:spPr/>
        <p:txBody>
          <a:bodyPr/>
          <a:lstStyle/>
          <a:p>
            <a:r>
              <a:rPr lang="en-US" dirty="0" smtClean="0"/>
              <a:t>Breaking the lockbox</a:t>
            </a:r>
            <a:endParaRPr lang="en-US" dirty="0"/>
          </a:p>
        </p:txBody>
      </p:sp>
      <p:sp>
        <p:nvSpPr>
          <p:cNvPr id="29" name="Content Placeholder 28"/>
          <p:cNvSpPr>
            <a:spLocks noGrp="1"/>
          </p:cNvSpPr>
          <p:nvPr>
            <p:ph idx="1"/>
          </p:nvPr>
        </p:nvSpPr>
        <p:spPr>
          <a:xfrm>
            <a:off x="457200" y="1447800"/>
            <a:ext cx="8226425" cy="4111625"/>
          </a:xfrm>
        </p:spPr>
        <p:txBody>
          <a:bodyPr/>
          <a:lstStyle/>
          <a:p>
            <a:r>
              <a:rPr lang="en-US" sz="2400" b="0" dirty="0" smtClean="0"/>
              <a:t>If any part of a domain is tainted…</a:t>
            </a:r>
          </a:p>
          <a:p>
            <a:r>
              <a:rPr lang="en-US" sz="2400" b="0" dirty="0"/>
              <a:t>T</a:t>
            </a:r>
            <a:r>
              <a:rPr lang="en-US" sz="2400" b="0" dirty="0" smtClean="0"/>
              <a:t>hen </a:t>
            </a:r>
            <a:r>
              <a:rPr lang="en-US" sz="2400" dirty="0" smtClean="0"/>
              <a:t>all</a:t>
            </a:r>
            <a:r>
              <a:rPr lang="en-US" sz="2400" b="0" dirty="0" smtClean="0"/>
              <a:t> of the domain is tainted.</a:t>
            </a:r>
          </a:p>
          <a:p>
            <a:r>
              <a:rPr lang="en-US" sz="2400" b="0" dirty="0" smtClean="0">
                <a:solidFill>
                  <a:srgbClr val="003367"/>
                </a:solidFill>
              </a:rPr>
              <a:t>Attacks propagate: the attacker modifies a program or uses an identity that another victim trusts.</a:t>
            </a:r>
          </a:p>
          <a:p>
            <a:r>
              <a:rPr lang="en-US" sz="2400" b="0" dirty="0" smtClean="0">
                <a:solidFill>
                  <a:srgbClr val="003367"/>
                </a:solidFill>
              </a:rPr>
              <a:t>An attacker with root controls the machine and anyone who uses it.</a:t>
            </a:r>
            <a:endParaRPr lang="en-US" sz="1600" b="0" dirty="0">
              <a:solidFill>
                <a:srgbClr val="003367"/>
              </a:solidFill>
            </a:endParaRPr>
          </a:p>
          <a:p>
            <a:pPr lvl="1"/>
            <a:endParaRPr lang="en-US" sz="2000" b="0" dirty="0"/>
          </a:p>
        </p:txBody>
      </p:sp>
      <p:sp>
        <p:nvSpPr>
          <p:cNvPr id="6" name="Snip Single Corner Rectangle 5"/>
          <p:cNvSpPr/>
          <p:nvPr/>
        </p:nvSpPr>
        <p:spPr bwMode="auto">
          <a:xfrm flipH="1">
            <a:off x="1309311" y="5105400"/>
            <a:ext cx="824289" cy="934840"/>
          </a:xfrm>
          <a:prstGeom prst="snip1Rect">
            <a:avLst/>
          </a:prstGeom>
          <a:solidFill>
            <a:srgbClr val="998674"/>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8" name="Rectangle 6"/>
          <p:cNvSpPr>
            <a:spLocks noChangeArrowheads="1"/>
          </p:cNvSpPr>
          <p:nvPr/>
        </p:nvSpPr>
        <p:spPr bwMode="auto">
          <a:xfrm>
            <a:off x="990600" y="4495800"/>
            <a:ext cx="38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A</a:t>
            </a:r>
            <a:endParaRPr lang="en-US" sz="1800" dirty="0">
              <a:solidFill>
                <a:srgbClr val="003367"/>
              </a:solidFill>
            </a:endParaRPr>
          </a:p>
        </p:txBody>
      </p:sp>
      <p:sp>
        <p:nvSpPr>
          <p:cNvPr id="30" name="Rectangle 29"/>
          <p:cNvSpPr/>
          <p:nvPr/>
        </p:nvSpPr>
        <p:spPr bwMode="auto">
          <a:xfrm>
            <a:off x="2738438" y="4191000"/>
            <a:ext cx="1604962" cy="2438400"/>
          </a:xfrm>
          <a:prstGeom prst="rect">
            <a:avLst/>
          </a:prstGeom>
          <a:solidFill>
            <a:schemeClr val="accent1">
              <a:lumMod val="60000"/>
              <a:lumOff val="40000"/>
            </a:schemeClr>
          </a:solidFill>
          <a:ln w="19050" cap="flat" cmpd="sng" algn="ctr">
            <a:solidFill>
              <a:schemeClr val="accent6"/>
            </a:solidFill>
            <a:prstDash val="solid"/>
            <a:round/>
            <a:headEnd type="none" w="med" len="med"/>
            <a:tailEnd type="none" w="med" len="med"/>
          </a:ln>
          <a:effectLst/>
        </p:spPr>
        <p:txBody>
          <a:bodyPr/>
          <a:lstStyle/>
          <a:p>
            <a:pPr defTabSz="457200">
              <a:buClr>
                <a:srgbClr val="000000"/>
              </a:buClr>
              <a:buSzPct val="100000"/>
              <a:buFont typeface="Times New Roman" pitchFamily="16" charset="0"/>
              <a:buNone/>
              <a:defRPr/>
            </a:pPr>
            <a:endParaRPr lang="en-US" sz="1800">
              <a:cs typeface="Arial" charset="0"/>
            </a:endParaRPr>
          </a:p>
        </p:txBody>
      </p:sp>
      <p:sp>
        <p:nvSpPr>
          <p:cNvPr id="31" name="Oval 30"/>
          <p:cNvSpPr/>
          <p:nvPr/>
        </p:nvSpPr>
        <p:spPr bwMode="auto">
          <a:xfrm>
            <a:off x="2743200" y="4114800"/>
            <a:ext cx="1600200" cy="152400"/>
          </a:xfrm>
          <a:prstGeom prst="ellipse">
            <a:avLst/>
          </a:prstGeom>
          <a:solidFill>
            <a:schemeClr val="accent1">
              <a:lumMod val="60000"/>
              <a:lumOff val="40000"/>
            </a:schemeClr>
          </a:solidFill>
          <a:ln w="19050" cap="flat" cmpd="sng" algn="ctr">
            <a:solidFill>
              <a:schemeClr val="accent6"/>
            </a:solidFill>
            <a:prstDash val="solid"/>
            <a:round/>
            <a:headEnd type="none" w="med" len="med"/>
            <a:tailEnd type="none" w="med" len="med"/>
          </a:ln>
          <a:effectLst/>
        </p:spPr>
        <p:txBody>
          <a:bodyPr/>
          <a:lstStyle/>
          <a:p>
            <a:pPr defTabSz="457200">
              <a:buClr>
                <a:srgbClr val="000000"/>
              </a:buClr>
              <a:buSzPct val="100000"/>
              <a:buFont typeface="Times New Roman" pitchFamily="16" charset="0"/>
              <a:buNone/>
              <a:defRPr/>
            </a:pPr>
            <a:endParaRPr lang="en-US" sz="1800">
              <a:cs typeface="Arial" charset="0"/>
            </a:endParaRPr>
          </a:p>
        </p:txBody>
      </p:sp>
      <p:sp>
        <p:nvSpPr>
          <p:cNvPr id="32" name="Oval 31"/>
          <p:cNvSpPr/>
          <p:nvPr/>
        </p:nvSpPr>
        <p:spPr bwMode="auto">
          <a:xfrm>
            <a:off x="2743200" y="6553200"/>
            <a:ext cx="1600200" cy="152400"/>
          </a:xfrm>
          <a:prstGeom prst="ellipse">
            <a:avLst/>
          </a:prstGeom>
          <a:solidFill>
            <a:schemeClr val="accent1">
              <a:lumMod val="60000"/>
              <a:lumOff val="40000"/>
            </a:schemeClr>
          </a:solidFill>
          <a:ln w="19050" cap="flat" cmpd="sng" algn="ctr">
            <a:solidFill>
              <a:schemeClr val="accent6"/>
            </a:solidFill>
            <a:prstDash val="solid"/>
            <a:round/>
            <a:headEnd type="none" w="med" len="med"/>
            <a:tailEnd type="none" w="med" len="med"/>
          </a:ln>
          <a:effectLst/>
        </p:spPr>
        <p:txBody>
          <a:bodyPr/>
          <a:lstStyle/>
          <a:p>
            <a:pPr defTabSz="457200">
              <a:buClr>
                <a:srgbClr val="000000"/>
              </a:buClr>
              <a:buSzPct val="100000"/>
              <a:buFont typeface="Times New Roman" pitchFamily="16" charset="0"/>
              <a:buNone/>
              <a:defRPr/>
            </a:pPr>
            <a:endParaRPr lang="en-US" sz="1800">
              <a:cs typeface="Arial" charset="0"/>
            </a:endParaRPr>
          </a:p>
        </p:txBody>
      </p:sp>
      <p:sp>
        <p:nvSpPr>
          <p:cNvPr id="34" name="Rectangle 33"/>
          <p:cNvSpPr/>
          <p:nvPr/>
        </p:nvSpPr>
        <p:spPr bwMode="auto">
          <a:xfrm>
            <a:off x="3238500" y="5870575"/>
            <a:ext cx="647700" cy="263525"/>
          </a:xfrm>
          <a:prstGeom prst="rect">
            <a:avLst/>
          </a:prstGeom>
          <a:solidFill>
            <a:schemeClr val="accent5"/>
          </a:solidFill>
          <a:ln w="19050" cap="flat" cmpd="sng" algn="ctr">
            <a:solidFill>
              <a:schemeClr val="accent6"/>
            </a:solidFill>
            <a:prstDash val="solid"/>
            <a:round/>
            <a:headEnd type="none" w="med" len="med"/>
            <a:tailEnd type="none" w="med" len="med"/>
          </a:ln>
          <a:effectLst/>
        </p:spPr>
        <p:txBody>
          <a:bodyPr/>
          <a:lstStyle/>
          <a:p>
            <a:pPr defTabSz="457200">
              <a:buClr>
                <a:srgbClr val="000000"/>
              </a:buClr>
              <a:buSzPct val="100000"/>
              <a:buFont typeface="Times New Roman" pitchFamily="16" charset="0"/>
              <a:buNone/>
              <a:defRPr/>
            </a:pPr>
            <a:endParaRPr lang="en-US" sz="1800">
              <a:cs typeface="Arial" charset="0"/>
            </a:endParaRPr>
          </a:p>
        </p:txBody>
      </p:sp>
      <p:sp>
        <p:nvSpPr>
          <p:cNvPr id="36" name="Rectangle 35"/>
          <p:cNvSpPr/>
          <p:nvPr/>
        </p:nvSpPr>
        <p:spPr bwMode="auto">
          <a:xfrm>
            <a:off x="2997200" y="5410200"/>
            <a:ext cx="647700" cy="263525"/>
          </a:xfrm>
          <a:prstGeom prst="rect">
            <a:avLst/>
          </a:prstGeom>
          <a:solidFill>
            <a:srgbClr val="0000FF"/>
          </a:solidFill>
          <a:ln w="19050" cap="flat" cmpd="sng" algn="ctr">
            <a:solidFill>
              <a:schemeClr val="accent6"/>
            </a:solidFill>
            <a:prstDash val="solid"/>
            <a:round/>
            <a:headEnd type="none" w="med" len="med"/>
            <a:tailEnd type="none" w="med" len="med"/>
          </a:ln>
          <a:effectLst/>
        </p:spPr>
        <p:txBody>
          <a:bodyPr/>
          <a:lstStyle/>
          <a:p>
            <a:pPr defTabSz="457200">
              <a:buClr>
                <a:srgbClr val="000000"/>
              </a:buClr>
              <a:buSzPct val="100000"/>
              <a:buFont typeface="Times New Roman" pitchFamily="16" charset="0"/>
              <a:buNone/>
              <a:defRPr/>
            </a:pPr>
            <a:endParaRPr lang="en-US" sz="1800">
              <a:cs typeface="Arial" charset="0"/>
            </a:endParaRPr>
          </a:p>
        </p:txBody>
      </p:sp>
      <p:sp>
        <p:nvSpPr>
          <p:cNvPr id="37" name="Snip Single Corner Rectangle 36"/>
          <p:cNvSpPr/>
          <p:nvPr/>
        </p:nvSpPr>
        <p:spPr bwMode="auto">
          <a:xfrm flipH="1">
            <a:off x="3500438" y="4551560"/>
            <a:ext cx="622722" cy="706240"/>
          </a:xfrm>
          <a:prstGeom prst="snip1Rect">
            <a:avLst/>
          </a:prstGeom>
          <a:solidFill>
            <a:srgbClr val="8B478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pPr>
            <a:endParaRPr lang="en-US" sz="1800">
              <a:solidFill>
                <a:prstClr val="white"/>
              </a:solidFill>
              <a:cs typeface="Arial" charset="0"/>
            </a:endParaRPr>
          </a:p>
        </p:txBody>
      </p:sp>
      <p:cxnSp>
        <p:nvCxnSpPr>
          <p:cNvPr id="38" name="Straight Connector 37"/>
          <p:cNvCxnSpPr/>
          <p:nvPr/>
        </p:nvCxnSpPr>
        <p:spPr bwMode="auto">
          <a:xfrm flipV="1">
            <a:off x="2133600" y="5057080"/>
            <a:ext cx="1366838" cy="429320"/>
          </a:xfrm>
          <a:prstGeom prst="line">
            <a:avLst/>
          </a:prstGeom>
          <a:solidFill>
            <a:srgbClr val="00B8FF"/>
          </a:solidFill>
          <a:ln w="38100" cap="flat" cmpd="sng" algn="ctr">
            <a:solidFill>
              <a:schemeClr val="tx1"/>
            </a:solidFill>
            <a:prstDash val="solid"/>
            <a:round/>
            <a:headEnd type="none" w="med" len="med"/>
            <a:tailEnd type="triangle" w="med" len="med"/>
          </a:ln>
          <a:effectLst/>
        </p:spPr>
      </p:cxnSp>
      <p:sp>
        <p:nvSpPr>
          <p:cNvPr id="40" name="Rectangle 39"/>
          <p:cNvSpPr/>
          <p:nvPr/>
        </p:nvSpPr>
        <p:spPr bwMode="auto">
          <a:xfrm>
            <a:off x="5715000" y="4419600"/>
            <a:ext cx="2362200" cy="1828800"/>
          </a:xfrm>
          <a:prstGeom prst="rect">
            <a:avLst/>
          </a:prstGeom>
          <a:solidFill>
            <a:schemeClr val="bg1">
              <a:lumMod val="75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41" name="Snip Single Corner Rectangle 40"/>
          <p:cNvSpPr/>
          <p:nvPr/>
        </p:nvSpPr>
        <p:spPr bwMode="auto">
          <a:xfrm flipH="1">
            <a:off x="6109911" y="4856360"/>
            <a:ext cx="824289" cy="934840"/>
          </a:xfrm>
          <a:prstGeom prst="snip1Rect">
            <a:avLst/>
          </a:prstGeom>
          <a:solidFill>
            <a:srgbClr val="8B478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pPr>
            <a:endParaRPr lang="en-US" sz="1800">
              <a:solidFill>
                <a:prstClr val="white"/>
              </a:solidFill>
              <a:cs typeface="Arial" charset="0"/>
            </a:endParaRPr>
          </a:p>
        </p:txBody>
      </p:sp>
      <p:sp>
        <p:nvSpPr>
          <p:cNvPr id="43" name="Rectangle 42"/>
          <p:cNvSpPr/>
          <p:nvPr/>
        </p:nvSpPr>
        <p:spPr bwMode="auto">
          <a:xfrm>
            <a:off x="7315200" y="5257800"/>
            <a:ext cx="541337" cy="135335"/>
          </a:xfrm>
          <a:prstGeom prst="rect">
            <a:avLst/>
          </a:prstGeom>
          <a:solidFill>
            <a:schemeClr val="accent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44" name="Oval 59"/>
          <p:cNvSpPr>
            <a:spLocks noChangeArrowheads="1"/>
          </p:cNvSpPr>
          <p:nvPr/>
        </p:nvSpPr>
        <p:spPr bwMode="auto">
          <a:xfrm flipH="1">
            <a:off x="7391400" y="5748337"/>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5" name="Oval 60"/>
          <p:cNvSpPr>
            <a:spLocks noChangeArrowheads="1"/>
          </p:cNvSpPr>
          <p:nvPr/>
        </p:nvSpPr>
        <p:spPr bwMode="auto">
          <a:xfrm flipH="1">
            <a:off x="7561262" y="5827712"/>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6" name="Oval 61"/>
          <p:cNvSpPr>
            <a:spLocks noChangeArrowheads="1"/>
          </p:cNvSpPr>
          <p:nvPr/>
        </p:nvSpPr>
        <p:spPr bwMode="auto">
          <a:xfrm flipH="1">
            <a:off x="7748587" y="5759450"/>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47" name="AutoShape 62"/>
          <p:cNvCxnSpPr>
            <a:cxnSpLocks noChangeShapeType="1"/>
            <a:stCxn id="50" idx="4"/>
            <a:endCxn id="44" idx="0"/>
          </p:cNvCxnSpPr>
          <p:nvPr/>
        </p:nvCxnSpPr>
        <p:spPr bwMode="auto">
          <a:xfrm flipH="1">
            <a:off x="7446962" y="5673725"/>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8" name="AutoShape 63"/>
          <p:cNvCxnSpPr>
            <a:cxnSpLocks noChangeShapeType="1"/>
            <a:stCxn id="50" idx="4"/>
            <a:endCxn id="45" idx="0"/>
          </p:cNvCxnSpPr>
          <p:nvPr/>
        </p:nvCxnSpPr>
        <p:spPr bwMode="auto">
          <a:xfrm>
            <a:off x="7616825" y="5673725"/>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9" name="AutoShape 64"/>
          <p:cNvCxnSpPr>
            <a:cxnSpLocks noChangeShapeType="1"/>
            <a:stCxn id="50" idx="4"/>
            <a:endCxn id="46" idx="7"/>
          </p:cNvCxnSpPr>
          <p:nvPr/>
        </p:nvCxnSpPr>
        <p:spPr bwMode="auto">
          <a:xfrm>
            <a:off x="7616825" y="5673725"/>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50" name="Oval 65"/>
          <p:cNvSpPr>
            <a:spLocks noChangeArrowheads="1"/>
          </p:cNvSpPr>
          <p:nvPr/>
        </p:nvSpPr>
        <p:spPr bwMode="auto">
          <a:xfrm flipH="1">
            <a:off x="7559675" y="5562600"/>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51" name="Rectangle 6"/>
          <p:cNvSpPr>
            <a:spLocks noChangeArrowheads="1"/>
          </p:cNvSpPr>
          <p:nvPr/>
        </p:nvSpPr>
        <p:spPr bwMode="auto">
          <a:xfrm>
            <a:off x="5791200" y="4419600"/>
            <a:ext cx="38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B</a:t>
            </a:r>
            <a:endParaRPr lang="en-US" sz="1800" dirty="0">
              <a:solidFill>
                <a:srgbClr val="003367"/>
              </a:solidFill>
            </a:endParaRPr>
          </a:p>
        </p:txBody>
      </p:sp>
      <p:sp>
        <p:nvSpPr>
          <p:cNvPr id="53" name="Freeform 2"/>
          <p:cNvSpPr>
            <a:spLocks noChangeArrowheads="1"/>
          </p:cNvSpPr>
          <p:nvPr/>
        </p:nvSpPr>
        <p:spPr bwMode="auto">
          <a:xfrm>
            <a:off x="914400" y="4724400"/>
            <a:ext cx="495300" cy="603250"/>
          </a:xfrm>
          <a:custGeom>
            <a:avLst/>
            <a:gdLst>
              <a:gd name="T0" fmla="*/ 2147483647 w 1378"/>
              <a:gd name="T1" fmla="*/ 2147483647 h 1676"/>
              <a:gd name="T2" fmla="*/ 2147483647 w 1378"/>
              <a:gd name="T3" fmla="*/ 2147483647 h 1676"/>
              <a:gd name="T4" fmla="*/ 2147483647 w 1378"/>
              <a:gd name="T5" fmla="*/ 0 h 1676"/>
              <a:gd name="T6" fmla="*/ 2147483647 w 1378"/>
              <a:gd name="T7" fmla="*/ 2147483647 h 1676"/>
              <a:gd name="T8" fmla="*/ 2147483647 w 1378"/>
              <a:gd name="T9" fmla="*/ 2147483647 h 1676"/>
              <a:gd name="T10" fmla="*/ 2147483647 w 1378"/>
              <a:gd name="T11" fmla="*/ 2147483647 h 1676"/>
              <a:gd name="T12" fmla="*/ 0 60000 65536"/>
              <a:gd name="T13" fmla="*/ 0 60000 65536"/>
              <a:gd name="T14" fmla="*/ 0 60000 65536"/>
              <a:gd name="T15" fmla="*/ 0 60000 65536"/>
              <a:gd name="T16" fmla="*/ 0 60000 65536"/>
              <a:gd name="T17" fmla="*/ 0 60000 65536"/>
              <a:gd name="T18" fmla="*/ 0 w 1378"/>
              <a:gd name="T19" fmla="*/ 0 h 1676"/>
              <a:gd name="T20" fmla="*/ 1378 w 137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1378" h="1676">
                <a:moveTo>
                  <a:pt x="1080" y="1675"/>
                </a:moveTo>
                <a:lnTo>
                  <a:pt x="378" y="1324"/>
                </a:lnTo>
                <a:cubicBezTo>
                  <a:pt x="0" y="811"/>
                  <a:pt x="342" y="639"/>
                  <a:pt x="297" y="0"/>
                </a:cubicBezTo>
                <a:lnTo>
                  <a:pt x="486" y="999"/>
                </a:lnTo>
                <a:cubicBezTo>
                  <a:pt x="864" y="1350"/>
                  <a:pt x="1107" y="1063"/>
                  <a:pt x="1377" y="1189"/>
                </a:cubicBezTo>
                <a:lnTo>
                  <a:pt x="1080" y="1675"/>
                </a:lnTo>
              </a:path>
            </a:pathLst>
          </a:custGeom>
          <a:solidFill>
            <a:srgbClr val="FF0000"/>
          </a:solidFill>
          <a:ln w="9525">
            <a:solidFill>
              <a:srgbClr val="000000"/>
            </a:solidFill>
            <a:round/>
            <a:headEnd/>
            <a:tailEnd/>
          </a:ln>
        </p:spPr>
        <p:txBody>
          <a:bodyPr wrap="none" anchor="ctr"/>
          <a:lstStyle/>
          <a:p>
            <a:endParaRPr lang="en-US"/>
          </a:p>
        </p:txBody>
      </p:sp>
      <p:sp>
        <p:nvSpPr>
          <p:cNvPr id="52" name="Freeform 1"/>
          <p:cNvSpPr>
            <a:spLocks noChangeArrowheads="1"/>
          </p:cNvSpPr>
          <p:nvPr/>
        </p:nvSpPr>
        <p:spPr bwMode="auto">
          <a:xfrm rot="780051">
            <a:off x="2118908" y="4741065"/>
            <a:ext cx="495300" cy="603250"/>
          </a:xfrm>
          <a:custGeom>
            <a:avLst/>
            <a:gdLst>
              <a:gd name="T0" fmla="*/ 2147483647 w 1378"/>
              <a:gd name="T1" fmla="*/ 2147483647 h 1676"/>
              <a:gd name="T2" fmla="*/ 2147483647 w 1378"/>
              <a:gd name="T3" fmla="*/ 2147483647 h 1676"/>
              <a:gd name="T4" fmla="*/ 2147483647 w 1378"/>
              <a:gd name="T5" fmla="*/ 0 h 1676"/>
              <a:gd name="T6" fmla="*/ 2147483647 w 1378"/>
              <a:gd name="T7" fmla="*/ 2147483647 h 1676"/>
              <a:gd name="T8" fmla="*/ 0 w 1378"/>
              <a:gd name="T9" fmla="*/ 2147483647 h 1676"/>
              <a:gd name="T10" fmla="*/ 2147483647 w 1378"/>
              <a:gd name="T11" fmla="*/ 2147483647 h 1676"/>
              <a:gd name="T12" fmla="*/ 0 60000 65536"/>
              <a:gd name="T13" fmla="*/ 0 60000 65536"/>
              <a:gd name="T14" fmla="*/ 0 60000 65536"/>
              <a:gd name="T15" fmla="*/ 0 60000 65536"/>
              <a:gd name="T16" fmla="*/ 0 60000 65536"/>
              <a:gd name="T17" fmla="*/ 0 60000 65536"/>
              <a:gd name="T18" fmla="*/ 0 w 1378"/>
              <a:gd name="T19" fmla="*/ 0 h 1676"/>
              <a:gd name="T20" fmla="*/ 1378 w 137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1378" h="1676">
                <a:moveTo>
                  <a:pt x="297" y="1675"/>
                </a:moveTo>
                <a:lnTo>
                  <a:pt x="999" y="1324"/>
                </a:lnTo>
                <a:cubicBezTo>
                  <a:pt x="1377" y="811"/>
                  <a:pt x="1035" y="639"/>
                  <a:pt x="1080" y="0"/>
                </a:cubicBezTo>
                <a:lnTo>
                  <a:pt x="891" y="999"/>
                </a:lnTo>
                <a:cubicBezTo>
                  <a:pt x="513" y="1350"/>
                  <a:pt x="270" y="1063"/>
                  <a:pt x="0" y="1189"/>
                </a:cubicBezTo>
                <a:lnTo>
                  <a:pt x="297" y="1675"/>
                </a:lnTo>
              </a:path>
            </a:pathLst>
          </a:custGeom>
          <a:solidFill>
            <a:srgbClr val="FF0000"/>
          </a:solidFill>
          <a:ln w="9525">
            <a:solidFill>
              <a:srgbClr val="000000"/>
            </a:solidFill>
            <a:round/>
            <a:headEnd/>
            <a:tailEnd/>
          </a:ln>
        </p:spPr>
        <p:txBody>
          <a:bodyPr wrap="none" anchor="ctr"/>
          <a:lstStyle/>
          <a:p>
            <a:endParaRPr lang="en-US"/>
          </a:p>
        </p:txBody>
      </p:sp>
      <p:sp>
        <p:nvSpPr>
          <p:cNvPr id="54" name="Rectangle 6"/>
          <p:cNvSpPr>
            <a:spLocks noChangeArrowheads="1"/>
          </p:cNvSpPr>
          <p:nvPr/>
        </p:nvSpPr>
        <p:spPr bwMode="auto">
          <a:xfrm>
            <a:off x="2743200" y="4724400"/>
            <a:ext cx="16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write</a:t>
            </a:r>
            <a:endParaRPr lang="en-US" sz="1800" dirty="0">
              <a:solidFill>
                <a:srgbClr val="003367"/>
              </a:solidFill>
            </a:endParaRPr>
          </a:p>
        </p:txBody>
      </p:sp>
      <p:cxnSp>
        <p:nvCxnSpPr>
          <p:cNvPr id="55" name="Straight Connector 54"/>
          <p:cNvCxnSpPr>
            <a:endCxn id="41" idx="0"/>
          </p:cNvCxnSpPr>
          <p:nvPr/>
        </p:nvCxnSpPr>
        <p:spPr bwMode="auto">
          <a:xfrm>
            <a:off x="4114800" y="4925120"/>
            <a:ext cx="1995111" cy="398660"/>
          </a:xfrm>
          <a:prstGeom prst="line">
            <a:avLst/>
          </a:prstGeom>
          <a:solidFill>
            <a:srgbClr val="00B8FF"/>
          </a:solidFill>
          <a:ln w="38100" cap="flat" cmpd="sng" algn="ctr">
            <a:solidFill>
              <a:schemeClr val="tx1"/>
            </a:solidFill>
            <a:prstDash val="solid"/>
            <a:round/>
            <a:headEnd type="none" w="med" len="med"/>
            <a:tailEnd type="triangle" w="med" len="med"/>
          </a:ln>
          <a:effectLst/>
        </p:spPr>
      </p:cxnSp>
      <p:sp>
        <p:nvSpPr>
          <p:cNvPr id="56" name="Rectangle 6"/>
          <p:cNvSpPr>
            <a:spLocks noChangeArrowheads="1"/>
          </p:cNvSpPr>
          <p:nvPr/>
        </p:nvSpPr>
        <p:spPr bwMode="auto">
          <a:xfrm>
            <a:off x="4800600" y="4724400"/>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exec</a:t>
            </a:r>
            <a:endParaRPr lang="en-US" sz="1800" dirty="0">
              <a:solidFill>
                <a:srgbClr val="003367"/>
              </a:solidFill>
            </a:endParaRPr>
          </a:p>
        </p:txBody>
      </p:sp>
      <p:sp>
        <p:nvSpPr>
          <p:cNvPr id="58" name="Freeform 2"/>
          <p:cNvSpPr>
            <a:spLocks noChangeArrowheads="1"/>
          </p:cNvSpPr>
          <p:nvPr/>
        </p:nvSpPr>
        <p:spPr bwMode="auto">
          <a:xfrm>
            <a:off x="5706284" y="4450917"/>
            <a:ext cx="495300" cy="603250"/>
          </a:xfrm>
          <a:custGeom>
            <a:avLst/>
            <a:gdLst>
              <a:gd name="T0" fmla="*/ 2147483647 w 1378"/>
              <a:gd name="T1" fmla="*/ 2147483647 h 1676"/>
              <a:gd name="T2" fmla="*/ 2147483647 w 1378"/>
              <a:gd name="T3" fmla="*/ 2147483647 h 1676"/>
              <a:gd name="T4" fmla="*/ 2147483647 w 1378"/>
              <a:gd name="T5" fmla="*/ 0 h 1676"/>
              <a:gd name="T6" fmla="*/ 2147483647 w 1378"/>
              <a:gd name="T7" fmla="*/ 2147483647 h 1676"/>
              <a:gd name="T8" fmla="*/ 2147483647 w 1378"/>
              <a:gd name="T9" fmla="*/ 2147483647 h 1676"/>
              <a:gd name="T10" fmla="*/ 2147483647 w 1378"/>
              <a:gd name="T11" fmla="*/ 2147483647 h 1676"/>
              <a:gd name="T12" fmla="*/ 0 60000 65536"/>
              <a:gd name="T13" fmla="*/ 0 60000 65536"/>
              <a:gd name="T14" fmla="*/ 0 60000 65536"/>
              <a:gd name="T15" fmla="*/ 0 60000 65536"/>
              <a:gd name="T16" fmla="*/ 0 60000 65536"/>
              <a:gd name="T17" fmla="*/ 0 60000 65536"/>
              <a:gd name="T18" fmla="*/ 0 w 1378"/>
              <a:gd name="T19" fmla="*/ 0 h 1676"/>
              <a:gd name="T20" fmla="*/ 1378 w 137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1378" h="1676">
                <a:moveTo>
                  <a:pt x="1080" y="1675"/>
                </a:moveTo>
                <a:lnTo>
                  <a:pt x="378" y="1324"/>
                </a:lnTo>
                <a:cubicBezTo>
                  <a:pt x="0" y="811"/>
                  <a:pt x="342" y="639"/>
                  <a:pt x="297" y="0"/>
                </a:cubicBezTo>
                <a:lnTo>
                  <a:pt x="486" y="999"/>
                </a:lnTo>
                <a:cubicBezTo>
                  <a:pt x="864" y="1350"/>
                  <a:pt x="1107" y="1063"/>
                  <a:pt x="1377" y="1189"/>
                </a:cubicBezTo>
                <a:lnTo>
                  <a:pt x="1080" y="1675"/>
                </a:lnTo>
              </a:path>
            </a:pathLst>
          </a:custGeom>
          <a:solidFill>
            <a:srgbClr val="FF0000"/>
          </a:solidFill>
          <a:ln w="9525">
            <a:solidFill>
              <a:srgbClr val="000000"/>
            </a:solidFill>
            <a:round/>
            <a:headEnd/>
            <a:tailEnd/>
          </a:ln>
        </p:spPr>
        <p:txBody>
          <a:bodyPr wrap="none" anchor="ctr"/>
          <a:lstStyle/>
          <a:p>
            <a:endParaRPr lang="en-US"/>
          </a:p>
        </p:txBody>
      </p:sp>
      <p:sp>
        <p:nvSpPr>
          <p:cNvPr id="59" name="Freeform 1"/>
          <p:cNvSpPr>
            <a:spLocks noChangeArrowheads="1"/>
          </p:cNvSpPr>
          <p:nvPr/>
        </p:nvSpPr>
        <p:spPr bwMode="auto">
          <a:xfrm rot="780051">
            <a:off x="6910792" y="4467582"/>
            <a:ext cx="495300" cy="603250"/>
          </a:xfrm>
          <a:custGeom>
            <a:avLst/>
            <a:gdLst>
              <a:gd name="T0" fmla="*/ 2147483647 w 1378"/>
              <a:gd name="T1" fmla="*/ 2147483647 h 1676"/>
              <a:gd name="T2" fmla="*/ 2147483647 w 1378"/>
              <a:gd name="T3" fmla="*/ 2147483647 h 1676"/>
              <a:gd name="T4" fmla="*/ 2147483647 w 1378"/>
              <a:gd name="T5" fmla="*/ 0 h 1676"/>
              <a:gd name="T6" fmla="*/ 2147483647 w 1378"/>
              <a:gd name="T7" fmla="*/ 2147483647 h 1676"/>
              <a:gd name="T8" fmla="*/ 0 w 1378"/>
              <a:gd name="T9" fmla="*/ 2147483647 h 1676"/>
              <a:gd name="T10" fmla="*/ 2147483647 w 1378"/>
              <a:gd name="T11" fmla="*/ 2147483647 h 1676"/>
              <a:gd name="T12" fmla="*/ 0 60000 65536"/>
              <a:gd name="T13" fmla="*/ 0 60000 65536"/>
              <a:gd name="T14" fmla="*/ 0 60000 65536"/>
              <a:gd name="T15" fmla="*/ 0 60000 65536"/>
              <a:gd name="T16" fmla="*/ 0 60000 65536"/>
              <a:gd name="T17" fmla="*/ 0 60000 65536"/>
              <a:gd name="T18" fmla="*/ 0 w 1378"/>
              <a:gd name="T19" fmla="*/ 0 h 1676"/>
              <a:gd name="T20" fmla="*/ 1378 w 137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1378" h="1676">
                <a:moveTo>
                  <a:pt x="297" y="1675"/>
                </a:moveTo>
                <a:lnTo>
                  <a:pt x="999" y="1324"/>
                </a:lnTo>
                <a:cubicBezTo>
                  <a:pt x="1377" y="811"/>
                  <a:pt x="1035" y="639"/>
                  <a:pt x="1080" y="0"/>
                </a:cubicBezTo>
                <a:lnTo>
                  <a:pt x="891" y="999"/>
                </a:lnTo>
                <a:cubicBezTo>
                  <a:pt x="513" y="1350"/>
                  <a:pt x="270" y="1063"/>
                  <a:pt x="0" y="1189"/>
                </a:cubicBezTo>
                <a:lnTo>
                  <a:pt x="297" y="1675"/>
                </a:lnTo>
              </a:path>
            </a:pathLst>
          </a:custGeom>
          <a:solidFill>
            <a:srgbClr val="FF0000"/>
          </a:solidFill>
          <a:ln w="9525">
            <a:solidFill>
              <a:srgbClr val="000000"/>
            </a:solidFill>
            <a:round/>
            <a:headEnd/>
            <a:tailEnd/>
          </a:ln>
        </p:spPr>
        <p:txBody>
          <a:bodyPr wrap="none" anchor="ctr"/>
          <a:lstStyle/>
          <a:p>
            <a:endParaRPr lang="en-US"/>
          </a:p>
        </p:txBody>
      </p:sp>
    </p:spTree>
    <p:extLst>
      <p:ext uri="{BB962C8B-B14F-4D97-AF65-F5344CB8AC3E}">
        <p14:creationId xmlns:p14="http://schemas.microsoft.com/office/powerpoint/2010/main" val="40132792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Browser as TCB?</a:t>
            </a:r>
            <a:endParaRPr lang="en-US" dirty="0"/>
          </a:p>
        </p:txBody>
      </p:sp>
      <p:sp>
        <p:nvSpPr>
          <p:cNvPr id="6" name="Content Placeholder 5"/>
          <p:cNvSpPr>
            <a:spLocks noGrp="1"/>
          </p:cNvSpPr>
          <p:nvPr>
            <p:ph idx="1"/>
          </p:nvPr>
        </p:nvSpPr>
        <p:spPr>
          <a:xfrm>
            <a:off x="457200" y="1600200"/>
            <a:ext cx="4343399" cy="4111625"/>
          </a:xfrm>
        </p:spPr>
        <p:txBody>
          <a:bodyPr/>
          <a:lstStyle/>
          <a:p>
            <a:r>
              <a:rPr lang="en-US" sz="2400" b="0" dirty="0" smtClean="0"/>
              <a:t>Web scripting is a potential attack vector.</a:t>
            </a:r>
          </a:p>
          <a:p>
            <a:pPr lvl="1"/>
            <a:r>
              <a:rPr lang="en-US" sz="2000" b="0" dirty="0" smtClean="0"/>
              <a:t>E.g., </a:t>
            </a:r>
            <a:r>
              <a:rPr lang="en-US" sz="2000" b="0" dirty="0" err="1" smtClean="0"/>
              <a:t>Javascript</a:t>
            </a:r>
            <a:endParaRPr lang="en-US" sz="2000" b="0" dirty="0" smtClean="0"/>
          </a:p>
          <a:p>
            <a:pPr lvl="1"/>
            <a:r>
              <a:rPr lang="en-US" sz="2000" b="0" dirty="0" smtClean="0"/>
              <a:t>Java applets</a:t>
            </a:r>
          </a:p>
          <a:p>
            <a:r>
              <a:rPr lang="en-US" sz="2400" b="0" dirty="0" smtClean="0"/>
              <a:t>If a script can subvert your browser, how much damage can it do?</a:t>
            </a:r>
            <a:endParaRPr lang="en-US" sz="2400" b="0" dirty="0"/>
          </a:p>
        </p:txBody>
      </p:sp>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64223"/>
            <a:ext cx="4038600" cy="686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228600" y="5257799"/>
            <a:ext cx="2057400" cy="1368171"/>
          </a:xfrm>
          <a:prstGeom prst="rect">
            <a:avLst/>
          </a:prstGeom>
        </p:spPr>
      </p:pic>
    </p:spTree>
    <p:extLst>
      <p:ext uri="{BB962C8B-B14F-4D97-AF65-F5344CB8AC3E}">
        <p14:creationId xmlns:p14="http://schemas.microsoft.com/office/powerpoint/2010/main" val="16888922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applet.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6856413"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2916238"/>
            <a:ext cx="3771900"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1949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p:txBody>
          <a:bodyPr/>
          <a:lstStyle/>
          <a:p>
            <a:endParaRPr lang="en-US">
              <a:latin typeface="Arial" charset="0"/>
              <a:ea typeface="ＭＳ Ｐゴシック" charset="0"/>
            </a:endParaRPr>
          </a:p>
        </p:txBody>
      </p:sp>
      <p:pic>
        <p:nvPicPr>
          <p:cNvPr id="1607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50800"/>
            <a:ext cx="8902700"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0" y="5702300"/>
            <a:ext cx="1737895" cy="1155700"/>
          </a:xfrm>
          <a:prstGeom prst="rect">
            <a:avLst/>
          </a:prstGeom>
        </p:spPr>
      </p:pic>
    </p:spTree>
    <p:extLst>
      <p:ext uri="{BB962C8B-B14F-4D97-AF65-F5344CB8AC3E}">
        <p14:creationId xmlns:p14="http://schemas.microsoft.com/office/powerpoint/2010/main" val="37591724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Enterprise security</a:t>
            </a:r>
            <a:endParaRPr lang="en-US" dirty="0"/>
          </a:p>
        </p:txBody>
      </p:sp>
      <p:sp>
        <p:nvSpPr>
          <p:cNvPr id="3" name="Content Placeholder 2"/>
          <p:cNvSpPr>
            <a:spLocks noGrp="1"/>
          </p:cNvSpPr>
          <p:nvPr>
            <p:ph idx="1"/>
          </p:nvPr>
        </p:nvSpPr>
        <p:spPr>
          <a:xfrm>
            <a:off x="457200" y="1600200"/>
            <a:ext cx="8458200" cy="4111625"/>
          </a:xfrm>
        </p:spPr>
        <p:txBody>
          <a:bodyPr/>
          <a:lstStyle/>
          <a:p>
            <a:r>
              <a:rPr lang="en-US" sz="2400" dirty="0" smtClean="0"/>
              <a:t>How to gain access to an enterprise?</a:t>
            </a:r>
          </a:p>
          <a:p>
            <a:pPr lvl="1"/>
            <a:r>
              <a:rPr lang="en-US" sz="2000" dirty="0" smtClean="0"/>
              <a:t>Compromise a user with access (e.g., admin).</a:t>
            </a:r>
          </a:p>
          <a:p>
            <a:pPr lvl="1"/>
            <a:r>
              <a:rPr lang="en-US" sz="2000" dirty="0" smtClean="0"/>
              <a:t>Attack across the boundary, i.e., over the net.</a:t>
            </a:r>
            <a:endParaRPr lang="en-US" sz="2000" dirty="0"/>
          </a:p>
        </p:txBody>
      </p:sp>
      <p:pic>
        <p:nvPicPr>
          <p:cNvPr id="4" name="Picture 3"/>
          <p:cNvPicPr>
            <a:picLocks noChangeAspect="1"/>
          </p:cNvPicPr>
          <p:nvPr/>
        </p:nvPicPr>
        <p:blipFill>
          <a:blip r:embed="rId2"/>
          <a:stretch>
            <a:fillRect/>
          </a:stretch>
        </p:blipFill>
        <p:spPr>
          <a:xfrm>
            <a:off x="1981200" y="3352800"/>
            <a:ext cx="5257800" cy="3496692"/>
          </a:xfrm>
          <a:prstGeom prst="rect">
            <a:avLst/>
          </a:prstGeom>
        </p:spPr>
      </p:pic>
    </p:spTree>
    <p:extLst>
      <p:ext uri="{BB962C8B-B14F-4D97-AF65-F5344CB8AC3E}">
        <p14:creationId xmlns:p14="http://schemas.microsoft.com/office/powerpoint/2010/main" val="15141502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 y="0"/>
            <a:ext cx="8760611" cy="6858000"/>
          </a:xfrm>
          <a:prstGeom prst="rect">
            <a:avLst/>
          </a:prstGeom>
        </p:spPr>
      </p:pic>
    </p:spTree>
    <p:extLst>
      <p:ext uri="{BB962C8B-B14F-4D97-AF65-F5344CB8AC3E}">
        <p14:creationId xmlns:p14="http://schemas.microsoft.com/office/powerpoint/2010/main" val="11521342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9400" y="0"/>
            <a:ext cx="8584557" cy="6858000"/>
          </a:xfrm>
          <a:prstGeom prst="rect">
            <a:avLst/>
          </a:prstGeom>
        </p:spPr>
      </p:pic>
      <p:sp>
        <p:nvSpPr>
          <p:cNvPr id="5" name="TextBox 4"/>
          <p:cNvSpPr txBox="1"/>
          <p:nvPr/>
        </p:nvSpPr>
        <p:spPr>
          <a:xfrm>
            <a:off x="381000" y="6027003"/>
            <a:ext cx="3993401" cy="830997"/>
          </a:xfrm>
          <a:prstGeom prst="rect">
            <a:avLst/>
          </a:prstGeom>
          <a:noFill/>
        </p:spPr>
        <p:txBody>
          <a:bodyPr wrap="none" rtlCol="0">
            <a:spAutoFit/>
          </a:bodyPr>
          <a:lstStyle/>
          <a:p>
            <a:r>
              <a:rPr lang="en-US" dirty="0" smtClean="0">
                <a:solidFill>
                  <a:srgbClr val="00264D"/>
                </a:solidFill>
              </a:rPr>
              <a:t>2/19/13</a:t>
            </a:r>
          </a:p>
          <a:p>
            <a:r>
              <a:rPr lang="en-US" dirty="0" smtClean="0">
                <a:solidFill>
                  <a:srgbClr val="00264D"/>
                </a:solidFill>
              </a:rPr>
              <a:t>Advanced Persistent Threat</a:t>
            </a:r>
            <a:endParaRPr lang="en-US" dirty="0">
              <a:solidFill>
                <a:srgbClr val="00264D"/>
              </a:solidFill>
            </a:endParaRPr>
          </a:p>
        </p:txBody>
      </p:sp>
    </p:spTree>
    <p:extLst>
      <p:ext uri="{BB962C8B-B14F-4D97-AF65-F5344CB8AC3E}">
        <p14:creationId xmlns:p14="http://schemas.microsoft.com/office/powerpoint/2010/main" val="20561119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16012"/>
            <a:ext cx="9144000" cy="5170388"/>
          </a:xfrm>
          <a:prstGeom prst="rect">
            <a:avLst/>
          </a:prstGeom>
        </p:spPr>
      </p:pic>
      <p:pic>
        <p:nvPicPr>
          <p:cNvPr id="3" name="Picture 2"/>
          <p:cNvPicPr>
            <a:picLocks noChangeAspect="1"/>
          </p:cNvPicPr>
          <p:nvPr/>
        </p:nvPicPr>
        <p:blipFill>
          <a:blip r:embed="rId3"/>
          <a:stretch>
            <a:fillRect/>
          </a:stretch>
        </p:blipFill>
        <p:spPr>
          <a:xfrm>
            <a:off x="6553200" y="5778500"/>
            <a:ext cx="2159000" cy="1079500"/>
          </a:xfrm>
          <a:prstGeom prst="rect">
            <a:avLst/>
          </a:prstGeom>
        </p:spPr>
      </p:pic>
    </p:spTree>
    <p:extLst>
      <p:ext uri="{BB962C8B-B14F-4D97-AF65-F5344CB8AC3E}">
        <p14:creationId xmlns:p14="http://schemas.microsoft.com/office/powerpoint/2010/main" val="24362734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4987"/>
            <a:ext cx="91440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6553200" y="5778500"/>
            <a:ext cx="2159000" cy="1079500"/>
          </a:xfrm>
          <a:prstGeom prst="rect">
            <a:avLst/>
          </a:prstGeom>
        </p:spPr>
      </p:pic>
      <p:sp>
        <p:nvSpPr>
          <p:cNvPr id="4" name="TextBox 3"/>
          <p:cNvSpPr txBox="1"/>
          <p:nvPr/>
        </p:nvSpPr>
        <p:spPr>
          <a:xfrm>
            <a:off x="609600" y="609600"/>
            <a:ext cx="2590800" cy="1384995"/>
          </a:xfrm>
          <a:prstGeom prst="rect">
            <a:avLst/>
          </a:prstGeom>
          <a:noFill/>
        </p:spPr>
        <p:txBody>
          <a:bodyPr wrap="square" rtlCol="0">
            <a:spAutoFit/>
          </a:bodyPr>
          <a:lstStyle/>
          <a:p>
            <a:pPr algn="ctr"/>
            <a:r>
              <a:rPr lang="en-US" sz="1800" dirty="0" smtClean="0">
                <a:solidFill>
                  <a:srgbClr val="00264D"/>
                </a:solidFill>
              </a:rPr>
              <a:t>Typically open with a</a:t>
            </a:r>
            <a:r>
              <a:rPr lang="en-US" b="1" dirty="0" smtClean="0">
                <a:solidFill>
                  <a:srgbClr val="00264D"/>
                </a:solidFill>
              </a:rPr>
              <a:t> </a:t>
            </a:r>
            <a:r>
              <a:rPr lang="en-US" sz="2000" b="1" dirty="0" smtClean="0">
                <a:solidFill>
                  <a:srgbClr val="00264D"/>
                </a:solidFill>
              </a:rPr>
              <a:t>spear phishing</a:t>
            </a:r>
            <a:r>
              <a:rPr lang="en-US" sz="2000" dirty="0" smtClean="0">
                <a:solidFill>
                  <a:srgbClr val="00264D"/>
                </a:solidFill>
              </a:rPr>
              <a:t> attack containing a </a:t>
            </a:r>
            <a:r>
              <a:rPr lang="en-US" sz="2000" dirty="0" err="1" smtClean="0">
                <a:solidFill>
                  <a:srgbClr val="00264D"/>
                </a:solidFill>
              </a:rPr>
              <a:t>trojan</a:t>
            </a:r>
            <a:r>
              <a:rPr lang="en-US" sz="2000" dirty="0" smtClean="0">
                <a:solidFill>
                  <a:srgbClr val="00264D"/>
                </a:solidFill>
              </a:rPr>
              <a:t> horse</a:t>
            </a:r>
            <a:endParaRPr lang="en-US" sz="2000" dirty="0">
              <a:solidFill>
                <a:srgbClr val="00264D"/>
              </a:solidFill>
            </a:endParaRPr>
          </a:p>
        </p:txBody>
      </p:sp>
      <p:cxnSp>
        <p:nvCxnSpPr>
          <p:cNvPr id="5" name="Straight Connector 4"/>
          <p:cNvCxnSpPr>
            <a:stCxn id="4" idx="2"/>
          </p:cNvCxnSpPr>
          <p:nvPr/>
        </p:nvCxnSpPr>
        <p:spPr bwMode="auto">
          <a:xfrm>
            <a:off x="1905000" y="1994595"/>
            <a:ext cx="457200" cy="672405"/>
          </a:xfrm>
          <a:prstGeom prst="line">
            <a:avLst/>
          </a:prstGeom>
          <a:solidFill>
            <a:srgbClr val="00B8FF"/>
          </a:solidFill>
          <a:ln w="38100" cap="flat" cmpd="sng" algn="ctr">
            <a:solidFill>
              <a:schemeClr val="tx1"/>
            </a:solidFill>
            <a:prstDash val="solid"/>
            <a:round/>
            <a:headEnd type="none" w="med" len="med"/>
            <a:tailEnd type="triangle" w="med" len="med"/>
          </a:ln>
          <a:effectLst/>
        </p:spPr>
      </p:cxnSp>
      <p:sp>
        <p:nvSpPr>
          <p:cNvPr id="8" name="TextBox 7"/>
          <p:cNvSpPr txBox="1"/>
          <p:nvPr/>
        </p:nvSpPr>
        <p:spPr>
          <a:xfrm>
            <a:off x="1981200" y="4724400"/>
            <a:ext cx="3657600" cy="1631216"/>
          </a:xfrm>
          <a:prstGeom prst="rect">
            <a:avLst/>
          </a:prstGeom>
          <a:noFill/>
        </p:spPr>
        <p:txBody>
          <a:bodyPr wrap="square" rtlCol="0">
            <a:spAutoFit/>
          </a:bodyPr>
          <a:lstStyle/>
          <a:p>
            <a:pPr algn="ctr"/>
            <a:r>
              <a:rPr lang="en-US" sz="2000" b="1" dirty="0" smtClean="0">
                <a:solidFill>
                  <a:srgbClr val="00264D"/>
                </a:solidFill>
              </a:rPr>
              <a:t>Privilege escalation</a:t>
            </a:r>
          </a:p>
          <a:p>
            <a:pPr algn="ctr"/>
            <a:r>
              <a:rPr lang="en-US" sz="2000" dirty="0" smtClean="0">
                <a:solidFill>
                  <a:srgbClr val="00264D"/>
                </a:solidFill>
              </a:rPr>
              <a:t>to compromise trusted software or accounts</a:t>
            </a:r>
          </a:p>
          <a:p>
            <a:pPr algn="ctr"/>
            <a:r>
              <a:rPr lang="en-US" sz="2000" dirty="0">
                <a:solidFill>
                  <a:srgbClr val="00264D"/>
                </a:solidFill>
              </a:rPr>
              <a:t>(e.g., </a:t>
            </a:r>
            <a:r>
              <a:rPr lang="en-US" sz="2000" dirty="0" smtClean="0">
                <a:solidFill>
                  <a:srgbClr val="00264D"/>
                </a:solidFill>
              </a:rPr>
              <a:t>buffer overflow or password crack) </a:t>
            </a:r>
            <a:endParaRPr lang="en-US" sz="2000" dirty="0">
              <a:solidFill>
                <a:srgbClr val="00264D"/>
              </a:solidFill>
            </a:endParaRPr>
          </a:p>
        </p:txBody>
      </p:sp>
      <p:cxnSp>
        <p:nvCxnSpPr>
          <p:cNvPr id="9" name="Straight Connector 8"/>
          <p:cNvCxnSpPr>
            <a:stCxn id="8" idx="0"/>
          </p:cNvCxnSpPr>
          <p:nvPr/>
        </p:nvCxnSpPr>
        <p:spPr bwMode="auto">
          <a:xfrm flipV="1">
            <a:off x="3810000" y="3276600"/>
            <a:ext cx="1295400" cy="1447800"/>
          </a:xfrm>
          <a:prstGeom prst="line">
            <a:avLst/>
          </a:prstGeom>
          <a:solidFill>
            <a:srgbClr val="00B8FF"/>
          </a:solidFill>
          <a:ln w="38100" cap="flat" cmpd="sng" algn="ctr">
            <a:solidFill>
              <a:schemeClr val="tx1"/>
            </a:solidFill>
            <a:prstDash val="solid"/>
            <a:round/>
            <a:headEnd type="none" w="med" len="med"/>
            <a:tailEnd type="triangle" w="med" len="med"/>
          </a:ln>
          <a:effectLst/>
        </p:spPr>
      </p:cxnSp>
      <p:cxnSp>
        <p:nvCxnSpPr>
          <p:cNvPr id="12" name="Straight Connector 11"/>
          <p:cNvCxnSpPr/>
          <p:nvPr/>
        </p:nvCxnSpPr>
        <p:spPr bwMode="auto">
          <a:xfrm flipH="1">
            <a:off x="6858000" y="1143000"/>
            <a:ext cx="609600" cy="152400"/>
          </a:xfrm>
          <a:prstGeom prst="line">
            <a:avLst/>
          </a:prstGeom>
          <a:solidFill>
            <a:srgbClr val="00B8FF"/>
          </a:solidFill>
          <a:ln w="38100" cap="flat" cmpd="sng" algn="ctr">
            <a:solidFill>
              <a:schemeClr val="tx1"/>
            </a:solidFill>
            <a:prstDash val="solid"/>
            <a:round/>
            <a:headEnd type="none" w="med" len="med"/>
            <a:tailEnd type="triangle" w="med" len="med"/>
          </a:ln>
          <a:effectLst/>
        </p:spPr>
      </p:cxnSp>
      <p:sp>
        <p:nvSpPr>
          <p:cNvPr id="15" name="TextBox 14"/>
          <p:cNvSpPr txBox="1"/>
          <p:nvPr/>
        </p:nvSpPr>
        <p:spPr>
          <a:xfrm>
            <a:off x="6934200" y="533400"/>
            <a:ext cx="2286000" cy="1015663"/>
          </a:xfrm>
          <a:prstGeom prst="rect">
            <a:avLst/>
          </a:prstGeom>
          <a:noFill/>
        </p:spPr>
        <p:txBody>
          <a:bodyPr wrap="square" rtlCol="0">
            <a:spAutoFit/>
          </a:bodyPr>
          <a:lstStyle/>
          <a:p>
            <a:pPr algn="ctr"/>
            <a:r>
              <a:rPr lang="en-US" sz="2000" dirty="0" smtClean="0">
                <a:solidFill>
                  <a:srgbClr val="00264D"/>
                </a:solidFill>
              </a:rPr>
              <a:t>Spread to other users or machines.</a:t>
            </a:r>
            <a:endParaRPr lang="en-US" sz="2000" dirty="0">
              <a:solidFill>
                <a:srgbClr val="00264D"/>
              </a:solidFill>
            </a:endParaRPr>
          </a:p>
        </p:txBody>
      </p:sp>
    </p:spTree>
    <p:extLst>
      <p:ext uri="{BB962C8B-B14F-4D97-AF65-F5344CB8AC3E}">
        <p14:creationId xmlns:p14="http://schemas.microsoft.com/office/powerpoint/2010/main" val="14801421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5638800" y="4724400"/>
            <a:ext cx="2667000" cy="1828800"/>
          </a:xfrm>
          <a:prstGeom prst="rect">
            <a:avLst/>
          </a:prstGeom>
          <a:solidFill>
            <a:schemeClr val="bg1">
              <a:lumMod val="75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4" name="Title 3"/>
          <p:cNvSpPr>
            <a:spLocks noGrp="1"/>
          </p:cNvSpPr>
          <p:nvPr>
            <p:ph type="title"/>
          </p:nvPr>
        </p:nvSpPr>
        <p:spPr/>
        <p:txBody>
          <a:bodyPr/>
          <a:lstStyle/>
          <a:p>
            <a:r>
              <a:rPr lang="en-US" dirty="0" smtClean="0"/>
              <a:t>Protection: abstract concept</a:t>
            </a:r>
            <a:endParaRPr lang="en-US" dirty="0"/>
          </a:p>
        </p:txBody>
      </p:sp>
      <p:sp>
        <p:nvSpPr>
          <p:cNvPr id="2" name="Content Placeholder 1"/>
          <p:cNvSpPr>
            <a:spLocks noGrp="1"/>
          </p:cNvSpPr>
          <p:nvPr>
            <p:ph idx="1"/>
          </p:nvPr>
        </p:nvSpPr>
        <p:spPr>
          <a:xfrm>
            <a:off x="457200" y="1524000"/>
            <a:ext cx="7848600" cy="4111625"/>
          </a:xfrm>
        </p:spPr>
        <p:txBody>
          <a:bodyPr/>
          <a:lstStyle/>
          <a:p>
            <a:r>
              <a:rPr lang="en-US" sz="2400" b="0" dirty="0" smtClean="0"/>
              <a:t>Running </a:t>
            </a:r>
            <a:r>
              <a:rPr lang="en-US" sz="2400" dirty="0" smtClean="0"/>
              <a:t>code</a:t>
            </a:r>
            <a:r>
              <a:rPr lang="en-US" sz="2400" b="0" dirty="0" smtClean="0"/>
              <a:t> can access some set of </a:t>
            </a:r>
            <a:r>
              <a:rPr lang="en-US" sz="2400" dirty="0" smtClean="0"/>
              <a:t>data</a:t>
            </a:r>
            <a:r>
              <a:rPr lang="en-US" sz="2400" b="0" dirty="0" smtClean="0"/>
              <a:t>.</a:t>
            </a:r>
          </a:p>
          <a:p>
            <a:pPr lvl="1"/>
            <a:r>
              <a:rPr lang="en-US" sz="2000" dirty="0" smtClean="0"/>
              <a:t>Code</a:t>
            </a:r>
            <a:r>
              <a:rPr lang="en-US" sz="2000" b="0" dirty="0" smtClean="0"/>
              <a:t> == program</a:t>
            </a:r>
            <a:r>
              <a:rPr lang="en-US" sz="2000" b="0" dirty="0"/>
              <a:t>, module, component, </a:t>
            </a:r>
            <a:r>
              <a:rPr lang="en-US" sz="2000" b="0" dirty="0" smtClean="0"/>
              <a:t>instance,</a:t>
            </a:r>
          </a:p>
          <a:p>
            <a:pPr lvl="1"/>
            <a:r>
              <a:rPr lang="en-US" sz="2000" dirty="0" smtClean="0"/>
              <a:t>Data</a:t>
            </a:r>
            <a:r>
              <a:rPr lang="en-US" sz="2000" b="0" dirty="0" smtClean="0"/>
              <a:t> == objects, state, files, VM segments…</a:t>
            </a:r>
          </a:p>
          <a:p>
            <a:r>
              <a:rPr lang="en-US" sz="2400" b="0" dirty="0" smtClean="0"/>
              <a:t>We call that set a </a:t>
            </a:r>
            <a:r>
              <a:rPr lang="en-US" sz="2400" dirty="0" smtClean="0">
                <a:solidFill>
                  <a:srgbClr val="651222"/>
                </a:solidFill>
              </a:rPr>
              <a:t>domain</a:t>
            </a:r>
            <a:r>
              <a:rPr lang="en-US" sz="2400" b="0" dirty="0" smtClean="0">
                <a:solidFill>
                  <a:srgbClr val="651222"/>
                </a:solidFill>
              </a:rPr>
              <a:t> </a:t>
            </a:r>
            <a:r>
              <a:rPr lang="en-US" sz="2400" b="0" dirty="0" smtClean="0"/>
              <a:t>or </a:t>
            </a:r>
            <a:r>
              <a:rPr lang="en-US" sz="2400" dirty="0" smtClean="0">
                <a:solidFill>
                  <a:srgbClr val="651222"/>
                </a:solidFill>
              </a:rPr>
              <a:t>protection domain</a:t>
            </a:r>
            <a:r>
              <a:rPr lang="en-US" sz="2400" b="0" dirty="0" smtClean="0"/>
              <a:t>.</a:t>
            </a:r>
          </a:p>
          <a:p>
            <a:pPr lvl="1"/>
            <a:r>
              <a:rPr lang="en-US" sz="2000" b="0" dirty="0"/>
              <a:t>D</a:t>
            </a:r>
            <a:r>
              <a:rPr lang="en-US" sz="2000" b="0" dirty="0" smtClean="0"/>
              <a:t>efines the “powers” that the running code has available to it.</a:t>
            </a:r>
          </a:p>
          <a:p>
            <a:pPr lvl="1"/>
            <a:r>
              <a:rPr lang="en-US" sz="2000" b="0" dirty="0"/>
              <a:t>D</a:t>
            </a:r>
            <a:r>
              <a:rPr lang="en-US" sz="2000" b="0" dirty="0" smtClean="0"/>
              <a:t>etermined by </a:t>
            </a:r>
            <a:r>
              <a:rPr lang="en-US" sz="2000" dirty="0"/>
              <a:t>context</a:t>
            </a:r>
            <a:r>
              <a:rPr lang="en-US" sz="2000" b="0" dirty="0"/>
              <a:t> and/or </a:t>
            </a:r>
            <a:r>
              <a:rPr lang="en-US" sz="2000" dirty="0" smtClean="0"/>
              <a:t>identity</a:t>
            </a:r>
            <a:r>
              <a:rPr lang="en-US" sz="2000" b="0" dirty="0" smtClean="0"/>
              <a:t> (label/attributes).</a:t>
            </a:r>
          </a:p>
          <a:p>
            <a:pPr lvl="1"/>
            <a:r>
              <a:rPr lang="en-US" sz="2000" b="0" dirty="0" smtClean="0"/>
              <a:t>Protection </a:t>
            </a:r>
            <a:r>
              <a:rPr lang="en-US" sz="2000" b="0" dirty="0"/>
              <a:t>domains may </a:t>
            </a:r>
            <a:r>
              <a:rPr lang="en-US" sz="2000" b="0" dirty="0" smtClean="0"/>
              <a:t>overlap (data sharing).</a:t>
            </a:r>
            <a:endParaRPr lang="en-US" sz="2000" b="0" dirty="0"/>
          </a:p>
          <a:p>
            <a:pPr lvl="1"/>
            <a:endParaRPr lang="en-US" sz="2000" b="0" dirty="0" smtClean="0"/>
          </a:p>
          <a:p>
            <a:pPr marL="0" indent="0">
              <a:buNone/>
            </a:pPr>
            <a:endParaRPr lang="en-US" sz="2400" b="0" dirty="0" smtClean="0"/>
          </a:p>
          <a:p>
            <a:pPr marL="0" indent="0">
              <a:buNone/>
            </a:pPr>
            <a:endParaRPr lang="en-US" sz="2400" b="0" dirty="0" smtClean="0"/>
          </a:p>
        </p:txBody>
      </p:sp>
      <p:sp>
        <p:nvSpPr>
          <p:cNvPr id="21" name="Snip Single Corner Rectangle 20"/>
          <p:cNvSpPr/>
          <p:nvPr/>
        </p:nvSpPr>
        <p:spPr bwMode="auto">
          <a:xfrm flipH="1">
            <a:off x="6033711" y="5389760"/>
            <a:ext cx="824289" cy="934840"/>
          </a:xfrm>
          <a:prstGeom prst="snip1Rect">
            <a:avLst/>
          </a:prstGeom>
          <a:solidFill>
            <a:srgbClr val="998674"/>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4" name="Rectangle 23"/>
          <p:cNvSpPr/>
          <p:nvPr/>
        </p:nvSpPr>
        <p:spPr bwMode="auto">
          <a:xfrm>
            <a:off x="7239000" y="5257800"/>
            <a:ext cx="541337" cy="135334"/>
          </a:xfrm>
          <a:prstGeom prst="rect">
            <a:avLst/>
          </a:prstGeom>
          <a:solidFill>
            <a:srgbClr val="8B478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5" name="Rectangle 24"/>
          <p:cNvSpPr/>
          <p:nvPr/>
        </p:nvSpPr>
        <p:spPr bwMode="auto">
          <a:xfrm>
            <a:off x="7239000" y="5562600"/>
            <a:ext cx="541337" cy="135335"/>
          </a:xfrm>
          <a:prstGeom prst="rect">
            <a:avLst/>
          </a:prstGeom>
          <a:solidFill>
            <a:schemeClr val="accent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39" name="Oval 59"/>
          <p:cNvSpPr>
            <a:spLocks noChangeArrowheads="1"/>
          </p:cNvSpPr>
          <p:nvPr/>
        </p:nvSpPr>
        <p:spPr bwMode="auto">
          <a:xfrm flipH="1">
            <a:off x="7315200" y="6053137"/>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0" name="Oval 60"/>
          <p:cNvSpPr>
            <a:spLocks noChangeArrowheads="1"/>
          </p:cNvSpPr>
          <p:nvPr/>
        </p:nvSpPr>
        <p:spPr bwMode="auto">
          <a:xfrm flipH="1">
            <a:off x="7485062" y="6132512"/>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1" name="Oval 61"/>
          <p:cNvSpPr>
            <a:spLocks noChangeArrowheads="1"/>
          </p:cNvSpPr>
          <p:nvPr/>
        </p:nvSpPr>
        <p:spPr bwMode="auto">
          <a:xfrm flipH="1">
            <a:off x="7672387" y="6064250"/>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42" name="AutoShape 62"/>
          <p:cNvCxnSpPr>
            <a:cxnSpLocks noChangeShapeType="1"/>
            <a:stCxn id="45" idx="4"/>
            <a:endCxn id="39" idx="0"/>
          </p:cNvCxnSpPr>
          <p:nvPr/>
        </p:nvCxnSpPr>
        <p:spPr bwMode="auto">
          <a:xfrm flipH="1">
            <a:off x="7370762" y="5978525"/>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3" name="AutoShape 63"/>
          <p:cNvCxnSpPr>
            <a:cxnSpLocks noChangeShapeType="1"/>
            <a:stCxn id="45" idx="4"/>
            <a:endCxn id="40" idx="0"/>
          </p:cNvCxnSpPr>
          <p:nvPr/>
        </p:nvCxnSpPr>
        <p:spPr bwMode="auto">
          <a:xfrm>
            <a:off x="7540625" y="5978525"/>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4" name="AutoShape 64"/>
          <p:cNvCxnSpPr>
            <a:cxnSpLocks noChangeShapeType="1"/>
            <a:stCxn id="45" idx="4"/>
            <a:endCxn id="41" idx="7"/>
          </p:cNvCxnSpPr>
          <p:nvPr/>
        </p:nvCxnSpPr>
        <p:spPr bwMode="auto">
          <a:xfrm>
            <a:off x="7540625" y="5978525"/>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5" name="Oval 65"/>
          <p:cNvSpPr>
            <a:spLocks noChangeArrowheads="1"/>
          </p:cNvSpPr>
          <p:nvPr/>
        </p:nvSpPr>
        <p:spPr bwMode="auto">
          <a:xfrm flipH="1">
            <a:off x="7483475" y="5867400"/>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8" name="Rectangle 6"/>
          <p:cNvSpPr>
            <a:spLocks noChangeArrowheads="1"/>
          </p:cNvSpPr>
          <p:nvPr/>
        </p:nvSpPr>
        <p:spPr bwMode="auto">
          <a:xfrm>
            <a:off x="457200" y="4775537"/>
            <a:ext cx="4876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Domain</a:t>
            </a:r>
            <a:r>
              <a:rPr lang="en-US" sz="2000" dirty="0" smtClean="0">
                <a:solidFill>
                  <a:srgbClr val="003367"/>
                </a:solidFill>
              </a:rPr>
              <a:t>: a set of accessible names bound to objects.  Accesses are checked by a reference monitor. </a:t>
            </a:r>
          </a:p>
          <a:p>
            <a:endParaRPr lang="en-US" sz="2000" b="1" dirty="0">
              <a:solidFill>
                <a:srgbClr val="003367"/>
              </a:solidFill>
            </a:endParaRPr>
          </a:p>
          <a:p>
            <a:r>
              <a:rPr lang="en-US" sz="1800" b="1" dirty="0" smtClean="0">
                <a:solidFill>
                  <a:srgbClr val="003367"/>
                </a:solidFill>
              </a:rPr>
              <a:t>Yes, this is </a:t>
            </a:r>
            <a:r>
              <a:rPr lang="en-US" sz="1800" b="1" dirty="0" err="1" smtClean="0">
                <a:solidFill>
                  <a:srgbClr val="003367"/>
                </a:solidFill>
              </a:rPr>
              <a:t>verrry</a:t>
            </a:r>
            <a:r>
              <a:rPr lang="en-US" sz="1800" b="1" dirty="0" smtClean="0">
                <a:solidFill>
                  <a:srgbClr val="003367"/>
                </a:solidFill>
              </a:rPr>
              <a:t> abstract.</a:t>
            </a:r>
            <a:endParaRPr lang="en-US" sz="1600" b="1" dirty="0">
              <a:solidFill>
                <a:srgbClr val="003367"/>
              </a:solidFill>
            </a:endParaRPr>
          </a:p>
        </p:txBody>
      </p:sp>
      <p:sp>
        <p:nvSpPr>
          <p:cNvPr id="16" name="Text Box 93"/>
          <p:cNvSpPr txBox="1">
            <a:spLocks noChangeArrowheads="1"/>
          </p:cNvSpPr>
          <p:nvPr/>
        </p:nvSpPr>
        <p:spPr bwMode="auto">
          <a:xfrm>
            <a:off x="5715000" y="5876887"/>
            <a:ext cx="1443037" cy="371513"/>
          </a:xfrm>
          <a:prstGeom prst="rect">
            <a:avLst/>
          </a:prstGeom>
          <a:noFill/>
          <a:ln w="12700">
            <a:noFill/>
            <a:miter lim="800000"/>
            <a:headEnd/>
            <a:tailEnd/>
          </a:ln>
          <a:effec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defRPr/>
            </a:pPr>
            <a:r>
              <a:rPr lang="en-US" sz="1800" b="1" dirty="0" smtClean="0">
                <a:solidFill>
                  <a:srgbClr val="000000"/>
                </a:solidFill>
              </a:rPr>
              <a:t>code</a:t>
            </a:r>
            <a:endParaRPr lang="en-US" sz="1800" b="1" dirty="0">
              <a:solidFill>
                <a:prstClr val="white">
                  <a:lumMod val="50000"/>
                </a:prstClr>
              </a:solidFill>
            </a:endParaRPr>
          </a:p>
        </p:txBody>
      </p:sp>
      <p:sp>
        <p:nvSpPr>
          <p:cNvPr id="17" name="Text Box 93"/>
          <p:cNvSpPr txBox="1">
            <a:spLocks noChangeArrowheads="1"/>
          </p:cNvSpPr>
          <p:nvPr/>
        </p:nvSpPr>
        <p:spPr bwMode="auto">
          <a:xfrm>
            <a:off x="6786563" y="4800600"/>
            <a:ext cx="1443037" cy="371513"/>
          </a:xfrm>
          <a:prstGeom prst="rect">
            <a:avLst/>
          </a:prstGeom>
          <a:noFill/>
          <a:ln w="12700">
            <a:noFill/>
            <a:miter lim="800000"/>
            <a:headEnd/>
            <a:tailEnd/>
          </a:ln>
          <a:effec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defRPr/>
            </a:pPr>
            <a:r>
              <a:rPr lang="en-US" sz="1800" b="1" dirty="0" smtClean="0">
                <a:solidFill>
                  <a:srgbClr val="000000"/>
                </a:solidFill>
              </a:rPr>
              <a:t>data</a:t>
            </a:r>
            <a:endParaRPr lang="en-US" sz="1800" b="1" dirty="0">
              <a:solidFill>
                <a:prstClr val="white">
                  <a:lumMod val="50000"/>
                </a:prstClr>
              </a:solidFill>
            </a:endParaRPr>
          </a:p>
        </p:txBody>
      </p:sp>
      <p:sp>
        <p:nvSpPr>
          <p:cNvPr id="18" name="Text Box 93"/>
          <p:cNvSpPr txBox="1">
            <a:spLocks noChangeArrowheads="1"/>
          </p:cNvSpPr>
          <p:nvPr/>
        </p:nvSpPr>
        <p:spPr bwMode="auto">
          <a:xfrm>
            <a:off x="5414963" y="4724400"/>
            <a:ext cx="1443037" cy="371513"/>
          </a:xfrm>
          <a:prstGeom prst="rect">
            <a:avLst/>
          </a:prstGeom>
          <a:noFill/>
          <a:ln w="12700">
            <a:noFill/>
            <a:miter lim="800000"/>
            <a:headEnd/>
            <a:tailEnd/>
          </a:ln>
          <a:effec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defRPr/>
            </a:pPr>
            <a:r>
              <a:rPr lang="en-US" sz="1800" b="1" dirty="0" smtClean="0">
                <a:solidFill>
                  <a:srgbClr val="000000"/>
                </a:solidFill>
              </a:rPr>
              <a:t>domain</a:t>
            </a:r>
            <a:endParaRPr lang="en-US" sz="1800" b="1" dirty="0">
              <a:solidFill>
                <a:prstClr val="white">
                  <a:lumMod val="50000"/>
                </a:prstClr>
              </a:solidFill>
            </a:endParaRPr>
          </a:p>
        </p:txBody>
      </p:sp>
    </p:spTree>
    <p:extLst>
      <p:ext uri="{BB962C8B-B14F-4D97-AF65-F5344CB8AC3E}">
        <p14:creationId xmlns:p14="http://schemas.microsoft.com/office/powerpoint/2010/main" val="40029832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ChangeArrowheads="1"/>
          </p:cNvSpPr>
          <p:nvPr/>
        </p:nvSpPr>
        <p:spPr bwMode="auto">
          <a:xfrm>
            <a:off x="762000" y="428625"/>
            <a:ext cx="7696200" cy="555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0"/>
              </a:spcBef>
            </a:pPr>
            <a:r>
              <a:rPr lang="en-US" sz="2800" baseline="30000" dirty="0">
                <a:solidFill>
                  <a:srgbClr val="003367"/>
                </a:solidFill>
              </a:rPr>
              <a:t>The Initial Compromise stage represents the methods that intruders use to penetrate a target organization’s network. APT intruders frequently target individual users within a victim environment. As such, the most commonly observed method of initial compromise is </a:t>
            </a:r>
            <a:r>
              <a:rPr lang="en-US" sz="2800" b="1" baseline="30000" dirty="0">
                <a:solidFill>
                  <a:srgbClr val="003367"/>
                </a:solidFill>
              </a:rPr>
              <a:t>spear phishing</a:t>
            </a:r>
            <a:r>
              <a:rPr lang="en-US" sz="2800" baseline="30000" dirty="0">
                <a:solidFill>
                  <a:srgbClr val="003367"/>
                </a:solidFill>
              </a:rPr>
              <a:t>. Spear phishing messages may contain malicious attachments, a link to a malicious file, or a link to a malicious website. Less commonly, APT intruders may attempt to contact potential victims and send malicious content via social networking sites or instant messaging. Another common tactic is strategic web compromise, in which the attacker places malicious code on websites that people in targeted organizations will likely visit. When they visit these websites in the course of their normal duties, they will be compromised if </a:t>
            </a:r>
            <a:r>
              <a:rPr lang="en-US" sz="2800" baseline="30000" dirty="0" smtClean="0">
                <a:solidFill>
                  <a:srgbClr val="003367"/>
                </a:solidFill>
              </a:rPr>
              <a:t>their</a:t>
            </a:r>
            <a:r>
              <a:rPr lang="en-US" sz="2800" dirty="0" smtClean="0">
                <a:solidFill>
                  <a:srgbClr val="003367"/>
                </a:solidFill>
              </a:rPr>
              <a:t> </a:t>
            </a:r>
            <a:r>
              <a:rPr lang="en-US" sz="2800" baseline="30000" dirty="0" smtClean="0">
                <a:solidFill>
                  <a:srgbClr val="003367"/>
                </a:solidFill>
              </a:rPr>
              <a:t>computer</a:t>
            </a:r>
            <a:r>
              <a:rPr lang="en-US" sz="2800" dirty="0" smtClean="0">
                <a:solidFill>
                  <a:srgbClr val="003367"/>
                </a:solidFill>
              </a:rPr>
              <a:t> </a:t>
            </a:r>
            <a:r>
              <a:rPr lang="en-US" sz="2800" baseline="30000" dirty="0" smtClean="0">
                <a:solidFill>
                  <a:srgbClr val="003367"/>
                </a:solidFill>
              </a:rPr>
              <a:t>is </a:t>
            </a:r>
            <a:r>
              <a:rPr lang="en-US" sz="2800" baseline="30000" dirty="0">
                <a:solidFill>
                  <a:srgbClr val="003367"/>
                </a:solidFill>
              </a:rPr>
              <a:t>vulnerable to the attacker’s exploit code. APT groups may also look for vulnerable Internet-facing web servers and upload </a:t>
            </a:r>
            <a:r>
              <a:rPr lang="en-US" sz="2800" baseline="30000" dirty="0" err="1">
                <a:solidFill>
                  <a:srgbClr val="003367"/>
                </a:solidFill>
              </a:rPr>
              <a:t>webshells</a:t>
            </a:r>
            <a:r>
              <a:rPr lang="en-US" sz="2800" baseline="30000" dirty="0">
                <a:solidFill>
                  <a:srgbClr val="003367"/>
                </a:solidFill>
              </a:rPr>
              <a:t> in order to gain access to a </a:t>
            </a:r>
            <a:r>
              <a:rPr lang="en-US" sz="2800" baseline="30000" dirty="0" smtClean="0">
                <a:solidFill>
                  <a:srgbClr val="003367"/>
                </a:solidFill>
              </a:rPr>
              <a:t>target’s </a:t>
            </a:r>
            <a:r>
              <a:rPr lang="en-US" sz="2800" baseline="30000" dirty="0">
                <a:solidFill>
                  <a:srgbClr val="003367"/>
                </a:solidFill>
              </a:rPr>
              <a:t>internal network, or look for other technical vulnerabilities in public-facing infrastructure.</a:t>
            </a:r>
          </a:p>
          <a:p>
            <a:endParaRPr lang="en-US" sz="2800" baseline="30000" dirty="0">
              <a:solidFill>
                <a:srgbClr val="003367"/>
              </a:solidFill>
            </a:endParaRPr>
          </a:p>
          <a:p>
            <a:r>
              <a:rPr lang="en-US" sz="2800" baseline="30000" dirty="0">
                <a:solidFill>
                  <a:srgbClr val="003367"/>
                </a:solidFill>
              </a:rPr>
              <a:t>P63 appendix</a:t>
            </a:r>
            <a:endParaRPr lang="en-US" sz="2800" dirty="0">
              <a:solidFill>
                <a:srgbClr val="003367"/>
              </a:solidFill>
            </a:endParaRPr>
          </a:p>
        </p:txBody>
      </p:sp>
      <p:pic>
        <p:nvPicPr>
          <p:cNvPr id="2" name="Picture 1"/>
          <p:cNvPicPr>
            <a:picLocks noChangeAspect="1"/>
          </p:cNvPicPr>
          <p:nvPr/>
        </p:nvPicPr>
        <p:blipFill>
          <a:blip r:embed="rId2"/>
          <a:stretch>
            <a:fillRect/>
          </a:stretch>
        </p:blipFill>
        <p:spPr>
          <a:xfrm>
            <a:off x="6705600" y="5765800"/>
            <a:ext cx="2159000" cy="1079500"/>
          </a:xfrm>
          <a:prstGeom prst="rect">
            <a:avLst/>
          </a:prstGeom>
        </p:spPr>
      </p:pic>
    </p:spTree>
    <p:extLst>
      <p:ext uri="{BB962C8B-B14F-4D97-AF65-F5344CB8AC3E}">
        <p14:creationId xmlns:p14="http://schemas.microsoft.com/office/powerpoint/2010/main" val="36516262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533400" y="1828800"/>
            <a:ext cx="8226425" cy="1554163"/>
          </a:xfrm>
        </p:spPr>
        <p:txBody>
          <a:bodyPr/>
          <a:lstStyle/>
          <a:p>
            <a:r>
              <a:rPr lang="en-US" dirty="0">
                <a:latin typeface="Arial" charset="0"/>
                <a:ea typeface="ＭＳ Ｐゴシック" charset="0"/>
              </a:rPr>
              <a:t>Phishing, password attacks, and other </a:t>
            </a:r>
            <a:r>
              <a:rPr lang="en-US" dirty="0" smtClean="0">
                <a:latin typeface="Arial" charset="0"/>
                <a:ea typeface="ＭＳ Ｐゴシック" charset="0"/>
              </a:rPr>
              <a:t>“social” </a:t>
            </a:r>
            <a:r>
              <a:rPr lang="en-US" dirty="0">
                <a:latin typeface="Arial" charset="0"/>
                <a:ea typeface="ＭＳ Ｐゴシック" charset="0"/>
              </a:rPr>
              <a:t>attack vectors.</a:t>
            </a:r>
          </a:p>
        </p:txBody>
      </p:sp>
    </p:spTree>
    <p:extLst>
      <p:ext uri="{BB962C8B-B14F-4D97-AF65-F5344CB8AC3E}">
        <p14:creationId xmlns:p14="http://schemas.microsoft.com/office/powerpoint/2010/main" val="37886458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Oval 9"/>
          <p:cNvSpPr>
            <a:spLocks noChangeArrowheads="1"/>
          </p:cNvSpPr>
          <p:nvPr/>
        </p:nvSpPr>
        <p:spPr bwMode="auto">
          <a:xfrm>
            <a:off x="2362200" y="304800"/>
            <a:ext cx="4419600" cy="4419600"/>
          </a:xfrm>
          <a:prstGeom prst="ellipse">
            <a:avLst/>
          </a:prstGeom>
          <a:solidFill>
            <a:srgbClr val="CC99FF"/>
          </a:solidFill>
          <a:ln w="19050">
            <a:solidFill>
              <a:schemeClr val="tx1"/>
            </a:solidFill>
            <a:round/>
            <a:headEnd/>
            <a:tailEnd/>
          </a:ln>
        </p:spPr>
        <p:txBody>
          <a:bodyPr wrap="none" anchor="ctr"/>
          <a:lstStyle/>
          <a:p>
            <a:endParaRPr lang="en-US"/>
          </a:p>
        </p:txBody>
      </p:sp>
      <p:sp>
        <p:nvSpPr>
          <p:cNvPr id="148482" name="Oval 8"/>
          <p:cNvSpPr>
            <a:spLocks noChangeArrowheads="1"/>
          </p:cNvSpPr>
          <p:nvPr/>
        </p:nvSpPr>
        <p:spPr bwMode="auto">
          <a:xfrm>
            <a:off x="3962400" y="1066800"/>
            <a:ext cx="2370138" cy="2370138"/>
          </a:xfrm>
          <a:prstGeom prst="ellipse">
            <a:avLst/>
          </a:prstGeom>
          <a:solidFill>
            <a:schemeClr val="accent1"/>
          </a:solidFill>
          <a:ln w="19050">
            <a:solidFill>
              <a:schemeClr val="tx1"/>
            </a:solidFill>
            <a:round/>
            <a:headEnd/>
            <a:tailEnd/>
          </a:ln>
        </p:spPr>
        <p:txBody>
          <a:bodyPr wrap="none" anchor="ctr"/>
          <a:lstStyle/>
          <a:p>
            <a:pPr algn="ctr"/>
            <a:r>
              <a:rPr lang="en-US">
                <a:latin typeface="Comic Sans MS" charset="0"/>
              </a:rPr>
              <a:t>technology</a:t>
            </a:r>
          </a:p>
        </p:txBody>
      </p:sp>
      <p:sp>
        <p:nvSpPr>
          <p:cNvPr id="148483" name="Text Box 12"/>
          <p:cNvSpPr txBox="1">
            <a:spLocks noChangeArrowheads="1"/>
          </p:cNvSpPr>
          <p:nvPr/>
        </p:nvSpPr>
        <p:spPr bwMode="auto">
          <a:xfrm>
            <a:off x="3417888" y="3436938"/>
            <a:ext cx="1089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a:latin typeface="Comic Sans MS" charset="0"/>
              </a:rPr>
              <a:t>people</a:t>
            </a:r>
          </a:p>
        </p:txBody>
      </p:sp>
      <p:sp>
        <p:nvSpPr>
          <p:cNvPr id="148484" name="Text Box 13"/>
          <p:cNvSpPr txBox="1">
            <a:spLocks noChangeArrowheads="1"/>
          </p:cNvSpPr>
          <p:nvPr/>
        </p:nvSpPr>
        <p:spPr bwMode="auto">
          <a:xfrm>
            <a:off x="533400" y="4864100"/>
            <a:ext cx="82565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a:solidFill>
                  <a:srgbClr val="00264D"/>
                </a:solidFill>
                <a:cs typeface="Arial" charset="0"/>
              </a:rPr>
              <a:t>Where are the boundaries of the “system” that you would like to secure?</a:t>
            </a:r>
          </a:p>
          <a:p>
            <a:pPr eaLnBrk="1" hangingPunct="1"/>
            <a:endParaRPr lang="en-US">
              <a:solidFill>
                <a:srgbClr val="00264D"/>
              </a:solidFill>
              <a:cs typeface="Arial" charset="0"/>
            </a:endParaRPr>
          </a:p>
          <a:p>
            <a:pPr eaLnBrk="1" hangingPunct="1"/>
            <a:r>
              <a:rPr lang="en-US">
                <a:solidFill>
                  <a:srgbClr val="00264D"/>
                </a:solidFill>
                <a:cs typeface="Arial" charset="0"/>
              </a:rPr>
              <a:t>Where is the weakest link?</a:t>
            </a:r>
          </a:p>
          <a:p>
            <a:pPr eaLnBrk="1" hangingPunct="1"/>
            <a:r>
              <a:rPr lang="en-US">
                <a:solidFill>
                  <a:srgbClr val="00264D"/>
                </a:solidFill>
                <a:cs typeface="Arial" charset="0"/>
              </a:rPr>
              <a:t>What happens when the weakest link fails?</a:t>
            </a:r>
          </a:p>
        </p:txBody>
      </p:sp>
    </p:spTree>
    <p:extLst>
      <p:ext uri="{BB962C8B-B14F-4D97-AF65-F5344CB8AC3E}">
        <p14:creationId xmlns:p14="http://schemas.microsoft.com/office/powerpoint/2010/main" val="34338391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r>
              <a:rPr lang="en-US">
                <a:latin typeface="Arial" charset="0"/>
                <a:ea typeface="ＭＳ Ｐゴシック" charset="0"/>
              </a:rPr>
              <a:t>The First Axiom of Security</a:t>
            </a:r>
          </a:p>
        </p:txBody>
      </p:sp>
      <p:sp>
        <p:nvSpPr>
          <p:cNvPr id="149506" name="Rectangle 3"/>
          <p:cNvSpPr>
            <a:spLocks noGrp="1" noChangeArrowheads="1"/>
          </p:cNvSpPr>
          <p:nvPr>
            <p:ph type="body" idx="1"/>
          </p:nvPr>
        </p:nvSpPr>
        <p:spPr>
          <a:xfrm>
            <a:off x="457200" y="1600200"/>
            <a:ext cx="8229600" cy="4953000"/>
          </a:xfrm>
        </p:spPr>
        <p:txBody>
          <a:bodyPr/>
          <a:lstStyle/>
          <a:p>
            <a:pPr>
              <a:lnSpc>
                <a:spcPct val="90000"/>
              </a:lnSpc>
            </a:pPr>
            <a:r>
              <a:rPr lang="en-US" sz="2400" dirty="0">
                <a:latin typeface="Arial" charset="0"/>
                <a:ea typeface="ＭＳ Ｐゴシック" charset="0"/>
              </a:rPr>
              <a:t>“Security is at least as much a social problem as it is a technical problem.”</a:t>
            </a:r>
          </a:p>
          <a:p>
            <a:pPr lvl="1">
              <a:lnSpc>
                <a:spcPct val="90000"/>
              </a:lnSpc>
            </a:pPr>
            <a:r>
              <a:rPr lang="en-US" sz="2000" dirty="0">
                <a:latin typeface="Arial" charset="0"/>
                <a:ea typeface="ＭＳ Ｐゴシック" charset="0"/>
              </a:rPr>
              <a:t>Translation: humans are the weak link.</a:t>
            </a:r>
          </a:p>
          <a:p>
            <a:pPr>
              <a:lnSpc>
                <a:spcPct val="90000"/>
              </a:lnSpc>
            </a:pPr>
            <a:r>
              <a:rPr lang="en-US" sz="2400" dirty="0" smtClean="0">
                <a:latin typeface="Arial" charset="0"/>
                <a:ea typeface="ＭＳ Ｐゴシック" charset="0"/>
              </a:rPr>
              <a:t>Never lose </a:t>
            </a:r>
            <a:r>
              <a:rPr lang="en-US" sz="2400" dirty="0">
                <a:latin typeface="Arial" charset="0"/>
                <a:ea typeface="ＭＳ Ｐゴシック" charset="0"/>
              </a:rPr>
              <a:t>sight of the social dimension. </a:t>
            </a:r>
          </a:p>
          <a:p>
            <a:pPr lvl="1">
              <a:lnSpc>
                <a:spcPct val="90000"/>
              </a:lnSpc>
            </a:pPr>
            <a:r>
              <a:rPr lang="en-US" sz="2000" dirty="0">
                <a:latin typeface="Arial" charset="0"/>
                <a:ea typeface="ＭＳ Ｐゴシック" charset="0"/>
              </a:rPr>
              <a:t>Keys left in lock</a:t>
            </a:r>
          </a:p>
          <a:p>
            <a:pPr lvl="1">
              <a:lnSpc>
                <a:spcPct val="90000"/>
              </a:lnSpc>
            </a:pPr>
            <a:r>
              <a:rPr lang="en-US" sz="2000" dirty="0">
                <a:latin typeface="Arial" charset="0"/>
                <a:ea typeface="ＭＳ Ｐゴシック" charset="0"/>
              </a:rPr>
              <a:t>Phishing</a:t>
            </a:r>
          </a:p>
          <a:p>
            <a:pPr lvl="1">
              <a:lnSpc>
                <a:spcPct val="90000"/>
              </a:lnSpc>
            </a:pPr>
            <a:r>
              <a:rPr lang="en-US" sz="2000" dirty="0">
                <a:latin typeface="Arial" charset="0"/>
                <a:ea typeface="ＭＳ Ｐゴシック" charset="0"/>
              </a:rPr>
              <a:t>Executable attachments</a:t>
            </a:r>
          </a:p>
          <a:p>
            <a:pPr lvl="1">
              <a:lnSpc>
                <a:spcPct val="90000"/>
              </a:lnSpc>
            </a:pPr>
            <a:r>
              <a:rPr lang="en-US" sz="2000" dirty="0">
                <a:latin typeface="Arial" charset="0"/>
                <a:ea typeface="ＭＳ Ｐゴシック" charset="0"/>
              </a:rPr>
              <a:t>Trojan software</a:t>
            </a:r>
          </a:p>
          <a:p>
            <a:pPr lvl="1">
              <a:lnSpc>
                <a:spcPct val="90000"/>
              </a:lnSpc>
            </a:pPr>
            <a:r>
              <a:rPr lang="en-US" sz="2000" dirty="0">
                <a:latin typeface="Arial" charset="0"/>
                <a:ea typeface="ＭＳ Ｐゴシック" charset="0"/>
              </a:rPr>
              <a:t>Post-it passwords</a:t>
            </a:r>
          </a:p>
          <a:p>
            <a:pPr lvl="1">
              <a:lnSpc>
                <a:spcPct val="90000"/>
              </a:lnSpc>
            </a:pPr>
            <a:r>
              <a:rPr lang="en-US" sz="2000" dirty="0">
                <a:latin typeface="Arial" charset="0"/>
                <a:ea typeface="ＭＳ Ｐゴシック" charset="0"/>
              </a:rPr>
              <a:t>Bribes, torture, etc.</a:t>
            </a:r>
          </a:p>
          <a:p>
            <a:pPr lvl="1">
              <a:lnSpc>
                <a:spcPct val="90000"/>
              </a:lnSpc>
            </a:pPr>
            <a:r>
              <a:rPr lang="en-US" sz="2000" dirty="0">
                <a:latin typeface="Arial" charset="0"/>
                <a:ea typeface="ＭＳ Ｐゴシック" charset="0"/>
              </a:rPr>
              <a:t>Etc.</a:t>
            </a:r>
          </a:p>
        </p:txBody>
      </p:sp>
      <p:pic>
        <p:nvPicPr>
          <p:cNvPr id="14950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459163"/>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29975902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7462" y="0"/>
            <a:ext cx="6510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3200" dirty="0" smtClean="0"/>
              <a:t>Phishing</a:t>
            </a:r>
            <a:endParaRPr lang="en-US" dirty="0"/>
          </a:p>
        </p:txBody>
      </p:sp>
      <p:pic>
        <p:nvPicPr>
          <p:cNvPr id="3" name="Picture 2"/>
          <p:cNvPicPr>
            <a:picLocks noChangeAspect="1"/>
          </p:cNvPicPr>
          <p:nvPr/>
        </p:nvPicPr>
        <p:blipFill>
          <a:blip r:embed="rId3"/>
          <a:stretch>
            <a:fillRect/>
          </a:stretch>
        </p:blipFill>
        <p:spPr>
          <a:xfrm>
            <a:off x="624305" y="5486400"/>
            <a:ext cx="1737895" cy="1155700"/>
          </a:xfrm>
          <a:prstGeom prst="rect">
            <a:avLst/>
          </a:prstGeom>
        </p:spPr>
      </p:pic>
    </p:spTree>
    <p:extLst>
      <p:ext uri="{BB962C8B-B14F-4D97-AF65-F5344CB8AC3E}">
        <p14:creationId xmlns:p14="http://schemas.microsoft.com/office/powerpoint/2010/main" val="24907208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endParaRPr lang="en-US">
              <a:latin typeface="Arial" charset="0"/>
              <a:ea typeface="ＭＳ Ｐゴシック" charset="0"/>
            </a:endParaRPr>
          </a:p>
        </p:txBody>
      </p:sp>
      <p:pic>
        <p:nvPicPr>
          <p:cNvPr id="1515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6405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1524000"/>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1169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1" y="488985"/>
            <a:ext cx="8057402" cy="598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extBox 4"/>
          <p:cNvSpPr txBox="1">
            <a:spLocks noChangeArrowheads="1"/>
          </p:cNvSpPr>
          <p:nvPr/>
        </p:nvSpPr>
        <p:spPr bwMode="auto">
          <a:xfrm>
            <a:off x="6172200" y="1524000"/>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chemeClr val="tx1"/>
                </a:solidFill>
              </a:rPr>
              <a:t>[wikipedia]</a:t>
            </a:r>
          </a:p>
        </p:txBody>
      </p:sp>
    </p:spTree>
    <p:extLst>
      <p:ext uri="{BB962C8B-B14F-4D97-AF65-F5344CB8AC3E}">
        <p14:creationId xmlns:p14="http://schemas.microsoft.com/office/powerpoint/2010/main" val="13352758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p:txBody>
          <a:bodyPr/>
          <a:lstStyle/>
          <a:p>
            <a:r>
              <a:rPr lang="en-US" dirty="0" smtClean="0">
                <a:latin typeface="Arial" charset="0"/>
                <a:ea typeface="ＭＳ Ｐゴシック" charset="0"/>
              </a:rPr>
              <a:t>A form of spear phishing?</a:t>
            </a:r>
            <a:endParaRPr lang="en-US" dirty="0">
              <a:latin typeface="Arial" charset="0"/>
              <a:ea typeface="ＭＳ Ｐゴシック" charset="0"/>
            </a:endParaRPr>
          </a:p>
        </p:txBody>
      </p:sp>
      <p:pic>
        <p:nvPicPr>
          <p:cNvPr id="15257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89011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57200" y="2390775"/>
            <a:ext cx="1254125" cy="276225"/>
          </a:xfrm>
          <a:prstGeom prst="rect">
            <a:avLst/>
          </a:prstGeom>
          <a:solidFill>
            <a:schemeClr val="bg1">
              <a:lumMod val="85000"/>
            </a:schemeClr>
          </a:solidFill>
        </p:spPr>
        <p:txBody>
          <a:bodyPr wrap="none">
            <a:spAutoFit/>
          </a:bodyPr>
          <a:lstStyle/>
          <a:p>
            <a:pPr>
              <a:defRPr/>
            </a:pPr>
            <a:r>
              <a:rPr lang="en-US" sz="1200" dirty="0">
                <a:solidFill>
                  <a:srgbClr val="003367"/>
                </a:solidFill>
                <a:ea typeface="ＭＳ Ｐゴシック" charset="-128"/>
                <a:cs typeface="ＭＳ Ｐゴシック" charset="-128"/>
              </a:rPr>
              <a:t>Former Student</a:t>
            </a:r>
          </a:p>
        </p:txBody>
      </p:sp>
      <p:sp>
        <p:nvSpPr>
          <p:cNvPr id="5" name="TextBox 4"/>
          <p:cNvSpPr txBox="1">
            <a:spLocks noChangeArrowheads="1"/>
          </p:cNvSpPr>
          <p:nvPr/>
        </p:nvSpPr>
        <p:spPr bwMode="auto">
          <a:xfrm>
            <a:off x="381000" y="5334000"/>
            <a:ext cx="8382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chemeClr val="accent2"/>
                </a:solidFill>
              </a:rPr>
              <a:t>Spear phishing</a:t>
            </a:r>
            <a:r>
              <a:rPr lang="en-US" sz="2000" dirty="0" smtClean="0">
                <a:solidFill>
                  <a:schemeClr val="accent2"/>
                </a:solidFill>
              </a:rPr>
              <a:t> </a:t>
            </a:r>
            <a:r>
              <a:rPr lang="en-US" sz="2000" dirty="0" smtClean="0">
                <a:solidFill>
                  <a:schemeClr val="tx1"/>
                </a:solidFill>
              </a:rPr>
              <a:t>is a </a:t>
            </a:r>
            <a:r>
              <a:rPr lang="en-US" sz="2000" b="1" dirty="0" smtClean="0">
                <a:solidFill>
                  <a:schemeClr val="tx1"/>
                </a:solidFill>
              </a:rPr>
              <a:t>social engineering </a:t>
            </a:r>
            <a:r>
              <a:rPr lang="en-US" sz="2000" dirty="0" smtClean="0">
                <a:solidFill>
                  <a:schemeClr val="tx1"/>
                </a:solidFill>
              </a:rPr>
              <a:t>attack.  It is a phishing attack targeted at a specific individual.   E.g., the attack message is designed to look like a communication from a trusted associate of the victim.</a:t>
            </a:r>
            <a:endParaRPr lang="en-US" sz="2000" dirty="0">
              <a:solidFill>
                <a:schemeClr val="tx1"/>
              </a:solidFill>
            </a:endParaRPr>
          </a:p>
        </p:txBody>
      </p:sp>
    </p:spTree>
    <p:extLst>
      <p:ext uri="{BB962C8B-B14F-4D97-AF65-F5344CB8AC3E}">
        <p14:creationId xmlns:p14="http://schemas.microsoft.com/office/powerpoint/2010/main" val="19163884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p:txBody>
          <a:bodyPr/>
          <a:lstStyle/>
          <a:p>
            <a:r>
              <a:rPr lang="en-US">
                <a:latin typeface="Arial" charset="0"/>
                <a:ea typeface="ＭＳ Ｐゴシック" charset="0"/>
              </a:rPr>
              <a:t>How accidents happen</a:t>
            </a:r>
          </a:p>
        </p:txBody>
      </p:sp>
      <p:pic>
        <p:nvPicPr>
          <p:cNvPr id="153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3280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2695575"/>
            <a:ext cx="1254125" cy="276225"/>
          </a:xfrm>
          <a:prstGeom prst="rect">
            <a:avLst/>
          </a:prstGeom>
          <a:solidFill>
            <a:schemeClr val="bg1">
              <a:lumMod val="85000"/>
            </a:schemeClr>
          </a:solidFill>
        </p:spPr>
        <p:txBody>
          <a:bodyPr wrap="none">
            <a:spAutoFit/>
          </a:bodyPr>
          <a:lstStyle/>
          <a:p>
            <a:pPr>
              <a:defRPr/>
            </a:pPr>
            <a:r>
              <a:rPr lang="en-US" sz="1200" dirty="0">
                <a:solidFill>
                  <a:srgbClr val="003367"/>
                </a:solidFill>
                <a:ea typeface="ＭＳ Ｐゴシック" charset="-128"/>
                <a:cs typeface="ＭＳ Ｐゴシック" charset="-128"/>
              </a:rPr>
              <a:t>Former Student</a:t>
            </a:r>
          </a:p>
        </p:txBody>
      </p:sp>
      <p:sp>
        <p:nvSpPr>
          <p:cNvPr id="153604" name="Rectangle 4"/>
          <p:cNvSpPr>
            <a:spLocks noChangeArrowheads="1"/>
          </p:cNvSpPr>
          <p:nvPr/>
        </p:nvSpPr>
        <p:spPr bwMode="auto">
          <a:xfrm>
            <a:off x="152400" y="56388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Clr>
                <a:srgbClr val="000000"/>
              </a:buClr>
              <a:buSzPct val="100000"/>
              <a:buFont typeface="Times New Roman" charset="0"/>
              <a:buNone/>
            </a:pPr>
            <a:endParaRPr lang="en-US" sz="1800">
              <a:cs typeface="Arial" charset="0"/>
            </a:endParaRPr>
          </a:p>
        </p:txBody>
      </p:sp>
      <p:sp>
        <p:nvSpPr>
          <p:cNvPr id="6" name="TextBox 5"/>
          <p:cNvSpPr txBox="1">
            <a:spLocks noChangeArrowheads="1"/>
          </p:cNvSpPr>
          <p:nvPr/>
        </p:nvSpPr>
        <p:spPr bwMode="auto">
          <a:xfrm>
            <a:off x="457200" y="6229290"/>
            <a:ext cx="838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smtClean="0">
                <a:solidFill>
                  <a:schemeClr val="tx1"/>
                </a:solidFill>
              </a:rPr>
              <a:t>In this instance the attack came from a compromised e-mail account.</a:t>
            </a:r>
            <a:endParaRPr lang="en-US" sz="2000" dirty="0">
              <a:solidFill>
                <a:schemeClr val="tx1"/>
              </a:solidFill>
            </a:endParaRPr>
          </a:p>
        </p:txBody>
      </p:sp>
    </p:spTree>
    <p:extLst>
      <p:ext uri="{BB962C8B-B14F-4D97-AF65-F5344CB8AC3E}">
        <p14:creationId xmlns:p14="http://schemas.microsoft.com/office/powerpoint/2010/main" val="13748564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500" y="0"/>
            <a:ext cx="9004578" cy="6858000"/>
          </a:xfrm>
          <a:prstGeom prst="rect">
            <a:avLst/>
          </a:prstGeom>
        </p:spPr>
      </p:pic>
    </p:spTree>
    <p:extLst>
      <p:ext uri="{BB962C8B-B14F-4D97-AF65-F5344CB8AC3E}">
        <p14:creationId xmlns:p14="http://schemas.microsoft.com/office/powerpoint/2010/main" val="40130962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5638800" y="4724400"/>
            <a:ext cx="2667000" cy="1828800"/>
          </a:xfrm>
          <a:prstGeom prst="rect">
            <a:avLst/>
          </a:prstGeom>
          <a:solidFill>
            <a:schemeClr val="bg1">
              <a:lumMod val="75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4" name="Title 3"/>
          <p:cNvSpPr>
            <a:spLocks noGrp="1"/>
          </p:cNvSpPr>
          <p:nvPr>
            <p:ph type="title"/>
          </p:nvPr>
        </p:nvSpPr>
        <p:spPr/>
        <p:txBody>
          <a:bodyPr/>
          <a:lstStyle/>
          <a:p>
            <a:r>
              <a:rPr lang="en-US" dirty="0" smtClean="0"/>
              <a:t>Protection: concept</a:t>
            </a:r>
            <a:endParaRPr lang="en-US" dirty="0"/>
          </a:p>
        </p:txBody>
      </p:sp>
      <p:sp>
        <p:nvSpPr>
          <p:cNvPr id="2" name="Content Placeholder 1"/>
          <p:cNvSpPr>
            <a:spLocks noGrp="1"/>
          </p:cNvSpPr>
          <p:nvPr>
            <p:ph idx="1"/>
          </p:nvPr>
        </p:nvSpPr>
        <p:spPr>
          <a:xfrm>
            <a:off x="457200" y="1524000"/>
            <a:ext cx="8305800" cy="4111625"/>
          </a:xfrm>
        </p:spPr>
        <p:txBody>
          <a:bodyPr/>
          <a:lstStyle/>
          <a:p>
            <a:pPr marL="0" indent="0">
              <a:buNone/>
            </a:pPr>
            <a:r>
              <a:rPr lang="en-US" sz="2400" dirty="0" smtClean="0"/>
              <a:t>Examples</a:t>
            </a:r>
          </a:p>
          <a:p>
            <a:r>
              <a:rPr lang="en-US" sz="2400" b="0" dirty="0" smtClean="0"/>
              <a:t>A Unix program running in a process (VM/VAS). </a:t>
            </a:r>
          </a:p>
          <a:p>
            <a:pPr lvl="1"/>
            <a:r>
              <a:rPr lang="en-US" sz="2000" b="0" dirty="0" smtClean="0"/>
              <a:t>The </a:t>
            </a:r>
            <a:r>
              <a:rPr lang="en-US" sz="2000" dirty="0" smtClean="0"/>
              <a:t>machine</a:t>
            </a:r>
            <a:r>
              <a:rPr lang="en-US" sz="2000" b="0" dirty="0" smtClean="0"/>
              <a:t> checks address references against the VAS maps.</a:t>
            </a:r>
          </a:p>
          <a:p>
            <a:pPr lvl="1"/>
            <a:r>
              <a:rPr lang="en-US" sz="2000" b="0" dirty="0" smtClean="0"/>
              <a:t>The </a:t>
            </a:r>
            <a:r>
              <a:rPr lang="en-US" sz="2000" dirty="0" smtClean="0"/>
              <a:t>kernel</a:t>
            </a:r>
            <a:r>
              <a:rPr lang="en-US" sz="2000" b="0" dirty="0" smtClean="0"/>
              <a:t> checks references to files, ports, etc.</a:t>
            </a:r>
          </a:p>
          <a:p>
            <a:r>
              <a:rPr lang="en-US" sz="2400" b="0" dirty="0" smtClean="0"/>
              <a:t>A web script running in a browser.</a:t>
            </a:r>
          </a:p>
          <a:p>
            <a:pPr lvl="1"/>
            <a:r>
              <a:rPr lang="en-US" sz="2000" b="0" dirty="0" smtClean="0"/>
              <a:t>Browser checks access to data, cookies, server URLs.</a:t>
            </a:r>
          </a:p>
          <a:p>
            <a:r>
              <a:rPr lang="en-US" sz="2400" b="0" dirty="0" smtClean="0"/>
              <a:t>A Java procedure.</a:t>
            </a:r>
          </a:p>
          <a:p>
            <a:pPr lvl="1"/>
            <a:r>
              <a:rPr lang="en-US" sz="2000" b="0" dirty="0" err="1" smtClean="0"/>
              <a:t>JVM+libs</a:t>
            </a:r>
            <a:r>
              <a:rPr lang="en-US" sz="2000" b="0" dirty="0" smtClean="0"/>
              <a:t> check all accesses.</a:t>
            </a:r>
          </a:p>
          <a:p>
            <a:pPr lvl="1"/>
            <a:r>
              <a:rPr lang="en-US" sz="2000" b="0" dirty="0" smtClean="0"/>
              <a:t>Java Security Architecture</a:t>
            </a:r>
          </a:p>
          <a:p>
            <a:pPr lvl="1"/>
            <a:endParaRPr lang="en-US" sz="2000" b="0" dirty="0" smtClean="0"/>
          </a:p>
          <a:p>
            <a:pPr lvl="1"/>
            <a:endParaRPr lang="en-US" sz="2000" b="0" dirty="0" smtClean="0"/>
          </a:p>
          <a:p>
            <a:endParaRPr lang="en-US" sz="2000" b="0" dirty="0"/>
          </a:p>
          <a:p>
            <a:pPr lvl="1"/>
            <a:endParaRPr lang="en-US" sz="2000" b="0" dirty="0" smtClean="0"/>
          </a:p>
          <a:p>
            <a:pPr marL="0" indent="0">
              <a:buNone/>
            </a:pPr>
            <a:endParaRPr lang="en-US" sz="2400" b="0" dirty="0" smtClean="0"/>
          </a:p>
          <a:p>
            <a:pPr marL="0" indent="0">
              <a:buNone/>
            </a:pPr>
            <a:endParaRPr lang="en-US" sz="2400" b="0" dirty="0" smtClean="0"/>
          </a:p>
        </p:txBody>
      </p:sp>
      <p:sp>
        <p:nvSpPr>
          <p:cNvPr id="21" name="Snip Single Corner Rectangle 20"/>
          <p:cNvSpPr/>
          <p:nvPr/>
        </p:nvSpPr>
        <p:spPr bwMode="auto">
          <a:xfrm flipH="1">
            <a:off x="6033711" y="5389760"/>
            <a:ext cx="824289" cy="934840"/>
          </a:xfrm>
          <a:prstGeom prst="snip1Rect">
            <a:avLst/>
          </a:prstGeom>
          <a:solidFill>
            <a:srgbClr val="998674"/>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4" name="Rectangle 23"/>
          <p:cNvSpPr/>
          <p:nvPr/>
        </p:nvSpPr>
        <p:spPr bwMode="auto">
          <a:xfrm>
            <a:off x="7239000" y="5257800"/>
            <a:ext cx="541337" cy="135334"/>
          </a:xfrm>
          <a:prstGeom prst="rect">
            <a:avLst/>
          </a:prstGeom>
          <a:solidFill>
            <a:srgbClr val="8B478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5" name="Rectangle 24"/>
          <p:cNvSpPr/>
          <p:nvPr/>
        </p:nvSpPr>
        <p:spPr bwMode="auto">
          <a:xfrm>
            <a:off x="7239000" y="5562600"/>
            <a:ext cx="541337" cy="135335"/>
          </a:xfrm>
          <a:prstGeom prst="rect">
            <a:avLst/>
          </a:prstGeom>
          <a:solidFill>
            <a:schemeClr val="accent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39" name="Oval 59"/>
          <p:cNvSpPr>
            <a:spLocks noChangeArrowheads="1"/>
          </p:cNvSpPr>
          <p:nvPr/>
        </p:nvSpPr>
        <p:spPr bwMode="auto">
          <a:xfrm flipH="1">
            <a:off x="7315200" y="6053137"/>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0" name="Oval 60"/>
          <p:cNvSpPr>
            <a:spLocks noChangeArrowheads="1"/>
          </p:cNvSpPr>
          <p:nvPr/>
        </p:nvSpPr>
        <p:spPr bwMode="auto">
          <a:xfrm flipH="1">
            <a:off x="7485062" y="6132512"/>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1" name="Oval 61"/>
          <p:cNvSpPr>
            <a:spLocks noChangeArrowheads="1"/>
          </p:cNvSpPr>
          <p:nvPr/>
        </p:nvSpPr>
        <p:spPr bwMode="auto">
          <a:xfrm flipH="1">
            <a:off x="7672387" y="6064250"/>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42" name="AutoShape 62"/>
          <p:cNvCxnSpPr>
            <a:cxnSpLocks noChangeShapeType="1"/>
            <a:stCxn id="45" idx="4"/>
            <a:endCxn id="39" idx="0"/>
          </p:cNvCxnSpPr>
          <p:nvPr/>
        </p:nvCxnSpPr>
        <p:spPr bwMode="auto">
          <a:xfrm flipH="1">
            <a:off x="7370762" y="5978525"/>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3" name="AutoShape 63"/>
          <p:cNvCxnSpPr>
            <a:cxnSpLocks noChangeShapeType="1"/>
            <a:stCxn id="45" idx="4"/>
            <a:endCxn id="40" idx="0"/>
          </p:cNvCxnSpPr>
          <p:nvPr/>
        </p:nvCxnSpPr>
        <p:spPr bwMode="auto">
          <a:xfrm>
            <a:off x="7540625" y="5978525"/>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4" name="AutoShape 64"/>
          <p:cNvCxnSpPr>
            <a:cxnSpLocks noChangeShapeType="1"/>
            <a:stCxn id="45" idx="4"/>
            <a:endCxn id="41" idx="7"/>
          </p:cNvCxnSpPr>
          <p:nvPr/>
        </p:nvCxnSpPr>
        <p:spPr bwMode="auto">
          <a:xfrm>
            <a:off x="7540625" y="5978525"/>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5" name="Oval 65"/>
          <p:cNvSpPr>
            <a:spLocks noChangeArrowheads="1"/>
          </p:cNvSpPr>
          <p:nvPr/>
        </p:nvSpPr>
        <p:spPr bwMode="auto">
          <a:xfrm flipH="1">
            <a:off x="7483475" y="5867400"/>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16" name="Text Box 93"/>
          <p:cNvSpPr txBox="1">
            <a:spLocks noChangeArrowheads="1"/>
          </p:cNvSpPr>
          <p:nvPr/>
        </p:nvSpPr>
        <p:spPr bwMode="auto">
          <a:xfrm>
            <a:off x="5715000" y="5876887"/>
            <a:ext cx="1443037" cy="371513"/>
          </a:xfrm>
          <a:prstGeom prst="rect">
            <a:avLst/>
          </a:prstGeom>
          <a:noFill/>
          <a:ln w="12700">
            <a:noFill/>
            <a:miter lim="800000"/>
            <a:headEnd/>
            <a:tailEnd/>
          </a:ln>
          <a:effec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defRPr/>
            </a:pPr>
            <a:r>
              <a:rPr lang="en-US" sz="1800" b="1" dirty="0" smtClean="0">
                <a:solidFill>
                  <a:srgbClr val="000000"/>
                </a:solidFill>
              </a:rPr>
              <a:t>code</a:t>
            </a:r>
            <a:endParaRPr lang="en-US" sz="1800" b="1" dirty="0">
              <a:solidFill>
                <a:prstClr val="white">
                  <a:lumMod val="50000"/>
                </a:prstClr>
              </a:solidFill>
            </a:endParaRPr>
          </a:p>
        </p:txBody>
      </p:sp>
      <p:sp>
        <p:nvSpPr>
          <p:cNvPr id="17" name="Text Box 93"/>
          <p:cNvSpPr txBox="1">
            <a:spLocks noChangeArrowheads="1"/>
          </p:cNvSpPr>
          <p:nvPr/>
        </p:nvSpPr>
        <p:spPr bwMode="auto">
          <a:xfrm>
            <a:off x="6786563" y="4800600"/>
            <a:ext cx="1443037" cy="371513"/>
          </a:xfrm>
          <a:prstGeom prst="rect">
            <a:avLst/>
          </a:prstGeom>
          <a:noFill/>
          <a:ln w="12700">
            <a:noFill/>
            <a:miter lim="800000"/>
            <a:headEnd/>
            <a:tailEnd/>
          </a:ln>
          <a:effec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defRPr/>
            </a:pPr>
            <a:r>
              <a:rPr lang="en-US" sz="1800" b="1" dirty="0" smtClean="0">
                <a:solidFill>
                  <a:srgbClr val="000000"/>
                </a:solidFill>
              </a:rPr>
              <a:t>data</a:t>
            </a:r>
            <a:endParaRPr lang="en-US" sz="1800" b="1" dirty="0">
              <a:solidFill>
                <a:prstClr val="white">
                  <a:lumMod val="50000"/>
                </a:prstClr>
              </a:solidFill>
            </a:endParaRPr>
          </a:p>
        </p:txBody>
      </p:sp>
      <p:sp>
        <p:nvSpPr>
          <p:cNvPr id="18" name="Text Box 93"/>
          <p:cNvSpPr txBox="1">
            <a:spLocks noChangeArrowheads="1"/>
          </p:cNvSpPr>
          <p:nvPr/>
        </p:nvSpPr>
        <p:spPr bwMode="auto">
          <a:xfrm>
            <a:off x="5414963" y="4724400"/>
            <a:ext cx="1443037" cy="371513"/>
          </a:xfrm>
          <a:prstGeom prst="rect">
            <a:avLst/>
          </a:prstGeom>
          <a:noFill/>
          <a:ln w="12700">
            <a:noFill/>
            <a:miter lim="800000"/>
            <a:headEnd/>
            <a:tailEnd/>
          </a:ln>
          <a:effec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defRPr/>
            </a:pPr>
            <a:r>
              <a:rPr lang="en-US" sz="1800" b="1" dirty="0" smtClean="0">
                <a:solidFill>
                  <a:srgbClr val="000000"/>
                </a:solidFill>
              </a:rPr>
              <a:t>domain</a:t>
            </a:r>
            <a:endParaRPr lang="en-US" sz="1800" b="1" dirty="0">
              <a:solidFill>
                <a:prstClr val="white">
                  <a:lumMod val="50000"/>
                </a:prstClr>
              </a:solidFill>
            </a:endParaRPr>
          </a:p>
        </p:txBody>
      </p:sp>
      <p:sp>
        <p:nvSpPr>
          <p:cNvPr id="19" name="Rectangle 6"/>
          <p:cNvSpPr>
            <a:spLocks noChangeArrowheads="1"/>
          </p:cNvSpPr>
          <p:nvPr/>
        </p:nvSpPr>
        <p:spPr bwMode="auto">
          <a:xfrm>
            <a:off x="457200" y="5505271"/>
            <a:ext cx="4876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smtClean="0">
                <a:solidFill>
                  <a:srgbClr val="003367"/>
                </a:solidFill>
              </a:rPr>
              <a:t>Java </a:t>
            </a:r>
            <a:r>
              <a:rPr lang="en-US" sz="1800" dirty="0" err="1" smtClean="0">
                <a:solidFill>
                  <a:srgbClr val="003367"/>
                </a:solidFill>
              </a:rPr>
              <a:t>bytecode</a:t>
            </a:r>
            <a:r>
              <a:rPr lang="en-US" sz="1800" dirty="0" smtClean="0">
                <a:solidFill>
                  <a:srgbClr val="003367"/>
                </a:solidFill>
              </a:rPr>
              <a:t> can access nothing more than the object references passed to it, because Java is type-safe: e.g., no pointer arithmetic.</a:t>
            </a:r>
          </a:p>
          <a:p>
            <a:r>
              <a:rPr lang="en-US" sz="1800" dirty="0" smtClean="0">
                <a:solidFill>
                  <a:srgbClr val="003367"/>
                </a:solidFill>
              </a:rPr>
              <a:t>This a form of </a:t>
            </a:r>
            <a:r>
              <a:rPr lang="en-US" sz="1800" b="1" dirty="0" smtClean="0">
                <a:solidFill>
                  <a:srgbClr val="003367"/>
                </a:solidFill>
              </a:rPr>
              <a:t>language-based protection.</a:t>
            </a:r>
            <a:endParaRPr lang="en-US" sz="1400" b="1" dirty="0">
              <a:solidFill>
                <a:srgbClr val="003367"/>
              </a:solidFill>
            </a:endParaRPr>
          </a:p>
        </p:txBody>
      </p:sp>
    </p:spTree>
    <p:extLst>
      <p:ext uri="{BB962C8B-B14F-4D97-AF65-F5344CB8AC3E}">
        <p14:creationId xmlns:p14="http://schemas.microsoft.com/office/powerpoint/2010/main" val="8793751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25" y="1187450"/>
            <a:ext cx="691197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2"/>
          <p:cNvSpPr>
            <a:spLocks noGrp="1"/>
          </p:cNvSpPr>
          <p:nvPr>
            <p:ph type="title"/>
          </p:nvPr>
        </p:nvSpPr>
        <p:spPr>
          <a:xfrm>
            <a:off x="457200" y="-339725"/>
            <a:ext cx="8382000" cy="1554163"/>
          </a:xfrm>
        </p:spPr>
        <p:txBody>
          <a:bodyPr/>
          <a:lstStyle/>
          <a:p>
            <a:r>
              <a:rPr lang="en-US" dirty="0" smtClean="0">
                <a:latin typeface="Arial" charset="0"/>
                <a:ea typeface="ＭＳ Ｐゴシック" charset="0"/>
                <a:cs typeface="Arial" charset="0"/>
              </a:rPr>
              <a:t>How not to authenticate an e-mail</a:t>
            </a:r>
            <a:endParaRPr lang="en-US" dirty="0">
              <a:latin typeface="Arial" charset="0"/>
              <a:ea typeface="ＭＳ Ｐゴシック" charset="0"/>
              <a:cs typeface="Arial" charset="0"/>
            </a:endParaRPr>
          </a:p>
        </p:txBody>
      </p:sp>
      <p:pic>
        <p:nvPicPr>
          <p:cNvPr id="4" name="Picture 3"/>
          <p:cNvPicPr>
            <a:picLocks noChangeAspect="1"/>
          </p:cNvPicPr>
          <p:nvPr/>
        </p:nvPicPr>
        <p:blipFill>
          <a:blip r:embed="rId3"/>
          <a:stretch>
            <a:fillRect/>
          </a:stretch>
        </p:blipFill>
        <p:spPr>
          <a:xfrm>
            <a:off x="6553200" y="5778500"/>
            <a:ext cx="2159000" cy="1079500"/>
          </a:xfrm>
          <a:prstGeom prst="rect">
            <a:avLst/>
          </a:prstGeom>
        </p:spPr>
      </p:pic>
    </p:spTree>
    <p:extLst>
      <p:ext uri="{BB962C8B-B14F-4D97-AF65-F5344CB8AC3E}">
        <p14:creationId xmlns:p14="http://schemas.microsoft.com/office/powerpoint/2010/main" val="26885937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p:txBody>
          <a:bodyPr/>
          <a:lstStyle/>
          <a:p>
            <a:r>
              <a:rPr lang="en-US" dirty="0" smtClean="0">
                <a:latin typeface="Arial" charset="0"/>
                <a:ea typeface="ＭＳ Ｐゴシック" charset="0"/>
                <a:cs typeface="Arial" charset="0"/>
              </a:rPr>
              <a:t>Click on it?</a:t>
            </a:r>
            <a:endParaRPr lang="en-US" dirty="0">
              <a:latin typeface="Arial" charset="0"/>
              <a:ea typeface="ＭＳ Ｐゴシック" charset="0"/>
              <a:cs typeface="Arial" charset="0"/>
            </a:endParaRPr>
          </a:p>
        </p:txBody>
      </p:sp>
      <p:pic>
        <p:nvPicPr>
          <p:cNvPr id="1454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91440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6705600" y="5765800"/>
            <a:ext cx="2159000" cy="1079500"/>
          </a:xfrm>
          <a:prstGeom prst="rect">
            <a:avLst/>
          </a:prstGeom>
        </p:spPr>
      </p:pic>
    </p:spTree>
    <p:extLst>
      <p:ext uri="{BB962C8B-B14F-4D97-AF65-F5344CB8AC3E}">
        <p14:creationId xmlns:p14="http://schemas.microsoft.com/office/powerpoint/2010/main" val="287758545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5100"/>
            <a:ext cx="9144000" cy="6521885"/>
          </a:xfrm>
          <a:prstGeom prst="rect">
            <a:avLst/>
          </a:prstGeom>
        </p:spPr>
      </p:pic>
    </p:spTree>
    <p:extLst>
      <p:ext uri="{BB962C8B-B14F-4D97-AF65-F5344CB8AC3E}">
        <p14:creationId xmlns:p14="http://schemas.microsoft.com/office/powerpoint/2010/main" val="31285465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8574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381000" y="16002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000000"/>
              </a:buClr>
              <a:buSzPct val="100000"/>
              <a:buFont typeface="Times New Roman" charset="0"/>
              <a:buNone/>
            </a:pPr>
            <a:r>
              <a:rPr lang="en-US" sz="3200" b="1" dirty="0" smtClean="0">
                <a:solidFill>
                  <a:srgbClr val="161645"/>
                </a:solidFill>
                <a:latin typeface="Calibri" charset="0"/>
              </a:rPr>
              <a:t>Crypto: The Basics</a:t>
            </a:r>
          </a:p>
        </p:txBody>
      </p:sp>
      <p:sp>
        <p:nvSpPr>
          <p:cNvPr id="70658" name="Text Box 2"/>
          <p:cNvSpPr txBox="1">
            <a:spLocks noChangeArrowheads="1"/>
          </p:cNvSpPr>
          <p:nvPr/>
        </p:nvSpPr>
        <p:spPr bwMode="auto">
          <a:xfrm>
            <a:off x="152400" y="3810000"/>
            <a:ext cx="8458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700"/>
              </a:spcBef>
              <a:buClr>
                <a:srgbClr val="000000"/>
              </a:buClr>
              <a:buSzPct val="100000"/>
              <a:buFont typeface="Times New Roman" charset="0"/>
              <a:buNone/>
            </a:pPr>
            <a:r>
              <a:rPr lang="en-US" b="1" smtClean="0">
                <a:solidFill>
                  <a:srgbClr val="161645"/>
                </a:solidFill>
                <a:latin typeface="Calibri" charset="0"/>
              </a:rPr>
              <a:t>Jeff Chase</a:t>
            </a:r>
          </a:p>
          <a:p>
            <a:pPr algn="ctr" eaLnBrk="1" hangingPunct="1">
              <a:spcBef>
                <a:spcPts val="700"/>
              </a:spcBef>
              <a:buClr>
                <a:srgbClr val="000000"/>
              </a:buClr>
              <a:buSzPct val="100000"/>
              <a:buFont typeface="Times New Roman" charset="0"/>
              <a:buNone/>
            </a:pPr>
            <a:r>
              <a:rPr lang="en-US" b="1" smtClean="0">
                <a:solidFill>
                  <a:srgbClr val="161645"/>
                </a:solidFill>
                <a:latin typeface="Calibri" charset="0"/>
              </a:rPr>
              <a:t>Duke University</a:t>
            </a:r>
          </a:p>
        </p:txBody>
      </p:sp>
    </p:spTree>
    <p:extLst>
      <p:ext uri="{BB962C8B-B14F-4D97-AF65-F5344CB8AC3E}">
        <p14:creationId xmlns:p14="http://schemas.microsoft.com/office/powerpoint/2010/main" val="38304561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p:cNvSpPr>
            <a:spLocks noGrp="1"/>
          </p:cNvSpPr>
          <p:nvPr>
            <p:ph type="title"/>
          </p:nvPr>
        </p:nvSpPr>
        <p:spPr/>
        <p:txBody>
          <a:bodyPr/>
          <a:lstStyle/>
          <a:p>
            <a:r>
              <a:rPr lang="en-US">
                <a:latin typeface="Arial" charset="0"/>
                <a:ea typeface="ＭＳ Ｐゴシック" charset="0"/>
              </a:rPr>
              <a:t> Security, an overview</a:t>
            </a:r>
          </a:p>
        </p:txBody>
      </p:sp>
      <p:sp>
        <p:nvSpPr>
          <p:cNvPr id="2" name="Content Placeholder 1"/>
          <p:cNvSpPr>
            <a:spLocks noGrp="1"/>
          </p:cNvSpPr>
          <p:nvPr>
            <p:ph idx="1"/>
          </p:nvPr>
        </p:nvSpPr>
        <p:spPr>
          <a:xfrm>
            <a:off x="457200" y="1600200"/>
            <a:ext cx="8382000" cy="4111625"/>
          </a:xfrm>
        </p:spPr>
        <p:txBody>
          <a:bodyPr/>
          <a:lstStyle/>
          <a:p>
            <a:pPr marL="0" indent="0">
              <a:buFont typeface="Times New Roman" charset="0"/>
              <a:buNone/>
              <a:defRPr/>
            </a:pPr>
            <a:r>
              <a:rPr lang="en-US" sz="2400" dirty="0" smtClean="0"/>
              <a:t>We reduce it to three intertwined issues:</a:t>
            </a:r>
          </a:p>
          <a:p>
            <a:pPr marL="457200" indent="-457200">
              <a:buFont typeface="+mj-lt"/>
              <a:buAutoNum type="arabicPeriod"/>
              <a:defRPr/>
            </a:pPr>
            <a:r>
              <a:rPr lang="en-US" sz="2400" dirty="0" smtClean="0"/>
              <a:t>What program am I running?</a:t>
            </a:r>
          </a:p>
          <a:p>
            <a:pPr lvl="1">
              <a:defRPr/>
            </a:pPr>
            <a:r>
              <a:rPr lang="en-US" sz="2000" dirty="0" smtClean="0"/>
              <a:t>Can this program be trusted?  Who says?</a:t>
            </a:r>
          </a:p>
          <a:p>
            <a:pPr lvl="1">
              <a:defRPr/>
            </a:pPr>
            <a:r>
              <a:rPr lang="en-US" sz="2000" dirty="0"/>
              <a:t>C</a:t>
            </a:r>
            <a:r>
              <a:rPr lang="en-US" sz="2000" dirty="0" smtClean="0"/>
              <a:t>an I be sure that the program has not been tampered?</a:t>
            </a:r>
          </a:p>
          <a:p>
            <a:pPr marL="457200" indent="-457200">
              <a:buFont typeface="+mj-lt"/>
              <a:buAutoNum type="arabicPeriod"/>
              <a:defRPr/>
            </a:pPr>
            <a:r>
              <a:rPr lang="en-US" sz="2400" dirty="0" smtClean="0"/>
              <a:t>Who am I talking to?  </a:t>
            </a:r>
          </a:p>
          <a:p>
            <a:pPr lvl="1">
              <a:defRPr/>
            </a:pPr>
            <a:r>
              <a:rPr lang="en-US" sz="2000" dirty="0" smtClean="0"/>
              <a:t>Can this entity be trusted? </a:t>
            </a:r>
          </a:p>
          <a:p>
            <a:pPr lvl="1">
              <a:defRPr/>
            </a:pPr>
            <a:r>
              <a:rPr lang="en-US" sz="2000" dirty="0"/>
              <a:t>C</a:t>
            </a:r>
            <a:r>
              <a:rPr lang="en-US" sz="2000" dirty="0" smtClean="0"/>
              <a:t>an I be sure the communication has not been tampered?</a:t>
            </a:r>
          </a:p>
          <a:p>
            <a:pPr marL="457200" indent="-457200">
              <a:buFont typeface="+mj-lt"/>
              <a:buAutoNum type="arabicPeriod"/>
              <a:defRPr/>
            </a:pPr>
            <a:r>
              <a:rPr lang="en-US" sz="2400" dirty="0" smtClean="0"/>
              <a:t>Should I approve this request?  </a:t>
            </a:r>
            <a:r>
              <a:rPr lang="en-US" sz="2000" dirty="0" smtClean="0">
                <a:solidFill>
                  <a:srgbClr val="0000FF"/>
                </a:solidFill>
              </a:rPr>
              <a:t>R(op, subject, object)</a:t>
            </a:r>
          </a:p>
          <a:p>
            <a:pPr lvl="1">
              <a:defRPr/>
            </a:pPr>
            <a:r>
              <a:rPr lang="en-US" sz="2000" dirty="0" smtClean="0"/>
              <a:t>Who is the requester?  (subject)</a:t>
            </a:r>
          </a:p>
          <a:p>
            <a:pPr lvl="1">
              <a:defRPr/>
            </a:pPr>
            <a:r>
              <a:rPr lang="en-US" sz="2000" dirty="0" smtClean="0"/>
              <a:t>What program is speaking for the requester?</a:t>
            </a:r>
          </a:p>
          <a:p>
            <a:pPr lvl="1">
              <a:defRPr/>
            </a:pPr>
            <a:r>
              <a:rPr lang="en-US" sz="2000" dirty="0" smtClean="0"/>
              <a:t>Does the subject have the required permissions?</a:t>
            </a:r>
          </a:p>
          <a:p>
            <a:pPr lvl="1">
              <a:defRPr/>
            </a:pPr>
            <a:endParaRPr lang="en-US" sz="2000" dirty="0" smtClean="0"/>
          </a:p>
          <a:p>
            <a:pPr lvl="1">
              <a:defRPr/>
            </a:pPr>
            <a:endParaRPr lang="en-US" sz="2000" dirty="0" smtClean="0"/>
          </a:p>
          <a:p>
            <a:pPr>
              <a:defRPr/>
            </a:pPr>
            <a:endParaRPr lang="en-US" dirty="0" smtClean="0"/>
          </a:p>
        </p:txBody>
      </p:sp>
      <p:pic>
        <p:nvPicPr>
          <p:cNvPr id="133123" name="Content Placeholder 55" descr="1206565111596066563ericlemerdy_Server_1.svg.hi.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6475" y="482600"/>
            <a:ext cx="12557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Freeform 1"/>
          <p:cNvSpPr>
            <a:spLocks noChangeArrowheads="1"/>
          </p:cNvSpPr>
          <p:nvPr/>
        </p:nvSpPr>
        <p:spPr bwMode="auto">
          <a:xfrm>
            <a:off x="8496300" y="366713"/>
            <a:ext cx="495300" cy="603250"/>
          </a:xfrm>
          <a:custGeom>
            <a:avLst/>
            <a:gdLst>
              <a:gd name="T0" fmla="*/ 2147483647 w 1378"/>
              <a:gd name="T1" fmla="*/ 2147483647 h 1676"/>
              <a:gd name="T2" fmla="*/ 2147483647 w 1378"/>
              <a:gd name="T3" fmla="*/ 2147483647 h 1676"/>
              <a:gd name="T4" fmla="*/ 2147483647 w 1378"/>
              <a:gd name="T5" fmla="*/ 0 h 1676"/>
              <a:gd name="T6" fmla="*/ 2147483647 w 1378"/>
              <a:gd name="T7" fmla="*/ 2147483647 h 1676"/>
              <a:gd name="T8" fmla="*/ 0 w 1378"/>
              <a:gd name="T9" fmla="*/ 2147483647 h 1676"/>
              <a:gd name="T10" fmla="*/ 2147483647 w 1378"/>
              <a:gd name="T11" fmla="*/ 2147483647 h 1676"/>
              <a:gd name="T12" fmla="*/ 0 60000 65536"/>
              <a:gd name="T13" fmla="*/ 0 60000 65536"/>
              <a:gd name="T14" fmla="*/ 0 60000 65536"/>
              <a:gd name="T15" fmla="*/ 0 60000 65536"/>
              <a:gd name="T16" fmla="*/ 0 60000 65536"/>
              <a:gd name="T17" fmla="*/ 0 60000 65536"/>
              <a:gd name="T18" fmla="*/ 0 w 1378"/>
              <a:gd name="T19" fmla="*/ 0 h 1676"/>
              <a:gd name="T20" fmla="*/ 1378 w 137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1378" h="1676">
                <a:moveTo>
                  <a:pt x="297" y="1675"/>
                </a:moveTo>
                <a:lnTo>
                  <a:pt x="999" y="1324"/>
                </a:lnTo>
                <a:cubicBezTo>
                  <a:pt x="1377" y="811"/>
                  <a:pt x="1035" y="639"/>
                  <a:pt x="1080" y="0"/>
                </a:cubicBezTo>
                <a:lnTo>
                  <a:pt x="891" y="999"/>
                </a:lnTo>
                <a:cubicBezTo>
                  <a:pt x="513" y="1350"/>
                  <a:pt x="270" y="1063"/>
                  <a:pt x="0" y="1189"/>
                </a:cubicBezTo>
                <a:lnTo>
                  <a:pt x="297" y="1675"/>
                </a:lnTo>
              </a:path>
            </a:pathLst>
          </a:custGeom>
          <a:solidFill>
            <a:srgbClr val="FF0000"/>
          </a:solidFill>
          <a:ln w="9525">
            <a:solidFill>
              <a:srgbClr val="000000"/>
            </a:solidFill>
            <a:round/>
            <a:headEnd/>
            <a:tailEnd/>
          </a:ln>
        </p:spPr>
        <p:txBody>
          <a:bodyPr wrap="none" anchor="ctr"/>
          <a:lstStyle/>
          <a:p>
            <a:endParaRPr lang="en-US"/>
          </a:p>
        </p:txBody>
      </p:sp>
      <p:sp>
        <p:nvSpPr>
          <p:cNvPr id="133125" name="Freeform 2"/>
          <p:cNvSpPr>
            <a:spLocks noChangeArrowheads="1"/>
          </p:cNvSpPr>
          <p:nvPr/>
        </p:nvSpPr>
        <p:spPr bwMode="auto">
          <a:xfrm>
            <a:off x="7051675" y="304800"/>
            <a:ext cx="495300" cy="603250"/>
          </a:xfrm>
          <a:custGeom>
            <a:avLst/>
            <a:gdLst>
              <a:gd name="T0" fmla="*/ 2147483647 w 1378"/>
              <a:gd name="T1" fmla="*/ 2147483647 h 1676"/>
              <a:gd name="T2" fmla="*/ 2147483647 w 1378"/>
              <a:gd name="T3" fmla="*/ 2147483647 h 1676"/>
              <a:gd name="T4" fmla="*/ 2147483647 w 1378"/>
              <a:gd name="T5" fmla="*/ 0 h 1676"/>
              <a:gd name="T6" fmla="*/ 2147483647 w 1378"/>
              <a:gd name="T7" fmla="*/ 2147483647 h 1676"/>
              <a:gd name="T8" fmla="*/ 2147483647 w 1378"/>
              <a:gd name="T9" fmla="*/ 2147483647 h 1676"/>
              <a:gd name="T10" fmla="*/ 2147483647 w 1378"/>
              <a:gd name="T11" fmla="*/ 2147483647 h 1676"/>
              <a:gd name="T12" fmla="*/ 0 60000 65536"/>
              <a:gd name="T13" fmla="*/ 0 60000 65536"/>
              <a:gd name="T14" fmla="*/ 0 60000 65536"/>
              <a:gd name="T15" fmla="*/ 0 60000 65536"/>
              <a:gd name="T16" fmla="*/ 0 60000 65536"/>
              <a:gd name="T17" fmla="*/ 0 60000 65536"/>
              <a:gd name="T18" fmla="*/ 0 w 1378"/>
              <a:gd name="T19" fmla="*/ 0 h 1676"/>
              <a:gd name="T20" fmla="*/ 1378 w 1378"/>
              <a:gd name="T21" fmla="*/ 1676 h 1676"/>
            </a:gdLst>
            <a:ahLst/>
            <a:cxnLst>
              <a:cxn ang="T12">
                <a:pos x="T0" y="T1"/>
              </a:cxn>
              <a:cxn ang="T13">
                <a:pos x="T2" y="T3"/>
              </a:cxn>
              <a:cxn ang="T14">
                <a:pos x="T4" y="T5"/>
              </a:cxn>
              <a:cxn ang="T15">
                <a:pos x="T6" y="T7"/>
              </a:cxn>
              <a:cxn ang="T16">
                <a:pos x="T8" y="T9"/>
              </a:cxn>
              <a:cxn ang="T17">
                <a:pos x="T10" y="T11"/>
              </a:cxn>
            </a:cxnLst>
            <a:rect l="T18" t="T19" r="T20" b="T21"/>
            <a:pathLst>
              <a:path w="1378" h="1676">
                <a:moveTo>
                  <a:pt x="1080" y="1675"/>
                </a:moveTo>
                <a:lnTo>
                  <a:pt x="378" y="1324"/>
                </a:lnTo>
                <a:cubicBezTo>
                  <a:pt x="0" y="811"/>
                  <a:pt x="342" y="639"/>
                  <a:pt x="297" y="0"/>
                </a:cubicBezTo>
                <a:lnTo>
                  <a:pt x="486" y="999"/>
                </a:lnTo>
                <a:cubicBezTo>
                  <a:pt x="864" y="1350"/>
                  <a:pt x="1107" y="1063"/>
                  <a:pt x="1377" y="1189"/>
                </a:cubicBezTo>
                <a:lnTo>
                  <a:pt x="1080" y="1675"/>
                </a:lnTo>
              </a:path>
            </a:pathLst>
          </a:custGeom>
          <a:solidFill>
            <a:srgbClr val="FF0000"/>
          </a:solidFill>
          <a:ln w="9525">
            <a:solidFill>
              <a:srgbClr val="000000"/>
            </a:solidFill>
            <a:round/>
            <a:headEnd/>
            <a:tailEnd/>
          </a:ln>
        </p:spPr>
        <p:txBody>
          <a:bodyPr wrap="none" anchor="ctr"/>
          <a:lstStyle/>
          <a:p>
            <a:endParaRPr lang="en-US"/>
          </a:p>
        </p:txBody>
      </p:sp>
    </p:spTree>
    <p:extLst>
      <p:ext uri="{BB962C8B-B14F-4D97-AF65-F5344CB8AC3E}">
        <p14:creationId xmlns:p14="http://schemas.microsoft.com/office/powerpoint/2010/main" val="36233040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p:txBody>
          <a:bodyPr/>
          <a:lstStyle/>
          <a:p>
            <a:r>
              <a:rPr lang="en-US">
                <a:latin typeface="Arial" charset="0"/>
                <a:ea typeface="ＭＳ Ｐゴシック" charset="0"/>
              </a:rPr>
              <a:t>Elements of security</a:t>
            </a:r>
          </a:p>
        </p:txBody>
      </p:sp>
      <p:sp>
        <p:nvSpPr>
          <p:cNvPr id="134146" name="Content Placeholder 2"/>
          <p:cNvSpPr>
            <a:spLocks noGrp="1"/>
          </p:cNvSpPr>
          <p:nvPr>
            <p:ph idx="1"/>
          </p:nvPr>
        </p:nvSpPr>
        <p:spPr/>
        <p:txBody>
          <a:bodyPr/>
          <a:lstStyle/>
          <a:p>
            <a:r>
              <a:rPr lang="en-US" sz="2400">
                <a:latin typeface="Arial" charset="0"/>
                <a:ea typeface="ＭＳ Ｐゴシック" charset="0"/>
              </a:rPr>
              <a:t>Isolation/protection</a:t>
            </a:r>
          </a:p>
          <a:p>
            <a:pPr lvl="1"/>
            <a:r>
              <a:rPr lang="en-US" sz="2000">
                <a:latin typeface="Arial" charset="0"/>
                <a:ea typeface="ＭＳ Ｐゴシック" charset="0"/>
              </a:rPr>
              <a:t>Sandboxes and boundaries prevent unchecked access.</a:t>
            </a:r>
          </a:p>
          <a:p>
            <a:r>
              <a:rPr lang="en-US" sz="2400">
                <a:latin typeface="Arial" charset="0"/>
                <a:ea typeface="ＭＳ Ｐゴシック" charset="0"/>
              </a:rPr>
              <a:t>Integrity</a:t>
            </a:r>
          </a:p>
          <a:p>
            <a:pPr lvl="1"/>
            <a:r>
              <a:rPr lang="en-US" sz="2000">
                <a:latin typeface="Arial" charset="0"/>
                <a:ea typeface="ＭＳ Ｐゴシック" charset="0"/>
              </a:rPr>
              <a:t>Fingerprint data to detect tampering.</a:t>
            </a:r>
          </a:p>
          <a:p>
            <a:pPr lvl="1"/>
            <a:r>
              <a:rPr lang="en-US" sz="2000">
                <a:latin typeface="Arial" charset="0"/>
                <a:ea typeface="ＭＳ Ｐゴシック" charset="0"/>
              </a:rPr>
              <a:t>Encrypt data to prevent access or tampering.</a:t>
            </a:r>
          </a:p>
          <a:p>
            <a:r>
              <a:rPr lang="en-US" sz="2400">
                <a:latin typeface="Arial" charset="0"/>
                <a:ea typeface="ＭＳ Ｐゴシック" charset="0"/>
              </a:rPr>
              <a:t>Authentication</a:t>
            </a:r>
          </a:p>
          <a:p>
            <a:pPr lvl="1"/>
            <a:r>
              <a:rPr lang="en-US" sz="2000">
                <a:latin typeface="Arial" charset="0"/>
                <a:ea typeface="ＭＳ Ｐゴシック" charset="0"/>
              </a:rPr>
              <a:t>Identify a peer by proof that it possesses a secret.</a:t>
            </a:r>
          </a:p>
          <a:p>
            <a:r>
              <a:rPr lang="en-US" sz="2400">
                <a:latin typeface="Arial" charset="0"/>
                <a:ea typeface="ＭＳ Ｐゴシック" charset="0"/>
              </a:rPr>
              <a:t>Identity and attributes</a:t>
            </a:r>
          </a:p>
          <a:p>
            <a:pPr lvl="1"/>
            <a:r>
              <a:rPr lang="en-US" sz="2000">
                <a:latin typeface="Arial" charset="0"/>
                <a:ea typeface="ＭＳ Ｐゴシック" charset="0"/>
              </a:rPr>
              <a:t>Identities have credentials: names, tags, roles...</a:t>
            </a:r>
          </a:p>
          <a:p>
            <a:r>
              <a:rPr lang="en-US" sz="2400">
                <a:latin typeface="Arial" charset="0"/>
                <a:ea typeface="ＭＳ Ｐゴシック" charset="0"/>
              </a:rPr>
              <a:t>Authorization == access control</a:t>
            </a:r>
          </a:p>
          <a:p>
            <a:pPr lvl="1"/>
            <a:r>
              <a:rPr lang="en-US" sz="2000">
                <a:latin typeface="Arial" charset="0"/>
                <a:ea typeface="ＭＳ Ｐゴシック" charset="0"/>
              </a:rPr>
              <a:t>Guard checks credentials against an access policy.</a:t>
            </a:r>
          </a:p>
          <a:p>
            <a:pPr lvl="1"/>
            <a:endParaRPr lang="en-US">
              <a:latin typeface="Arial" charset="0"/>
              <a:ea typeface="ＭＳ Ｐゴシック" charset="0"/>
            </a:endParaRPr>
          </a:p>
        </p:txBody>
      </p:sp>
      <p:pic>
        <p:nvPicPr>
          <p:cNvPr id="1341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10668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2362200"/>
            <a:ext cx="8191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414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0675" y="3403600"/>
            <a:ext cx="10636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37513" y="4221163"/>
            <a:ext cx="83820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4151" name="Group 14"/>
          <p:cNvGrpSpPr>
            <a:grpSpLocks noChangeAspect="1"/>
          </p:cNvGrpSpPr>
          <p:nvPr/>
        </p:nvGrpSpPr>
        <p:grpSpPr bwMode="auto">
          <a:xfrm>
            <a:off x="8126413" y="5429250"/>
            <a:ext cx="693737" cy="1300163"/>
            <a:chOff x="1152" y="3120"/>
            <a:chExt cx="384" cy="720"/>
          </a:xfrm>
        </p:grpSpPr>
        <p:sp>
          <p:nvSpPr>
            <p:cNvPr id="134152" name="Freeform 15"/>
            <p:cNvSpPr>
              <a:spLocks noChangeAspect="1"/>
            </p:cNvSpPr>
            <p:nvPr/>
          </p:nvSpPr>
          <p:spPr bwMode="auto">
            <a:xfrm>
              <a:off x="1200" y="3120"/>
              <a:ext cx="288" cy="720"/>
            </a:xfrm>
            <a:custGeom>
              <a:avLst/>
              <a:gdLst>
                <a:gd name="T0" fmla="*/ 144 w 288"/>
                <a:gd name="T1" fmla="*/ 0 h 720"/>
                <a:gd name="T2" fmla="*/ 0 w 288"/>
                <a:gd name="T3" fmla="*/ 144 h 720"/>
                <a:gd name="T4" fmla="*/ 0 w 288"/>
                <a:gd name="T5" fmla="*/ 720 h 720"/>
                <a:gd name="T6" fmla="*/ 288 w 288"/>
                <a:gd name="T7" fmla="*/ 720 h 720"/>
                <a:gd name="T8" fmla="*/ 288 w 288"/>
                <a:gd name="T9" fmla="*/ 144 h 720"/>
                <a:gd name="T10" fmla="*/ 144 w 288"/>
                <a:gd name="T11" fmla="*/ 0 h 720"/>
                <a:gd name="T12" fmla="*/ 0 60000 65536"/>
                <a:gd name="T13" fmla="*/ 0 60000 65536"/>
                <a:gd name="T14" fmla="*/ 0 60000 65536"/>
                <a:gd name="T15" fmla="*/ 0 60000 65536"/>
                <a:gd name="T16" fmla="*/ 0 60000 65536"/>
                <a:gd name="T17" fmla="*/ 0 60000 65536"/>
                <a:gd name="T18" fmla="*/ 0 w 288"/>
                <a:gd name="T19" fmla="*/ 0 h 720"/>
                <a:gd name="T20" fmla="*/ 288 w 288"/>
                <a:gd name="T21" fmla="*/ 720 h 720"/>
              </a:gdLst>
              <a:ahLst/>
              <a:cxnLst>
                <a:cxn ang="T12">
                  <a:pos x="T0" y="T1"/>
                </a:cxn>
                <a:cxn ang="T13">
                  <a:pos x="T2" y="T3"/>
                </a:cxn>
                <a:cxn ang="T14">
                  <a:pos x="T4" y="T5"/>
                </a:cxn>
                <a:cxn ang="T15">
                  <a:pos x="T6" y="T7"/>
                </a:cxn>
                <a:cxn ang="T16">
                  <a:pos x="T8" y="T9"/>
                </a:cxn>
                <a:cxn ang="T17">
                  <a:pos x="T10" y="T11"/>
                </a:cxn>
              </a:cxnLst>
              <a:rect l="T18" t="T19" r="T20" b="T21"/>
              <a:pathLst>
                <a:path w="288" h="720">
                  <a:moveTo>
                    <a:pt x="144" y="0"/>
                  </a:moveTo>
                  <a:lnTo>
                    <a:pt x="0" y="144"/>
                  </a:lnTo>
                  <a:lnTo>
                    <a:pt x="0" y="720"/>
                  </a:lnTo>
                  <a:lnTo>
                    <a:pt x="288" y="720"/>
                  </a:lnTo>
                  <a:lnTo>
                    <a:pt x="288" y="144"/>
                  </a:lnTo>
                  <a:lnTo>
                    <a:pt x="144" y="0"/>
                  </a:lnTo>
                  <a:close/>
                </a:path>
              </a:pathLst>
            </a:custGeom>
            <a:solidFill>
              <a:srgbClr val="FFFF99"/>
            </a:solidFill>
            <a:ln w="9525">
              <a:solidFill>
                <a:schemeClr val="tx1"/>
              </a:solidFill>
              <a:round/>
              <a:headEnd/>
              <a:tailEnd/>
            </a:ln>
          </p:spPr>
          <p:txBody>
            <a:bodyPr wrap="none" anchor="ctr">
              <a:spAutoFit/>
            </a:bodyPr>
            <a:lstStyle/>
            <a:p>
              <a:endParaRPr lang="en-US"/>
            </a:p>
          </p:txBody>
        </p:sp>
        <p:sp>
          <p:nvSpPr>
            <p:cNvPr id="134153" name="Line 16"/>
            <p:cNvSpPr>
              <a:spLocks noChangeAspect="1" noChangeShapeType="1"/>
            </p:cNvSpPr>
            <p:nvPr/>
          </p:nvSpPr>
          <p:spPr bwMode="auto">
            <a:xfrm flipH="1">
              <a:off x="1152" y="3120"/>
              <a:ext cx="192"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54" name="Line 17"/>
            <p:cNvSpPr>
              <a:spLocks noChangeAspect="1" noChangeShapeType="1"/>
            </p:cNvSpPr>
            <p:nvPr/>
          </p:nvSpPr>
          <p:spPr bwMode="auto">
            <a:xfrm>
              <a:off x="1344" y="3120"/>
              <a:ext cx="192" cy="19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4155" name="Picture 18" descr="gu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 y="3216"/>
              <a:ext cx="308"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158387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1524000" y="4247591"/>
            <a:ext cx="1353261" cy="2204009"/>
          </a:xfrm>
          <a:prstGeom prst="rect">
            <a:avLst/>
          </a:prstGeom>
        </p:spPr>
      </p:pic>
      <p:sp>
        <p:nvSpPr>
          <p:cNvPr id="92161" name="Title 1"/>
          <p:cNvSpPr>
            <a:spLocks noGrp="1"/>
          </p:cNvSpPr>
          <p:nvPr>
            <p:ph type="title"/>
          </p:nvPr>
        </p:nvSpPr>
        <p:spPr/>
        <p:txBody>
          <a:bodyPr/>
          <a:lstStyle/>
          <a:p>
            <a:r>
              <a:rPr lang="en-US" dirty="0" smtClean="0">
                <a:latin typeface="Arial" charset="0"/>
                <a:ea typeface="ＭＳ Ｐゴシック" charset="0"/>
                <a:cs typeface="Arial" charset="0"/>
              </a:rPr>
              <a:t>Principals in a networked system</a:t>
            </a:r>
            <a:endParaRPr lang="en-US" dirty="0">
              <a:latin typeface="Arial" charset="0"/>
              <a:ea typeface="ＭＳ Ｐゴシック" charset="0"/>
              <a:cs typeface="Arial" charset="0"/>
            </a:endParaRPr>
          </a:p>
        </p:txBody>
      </p:sp>
      <p:pic>
        <p:nvPicPr>
          <p:cNvPr id="3" name="Picture 33" descr="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17700"/>
            <a:ext cx="10826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8"/>
          <p:cNvSpPr txBox="1">
            <a:spLocks noChangeArrowheads="1"/>
          </p:cNvSpPr>
          <p:nvPr/>
        </p:nvSpPr>
        <p:spPr bwMode="auto">
          <a:xfrm>
            <a:off x="2706122" y="6019800"/>
            <a:ext cx="9202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a:solidFill>
                  <a:schemeClr val="accent2"/>
                </a:solidFill>
              </a:rPr>
              <a:t>Alice</a:t>
            </a:r>
          </a:p>
        </p:txBody>
      </p:sp>
      <p:sp>
        <p:nvSpPr>
          <p:cNvPr id="92166" name="Text Box 10"/>
          <p:cNvSpPr txBox="1">
            <a:spLocks noChangeArrowheads="1"/>
          </p:cNvSpPr>
          <p:nvPr/>
        </p:nvSpPr>
        <p:spPr bwMode="auto">
          <a:xfrm>
            <a:off x="6753869" y="2514600"/>
            <a:ext cx="782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a:solidFill>
                  <a:schemeClr val="accent2"/>
                </a:solidFill>
              </a:rPr>
              <a:t>Bob</a:t>
            </a:r>
          </a:p>
        </p:txBody>
      </p:sp>
      <p:sp>
        <p:nvSpPr>
          <p:cNvPr id="8" name="Text Box 34"/>
          <p:cNvSpPr txBox="1">
            <a:spLocks noChangeArrowheads="1"/>
          </p:cNvSpPr>
          <p:nvPr/>
        </p:nvSpPr>
        <p:spPr bwMode="auto">
          <a:xfrm>
            <a:off x="4823646" y="2298700"/>
            <a:ext cx="12747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b="1" dirty="0">
                <a:solidFill>
                  <a:srgbClr val="F70F0F"/>
                </a:solidFill>
              </a:rPr>
              <a:t>Mallory</a:t>
            </a:r>
          </a:p>
        </p:txBody>
      </p:sp>
      <p:sp>
        <p:nvSpPr>
          <p:cNvPr id="9" name="Cloud"/>
          <p:cNvSpPr>
            <a:spLocks noChangeAspect="1" noEditPoints="1" noChangeArrowheads="1"/>
          </p:cNvSpPr>
          <p:nvPr/>
        </p:nvSpPr>
        <p:spPr bwMode="auto">
          <a:xfrm>
            <a:off x="2819400" y="3514725"/>
            <a:ext cx="3282950" cy="22002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1" y="8613"/>
                  <a:pt x="-1" y="10137"/>
                </a:cubicBezTo>
                <a:cubicBezTo>
                  <a:pt x="-1" y="11192"/>
                  <a:pt x="409" y="12169"/>
                  <a:pt x="1074" y="12702"/>
                </a:cubicBezTo>
                <a:lnTo>
                  <a:pt x="1063" y="12668"/>
                </a:lnTo>
                <a:cubicBezTo>
                  <a:pt x="685" y="13217"/>
                  <a:pt x="474" y="13940"/>
                  <a:pt x="474" y="14690"/>
                </a:cubicBezTo>
                <a:cubicBezTo>
                  <a:pt x="475" y="16325"/>
                  <a:pt x="1451" y="17650"/>
                  <a:pt x="2655" y="17650"/>
                </a:cubicBezTo>
                <a:cubicBezTo>
                  <a:pt x="2739" y="17650"/>
                  <a:pt x="2824" y="17643"/>
                  <a:pt x="2909" y="17629"/>
                </a:cubicBezTo>
                <a:lnTo>
                  <a:pt x="2897" y="17649"/>
                </a:lnTo>
                <a:cubicBezTo>
                  <a:pt x="3585" y="19288"/>
                  <a:pt x="4863" y="20299"/>
                  <a:pt x="6247" y="20299"/>
                </a:cubicBezTo>
                <a:cubicBezTo>
                  <a:pt x="6947" y="20299"/>
                  <a:pt x="7635" y="20039"/>
                  <a:pt x="8235" y="19546"/>
                </a:cubicBezTo>
                <a:lnTo>
                  <a:pt x="8229" y="19550"/>
                </a:lnTo>
                <a:cubicBezTo>
                  <a:pt x="8855" y="20829"/>
                  <a:pt x="9908" y="21596"/>
                  <a:pt x="11036" y="21596"/>
                </a:cubicBezTo>
                <a:cubicBezTo>
                  <a:pt x="12523" y="21596"/>
                  <a:pt x="13836" y="20267"/>
                  <a:pt x="14267" y="18324"/>
                </a:cubicBezTo>
                <a:lnTo>
                  <a:pt x="14270" y="18350"/>
                </a:lnTo>
                <a:cubicBezTo>
                  <a:pt x="14730" y="18740"/>
                  <a:pt x="15260" y="18946"/>
                  <a:pt x="15802" y="18946"/>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1"/>
                  <a:pt x="16758" y="-1"/>
                </a:cubicBezTo>
                <a:cubicBezTo>
                  <a:pt x="16044" y="-1"/>
                  <a:pt x="15367" y="426"/>
                  <a:pt x="14905" y="1165"/>
                </a:cubicBezTo>
                <a:lnTo>
                  <a:pt x="14909" y="1170"/>
                </a:lnTo>
                <a:cubicBezTo>
                  <a:pt x="14497" y="432"/>
                  <a:pt x="13855" y="-1"/>
                  <a:pt x="13174" y="-1"/>
                </a:cubicBezTo>
                <a:cubicBezTo>
                  <a:pt x="12347" y="-1"/>
                  <a:pt x="11590" y="637"/>
                  <a:pt x="11221" y="1645"/>
                </a:cubicBezTo>
                <a:lnTo>
                  <a:pt x="11229" y="1694"/>
                </a:lnTo>
                <a:cubicBezTo>
                  <a:pt x="10730" y="1024"/>
                  <a:pt x="10058" y="649"/>
                  <a:pt x="9358" y="649"/>
                </a:cubicBezTo>
                <a:cubicBezTo>
                  <a:pt x="8372" y="649"/>
                  <a:pt x="7466" y="1391"/>
                  <a:pt x="7003" y="2578"/>
                </a:cubicBezTo>
                <a:lnTo>
                  <a:pt x="6995" y="2602"/>
                </a:lnTo>
                <a:cubicBezTo>
                  <a:pt x="6477" y="2189"/>
                  <a:pt x="5888" y="1971"/>
                  <a:pt x="5288" y="1971"/>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09"/>
                  <a:pt x="2172" y="13109"/>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lumMod val="85000"/>
            </a:schemeClr>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algn="ctr" eaLnBrk="0" hangingPunct="0">
              <a:defRPr/>
            </a:pPr>
            <a:endParaRPr lang="en-US" sz="2800" dirty="0">
              <a:latin typeface="Times New Roman" charset="0"/>
            </a:endParaRPr>
          </a:p>
        </p:txBody>
      </p:sp>
      <p:sp>
        <p:nvSpPr>
          <p:cNvPr id="92169" name="Freeform 15"/>
          <p:cNvSpPr>
            <a:spLocks/>
          </p:cNvSpPr>
          <p:nvPr/>
        </p:nvSpPr>
        <p:spPr bwMode="auto">
          <a:xfrm>
            <a:off x="2862263" y="4449763"/>
            <a:ext cx="1100137" cy="523875"/>
          </a:xfrm>
          <a:custGeom>
            <a:avLst/>
            <a:gdLst>
              <a:gd name="T0" fmla="*/ 0 w 1100667"/>
              <a:gd name="T1" fmla="*/ 502895 h 524934"/>
              <a:gd name="T2" fmla="*/ 0 w 1100667"/>
              <a:gd name="T3" fmla="*/ 502895 h 524934"/>
              <a:gd name="T4" fmla="*/ 185817 w 1100667"/>
              <a:gd name="T5" fmla="*/ 452607 h 524934"/>
              <a:gd name="T6" fmla="*/ 827738 w 1100667"/>
              <a:gd name="T7" fmla="*/ 50290 h 524934"/>
              <a:gd name="T8" fmla="*/ 16894 w 1100667"/>
              <a:gd name="T9" fmla="*/ 519660 h 524934"/>
              <a:gd name="T10" fmla="*/ 185817 w 1100667"/>
              <a:gd name="T11" fmla="*/ 469369 h 524934"/>
              <a:gd name="T12" fmla="*/ 337852 w 1100667"/>
              <a:gd name="T13" fmla="*/ 419081 h 524934"/>
              <a:gd name="T14" fmla="*/ 608134 w 1100667"/>
              <a:gd name="T15" fmla="*/ 268213 h 524934"/>
              <a:gd name="T16" fmla="*/ 726383 w 1100667"/>
              <a:gd name="T17" fmla="*/ 217923 h 524934"/>
              <a:gd name="T18" fmla="*/ 945986 w 1100667"/>
              <a:gd name="T19" fmla="*/ 67053 h 524934"/>
              <a:gd name="T20" fmla="*/ 996664 w 1100667"/>
              <a:gd name="T21" fmla="*/ 50290 h 524934"/>
              <a:gd name="T22" fmla="*/ 1047341 w 1100667"/>
              <a:gd name="T23" fmla="*/ 16764 h 524934"/>
              <a:gd name="T24" fmla="*/ 1098020 w 1100667"/>
              <a:gd name="T25" fmla="*/ 0 h 5249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0667" h="524934">
                <a:moveTo>
                  <a:pt x="0" y="508000"/>
                </a:moveTo>
                <a:lnTo>
                  <a:pt x="0" y="508000"/>
                </a:lnTo>
                <a:lnTo>
                  <a:pt x="186267" y="457200"/>
                </a:lnTo>
                <a:lnTo>
                  <a:pt x="829734" y="50800"/>
                </a:lnTo>
                <a:lnTo>
                  <a:pt x="16934" y="524934"/>
                </a:lnTo>
                <a:lnTo>
                  <a:pt x="186267" y="474134"/>
                </a:lnTo>
                <a:cubicBezTo>
                  <a:pt x="274750" y="448853"/>
                  <a:pt x="243806" y="467116"/>
                  <a:pt x="338667" y="423334"/>
                </a:cubicBezTo>
                <a:cubicBezTo>
                  <a:pt x="639475" y="284500"/>
                  <a:pt x="307165" y="432232"/>
                  <a:pt x="609600" y="270934"/>
                </a:cubicBezTo>
                <a:cubicBezTo>
                  <a:pt x="647530" y="250705"/>
                  <a:pt x="689685" y="239358"/>
                  <a:pt x="728134" y="220134"/>
                </a:cubicBezTo>
                <a:cubicBezTo>
                  <a:pt x="958696" y="104853"/>
                  <a:pt x="740260" y="206405"/>
                  <a:pt x="948267" y="67734"/>
                </a:cubicBezTo>
                <a:cubicBezTo>
                  <a:pt x="963119" y="57833"/>
                  <a:pt x="983102" y="58782"/>
                  <a:pt x="999067" y="50800"/>
                </a:cubicBezTo>
                <a:cubicBezTo>
                  <a:pt x="1017270" y="41699"/>
                  <a:pt x="1031664" y="26035"/>
                  <a:pt x="1049867" y="16934"/>
                </a:cubicBezTo>
                <a:cubicBezTo>
                  <a:pt x="1065832" y="8952"/>
                  <a:pt x="1100667" y="0"/>
                  <a:pt x="1100667"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0" name="Freeform 16"/>
          <p:cNvSpPr>
            <a:spLocks/>
          </p:cNvSpPr>
          <p:nvPr/>
        </p:nvSpPr>
        <p:spPr bwMode="auto">
          <a:xfrm>
            <a:off x="1320800" y="2573338"/>
            <a:ext cx="1236663" cy="30162"/>
          </a:xfrm>
          <a:custGeom>
            <a:avLst/>
            <a:gdLst>
              <a:gd name="T0" fmla="*/ 0 w 1236133"/>
              <a:gd name="T1" fmla="*/ 28700 h 30539"/>
              <a:gd name="T2" fmla="*/ 0 w 1236133"/>
              <a:gd name="T3" fmla="*/ 28700 h 30539"/>
              <a:gd name="T4" fmla="*/ 1238785 w 1236133"/>
              <a:gd name="T5" fmla="*/ 12786 h 30539"/>
              <a:gd name="T6" fmla="*/ 1238785 w 1236133"/>
              <a:gd name="T7" fmla="*/ 12786 h 305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36133" h="30539">
                <a:moveTo>
                  <a:pt x="0" y="30539"/>
                </a:moveTo>
                <a:lnTo>
                  <a:pt x="0" y="30539"/>
                </a:lnTo>
                <a:cubicBezTo>
                  <a:pt x="511435" y="-26286"/>
                  <a:pt x="101287" y="13606"/>
                  <a:pt x="1236133" y="1360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71" name="Oval 19"/>
          <p:cNvSpPr>
            <a:spLocks noChangeArrowheads="1"/>
          </p:cNvSpPr>
          <p:nvPr/>
        </p:nvSpPr>
        <p:spPr bwMode="auto">
          <a:xfrm>
            <a:off x="4114800" y="4432300"/>
            <a:ext cx="152400" cy="152400"/>
          </a:xfrm>
          <a:prstGeom prst="ellipse">
            <a:avLst/>
          </a:prstGeom>
          <a:solidFill>
            <a:schemeClr val="tx1"/>
          </a:solidFill>
          <a:ln w="9525">
            <a:solidFill>
              <a:schemeClr val="tx1"/>
            </a:solidFill>
            <a:round/>
            <a:headEnd/>
            <a:tailEnd/>
          </a:ln>
        </p:spPr>
        <p:txBody>
          <a:bodyPr/>
          <a:lstStyle/>
          <a:p>
            <a:pPr>
              <a:buClr>
                <a:srgbClr val="000000"/>
              </a:buClr>
              <a:buSzPct val="100000"/>
              <a:buFont typeface="Times New Roman" charset="0"/>
              <a:buNone/>
            </a:pPr>
            <a:endParaRPr lang="en-US" sz="1800">
              <a:cs typeface="Arial" charset="0"/>
            </a:endParaRPr>
          </a:p>
        </p:txBody>
      </p:sp>
      <p:sp>
        <p:nvSpPr>
          <p:cNvPr id="92172" name="Oval 20"/>
          <p:cNvSpPr>
            <a:spLocks noChangeArrowheads="1"/>
          </p:cNvSpPr>
          <p:nvPr/>
        </p:nvSpPr>
        <p:spPr bwMode="auto">
          <a:xfrm>
            <a:off x="4191000" y="3746500"/>
            <a:ext cx="152400" cy="152400"/>
          </a:xfrm>
          <a:prstGeom prst="ellipse">
            <a:avLst/>
          </a:prstGeom>
          <a:solidFill>
            <a:schemeClr val="tx1"/>
          </a:solidFill>
          <a:ln w="9525">
            <a:solidFill>
              <a:schemeClr val="tx1"/>
            </a:solidFill>
            <a:round/>
            <a:headEnd/>
            <a:tailEnd/>
          </a:ln>
        </p:spPr>
        <p:txBody>
          <a:bodyPr/>
          <a:lstStyle/>
          <a:p>
            <a:pPr>
              <a:buClr>
                <a:srgbClr val="000000"/>
              </a:buClr>
              <a:buSzPct val="100000"/>
              <a:buFont typeface="Times New Roman" charset="0"/>
              <a:buNone/>
            </a:pPr>
            <a:endParaRPr lang="en-US" sz="1800">
              <a:cs typeface="Arial" charset="0"/>
            </a:endParaRPr>
          </a:p>
        </p:txBody>
      </p:sp>
      <p:sp>
        <p:nvSpPr>
          <p:cNvPr id="92173" name="Oval 21"/>
          <p:cNvSpPr>
            <a:spLocks noChangeArrowheads="1"/>
          </p:cNvSpPr>
          <p:nvPr/>
        </p:nvSpPr>
        <p:spPr bwMode="auto">
          <a:xfrm>
            <a:off x="5181600" y="3822700"/>
            <a:ext cx="152400" cy="152400"/>
          </a:xfrm>
          <a:prstGeom prst="ellipse">
            <a:avLst/>
          </a:prstGeom>
          <a:solidFill>
            <a:schemeClr val="tx1"/>
          </a:solidFill>
          <a:ln w="9525">
            <a:solidFill>
              <a:schemeClr val="tx1"/>
            </a:solidFill>
            <a:round/>
            <a:headEnd/>
            <a:tailEnd/>
          </a:ln>
        </p:spPr>
        <p:txBody>
          <a:bodyPr/>
          <a:lstStyle/>
          <a:p>
            <a:pPr>
              <a:buClr>
                <a:srgbClr val="000000"/>
              </a:buClr>
              <a:buSzPct val="100000"/>
              <a:buFont typeface="Times New Roman" charset="0"/>
              <a:buNone/>
            </a:pPr>
            <a:endParaRPr lang="en-US" sz="1800">
              <a:cs typeface="Arial" charset="0"/>
            </a:endParaRPr>
          </a:p>
        </p:txBody>
      </p:sp>
      <p:sp>
        <p:nvSpPr>
          <p:cNvPr id="23" name="Oval 22"/>
          <p:cNvSpPr/>
          <p:nvPr/>
        </p:nvSpPr>
        <p:spPr bwMode="auto">
          <a:xfrm>
            <a:off x="5867400" y="4432300"/>
            <a:ext cx="152400" cy="15240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ln>
                <a:solidFill>
                  <a:schemeClr val="tx1"/>
                </a:solidFill>
              </a:ln>
              <a:cs typeface="Arial" charset="0"/>
            </a:endParaRPr>
          </a:p>
        </p:txBody>
      </p:sp>
      <p:sp>
        <p:nvSpPr>
          <p:cNvPr id="92175" name="Oval 23"/>
          <p:cNvSpPr>
            <a:spLocks noChangeArrowheads="1"/>
          </p:cNvSpPr>
          <p:nvPr/>
        </p:nvSpPr>
        <p:spPr bwMode="auto">
          <a:xfrm>
            <a:off x="3200400" y="4965700"/>
            <a:ext cx="152400" cy="152400"/>
          </a:xfrm>
          <a:prstGeom prst="ellipse">
            <a:avLst/>
          </a:prstGeom>
          <a:solidFill>
            <a:schemeClr val="tx1"/>
          </a:solidFill>
          <a:ln w="9525">
            <a:solidFill>
              <a:schemeClr val="tx1"/>
            </a:solidFill>
            <a:round/>
            <a:headEnd/>
            <a:tailEnd/>
          </a:ln>
        </p:spPr>
        <p:txBody>
          <a:bodyPr/>
          <a:lstStyle/>
          <a:p>
            <a:pPr>
              <a:buClr>
                <a:srgbClr val="000000"/>
              </a:buClr>
              <a:buSzPct val="100000"/>
              <a:buFont typeface="Times New Roman" charset="0"/>
              <a:buNone/>
            </a:pPr>
            <a:endParaRPr lang="en-US" sz="1800">
              <a:cs typeface="Arial" charset="0"/>
            </a:endParaRPr>
          </a:p>
        </p:txBody>
      </p:sp>
      <p:cxnSp>
        <p:nvCxnSpPr>
          <p:cNvPr id="92176" name="Straight Connector 25"/>
          <p:cNvCxnSpPr>
            <a:cxnSpLocks noChangeShapeType="1"/>
            <a:stCxn id="92175" idx="7"/>
            <a:endCxn id="92171" idx="3"/>
          </p:cNvCxnSpPr>
          <p:nvPr/>
        </p:nvCxnSpPr>
        <p:spPr bwMode="auto">
          <a:xfrm flipV="1">
            <a:off x="3330575" y="4562475"/>
            <a:ext cx="806450" cy="4254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2177" name="Straight Connector 30"/>
          <p:cNvCxnSpPr>
            <a:cxnSpLocks noChangeShapeType="1"/>
            <a:stCxn id="92171" idx="0"/>
          </p:cNvCxnSpPr>
          <p:nvPr/>
        </p:nvCxnSpPr>
        <p:spPr bwMode="auto">
          <a:xfrm flipV="1">
            <a:off x="4191000" y="3898900"/>
            <a:ext cx="76200" cy="5334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2178" name="Straight Connector 35"/>
          <p:cNvCxnSpPr>
            <a:cxnSpLocks noChangeShapeType="1"/>
            <a:stCxn id="92173" idx="2"/>
            <a:endCxn id="92172" idx="6"/>
          </p:cNvCxnSpPr>
          <p:nvPr/>
        </p:nvCxnSpPr>
        <p:spPr bwMode="auto">
          <a:xfrm flipH="1" flipV="1">
            <a:off x="4343400" y="3822700"/>
            <a:ext cx="83820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92179" name="Straight Connector 38"/>
          <p:cNvCxnSpPr>
            <a:cxnSpLocks noChangeShapeType="1"/>
            <a:stCxn id="23" idx="1"/>
            <a:endCxn id="92173" idx="5"/>
          </p:cNvCxnSpPr>
          <p:nvPr/>
        </p:nvCxnSpPr>
        <p:spPr bwMode="auto">
          <a:xfrm flipH="1" flipV="1">
            <a:off x="5311775" y="3952875"/>
            <a:ext cx="577850" cy="501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46" name="Straight Connector 45"/>
          <p:cNvCxnSpPr>
            <a:endCxn id="92175" idx="2"/>
          </p:cNvCxnSpPr>
          <p:nvPr/>
        </p:nvCxnSpPr>
        <p:spPr bwMode="auto">
          <a:xfrm flipV="1">
            <a:off x="2590800" y="5041900"/>
            <a:ext cx="609600" cy="196850"/>
          </a:xfrm>
          <a:prstGeom prst="line">
            <a:avLst/>
          </a:prstGeom>
          <a:solidFill>
            <a:srgbClr val="00B8FF"/>
          </a:solidFill>
          <a:ln w="28575" cap="flat" cmpd="sng" algn="ctr">
            <a:solidFill>
              <a:schemeClr val="bg2">
                <a:lumMod val="50000"/>
              </a:schemeClr>
            </a:solidFill>
            <a:prstDash val="solid"/>
            <a:round/>
            <a:headEnd type="none" w="med" len="med"/>
            <a:tailEnd type="none" w="med" len="med"/>
          </a:ln>
          <a:effectLst/>
        </p:spPr>
      </p:cxnSp>
      <p:cxnSp>
        <p:nvCxnSpPr>
          <p:cNvPr id="48" name="Straight Connector 47"/>
          <p:cNvCxnSpPr>
            <a:endCxn id="23" idx="6"/>
          </p:cNvCxnSpPr>
          <p:nvPr/>
        </p:nvCxnSpPr>
        <p:spPr bwMode="auto">
          <a:xfrm flipH="1">
            <a:off x="6019800" y="4279900"/>
            <a:ext cx="304800" cy="228600"/>
          </a:xfrm>
          <a:prstGeom prst="line">
            <a:avLst/>
          </a:prstGeom>
          <a:solidFill>
            <a:srgbClr val="00B8FF"/>
          </a:solidFill>
          <a:ln w="28575" cap="flat" cmpd="sng" algn="ctr">
            <a:solidFill>
              <a:schemeClr val="bg2">
                <a:lumMod val="50000"/>
              </a:schemeClr>
            </a:solidFill>
            <a:prstDash val="solid"/>
            <a:round/>
            <a:headEnd type="none" w="med" len="med"/>
            <a:tailEnd type="none" w="med" len="med"/>
          </a:ln>
          <a:effectLst/>
        </p:spPr>
      </p:cxnSp>
      <p:cxnSp>
        <p:nvCxnSpPr>
          <p:cNvPr id="52" name="Straight Connector 51"/>
          <p:cNvCxnSpPr>
            <a:endCxn id="92172" idx="0"/>
          </p:cNvCxnSpPr>
          <p:nvPr/>
        </p:nvCxnSpPr>
        <p:spPr bwMode="auto">
          <a:xfrm flipH="1">
            <a:off x="4267200" y="2984500"/>
            <a:ext cx="152400" cy="762000"/>
          </a:xfrm>
          <a:prstGeom prst="line">
            <a:avLst/>
          </a:prstGeom>
          <a:solidFill>
            <a:srgbClr val="00B8FF"/>
          </a:solidFill>
          <a:ln w="28575" cap="flat" cmpd="sng" algn="ctr">
            <a:solidFill>
              <a:schemeClr val="bg2">
                <a:lumMod val="50000"/>
              </a:schemeClr>
            </a:solidFill>
            <a:prstDash val="solid"/>
            <a:round/>
            <a:headEnd type="none" w="med" len="med"/>
            <a:tailEnd type="triangle" w="med" len="med"/>
          </a:ln>
          <a:effectLst/>
        </p:spPr>
      </p:cxnSp>
      <p:sp>
        <p:nvSpPr>
          <p:cNvPr id="56" name="Text Box 10"/>
          <p:cNvSpPr txBox="1">
            <a:spLocks noChangeArrowheads="1"/>
          </p:cNvSpPr>
          <p:nvPr/>
        </p:nvSpPr>
        <p:spPr bwMode="auto">
          <a:xfrm>
            <a:off x="4343400" y="2984500"/>
            <a:ext cx="928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a:defRPr/>
            </a:pPr>
            <a:r>
              <a:rPr lang="en-US" sz="2000" b="1" dirty="0" smtClean="0">
                <a:solidFill>
                  <a:schemeClr val="bg2">
                    <a:lumMod val="50000"/>
                  </a:schemeClr>
                </a:solidFill>
              </a:rPr>
              <a:t>attack</a:t>
            </a:r>
            <a:endParaRPr lang="en-US" b="1" dirty="0" smtClean="0">
              <a:solidFill>
                <a:schemeClr val="bg2">
                  <a:lumMod val="50000"/>
                </a:schemeClr>
              </a:solidFill>
            </a:endParaRPr>
          </a:p>
        </p:txBody>
      </p:sp>
      <p:sp>
        <p:nvSpPr>
          <p:cNvPr id="25" name="Rectangle 10"/>
          <p:cNvSpPr>
            <a:spLocks noChangeArrowheads="1"/>
          </p:cNvSpPr>
          <p:nvPr/>
        </p:nvSpPr>
        <p:spPr bwMode="auto">
          <a:xfrm>
            <a:off x="533400" y="1981200"/>
            <a:ext cx="2895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smtClean="0">
                <a:solidFill>
                  <a:srgbClr val="003367"/>
                </a:solidFill>
              </a:rPr>
              <a:t>Principals are users or organizations, or software entities acting on their behalf.</a:t>
            </a:r>
            <a:endParaRPr lang="en-US" sz="1800" b="1" dirty="0">
              <a:solidFill>
                <a:srgbClr val="003367"/>
              </a:solidFill>
            </a:endParaRPr>
          </a:p>
        </p:txBody>
      </p:sp>
      <p:sp>
        <p:nvSpPr>
          <p:cNvPr id="26" name="Rectangle 10"/>
          <p:cNvSpPr>
            <a:spLocks noChangeArrowheads="1"/>
          </p:cNvSpPr>
          <p:nvPr/>
        </p:nvSpPr>
        <p:spPr bwMode="auto">
          <a:xfrm>
            <a:off x="5791200" y="5305961"/>
            <a:ext cx="3200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smtClean="0">
                <a:solidFill>
                  <a:srgbClr val="003367"/>
                </a:solidFill>
              </a:rPr>
              <a:t>How can principals communicate securely?  How do they decide whom to trust?</a:t>
            </a:r>
            <a:endParaRPr lang="en-US" sz="1800" b="1" dirty="0">
              <a:solidFill>
                <a:srgbClr val="003367"/>
              </a:solidFill>
            </a:endParaRPr>
          </a:p>
        </p:txBody>
      </p:sp>
      <p:pic>
        <p:nvPicPr>
          <p:cNvPr id="2" name="Picture 1"/>
          <p:cNvPicPr>
            <a:picLocks noChangeAspect="1"/>
          </p:cNvPicPr>
          <p:nvPr/>
        </p:nvPicPr>
        <p:blipFill>
          <a:blip r:embed="rId4"/>
          <a:stretch>
            <a:fillRect/>
          </a:stretch>
        </p:blipFill>
        <p:spPr>
          <a:xfrm>
            <a:off x="6400800" y="3429000"/>
            <a:ext cx="1154545" cy="1524000"/>
          </a:xfrm>
          <a:prstGeom prst="rect">
            <a:avLst/>
          </a:prstGeom>
        </p:spPr>
      </p:pic>
    </p:spTree>
    <p:extLst>
      <p:ext uri="{BB962C8B-B14F-4D97-AF65-F5344CB8AC3E}">
        <p14:creationId xmlns:p14="http://schemas.microsoft.com/office/powerpoint/2010/main" val="18429409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p:txBody>
          <a:bodyPr/>
          <a:lstStyle/>
          <a:p>
            <a:pPr eaLnBrk="1" hangingPunct="1"/>
            <a:r>
              <a:rPr lang="en-US">
                <a:latin typeface="Arial" charset="0"/>
                <a:ea typeface="ＭＳ Ｐゴシック" charset="0"/>
              </a:rPr>
              <a:t>Crypto primitives</a:t>
            </a:r>
          </a:p>
        </p:txBody>
      </p:sp>
      <p:pic>
        <p:nvPicPr>
          <p:cNvPr id="13517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675" y="4953000"/>
            <a:ext cx="120332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5171" name="Picture 3" descr="lock-and-ke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592638"/>
            <a:ext cx="13716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219450"/>
            <a:ext cx="990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714500"/>
            <a:ext cx="1685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Rectangle 6"/>
          <p:cNvSpPr>
            <a:spLocks noChangeArrowheads="1"/>
          </p:cNvSpPr>
          <p:nvPr/>
        </p:nvSpPr>
        <p:spPr bwMode="auto">
          <a:xfrm>
            <a:off x="2971800" y="2057400"/>
            <a:ext cx="3581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3367"/>
                </a:solidFill>
              </a:rPr>
              <a:t>Encrypt/Decrypt</a:t>
            </a:r>
          </a:p>
          <a:p>
            <a:endParaRPr lang="en-US" sz="1800" b="1">
              <a:solidFill>
                <a:srgbClr val="003367"/>
              </a:solidFill>
            </a:endParaRPr>
          </a:p>
        </p:txBody>
      </p:sp>
      <p:sp>
        <p:nvSpPr>
          <p:cNvPr id="135175" name="Rectangle 7"/>
          <p:cNvSpPr>
            <a:spLocks noChangeArrowheads="1"/>
          </p:cNvSpPr>
          <p:nvPr/>
        </p:nvSpPr>
        <p:spPr bwMode="auto">
          <a:xfrm>
            <a:off x="2971800" y="3605213"/>
            <a:ext cx="3581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3367"/>
                </a:solidFill>
              </a:rPr>
              <a:t>Signing</a:t>
            </a:r>
          </a:p>
          <a:p>
            <a:endParaRPr lang="en-US" sz="1800" b="1">
              <a:solidFill>
                <a:srgbClr val="003367"/>
              </a:solidFill>
            </a:endParaRPr>
          </a:p>
        </p:txBody>
      </p:sp>
      <p:sp>
        <p:nvSpPr>
          <p:cNvPr id="135176" name="Rectangle 8"/>
          <p:cNvSpPr>
            <a:spLocks noChangeArrowheads="1"/>
          </p:cNvSpPr>
          <p:nvPr/>
        </p:nvSpPr>
        <p:spPr bwMode="auto">
          <a:xfrm>
            <a:off x="2971800" y="5281613"/>
            <a:ext cx="3581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solidFill>
                  <a:srgbClr val="003367"/>
                </a:solidFill>
              </a:rPr>
              <a:t>Secure hashing</a:t>
            </a:r>
          </a:p>
          <a:p>
            <a:endParaRPr lang="en-US" sz="1800" b="1">
              <a:solidFill>
                <a:srgbClr val="003367"/>
              </a:solidFill>
            </a:endParaRPr>
          </a:p>
        </p:txBody>
      </p:sp>
      <p:sp>
        <p:nvSpPr>
          <p:cNvPr id="10" name="Right Brace 9"/>
          <p:cNvSpPr/>
          <p:nvPr/>
        </p:nvSpPr>
        <p:spPr bwMode="auto">
          <a:xfrm>
            <a:off x="5486400" y="2057400"/>
            <a:ext cx="381000" cy="2590800"/>
          </a:xfrm>
          <a:prstGeom prst="rightBrace">
            <a:avLst/>
          </a:prstGeom>
          <a:noFill/>
          <a:ln w="38100" cap="flat" cmpd="sng" algn="ctr">
            <a:solidFill>
              <a:schemeClr val="accent6"/>
            </a:solidFill>
            <a:prstDash val="solid"/>
            <a:round/>
            <a:headEnd type="none" w="med" len="med"/>
            <a:tailEnd type="none" w="med" len="med"/>
          </a:ln>
          <a:effectLst/>
        </p:spPr>
        <p:txBody>
          <a:bodyPr/>
          <a:lstStyle/>
          <a:p>
            <a:pPr defTabSz="457200">
              <a:buClr>
                <a:srgbClr val="000000"/>
              </a:buClr>
              <a:buSzPct val="100000"/>
              <a:buFont typeface="Times New Roman" pitchFamily="16" charset="0"/>
              <a:buNone/>
              <a:defRPr/>
            </a:pPr>
            <a:endParaRPr lang="en-US" sz="1800">
              <a:cs typeface="Arial" charset="0"/>
            </a:endParaRPr>
          </a:p>
        </p:txBody>
      </p:sp>
      <p:sp>
        <p:nvSpPr>
          <p:cNvPr id="135178" name="Rectangle 10"/>
          <p:cNvSpPr>
            <a:spLocks noChangeArrowheads="1"/>
          </p:cNvSpPr>
          <p:nvPr/>
        </p:nvSpPr>
        <p:spPr bwMode="auto">
          <a:xfrm>
            <a:off x="5562600" y="2330450"/>
            <a:ext cx="3581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a:solidFill>
                  <a:srgbClr val="003367"/>
                </a:solidFill>
              </a:rPr>
              <a:t>Use a shared secret key</a:t>
            </a:r>
          </a:p>
          <a:p>
            <a:pPr algn="ctr"/>
            <a:r>
              <a:rPr lang="en-US" sz="2000" b="1">
                <a:solidFill>
                  <a:srgbClr val="003367"/>
                </a:solidFill>
              </a:rPr>
              <a:t>(symmetric) </a:t>
            </a:r>
          </a:p>
          <a:p>
            <a:pPr algn="ctr"/>
            <a:r>
              <a:rPr lang="en-US" sz="2000" b="1">
                <a:solidFill>
                  <a:srgbClr val="003367"/>
                </a:solidFill>
              </a:rPr>
              <a:t>or</a:t>
            </a:r>
          </a:p>
          <a:p>
            <a:pPr algn="ctr"/>
            <a:r>
              <a:rPr lang="en-US" sz="2000" b="1">
                <a:solidFill>
                  <a:srgbClr val="003367"/>
                </a:solidFill>
              </a:rPr>
              <a:t>use a keypair</a:t>
            </a:r>
          </a:p>
          <a:p>
            <a:pPr algn="ctr"/>
            <a:r>
              <a:rPr lang="en-US" sz="2000" b="1">
                <a:solidFill>
                  <a:srgbClr val="003367"/>
                </a:solidFill>
              </a:rPr>
              <a:t>one public, one private</a:t>
            </a:r>
          </a:p>
          <a:p>
            <a:pPr algn="ctr"/>
            <a:r>
              <a:rPr lang="en-US" sz="2000" b="1">
                <a:solidFill>
                  <a:srgbClr val="003367"/>
                </a:solidFill>
              </a:rPr>
              <a:t>(asymmetric)</a:t>
            </a:r>
          </a:p>
          <a:p>
            <a:endParaRPr lang="en-US" sz="1800" b="1">
              <a:solidFill>
                <a:srgbClr val="003367"/>
              </a:solidFill>
            </a:endParaRPr>
          </a:p>
        </p:txBody>
      </p:sp>
      <p:sp>
        <p:nvSpPr>
          <p:cNvPr id="12" name="Rectangle 11"/>
          <p:cNvSpPr/>
          <p:nvPr/>
        </p:nvSpPr>
        <p:spPr>
          <a:xfrm>
            <a:off x="2438400" y="5715000"/>
            <a:ext cx="3581400" cy="984250"/>
          </a:xfrm>
          <a:prstGeom prst="rect">
            <a:avLst/>
          </a:prstGeom>
        </p:spPr>
        <p:txBody>
          <a:bodyPr>
            <a:spAutoFit/>
          </a:bodyPr>
          <a:lstStyle/>
          <a:p>
            <a:pPr algn="ctr">
              <a:defRPr/>
            </a:pPr>
            <a:r>
              <a:rPr lang="en-US" sz="2000" b="1" dirty="0">
                <a:solidFill>
                  <a:schemeClr val="bg1">
                    <a:lumMod val="50000"/>
                  </a:schemeClr>
                </a:solidFill>
              </a:rPr>
              <a:t>useful for</a:t>
            </a:r>
          </a:p>
          <a:p>
            <a:pPr algn="ctr">
              <a:defRPr/>
            </a:pPr>
            <a:r>
              <a:rPr lang="en-US" sz="2000" b="1" dirty="0">
                <a:solidFill>
                  <a:schemeClr val="bg1">
                    <a:lumMod val="50000"/>
                  </a:schemeClr>
                </a:solidFill>
              </a:rPr>
              <a:t>fingerprinting data</a:t>
            </a:r>
          </a:p>
          <a:p>
            <a:pPr>
              <a:defRPr/>
            </a:pPr>
            <a:endParaRPr lang="en-US" sz="1800" b="1" dirty="0">
              <a:solidFill>
                <a:schemeClr val="bg1">
                  <a:lumMod val="65000"/>
                </a:schemeClr>
              </a:solidFill>
            </a:endParaRPr>
          </a:p>
        </p:txBody>
      </p:sp>
    </p:spTree>
    <p:extLst>
      <p:ext uri="{BB962C8B-B14F-4D97-AF65-F5344CB8AC3E}">
        <p14:creationId xmlns:p14="http://schemas.microsoft.com/office/powerpoint/2010/main" val="38927797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Finishing up from last time</a:t>
            </a:r>
            <a:endParaRPr lang="en-US" dirty="0"/>
          </a:p>
        </p:txBody>
      </p:sp>
      <p:sp>
        <p:nvSpPr>
          <p:cNvPr id="3" name="Content Placeholder 2"/>
          <p:cNvSpPr>
            <a:spLocks noGrp="1"/>
          </p:cNvSpPr>
          <p:nvPr>
            <p:ph idx="1"/>
          </p:nvPr>
        </p:nvSpPr>
        <p:spPr/>
        <p:txBody>
          <a:bodyPr/>
          <a:lstStyle/>
          <a:p>
            <a:pPr marL="0" indent="0">
              <a:buNone/>
            </a:pPr>
            <a:r>
              <a:rPr lang="en-US" sz="2400" b="0" dirty="0" err="1" smtClean="0"/>
              <a:t>Mandiant</a:t>
            </a:r>
            <a:r>
              <a:rPr lang="en-US" sz="2400" b="0" dirty="0" smtClean="0"/>
              <a:t> discovered that APT1 used a common technique to expand their foothold on a compromised target:</a:t>
            </a:r>
          </a:p>
          <a:p>
            <a:pPr marL="457200" indent="-457200">
              <a:buFont typeface="+mj-lt"/>
              <a:buAutoNum type="arabicPeriod"/>
            </a:pPr>
            <a:r>
              <a:rPr lang="en-US" sz="2400" dirty="0" smtClean="0"/>
              <a:t>Harvest hashed passwords.</a:t>
            </a:r>
          </a:p>
          <a:p>
            <a:pPr marL="857250" lvl="1" indent="-457200">
              <a:buFont typeface="Wingdings" charset="2"/>
              <a:buChar char="§"/>
            </a:pPr>
            <a:r>
              <a:rPr lang="en-US" sz="2000" b="0" dirty="0" smtClean="0"/>
              <a:t>See </a:t>
            </a:r>
            <a:r>
              <a:rPr lang="en-US" sz="2000" b="0" dirty="0" err="1" smtClean="0"/>
              <a:t>Mandiant’s</a:t>
            </a:r>
            <a:r>
              <a:rPr lang="en-US" sz="2000" b="0" dirty="0" smtClean="0"/>
              <a:t> list of </a:t>
            </a:r>
            <a:r>
              <a:rPr lang="en-US" sz="2000" dirty="0" smtClean="0"/>
              <a:t>privilege escalation </a:t>
            </a:r>
            <a:r>
              <a:rPr lang="en-US" sz="2000" b="0" dirty="0" smtClean="0"/>
              <a:t>tools used.</a:t>
            </a:r>
          </a:p>
          <a:p>
            <a:pPr marL="457200" indent="-457200">
              <a:buFont typeface="+mj-lt"/>
              <a:buAutoNum type="arabicPeriod"/>
            </a:pPr>
            <a:r>
              <a:rPr lang="en-US" sz="2400" dirty="0"/>
              <a:t>C</a:t>
            </a:r>
            <a:r>
              <a:rPr lang="en-US" sz="2400" dirty="0" smtClean="0"/>
              <a:t>rack the passwords offline.</a:t>
            </a:r>
          </a:p>
          <a:p>
            <a:pPr marL="857250" lvl="1" indent="-457200">
              <a:buFont typeface="Wingdings" charset="2"/>
              <a:buChar char="§"/>
            </a:pPr>
            <a:r>
              <a:rPr lang="en-US" sz="2000" b="0" dirty="0" smtClean="0"/>
              <a:t>Most likely a </a:t>
            </a:r>
            <a:r>
              <a:rPr lang="en-US" sz="2000" dirty="0" smtClean="0">
                <a:solidFill>
                  <a:srgbClr val="651222"/>
                </a:solidFill>
              </a:rPr>
              <a:t>dictionary attack</a:t>
            </a:r>
            <a:r>
              <a:rPr lang="en-US" sz="2000" b="0" dirty="0" smtClean="0"/>
              <a:t>.</a:t>
            </a:r>
          </a:p>
          <a:p>
            <a:pPr marL="857250" lvl="1" indent="-457200">
              <a:buFont typeface="Wingdings" charset="2"/>
              <a:buChar char="§"/>
            </a:pPr>
            <a:r>
              <a:rPr lang="en-US" sz="2000" b="0" dirty="0" smtClean="0"/>
              <a:t>Easy to parallelize.</a:t>
            </a:r>
          </a:p>
          <a:p>
            <a:pPr marL="857250" lvl="1" indent="-457200">
              <a:buFont typeface="Wingdings" charset="2"/>
              <a:buChar char="§"/>
            </a:pPr>
            <a:r>
              <a:rPr lang="en-US" sz="2000" b="0" dirty="0" smtClean="0"/>
              <a:t>Easy to defeat, but requires good security practices.</a:t>
            </a:r>
          </a:p>
          <a:p>
            <a:pPr marL="457200" indent="-457200">
              <a:buFont typeface="+mj-lt"/>
              <a:buAutoNum type="arabicPeriod"/>
            </a:pPr>
            <a:r>
              <a:rPr lang="en-US" sz="2400" dirty="0" smtClean="0"/>
              <a:t>Use the stolen passwords to get more.</a:t>
            </a:r>
          </a:p>
          <a:p>
            <a:pPr marL="0" indent="0">
              <a:buNone/>
            </a:pPr>
            <a:endParaRPr lang="en-US" sz="2400" b="0" dirty="0" smtClean="0"/>
          </a:p>
          <a:p>
            <a:pPr marL="0" indent="0">
              <a:buNone/>
            </a:pPr>
            <a:endParaRPr lang="en-US" dirty="0"/>
          </a:p>
        </p:txBody>
      </p:sp>
    </p:spTree>
    <p:extLst>
      <p:ext uri="{BB962C8B-B14F-4D97-AF65-F5344CB8AC3E}">
        <p14:creationId xmlns:p14="http://schemas.microsoft.com/office/powerpoint/2010/main" val="2585966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858963" y="1727200"/>
            <a:ext cx="1798637" cy="2362200"/>
          </a:xfrm>
          <a:prstGeom prst="rect">
            <a:avLst/>
          </a:prstGeom>
          <a:solidFill>
            <a:schemeClr val="bg1">
              <a:lumMod val="50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grpSp>
        <p:nvGrpSpPr>
          <p:cNvPr id="150530" name="Group 54"/>
          <p:cNvGrpSpPr>
            <a:grpSpLocks/>
          </p:cNvGrpSpPr>
          <p:nvPr/>
        </p:nvGrpSpPr>
        <p:grpSpPr bwMode="auto">
          <a:xfrm>
            <a:off x="2524125" y="2489200"/>
            <a:ext cx="642938" cy="693738"/>
            <a:chOff x="746" y="1181"/>
            <a:chExt cx="1430" cy="1360"/>
          </a:xfrm>
        </p:grpSpPr>
        <p:sp>
          <p:nvSpPr>
            <p:cNvPr id="150550" name="Freeform 55"/>
            <p:cNvSpPr>
              <a:spLocks/>
            </p:cNvSpPr>
            <p:nvPr/>
          </p:nvSpPr>
          <p:spPr bwMode="auto">
            <a:xfrm>
              <a:off x="745" y="1181"/>
              <a:ext cx="1432" cy="1360"/>
            </a:xfrm>
            <a:custGeom>
              <a:avLst/>
              <a:gdLst>
                <a:gd name="T0" fmla="*/ 0 w 10983"/>
                <a:gd name="T1" fmla="*/ 0 h 10425"/>
                <a:gd name="T2" fmla="*/ 0 w 10983"/>
                <a:gd name="T3" fmla="*/ 0 h 10425"/>
                <a:gd name="T4" fmla="*/ 0 w 10983"/>
                <a:gd name="T5" fmla="*/ 0 h 10425"/>
                <a:gd name="T6" fmla="*/ 0 w 10983"/>
                <a:gd name="T7" fmla="*/ 0 h 10425"/>
                <a:gd name="T8" fmla="*/ 0 w 10983"/>
                <a:gd name="T9" fmla="*/ 0 h 10425"/>
                <a:gd name="T10" fmla="*/ 0 w 10983"/>
                <a:gd name="T11" fmla="*/ 0 h 10425"/>
                <a:gd name="T12" fmla="*/ 0 w 10983"/>
                <a:gd name="T13" fmla="*/ 0 h 10425"/>
                <a:gd name="T14" fmla="*/ 0 w 10983"/>
                <a:gd name="T15" fmla="*/ 0 h 10425"/>
                <a:gd name="T16" fmla="*/ 0 w 10983"/>
                <a:gd name="T17" fmla="*/ 0 h 10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983" h="10425">
                  <a:moveTo>
                    <a:pt x="1737" y="0"/>
                  </a:moveTo>
                  <a:cubicBezTo>
                    <a:pt x="778" y="0"/>
                    <a:pt x="0" y="778"/>
                    <a:pt x="0" y="1737"/>
                  </a:cubicBezTo>
                  <a:lnTo>
                    <a:pt x="0" y="8687"/>
                  </a:lnTo>
                  <a:cubicBezTo>
                    <a:pt x="0" y="9647"/>
                    <a:pt x="778" y="10425"/>
                    <a:pt x="1737" y="10425"/>
                  </a:cubicBezTo>
                  <a:lnTo>
                    <a:pt x="9246" y="10425"/>
                  </a:lnTo>
                  <a:cubicBezTo>
                    <a:pt x="10205" y="10425"/>
                    <a:pt x="10983" y="9647"/>
                    <a:pt x="10983" y="8687"/>
                  </a:cubicBezTo>
                  <a:lnTo>
                    <a:pt x="10983" y="1737"/>
                  </a:lnTo>
                  <a:cubicBezTo>
                    <a:pt x="10983" y="778"/>
                    <a:pt x="10205" y="0"/>
                    <a:pt x="9246" y="0"/>
                  </a:cubicBezTo>
                  <a:lnTo>
                    <a:pt x="1737" y="0"/>
                  </a:lnTo>
                  <a:close/>
                </a:path>
              </a:pathLst>
            </a:custGeom>
            <a:solidFill>
              <a:srgbClr val="04357B"/>
            </a:solidFill>
            <a:ln w="0">
              <a:solidFill>
                <a:srgbClr val="000000"/>
              </a:solidFill>
              <a:prstDash val="solid"/>
              <a:round/>
              <a:headEnd/>
              <a:tailEnd/>
            </a:ln>
          </p:spPr>
          <p:txBody>
            <a:bodyPr/>
            <a:lstStyle/>
            <a:p>
              <a:endParaRPr lang="en-US">
                <a:solidFill>
                  <a:prstClr val="white"/>
                </a:solidFill>
              </a:endParaRPr>
            </a:p>
          </p:txBody>
        </p:sp>
        <p:sp>
          <p:nvSpPr>
            <p:cNvPr id="150551" name="Freeform 56"/>
            <p:cNvSpPr>
              <a:spLocks/>
            </p:cNvSpPr>
            <p:nvPr/>
          </p:nvSpPr>
          <p:spPr bwMode="auto">
            <a:xfrm>
              <a:off x="745" y="1181"/>
              <a:ext cx="1432" cy="1360"/>
            </a:xfrm>
            <a:custGeom>
              <a:avLst/>
              <a:gdLst>
                <a:gd name="T0" fmla="*/ 0 w 10983"/>
                <a:gd name="T1" fmla="*/ 0 h 10425"/>
                <a:gd name="T2" fmla="*/ 0 w 10983"/>
                <a:gd name="T3" fmla="*/ 0 h 10425"/>
                <a:gd name="T4" fmla="*/ 0 w 10983"/>
                <a:gd name="T5" fmla="*/ 0 h 10425"/>
                <a:gd name="T6" fmla="*/ 0 w 10983"/>
                <a:gd name="T7" fmla="*/ 0 h 10425"/>
                <a:gd name="T8" fmla="*/ 0 w 10983"/>
                <a:gd name="T9" fmla="*/ 0 h 10425"/>
                <a:gd name="T10" fmla="*/ 0 w 10983"/>
                <a:gd name="T11" fmla="*/ 0 h 10425"/>
                <a:gd name="T12" fmla="*/ 0 w 10983"/>
                <a:gd name="T13" fmla="*/ 0 h 10425"/>
                <a:gd name="T14" fmla="*/ 0 w 10983"/>
                <a:gd name="T15" fmla="*/ 0 h 10425"/>
                <a:gd name="T16" fmla="*/ 0 w 10983"/>
                <a:gd name="T17" fmla="*/ 0 h 10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983" h="10425">
                  <a:moveTo>
                    <a:pt x="1737" y="0"/>
                  </a:moveTo>
                  <a:cubicBezTo>
                    <a:pt x="778" y="0"/>
                    <a:pt x="0" y="778"/>
                    <a:pt x="0" y="1737"/>
                  </a:cubicBezTo>
                  <a:lnTo>
                    <a:pt x="0" y="8687"/>
                  </a:lnTo>
                  <a:cubicBezTo>
                    <a:pt x="0" y="9647"/>
                    <a:pt x="778" y="10425"/>
                    <a:pt x="1737" y="10425"/>
                  </a:cubicBezTo>
                  <a:lnTo>
                    <a:pt x="9246" y="10425"/>
                  </a:lnTo>
                  <a:cubicBezTo>
                    <a:pt x="10205" y="10425"/>
                    <a:pt x="10983" y="9647"/>
                    <a:pt x="10983" y="8687"/>
                  </a:cubicBezTo>
                  <a:lnTo>
                    <a:pt x="10983" y="1737"/>
                  </a:lnTo>
                  <a:cubicBezTo>
                    <a:pt x="10983" y="778"/>
                    <a:pt x="10205" y="0"/>
                    <a:pt x="9246" y="0"/>
                  </a:cubicBezTo>
                  <a:lnTo>
                    <a:pt x="1737" y="0"/>
                  </a:lnTo>
                  <a:close/>
                </a:path>
              </a:pathLst>
            </a:custGeom>
            <a:solidFill>
              <a:srgbClr val="04357B"/>
            </a:solidFill>
            <a:ln w="9525" cap="rnd">
              <a:solidFill>
                <a:srgbClr val="000000"/>
              </a:solidFill>
              <a:prstDash val="solid"/>
              <a:round/>
              <a:headEnd/>
              <a:tailEnd/>
            </a:ln>
          </p:spPr>
          <p:txBody>
            <a:bodyPr/>
            <a:lstStyle/>
            <a:p>
              <a:endParaRPr lang="en-US">
                <a:solidFill>
                  <a:prstClr val="white"/>
                </a:solidFill>
              </a:endParaRPr>
            </a:p>
          </p:txBody>
        </p:sp>
      </p:grpSp>
      <p:grpSp>
        <p:nvGrpSpPr>
          <p:cNvPr id="150531" name="Group 24"/>
          <p:cNvGrpSpPr>
            <a:grpSpLocks/>
          </p:cNvGrpSpPr>
          <p:nvPr/>
        </p:nvGrpSpPr>
        <p:grpSpPr bwMode="auto">
          <a:xfrm>
            <a:off x="3001963" y="2820988"/>
            <a:ext cx="158750" cy="100012"/>
            <a:chOff x="2027" y="2116"/>
            <a:chExt cx="300" cy="169"/>
          </a:xfrm>
        </p:grpSpPr>
        <p:sp>
          <p:nvSpPr>
            <p:cNvPr id="150548" name="Freeform 25"/>
            <p:cNvSpPr>
              <a:spLocks/>
            </p:cNvSpPr>
            <p:nvPr/>
          </p:nvSpPr>
          <p:spPr bwMode="auto">
            <a:xfrm>
              <a:off x="2026" y="2116"/>
              <a:ext cx="302" cy="169"/>
            </a:xfrm>
            <a:custGeom>
              <a:avLst/>
              <a:gdLst>
                <a:gd name="T0" fmla="*/ 242 w 300"/>
                <a:gd name="T1" fmla="*/ 0 h 169"/>
                <a:gd name="T2" fmla="*/ 0 w 300"/>
                <a:gd name="T3" fmla="*/ 0 h 169"/>
                <a:gd name="T4" fmla="*/ 84 w 300"/>
                <a:gd name="T5" fmla="*/ 85 h 169"/>
                <a:gd name="T6" fmla="*/ 0 w 300"/>
                <a:gd name="T7" fmla="*/ 169 h 169"/>
                <a:gd name="T8" fmla="*/ 242 w 300"/>
                <a:gd name="T9" fmla="*/ 169 h 169"/>
                <a:gd name="T10" fmla="*/ 318 w 300"/>
                <a:gd name="T11" fmla="*/ 85 h 169"/>
                <a:gd name="T12" fmla="*/ 242 w 300"/>
                <a:gd name="T13" fmla="*/ 0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0" h="169">
                  <a:moveTo>
                    <a:pt x="225" y="0"/>
                  </a:moveTo>
                  <a:lnTo>
                    <a:pt x="0" y="0"/>
                  </a:lnTo>
                  <a:lnTo>
                    <a:pt x="75" y="85"/>
                  </a:lnTo>
                  <a:lnTo>
                    <a:pt x="0" y="169"/>
                  </a:lnTo>
                  <a:lnTo>
                    <a:pt x="225" y="169"/>
                  </a:lnTo>
                  <a:lnTo>
                    <a:pt x="300" y="85"/>
                  </a:lnTo>
                  <a:lnTo>
                    <a:pt x="225" y="0"/>
                  </a:lnTo>
                  <a:close/>
                </a:path>
              </a:pathLst>
            </a:custGeom>
            <a:solidFill>
              <a:srgbClr val="CC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white"/>
                </a:solidFill>
              </a:endParaRPr>
            </a:p>
          </p:txBody>
        </p:sp>
        <p:sp>
          <p:nvSpPr>
            <p:cNvPr id="150549" name="Freeform 26"/>
            <p:cNvSpPr>
              <a:spLocks/>
            </p:cNvSpPr>
            <p:nvPr/>
          </p:nvSpPr>
          <p:spPr bwMode="auto">
            <a:xfrm>
              <a:off x="2026" y="2116"/>
              <a:ext cx="302" cy="169"/>
            </a:xfrm>
            <a:custGeom>
              <a:avLst/>
              <a:gdLst>
                <a:gd name="T0" fmla="*/ 242 w 300"/>
                <a:gd name="T1" fmla="*/ 0 h 169"/>
                <a:gd name="T2" fmla="*/ 0 w 300"/>
                <a:gd name="T3" fmla="*/ 0 h 169"/>
                <a:gd name="T4" fmla="*/ 84 w 300"/>
                <a:gd name="T5" fmla="*/ 85 h 169"/>
                <a:gd name="T6" fmla="*/ 0 w 300"/>
                <a:gd name="T7" fmla="*/ 169 h 169"/>
                <a:gd name="T8" fmla="*/ 242 w 300"/>
                <a:gd name="T9" fmla="*/ 169 h 169"/>
                <a:gd name="T10" fmla="*/ 318 w 300"/>
                <a:gd name="T11" fmla="*/ 85 h 169"/>
                <a:gd name="T12" fmla="*/ 242 w 300"/>
                <a:gd name="T13" fmla="*/ 0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0" h="169">
                  <a:moveTo>
                    <a:pt x="225" y="0"/>
                  </a:moveTo>
                  <a:lnTo>
                    <a:pt x="0" y="0"/>
                  </a:lnTo>
                  <a:lnTo>
                    <a:pt x="75" y="85"/>
                  </a:lnTo>
                  <a:lnTo>
                    <a:pt x="0" y="169"/>
                  </a:lnTo>
                  <a:lnTo>
                    <a:pt x="225" y="169"/>
                  </a:lnTo>
                  <a:lnTo>
                    <a:pt x="300" y="85"/>
                  </a:lnTo>
                  <a:lnTo>
                    <a:pt x="225"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white"/>
                </a:solidFill>
              </a:endParaRPr>
            </a:p>
          </p:txBody>
        </p:sp>
      </p:grpSp>
      <p:sp>
        <p:nvSpPr>
          <p:cNvPr id="150532" name="Title 39"/>
          <p:cNvSpPr>
            <a:spLocks noGrp="1"/>
          </p:cNvSpPr>
          <p:nvPr>
            <p:ph type="title"/>
          </p:nvPr>
        </p:nvSpPr>
        <p:spPr/>
        <p:txBody>
          <a:bodyPr/>
          <a:lstStyle/>
          <a:p>
            <a:pPr eaLnBrk="1" hangingPunct="1"/>
            <a:r>
              <a:rPr lang="en-US" dirty="0" smtClean="0">
                <a:latin typeface="Arial" charset="0"/>
                <a:ea typeface="ＭＳ Ｐゴシック" charset="0"/>
              </a:rPr>
              <a:t>Concept: enforced </a:t>
            </a:r>
            <a:r>
              <a:rPr lang="en-US" dirty="0">
                <a:latin typeface="Arial" charset="0"/>
                <a:ea typeface="ＭＳ Ｐゴシック" charset="0"/>
              </a:rPr>
              <a:t>modularity</a:t>
            </a:r>
          </a:p>
        </p:txBody>
      </p:sp>
      <p:sp>
        <p:nvSpPr>
          <p:cNvPr id="42" name="Rectangle 41"/>
          <p:cNvSpPr/>
          <p:nvPr/>
        </p:nvSpPr>
        <p:spPr bwMode="auto">
          <a:xfrm>
            <a:off x="5592763" y="1727200"/>
            <a:ext cx="1798637" cy="2362200"/>
          </a:xfrm>
          <a:prstGeom prst="rect">
            <a:avLst/>
          </a:prstGeom>
          <a:solidFill>
            <a:schemeClr val="bg1">
              <a:lumMod val="50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grpSp>
        <p:nvGrpSpPr>
          <p:cNvPr id="150534" name="Group 33"/>
          <p:cNvGrpSpPr>
            <a:grpSpLocks/>
          </p:cNvGrpSpPr>
          <p:nvPr/>
        </p:nvGrpSpPr>
        <p:grpSpPr bwMode="auto">
          <a:xfrm>
            <a:off x="6227763" y="2489200"/>
            <a:ext cx="644525" cy="693738"/>
            <a:chOff x="746" y="1181"/>
            <a:chExt cx="1430" cy="1360"/>
          </a:xfrm>
        </p:grpSpPr>
        <p:sp>
          <p:nvSpPr>
            <p:cNvPr id="150546" name="Freeform 34"/>
            <p:cNvSpPr>
              <a:spLocks/>
            </p:cNvSpPr>
            <p:nvPr/>
          </p:nvSpPr>
          <p:spPr bwMode="auto">
            <a:xfrm>
              <a:off x="745" y="1181"/>
              <a:ext cx="1431" cy="1360"/>
            </a:xfrm>
            <a:custGeom>
              <a:avLst/>
              <a:gdLst>
                <a:gd name="T0" fmla="*/ 0 w 10983"/>
                <a:gd name="T1" fmla="*/ 0 h 10425"/>
                <a:gd name="T2" fmla="*/ 0 w 10983"/>
                <a:gd name="T3" fmla="*/ 0 h 10425"/>
                <a:gd name="T4" fmla="*/ 0 w 10983"/>
                <a:gd name="T5" fmla="*/ 0 h 10425"/>
                <a:gd name="T6" fmla="*/ 0 w 10983"/>
                <a:gd name="T7" fmla="*/ 0 h 10425"/>
                <a:gd name="T8" fmla="*/ 0 w 10983"/>
                <a:gd name="T9" fmla="*/ 0 h 10425"/>
                <a:gd name="T10" fmla="*/ 0 w 10983"/>
                <a:gd name="T11" fmla="*/ 0 h 10425"/>
                <a:gd name="T12" fmla="*/ 0 w 10983"/>
                <a:gd name="T13" fmla="*/ 0 h 10425"/>
                <a:gd name="T14" fmla="*/ 0 w 10983"/>
                <a:gd name="T15" fmla="*/ 0 h 10425"/>
                <a:gd name="T16" fmla="*/ 0 w 10983"/>
                <a:gd name="T17" fmla="*/ 0 h 10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983" h="10425">
                  <a:moveTo>
                    <a:pt x="1737" y="0"/>
                  </a:moveTo>
                  <a:cubicBezTo>
                    <a:pt x="778" y="0"/>
                    <a:pt x="0" y="778"/>
                    <a:pt x="0" y="1737"/>
                  </a:cubicBezTo>
                  <a:lnTo>
                    <a:pt x="0" y="8687"/>
                  </a:lnTo>
                  <a:cubicBezTo>
                    <a:pt x="0" y="9647"/>
                    <a:pt x="778" y="10425"/>
                    <a:pt x="1737" y="10425"/>
                  </a:cubicBezTo>
                  <a:lnTo>
                    <a:pt x="9246" y="10425"/>
                  </a:lnTo>
                  <a:cubicBezTo>
                    <a:pt x="10205" y="10425"/>
                    <a:pt x="10983" y="9647"/>
                    <a:pt x="10983" y="8687"/>
                  </a:cubicBezTo>
                  <a:lnTo>
                    <a:pt x="10983" y="1737"/>
                  </a:lnTo>
                  <a:cubicBezTo>
                    <a:pt x="10983" y="778"/>
                    <a:pt x="10205" y="0"/>
                    <a:pt x="9246" y="0"/>
                  </a:cubicBezTo>
                  <a:lnTo>
                    <a:pt x="1737" y="0"/>
                  </a:lnTo>
                  <a:close/>
                </a:path>
              </a:pathLst>
            </a:custGeom>
            <a:solidFill>
              <a:srgbClr val="04357B"/>
            </a:solidFill>
            <a:ln w="0">
              <a:solidFill>
                <a:srgbClr val="000000"/>
              </a:solidFill>
              <a:prstDash val="solid"/>
              <a:round/>
              <a:headEnd/>
              <a:tailEnd/>
            </a:ln>
          </p:spPr>
          <p:txBody>
            <a:bodyPr/>
            <a:lstStyle/>
            <a:p>
              <a:endParaRPr lang="en-US">
                <a:solidFill>
                  <a:prstClr val="white"/>
                </a:solidFill>
              </a:endParaRPr>
            </a:p>
          </p:txBody>
        </p:sp>
        <p:sp>
          <p:nvSpPr>
            <p:cNvPr id="150547" name="Freeform 35"/>
            <p:cNvSpPr>
              <a:spLocks/>
            </p:cNvSpPr>
            <p:nvPr/>
          </p:nvSpPr>
          <p:spPr bwMode="auto">
            <a:xfrm>
              <a:off x="745" y="1181"/>
              <a:ext cx="1431" cy="1360"/>
            </a:xfrm>
            <a:custGeom>
              <a:avLst/>
              <a:gdLst>
                <a:gd name="T0" fmla="*/ 0 w 10983"/>
                <a:gd name="T1" fmla="*/ 0 h 10425"/>
                <a:gd name="T2" fmla="*/ 0 w 10983"/>
                <a:gd name="T3" fmla="*/ 0 h 10425"/>
                <a:gd name="T4" fmla="*/ 0 w 10983"/>
                <a:gd name="T5" fmla="*/ 0 h 10425"/>
                <a:gd name="T6" fmla="*/ 0 w 10983"/>
                <a:gd name="T7" fmla="*/ 0 h 10425"/>
                <a:gd name="T8" fmla="*/ 0 w 10983"/>
                <a:gd name="T9" fmla="*/ 0 h 10425"/>
                <a:gd name="T10" fmla="*/ 0 w 10983"/>
                <a:gd name="T11" fmla="*/ 0 h 10425"/>
                <a:gd name="T12" fmla="*/ 0 w 10983"/>
                <a:gd name="T13" fmla="*/ 0 h 10425"/>
                <a:gd name="T14" fmla="*/ 0 w 10983"/>
                <a:gd name="T15" fmla="*/ 0 h 10425"/>
                <a:gd name="T16" fmla="*/ 0 w 10983"/>
                <a:gd name="T17" fmla="*/ 0 h 104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983" h="10425">
                  <a:moveTo>
                    <a:pt x="1737" y="0"/>
                  </a:moveTo>
                  <a:cubicBezTo>
                    <a:pt x="778" y="0"/>
                    <a:pt x="0" y="778"/>
                    <a:pt x="0" y="1737"/>
                  </a:cubicBezTo>
                  <a:lnTo>
                    <a:pt x="0" y="8687"/>
                  </a:lnTo>
                  <a:cubicBezTo>
                    <a:pt x="0" y="9647"/>
                    <a:pt x="778" y="10425"/>
                    <a:pt x="1737" y="10425"/>
                  </a:cubicBezTo>
                  <a:lnTo>
                    <a:pt x="9246" y="10425"/>
                  </a:lnTo>
                  <a:cubicBezTo>
                    <a:pt x="10205" y="10425"/>
                    <a:pt x="10983" y="9647"/>
                    <a:pt x="10983" y="8687"/>
                  </a:cubicBezTo>
                  <a:lnTo>
                    <a:pt x="10983" y="1737"/>
                  </a:lnTo>
                  <a:cubicBezTo>
                    <a:pt x="10983" y="778"/>
                    <a:pt x="10205" y="0"/>
                    <a:pt x="9246" y="0"/>
                  </a:cubicBezTo>
                  <a:lnTo>
                    <a:pt x="1737" y="0"/>
                  </a:lnTo>
                  <a:close/>
                </a:path>
              </a:pathLst>
            </a:custGeom>
            <a:solidFill>
              <a:srgbClr val="04357B"/>
            </a:solidFill>
            <a:ln w="9525" cap="rnd">
              <a:solidFill>
                <a:srgbClr val="000000"/>
              </a:solidFill>
              <a:prstDash val="solid"/>
              <a:round/>
              <a:headEnd/>
              <a:tailEnd/>
            </a:ln>
          </p:spPr>
          <p:txBody>
            <a:bodyPr/>
            <a:lstStyle/>
            <a:p>
              <a:endParaRPr lang="en-US">
                <a:solidFill>
                  <a:prstClr val="white"/>
                </a:solidFill>
              </a:endParaRPr>
            </a:p>
          </p:txBody>
        </p:sp>
      </p:grpSp>
      <p:grpSp>
        <p:nvGrpSpPr>
          <p:cNvPr id="150535" name="Group 18"/>
          <p:cNvGrpSpPr>
            <a:grpSpLocks/>
          </p:cNvGrpSpPr>
          <p:nvPr/>
        </p:nvGrpSpPr>
        <p:grpSpPr bwMode="auto">
          <a:xfrm>
            <a:off x="6202363" y="2794000"/>
            <a:ext cx="158750" cy="101600"/>
            <a:chOff x="595" y="2116"/>
            <a:chExt cx="302" cy="169"/>
          </a:xfrm>
        </p:grpSpPr>
        <p:sp>
          <p:nvSpPr>
            <p:cNvPr id="150544" name="Freeform 19"/>
            <p:cNvSpPr>
              <a:spLocks/>
            </p:cNvSpPr>
            <p:nvPr/>
          </p:nvSpPr>
          <p:spPr bwMode="auto">
            <a:xfrm>
              <a:off x="596" y="2116"/>
              <a:ext cx="300" cy="169"/>
            </a:xfrm>
            <a:custGeom>
              <a:avLst/>
              <a:gdLst>
                <a:gd name="T0" fmla="*/ 217 w 302"/>
                <a:gd name="T1" fmla="*/ 0 h 169"/>
                <a:gd name="T2" fmla="*/ 0 w 302"/>
                <a:gd name="T3" fmla="*/ 0 h 169"/>
                <a:gd name="T4" fmla="*/ 75 w 302"/>
                <a:gd name="T5" fmla="*/ 85 h 169"/>
                <a:gd name="T6" fmla="*/ 0 w 302"/>
                <a:gd name="T7" fmla="*/ 169 h 169"/>
                <a:gd name="T8" fmla="*/ 217 w 302"/>
                <a:gd name="T9" fmla="*/ 169 h 169"/>
                <a:gd name="T10" fmla="*/ 284 w 302"/>
                <a:gd name="T11" fmla="*/ 85 h 169"/>
                <a:gd name="T12" fmla="*/ 217 w 302"/>
                <a:gd name="T13" fmla="*/ 0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169">
                  <a:moveTo>
                    <a:pt x="226" y="0"/>
                  </a:moveTo>
                  <a:lnTo>
                    <a:pt x="0" y="0"/>
                  </a:lnTo>
                  <a:lnTo>
                    <a:pt x="76" y="85"/>
                  </a:lnTo>
                  <a:lnTo>
                    <a:pt x="0" y="169"/>
                  </a:lnTo>
                  <a:lnTo>
                    <a:pt x="226" y="169"/>
                  </a:lnTo>
                  <a:lnTo>
                    <a:pt x="302" y="85"/>
                  </a:lnTo>
                  <a:lnTo>
                    <a:pt x="226" y="0"/>
                  </a:lnTo>
                  <a:close/>
                </a:path>
              </a:pathLst>
            </a:custGeom>
            <a:solidFill>
              <a:srgbClr val="99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white"/>
                </a:solidFill>
              </a:endParaRPr>
            </a:p>
          </p:txBody>
        </p:sp>
        <p:sp>
          <p:nvSpPr>
            <p:cNvPr id="150545" name="Freeform 20"/>
            <p:cNvSpPr>
              <a:spLocks/>
            </p:cNvSpPr>
            <p:nvPr/>
          </p:nvSpPr>
          <p:spPr bwMode="auto">
            <a:xfrm>
              <a:off x="596" y="2116"/>
              <a:ext cx="300" cy="169"/>
            </a:xfrm>
            <a:custGeom>
              <a:avLst/>
              <a:gdLst>
                <a:gd name="T0" fmla="*/ 217 w 302"/>
                <a:gd name="T1" fmla="*/ 0 h 169"/>
                <a:gd name="T2" fmla="*/ 0 w 302"/>
                <a:gd name="T3" fmla="*/ 0 h 169"/>
                <a:gd name="T4" fmla="*/ 75 w 302"/>
                <a:gd name="T5" fmla="*/ 85 h 169"/>
                <a:gd name="T6" fmla="*/ 0 w 302"/>
                <a:gd name="T7" fmla="*/ 169 h 169"/>
                <a:gd name="T8" fmla="*/ 217 w 302"/>
                <a:gd name="T9" fmla="*/ 169 h 169"/>
                <a:gd name="T10" fmla="*/ 284 w 302"/>
                <a:gd name="T11" fmla="*/ 85 h 169"/>
                <a:gd name="T12" fmla="*/ 217 w 302"/>
                <a:gd name="T13" fmla="*/ 0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169">
                  <a:moveTo>
                    <a:pt x="226" y="0"/>
                  </a:moveTo>
                  <a:lnTo>
                    <a:pt x="0" y="0"/>
                  </a:lnTo>
                  <a:lnTo>
                    <a:pt x="76" y="85"/>
                  </a:lnTo>
                  <a:lnTo>
                    <a:pt x="0" y="169"/>
                  </a:lnTo>
                  <a:lnTo>
                    <a:pt x="226" y="169"/>
                  </a:lnTo>
                  <a:lnTo>
                    <a:pt x="302" y="85"/>
                  </a:lnTo>
                  <a:lnTo>
                    <a:pt x="226" y="0"/>
                  </a:ln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white"/>
                </a:solidFill>
              </a:endParaRPr>
            </a:p>
          </p:txBody>
        </p:sp>
      </p:grpSp>
      <p:cxnSp>
        <p:nvCxnSpPr>
          <p:cNvPr id="81" name="Straight Arrow Connector 80"/>
          <p:cNvCxnSpPr>
            <a:stCxn id="150539" idx="6"/>
            <a:endCxn id="150538" idx="2"/>
          </p:cNvCxnSpPr>
          <p:nvPr/>
        </p:nvCxnSpPr>
        <p:spPr bwMode="auto">
          <a:xfrm flipV="1">
            <a:off x="3733800" y="2854325"/>
            <a:ext cx="1782763" cy="15875"/>
          </a:xfrm>
          <a:prstGeom prst="straightConnector1">
            <a:avLst/>
          </a:prstGeom>
          <a:solidFill>
            <a:srgbClr val="00B8FF"/>
          </a:solidFill>
          <a:ln w="19050" cap="flat" cmpd="sng" algn="ctr">
            <a:solidFill>
              <a:schemeClr val="tx1">
                <a:lumMod val="50000"/>
              </a:schemeClr>
            </a:solidFill>
            <a:prstDash val="solid"/>
            <a:round/>
            <a:headEnd type="none" w="med" len="med"/>
            <a:tailEnd type="triangle" w="med" len="med"/>
          </a:ln>
          <a:effectLst/>
        </p:spPr>
      </p:cxnSp>
      <p:sp>
        <p:nvSpPr>
          <p:cNvPr id="89" name="Text Box 93"/>
          <p:cNvSpPr txBox="1">
            <a:spLocks noChangeArrowheads="1"/>
          </p:cNvSpPr>
          <p:nvPr/>
        </p:nvSpPr>
        <p:spPr bwMode="auto">
          <a:xfrm>
            <a:off x="3903663" y="2921000"/>
            <a:ext cx="1443037" cy="925513"/>
          </a:xfrm>
          <a:prstGeom prst="rect">
            <a:avLst/>
          </a:prstGeom>
          <a:noFill/>
          <a:ln w="12700">
            <a:noFill/>
            <a:miter lim="800000"/>
            <a:headEnd/>
            <a:tailEnd/>
          </a:ln>
          <a:effec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defRPr/>
            </a:pPr>
            <a:r>
              <a:rPr lang="en-US" sz="1800" b="1" dirty="0" smtClean="0">
                <a:solidFill>
                  <a:srgbClr val="000000"/>
                </a:solidFill>
              </a:rPr>
              <a:t>pipe</a:t>
            </a:r>
          </a:p>
          <a:p>
            <a:pPr algn="ctr" defTabSz="914400" eaLnBrk="1" hangingPunct="1">
              <a:defRPr/>
            </a:pPr>
            <a:r>
              <a:rPr lang="en-US" sz="1800" b="1" dirty="0" smtClean="0">
                <a:solidFill>
                  <a:srgbClr val="000000"/>
                </a:solidFill>
              </a:rPr>
              <a:t>(or other channel)</a:t>
            </a:r>
            <a:endParaRPr lang="en-US" sz="1800" b="1" dirty="0">
              <a:solidFill>
                <a:prstClr val="white">
                  <a:lumMod val="50000"/>
                </a:prstClr>
              </a:solidFill>
            </a:endParaRPr>
          </a:p>
        </p:txBody>
      </p:sp>
      <p:sp>
        <p:nvSpPr>
          <p:cNvPr id="150538" name="Oval 89"/>
          <p:cNvSpPr>
            <a:spLocks noChangeArrowheads="1"/>
          </p:cNvSpPr>
          <p:nvPr/>
        </p:nvSpPr>
        <p:spPr bwMode="auto">
          <a:xfrm>
            <a:off x="5516563" y="2778125"/>
            <a:ext cx="152400" cy="152400"/>
          </a:xfrm>
          <a:prstGeom prst="ellipse">
            <a:avLst/>
          </a:prstGeom>
          <a:solidFill>
            <a:srgbClr val="000000"/>
          </a:solidFill>
          <a:ln w="9525">
            <a:solidFill>
              <a:srgbClr val="001934"/>
            </a:solidFill>
            <a:round/>
            <a:headEnd/>
            <a:tailEnd/>
          </a:ln>
        </p:spPr>
        <p:txBody>
          <a:bodyPr/>
          <a:lstStyle/>
          <a:p>
            <a:pPr>
              <a:buClr>
                <a:srgbClr val="000000"/>
              </a:buClr>
              <a:buSzPct val="100000"/>
              <a:buFont typeface="Times New Roman" charset="0"/>
              <a:buNone/>
            </a:pPr>
            <a:endParaRPr lang="en-US" sz="1800">
              <a:solidFill>
                <a:prstClr val="white"/>
              </a:solidFill>
              <a:cs typeface="Arial" charset="0"/>
            </a:endParaRPr>
          </a:p>
        </p:txBody>
      </p:sp>
      <p:sp>
        <p:nvSpPr>
          <p:cNvPr id="150539" name="Oval 90"/>
          <p:cNvSpPr>
            <a:spLocks noChangeArrowheads="1"/>
          </p:cNvSpPr>
          <p:nvPr/>
        </p:nvSpPr>
        <p:spPr bwMode="auto">
          <a:xfrm>
            <a:off x="3581400" y="2794000"/>
            <a:ext cx="152400" cy="152400"/>
          </a:xfrm>
          <a:prstGeom prst="ellipse">
            <a:avLst/>
          </a:prstGeom>
          <a:solidFill>
            <a:srgbClr val="000000"/>
          </a:solidFill>
          <a:ln w="9525">
            <a:solidFill>
              <a:srgbClr val="001934"/>
            </a:solidFill>
            <a:round/>
            <a:headEnd/>
            <a:tailEnd/>
          </a:ln>
        </p:spPr>
        <p:txBody>
          <a:bodyPr/>
          <a:lstStyle/>
          <a:p>
            <a:pPr>
              <a:buClr>
                <a:srgbClr val="000000"/>
              </a:buClr>
              <a:buSzPct val="100000"/>
              <a:buFont typeface="Times New Roman" charset="0"/>
              <a:buNone/>
            </a:pPr>
            <a:endParaRPr lang="en-US" sz="1800">
              <a:solidFill>
                <a:prstClr val="white"/>
              </a:solidFill>
              <a:cs typeface="Arial" charset="0"/>
            </a:endParaRPr>
          </a:p>
        </p:txBody>
      </p:sp>
      <p:cxnSp>
        <p:nvCxnSpPr>
          <p:cNvPr id="150540" name="Straight Arrow Connector 93"/>
          <p:cNvCxnSpPr>
            <a:cxnSpLocks noChangeShapeType="1"/>
          </p:cNvCxnSpPr>
          <p:nvPr/>
        </p:nvCxnSpPr>
        <p:spPr bwMode="auto">
          <a:xfrm>
            <a:off x="5668963" y="2846388"/>
            <a:ext cx="558800" cy="0"/>
          </a:xfrm>
          <a:prstGeom prst="straightConnector1">
            <a:avLst/>
          </a:prstGeom>
          <a:noFill/>
          <a:ln w="19050">
            <a:solidFill>
              <a:srgbClr val="001934"/>
            </a:solidFill>
            <a:prstDash val="dot"/>
            <a:round/>
            <a:headEnd/>
            <a:tailEnd type="triangle" w="med" len="med"/>
          </a:ln>
          <a:extLst>
            <a:ext uri="{909E8E84-426E-40dd-AFC4-6F175D3DCCD1}">
              <a14:hiddenFill xmlns:a14="http://schemas.microsoft.com/office/drawing/2010/main">
                <a:noFill/>
              </a14:hiddenFill>
            </a:ext>
          </a:extLst>
        </p:spPr>
      </p:cxnSp>
      <p:cxnSp>
        <p:nvCxnSpPr>
          <p:cNvPr id="150541" name="Straight Arrow Connector 100"/>
          <p:cNvCxnSpPr>
            <a:cxnSpLocks noChangeShapeType="1"/>
          </p:cNvCxnSpPr>
          <p:nvPr/>
        </p:nvCxnSpPr>
        <p:spPr bwMode="auto">
          <a:xfrm>
            <a:off x="3167063" y="2870200"/>
            <a:ext cx="392112" cy="0"/>
          </a:xfrm>
          <a:prstGeom prst="straightConnector1">
            <a:avLst/>
          </a:prstGeom>
          <a:noFill/>
          <a:ln w="19050">
            <a:solidFill>
              <a:srgbClr val="001934"/>
            </a:solidFill>
            <a:prstDash val="dot"/>
            <a:round/>
            <a:headEnd/>
            <a:tailEnd type="triangle" w="med" len="med"/>
          </a:ln>
          <a:extLst>
            <a:ext uri="{909E8E84-426E-40dd-AFC4-6F175D3DCCD1}">
              <a14:hiddenFill xmlns:a14="http://schemas.microsoft.com/office/drawing/2010/main">
                <a:noFill/>
              </a14:hiddenFill>
            </a:ext>
          </a:extLst>
        </p:spPr>
      </p:cxnSp>
      <p:sp>
        <p:nvSpPr>
          <p:cNvPr id="150542" name="Rectangle 42"/>
          <p:cNvSpPr>
            <a:spLocks noChangeArrowheads="1"/>
          </p:cNvSpPr>
          <p:nvPr/>
        </p:nvSpPr>
        <p:spPr bwMode="auto">
          <a:xfrm>
            <a:off x="601663" y="4495800"/>
            <a:ext cx="80089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b="1" u="sng" dirty="0">
                <a:solidFill>
                  <a:srgbClr val="0000FF"/>
                </a:solidFill>
              </a:rPr>
              <a:t>An important theme </a:t>
            </a:r>
            <a:endParaRPr lang="en-US" sz="2000" b="1" dirty="0">
              <a:solidFill>
                <a:srgbClr val="0000FF"/>
              </a:solidFill>
            </a:endParaRPr>
          </a:p>
          <a:p>
            <a:pPr algn="ctr"/>
            <a:r>
              <a:rPr lang="en-US" sz="2000" dirty="0">
                <a:solidFill>
                  <a:srgbClr val="003367"/>
                </a:solidFill>
              </a:rPr>
              <a:t>By putting each </a:t>
            </a:r>
            <a:r>
              <a:rPr lang="en-US" sz="2000" b="1" dirty="0" smtClean="0">
                <a:solidFill>
                  <a:srgbClr val="003367"/>
                </a:solidFill>
              </a:rPr>
              <a:t>program</a:t>
            </a:r>
            <a:r>
              <a:rPr lang="en-US" sz="2000" dirty="0" smtClean="0">
                <a:solidFill>
                  <a:srgbClr val="003367"/>
                </a:solidFill>
              </a:rPr>
              <a:t> or </a:t>
            </a:r>
            <a:r>
              <a:rPr lang="en-US" sz="2000" b="1" dirty="0" smtClean="0">
                <a:solidFill>
                  <a:srgbClr val="003367"/>
                </a:solidFill>
              </a:rPr>
              <a:t>module</a:t>
            </a:r>
            <a:r>
              <a:rPr lang="en-US" sz="2000" dirty="0" smtClean="0">
                <a:solidFill>
                  <a:srgbClr val="003367"/>
                </a:solidFill>
              </a:rPr>
              <a:t> instance in </a:t>
            </a:r>
            <a:r>
              <a:rPr lang="en-US" sz="2000" dirty="0">
                <a:solidFill>
                  <a:srgbClr val="003367"/>
                </a:solidFill>
              </a:rPr>
              <a:t>a separate </a:t>
            </a:r>
            <a:r>
              <a:rPr lang="en-US" sz="2000" b="1" dirty="0" smtClean="0">
                <a:solidFill>
                  <a:srgbClr val="003367"/>
                </a:solidFill>
              </a:rPr>
              <a:t>process</a:t>
            </a:r>
            <a:r>
              <a:rPr lang="en-US" sz="2000" dirty="0" smtClean="0">
                <a:solidFill>
                  <a:srgbClr val="003367"/>
                </a:solidFill>
              </a:rPr>
              <a:t>, or (more generally) </a:t>
            </a:r>
            <a:r>
              <a:rPr lang="en-US" sz="2000" b="1" dirty="0" smtClean="0">
                <a:solidFill>
                  <a:srgbClr val="003367"/>
                </a:solidFill>
              </a:rPr>
              <a:t>protection domain</a:t>
            </a:r>
            <a:r>
              <a:rPr lang="en-US" sz="2000" dirty="0" smtClean="0">
                <a:solidFill>
                  <a:srgbClr val="003367"/>
                </a:solidFill>
              </a:rPr>
              <a:t>, we </a:t>
            </a:r>
            <a:r>
              <a:rPr lang="en-US" sz="2000" dirty="0">
                <a:solidFill>
                  <a:srgbClr val="003367"/>
                </a:solidFill>
              </a:rPr>
              <a:t>can enforce </a:t>
            </a:r>
            <a:r>
              <a:rPr lang="en-US" sz="2000" b="1" dirty="0">
                <a:solidFill>
                  <a:srgbClr val="003367"/>
                </a:solidFill>
              </a:rPr>
              <a:t>modularity </a:t>
            </a:r>
            <a:r>
              <a:rPr lang="en-US" sz="2000" b="1" dirty="0" smtClean="0">
                <a:solidFill>
                  <a:srgbClr val="003367"/>
                </a:solidFill>
              </a:rPr>
              <a:t>boundaries</a:t>
            </a:r>
            <a:r>
              <a:rPr lang="en-US" sz="2000" dirty="0" smtClean="0">
                <a:solidFill>
                  <a:srgbClr val="003367"/>
                </a:solidFill>
              </a:rPr>
              <a:t>.  </a:t>
            </a:r>
            <a:r>
              <a:rPr lang="en-US" sz="2000" dirty="0">
                <a:solidFill>
                  <a:srgbClr val="003367"/>
                </a:solidFill>
              </a:rPr>
              <a:t>Each </a:t>
            </a:r>
            <a:r>
              <a:rPr lang="en-US" sz="2000" dirty="0" smtClean="0">
                <a:solidFill>
                  <a:srgbClr val="003367"/>
                </a:solidFill>
              </a:rPr>
              <a:t>module runs </a:t>
            </a:r>
            <a:r>
              <a:rPr lang="en-US" sz="2000" dirty="0">
                <a:solidFill>
                  <a:srgbClr val="003367"/>
                </a:solidFill>
              </a:rPr>
              <a:t>in a </a:t>
            </a:r>
            <a:r>
              <a:rPr lang="en-US" sz="2000" b="1" dirty="0">
                <a:solidFill>
                  <a:srgbClr val="800000"/>
                </a:solidFill>
              </a:rPr>
              <a:t>sandbox</a:t>
            </a:r>
            <a:r>
              <a:rPr lang="en-US" sz="2000" dirty="0">
                <a:solidFill>
                  <a:srgbClr val="003367"/>
                </a:solidFill>
              </a:rPr>
              <a:t>: they can interact only through </a:t>
            </a:r>
            <a:r>
              <a:rPr lang="en-US" sz="2000" dirty="0" smtClean="0">
                <a:solidFill>
                  <a:srgbClr val="003367"/>
                </a:solidFill>
              </a:rPr>
              <a:t>pipes or some other communication </a:t>
            </a:r>
            <a:r>
              <a:rPr lang="en-US" sz="2000" b="1" dirty="0" smtClean="0">
                <a:solidFill>
                  <a:srgbClr val="003367"/>
                </a:solidFill>
              </a:rPr>
              <a:t>channel</a:t>
            </a:r>
            <a:r>
              <a:rPr lang="en-US" sz="2000" dirty="0" smtClean="0">
                <a:solidFill>
                  <a:srgbClr val="003367"/>
                </a:solidFill>
              </a:rPr>
              <a:t> (e.g., a network socket).  </a:t>
            </a:r>
            <a:r>
              <a:rPr lang="en-US" sz="2000" dirty="0">
                <a:solidFill>
                  <a:srgbClr val="003367"/>
                </a:solidFill>
              </a:rPr>
              <a:t>Neither can access the internals of the other.</a:t>
            </a:r>
            <a:endParaRPr lang="en-US" sz="1800" dirty="0">
              <a:solidFill>
                <a:srgbClr val="003367"/>
              </a:solidFill>
            </a:endParaRPr>
          </a:p>
        </p:txBody>
      </p:sp>
      <p:pic>
        <p:nvPicPr>
          <p:cNvPr id="15054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03663" y="1676400"/>
            <a:ext cx="1560512"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93"/>
          <p:cNvSpPr txBox="1">
            <a:spLocks noChangeArrowheads="1"/>
          </p:cNvSpPr>
          <p:nvPr/>
        </p:nvSpPr>
        <p:spPr bwMode="auto">
          <a:xfrm>
            <a:off x="5791200" y="3390088"/>
            <a:ext cx="1443037" cy="648512"/>
          </a:xfrm>
          <a:prstGeom prst="rect">
            <a:avLst/>
          </a:prstGeom>
          <a:noFill/>
          <a:ln w="12700">
            <a:noFill/>
            <a:miter lim="800000"/>
            <a:headEnd/>
            <a:tailEnd/>
          </a:ln>
          <a:effec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defRPr/>
            </a:pPr>
            <a:r>
              <a:rPr lang="en-US" sz="1800" b="1" dirty="0">
                <a:solidFill>
                  <a:srgbClr val="000000"/>
                </a:solidFill>
              </a:rPr>
              <a:t>d</a:t>
            </a:r>
            <a:r>
              <a:rPr lang="en-US" sz="1800" b="1" dirty="0" smtClean="0">
                <a:solidFill>
                  <a:srgbClr val="000000"/>
                </a:solidFill>
              </a:rPr>
              <a:t>omain  (“context”)</a:t>
            </a:r>
            <a:endParaRPr lang="en-US" sz="1800" b="1" dirty="0">
              <a:solidFill>
                <a:prstClr val="white">
                  <a:lumMod val="50000"/>
                </a:prstClr>
              </a:solidFill>
            </a:endParaRPr>
          </a:p>
        </p:txBody>
      </p:sp>
      <p:sp>
        <p:nvSpPr>
          <p:cNvPr id="26" name="Text Box 93"/>
          <p:cNvSpPr txBox="1">
            <a:spLocks noChangeArrowheads="1"/>
          </p:cNvSpPr>
          <p:nvPr/>
        </p:nvSpPr>
        <p:spPr bwMode="auto">
          <a:xfrm>
            <a:off x="2057400" y="3390088"/>
            <a:ext cx="1443037" cy="648512"/>
          </a:xfrm>
          <a:prstGeom prst="rect">
            <a:avLst/>
          </a:prstGeom>
          <a:noFill/>
          <a:ln w="12700">
            <a:noFill/>
            <a:miter lim="800000"/>
            <a:headEnd/>
            <a:tailEnd/>
          </a:ln>
          <a:effec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defRPr/>
            </a:pPr>
            <a:r>
              <a:rPr lang="en-US" sz="1800" b="1" dirty="0">
                <a:solidFill>
                  <a:srgbClr val="000000"/>
                </a:solidFill>
              </a:rPr>
              <a:t>d</a:t>
            </a:r>
            <a:r>
              <a:rPr lang="en-US" sz="1800" b="1" dirty="0" smtClean="0">
                <a:solidFill>
                  <a:srgbClr val="000000"/>
                </a:solidFill>
              </a:rPr>
              <a:t>omain  (“context”)</a:t>
            </a:r>
            <a:endParaRPr lang="en-US" sz="1800" b="1" dirty="0">
              <a:solidFill>
                <a:prstClr val="white">
                  <a:lumMod val="50000"/>
                </a:prstClr>
              </a:solidFill>
            </a:endParaRPr>
          </a:p>
        </p:txBody>
      </p:sp>
    </p:spTree>
    <p:extLst>
      <p:ext uri="{BB962C8B-B14F-4D97-AF65-F5344CB8AC3E}">
        <p14:creationId xmlns:p14="http://schemas.microsoft.com/office/powerpoint/2010/main" val="506265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05600" y="5765800"/>
            <a:ext cx="2159000" cy="1079500"/>
          </a:xfrm>
          <a:prstGeom prst="rect">
            <a:avLst/>
          </a:prstGeom>
        </p:spPr>
      </p:pic>
      <p:pic>
        <p:nvPicPr>
          <p:cNvPr id="4" name="Picture 3"/>
          <p:cNvPicPr>
            <a:picLocks noChangeAspect="1"/>
          </p:cNvPicPr>
          <p:nvPr/>
        </p:nvPicPr>
        <p:blipFill>
          <a:blip r:embed="rId3"/>
          <a:stretch>
            <a:fillRect/>
          </a:stretch>
        </p:blipFill>
        <p:spPr>
          <a:xfrm>
            <a:off x="0" y="-76200"/>
            <a:ext cx="9144000" cy="6050165"/>
          </a:xfrm>
          <a:prstGeom prst="rect">
            <a:avLst/>
          </a:prstGeom>
        </p:spPr>
      </p:pic>
    </p:spTree>
    <p:extLst>
      <p:ext uri="{BB962C8B-B14F-4D97-AF65-F5344CB8AC3E}">
        <p14:creationId xmlns:p14="http://schemas.microsoft.com/office/powerpoint/2010/main" val="41747637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3"/>
          <p:cNvSpPr>
            <a:spLocks noGrp="1"/>
          </p:cNvSpPr>
          <p:nvPr>
            <p:ph type="title"/>
          </p:nvPr>
        </p:nvSpPr>
        <p:spPr/>
        <p:txBody>
          <a:bodyPr/>
          <a:lstStyle/>
          <a:p>
            <a:r>
              <a:rPr lang="en-US" dirty="0" smtClean="0">
                <a:latin typeface="Arial" charset="0"/>
                <a:ea typeface="ＭＳ Ｐゴシック" charset="0"/>
              </a:rPr>
              <a:t>Hashed password file</a:t>
            </a:r>
            <a:endParaRPr lang="en-US" dirty="0">
              <a:latin typeface="Arial" charset="0"/>
              <a:ea typeface="ＭＳ Ｐゴシック" charset="0"/>
            </a:endParaRPr>
          </a:p>
        </p:txBody>
      </p:sp>
      <p:pic>
        <p:nvPicPr>
          <p:cNvPr id="942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0311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Box 5"/>
          <p:cNvSpPr txBox="1">
            <a:spLocks noChangeArrowheads="1"/>
          </p:cNvSpPr>
          <p:nvPr/>
        </p:nvSpPr>
        <p:spPr bwMode="auto">
          <a:xfrm>
            <a:off x="228600" y="4800600"/>
            <a:ext cx="641371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2000" dirty="0">
                <a:solidFill>
                  <a:schemeClr val="tx1"/>
                </a:solidFill>
              </a:rPr>
              <a:t>This is a line from /</a:t>
            </a:r>
            <a:r>
              <a:rPr lang="en-US" sz="2000" dirty="0" err="1">
                <a:solidFill>
                  <a:schemeClr val="tx1"/>
                </a:solidFill>
              </a:rPr>
              <a:t>etc</a:t>
            </a:r>
            <a:r>
              <a:rPr lang="en-US" sz="2000" dirty="0">
                <a:solidFill>
                  <a:schemeClr val="tx1"/>
                </a:solidFill>
              </a:rPr>
              <a:t>/</a:t>
            </a:r>
            <a:r>
              <a:rPr lang="en-US" sz="2000" dirty="0" err="1">
                <a:solidFill>
                  <a:schemeClr val="tx1"/>
                </a:solidFill>
              </a:rPr>
              <a:t>passwd</a:t>
            </a:r>
            <a:r>
              <a:rPr lang="en-US" sz="2000" dirty="0">
                <a:solidFill>
                  <a:schemeClr val="tx1"/>
                </a:solidFill>
              </a:rPr>
              <a:t> for user Fred Flintstone.</a:t>
            </a:r>
          </a:p>
          <a:p>
            <a:pPr eaLnBrk="1" hangingPunct="1"/>
            <a:r>
              <a:rPr lang="en-US" sz="2000" b="1" dirty="0" smtClean="0">
                <a:solidFill>
                  <a:schemeClr val="tx1"/>
                </a:solidFill>
              </a:rPr>
              <a:t>login</a:t>
            </a:r>
            <a:r>
              <a:rPr lang="en-US" sz="2000" dirty="0" smtClean="0">
                <a:solidFill>
                  <a:schemeClr val="tx1"/>
                </a:solidFill>
              </a:rPr>
              <a:t> </a:t>
            </a:r>
            <a:r>
              <a:rPr lang="en-US" sz="2000" dirty="0">
                <a:solidFill>
                  <a:schemeClr val="tx1"/>
                </a:solidFill>
              </a:rPr>
              <a:t>uses this record to validate the user’s password.</a:t>
            </a:r>
          </a:p>
          <a:p>
            <a:pPr eaLnBrk="1" hangingPunct="1"/>
            <a:r>
              <a:rPr lang="en-US" sz="2000" dirty="0">
                <a:solidFill>
                  <a:schemeClr val="tx1"/>
                </a:solidFill>
              </a:rPr>
              <a:t>The file is public, but Fred’s password is secret.</a:t>
            </a:r>
          </a:p>
          <a:p>
            <a:pPr eaLnBrk="1" hangingPunct="1"/>
            <a:r>
              <a:rPr lang="en-US" sz="2000" dirty="0">
                <a:solidFill>
                  <a:schemeClr val="tx1"/>
                </a:solidFill>
              </a:rPr>
              <a:t>Or is it?</a:t>
            </a:r>
          </a:p>
        </p:txBody>
      </p:sp>
      <p:sp>
        <p:nvSpPr>
          <p:cNvPr id="94213" name="TextBox 7"/>
          <p:cNvSpPr txBox="1">
            <a:spLocks noChangeArrowheads="1"/>
          </p:cNvSpPr>
          <p:nvPr/>
        </p:nvSpPr>
        <p:spPr bwMode="auto">
          <a:xfrm>
            <a:off x="1565275" y="3714750"/>
            <a:ext cx="1025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2000" dirty="0">
                <a:solidFill>
                  <a:srgbClr val="003367"/>
                </a:solidFill>
              </a:rPr>
              <a:t>hashed</a:t>
            </a:r>
            <a:endParaRPr lang="en-US" dirty="0">
              <a:solidFill>
                <a:srgbClr val="003367"/>
              </a:solidFill>
            </a:endParaRPr>
          </a:p>
        </p:txBody>
      </p:sp>
      <p:pic>
        <p:nvPicPr>
          <p:cNvPr id="9421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40550" y="4191000"/>
            <a:ext cx="1898650"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86000" y="2035314"/>
            <a:ext cx="595082" cy="707886"/>
          </a:xfrm>
          <a:prstGeom prst="rect">
            <a:avLst/>
          </a:prstGeom>
          <a:noFill/>
        </p:spPr>
        <p:txBody>
          <a:bodyPr wrap="none">
            <a:spAutoFit/>
          </a:bodyPr>
          <a:lstStyle/>
          <a:p>
            <a:pPr>
              <a:defRPr/>
            </a:pPr>
            <a:r>
              <a:rPr lang="en-US" sz="4000" b="1" i="1" dirty="0">
                <a:solidFill>
                  <a:srgbClr val="738300">
                    <a:lumMod val="75000"/>
                  </a:srgbClr>
                </a:solidFill>
                <a:ea typeface="ＭＳ Ｐゴシック" charset="-128"/>
                <a:cs typeface="ＭＳ Ｐゴシック" charset="-128"/>
              </a:rPr>
              <a:t>#</a:t>
            </a:r>
            <a:endParaRPr lang="en-US" sz="3200" b="1" i="1" dirty="0">
              <a:solidFill>
                <a:srgbClr val="738300">
                  <a:lumMod val="75000"/>
                </a:srgbClr>
              </a:solidFill>
              <a:ea typeface="ＭＳ Ｐゴシック" charset="-128"/>
              <a:cs typeface="ＭＳ Ｐゴシック" charset="-128"/>
            </a:endParaRPr>
          </a:p>
        </p:txBody>
      </p:sp>
      <p:sp>
        <p:nvSpPr>
          <p:cNvPr id="8" name="Freeform 4"/>
          <p:cNvSpPr>
            <a:spLocks noChangeArrowheads="1"/>
          </p:cNvSpPr>
          <p:nvPr/>
        </p:nvSpPr>
        <p:spPr bwMode="auto">
          <a:xfrm>
            <a:off x="1524000" y="2590800"/>
            <a:ext cx="1828800" cy="685800"/>
          </a:xfrm>
          <a:custGeom>
            <a:avLst/>
            <a:gdLst>
              <a:gd name="T0" fmla="*/ 1558608 w 1804908"/>
              <a:gd name="T1" fmla="*/ 145281 h 510567"/>
              <a:gd name="T2" fmla="*/ 1212251 w 1804908"/>
              <a:gd name="T3" fmla="*/ 87412 h 510567"/>
              <a:gd name="T4" fmla="*/ 1058314 w 1804908"/>
              <a:gd name="T5" fmla="*/ 48832 h 510567"/>
              <a:gd name="T6" fmla="*/ 1000589 w 1804908"/>
              <a:gd name="T7" fmla="*/ 29543 h 510567"/>
              <a:gd name="T8" fmla="*/ 865894 w 1804908"/>
              <a:gd name="T9" fmla="*/ 10253 h 510567"/>
              <a:gd name="T10" fmla="*/ 153937 w 1804908"/>
              <a:gd name="T11" fmla="*/ 68122 h 510567"/>
              <a:gd name="T12" fmla="*/ 96210 w 1804908"/>
              <a:gd name="T13" fmla="*/ 87412 h 510567"/>
              <a:gd name="T14" fmla="*/ 19242 w 1804908"/>
              <a:gd name="T15" fmla="*/ 125991 h 510567"/>
              <a:gd name="T16" fmla="*/ 0 w 1804908"/>
              <a:gd name="T17" fmla="*/ 183860 h 510567"/>
              <a:gd name="T18" fmla="*/ 19242 w 1804908"/>
              <a:gd name="T19" fmla="*/ 396046 h 510567"/>
              <a:gd name="T20" fmla="*/ 115452 w 1804908"/>
              <a:gd name="T21" fmla="*/ 473204 h 510567"/>
              <a:gd name="T22" fmla="*/ 442567 w 1804908"/>
              <a:gd name="T23" fmla="*/ 511784 h 510567"/>
              <a:gd name="T24" fmla="*/ 942862 w 1804908"/>
              <a:gd name="T25" fmla="*/ 492494 h 510567"/>
              <a:gd name="T26" fmla="*/ 1269978 w 1804908"/>
              <a:gd name="T27" fmla="*/ 473204 h 510567"/>
              <a:gd name="T28" fmla="*/ 1712546 w 1804908"/>
              <a:gd name="T29" fmla="*/ 453915 h 510567"/>
              <a:gd name="T30" fmla="*/ 1770271 w 1804908"/>
              <a:gd name="T31" fmla="*/ 415335 h 510567"/>
              <a:gd name="T32" fmla="*/ 1770271 w 1804908"/>
              <a:gd name="T33" fmla="*/ 241729 h 510567"/>
              <a:gd name="T34" fmla="*/ 1712546 w 1804908"/>
              <a:gd name="T35" fmla="*/ 183860 h 510567"/>
              <a:gd name="T36" fmla="*/ 1539366 w 1804908"/>
              <a:gd name="T37" fmla="*/ 106702 h 510567"/>
              <a:gd name="T38" fmla="*/ 1481641 w 1804908"/>
              <a:gd name="T39" fmla="*/ 87412 h 510567"/>
              <a:gd name="T40" fmla="*/ 1327704 w 1804908"/>
              <a:gd name="T41" fmla="*/ 87412 h 510567"/>
              <a:gd name="T42" fmla="*/ 1327704 w 1804908"/>
              <a:gd name="T43" fmla="*/ 87412 h 5105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4908"/>
              <a:gd name="T67" fmla="*/ 0 h 510567"/>
              <a:gd name="T68" fmla="*/ 1804908 w 1804908"/>
              <a:gd name="T69" fmla="*/ 510567 h 5105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4908" h="510567">
                <a:moveTo>
                  <a:pt x="1558472" y="144935"/>
                </a:moveTo>
                <a:cubicBezTo>
                  <a:pt x="1443030" y="125691"/>
                  <a:pt x="1327074" y="109310"/>
                  <a:pt x="1212145" y="87204"/>
                </a:cubicBezTo>
                <a:cubicBezTo>
                  <a:pt x="1160210" y="77215"/>
                  <a:pt x="1108395" y="65443"/>
                  <a:pt x="1058222" y="48716"/>
                </a:cubicBezTo>
                <a:cubicBezTo>
                  <a:pt x="1038982" y="42302"/>
                  <a:pt x="1020388" y="33451"/>
                  <a:pt x="1000501" y="29473"/>
                </a:cubicBezTo>
                <a:cubicBezTo>
                  <a:pt x="956032" y="20578"/>
                  <a:pt x="910712" y="16644"/>
                  <a:pt x="865818" y="10229"/>
                </a:cubicBezTo>
                <a:cubicBezTo>
                  <a:pt x="564078" y="28519"/>
                  <a:pt x="391739" y="0"/>
                  <a:pt x="153923" y="67960"/>
                </a:cubicBezTo>
                <a:cubicBezTo>
                  <a:pt x="134422" y="73533"/>
                  <a:pt x="114843" y="79214"/>
                  <a:pt x="96202" y="87204"/>
                </a:cubicBezTo>
                <a:cubicBezTo>
                  <a:pt x="69839" y="98504"/>
                  <a:pt x="44894" y="112862"/>
                  <a:pt x="19240" y="125691"/>
                </a:cubicBezTo>
                <a:cubicBezTo>
                  <a:pt x="12827" y="144935"/>
                  <a:pt x="0" y="163138"/>
                  <a:pt x="0" y="183423"/>
                </a:cubicBezTo>
                <a:cubicBezTo>
                  <a:pt x="0" y="254274"/>
                  <a:pt x="4397" y="325825"/>
                  <a:pt x="19240" y="395104"/>
                </a:cubicBezTo>
                <a:cubicBezTo>
                  <a:pt x="31002" y="450004"/>
                  <a:pt x="69077" y="462804"/>
                  <a:pt x="115442" y="472079"/>
                </a:cubicBezTo>
                <a:cubicBezTo>
                  <a:pt x="200513" y="489096"/>
                  <a:pt x="366197" y="502932"/>
                  <a:pt x="442529" y="510567"/>
                </a:cubicBezTo>
                <a:lnTo>
                  <a:pt x="942780" y="491323"/>
                </a:lnTo>
                <a:cubicBezTo>
                  <a:pt x="1051879" y="486248"/>
                  <a:pt x="1160785" y="477534"/>
                  <a:pt x="1269866" y="472079"/>
                </a:cubicBezTo>
                <a:lnTo>
                  <a:pt x="1712396" y="452836"/>
                </a:lnTo>
                <a:cubicBezTo>
                  <a:pt x="1731636" y="440007"/>
                  <a:pt x="1755672" y="432407"/>
                  <a:pt x="1770117" y="414348"/>
                </a:cubicBezTo>
                <a:cubicBezTo>
                  <a:pt x="1804908" y="370851"/>
                  <a:pt x="1786508" y="278040"/>
                  <a:pt x="1770117" y="241154"/>
                </a:cubicBezTo>
                <a:cubicBezTo>
                  <a:pt x="1759067" y="216286"/>
                  <a:pt x="1733300" y="200846"/>
                  <a:pt x="1712396" y="183423"/>
                </a:cubicBezTo>
                <a:cubicBezTo>
                  <a:pt x="1651415" y="132597"/>
                  <a:pt x="1623133" y="134420"/>
                  <a:pt x="1539232" y="106448"/>
                </a:cubicBezTo>
                <a:cubicBezTo>
                  <a:pt x="1519992" y="100033"/>
                  <a:pt x="1501792" y="87204"/>
                  <a:pt x="1481511" y="87204"/>
                </a:cubicBezTo>
                <a:lnTo>
                  <a:pt x="1327588" y="87204"/>
                </a:lnTo>
              </a:path>
            </a:pathLst>
          </a:custGeom>
          <a:noFill/>
          <a:ln w="28575">
            <a:solidFill>
              <a:srgbClr val="FF0000"/>
            </a:solidFill>
            <a:round/>
            <a:headEnd/>
            <a:tailEnd/>
          </a:ln>
        </p:spPr>
        <p:txBody>
          <a:bodyPr/>
          <a:lstStyle/>
          <a:p>
            <a:pPr defTabSz="914400">
              <a:buClr>
                <a:srgbClr val="000000"/>
              </a:buClr>
              <a:buSzPct val="100000"/>
              <a:buFont typeface="Times New Roman" charset="0"/>
              <a:buNone/>
              <a:defRPr/>
            </a:pPr>
            <a:endParaRPr lang="en-US" sz="1800" dirty="0">
              <a:ln>
                <a:solidFill>
                  <a:srgbClr val="FF0000"/>
                </a:solidFill>
              </a:ln>
              <a:solidFill>
                <a:srgbClr val="FF3300"/>
              </a:solidFill>
              <a:ea typeface="Arial" charset="0"/>
              <a:cs typeface="Arial" charset="0"/>
            </a:endParaRPr>
          </a:p>
        </p:txBody>
      </p:sp>
    </p:spTree>
    <p:extLst>
      <p:ext uri="{BB962C8B-B14F-4D97-AF65-F5344CB8AC3E}">
        <p14:creationId xmlns:p14="http://schemas.microsoft.com/office/powerpoint/2010/main" val="42326268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a:latin typeface="Arial" charset="0"/>
                <a:ea typeface="ＭＳ Ｐゴシック" charset="0"/>
                <a:cs typeface="Arial" charset="0"/>
              </a:rPr>
              <a:t>Cryptographic hashes</a:t>
            </a:r>
          </a:p>
        </p:txBody>
      </p:sp>
      <p:sp>
        <p:nvSpPr>
          <p:cNvPr id="105474" name="Content Placeholder 2"/>
          <p:cNvSpPr>
            <a:spLocks noGrp="1"/>
          </p:cNvSpPr>
          <p:nvPr>
            <p:ph idx="1"/>
          </p:nvPr>
        </p:nvSpPr>
        <p:spPr>
          <a:xfrm>
            <a:off x="457200" y="1985963"/>
            <a:ext cx="8226425" cy="4111625"/>
          </a:xfrm>
        </p:spPr>
        <p:txBody>
          <a:bodyPr/>
          <a:lstStyle/>
          <a:p>
            <a:endParaRPr lang="en-US" sz="2400" dirty="0">
              <a:latin typeface="Arial" charset="0"/>
              <a:ea typeface="ＭＳ Ｐゴシック" charset="0"/>
              <a:cs typeface="Arial" charset="0"/>
            </a:endParaRPr>
          </a:p>
          <a:p>
            <a:endParaRPr lang="en-US" sz="2400" dirty="0">
              <a:latin typeface="Arial" charset="0"/>
              <a:ea typeface="ＭＳ Ｐゴシック" charset="0"/>
              <a:cs typeface="Arial" charset="0"/>
            </a:endParaRPr>
          </a:p>
          <a:p>
            <a:pPr>
              <a:buFont typeface="Wingdings 3" charset="0"/>
              <a:buNone/>
            </a:pPr>
            <a:endParaRPr lang="en-US" sz="2400" dirty="0">
              <a:latin typeface="Arial" charset="0"/>
              <a:ea typeface="ＭＳ Ｐゴシック" charset="0"/>
              <a:cs typeface="Arial" charset="0"/>
            </a:endParaRPr>
          </a:p>
          <a:p>
            <a:pPr>
              <a:buFont typeface="Times New Roman" charset="0"/>
              <a:buNone/>
            </a:pPr>
            <a:endParaRPr lang="en-US" sz="2000" dirty="0">
              <a:latin typeface="Arial" charset="0"/>
              <a:ea typeface="ＭＳ Ｐゴシック" charset="0"/>
              <a:cs typeface="Arial" charset="0"/>
            </a:endParaRPr>
          </a:p>
          <a:p>
            <a:r>
              <a:rPr lang="en-US" sz="2400" dirty="0">
                <a:latin typeface="Arial" charset="0"/>
                <a:ea typeface="ＭＳ Ｐゴシック" charset="0"/>
                <a:cs typeface="Arial" charset="0"/>
              </a:rPr>
              <a:t>Also called a </a:t>
            </a:r>
            <a:r>
              <a:rPr lang="en-US" sz="2400" dirty="0">
                <a:solidFill>
                  <a:schemeClr val="accent2"/>
                </a:solidFill>
                <a:latin typeface="Arial" charset="0"/>
                <a:ea typeface="ＭＳ Ｐゴシック" charset="0"/>
                <a:cs typeface="Arial" charset="0"/>
              </a:rPr>
              <a:t>secure hash </a:t>
            </a:r>
            <a:r>
              <a:rPr lang="en-US" sz="2400" dirty="0">
                <a:solidFill>
                  <a:schemeClr val="tx1"/>
                </a:solidFill>
                <a:latin typeface="Arial" charset="0"/>
                <a:ea typeface="ＭＳ Ｐゴシック" charset="0"/>
                <a:cs typeface="Arial" charset="0"/>
              </a:rPr>
              <a:t>or </a:t>
            </a:r>
            <a:r>
              <a:rPr lang="en-US" sz="2400" dirty="0">
                <a:solidFill>
                  <a:schemeClr val="accent2"/>
                </a:solidFill>
                <a:latin typeface="Arial" charset="0"/>
                <a:ea typeface="ＭＳ Ｐゴシック" charset="0"/>
                <a:cs typeface="Arial" charset="0"/>
              </a:rPr>
              <a:t>one-way hash</a:t>
            </a:r>
          </a:p>
          <a:p>
            <a:pPr lvl="1"/>
            <a:r>
              <a:rPr lang="en-US" sz="2000" dirty="0">
                <a:latin typeface="Arial" charset="0"/>
                <a:ea typeface="ＭＳ Ｐゴシック" charset="0"/>
                <a:cs typeface="Arial" charset="0"/>
              </a:rPr>
              <a:t>E.g., </a:t>
            </a:r>
            <a:r>
              <a:rPr lang="en-US" sz="2000" dirty="0" smtClean="0">
                <a:latin typeface="Arial" charset="0"/>
                <a:ea typeface="ＭＳ Ｐゴシック" charset="0"/>
                <a:cs typeface="Arial" charset="0"/>
              </a:rPr>
              <a:t>SHA0, MD5, SHA1</a:t>
            </a:r>
            <a:r>
              <a:rPr lang="en-US" sz="2000" dirty="0">
                <a:latin typeface="Arial" charset="0"/>
                <a:ea typeface="ＭＳ Ｐゴシック" charset="0"/>
                <a:cs typeface="Arial" charset="0"/>
              </a:rPr>
              <a:t>, </a:t>
            </a:r>
            <a:r>
              <a:rPr lang="en-US" sz="2000" dirty="0" smtClean="0">
                <a:latin typeface="Arial" charset="0"/>
                <a:ea typeface="ＭＳ Ｐゴシック" charset="0"/>
                <a:cs typeface="Arial" charset="0"/>
              </a:rPr>
              <a:t>SHA2, </a:t>
            </a:r>
            <a:r>
              <a:rPr lang="en-US" sz="2000" dirty="0" smtClean="0">
                <a:solidFill>
                  <a:schemeClr val="bg1">
                    <a:lumMod val="50000"/>
                  </a:schemeClr>
                </a:solidFill>
                <a:latin typeface="Arial" charset="0"/>
                <a:ea typeface="ＭＳ Ｐゴシック" charset="0"/>
                <a:cs typeface="Arial" charset="0"/>
              </a:rPr>
              <a:t>SHA3</a:t>
            </a:r>
            <a:endParaRPr lang="en-US" sz="2000" dirty="0">
              <a:solidFill>
                <a:schemeClr val="bg1">
                  <a:lumMod val="50000"/>
                </a:schemeClr>
              </a:solidFill>
              <a:latin typeface="Arial" charset="0"/>
              <a:ea typeface="ＭＳ Ｐゴシック" charset="0"/>
              <a:cs typeface="Arial" charset="0"/>
            </a:endParaRPr>
          </a:p>
          <a:p>
            <a:r>
              <a:rPr lang="en-US" sz="2400" dirty="0">
                <a:latin typeface="Arial" charset="0"/>
                <a:ea typeface="ＭＳ Ｐゴシック" charset="0"/>
                <a:cs typeface="Arial" charset="0"/>
              </a:rPr>
              <a:t>Result called a </a:t>
            </a:r>
            <a:r>
              <a:rPr lang="en-US" sz="2400" dirty="0">
                <a:solidFill>
                  <a:srgbClr val="651222"/>
                </a:solidFill>
                <a:latin typeface="Arial" charset="0"/>
                <a:ea typeface="ＭＳ Ｐゴシック" charset="0"/>
                <a:cs typeface="Arial" charset="0"/>
              </a:rPr>
              <a:t>hash</a:t>
            </a:r>
            <a:r>
              <a:rPr lang="en-US" sz="2400" dirty="0">
                <a:latin typeface="Arial" charset="0"/>
                <a:ea typeface="ＭＳ Ｐゴシック" charset="0"/>
                <a:cs typeface="Arial" charset="0"/>
              </a:rPr>
              <a:t>, </a:t>
            </a:r>
            <a:r>
              <a:rPr lang="en-US" sz="2400" dirty="0">
                <a:solidFill>
                  <a:srgbClr val="651222"/>
                </a:solidFill>
                <a:latin typeface="Arial" charset="0"/>
                <a:ea typeface="ＭＳ Ｐゴシック" charset="0"/>
                <a:cs typeface="Arial" charset="0"/>
              </a:rPr>
              <a:t>checksum</a:t>
            </a:r>
            <a:r>
              <a:rPr lang="en-US" sz="2400" dirty="0">
                <a:latin typeface="Arial" charset="0"/>
                <a:ea typeface="ＭＳ Ｐゴシック" charset="0"/>
                <a:cs typeface="Arial" charset="0"/>
              </a:rPr>
              <a:t>, </a:t>
            </a:r>
            <a:r>
              <a:rPr lang="en-US" sz="2400" dirty="0">
                <a:solidFill>
                  <a:srgbClr val="651222"/>
                </a:solidFill>
                <a:latin typeface="Arial" charset="0"/>
                <a:ea typeface="ＭＳ Ｐゴシック" charset="0"/>
                <a:cs typeface="Arial" charset="0"/>
              </a:rPr>
              <a:t>fingerprint, digest</a:t>
            </a:r>
          </a:p>
          <a:p>
            <a:r>
              <a:rPr lang="en-US" sz="2400" dirty="0">
                <a:latin typeface="Arial" charset="0"/>
                <a:ea typeface="ＭＳ Ｐゴシック" charset="0"/>
                <a:cs typeface="Arial" charset="0"/>
              </a:rPr>
              <a:t>Very </a:t>
            </a:r>
            <a:r>
              <a:rPr lang="en-US" sz="2400" dirty="0" smtClean="0">
                <a:latin typeface="Arial" charset="0"/>
                <a:ea typeface="ＭＳ Ｐゴシック" charset="0"/>
                <a:cs typeface="Arial" charset="0"/>
              </a:rPr>
              <a:t>efficient</a:t>
            </a:r>
          </a:p>
          <a:p>
            <a:r>
              <a:rPr lang="en-US" sz="2400" dirty="0" smtClean="0">
                <a:latin typeface="Arial" charset="0"/>
                <a:ea typeface="ＭＳ Ｐゴシック" charset="0"/>
                <a:cs typeface="Arial" charset="0"/>
              </a:rPr>
              <a:t>SHA-x: S</a:t>
            </a:r>
            <a:r>
              <a:rPr lang="en-US" sz="2400" b="0" dirty="0" smtClean="0">
                <a:latin typeface="Arial" charset="0"/>
                <a:ea typeface="ＭＳ Ｐゴシック" charset="0"/>
                <a:cs typeface="Arial" charset="0"/>
              </a:rPr>
              <a:t>ecure </a:t>
            </a:r>
            <a:r>
              <a:rPr lang="en-US" sz="2400" dirty="0" smtClean="0">
                <a:latin typeface="Arial" charset="0"/>
                <a:ea typeface="ＭＳ Ｐゴシック" charset="0"/>
                <a:cs typeface="Arial" charset="0"/>
              </a:rPr>
              <a:t>H</a:t>
            </a:r>
            <a:r>
              <a:rPr lang="en-US" sz="2400" b="0" dirty="0" smtClean="0">
                <a:latin typeface="Arial" charset="0"/>
                <a:ea typeface="ＭＳ Ｐゴシック" charset="0"/>
                <a:cs typeface="Arial" charset="0"/>
              </a:rPr>
              <a:t>ashing </a:t>
            </a:r>
            <a:r>
              <a:rPr lang="en-US" sz="2400" dirty="0" smtClean="0">
                <a:latin typeface="Arial" charset="0"/>
                <a:ea typeface="ＭＳ Ｐゴシック" charset="0"/>
                <a:cs typeface="Arial" charset="0"/>
              </a:rPr>
              <a:t>A</a:t>
            </a:r>
            <a:r>
              <a:rPr lang="en-US" sz="2400" b="0" dirty="0" smtClean="0">
                <a:latin typeface="Arial" charset="0"/>
                <a:ea typeface="ＭＳ Ｐゴシック" charset="0"/>
                <a:cs typeface="Arial" charset="0"/>
              </a:rPr>
              <a:t>lgorithm</a:t>
            </a:r>
            <a:endParaRPr lang="en-US" sz="2400" b="0" dirty="0">
              <a:latin typeface="Arial" charset="0"/>
              <a:ea typeface="ＭＳ Ｐゴシック" charset="0"/>
              <a:cs typeface="Arial" charset="0"/>
            </a:endParaRPr>
          </a:p>
        </p:txBody>
      </p:sp>
      <p:pic>
        <p:nvPicPr>
          <p:cNvPr id="105475" name="Picture 5" descr="docum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5476" name="Straight Arrow Connector 7"/>
          <p:cNvCxnSpPr>
            <a:cxnSpLocks noChangeShapeType="1"/>
            <a:stCxn id="10" idx="3"/>
          </p:cNvCxnSpPr>
          <p:nvPr/>
        </p:nvCxnSpPr>
        <p:spPr bwMode="auto">
          <a:xfrm>
            <a:off x="4953000" y="2438400"/>
            <a:ext cx="685800" cy="1588"/>
          </a:xfrm>
          <a:prstGeom prst="straightConnector1">
            <a:avLst/>
          </a:prstGeom>
          <a:noFill/>
          <a:ln w="57150">
            <a:solidFill>
              <a:srgbClr val="00264D"/>
            </a:solidFill>
            <a:round/>
            <a:headEnd/>
            <a:tailEnd type="triangle" w="med" len="med"/>
          </a:ln>
          <a:extLst>
            <a:ext uri="{909E8E84-426E-40dd-AFC4-6F175D3DCCD1}">
              <a14:hiddenFill xmlns:a14="http://schemas.microsoft.com/office/drawing/2010/main">
                <a:noFill/>
              </a14:hiddenFill>
            </a:ext>
          </a:extLst>
        </p:spPr>
      </p:cxnSp>
      <p:sp>
        <p:nvSpPr>
          <p:cNvPr id="10" name="Rounded Rectangle 9"/>
          <p:cNvSpPr>
            <a:spLocks noChangeArrowheads="1"/>
          </p:cNvSpPr>
          <p:nvPr/>
        </p:nvSpPr>
        <p:spPr bwMode="auto">
          <a:xfrm>
            <a:off x="3124200" y="2133600"/>
            <a:ext cx="1828800" cy="609600"/>
          </a:xfrm>
          <a:prstGeom prst="roundRect">
            <a:avLst>
              <a:gd name="adj" fmla="val 16667"/>
            </a:avLst>
          </a:prstGeom>
          <a:solidFill>
            <a:srgbClr val="A3A3E0"/>
          </a:solidFill>
          <a:ln w="57150">
            <a:solidFill>
              <a:srgbClr val="7575D1"/>
            </a:solidFill>
            <a:round/>
            <a:headEnd type="triangle" w="med" len="med"/>
            <a:tailEnd type="triangle" w="med" len="med"/>
          </a:ln>
          <a:effectLst>
            <a:outerShdw blurRad="63500" dist="38100" dir="2700000" algn="tl" rotWithShape="0">
              <a:srgbClr val="000000">
                <a:alpha val="39999"/>
              </a:srgbClr>
            </a:outerShdw>
          </a:effectLst>
        </p:spPr>
        <p:txBody>
          <a:bodyPr wrap="none" anchor="ctr"/>
          <a:lstStyle/>
          <a:p>
            <a:pPr algn="ctr">
              <a:defRPr/>
            </a:pPr>
            <a:r>
              <a:rPr lang="en-US" sz="2800" b="1">
                <a:latin typeface="Calibri" charset="0"/>
                <a:ea typeface="Arial" charset="0"/>
                <a:cs typeface="Arial" charset="0"/>
              </a:rPr>
              <a:t>SHA1 hash</a:t>
            </a:r>
          </a:p>
        </p:txBody>
      </p:sp>
      <p:sp>
        <p:nvSpPr>
          <p:cNvPr id="105478" name="TextBox 12"/>
          <p:cNvSpPr txBox="1">
            <a:spLocks noChangeArrowheads="1"/>
          </p:cNvSpPr>
          <p:nvPr/>
        </p:nvSpPr>
        <p:spPr bwMode="auto">
          <a:xfrm>
            <a:off x="6276975" y="2895600"/>
            <a:ext cx="1190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9999FF"/>
                </a:solidFill>
                <a:latin typeface="Calibri" charset="0"/>
                <a:cs typeface="Arial" charset="0"/>
              </a:rPr>
              <a:t>160 bits</a:t>
            </a:r>
          </a:p>
        </p:txBody>
      </p:sp>
      <p:cxnSp>
        <p:nvCxnSpPr>
          <p:cNvPr id="105479" name="Straight Arrow Connector 14"/>
          <p:cNvCxnSpPr>
            <a:cxnSpLocks noChangeShapeType="1"/>
          </p:cNvCxnSpPr>
          <p:nvPr/>
        </p:nvCxnSpPr>
        <p:spPr bwMode="auto">
          <a:xfrm>
            <a:off x="2362200" y="2438400"/>
            <a:ext cx="685800" cy="1588"/>
          </a:xfrm>
          <a:prstGeom prst="straightConnector1">
            <a:avLst/>
          </a:prstGeom>
          <a:noFill/>
          <a:ln w="57150">
            <a:solidFill>
              <a:srgbClr val="00264D"/>
            </a:solidFill>
            <a:round/>
            <a:headEnd/>
            <a:tailEnd type="triangle" w="med" len="med"/>
          </a:ln>
          <a:extLst>
            <a:ext uri="{909E8E84-426E-40dd-AFC4-6F175D3DCCD1}">
              <a14:hiddenFill xmlns:a14="http://schemas.microsoft.com/office/drawing/2010/main">
                <a:noFill/>
              </a14:hiddenFill>
            </a:ext>
          </a:extLst>
        </p:spPr>
      </p:cxnSp>
      <p:sp>
        <p:nvSpPr>
          <p:cNvPr id="105480" name="TextBox 10"/>
          <p:cNvSpPr txBox="1">
            <a:spLocks noChangeArrowheads="1"/>
          </p:cNvSpPr>
          <p:nvPr/>
        </p:nvSpPr>
        <p:spPr bwMode="auto">
          <a:xfrm>
            <a:off x="790575" y="2895600"/>
            <a:ext cx="2200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solidFill>
                  <a:srgbClr val="9999FF"/>
                </a:solidFill>
                <a:latin typeface="Calibri" charset="0"/>
                <a:cs typeface="Arial" charset="0"/>
              </a:rPr>
              <a:t>Arbitrarily large</a:t>
            </a:r>
          </a:p>
        </p:txBody>
      </p:sp>
      <p:sp>
        <p:nvSpPr>
          <p:cNvPr id="105481" name="TextBox 11"/>
          <p:cNvSpPr txBox="1">
            <a:spLocks noChangeArrowheads="1"/>
          </p:cNvSpPr>
          <p:nvPr/>
        </p:nvSpPr>
        <p:spPr bwMode="auto">
          <a:xfrm>
            <a:off x="5638800" y="2133600"/>
            <a:ext cx="2506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solidFill>
                  <a:srgbClr val="003367"/>
                </a:solidFill>
                <a:latin typeface="Calibri" charset="0"/>
                <a:cs typeface="Arial" charset="0"/>
              </a:rPr>
              <a:t>“Hash digest”</a:t>
            </a:r>
          </a:p>
        </p:txBody>
      </p:sp>
      <p:pic>
        <p:nvPicPr>
          <p:cNvPr id="1054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667000"/>
            <a:ext cx="1203325"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TextBox 12"/>
          <p:cNvSpPr txBox="1"/>
          <p:nvPr/>
        </p:nvSpPr>
        <p:spPr>
          <a:xfrm>
            <a:off x="6477000" y="1038225"/>
            <a:ext cx="1004888" cy="1323975"/>
          </a:xfrm>
          <a:prstGeom prst="rect">
            <a:avLst/>
          </a:prstGeom>
          <a:noFill/>
        </p:spPr>
        <p:txBody>
          <a:bodyPr wrap="none">
            <a:spAutoFit/>
          </a:bodyPr>
          <a:lstStyle/>
          <a:p>
            <a:pPr>
              <a:defRPr/>
            </a:pPr>
            <a:r>
              <a:rPr lang="en-US" sz="8000" b="1" i="1" dirty="0">
                <a:solidFill>
                  <a:srgbClr val="738300">
                    <a:lumMod val="75000"/>
                  </a:srgbClr>
                </a:solidFill>
                <a:ea typeface="ＭＳ Ｐゴシック" charset="-128"/>
                <a:cs typeface="ＭＳ Ｐゴシック" charset="-128"/>
              </a:rPr>
              <a:t>#</a:t>
            </a:r>
          </a:p>
        </p:txBody>
      </p:sp>
      <p:cxnSp>
        <p:nvCxnSpPr>
          <p:cNvPr id="3" name="Straight Connector 2"/>
          <p:cNvCxnSpPr/>
          <p:nvPr/>
        </p:nvCxnSpPr>
        <p:spPr bwMode="auto">
          <a:xfrm>
            <a:off x="1828800" y="4495800"/>
            <a:ext cx="838200" cy="76200"/>
          </a:xfrm>
          <a:prstGeom prst="line">
            <a:avLst/>
          </a:prstGeom>
          <a:solidFill>
            <a:srgbClr val="00B8FF"/>
          </a:solidFill>
          <a:ln w="28575" cap="flat" cmpd="sng" algn="ctr">
            <a:solidFill>
              <a:srgbClr val="E8161F"/>
            </a:solidFill>
            <a:prstDash val="solid"/>
            <a:round/>
            <a:headEnd type="none" w="med" len="med"/>
            <a:tailEnd type="none" w="med" len="med"/>
          </a:ln>
          <a:effectLst/>
        </p:spPr>
      </p:cxnSp>
      <p:cxnSp>
        <p:nvCxnSpPr>
          <p:cNvPr id="16" name="Straight Connector 15"/>
          <p:cNvCxnSpPr/>
          <p:nvPr/>
        </p:nvCxnSpPr>
        <p:spPr bwMode="auto">
          <a:xfrm>
            <a:off x="2667000" y="4495800"/>
            <a:ext cx="685800" cy="0"/>
          </a:xfrm>
          <a:prstGeom prst="line">
            <a:avLst/>
          </a:prstGeom>
          <a:solidFill>
            <a:srgbClr val="00B8FF"/>
          </a:solidFill>
          <a:ln w="28575" cap="flat" cmpd="sng" algn="ctr">
            <a:solidFill>
              <a:srgbClr val="E8161F"/>
            </a:solidFill>
            <a:prstDash val="solid"/>
            <a:round/>
            <a:headEnd type="none" w="med" len="med"/>
            <a:tailEnd type="none" w="med" len="med"/>
          </a:ln>
          <a:effectLst/>
        </p:spPr>
      </p:cxnSp>
      <p:cxnSp>
        <p:nvCxnSpPr>
          <p:cNvPr id="18" name="Straight Connector 17"/>
          <p:cNvCxnSpPr/>
          <p:nvPr/>
        </p:nvCxnSpPr>
        <p:spPr bwMode="auto">
          <a:xfrm flipV="1">
            <a:off x="3429000" y="4495800"/>
            <a:ext cx="685800" cy="76200"/>
          </a:xfrm>
          <a:prstGeom prst="line">
            <a:avLst/>
          </a:prstGeom>
          <a:solidFill>
            <a:srgbClr val="00B8FF"/>
          </a:solidFill>
          <a:ln w="28575" cap="flat" cmpd="sng" algn="ctr">
            <a:solidFill>
              <a:srgbClr val="E8161F"/>
            </a:solidFill>
            <a:prstDash val="dash"/>
            <a:round/>
            <a:headEnd type="none" w="med" len="med"/>
            <a:tailEnd type="none" w="med" len="med"/>
          </a:ln>
          <a:effectLst/>
        </p:spPr>
      </p:cxnSp>
    </p:spTree>
    <p:extLst>
      <p:ext uri="{BB962C8B-B14F-4D97-AF65-F5344CB8AC3E}">
        <p14:creationId xmlns:p14="http://schemas.microsoft.com/office/powerpoint/2010/main" val="285979530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a:latin typeface="Arial" charset="0"/>
                <a:ea typeface="ＭＳ Ｐゴシック" charset="0"/>
              </a:rPr>
              <a:t>Properties of Secure Hashing</a:t>
            </a:r>
          </a:p>
        </p:txBody>
      </p:sp>
      <p:sp>
        <p:nvSpPr>
          <p:cNvPr id="73731" name="Content Placeholder 2"/>
          <p:cNvSpPr>
            <a:spLocks noGrp="1"/>
          </p:cNvSpPr>
          <p:nvPr>
            <p:ph idx="1"/>
          </p:nvPr>
        </p:nvSpPr>
        <p:spPr>
          <a:xfrm>
            <a:off x="457200" y="1447800"/>
            <a:ext cx="8226425" cy="4111625"/>
          </a:xfrm>
        </p:spPr>
        <p:txBody>
          <a:bodyPr/>
          <a:lstStyle/>
          <a:p>
            <a:pPr eaLnBrk="1" hangingPunct="1"/>
            <a:r>
              <a:rPr lang="en-US" sz="2400" u="sng" dirty="0">
                <a:latin typeface="Arial" charset="0"/>
                <a:ea typeface="ＭＳ Ｐゴシック" charset="0"/>
              </a:rPr>
              <a:t>Collision-resistant</a:t>
            </a:r>
          </a:p>
          <a:p>
            <a:pPr lvl="1" eaLnBrk="1" hangingPunct="1"/>
            <a:r>
              <a:rPr lang="en-US" sz="2000" dirty="0">
                <a:latin typeface="Arial" charset="0"/>
                <a:ea typeface="ＭＳ Ｐゴシック" charset="0"/>
              </a:rPr>
              <a:t>There exist distinct </a:t>
            </a:r>
            <a:r>
              <a:rPr lang="en-US" sz="2000" dirty="0">
                <a:solidFill>
                  <a:srgbClr val="660066"/>
                </a:solidFill>
                <a:latin typeface="Arial" charset="0"/>
                <a:ea typeface="ＭＳ Ｐゴシック" charset="0"/>
              </a:rPr>
              <a:t>M</a:t>
            </a:r>
            <a:r>
              <a:rPr lang="en-US" sz="2000" baseline="-25000" dirty="0">
                <a:solidFill>
                  <a:srgbClr val="660066"/>
                </a:solidFill>
                <a:latin typeface="Arial" charset="0"/>
                <a:ea typeface="ＭＳ Ｐゴシック" charset="0"/>
              </a:rPr>
              <a:t>1</a:t>
            </a:r>
            <a:r>
              <a:rPr lang="en-US" sz="2000" dirty="0">
                <a:latin typeface="Arial" charset="0"/>
                <a:ea typeface="ＭＳ Ｐゴシック" charset="0"/>
              </a:rPr>
              <a:t> and </a:t>
            </a:r>
            <a:r>
              <a:rPr lang="en-US" sz="2000" dirty="0">
                <a:solidFill>
                  <a:srgbClr val="660066"/>
                </a:solidFill>
                <a:latin typeface="Arial" charset="0"/>
                <a:ea typeface="ＭＳ Ｐゴシック" charset="0"/>
              </a:rPr>
              <a:t>M</a:t>
            </a:r>
            <a:r>
              <a:rPr lang="en-US" sz="2000" baseline="-25000" dirty="0">
                <a:solidFill>
                  <a:srgbClr val="660066"/>
                </a:solidFill>
                <a:latin typeface="Arial" charset="0"/>
                <a:ea typeface="ＭＳ Ｐゴシック" charset="0"/>
              </a:rPr>
              <a:t>2</a:t>
            </a:r>
            <a:r>
              <a:rPr lang="en-US" sz="2000" dirty="0">
                <a:latin typeface="Arial" charset="0"/>
                <a:ea typeface="ＭＳ Ｐゴシック" charset="0"/>
              </a:rPr>
              <a:t> such that </a:t>
            </a:r>
            <a:r>
              <a:rPr lang="en-US" sz="2000" dirty="0">
                <a:solidFill>
                  <a:srgbClr val="660066"/>
                </a:solidFill>
                <a:latin typeface="Arial" charset="0"/>
                <a:ea typeface="ＭＳ Ｐゴシック" charset="0"/>
              </a:rPr>
              <a:t>h(M</a:t>
            </a:r>
            <a:r>
              <a:rPr lang="en-US" sz="2000" baseline="-25000" dirty="0">
                <a:solidFill>
                  <a:srgbClr val="660066"/>
                </a:solidFill>
                <a:latin typeface="Arial" charset="0"/>
                <a:ea typeface="ＭＳ Ｐゴシック" charset="0"/>
              </a:rPr>
              <a:t>1</a:t>
            </a:r>
            <a:r>
              <a:rPr lang="en-US" sz="2000" dirty="0">
                <a:solidFill>
                  <a:srgbClr val="660066"/>
                </a:solidFill>
                <a:latin typeface="Arial" charset="0"/>
                <a:ea typeface="ＭＳ Ｐゴシック" charset="0"/>
              </a:rPr>
              <a:t>) == h(M</a:t>
            </a:r>
            <a:r>
              <a:rPr lang="en-US" sz="2000" baseline="-25000" dirty="0">
                <a:solidFill>
                  <a:srgbClr val="660066"/>
                </a:solidFill>
                <a:latin typeface="Arial" charset="0"/>
                <a:ea typeface="ＭＳ Ｐゴシック" charset="0"/>
              </a:rPr>
              <a:t>2</a:t>
            </a:r>
            <a:r>
              <a:rPr lang="en-US" sz="2000" dirty="0">
                <a:solidFill>
                  <a:srgbClr val="660066"/>
                </a:solidFill>
                <a:latin typeface="Arial" charset="0"/>
                <a:ea typeface="ＭＳ Ｐゴシック" charset="0"/>
              </a:rPr>
              <a:t>).</a:t>
            </a:r>
          </a:p>
          <a:p>
            <a:pPr lvl="1" eaLnBrk="1" hangingPunct="1"/>
            <a:r>
              <a:rPr lang="en-US" sz="2000" dirty="0">
                <a:latin typeface="Arial" charset="0"/>
                <a:ea typeface="ＭＳ Ｐゴシック" charset="0"/>
              </a:rPr>
              <a:t>Such collisions are </a:t>
            </a:r>
            <a:r>
              <a:rPr lang="en-US" sz="2000" dirty="0" smtClean="0">
                <a:latin typeface="Arial" charset="0"/>
                <a:ea typeface="ＭＳ Ｐゴシック" charset="0"/>
              </a:rPr>
              <a:t>“very hard</a:t>
            </a:r>
            <a:r>
              <a:rPr lang="en-US" sz="2000" dirty="0">
                <a:latin typeface="Arial" charset="0"/>
                <a:ea typeface="ＭＳ Ｐゴシック" charset="0"/>
              </a:rPr>
              <a:t>” to find.</a:t>
            </a:r>
          </a:p>
          <a:p>
            <a:pPr eaLnBrk="1" hangingPunct="1"/>
            <a:r>
              <a:rPr lang="en-US" sz="2400" u="sng" dirty="0">
                <a:latin typeface="Arial" charset="0"/>
                <a:ea typeface="ＭＳ Ｐゴシック" charset="0"/>
              </a:rPr>
              <a:t>One way</a:t>
            </a:r>
            <a:endParaRPr lang="en-US" sz="2400" dirty="0">
              <a:latin typeface="Arial" charset="0"/>
              <a:ea typeface="ＭＳ Ｐゴシック" charset="0"/>
            </a:endParaRPr>
          </a:p>
          <a:p>
            <a:pPr lvl="1" eaLnBrk="1" hangingPunct="1"/>
            <a:r>
              <a:rPr lang="en-US" sz="2000" dirty="0">
                <a:latin typeface="Arial" charset="0"/>
                <a:ea typeface="ＭＳ Ｐゴシック" charset="0"/>
              </a:rPr>
              <a:t>Given </a:t>
            </a:r>
            <a:r>
              <a:rPr lang="en-US" sz="2000" dirty="0">
                <a:solidFill>
                  <a:srgbClr val="660066"/>
                </a:solidFill>
                <a:latin typeface="Arial" charset="0"/>
                <a:ea typeface="ＭＳ Ｐゴシック" charset="0"/>
              </a:rPr>
              <a:t>digest</a:t>
            </a:r>
            <a:r>
              <a:rPr lang="en-US" sz="2000" dirty="0">
                <a:latin typeface="Arial" charset="0"/>
                <a:ea typeface="ＭＳ Ｐゴシック" charset="0"/>
              </a:rPr>
              <a:t>, cannot generate an </a:t>
            </a:r>
            <a:r>
              <a:rPr lang="en-US" sz="2000" dirty="0">
                <a:solidFill>
                  <a:srgbClr val="660066"/>
                </a:solidFill>
                <a:latin typeface="Arial" charset="0"/>
                <a:ea typeface="ＭＳ Ｐゴシック" charset="0"/>
              </a:rPr>
              <a:t>M</a:t>
            </a:r>
            <a:r>
              <a:rPr lang="en-US" sz="2000" dirty="0">
                <a:latin typeface="Arial" charset="0"/>
                <a:ea typeface="ＭＳ Ｐゴシック" charset="0"/>
              </a:rPr>
              <a:t> with </a:t>
            </a:r>
            <a:r>
              <a:rPr lang="en-US" sz="2000" dirty="0">
                <a:solidFill>
                  <a:srgbClr val="660066"/>
                </a:solidFill>
                <a:latin typeface="Arial" charset="0"/>
                <a:ea typeface="ＭＳ Ｐゴシック" charset="0"/>
              </a:rPr>
              <a:t>h(M) == digest</a:t>
            </a:r>
            <a:r>
              <a:rPr lang="en-US" sz="2000" dirty="0">
                <a:latin typeface="Arial" charset="0"/>
                <a:ea typeface="ＭＳ Ｐゴシック" charset="0"/>
              </a:rPr>
              <a:t>.</a:t>
            </a:r>
          </a:p>
          <a:p>
            <a:pPr lvl="1" eaLnBrk="1" hangingPunct="1"/>
            <a:r>
              <a:rPr lang="en-US" sz="2000" dirty="0">
                <a:latin typeface="Arial" charset="0"/>
                <a:ea typeface="ＭＳ Ｐゴシック" charset="0"/>
              </a:rPr>
              <a:t>Such collisions are </a:t>
            </a:r>
            <a:r>
              <a:rPr lang="en-US" sz="2000" dirty="0" smtClean="0">
                <a:latin typeface="Arial" charset="0"/>
                <a:ea typeface="ＭＳ Ｐゴシック" charset="0"/>
              </a:rPr>
              <a:t>“very hard</a:t>
            </a:r>
            <a:r>
              <a:rPr lang="en-US" sz="2000" dirty="0">
                <a:latin typeface="Arial" charset="0"/>
                <a:ea typeface="ＭＳ Ｐゴシック" charset="0"/>
              </a:rPr>
              <a:t>” to find.</a:t>
            </a:r>
          </a:p>
          <a:p>
            <a:pPr eaLnBrk="1" hangingPunct="1"/>
            <a:r>
              <a:rPr lang="en-US" sz="2400" u="sng" dirty="0">
                <a:latin typeface="Arial" charset="0"/>
                <a:ea typeface="ＭＳ Ｐゴシック" charset="0"/>
              </a:rPr>
              <a:t>Secure</a:t>
            </a:r>
            <a:endParaRPr lang="en-US" sz="2400" dirty="0">
              <a:latin typeface="Arial" charset="0"/>
              <a:ea typeface="ＭＳ Ｐゴシック" charset="0"/>
            </a:endParaRPr>
          </a:p>
          <a:p>
            <a:pPr lvl="1" eaLnBrk="1" hangingPunct="1"/>
            <a:r>
              <a:rPr lang="en-US" sz="2000" dirty="0">
                <a:latin typeface="Arial" charset="0"/>
                <a:ea typeface="ＭＳ Ｐゴシック" charset="0"/>
              </a:rPr>
              <a:t>The </a:t>
            </a:r>
            <a:r>
              <a:rPr lang="en-US" sz="2000" dirty="0">
                <a:solidFill>
                  <a:srgbClr val="660066"/>
                </a:solidFill>
                <a:latin typeface="Arial" charset="0"/>
                <a:ea typeface="ＭＳ Ｐゴシック" charset="0"/>
              </a:rPr>
              <a:t>digest</a:t>
            </a:r>
            <a:r>
              <a:rPr lang="en-US" sz="2000" dirty="0">
                <a:latin typeface="Arial" charset="0"/>
                <a:ea typeface="ＭＳ Ｐゴシック" charset="0"/>
              </a:rPr>
              <a:t> does not help to discover any part of </a:t>
            </a:r>
            <a:r>
              <a:rPr lang="en-US" sz="2000" dirty="0">
                <a:solidFill>
                  <a:srgbClr val="660066"/>
                </a:solidFill>
                <a:latin typeface="Arial" charset="0"/>
                <a:ea typeface="ＭＳ Ｐゴシック" charset="0"/>
              </a:rPr>
              <a:t>M</a:t>
            </a:r>
            <a:r>
              <a:rPr lang="en-US" sz="2000" dirty="0">
                <a:latin typeface="Arial" charset="0"/>
                <a:ea typeface="ＭＳ Ｐゴシック" charset="0"/>
              </a:rPr>
              <a:t>.</a:t>
            </a:r>
          </a:p>
          <a:p>
            <a:pPr lvl="2" eaLnBrk="1" hangingPunct="1">
              <a:buFontTx/>
              <a:buNone/>
            </a:pPr>
            <a:endParaRPr lang="en-US" sz="2000" dirty="0">
              <a:latin typeface="Arial" charset="0"/>
              <a:ea typeface="ＭＳ Ｐゴシック" charset="0"/>
            </a:endParaRPr>
          </a:p>
          <a:p>
            <a:pPr eaLnBrk="1" hangingPunct="1"/>
            <a:endParaRPr lang="en-US" dirty="0">
              <a:latin typeface="Arial" charset="0"/>
              <a:ea typeface="ＭＳ Ｐゴシック" charset="0"/>
            </a:endParaRPr>
          </a:p>
        </p:txBody>
      </p:sp>
      <p:pic>
        <p:nvPicPr>
          <p:cNvPr id="73732" name="Picture 5" descr="docum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a:spLocks noChangeArrowheads="1"/>
          </p:cNvSpPr>
          <p:nvPr/>
        </p:nvSpPr>
        <p:spPr bwMode="auto">
          <a:xfrm>
            <a:off x="1676400" y="5486400"/>
            <a:ext cx="1066800" cy="609600"/>
          </a:xfrm>
          <a:prstGeom prst="roundRect">
            <a:avLst>
              <a:gd name="adj" fmla="val 16667"/>
            </a:avLst>
          </a:prstGeom>
          <a:solidFill>
            <a:srgbClr val="A3A3E0"/>
          </a:solidFill>
          <a:ln w="57150">
            <a:solidFill>
              <a:srgbClr val="7575D1"/>
            </a:solidFill>
            <a:round/>
            <a:headEnd type="triangle" w="med" len="med"/>
            <a:tailEnd type="triangle" w="med" len="med"/>
          </a:ln>
          <a:effectLst>
            <a:outerShdw blurRad="63500" dist="38100" dir="2700000" algn="tl" rotWithShape="0">
              <a:srgbClr val="000000">
                <a:alpha val="39999"/>
              </a:srgbClr>
            </a:outerShdw>
          </a:effectLst>
        </p:spPr>
        <p:txBody>
          <a:bodyPr wrap="none" anchor="ctr"/>
          <a:lstStyle/>
          <a:p>
            <a:pPr algn="ctr">
              <a:defRPr/>
            </a:pPr>
            <a:r>
              <a:rPr lang="en-US" sz="2800" b="1" dirty="0">
                <a:solidFill>
                  <a:prstClr val="white"/>
                </a:solidFill>
                <a:latin typeface="Calibri" charset="0"/>
                <a:ea typeface="Arial" charset="0"/>
                <a:cs typeface="Arial" charset="0"/>
              </a:rPr>
              <a:t>SHA1</a:t>
            </a:r>
          </a:p>
        </p:txBody>
      </p:sp>
      <p:cxnSp>
        <p:nvCxnSpPr>
          <p:cNvPr id="73734" name="Straight Arrow Connector 14"/>
          <p:cNvCxnSpPr>
            <a:cxnSpLocks noChangeShapeType="1"/>
            <a:endCxn id="6" idx="1"/>
          </p:cNvCxnSpPr>
          <p:nvPr/>
        </p:nvCxnSpPr>
        <p:spPr bwMode="auto">
          <a:xfrm>
            <a:off x="1143000" y="5791200"/>
            <a:ext cx="533400" cy="1588"/>
          </a:xfrm>
          <a:prstGeom prst="straightConnector1">
            <a:avLst/>
          </a:prstGeom>
          <a:noFill/>
          <a:ln w="57150">
            <a:solidFill>
              <a:srgbClr val="00264D"/>
            </a:solidFill>
            <a:round/>
            <a:headEnd/>
            <a:tailEnd type="triangle" w="med" len="med"/>
          </a:ln>
          <a:extLst>
            <a:ext uri="{909E8E84-426E-40dd-AFC4-6F175D3DCCD1}">
              <a14:hiddenFill xmlns:a14="http://schemas.microsoft.com/office/drawing/2010/main">
                <a:noFill/>
              </a14:hiddenFill>
            </a:ext>
          </a:extLst>
        </p:spPr>
      </p:cxnSp>
      <p:cxnSp>
        <p:nvCxnSpPr>
          <p:cNvPr id="73735" name="Straight Arrow Connector 14"/>
          <p:cNvCxnSpPr>
            <a:cxnSpLocks noChangeShapeType="1"/>
          </p:cNvCxnSpPr>
          <p:nvPr/>
        </p:nvCxnSpPr>
        <p:spPr bwMode="auto">
          <a:xfrm>
            <a:off x="2743200" y="5791200"/>
            <a:ext cx="533400" cy="1588"/>
          </a:xfrm>
          <a:prstGeom prst="straightConnector1">
            <a:avLst/>
          </a:prstGeom>
          <a:noFill/>
          <a:ln w="57150">
            <a:solidFill>
              <a:srgbClr val="00264D"/>
            </a:solidFill>
            <a:round/>
            <a:headEnd/>
            <a:tailEnd type="triangle" w="med" len="med"/>
          </a:ln>
          <a:extLst>
            <a:ext uri="{909E8E84-426E-40dd-AFC4-6F175D3DCCD1}">
              <a14:hiddenFill xmlns:a14="http://schemas.microsoft.com/office/drawing/2010/main">
                <a:noFill/>
              </a14:hiddenFill>
            </a:ext>
          </a:extLst>
        </p:spPr>
      </p:cxnSp>
      <p:pic>
        <p:nvPicPr>
          <p:cNvPr id="73736" name="Picture 5" descr="documen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53340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ounded Rectangle 36"/>
          <p:cNvSpPr>
            <a:spLocks noChangeArrowheads="1"/>
          </p:cNvSpPr>
          <p:nvPr/>
        </p:nvSpPr>
        <p:spPr bwMode="auto">
          <a:xfrm>
            <a:off x="6096000" y="5486400"/>
            <a:ext cx="1066800" cy="609600"/>
          </a:xfrm>
          <a:prstGeom prst="roundRect">
            <a:avLst>
              <a:gd name="adj" fmla="val 16667"/>
            </a:avLst>
          </a:prstGeom>
          <a:solidFill>
            <a:srgbClr val="A3A3E0"/>
          </a:solidFill>
          <a:ln w="57150">
            <a:solidFill>
              <a:srgbClr val="7575D1"/>
            </a:solidFill>
            <a:round/>
            <a:headEnd type="triangle" w="med" len="med"/>
            <a:tailEnd type="triangle" w="med" len="med"/>
          </a:ln>
          <a:effectLst>
            <a:outerShdw blurRad="63500" dist="38100" dir="2700000" algn="tl" rotWithShape="0">
              <a:srgbClr val="000000">
                <a:alpha val="39999"/>
              </a:srgbClr>
            </a:outerShdw>
          </a:effectLst>
        </p:spPr>
        <p:txBody>
          <a:bodyPr wrap="none" anchor="ctr"/>
          <a:lstStyle/>
          <a:p>
            <a:pPr algn="ctr">
              <a:defRPr/>
            </a:pPr>
            <a:r>
              <a:rPr lang="en-US" sz="2800" b="1" dirty="0">
                <a:solidFill>
                  <a:prstClr val="white"/>
                </a:solidFill>
                <a:latin typeface="Calibri" charset="0"/>
                <a:ea typeface="Arial" charset="0"/>
                <a:cs typeface="Arial" charset="0"/>
              </a:rPr>
              <a:t>SHA1</a:t>
            </a:r>
          </a:p>
        </p:txBody>
      </p:sp>
      <p:cxnSp>
        <p:nvCxnSpPr>
          <p:cNvPr id="73738" name="Straight Arrow Connector 14"/>
          <p:cNvCxnSpPr>
            <a:cxnSpLocks noChangeShapeType="1"/>
          </p:cNvCxnSpPr>
          <p:nvPr/>
        </p:nvCxnSpPr>
        <p:spPr bwMode="auto">
          <a:xfrm flipH="1">
            <a:off x="5562600" y="5791200"/>
            <a:ext cx="533400" cy="1588"/>
          </a:xfrm>
          <a:prstGeom prst="straightConnector1">
            <a:avLst/>
          </a:prstGeom>
          <a:noFill/>
          <a:ln w="57150">
            <a:solidFill>
              <a:srgbClr val="00264D"/>
            </a:solidFill>
            <a:round/>
            <a:headEnd/>
            <a:tailEnd type="triangle" w="med" len="med"/>
          </a:ln>
          <a:extLst>
            <a:ext uri="{909E8E84-426E-40dd-AFC4-6F175D3DCCD1}">
              <a14:hiddenFill xmlns:a14="http://schemas.microsoft.com/office/drawing/2010/main">
                <a:noFill/>
              </a14:hiddenFill>
            </a:ext>
          </a:extLst>
        </p:spPr>
      </p:cxnSp>
      <p:cxnSp>
        <p:nvCxnSpPr>
          <p:cNvPr id="73739" name="Straight Arrow Connector 14"/>
          <p:cNvCxnSpPr>
            <a:cxnSpLocks noChangeShapeType="1"/>
          </p:cNvCxnSpPr>
          <p:nvPr/>
        </p:nvCxnSpPr>
        <p:spPr bwMode="auto">
          <a:xfrm flipH="1">
            <a:off x="7162800" y="5791200"/>
            <a:ext cx="533400" cy="1588"/>
          </a:xfrm>
          <a:prstGeom prst="straightConnector1">
            <a:avLst/>
          </a:prstGeom>
          <a:noFill/>
          <a:ln w="57150">
            <a:solidFill>
              <a:srgbClr val="00264D"/>
            </a:solidFill>
            <a:round/>
            <a:headEnd/>
            <a:tailEnd type="triangle" w="med" len="med"/>
          </a:ln>
          <a:extLst>
            <a:ext uri="{909E8E84-426E-40dd-AFC4-6F175D3DCCD1}">
              <a14:hiddenFill xmlns:a14="http://schemas.microsoft.com/office/drawing/2010/main">
                <a:noFill/>
              </a14:hiddenFill>
            </a:ext>
          </a:extLst>
        </p:spPr>
      </p:cxnSp>
      <p:sp>
        <p:nvSpPr>
          <p:cNvPr id="73740" name="TextBox 42"/>
          <p:cNvSpPr txBox="1">
            <a:spLocks noChangeArrowheads="1"/>
          </p:cNvSpPr>
          <p:nvPr/>
        </p:nvSpPr>
        <p:spPr bwMode="auto">
          <a:xfrm>
            <a:off x="5486400" y="5105400"/>
            <a:ext cx="8683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8000" smtClean="0">
                <a:solidFill>
                  <a:srgbClr val="E8161F"/>
                </a:solidFill>
              </a:rPr>
              <a:t>X</a:t>
            </a:r>
            <a:endParaRPr lang="en-US" smtClean="0">
              <a:solidFill>
                <a:srgbClr val="E8161F"/>
              </a:solidFill>
            </a:endParaRPr>
          </a:p>
        </p:txBody>
      </p:sp>
      <p:sp>
        <p:nvSpPr>
          <p:cNvPr id="73741" name="TextBox 43"/>
          <p:cNvSpPr txBox="1">
            <a:spLocks noChangeArrowheads="1"/>
          </p:cNvSpPr>
          <p:nvPr/>
        </p:nvSpPr>
        <p:spPr bwMode="auto">
          <a:xfrm>
            <a:off x="7086600" y="5105400"/>
            <a:ext cx="8683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8000" smtClean="0">
                <a:solidFill>
                  <a:srgbClr val="E8161F"/>
                </a:solidFill>
              </a:rPr>
              <a:t>X</a:t>
            </a:r>
            <a:endParaRPr lang="en-US" smtClean="0">
              <a:solidFill>
                <a:srgbClr val="E8161F"/>
              </a:solidFill>
            </a:endParaRPr>
          </a:p>
        </p:txBody>
      </p:sp>
      <p:sp>
        <p:nvSpPr>
          <p:cNvPr id="45" name="TextBox 44"/>
          <p:cNvSpPr txBox="1"/>
          <p:nvPr/>
        </p:nvSpPr>
        <p:spPr>
          <a:xfrm>
            <a:off x="3200400" y="5105400"/>
            <a:ext cx="1004888" cy="1323975"/>
          </a:xfrm>
          <a:prstGeom prst="rect">
            <a:avLst/>
          </a:prstGeom>
          <a:noFill/>
        </p:spPr>
        <p:txBody>
          <a:bodyPr wrap="none">
            <a:spAutoFit/>
          </a:bodyPr>
          <a:lstStyle/>
          <a:p>
            <a:pPr>
              <a:defRPr/>
            </a:pPr>
            <a:r>
              <a:rPr lang="en-US" sz="8000" b="1" i="1" dirty="0">
                <a:solidFill>
                  <a:srgbClr val="738300">
                    <a:lumMod val="75000"/>
                  </a:srgbClr>
                </a:solidFill>
                <a:ea typeface="ＭＳ Ｐゴシック" charset="-128"/>
                <a:cs typeface="ＭＳ Ｐゴシック" charset="-128"/>
              </a:rPr>
              <a:t>#</a:t>
            </a:r>
          </a:p>
        </p:txBody>
      </p:sp>
      <p:sp>
        <p:nvSpPr>
          <p:cNvPr id="46" name="TextBox 45"/>
          <p:cNvSpPr txBox="1"/>
          <p:nvPr/>
        </p:nvSpPr>
        <p:spPr>
          <a:xfrm>
            <a:off x="7696200" y="5105400"/>
            <a:ext cx="1004888" cy="1323975"/>
          </a:xfrm>
          <a:prstGeom prst="rect">
            <a:avLst/>
          </a:prstGeom>
          <a:noFill/>
        </p:spPr>
        <p:txBody>
          <a:bodyPr wrap="none">
            <a:spAutoFit/>
          </a:bodyPr>
          <a:lstStyle/>
          <a:p>
            <a:pPr>
              <a:defRPr/>
            </a:pPr>
            <a:r>
              <a:rPr lang="en-US" sz="8000" b="1" i="1" dirty="0">
                <a:solidFill>
                  <a:srgbClr val="738300">
                    <a:lumMod val="75000"/>
                  </a:srgbClr>
                </a:solidFill>
                <a:ea typeface="ＭＳ Ｐゴシック" charset="-128"/>
                <a:cs typeface="ＭＳ Ｐゴシック" charset="-128"/>
              </a:rPr>
              <a:t>#</a:t>
            </a:r>
          </a:p>
        </p:txBody>
      </p:sp>
      <p:sp>
        <p:nvSpPr>
          <p:cNvPr id="16" name="TextBox 5"/>
          <p:cNvSpPr txBox="1">
            <a:spLocks noChangeArrowheads="1"/>
          </p:cNvSpPr>
          <p:nvPr/>
        </p:nvSpPr>
        <p:spPr bwMode="auto">
          <a:xfrm>
            <a:off x="1676400" y="6248400"/>
            <a:ext cx="9685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2000" b="1" dirty="0" smtClean="0">
                <a:solidFill>
                  <a:schemeClr val="tx1"/>
                </a:solidFill>
              </a:rPr>
              <a:t>Cheap</a:t>
            </a:r>
            <a:endParaRPr lang="en-US" sz="2000" b="1" dirty="0">
              <a:solidFill>
                <a:schemeClr val="tx1"/>
              </a:solidFill>
            </a:endParaRPr>
          </a:p>
        </p:txBody>
      </p:sp>
      <p:sp>
        <p:nvSpPr>
          <p:cNvPr id="17" name="TextBox 5"/>
          <p:cNvSpPr txBox="1">
            <a:spLocks noChangeArrowheads="1"/>
          </p:cNvSpPr>
          <p:nvPr/>
        </p:nvSpPr>
        <p:spPr bwMode="auto">
          <a:xfrm>
            <a:off x="4760203" y="6248400"/>
            <a:ext cx="3697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37931725" indent="-37474525"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457200" eaLnBrk="0" fontAlgn="base" hangingPunct="0">
              <a:spcBef>
                <a:spcPct val="0"/>
              </a:spcBef>
              <a:spcAft>
                <a:spcPct val="0"/>
              </a:spcAft>
              <a:defRPr sz="2400">
                <a:solidFill>
                  <a:schemeClr val="bg1"/>
                </a:solidFill>
                <a:latin typeface="Arial" charset="0"/>
                <a:ea typeface="ＭＳ Ｐゴシック" charset="0"/>
              </a:defRPr>
            </a:lvl6pPr>
            <a:lvl7pPr marL="914400" eaLnBrk="0" fontAlgn="base" hangingPunct="0">
              <a:spcBef>
                <a:spcPct val="0"/>
              </a:spcBef>
              <a:spcAft>
                <a:spcPct val="0"/>
              </a:spcAft>
              <a:defRPr sz="2400">
                <a:solidFill>
                  <a:schemeClr val="bg1"/>
                </a:solidFill>
                <a:latin typeface="Arial" charset="0"/>
                <a:ea typeface="ＭＳ Ｐゴシック" charset="0"/>
              </a:defRPr>
            </a:lvl7pPr>
            <a:lvl8pPr marL="1371600" eaLnBrk="0" fontAlgn="base" hangingPunct="0">
              <a:spcBef>
                <a:spcPct val="0"/>
              </a:spcBef>
              <a:spcAft>
                <a:spcPct val="0"/>
              </a:spcAft>
              <a:defRPr sz="2400">
                <a:solidFill>
                  <a:schemeClr val="bg1"/>
                </a:solidFill>
                <a:latin typeface="Arial" charset="0"/>
                <a:ea typeface="ＭＳ Ｐゴシック" charset="0"/>
              </a:defRPr>
            </a:lvl8pPr>
            <a:lvl9pPr marL="1828800"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2000" b="1" dirty="0" smtClean="0">
                <a:solidFill>
                  <a:schemeClr val="tx1"/>
                </a:solidFill>
              </a:rPr>
              <a:t>“Computationally infeasible”</a:t>
            </a:r>
            <a:endParaRPr lang="en-US" sz="2000" b="1" dirty="0">
              <a:solidFill>
                <a:schemeClr val="tx1"/>
              </a:solidFill>
            </a:endParaRPr>
          </a:p>
        </p:txBody>
      </p:sp>
    </p:spTree>
    <p:extLst>
      <p:ext uri="{BB962C8B-B14F-4D97-AF65-F5344CB8AC3E}">
        <p14:creationId xmlns:p14="http://schemas.microsoft.com/office/powerpoint/2010/main" val="125843284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63"/>
            <a:ext cx="8226425" cy="1554163"/>
          </a:xfrm>
        </p:spPr>
        <p:txBody>
          <a:bodyPr/>
          <a:lstStyle/>
          <a:p>
            <a:r>
              <a:rPr lang="en-US" sz="3600" dirty="0" smtClean="0"/>
              <a:t>Using hashed passwords</a:t>
            </a:r>
            <a:br>
              <a:rPr lang="en-US" sz="3600" dirty="0" smtClean="0"/>
            </a:br>
            <a:endParaRPr lang="en-US" sz="3200" dirty="0">
              <a:solidFill>
                <a:schemeClr val="bg1">
                  <a:lumMod val="50000"/>
                </a:schemeClr>
              </a:solidFill>
            </a:endParaRPr>
          </a:p>
        </p:txBody>
      </p:sp>
      <p:sp>
        <p:nvSpPr>
          <p:cNvPr id="24" name="Content Placeholder 23"/>
          <p:cNvSpPr>
            <a:spLocks noGrp="1"/>
          </p:cNvSpPr>
          <p:nvPr>
            <p:ph idx="1"/>
          </p:nvPr>
        </p:nvSpPr>
        <p:spPr>
          <a:xfrm>
            <a:off x="457200" y="1450975"/>
            <a:ext cx="8226425" cy="4111625"/>
          </a:xfrm>
        </p:spPr>
        <p:txBody>
          <a:bodyPr/>
          <a:lstStyle/>
          <a:p>
            <a:r>
              <a:rPr lang="en-US" sz="2000" b="0" dirty="0">
                <a:solidFill>
                  <a:schemeClr val="accent6"/>
                </a:solidFill>
              </a:rPr>
              <a:t>This protocol takes place over an encrypted connection.  The connection is established first, e.g., using SSL/TLS.  (</a:t>
            </a:r>
            <a:r>
              <a:rPr lang="en-US" sz="2000" b="0" dirty="0" smtClean="0">
                <a:solidFill>
                  <a:schemeClr val="accent6"/>
                </a:solidFill>
              </a:rPr>
              <a:t>later)</a:t>
            </a:r>
            <a:endParaRPr lang="en-US" sz="2000" b="0" dirty="0">
              <a:solidFill>
                <a:schemeClr val="accent6"/>
              </a:solidFill>
            </a:endParaRPr>
          </a:p>
          <a:p>
            <a:r>
              <a:rPr lang="en-US" sz="2000" dirty="0" smtClean="0"/>
              <a:t>Threat model</a:t>
            </a:r>
            <a:r>
              <a:rPr lang="en-US" sz="2000" b="0" dirty="0" smtClean="0"/>
              <a:t>: attacker steals stored password from server.</a:t>
            </a:r>
          </a:p>
          <a:p>
            <a:r>
              <a:rPr lang="en-US" sz="2000" dirty="0" smtClean="0"/>
              <a:t>Defense</a:t>
            </a:r>
            <a:r>
              <a:rPr lang="en-US" sz="2000" b="0" dirty="0" smtClean="0"/>
              <a:t>: the server stores a hash of the password, and not the password itself.  So an attacker cannot steal the password.</a:t>
            </a:r>
          </a:p>
        </p:txBody>
      </p:sp>
      <p:sp>
        <p:nvSpPr>
          <p:cNvPr id="4" name="Line 6"/>
          <p:cNvSpPr>
            <a:spLocks noChangeShapeType="1"/>
          </p:cNvSpPr>
          <p:nvPr/>
        </p:nvSpPr>
        <p:spPr bwMode="auto">
          <a:xfrm>
            <a:off x="2286000" y="4044950"/>
            <a:ext cx="0" cy="2508250"/>
          </a:xfrm>
          <a:prstGeom prst="line">
            <a:avLst/>
          </a:prstGeom>
          <a:noFill/>
          <a:ln w="15875">
            <a:solidFill>
              <a:srgbClr val="333399"/>
            </a:solidFill>
            <a:round/>
            <a:headEnd type="none" w="sm" len="sm"/>
            <a:tailEnd type="stealth"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 name="Line 7"/>
          <p:cNvSpPr>
            <a:spLocks noChangeShapeType="1"/>
          </p:cNvSpPr>
          <p:nvPr/>
        </p:nvSpPr>
        <p:spPr bwMode="auto">
          <a:xfrm flipH="1">
            <a:off x="2301875" y="4138613"/>
            <a:ext cx="4937125" cy="204787"/>
          </a:xfrm>
          <a:prstGeom prst="line">
            <a:avLst/>
          </a:prstGeom>
          <a:noFill/>
          <a:ln w="15875">
            <a:solidFill>
              <a:srgbClr val="333399"/>
            </a:solidFill>
            <a:round/>
            <a:headEnd type="none" w="sm" len="sm"/>
            <a:tailEnd type="triangle" w="sm"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 name="Line 8"/>
          <p:cNvSpPr>
            <a:spLocks noChangeShapeType="1"/>
          </p:cNvSpPr>
          <p:nvPr/>
        </p:nvSpPr>
        <p:spPr bwMode="auto">
          <a:xfrm>
            <a:off x="2301875" y="4724400"/>
            <a:ext cx="4937125" cy="233363"/>
          </a:xfrm>
          <a:prstGeom prst="line">
            <a:avLst/>
          </a:prstGeom>
          <a:noFill/>
          <a:ln w="15875">
            <a:solidFill>
              <a:srgbClr val="333399"/>
            </a:solidFill>
            <a:round/>
            <a:headEnd type="none" w="sm" len="sm"/>
            <a:tailEnd type="triangle" w="sm"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8" name="Text Box 10"/>
          <p:cNvSpPr txBox="1">
            <a:spLocks noChangeArrowheads="1"/>
          </p:cNvSpPr>
          <p:nvPr/>
        </p:nvSpPr>
        <p:spPr bwMode="auto">
          <a:xfrm>
            <a:off x="2438400" y="4343400"/>
            <a:ext cx="4621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1800" dirty="0" smtClean="0">
                <a:solidFill>
                  <a:srgbClr val="0033CC"/>
                </a:solidFill>
                <a:latin typeface="+mj-lt"/>
              </a:rPr>
              <a:t>“I’m </a:t>
            </a:r>
            <a:r>
              <a:rPr lang="en-US" sz="1800" dirty="0" err="1" smtClean="0">
                <a:solidFill>
                  <a:srgbClr val="660066"/>
                </a:solidFill>
                <a:latin typeface="+mj-lt"/>
              </a:rPr>
              <a:t>fflintstone</a:t>
            </a:r>
            <a:r>
              <a:rPr lang="en-US" sz="1800" dirty="0" smtClean="0">
                <a:solidFill>
                  <a:srgbClr val="0033CC"/>
                </a:solidFill>
                <a:latin typeface="+mj-lt"/>
              </a:rPr>
              <a:t>.  Password: </a:t>
            </a:r>
            <a:r>
              <a:rPr lang="en-US" sz="1800" dirty="0" err="1" smtClean="0">
                <a:solidFill>
                  <a:srgbClr val="660066"/>
                </a:solidFill>
                <a:latin typeface="+mj-lt"/>
              </a:rPr>
              <a:t>yabbadabbado</a:t>
            </a:r>
            <a:r>
              <a:rPr lang="en-US" sz="1800" dirty="0" smtClean="0">
                <a:solidFill>
                  <a:srgbClr val="0033CC"/>
                </a:solidFill>
                <a:latin typeface="+mj-lt"/>
              </a:rPr>
              <a:t>.</a:t>
            </a:r>
            <a:r>
              <a:rPr lang="en-US" sz="1800" dirty="0">
                <a:solidFill>
                  <a:srgbClr val="0033CC"/>
                </a:solidFill>
                <a:latin typeface="+mj-lt"/>
              </a:rPr>
              <a:t>”</a:t>
            </a:r>
            <a:endParaRPr lang="en-US" sz="1800" dirty="0">
              <a:latin typeface="+mj-lt"/>
            </a:endParaRPr>
          </a:p>
        </p:txBody>
      </p:sp>
      <p:sp>
        <p:nvSpPr>
          <p:cNvPr id="9" name="Line 11"/>
          <p:cNvSpPr>
            <a:spLocks noChangeShapeType="1"/>
          </p:cNvSpPr>
          <p:nvPr/>
        </p:nvSpPr>
        <p:spPr bwMode="auto">
          <a:xfrm>
            <a:off x="7239000" y="4044950"/>
            <a:ext cx="0" cy="2508250"/>
          </a:xfrm>
          <a:prstGeom prst="line">
            <a:avLst/>
          </a:prstGeom>
          <a:noFill/>
          <a:ln w="15875">
            <a:solidFill>
              <a:srgbClr val="333399"/>
            </a:solidFill>
            <a:round/>
            <a:headEnd type="none" w="sm" len="sm"/>
            <a:tailEnd type="stealth"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0" name="Rectangle 12"/>
          <p:cNvSpPr>
            <a:spLocks noChangeArrowheads="1"/>
          </p:cNvSpPr>
          <p:nvPr/>
        </p:nvSpPr>
        <p:spPr bwMode="auto">
          <a:xfrm>
            <a:off x="880396" y="6015335"/>
            <a:ext cx="8722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p>
            <a:r>
              <a:rPr lang="en-US" b="1" dirty="0" smtClean="0">
                <a:solidFill>
                  <a:srgbClr val="003367"/>
                </a:solidFill>
                <a:latin typeface="Comic Sans MS" charset="0"/>
              </a:rPr>
              <a:t>Fred</a:t>
            </a:r>
            <a:endParaRPr lang="en-US" b="1" dirty="0">
              <a:solidFill>
                <a:srgbClr val="003367"/>
              </a:solidFill>
              <a:latin typeface="Comic Sans MS" charset="0"/>
            </a:endParaRPr>
          </a:p>
        </p:txBody>
      </p:sp>
      <p:sp>
        <p:nvSpPr>
          <p:cNvPr id="11" name="Rectangle 13"/>
          <p:cNvSpPr>
            <a:spLocks noChangeArrowheads="1"/>
          </p:cNvSpPr>
          <p:nvPr/>
        </p:nvSpPr>
        <p:spPr bwMode="auto">
          <a:xfrm>
            <a:off x="7512050" y="5470525"/>
            <a:ext cx="118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p>
            <a:r>
              <a:rPr lang="en-US" b="1">
                <a:solidFill>
                  <a:srgbClr val="003367"/>
                </a:solidFill>
                <a:latin typeface="Comic Sans MS" charset="0"/>
              </a:rPr>
              <a:t>Server</a:t>
            </a:r>
          </a:p>
        </p:txBody>
      </p:sp>
      <p:sp>
        <p:nvSpPr>
          <p:cNvPr id="14" name="Line 16"/>
          <p:cNvSpPr>
            <a:spLocks noChangeShapeType="1"/>
          </p:cNvSpPr>
          <p:nvPr/>
        </p:nvSpPr>
        <p:spPr bwMode="auto">
          <a:xfrm flipH="1">
            <a:off x="2301875" y="6043613"/>
            <a:ext cx="4937125" cy="204787"/>
          </a:xfrm>
          <a:prstGeom prst="line">
            <a:avLst/>
          </a:prstGeom>
          <a:noFill/>
          <a:ln w="15875">
            <a:solidFill>
              <a:srgbClr val="333399"/>
            </a:solidFill>
            <a:round/>
            <a:headEnd type="none" w="sm" len="sm"/>
            <a:tailEnd type="triangle" w="sm"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6" name="Text Box 18"/>
          <p:cNvSpPr txBox="1">
            <a:spLocks noChangeArrowheads="1"/>
          </p:cNvSpPr>
          <p:nvPr/>
        </p:nvSpPr>
        <p:spPr bwMode="auto">
          <a:xfrm>
            <a:off x="4572000" y="6324600"/>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2000">
                <a:solidFill>
                  <a:srgbClr val="0033CC"/>
                </a:solidFill>
                <a:latin typeface="Times New Roman" charset="0"/>
              </a:rPr>
              <a:t>…</a:t>
            </a:r>
          </a:p>
        </p:txBody>
      </p:sp>
      <p:sp>
        <p:nvSpPr>
          <p:cNvPr id="17" name="Text Box 15"/>
          <p:cNvSpPr txBox="1">
            <a:spLocks noChangeArrowheads="1"/>
          </p:cNvSpPr>
          <p:nvPr/>
        </p:nvSpPr>
        <p:spPr bwMode="auto">
          <a:xfrm>
            <a:off x="2438400" y="6172200"/>
            <a:ext cx="2864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1800" dirty="0" smtClean="0">
                <a:solidFill>
                  <a:srgbClr val="0033CC"/>
                </a:solidFill>
                <a:latin typeface="+mj-lt"/>
              </a:rPr>
              <a:t>“Hi Fred.  Welcome back.”</a:t>
            </a:r>
            <a:endParaRPr lang="en-US" sz="1800" dirty="0">
              <a:solidFill>
                <a:srgbClr val="0033CC"/>
              </a:solidFill>
              <a:latin typeface="+mj-lt"/>
            </a:endParaRPr>
          </a:p>
        </p:txBody>
      </p:sp>
      <p:pic>
        <p:nvPicPr>
          <p:cNvPr id="19" name="Picture 16" descr="no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4191000"/>
            <a:ext cx="10668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78262"/>
            <a:ext cx="1508945"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0"/>
          <p:cNvSpPr txBox="1">
            <a:spLocks noChangeArrowheads="1"/>
          </p:cNvSpPr>
          <p:nvPr/>
        </p:nvSpPr>
        <p:spPr bwMode="auto">
          <a:xfrm>
            <a:off x="2362200" y="3810000"/>
            <a:ext cx="3533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1800" dirty="0" smtClean="0">
                <a:solidFill>
                  <a:srgbClr val="0033CC"/>
                </a:solidFill>
                <a:latin typeface="+mj-lt"/>
              </a:rPr>
              <a:t>“Hi, this is </a:t>
            </a:r>
            <a:r>
              <a:rPr lang="en-US" sz="1800" dirty="0" smtClean="0">
                <a:solidFill>
                  <a:srgbClr val="660066"/>
                </a:solidFill>
                <a:latin typeface="+mj-lt"/>
              </a:rPr>
              <a:t>server</a:t>
            </a:r>
            <a:r>
              <a:rPr lang="en-US" sz="1800" dirty="0" smtClean="0">
                <a:solidFill>
                  <a:srgbClr val="0033CC"/>
                </a:solidFill>
                <a:latin typeface="+mj-lt"/>
              </a:rPr>
              <a:t>.  Login please.”</a:t>
            </a:r>
            <a:endParaRPr lang="en-US" sz="1800" dirty="0">
              <a:latin typeface="+mj-lt"/>
            </a:endParaRPr>
          </a:p>
        </p:txBody>
      </p:sp>
      <p:sp>
        <p:nvSpPr>
          <p:cNvPr id="23" name="Text Box 10"/>
          <p:cNvSpPr txBox="1">
            <a:spLocks noChangeArrowheads="1"/>
          </p:cNvSpPr>
          <p:nvPr/>
        </p:nvSpPr>
        <p:spPr bwMode="auto">
          <a:xfrm>
            <a:off x="2438400" y="4876800"/>
            <a:ext cx="5562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square">
            <a:spAutoFit/>
          </a:bodyPr>
          <a:lstStyle/>
          <a:p>
            <a:pPr eaLnBrk="0" hangingPunct="0"/>
            <a:r>
              <a:rPr lang="en-US" sz="1800" b="1" dirty="0" smtClean="0">
                <a:solidFill>
                  <a:schemeClr val="accent6">
                    <a:lumMod val="50000"/>
                  </a:schemeClr>
                </a:solidFill>
                <a:latin typeface="+mj-lt"/>
              </a:rPr>
              <a:t>Server code:</a:t>
            </a:r>
          </a:p>
          <a:p>
            <a:pPr eaLnBrk="0" hangingPunct="0"/>
            <a:r>
              <a:rPr lang="en-US" sz="1800" dirty="0" err="1" smtClean="0">
                <a:solidFill>
                  <a:schemeClr val="accent6">
                    <a:lumMod val="50000"/>
                  </a:schemeClr>
                </a:solidFill>
                <a:latin typeface="+mj-lt"/>
              </a:rPr>
              <a:t>phash</a:t>
            </a:r>
            <a:r>
              <a:rPr lang="en-US" sz="1800" dirty="0" smtClean="0">
                <a:solidFill>
                  <a:schemeClr val="accent6">
                    <a:lumMod val="50000"/>
                  </a:schemeClr>
                </a:solidFill>
                <a:latin typeface="+mj-lt"/>
              </a:rPr>
              <a:t> = </a:t>
            </a:r>
            <a:r>
              <a:rPr lang="en-US" sz="1800" dirty="0" err="1" smtClean="0">
                <a:solidFill>
                  <a:schemeClr val="accent6">
                    <a:lumMod val="50000"/>
                  </a:schemeClr>
                </a:solidFill>
                <a:latin typeface="+mj-lt"/>
              </a:rPr>
              <a:t>SHAx</a:t>
            </a:r>
            <a:r>
              <a:rPr lang="en-US" sz="1800" dirty="0" smtClean="0">
                <a:solidFill>
                  <a:schemeClr val="accent6">
                    <a:lumMod val="50000"/>
                  </a:schemeClr>
                </a:solidFill>
                <a:latin typeface="+mj-lt"/>
              </a:rPr>
              <a:t>(“</a:t>
            </a:r>
            <a:r>
              <a:rPr lang="en-US" sz="1800" dirty="0" err="1" smtClean="0">
                <a:solidFill>
                  <a:schemeClr val="accent6">
                    <a:lumMod val="50000"/>
                  </a:schemeClr>
                </a:solidFill>
                <a:latin typeface="+mj-lt"/>
              </a:rPr>
              <a:t>yabbadabbado</a:t>
            </a:r>
            <a:r>
              <a:rPr lang="en-US" sz="1800" dirty="0" smtClean="0">
                <a:solidFill>
                  <a:schemeClr val="accent6">
                    <a:lumMod val="50000"/>
                  </a:schemeClr>
                </a:solidFill>
                <a:latin typeface="+mj-lt"/>
              </a:rPr>
              <a:t>”);</a:t>
            </a:r>
          </a:p>
          <a:p>
            <a:pPr eaLnBrk="0" hangingPunct="0"/>
            <a:r>
              <a:rPr lang="en-US" sz="1800" dirty="0" err="1">
                <a:solidFill>
                  <a:schemeClr val="accent6">
                    <a:lumMod val="50000"/>
                  </a:schemeClr>
                </a:solidFill>
                <a:latin typeface="+mj-lt"/>
              </a:rPr>
              <a:t>s</a:t>
            </a:r>
            <a:r>
              <a:rPr lang="en-US" sz="1800" dirty="0" err="1" smtClean="0">
                <a:solidFill>
                  <a:schemeClr val="accent6">
                    <a:lumMod val="50000"/>
                  </a:schemeClr>
                </a:solidFill>
                <a:latin typeface="+mj-lt"/>
              </a:rPr>
              <a:t>hash</a:t>
            </a:r>
            <a:r>
              <a:rPr lang="en-US" sz="1800" dirty="0" smtClean="0">
                <a:solidFill>
                  <a:schemeClr val="accent6">
                    <a:lumMod val="50000"/>
                  </a:schemeClr>
                </a:solidFill>
                <a:latin typeface="+mj-lt"/>
              </a:rPr>
              <a:t> = </a:t>
            </a:r>
            <a:r>
              <a:rPr lang="en-US" sz="1800" dirty="0" err="1" smtClean="0">
                <a:solidFill>
                  <a:schemeClr val="accent6">
                    <a:lumMod val="50000"/>
                  </a:schemeClr>
                </a:solidFill>
                <a:latin typeface="+mj-lt"/>
              </a:rPr>
              <a:t>getStoredHash</a:t>
            </a:r>
            <a:r>
              <a:rPr lang="en-US" sz="1800" dirty="0" smtClean="0">
                <a:solidFill>
                  <a:schemeClr val="accent6">
                    <a:lumMod val="50000"/>
                  </a:schemeClr>
                </a:solidFill>
                <a:latin typeface="+mj-lt"/>
              </a:rPr>
              <a:t>(“</a:t>
            </a:r>
            <a:r>
              <a:rPr lang="en-US" sz="1800" dirty="0" err="1" smtClean="0">
                <a:solidFill>
                  <a:schemeClr val="accent6">
                    <a:lumMod val="50000"/>
                  </a:schemeClr>
                </a:solidFill>
                <a:latin typeface="+mj-lt"/>
              </a:rPr>
              <a:t>fflintstone</a:t>
            </a:r>
            <a:r>
              <a:rPr lang="en-US" sz="1800" dirty="0" smtClean="0">
                <a:solidFill>
                  <a:schemeClr val="accent6">
                    <a:lumMod val="50000"/>
                  </a:schemeClr>
                </a:solidFill>
                <a:latin typeface="+mj-lt"/>
              </a:rPr>
              <a:t>”);</a:t>
            </a:r>
          </a:p>
          <a:p>
            <a:pPr eaLnBrk="0" hangingPunct="0"/>
            <a:r>
              <a:rPr lang="en-US" sz="1800" dirty="0">
                <a:solidFill>
                  <a:schemeClr val="accent6">
                    <a:lumMod val="50000"/>
                  </a:schemeClr>
                </a:solidFill>
                <a:latin typeface="+mj-lt"/>
              </a:rPr>
              <a:t>v</a:t>
            </a:r>
            <a:r>
              <a:rPr lang="en-US" sz="1800" dirty="0" smtClean="0">
                <a:solidFill>
                  <a:schemeClr val="accent6">
                    <a:lumMod val="50000"/>
                  </a:schemeClr>
                </a:solidFill>
                <a:latin typeface="+mj-lt"/>
              </a:rPr>
              <a:t>erify </a:t>
            </a:r>
            <a:r>
              <a:rPr lang="en-US" sz="1800" dirty="0" err="1" smtClean="0">
                <a:solidFill>
                  <a:schemeClr val="accent6">
                    <a:lumMod val="50000"/>
                  </a:schemeClr>
                </a:solidFill>
                <a:latin typeface="+mj-lt"/>
              </a:rPr>
              <a:t>shash</a:t>
            </a:r>
            <a:r>
              <a:rPr lang="en-US" sz="1800" dirty="0" smtClean="0">
                <a:solidFill>
                  <a:schemeClr val="accent6">
                    <a:lumMod val="50000"/>
                  </a:schemeClr>
                </a:solidFill>
                <a:latin typeface="+mj-lt"/>
              </a:rPr>
              <a:t> == </a:t>
            </a:r>
            <a:r>
              <a:rPr lang="en-US" sz="1800" dirty="0" err="1" smtClean="0">
                <a:solidFill>
                  <a:schemeClr val="accent6">
                    <a:lumMod val="50000"/>
                  </a:schemeClr>
                </a:solidFill>
                <a:latin typeface="+mj-lt"/>
              </a:rPr>
              <a:t>phash</a:t>
            </a:r>
            <a:r>
              <a:rPr lang="en-US" sz="1800" dirty="0" smtClean="0">
                <a:solidFill>
                  <a:schemeClr val="accent6">
                    <a:lumMod val="50000"/>
                  </a:schemeClr>
                </a:solidFill>
                <a:latin typeface="+mj-lt"/>
              </a:rPr>
              <a:t>;</a:t>
            </a:r>
          </a:p>
        </p:txBody>
      </p:sp>
    </p:spTree>
    <p:extLst>
      <p:ext uri="{BB962C8B-B14F-4D97-AF65-F5344CB8AC3E}">
        <p14:creationId xmlns:p14="http://schemas.microsoft.com/office/powerpoint/2010/main" val="1529419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6425" cy="1554163"/>
          </a:xfrm>
        </p:spPr>
        <p:txBody>
          <a:bodyPr/>
          <a:lstStyle/>
          <a:p>
            <a:r>
              <a:rPr lang="en-US" dirty="0" smtClean="0"/>
              <a:t>Let’s get this right</a:t>
            </a:r>
            <a:endParaRPr lang="en-US" sz="3600" dirty="0"/>
          </a:p>
        </p:txBody>
      </p:sp>
      <p:sp>
        <p:nvSpPr>
          <p:cNvPr id="6" name="Content Placeholder 5"/>
          <p:cNvSpPr>
            <a:spLocks noGrp="1"/>
          </p:cNvSpPr>
          <p:nvPr>
            <p:ph idx="1"/>
          </p:nvPr>
        </p:nvSpPr>
        <p:spPr>
          <a:xfrm>
            <a:off x="457200" y="1450975"/>
            <a:ext cx="8226425" cy="4111625"/>
          </a:xfrm>
        </p:spPr>
        <p:txBody>
          <a:bodyPr/>
          <a:lstStyle/>
          <a:p>
            <a:r>
              <a:rPr lang="en-US" sz="2400" dirty="0" smtClean="0"/>
              <a:t>Hashing is not encryption.</a:t>
            </a:r>
          </a:p>
          <a:p>
            <a:pPr lvl="1"/>
            <a:r>
              <a:rPr lang="en-US" sz="2000" b="0" dirty="0" smtClean="0"/>
              <a:t>“One way” </a:t>
            </a:r>
            <a:r>
              <a:rPr lang="en-US" sz="2000" b="0" dirty="0" smtClean="0">
                <a:sym typeface="Wingdings"/>
              </a:rPr>
              <a:t> </a:t>
            </a:r>
            <a:r>
              <a:rPr lang="en-US" sz="2000" b="0" dirty="0" smtClean="0"/>
              <a:t>No way to decrypt! </a:t>
            </a:r>
          </a:p>
          <a:p>
            <a:pPr lvl="1"/>
            <a:r>
              <a:rPr lang="en-US" sz="2000" b="0" dirty="0" smtClean="0"/>
              <a:t>No keys!</a:t>
            </a:r>
          </a:p>
          <a:p>
            <a:r>
              <a:rPr lang="en-US" sz="2400" dirty="0" smtClean="0"/>
              <a:t>Client </a:t>
            </a:r>
            <a:r>
              <a:rPr lang="en-US" sz="2400" dirty="0" smtClean="0"/>
              <a:t>uses password to login, and not </a:t>
            </a:r>
            <a:r>
              <a:rPr lang="en-US" sz="2400" dirty="0" smtClean="0"/>
              <a:t>the </a:t>
            </a:r>
            <a:r>
              <a:rPr lang="en-US" sz="2400" dirty="0" smtClean="0"/>
              <a:t>hash.  </a:t>
            </a:r>
            <a:endParaRPr lang="en-US" sz="2400" dirty="0" smtClean="0"/>
          </a:p>
          <a:p>
            <a:pPr lvl="1"/>
            <a:r>
              <a:rPr lang="en-US" sz="2000" b="0" dirty="0" smtClean="0"/>
              <a:t>If </a:t>
            </a:r>
            <a:r>
              <a:rPr lang="en-US" sz="2000" b="0" dirty="0" smtClean="0"/>
              <a:t>the</a:t>
            </a:r>
            <a:r>
              <a:rPr lang="en-US" sz="2000" b="0" dirty="0" smtClean="0"/>
              <a:t> hash alone </a:t>
            </a:r>
            <a:r>
              <a:rPr lang="en-US" sz="2000" b="0" dirty="0" smtClean="0"/>
              <a:t>is </a:t>
            </a:r>
            <a:r>
              <a:rPr lang="en-US" sz="2000" b="0" dirty="0" smtClean="0"/>
              <a:t>sufficient to </a:t>
            </a:r>
            <a:r>
              <a:rPr lang="en-US" sz="2000" b="0" dirty="0" smtClean="0"/>
              <a:t>log in, then </a:t>
            </a:r>
            <a:r>
              <a:rPr lang="en-US" sz="2000" b="0" dirty="0" smtClean="0"/>
              <a:t>an attacker who </a:t>
            </a:r>
            <a:r>
              <a:rPr lang="en-US" sz="2000" b="0" dirty="0" smtClean="0"/>
              <a:t>gains access to the hashed password file can compromise all accounts, even without knowing the “real” passwords</a:t>
            </a:r>
            <a:r>
              <a:rPr lang="en-US" sz="2000" b="0" dirty="0" smtClean="0"/>
              <a:t>!</a:t>
            </a:r>
          </a:p>
          <a:p>
            <a:pPr lvl="1"/>
            <a:r>
              <a:rPr lang="en-US" sz="2000" b="0" dirty="0" smtClean="0"/>
              <a:t>The goal is not to protect the password in transit: we use encryption for that.  We want to protect it on the server.</a:t>
            </a:r>
            <a:endParaRPr lang="en-US" sz="2000" b="0" dirty="0" smtClean="0"/>
          </a:p>
          <a:p>
            <a:pPr lvl="1"/>
            <a:r>
              <a:rPr lang="en-US" sz="2000" b="0" dirty="0" smtClean="0"/>
              <a:t>Server must remember something about a password so that it can verify it, but a hash is </a:t>
            </a:r>
            <a:r>
              <a:rPr lang="en-US" sz="2000" b="0" dirty="0" smtClean="0"/>
              <a:t>“good enough”: </a:t>
            </a:r>
            <a:r>
              <a:rPr lang="en-US" sz="2000" b="0" dirty="0" smtClean="0"/>
              <a:t>the server doesn’t need to remember the password itself.  </a:t>
            </a:r>
          </a:p>
          <a:p>
            <a:pPr lvl="1"/>
            <a:r>
              <a:rPr lang="en-US" sz="2000" b="0" dirty="0" smtClean="0"/>
              <a:t>So: server </a:t>
            </a:r>
            <a:r>
              <a:rPr lang="en-US" sz="2000" b="0" dirty="0"/>
              <a:t>stores the </a:t>
            </a:r>
            <a:r>
              <a:rPr lang="en-US" sz="2000" b="0" dirty="0" smtClean="0"/>
              <a:t>hash</a:t>
            </a:r>
            <a:r>
              <a:rPr lang="en-US" sz="2000" b="0" dirty="0"/>
              <a:t>, and forgets the password. </a:t>
            </a:r>
          </a:p>
        </p:txBody>
      </p:sp>
    </p:spTree>
    <p:extLst>
      <p:ext uri="{BB962C8B-B14F-4D97-AF65-F5344CB8AC3E}">
        <p14:creationId xmlns:p14="http://schemas.microsoft.com/office/powerpoint/2010/main" val="111501946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0"/>
            <a:ext cx="8532361" cy="6858000"/>
          </a:xfrm>
          <a:prstGeom prst="rect">
            <a:avLst/>
          </a:prstGeom>
        </p:spPr>
      </p:pic>
      <p:sp>
        <p:nvSpPr>
          <p:cNvPr id="5" name="Rectangle 10"/>
          <p:cNvSpPr>
            <a:spLocks noChangeArrowheads="1"/>
          </p:cNvSpPr>
          <p:nvPr/>
        </p:nvSpPr>
        <p:spPr bwMode="auto">
          <a:xfrm>
            <a:off x="304800" y="6457890"/>
            <a:ext cx="350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err="1">
                <a:solidFill>
                  <a:srgbClr val="003367"/>
                </a:solidFill>
              </a:rPr>
              <a:t>a</a:t>
            </a:r>
            <a:r>
              <a:rPr lang="en-US" sz="2000" dirty="0" err="1" smtClean="0">
                <a:solidFill>
                  <a:srgbClr val="003367"/>
                </a:solidFill>
              </a:rPr>
              <a:t>bstrusegoose.com</a:t>
            </a:r>
            <a:endParaRPr lang="en-US" sz="1800" dirty="0">
              <a:solidFill>
                <a:srgbClr val="003367"/>
              </a:solidFill>
            </a:endParaRPr>
          </a:p>
        </p:txBody>
      </p:sp>
    </p:spTree>
    <p:extLst>
      <p:ext uri="{BB962C8B-B14F-4D97-AF65-F5344CB8AC3E}">
        <p14:creationId xmlns:p14="http://schemas.microsoft.com/office/powerpoint/2010/main" val="91262220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Dictionary attack</a:t>
            </a:r>
            <a:endParaRPr lang="en-US" dirty="0"/>
          </a:p>
        </p:txBody>
      </p:sp>
      <p:sp>
        <p:nvSpPr>
          <p:cNvPr id="3" name="Content Placeholder 2"/>
          <p:cNvSpPr>
            <a:spLocks noGrp="1"/>
          </p:cNvSpPr>
          <p:nvPr>
            <p:ph idx="1"/>
          </p:nvPr>
        </p:nvSpPr>
        <p:spPr/>
        <p:txBody>
          <a:bodyPr/>
          <a:lstStyle/>
          <a:p>
            <a:pPr marL="0" indent="0">
              <a:buNone/>
            </a:pPr>
            <a:r>
              <a:rPr lang="en-US" sz="2400" dirty="0" smtClean="0"/>
              <a:t>Just to spell it out…</a:t>
            </a:r>
          </a:p>
          <a:p>
            <a:pPr marL="514350" indent="-514350">
              <a:buFont typeface="+mj-lt"/>
              <a:buAutoNum type="arabicPeriod"/>
            </a:pPr>
            <a:r>
              <a:rPr lang="en-US" sz="2400" b="0" dirty="0" smtClean="0"/>
              <a:t>Pick a candidate password P.</a:t>
            </a:r>
          </a:p>
          <a:p>
            <a:pPr marL="514350" indent="-514350">
              <a:buFont typeface="+mj-lt"/>
              <a:buAutoNum type="arabicPeriod"/>
            </a:pPr>
            <a:r>
              <a:rPr lang="en-US" sz="2400" b="0" dirty="0" smtClean="0"/>
              <a:t>Compute H(P) or look it up in a table of </a:t>
            </a:r>
            <a:r>
              <a:rPr lang="en-US" sz="2400" b="0" dirty="0" err="1" smtClean="0"/>
              <a:t>precomputed</a:t>
            </a:r>
            <a:r>
              <a:rPr lang="en-US" sz="2400" b="0" dirty="0" smtClean="0"/>
              <a:t> hashes such as a “rainbow table”.</a:t>
            </a:r>
          </a:p>
          <a:p>
            <a:pPr marL="514350" indent="-514350">
              <a:buFont typeface="+mj-lt"/>
              <a:buAutoNum type="arabicPeriod"/>
            </a:pPr>
            <a:r>
              <a:rPr lang="en-US" sz="2400" b="0" dirty="0" smtClean="0"/>
              <a:t>Compare H(P) to the hashed password.</a:t>
            </a:r>
          </a:p>
          <a:p>
            <a:pPr marL="514350" indent="-514350">
              <a:buFont typeface="+mj-lt"/>
              <a:buAutoNum type="arabicPeriod"/>
            </a:pPr>
            <a:r>
              <a:rPr lang="en-US" sz="2400" b="0" dirty="0" smtClean="0"/>
              <a:t>If it’s a match, then </a:t>
            </a:r>
            <a:r>
              <a:rPr lang="en-US" sz="2400" dirty="0" smtClean="0"/>
              <a:t>you win</a:t>
            </a:r>
            <a:r>
              <a:rPr lang="en-US" sz="2400" b="0" dirty="0" smtClean="0"/>
              <a:t>: the victim’s “secret” password is P.  Use P to masquerade as the victim.  </a:t>
            </a:r>
            <a:r>
              <a:rPr lang="en-US" sz="2400" dirty="0" smtClean="0"/>
              <a:t>The victim loses</a:t>
            </a:r>
            <a:r>
              <a:rPr lang="en-US" sz="2400" b="0" dirty="0" smtClean="0"/>
              <a:t>.</a:t>
            </a:r>
          </a:p>
          <a:p>
            <a:pPr marL="514350" indent="-514350">
              <a:buFont typeface="+mj-lt"/>
              <a:buAutoNum type="arabicPeriod"/>
            </a:pPr>
            <a:r>
              <a:rPr lang="en-US" sz="2400" b="0" dirty="0" smtClean="0"/>
              <a:t>Else go to step 1.   Repeat as necessary.</a:t>
            </a:r>
          </a:p>
          <a:p>
            <a:pPr marL="0" indent="0">
              <a:buNone/>
            </a:pPr>
            <a:r>
              <a:rPr lang="en-US" sz="2400" dirty="0" smtClean="0"/>
              <a:t>Defenses:</a:t>
            </a:r>
            <a:endParaRPr lang="en-US" sz="2400" b="0" dirty="0"/>
          </a:p>
          <a:p>
            <a:pPr marL="0" indent="0">
              <a:buNone/>
            </a:pPr>
            <a:r>
              <a:rPr lang="en-US" sz="2400" b="0" dirty="0" smtClean="0"/>
              <a:t>(1) Pick a secret P that is “hard to guess”.  (2) Add “salt”.</a:t>
            </a:r>
            <a:endParaRPr lang="en-US" sz="2400" b="0" dirty="0"/>
          </a:p>
        </p:txBody>
      </p:sp>
      <p:sp>
        <p:nvSpPr>
          <p:cNvPr id="4" name="Smiley Face 3"/>
          <p:cNvSpPr/>
          <p:nvPr/>
        </p:nvSpPr>
        <p:spPr bwMode="auto">
          <a:xfrm>
            <a:off x="4495800" y="1524000"/>
            <a:ext cx="533400" cy="533400"/>
          </a:xfrm>
          <a:prstGeom prst="smileyFace">
            <a:avLst/>
          </a:prstGeom>
          <a:solidFill>
            <a:srgbClr val="E8E1B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spTree>
    <p:extLst>
      <p:ext uri="{BB962C8B-B14F-4D97-AF65-F5344CB8AC3E}">
        <p14:creationId xmlns:p14="http://schemas.microsoft.com/office/powerpoint/2010/main" val="384580088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49" name="Group 4"/>
          <p:cNvGrpSpPr>
            <a:grpSpLocks/>
          </p:cNvGrpSpPr>
          <p:nvPr/>
        </p:nvGrpSpPr>
        <p:grpSpPr bwMode="auto">
          <a:xfrm>
            <a:off x="4191000" y="0"/>
            <a:ext cx="4953000" cy="6902450"/>
            <a:chOff x="2955386" y="685800"/>
            <a:chExt cx="3505200" cy="5105400"/>
          </a:xfrm>
        </p:grpSpPr>
        <p:pic>
          <p:nvPicPr>
            <p:cNvPr id="4" name="Picture 3" descr="bad-passwords.tiff"/>
            <p:cNvPicPr>
              <a:picLocks noChangeAspect="1"/>
            </p:cNvPicPr>
            <p:nvPr/>
          </p:nvPicPr>
          <p:blipFill>
            <a:blip r:embed="rId2"/>
            <a:srcRect l="28333" t="14487" r="33333" b="3465"/>
            <a:stretch>
              <a:fillRect/>
            </a:stretch>
          </p:blipFill>
          <p:spPr bwMode="auto">
            <a:xfrm>
              <a:off x="2955386" y="685800"/>
              <a:ext cx="3505200" cy="5105400"/>
            </a:xfrm>
            <a:prstGeom prst="rect">
              <a:avLst/>
            </a:prstGeom>
            <a:noFill/>
            <a:ln w="9525">
              <a:noFill/>
              <a:miter lim="800000"/>
              <a:headEnd/>
              <a:tailEnd/>
            </a:ln>
            <a:effectLst>
              <a:outerShdw blurRad="63500" dist="38100" dir="2700000" algn="tl" rotWithShape="0">
                <a:srgbClr val="000000">
                  <a:alpha val="39999"/>
                </a:srgbClr>
              </a:outerShdw>
            </a:effectLst>
          </p:spPr>
        </p:pic>
        <p:sp>
          <p:nvSpPr>
            <p:cNvPr id="155652" name="Rectangle 8"/>
            <p:cNvSpPr>
              <a:spLocks noChangeArrowheads="1"/>
            </p:cNvSpPr>
            <p:nvPr/>
          </p:nvSpPr>
          <p:spPr bwMode="auto">
            <a:xfrm>
              <a:off x="3336386" y="1752600"/>
              <a:ext cx="457200" cy="152400"/>
            </a:xfrm>
            <a:prstGeom prst="rect">
              <a:avLst/>
            </a:prstGeom>
            <a:solidFill>
              <a:srgbClr val="FF0000"/>
            </a:solidFill>
            <a:ln w="57150">
              <a:solidFill>
                <a:srgbClr val="FF0000"/>
              </a:solidFill>
              <a:round/>
              <a:headEnd type="triangle" w="med" len="med"/>
              <a:tailEnd type="triangle" w="med" len="med"/>
            </a:ln>
          </p:spPr>
          <p:txBody>
            <a:bodyPr wrap="none" anchor="ctr"/>
            <a:lstStyle/>
            <a:p>
              <a:pPr algn="ctr"/>
              <a:endParaRPr lang="en-US" b="1">
                <a:cs typeface="Arial" charset="0"/>
              </a:endParaRPr>
            </a:p>
          </p:txBody>
        </p:sp>
        <p:sp>
          <p:nvSpPr>
            <p:cNvPr id="155653" name="Rectangle 9"/>
            <p:cNvSpPr>
              <a:spLocks noChangeArrowheads="1"/>
            </p:cNvSpPr>
            <p:nvPr/>
          </p:nvSpPr>
          <p:spPr bwMode="auto">
            <a:xfrm>
              <a:off x="3336386" y="4953000"/>
              <a:ext cx="457200" cy="76200"/>
            </a:xfrm>
            <a:prstGeom prst="rect">
              <a:avLst/>
            </a:prstGeom>
            <a:solidFill>
              <a:srgbClr val="FF0000"/>
            </a:solidFill>
            <a:ln w="57150">
              <a:solidFill>
                <a:srgbClr val="FF0000"/>
              </a:solidFill>
              <a:round/>
              <a:headEnd type="triangle" w="med" len="med"/>
              <a:tailEnd type="triangle" w="med" len="med"/>
            </a:ln>
          </p:spPr>
          <p:txBody>
            <a:bodyPr wrap="none" anchor="ctr"/>
            <a:lstStyle/>
            <a:p>
              <a:pPr algn="ctr"/>
              <a:endParaRPr lang="en-US" b="1">
                <a:cs typeface="Arial" charset="0"/>
              </a:endParaRPr>
            </a:p>
          </p:txBody>
        </p:sp>
      </p:grpSp>
      <p:pic>
        <p:nvPicPr>
          <p:cNvPr id="1556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 y="527050"/>
            <a:ext cx="4111625"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381000" y="4538008"/>
            <a:ext cx="3505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smtClean="0">
                <a:solidFill>
                  <a:srgbClr val="003367"/>
                </a:solidFill>
              </a:rPr>
              <a:t>Obviously these passwords are not “hard to guess”.  No meaningful password is hard to guess, because there is a limited number of meaningful passwords to choose from.</a:t>
            </a:r>
            <a:endParaRPr lang="en-US" sz="1800" dirty="0">
              <a:solidFill>
                <a:srgbClr val="003367"/>
              </a:solidFill>
            </a:endParaRPr>
          </a:p>
        </p:txBody>
      </p:sp>
    </p:spTree>
    <p:extLst>
      <p:ext uri="{BB962C8B-B14F-4D97-AF65-F5344CB8AC3E}">
        <p14:creationId xmlns:p14="http://schemas.microsoft.com/office/powerpoint/2010/main" val="31864854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Digitally signed code</a:t>
            </a:r>
            <a:endParaRPr lang="en-US" dirty="0"/>
          </a:p>
        </p:txBody>
      </p:sp>
      <p:sp>
        <p:nvSpPr>
          <p:cNvPr id="3" name="Content Placeholder 2"/>
          <p:cNvSpPr>
            <a:spLocks noGrp="1"/>
          </p:cNvSpPr>
          <p:nvPr>
            <p:ph idx="1"/>
          </p:nvPr>
        </p:nvSpPr>
        <p:spPr/>
        <p:txBody>
          <a:bodyPr/>
          <a:lstStyle/>
          <a:p>
            <a:r>
              <a:rPr lang="en-US" b="0" dirty="0" smtClean="0"/>
              <a:t>Another topic we touched on last time was </a:t>
            </a:r>
            <a:r>
              <a:rPr lang="en-US" dirty="0" smtClean="0"/>
              <a:t>digital signing</a:t>
            </a:r>
            <a:r>
              <a:rPr lang="en-US" b="0" dirty="0" smtClean="0"/>
              <a:t> of programs to verify that they originated from some trusted source.</a:t>
            </a:r>
          </a:p>
          <a:p>
            <a:r>
              <a:rPr lang="en-US" b="0" dirty="0" smtClean="0"/>
              <a:t>Digital signatures combine hashes with encryption.</a:t>
            </a:r>
          </a:p>
          <a:p>
            <a:r>
              <a:rPr lang="en-US" b="0" dirty="0" smtClean="0"/>
              <a:t>So we need to learn about some crypto.</a:t>
            </a:r>
            <a:endParaRPr lang="en-US" b="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895600"/>
            <a:ext cx="990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43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Sandbox vs. lockbox</a:t>
            </a:r>
            <a:endParaRPr lang="en-US" dirty="0"/>
          </a:p>
        </p:txBody>
      </p:sp>
      <p:sp>
        <p:nvSpPr>
          <p:cNvPr id="29" name="Content Placeholder 28"/>
          <p:cNvSpPr>
            <a:spLocks noGrp="1"/>
          </p:cNvSpPr>
          <p:nvPr>
            <p:ph idx="1"/>
          </p:nvPr>
        </p:nvSpPr>
        <p:spPr/>
        <p:txBody>
          <a:bodyPr/>
          <a:lstStyle/>
          <a:p>
            <a:r>
              <a:rPr lang="en-US" sz="2400" b="0" dirty="0" smtClean="0"/>
              <a:t>Consider two program instances </a:t>
            </a:r>
            <a:r>
              <a:rPr lang="en-US" sz="2400" dirty="0" smtClean="0"/>
              <a:t>A</a:t>
            </a:r>
            <a:r>
              <a:rPr lang="en-US" sz="2400" b="0" dirty="0" smtClean="0"/>
              <a:t> and </a:t>
            </a:r>
            <a:r>
              <a:rPr lang="en-US" sz="2400" dirty="0" smtClean="0"/>
              <a:t>B</a:t>
            </a:r>
            <a:r>
              <a:rPr lang="en-US" sz="2400" b="0" dirty="0" smtClean="0"/>
              <a:t>, each instance running within its own protection domain (e.g., process).</a:t>
            </a:r>
          </a:p>
          <a:p>
            <a:pPr lvl="1"/>
            <a:r>
              <a:rPr lang="en-US" sz="2000" b="0" dirty="0"/>
              <a:t>D</a:t>
            </a:r>
            <a:r>
              <a:rPr lang="en-US" sz="2000" b="0" dirty="0" smtClean="0"/>
              <a:t>omain is a </a:t>
            </a:r>
            <a:r>
              <a:rPr lang="en-US" sz="2000" dirty="0" smtClean="0"/>
              <a:t>sandbox</a:t>
            </a:r>
            <a:r>
              <a:rPr lang="en-US" sz="2000" b="0" dirty="0" smtClean="0"/>
              <a:t>: “can’t get out”.</a:t>
            </a:r>
          </a:p>
          <a:p>
            <a:r>
              <a:rPr lang="en-US" sz="2400" b="0" dirty="0" smtClean="0"/>
              <a:t>If all code runs in a sandbox, then we can think of domain </a:t>
            </a:r>
            <a:r>
              <a:rPr lang="en-US" sz="2400" b="0" dirty="0"/>
              <a:t>(loosely) </a:t>
            </a:r>
            <a:r>
              <a:rPr lang="en-US" sz="2400" b="0" dirty="0" smtClean="0"/>
              <a:t>as a </a:t>
            </a:r>
            <a:r>
              <a:rPr lang="en-US" sz="2400" dirty="0" smtClean="0"/>
              <a:t>lockbox</a:t>
            </a:r>
            <a:r>
              <a:rPr lang="en-US" sz="2400" b="0" dirty="0" smtClean="0"/>
              <a:t>: “can’t get in”.</a:t>
            </a:r>
          </a:p>
          <a:p>
            <a:pPr lvl="1"/>
            <a:r>
              <a:rPr lang="en-US" sz="2000" b="0" dirty="0" smtClean="0"/>
              <a:t>It is </a:t>
            </a:r>
            <a:r>
              <a:rPr lang="en-US" sz="2000" dirty="0" smtClean="0"/>
              <a:t>my</a:t>
            </a:r>
            <a:r>
              <a:rPr lang="en-US" sz="2000" b="0" dirty="0" smtClean="0"/>
              <a:t> sandbox that stops me from nosing into </a:t>
            </a:r>
            <a:r>
              <a:rPr lang="en-US" sz="2000" dirty="0" smtClean="0"/>
              <a:t>your</a:t>
            </a:r>
            <a:r>
              <a:rPr lang="en-US" sz="2000" b="0" dirty="0" smtClean="0"/>
              <a:t> data.</a:t>
            </a:r>
          </a:p>
          <a:p>
            <a:pPr lvl="1"/>
            <a:r>
              <a:rPr lang="en-US" sz="2000" b="0" dirty="0">
                <a:solidFill>
                  <a:srgbClr val="003367"/>
                </a:solidFill>
              </a:rPr>
              <a:t>Lockbox what we mean by </a:t>
            </a:r>
            <a:r>
              <a:rPr lang="en-US" sz="2000" dirty="0" smtClean="0">
                <a:solidFill>
                  <a:srgbClr val="003367"/>
                </a:solidFill>
              </a:rPr>
              <a:t>isolation boundary</a:t>
            </a:r>
            <a:r>
              <a:rPr lang="en-US" sz="2000" b="0" dirty="0" smtClean="0">
                <a:solidFill>
                  <a:srgbClr val="003367"/>
                </a:solidFill>
              </a:rPr>
              <a:t>.</a:t>
            </a:r>
            <a:endParaRPr lang="en-US" sz="1600" b="0" dirty="0">
              <a:solidFill>
                <a:srgbClr val="003367"/>
              </a:solidFill>
            </a:endParaRPr>
          </a:p>
          <a:p>
            <a:pPr lvl="1"/>
            <a:endParaRPr lang="en-US" sz="2000" b="0" dirty="0"/>
          </a:p>
        </p:txBody>
      </p:sp>
      <p:sp>
        <p:nvSpPr>
          <p:cNvPr id="4" name="Rectangle 3"/>
          <p:cNvSpPr/>
          <p:nvPr/>
        </p:nvSpPr>
        <p:spPr bwMode="auto">
          <a:xfrm>
            <a:off x="1752600" y="4800600"/>
            <a:ext cx="2362200" cy="1828800"/>
          </a:xfrm>
          <a:prstGeom prst="rect">
            <a:avLst/>
          </a:prstGeom>
          <a:solidFill>
            <a:schemeClr val="bg1">
              <a:lumMod val="75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5" name="Rectangle 4"/>
          <p:cNvSpPr/>
          <p:nvPr/>
        </p:nvSpPr>
        <p:spPr bwMode="auto">
          <a:xfrm>
            <a:off x="4572000" y="4800600"/>
            <a:ext cx="2362200" cy="1828800"/>
          </a:xfrm>
          <a:prstGeom prst="rect">
            <a:avLst/>
          </a:prstGeom>
          <a:solidFill>
            <a:schemeClr val="bg1">
              <a:lumMod val="75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6" name="Snip Single Corner Rectangle 5"/>
          <p:cNvSpPr/>
          <p:nvPr/>
        </p:nvSpPr>
        <p:spPr bwMode="auto">
          <a:xfrm flipH="1">
            <a:off x="4966911" y="5237360"/>
            <a:ext cx="824289" cy="934840"/>
          </a:xfrm>
          <a:prstGeom prst="snip1Rect">
            <a:avLst/>
          </a:prstGeom>
          <a:solidFill>
            <a:srgbClr val="998674"/>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7" name="Rectangle 6"/>
          <p:cNvSpPr/>
          <p:nvPr/>
        </p:nvSpPr>
        <p:spPr bwMode="auto">
          <a:xfrm>
            <a:off x="6172200" y="5334000"/>
            <a:ext cx="541337" cy="135334"/>
          </a:xfrm>
          <a:prstGeom prst="rect">
            <a:avLst/>
          </a:prstGeom>
          <a:solidFill>
            <a:srgbClr val="8B478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8" name="Rectangle 7"/>
          <p:cNvSpPr/>
          <p:nvPr/>
        </p:nvSpPr>
        <p:spPr bwMode="auto">
          <a:xfrm>
            <a:off x="6172200" y="5638800"/>
            <a:ext cx="541337" cy="135335"/>
          </a:xfrm>
          <a:prstGeom prst="rect">
            <a:avLst/>
          </a:prstGeom>
          <a:solidFill>
            <a:schemeClr val="accent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9" name="Oval 59"/>
          <p:cNvSpPr>
            <a:spLocks noChangeArrowheads="1"/>
          </p:cNvSpPr>
          <p:nvPr/>
        </p:nvSpPr>
        <p:spPr bwMode="auto">
          <a:xfrm flipH="1">
            <a:off x="6248400" y="6129337"/>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10" name="Oval 60"/>
          <p:cNvSpPr>
            <a:spLocks noChangeArrowheads="1"/>
          </p:cNvSpPr>
          <p:nvPr/>
        </p:nvSpPr>
        <p:spPr bwMode="auto">
          <a:xfrm flipH="1">
            <a:off x="6418262" y="6208712"/>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11" name="Oval 61"/>
          <p:cNvSpPr>
            <a:spLocks noChangeArrowheads="1"/>
          </p:cNvSpPr>
          <p:nvPr/>
        </p:nvSpPr>
        <p:spPr bwMode="auto">
          <a:xfrm flipH="1">
            <a:off x="6605587" y="6140450"/>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12" name="AutoShape 62"/>
          <p:cNvCxnSpPr>
            <a:cxnSpLocks noChangeShapeType="1"/>
            <a:stCxn id="15" idx="4"/>
            <a:endCxn id="9" idx="0"/>
          </p:cNvCxnSpPr>
          <p:nvPr/>
        </p:nvCxnSpPr>
        <p:spPr bwMode="auto">
          <a:xfrm flipH="1">
            <a:off x="6303962" y="6054725"/>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3" name="AutoShape 63"/>
          <p:cNvCxnSpPr>
            <a:cxnSpLocks noChangeShapeType="1"/>
            <a:stCxn id="15" idx="4"/>
            <a:endCxn id="10" idx="0"/>
          </p:cNvCxnSpPr>
          <p:nvPr/>
        </p:nvCxnSpPr>
        <p:spPr bwMode="auto">
          <a:xfrm>
            <a:off x="6473825" y="6054725"/>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4" name="AutoShape 64"/>
          <p:cNvCxnSpPr>
            <a:cxnSpLocks noChangeShapeType="1"/>
            <a:stCxn id="15" idx="4"/>
            <a:endCxn id="11" idx="7"/>
          </p:cNvCxnSpPr>
          <p:nvPr/>
        </p:nvCxnSpPr>
        <p:spPr bwMode="auto">
          <a:xfrm>
            <a:off x="6473825" y="6054725"/>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15" name="Oval 65"/>
          <p:cNvSpPr>
            <a:spLocks noChangeArrowheads="1"/>
          </p:cNvSpPr>
          <p:nvPr/>
        </p:nvSpPr>
        <p:spPr bwMode="auto">
          <a:xfrm flipH="1">
            <a:off x="6416675" y="5943600"/>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16" name="Snip Single Corner Rectangle 15"/>
          <p:cNvSpPr/>
          <p:nvPr/>
        </p:nvSpPr>
        <p:spPr bwMode="auto">
          <a:xfrm flipH="1">
            <a:off x="3048000" y="5237360"/>
            <a:ext cx="824289" cy="934840"/>
          </a:xfrm>
          <a:prstGeom prst="snip1Rect">
            <a:avLst/>
          </a:prstGeom>
          <a:solidFill>
            <a:srgbClr val="998674"/>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18" name="Rectangle 17"/>
          <p:cNvSpPr/>
          <p:nvPr/>
        </p:nvSpPr>
        <p:spPr bwMode="auto">
          <a:xfrm>
            <a:off x="2133600" y="5334000"/>
            <a:ext cx="541337" cy="135334"/>
          </a:xfrm>
          <a:prstGeom prst="rect">
            <a:avLst/>
          </a:prstGeom>
          <a:solidFill>
            <a:srgbClr val="008000"/>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19" name="Rectangle 18"/>
          <p:cNvSpPr/>
          <p:nvPr/>
        </p:nvSpPr>
        <p:spPr bwMode="auto">
          <a:xfrm>
            <a:off x="2133600" y="5638800"/>
            <a:ext cx="541337" cy="135335"/>
          </a:xfrm>
          <a:prstGeom prst="rect">
            <a:avLst/>
          </a:prstGeom>
          <a:solidFill>
            <a:srgbClr val="FF6600"/>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0" name="Oval 59"/>
          <p:cNvSpPr>
            <a:spLocks noChangeArrowheads="1"/>
          </p:cNvSpPr>
          <p:nvPr/>
        </p:nvSpPr>
        <p:spPr bwMode="auto">
          <a:xfrm flipH="1">
            <a:off x="2209800" y="6129337"/>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21" name="Oval 60"/>
          <p:cNvSpPr>
            <a:spLocks noChangeArrowheads="1"/>
          </p:cNvSpPr>
          <p:nvPr/>
        </p:nvSpPr>
        <p:spPr bwMode="auto">
          <a:xfrm flipH="1">
            <a:off x="2379662" y="6208712"/>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22" name="Oval 61"/>
          <p:cNvSpPr>
            <a:spLocks noChangeArrowheads="1"/>
          </p:cNvSpPr>
          <p:nvPr/>
        </p:nvSpPr>
        <p:spPr bwMode="auto">
          <a:xfrm flipH="1">
            <a:off x="2566987" y="6140450"/>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23" name="AutoShape 62"/>
          <p:cNvCxnSpPr>
            <a:cxnSpLocks noChangeShapeType="1"/>
            <a:stCxn id="26" idx="4"/>
            <a:endCxn id="20" idx="0"/>
          </p:cNvCxnSpPr>
          <p:nvPr/>
        </p:nvCxnSpPr>
        <p:spPr bwMode="auto">
          <a:xfrm flipH="1">
            <a:off x="2265362" y="6054725"/>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24" name="AutoShape 63"/>
          <p:cNvCxnSpPr>
            <a:cxnSpLocks noChangeShapeType="1"/>
            <a:stCxn id="26" idx="4"/>
            <a:endCxn id="21" idx="0"/>
          </p:cNvCxnSpPr>
          <p:nvPr/>
        </p:nvCxnSpPr>
        <p:spPr bwMode="auto">
          <a:xfrm>
            <a:off x="2435225" y="6054725"/>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25" name="AutoShape 64"/>
          <p:cNvCxnSpPr>
            <a:cxnSpLocks noChangeShapeType="1"/>
            <a:stCxn id="26" idx="4"/>
            <a:endCxn id="22" idx="7"/>
          </p:cNvCxnSpPr>
          <p:nvPr/>
        </p:nvCxnSpPr>
        <p:spPr bwMode="auto">
          <a:xfrm>
            <a:off x="2435225" y="6054725"/>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26" name="Oval 65"/>
          <p:cNvSpPr>
            <a:spLocks noChangeArrowheads="1"/>
          </p:cNvSpPr>
          <p:nvPr/>
        </p:nvSpPr>
        <p:spPr bwMode="auto">
          <a:xfrm flipH="1">
            <a:off x="2378075" y="5943600"/>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27" name="Rectangle 6"/>
          <p:cNvSpPr>
            <a:spLocks noChangeArrowheads="1"/>
          </p:cNvSpPr>
          <p:nvPr/>
        </p:nvSpPr>
        <p:spPr bwMode="auto">
          <a:xfrm>
            <a:off x="1752600" y="4800600"/>
            <a:ext cx="38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A</a:t>
            </a:r>
            <a:endParaRPr lang="en-US" sz="1800" dirty="0">
              <a:solidFill>
                <a:srgbClr val="003367"/>
              </a:solidFill>
            </a:endParaRPr>
          </a:p>
        </p:txBody>
      </p:sp>
      <p:sp>
        <p:nvSpPr>
          <p:cNvPr id="28" name="Rectangle 6"/>
          <p:cNvSpPr>
            <a:spLocks noChangeArrowheads="1"/>
          </p:cNvSpPr>
          <p:nvPr/>
        </p:nvSpPr>
        <p:spPr bwMode="auto">
          <a:xfrm>
            <a:off x="4648200" y="4800600"/>
            <a:ext cx="38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B</a:t>
            </a:r>
            <a:endParaRPr lang="en-US" sz="1800" dirty="0">
              <a:solidFill>
                <a:srgbClr val="003367"/>
              </a:solidFill>
            </a:endParaRPr>
          </a:p>
        </p:txBody>
      </p:sp>
    </p:spTree>
    <p:extLst>
      <p:ext uri="{BB962C8B-B14F-4D97-AF65-F5344CB8AC3E}">
        <p14:creationId xmlns:p14="http://schemas.microsoft.com/office/powerpoint/2010/main" val="309613651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4709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1813" y="4419600"/>
            <a:ext cx="68849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714500"/>
            <a:ext cx="80676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Box 4"/>
          <p:cNvSpPr txBox="1">
            <a:spLocks noChangeArrowheads="1"/>
          </p:cNvSpPr>
          <p:nvPr/>
        </p:nvSpPr>
        <p:spPr bwMode="auto">
          <a:xfrm>
            <a:off x="1676400" y="4114800"/>
            <a:ext cx="1527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1200">
                <a:solidFill>
                  <a:srgbClr val="003367"/>
                </a:solidFill>
              </a:rPr>
              <a:t>Reuters, June 2012</a:t>
            </a:r>
          </a:p>
        </p:txBody>
      </p:sp>
      <p:sp>
        <p:nvSpPr>
          <p:cNvPr id="146437" name="TextBox 5"/>
          <p:cNvSpPr txBox="1">
            <a:spLocks noChangeArrowheads="1"/>
          </p:cNvSpPr>
          <p:nvPr/>
        </p:nvSpPr>
        <p:spPr bwMode="auto">
          <a:xfrm>
            <a:off x="4495800" y="3505200"/>
            <a:ext cx="1690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1200">
                <a:solidFill>
                  <a:srgbClr val="003367"/>
                </a:solidFill>
              </a:rPr>
              <a:t>wired.com, June 2012</a:t>
            </a:r>
          </a:p>
        </p:txBody>
      </p:sp>
      <p:pic>
        <p:nvPicPr>
          <p:cNvPr id="14643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648200"/>
            <a:ext cx="990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4"/>
          <p:cNvSpPr>
            <a:spLocks noChangeArrowheads="1"/>
          </p:cNvSpPr>
          <p:nvPr/>
        </p:nvSpPr>
        <p:spPr bwMode="auto">
          <a:xfrm>
            <a:off x="1676400" y="4343400"/>
            <a:ext cx="7010400" cy="571500"/>
          </a:xfrm>
          <a:custGeom>
            <a:avLst/>
            <a:gdLst>
              <a:gd name="T0" fmla="*/ 1558608 w 1804908"/>
              <a:gd name="T1" fmla="*/ 145281 h 510567"/>
              <a:gd name="T2" fmla="*/ 1212251 w 1804908"/>
              <a:gd name="T3" fmla="*/ 87412 h 510567"/>
              <a:gd name="T4" fmla="*/ 1058314 w 1804908"/>
              <a:gd name="T5" fmla="*/ 48832 h 510567"/>
              <a:gd name="T6" fmla="*/ 1000589 w 1804908"/>
              <a:gd name="T7" fmla="*/ 29543 h 510567"/>
              <a:gd name="T8" fmla="*/ 865894 w 1804908"/>
              <a:gd name="T9" fmla="*/ 10253 h 510567"/>
              <a:gd name="T10" fmla="*/ 153937 w 1804908"/>
              <a:gd name="T11" fmla="*/ 68122 h 510567"/>
              <a:gd name="T12" fmla="*/ 96210 w 1804908"/>
              <a:gd name="T13" fmla="*/ 87412 h 510567"/>
              <a:gd name="T14" fmla="*/ 19242 w 1804908"/>
              <a:gd name="T15" fmla="*/ 125991 h 510567"/>
              <a:gd name="T16" fmla="*/ 0 w 1804908"/>
              <a:gd name="T17" fmla="*/ 183860 h 510567"/>
              <a:gd name="T18" fmla="*/ 19242 w 1804908"/>
              <a:gd name="T19" fmla="*/ 396046 h 510567"/>
              <a:gd name="T20" fmla="*/ 115452 w 1804908"/>
              <a:gd name="T21" fmla="*/ 473204 h 510567"/>
              <a:gd name="T22" fmla="*/ 442567 w 1804908"/>
              <a:gd name="T23" fmla="*/ 511784 h 510567"/>
              <a:gd name="T24" fmla="*/ 942862 w 1804908"/>
              <a:gd name="T25" fmla="*/ 492494 h 510567"/>
              <a:gd name="T26" fmla="*/ 1269978 w 1804908"/>
              <a:gd name="T27" fmla="*/ 473204 h 510567"/>
              <a:gd name="T28" fmla="*/ 1712546 w 1804908"/>
              <a:gd name="T29" fmla="*/ 453915 h 510567"/>
              <a:gd name="T30" fmla="*/ 1770271 w 1804908"/>
              <a:gd name="T31" fmla="*/ 415335 h 510567"/>
              <a:gd name="T32" fmla="*/ 1770271 w 1804908"/>
              <a:gd name="T33" fmla="*/ 241729 h 510567"/>
              <a:gd name="T34" fmla="*/ 1712546 w 1804908"/>
              <a:gd name="T35" fmla="*/ 183860 h 510567"/>
              <a:gd name="T36" fmla="*/ 1539366 w 1804908"/>
              <a:gd name="T37" fmla="*/ 106702 h 510567"/>
              <a:gd name="T38" fmla="*/ 1481641 w 1804908"/>
              <a:gd name="T39" fmla="*/ 87412 h 510567"/>
              <a:gd name="T40" fmla="*/ 1327704 w 1804908"/>
              <a:gd name="T41" fmla="*/ 87412 h 510567"/>
              <a:gd name="T42" fmla="*/ 1327704 w 1804908"/>
              <a:gd name="T43" fmla="*/ 87412 h 5105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4908"/>
              <a:gd name="T67" fmla="*/ 0 h 510567"/>
              <a:gd name="T68" fmla="*/ 1804908 w 1804908"/>
              <a:gd name="T69" fmla="*/ 510567 h 5105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4908" h="510567">
                <a:moveTo>
                  <a:pt x="1558472" y="144935"/>
                </a:moveTo>
                <a:cubicBezTo>
                  <a:pt x="1443030" y="125691"/>
                  <a:pt x="1327074" y="109310"/>
                  <a:pt x="1212145" y="87204"/>
                </a:cubicBezTo>
                <a:cubicBezTo>
                  <a:pt x="1160210" y="77215"/>
                  <a:pt x="1108395" y="65443"/>
                  <a:pt x="1058222" y="48716"/>
                </a:cubicBezTo>
                <a:cubicBezTo>
                  <a:pt x="1038982" y="42302"/>
                  <a:pt x="1020388" y="33451"/>
                  <a:pt x="1000501" y="29473"/>
                </a:cubicBezTo>
                <a:cubicBezTo>
                  <a:pt x="956032" y="20578"/>
                  <a:pt x="910712" y="16644"/>
                  <a:pt x="865818" y="10229"/>
                </a:cubicBezTo>
                <a:cubicBezTo>
                  <a:pt x="564078" y="28519"/>
                  <a:pt x="391739" y="0"/>
                  <a:pt x="153923" y="67960"/>
                </a:cubicBezTo>
                <a:cubicBezTo>
                  <a:pt x="134422" y="73533"/>
                  <a:pt x="114843" y="79214"/>
                  <a:pt x="96202" y="87204"/>
                </a:cubicBezTo>
                <a:cubicBezTo>
                  <a:pt x="69839" y="98504"/>
                  <a:pt x="44894" y="112862"/>
                  <a:pt x="19240" y="125691"/>
                </a:cubicBezTo>
                <a:cubicBezTo>
                  <a:pt x="12827" y="144935"/>
                  <a:pt x="0" y="163138"/>
                  <a:pt x="0" y="183423"/>
                </a:cubicBezTo>
                <a:cubicBezTo>
                  <a:pt x="0" y="254274"/>
                  <a:pt x="4397" y="325825"/>
                  <a:pt x="19240" y="395104"/>
                </a:cubicBezTo>
                <a:cubicBezTo>
                  <a:pt x="31002" y="450004"/>
                  <a:pt x="69077" y="462804"/>
                  <a:pt x="115442" y="472079"/>
                </a:cubicBezTo>
                <a:cubicBezTo>
                  <a:pt x="200513" y="489096"/>
                  <a:pt x="366197" y="502932"/>
                  <a:pt x="442529" y="510567"/>
                </a:cubicBezTo>
                <a:lnTo>
                  <a:pt x="942780" y="491323"/>
                </a:lnTo>
                <a:cubicBezTo>
                  <a:pt x="1051879" y="486248"/>
                  <a:pt x="1160785" y="477534"/>
                  <a:pt x="1269866" y="472079"/>
                </a:cubicBezTo>
                <a:lnTo>
                  <a:pt x="1712396" y="452836"/>
                </a:lnTo>
                <a:cubicBezTo>
                  <a:pt x="1731636" y="440007"/>
                  <a:pt x="1755672" y="432407"/>
                  <a:pt x="1770117" y="414348"/>
                </a:cubicBezTo>
                <a:cubicBezTo>
                  <a:pt x="1804908" y="370851"/>
                  <a:pt x="1786508" y="278040"/>
                  <a:pt x="1770117" y="241154"/>
                </a:cubicBezTo>
                <a:cubicBezTo>
                  <a:pt x="1759067" y="216286"/>
                  <a:pt x="1733300" y="200846"/>
                  <a:pt x="1712396" y="183423"/>
                </a:cubicBezTo>
                <a:cubicBezTo>
                  <a:pt x="1651415" y="132597"/>
                  <a:pt x="1623133" y="134420"/>
                  <a:pt x="1539232" y="106448"/>
                </a:cubicBezTo>
                <a:cubicBezTo>
                  <a:pt x="1519992" y="100033"/>
                  <a:pt x="1501792" y="87204"/>
                  <a:pt x="1481511" y="87204"/>
                </a:cubicBezTo>
                <a:lnTo>
                  <a:pt x="1327588" y="87204"/>
                </a:lnTo>
              </a:path>
            </a:pathLst>
          </a:custGeom>
          <a:noFill/>
          <a:ln w="28575">
            <a:solidFill>
              <a:srgbClr val="FF0000"/>
            </a:solidFill>
            <a:round/>
            <a:headEnd/>
            <a:tailEnd/>
          </a:ln>
        </p:spPr>
        <p:txBody>
          <a:bodyPr/>
          <a:lstStyle/>
          <a:p>
            <a:pPr defTabSz="914400">
              <a:buClr>
                <a:srgbClr val="000000"/>
              </a:buClr>
              <a:buSzPct val="100000"/>
              <a:buFont typeface="Times New Roman" charset="0"/>
              <a:buNone/>
              <a:defRPr/>
            </a:pPr>
            <a:endParaRPr lang="en-US" sz="1800" dirty="0">
              <a:ln>
                <a:solidFill>
                  <a:srgbClr val="FF0000"/>
                </a:solidFill>
              </a:ln>
              <a:solidFill>
                <a:srgbClr val="FF3300"/>
              </a:solidFill>
              <a:ea typeface="Arial" charset="0"/>
              <a:cs typeface="Arial" charset="0"/>
            </a:endParaRPr>
          </a:p>
        </p:txBody>
      </p:sp>
    </p:spTree>
    <p:extLst>
      <p:ext uri="{BB962C8B-B14F-4D97-AF65-F5344CB8AC3E}">
        <p14:creationId xmlns:p14="http://schemas.microsoft.com/office/powerpoint/2010/main" val="327007540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p:txBody>
          <a:bodyPr/>
          <a:lstStyle/>
          <a:p>
            <a:pPr eaLnBrk="1" hangingPunct="1"/>
            <a:r>
              <a:rPr lang="en-US">
                <a:latin typeface="Arial" charset="0"/>
                <a:ea typeface="ＭＳ Ｐゴシック" charset="0"/>
              </a:rPr>
              <a:t>Cryptography for Busy People</a:t>
            </a:r>
          </a:p>
        </p:txBody>
      </p:sp>
      <p:sp>
        <p:nvSpPr>
          <p:cNvPr id="172034" name="Rectangle 3"/>
          <p:cNvSpPr>
            <a:spLocks noGrp="1" noChangeArrowheads="1"/>
          </p:cNvSpPr>
          <p:nvPr>
            <p:ph type="body" idx="1"/>
          </p:nvPr>
        </p:nvSpPr>
        <p:spPr>
          <a:xfrm>
            <a:off x="228600" y="1524000"/>
            <a:ext cx="8915400" cy="5257800"/>
          </a:xfrm>
        </p:spPr>
        <p:txBody>
          <a:bodyPr/>
          <a:lstStyle/>
          <a:p>
            <a:pPr eaLnBrk="1" hangingPunct="1">
              <a:lnSpc>
                <a:spcPct val="90000"/>
              </a:lnSpc>
            </a:pPr>
            <a:r>
              <a:rPr lang="en-US" sz="2400">
                <a:latin typeface="Arial" charset="0"/>
                <a:ea typeface="ＭＳ Ｐゴシック" charset="0"/>
              </a:rPr>
              <a:t>Standard crypto functions parameterized by </a:t>
            </a:r>
            <a:r>
              <a:rPr lang="en-US" sz="2400">
                <a:solidFill>
                  <a:srgbClr val="CC3300"/>
                </a:solidFill>
                <a:latin typeface="Arial" charset="0"/>
                <a:ea typeface="ＭＳ Ｐゴシック" charset="0"/>
              </a:rPr>
              <a:t>keys</a:t>
            </a:r>
            <a:r>
              <a:rPr lang="en-US" sz="2400">
                <a:latin typeface="Arial" charset="0"/>
                <a:ea typeface="ＭＳ Ｐゴシック" charset="0"/>
              </a:rPr>
              <a:t>.</a:t>
            </a:r>
          </a:p>
          <a:p>
            <a:pPr lvl="1" eaLnBrk="1" hangingPunct="1">
              <a:lnSpc>
                <a:spcPct val="90000"/>
              </a:lnSpc>
            </a:pPr>
            <a:r>
              <a:rPr lang="en-US" sz="2000">
                <a:latin typeface="Arial" charset="0"/>
                <a:ea typeface="ＭＳ Ｐゴシック" charset="0"/>
              </a:rPr>
              <a:t>Fixed-width “random” value (length matters, e.g., 256-bit)</a:t>
            </a:r>
          </a:p>
          <a:p>
            <a:pPr lvl="1" eaLnBrk="1" hangingPunct="1">
              <a:lnSpc>
                <a:spcPct val="90000"/>
              </a:lnSpc>
            </a:pPr>
            <a:r>
              <a:rPr lang="en-US" sz="2000">
                <a:latin typeface="Arial" charset="0"/>
                <a:ea typeface="ＭＳ Ｐゴシック" charset="0"/>
              </a:rPr>
              <a:t>Symmetric (DES: fast, requires shared key K1 = K2)</a:t>
            </a:r>
          </a:p>
          <a:p>
            <a:pPr lvl="1" eaLnBrk="1" hangingPunct="1">
              <a:lnSpc>
                <a:spcPct val="90000"/>
              </a:lnSpc>
            </a:pPr>
            <a:r>
              <a:rPr lang="en-US" sz="2000">
                <a:latin typeface="Arial" charset="0"/>
                <a:ea typeface="ＭＳ Ｐゴシック" charset="0"/>
              </a:rPr>
              <a:t>Asymmetric (RSA: slow, uses two keys)</a:t>
            </a:r>
            <a:endParaRPr lang="en-US" sz="1600">
              <a:latin typeface="Arial" charset="0"/>
              <a:ea typeface="ＭＳ Ｐゴシック" charset="0"/>
            </a:endParaRPr>
          </a:p>
          <a:p>
            <a:pPr eaLnBrk="1" hangingPunct="1">
              <a:lnSpc>
                <a:spcPct val="90000"/>
              </a:lnSpc>
            </a:pPr>
            <a:r>
              <a:rPr lang="en-US" sz="2400">
                <a:latin typeface="Arial" charset="0"/>
                <a:ea typeface="ＭＳ Ｐゴシック" charset="0"/>
              </a:rPr>
              <a:t>“Believed to be computationally infeasible” to break</a:t>
            </a:r>
          </a:p>
        </p:txBody>
      </p:sp>
      <p:pic>
        <p:nvPicPr>
          <p:cNvPr id="172035" name="Picture 3" descr="file_lock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343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4" descr="docu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2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a:cxnSpLocks noChangeShapeType="1"/>
            <a:endCxn id="18" idx="1"/>
          </p:cNvCxnSpPr>
          <p:nvPr/>
        </p:nvCxnSpPr>
        <p:spPr bwMode="auto">
          <a:xfrm>
            <a:off x="2362200" y="4381500"/>
            <a:ext cx="990600" cy="419100"/>
          </a:xfrm>
          <a:prstGeom prst="straightConnector1">
            <a:avLst/>
          </a:prstGeom>
          <a:noFill/>
          <a:ln w="57150">
            <a:solidFill>
              <a:schemeClr val="accent6">
                <a:lumMod val="75000"/>
              </a:schemeClr>
            </a:solidFill>
            <a:round/>
            <a:headEnd/>
            <a:tailEnd type="triangle" w="med" len="med"/>
          </a:ln>
        </p:spPr>
      </p:cxnSp>
      <p:cxnSp>
        <p:nvCxnSpPr>
          <p:cNvPr id="7" name="Straight Arrow Connector 6"/>
          <p:cNvCxnSpPr>
            <a:cxnSpLocks noChangeShapeType="1"/>
            <a:stCxn id="18" idx="3"/>
          </p:cNvCxnSpPr>
          <p:nvPr/>
        </p:nvCxnSpPr>
        <p:spPr bwMode="auto">
          <a:xfrm>
            <a:off x="5181600" y="4800600"/>
            <a:ext cx="685800" cy="1588"/>
          </a:xfrm>
          <a:prstGeom prst="straightConnector1">
            <a:avLst/>
          </a:prstGeom>
          <a:noFill/>
          <a:ln w="57150">
            <a:solidFill>
              <a:schemeClr val="accent6">
                <a:lumMod val="75000"/>
              </a:schemeClr>
            </a:solidFill>
            <a:round/>
            <a:headEnd/>
            <a:tailEnd type="triangle" w="med" len="med"/>
          </a:ln>
        </p:spPr>
      </p:cxnSp>
      <p:cxnSp>
        <p:nvCxnSpPr>
          <p:cNvPr id="8" name="Straight Arrow Connector 7"/>
          <p:cNvCxnSpPr>
            <a:cxnSpLocks noChangeShapeType="1"/>
            <a:endCxn id="18" idx="1"/>
          </p:cNvCxnSpPr>
          <p:nvPr/>
        </p:nvCxnSpPr>
        <p:spPr bwMode="auto">
          <a:xfrm flipV="1">
            <a:off x="2362200" y="4800600"/>
            <a:ext cx="990600" cy="419100"/>
          </a:xfrm>
          <a:prstGeom prst="straightConnector1">
            <a:avLst/>
          </a:prstGeom>
          <a:noFill/>
          <a:ln w="57150">
            <a:solidFill>
              <a:schemeClr val="accent6">
                <a:lumMod val="75000"/>
              </a:schemeClr>
            </a:solidFill>
            <a:round/>
            <a:headEnd/>
            <a:tailEnd type="triangle" w="med" len="med"/>
          </a:ln>
        </p:spPr>
      </p:cxnSp>
      <p:grpSp>
        <p:nvGrpSpPr>
          <p:cNvPr id="172040" name="Group 42"/>
          <p:cNvGrpSpPr>
            <a:grpSpLocks/>
          </p:cNvGrpSpPr>
          <p:nvPr/>
        </p:nvGrpSpPr>
        <p:grpSpPr bwMode="auto">
          <a:xfrm>
            <a:off x="1524000" y="4800600"/>
            <a:ext cx="838200" cy="838200"/>
            <a:chOff x="1600200" y="3124200"/>
            <a:chExt cx="838200" cy="838200"/>
          </a:xfrm>
        </p:grpSpPr>
        <p:pic>
          <p:nvPicPr>
            <p:cNvPr id="172056" name="Picture 10" descr="encrypt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124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57" name="TextBox 11"/>
            <p:cNvSpPr txBox="1">
              <a:spLocks noChangeArrowheads="1"/>
            </p:cNvSpPr>
            <p:nvPr/>
          </p:nvSpPr>
          <p:spPr bwMode="auto">
            <a:xfrm>
              <a:off x="1981200" y="3149025"/>
              <a:ext cx="385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defTabSz="455613" eaLnBrk="1" hangingPunct="1"/>
              <a:r>
                <a:rPr lang="en-US" sz="3200" b="1" smtClean="0">
                  <a:solidFill>
                    <a:srgbClr val="195F9E"/>
                  </a:solidFill>
                  <a:latin typeface="Calibri" charset="0"/>
                </a:rPr>
                <a:t>E</a:t>
              </a:r>
            </a:p>
          </p:txBody>
        </p:sp>
      </p:grpSp>
      <p:grpSp>
        <p:nvGrpSpPr>
          <p:cNvPr id="172041" name="Group 42"/>
          <p:cNvGrpSpPr>
            <a:grpSpLocks/>
          </p:cNvGrpSpPr>
          <p:nvPr/>
        </p:nvGrpSpPr>
        <p:grpSpPr bwMode="auto">
          <a:xfrm>
            <a:off x="7010400" y="5562600"/>
            <a:ext cx="838200" cy="838200"/>
            <a:chOff x="1600200" y="3124200"/>
            <a:chExt cx="838200" cy="838200"/>
          </a:xfrm>
        </p:grpSpPr>
        <p:pic>
          <p:nvPicPr>
            <p:cNvPr id="172054" name="Picture 17" descr="encrypt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124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55" name="TextBox 18"/>
            <p:cNvSpPr txBox="1">
              <a:spLocks noChangeArrowheads="1"/>
            </p:cNvSpPr>
            <p:nvPr/>
          </p:nvSpPr>
          <p:spPr bwMode="auto">
            <a:xfrm>
              <a:off x="1981200" y="3149025"/>
              <a:ext cx="4427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defTabSz="455613" eaLnBrk="1" hangingPunct="1"/>
              <a:r>
                <a:rPr lang="en-US" sz="3200" b="1" smtClean="0">
                  <a:solidFill>
                    <a:srgbClr val="195F9E"/>
                  </a:solidFill>
                  <a:latin typeface="Calibri" charset="0"/>
                </a:rPr>
                <a:t>D</a:t>
              </a:r>
            </a:p>
          </p:txBody>
        </p:sp>
      </p:grpSp>
      <p:cxnSp>
        <p:nvCxnSpPr>
          <p:cNvPr id="15" name="Straight Arrow Connector 19"/>
          <p:cNvCxnSpPr>
            <a:cxnSpLocks noChangeShapeType="1"/>
            <a:endCxn id="19" idx="3"/>
          </p:cNvCxnSpPr>
          <p:nvPr/>
        </p:nvCxnSpPr>
        <p:spPr bwMode="auto">
          <a:xfrm rot="10800000">
            <a:off x="6019800" y="5943600"/>
            <a:ext cx="838200" cy="1588"/>
          </a:xfrm>
          <a:prstGeom prst="straightConnector1">
            <a:avLst/>
          </a:prstGeom>
          <a:noFill/>
          <a:ln w="57150">
            <a:solidFill>
              <a:schemeClr val="accent6">
                <a:lumMod val="75000"/>
              </a:schemeClr>
            </a:solidFill>
            <a:round/>
            <a:headEnd/>
            <a:tailEnd type="triangle" w="med" len="med"/>
          </a:ln>
        </p:spPr>
      </p:cxnSp>
      <p:cxnSp>
        <p:nvCxnSpPr>
          <p:cNvPr id="16" name="Straight Arrow Connector 22"/>
          <p:cNvCxnSpPr>
            <a:cxnSpLocks noChangeShapeType="1"/>
            <a:endCxn id="19" idx="1"/>
          </p:cNvCxnSpPr>
          <p:nvPr/>
        </p:nvCxnSpPr>
        <p:spPr bwMode="auto">
          <a:xfrm>
            <a:off x="3505200" y="5943600"/>
            <a:ext cx="685800" cy="1588"/>
          </a:xfrm>
          <a:prstGeom prst="straightConnector1">
            <a:avLst/>
          </a:prstGeom>
          <a:noFill/>
          <a:ln w="57150">
            <a:solidFill>
              <a:schemeClr val="accent6">
                <a:lumMod val="75000"/>
              </a:schemeClr>
            </a:solidFill>
            <a:round/>
            <a:headEnd type="triangle" w="med" len="med"/>
            <a:tailEnd/>
          </a:ln>
        </p:spPr>
      </p:cxnSp>
      <p:pic>
        <p:nvPicPr>
          <p:cNvPr id="172044" name="Picture 24" descr="docu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5562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a:spLocks noChangeArrowheads="1"/>
          </p:cNvSpPr>
          <p:nvPr/>
        </p:nvSpPr>
        <p:spPr bwMode="auto">
          <a:xfrm>
            <a:off x="3352800" y="4495800"/>
            <a:ext cx="1828800" cy="609600"/>
          </a:xfrm>
          <a:prstGeom prst="roundRect">
            <a:avLst>
              <a:gd name="adj" fmla="val 16667"/>
            </a:avLst>
          </a:prstGeom>
          <a:solidFill>
            <a:srgbClr val="A3A3E0"/>
          </a:solidFill>
          <a:ln w="57150">
            <a:solidFill>
              <a:srgbClr val="7575D1"/>
            </a:solidFill>
            <a:round/>
            <a:headEnd type="triangle" w="med" len="med"/>
            <a:tailEnd type="triangle" w="med" len="med"/>
          </a:ln>
          <a:effectLst>
            <a:outerShdw blurRad="63500" dist="38100" dir="2700000" algn="tl" rotWithShape="0">
              <a:srgbClr val="000000">
                <a:alpha val="39999"/>
              </a:srgbClr>
            </a:outerShdw>
          </a:effectLst>
        </p:spPr>
        <p:txBody>
          <a:bodyPr wrap="none" anchor="ctr"/>
          <a:lstStyle/>
          <a:p>
            <a:pPr algn="ctr" defTabSz="455613">
              <a:defRPr/>
            </a:pPr>
            <a:r>
              <a:rPr lang="en-US" sz="2800" b="1">
                <a:solidFill>
                  <a:prstClr val="white"/>
                </a:solidFill>
                <a:latin typeface="Calibri" charset="0"/>
              </a:rPr>
              <a:t>Encrypt</a:t>
            </a:r>
          </a:p>
        </p:txBody>
      </p:sp>
      <p:sp>
        <p:nvSpPr>
          <p:cNvPr id="19" name="Rounded Rectangle 18"/>
          <p:cNvSpPr>
            <a:spLocks noChangeArrowheads="1"/>
          </p:cNvSpPr>
          <p:nvPr/>
        </p:nvSpPr>
        <p:spPr bwMode="auto">
          <a:xfrm>
            <a:off x="4191000" y="5638800"/>
            <a:ext cx="1828800" cy="609600"/>
          </a:xfrm>
          <a:prstGeom prst="roundRect">
            <a:avLst>
              <a:gd name="adj" fmla="val 16667"/>
            </a:avLst>
          </a:prstGeom>
          <a:solidFill>
            <a:srgbClr val="A3A3E0"/>
          </a:solidFill>
          <a:ln w="57150">
            <a:solidFill>
              <a:srgbClr val="7575D1"/>
            </a:solidFill>
            <a:round/>
            <a:headEnd type="triangle" w="med" len="med"/>
            <a:tailEnd type="triangle" w="med" len="med"/>
          </a:ln>
          <a:effectLst>
            <a:outerShdw blurRad="63500" dist="38100" dir="2700000" algn="tl" rotWithShape="0">
              <a:srgbClr val="000000">
                <a:alpha val="39999"/>
              </a:srgbClr>
            </a:outerShdw>
          </a:effectLst>
        </p:spPr>
        <p:txBody>
          <a:bodyPr wrap="none" anchor="ctr"/>
          <a:lstStyle/>
          <a:p>
            <a:pPr algn="ctr" defTabSz="455613">
              <a:defRPr/>
            </a:pPr>
            <a:r>
              <a:rPr lang="en-US" sz="2800" b="1">
                <a:solidFill>
                  <a:prstClr val="white"/>
                </a:solidFill>
                <a:latin typeface="Calibri" charset="0"/>
              </a:rPr>
              <a:t>Decrypt</a:t>
            </a:r>
          </a:p>
        </p:txBody>
      </p:sp>
      <p:sp>
        <p:nvSpPr>
          <p:cNvPr id="20" name="Rounded Rectangle 19"/>
          <p:cNvSpPr>
            <a:spLocks noChangeArrowheads="1"/>
          </p:cNvSpPr>
          <p:nvPr/>
        </p:nvSpPr>
        <p:spPr bwMode="auto">
          <a:xfrm>
            <a:off x="5638800" y="4038600"/>
            <a:ext cx="1447800" cy="1371600"/>
          </a:xfrm>
          <a:prstGeom prst="roundRect">
            <a:avLst>
              <a:gd name="adj" fmla="val 16667"/>
            </a:avLst>
          </a:prstGeom>
          <a:noFill/>
          <a:ln w="57150">
            <a:solidFill>
              <a:srgbClr val="99CC00"/>
            </a:solidFill>
            <a:prstDash val="sysDash"/>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defTabSz="914400"/>
            <a:endParaRPr lang="en-US" sz="1800" b="1" smtClean="0">
              <a:solidFill>
                <a:srgbClr val="000000"/>
              </a:solidFill>
            </a:endParaRPr>
          </a:p>
        </p:txBody>
      </p:sp>
      <p:cxnSp>
        <p:nvCxnSpPr>
          <p:cNvPr id="172048" name="Straight Arrow Connector 13"/>
          <p:cNvCxnSpPr>
            <a:cxnSpLocks noChangeShapeType="1"/>
            <a:endCxn id="19" idx="3"/>
          </p:cNvCxnSpPr>
          <p:nvPr/>
        </p:nvCxnSpPr>
        <p:spPr bwMode="auto">
          <a:xfrm rot="5400000">
            <a:off x="5810250" y="5391150"/>
            <a:ext cx="762000" cy="3429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2049" name="TextBox 21"/>
          <p:cNvSpPr txBox="1">
            <a:spLocks noChangeArrowheads="1"/>
          </p:cNvSpPr>
          <p:nvPr/>
        </p:nvSpPr>
        <p:spPr bwMode="auto">
          <a:xfrm>
            <a:off x="990600" y="4948238"/>
            <a:ext cx="560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defTabSz="455613" eaLnBrk="1" hangingPunct="1"/>
            <a:r>
              <a:rPr lang="en-US" smtClean="0">
                <a:solidFill>
                  <a:srgbClr val="003367"/>
                </a:solidFill>
              </a:rPr>
              <a:t>K1</a:t>
            </a:r>
          </a:p>
        </p:txBody>
      </p:sp>
      <p:sp>
        <p:nvSpPr>
          <p:cNvPr id="172050" name="TextBox 22"/>
          <p:cNvSpPr txBox="1">
            <a:spLocks noChangeArrowheads="1"/>
          </p:cNvSpPr>
          <p:nvPr/>
        </p:nvSpPr>
        <p:spPr bwMode="auto">
          <a:xfrm>
            <a:off x="8001000" y="5710238"/>
            <a:ext cx="560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defTabSz="455613" eaLnBrk="1" hangingPunct="1"/>
            <a:r>
              <a:rPr lang="en-US" smtClean="0">
                <a:solidFill>
                  <a:srgbClr val="003367"/>
                </a:solidFill>
              </a:rPr>
              <a:t>K2</a:t>
            </a:r>
          </a:p>
        </p:txBody>
      </p:sp>
      <p:sp>
        <p:nvSpPr>
          <p:cNvPr id="172051" name="TextBox 23"/>
          <p:cNvSpPr txBox="1">
            <a:spLocks noChangeArrowheads="1"/>
          </p:cNvSpPr>
          <p:nvPr/>
        </p:nvSpPr>
        <p:spPr bwMode="auto">
          <a:xfrm>
            <a:off x="990600" y="4110038"/>
            <a:ext cx="441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defTabSz="455613" eaLnBrk="1" hangingPunct="1"/>
            <a:r>
              <a:rPr lang="en-US" smtClean="0">
                <a:solidFill>
                  <a:srgbClr val="003367"/>
                </a:solidFill>
              </a:rPr>
              <a:t>M</a:t>
            </a:r>
          </a:p>
        </p:txBody>
      </p:sp>
      <p:sp>
        <p:nvSpPr>
          <p:cNvPr id="172052" name="TextBox 24"/>
          <p:cNvSpPr txBox="1">
            <a:spLocks noChangeArrowheads="1"/>
          </p:cNvSpPr>
          <p:nvPr/>
        </p:nvSpPr>
        <p:spPr bwMode="auto">
          <a:xfrm>
            <a:off x="2286000" y="571500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defTabSz="455613" eaLnBrk="1" hangingPunct="1"/>
            <a:r>
              <a:rPr lang="en-US" smtClean="0">
                <a:solidFill>
                  <a:srgbClr val="003367"/>
                </a:solidFill>
              </a:rPr>
              <a:t>M</a:t>
            </a:r>
          </a:p>
        </p:txBody>
      </p:sp>
      <p:sp>
        <p:nvSpPr>
          <p:cNvPr id="26" name="TextBox 25"/>
          <p:cNvSpPr txBox="1"/>
          <p:nvPr/>
        </p:nvSpPr>
        <p:spPr>
          <a:xfrm>
            <a:off x="6435725" y="6477000"/>
            <a:ext cx="2327275" cy="369888"/>
          </a:xfrm>
          <a:prstGeom prst="rect">
            <a:avLst/>
          </a:prstGeom>
          <a:noFill/>
        </p:spPr>
        <p:txBody>
          <a:bodyPr wrap="none">
            <a:spAutoFit/>
          </a:bodyPr>
          <a:lstStyle/>
          <a:p>
            <a:pPr defTabSz="455613">
              <a:defRPr/>
            </a:pPr>
            <a:r>
              <a:rPr lang="en-US" sz="1800" dirty="0">
                <a:solidFill>
                  <a:srgbClr val="B5B5B5">
                    <a:lumMod val="50000"/>
                  </a:srgbClr>
                </a:solidFill>
                <a:ea typeface="ＭＳ Ｐゴシック" charset="-128"/>
                <a:cs typeface="ＭＳ Ｐゴシック" charset="-128"/>
              </a:rPr>
              <a:t>[Image: Landon Cox]</a:t>
            </a:r>
          </a:p>
        </p:txBody>
      </p:sp>
    </p:spTree>
    <p:extLst>
      <p:ext uri="{BB962C8B-B14F-4D97-AF65-F5344CB8AC3E}">
        <p14:creationId xmlns:p14="http://schemas.microsoft.com/office/powerpoint/2010/main" val="223672875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r>
              <a:rPr lang="en-US" dirty="0">
                <a:latin typeface="Arial" charset="0"/>
                <a:ea typeface="ＭＳ Ｐゴシック" charset="0"/>
                <a:cs typeface="Arial" charset="0"/>
              </a:rPr>
              <a:t>Asymmetric </a:t>
            </a:r>
            <a:r>
              <a:rPr lang="en-US" dirty="0" smtClean="0">
                <a:latin typeface="Arial" charset="0"/>
                <a:ea typeface="ＭＳ Ｐゴシック" charset="0"/>
                <a:cs typeface="Arial" charset="0"/>
              </a:rPr>
              <a:t>(public key) crypto</a:t>
            </a:r>
            <a:endParaRPr lang="en-US" dirty="0">
              <a:latin typeface="Arial" charset="0"/>
              <a:ea typeface="ＭＳ Ｐゴシック" charset="0"/>
              <a:cs typeface="Arial" charset="0"/>
            </a:endParaRPr>
          </a:p>
        </p:txBody>
      </p:sp>
      <p:sp>
        <p:nvSpPr>
          <p:cNvPr id="101378" name="Rectangle 3"/>
          <p:cNvSpPr>
            <a:spLocks noGrp="1" noChangeArrowheads="1"/>
          </p:cNvSpPr>
          <p:nvPr>
            <p:ph type="body" idx="1"/>
          </p:nvPr>
        </p:nvSpPr>
        <p:spPr/>
        <p:txBody>
          <a:bodyPr/>
          <a:lstStyle/>
          <a:p>
            <a:pPr eaLnBrk="1" hangingPunct="1"/>
            <a:r>
              <a:rPr lang="en-US" dirty="0" smtClean="0">
                <a:latin typeface="Arial" charset="0"/>
                <a:ea typeface="ＭＳ Ｐゴシック" charset="0"/>
                <a:cs typeface="Arial" charset="0"/>
              </a:rPr>
              <a:t>Each </a:t>
            </a:r>
            <a:r>
              <a:rPr lang="en-US" dirty="0">
                <a:latin typeface="Arial" charset="0"/>
                <a:ea typeface="ＭＳ Ｐゴシック" charset="0"/>
                <a:cs typeface="Arial" charset="0"/>
              </a:rPr>
              <a:t>subject/principal possesses a </a:t>
            </a:r>
            <a:r>
              <a:rPr lang="en-US" dirty="0" err="1" smtClean="0">
                <a:solidFill>
                  <a:srgbClr val="CC3300"/>
                </a:solidFill>
                <a:latin typeface="Arial" charset="0"/>
                <a:ea typeface="ＭＳ Ｐゴシック" charset="0"/>
                <a:cs typeface="Arial" charset="0"/>
              </a:rPr>
              <a:t>keypair</a:t>
            </a:r>
            <a:r>
              <a:rPr lang="en-US" dirty="0" smtClean="0">
                <a:latin typeface="Arial" charset="0"/>
                <a:ea typeface="ＭＳ Ｐゴシック" charset="0"/>
                <a:cs typeface="Arial" charset="0"/>
              </a:rPr>
              <a:t>. </a:t>
            </a:r>
          </a:p>
          <a:p>
            <a:pPr lvl="1" eaLnBrk="1" hangingPunct="1"/>
            <a:r>
              <a:rPr lang="en-US" dirty="0" smtClean="0">
                <a:solidFill>
                  <a:schemeClr val="accent1">
                    <a:lumMod val="50000"/>
                  </a:schemeClr>
                </a:solidFill>
                <a:latin typeface="Arial" charset="0"/>
                <a:ea typeface="ＭＳ Ｐゴシック" charset="0"/>
                <a:cs typeface="Arial" charset="0"/>
              </a:rPr>
              <a:t>Decrypt(K, Encrypt(K</a:t>
            </a:r>
            <a:r>
              <a:rPr lang="en-US" baseline="30000" dirty="0" smtClean="0">
                <a:solidFill>
                  <a:schemeClr val="accent1">
                    <a:lumMod val="50000"/>
                  </a:schemeClr>
                </a:solidFill>
                <a:latin typeface="Arial" charset="0"/>
                <a:ea typeface="ＭＳ Ｐゴシック" charset="0"/>
                <a:cs typeface="Arial" charset="0"/>
              </a:rPr>
              <a:t>-1</a:t>
            </a:r>
            <a:r>
              <a:rPr lang="en-US" dirty="0" smtClean="0">
                <a:solidFill>
                  <a:schemeClr val="accent1">
                    <a:lumMod val="50000"/>
                  </a:schemeClr>
                </a:solidFill>
                <a:latin typeface="Arial" charset="0"/>
                <a:ea typeface="ＭＳ Ｐゴシック" charset="0"/>
                <a:cs typeface="Arial" charset="0"/>
              </a:rPr>
              <a:t>, M)) = M</a:t>
            </a:r>
            <a:endParaRPr lang="en-US" baseline="30000" dirty="0" smtClean="0">
              <a:solidFill>
                <a:schemeClr val="accent1">
                  <a:lumMod val="50000"/>
                </a:schemeClr>
              </a:solidFill>
              <a:latin typeface="Arial" charset="0"/>
              <a:ea typeface="ＭＳ Ｐゴシック" charset="0"/>
              <a:cs typeface="Arial" charset="0"/>
            </a:endParaRPr>
          </a:p>
          <a:p>
            <a:pPr eaLnBrk="1" hangingPunct="1"/>
            <a:r>
              <a:rPr lang="en-US" dirty="0" smtClean="0">
                <a:latin typeface="Arial" charset="0"/>
                <a:ea typeface="ＭＳ Ｐゴシック" charset="0"/>
                <a:cs typeface="Arial" charset="0"/>
              </a:rPr>
              <a:t>Keep one </a:t>
            </a:r>
            <a:r>
              <a:rPr lang="en-US" dirty="0">
                <a:latin typeface="Arial" charset="0"/>
                <a:ea typeface="ＭＳ Ｐゴシック" charset="0"/>
                <a:cs typeface="Arial" charset="0"/>
              </a:rPr>
              <a:t>key </a:t>
            </a:r>
            <a:r>
              <a:rPr lang="en-US" dirty="0" smtClean="0">
                <a:solidFill>
                  <a:srgbClr val="CC3300"/>
                </a:solidFill>
                <a:latin typeface="Arial" charset="0"/>
                <a:ea typeface="ＭＳ Ｐゴシック" charset="0"/>
                <a:cs typeface="Arial" charset="0"/>
              </a:rPr>
              <a:t>private</a:t>
            </a:r>
            <a:r>
              <a:rPr lang="en-US" dirty="0" smtClean="0">
                <a:latin typeface="Arial" charset="0"/>
                <a:ea typeface="ＭＳ Ｐゴシック" charset="0"/>
                <a:cs typeface="Arial" charset="0"/>
              </a:rPr>
              <a:t>; the other is </a:t>
            </a:r>
            <a:r>
              <a:rPr lang="en-US" dirty="0">
                <a:solidFill>
                  <a:srgbClr val="CC3300"/>
                </a:solidFill>
                <a:latin typeface="Arial" charset="0"/>
                <a:ea typeface="ＭＳ Ｐゴシック" charset="0"/>
                <a:cs typeface="Arial" charset="0"/>
              </a:rPr>
              <a:t>public</a:t>
            </a:r>
            <a:r>
              <a:rPr lang="en-US" dirty="0">
                <a:latin typeface="Arial" charset="0"/>
                <a:ea typeface="ＭＳ Ｐゴシック" charset="0"/>
                <a:cs typeface="Arial" charset="0"/>
              </a:rPr>
              <a:t>.</a:t>
            </a:r>
          </a:p>
          <a:p>
            <a:pPr eaLnBrk="1" hangingPunct="1"/>
            <a:r>
              <a:rPr lang="en-US" dirty="0">
                <a:latin typeface="Arial" charset="0"/>
                <a:ea typeface="ＭＳ Ｐゴシック" charset="0"/>
                <a:cs typeface="Arial" charset="0"/>
              </a:rPr>
              <a:t>Either key can be used to encrypt/decrypt</a:t>
            </a:r>
            <a:r>
              <a:rPr lang="en-US" dirty="0" smtClean="0">
                <a:latin typeface="Arial" charset="0"/>
                <a:ea typeface="ＭＳ Ｐゴシック" charset="0"/>
                <a:cs typeface="Arial" charset="0"/>
              </a:rPr>
              <a:t>.</a:t>
            </a:r>
            <a:endParaRPr lang="en-US" dirty="0">
              <a:latin typeface="Arial" charset="0"/>
              <a:ea typeface="ＭＳ Ｐゴシック" charset="0"/>
              <a:cs typeface="Arial" charset="0"/>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86200"/>
            <a:ext cx="5306992" cy="25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noChangeArrowheads="1"/>
          </p:cNvSpPr>
          <p:nvPr/>
        </p:nvSpPr>
        <p:spPr bwMode="auto">
          <a:xfrm>
            <a:off x="5867400" y="4464784"/>
            <a:ext cx="27432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smtClean="0">
                <a:solidFill>
                  <a:srgbClr val="003367"/>
                </a:solidFill>
              </a:rPr>
              <a:t>If we know one another’s public keys then we can communicate securely.</a:t>
            </a:r>
            <a:endParaRPr lang="en-US" sz="1800" b="1" dirty="0">
              <a:solidFill>
                <a:srgbClr val="003367"/>
              </a:solidFill>
            </a:endParaRPr>
          </a:p>
        </p:txBody>
      </p:sp>
      <p:sp>
        <p:nvSpPr>
          <p:cNvPr id="6" name="Rectangle 10"/>
          <p:cNvSpPr>
            <a:spLocks noChangeArrowheads="1"/>
          </p:cNvSpPr>
          <p:nvPr/>
        </p:nvSpPr>
        <p:spPr bwMode="auto">
          <a:xfrm>
            <a:off x="609600" y="5867400"/>
            <a:ext cx="3581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2000" b="1" dirty="0" smtClean="0">
                <a:solidFill>
                  <a:srgbClr val="003367"/>
                </a:solidFill>
              </a:rPr>
              <a:t>Anyone can mint a </a:t>
            </a:r>
            <a:r>
              <a:rPr lang="en-US" sz="2000" b="1" dirty="0" err="1" smtClean="0">
                <a:solidFill>
                  <a:srgbClr val="003367"/>
                </a:solidFill>
              </a:rPr>
              <a:t>keypair</a:t>
            </a:r>
            <a:r>
              <a:rPr lang="en-US" sz="2000" b="1" dirty="0" smtClean="0">
                <a:solidFill>
                  <a:srgbClr val="003367"/>
                </a:solidFill>
              </a:rPr>
              <a:t>.</a:t>
            </a:r>
          </a:p>
        </p:txBody>
      </p:sp>
    </p:spTree>
    <p:extLst>
      <p:ext uri="{BB962C8B-B14F-4D97-AF65-F5344CB8AC3E}">
        <p14:creationId xmlns:p14="http://schemas.microsoft.com/office/powerpoint/2010/main" val="284723924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3" descr="file_lock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2975" y="253365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8" name="Picture 4" descr="docu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75" y="215265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8" name="Straight Arrow Connector 5"/>
          <p:cNvCxnSpPr>
            <a:cxnSpLocks noChangeShapeType="1"/>
            <a:endCxn id="161" idx="1"/>
          </p:cNvCxnSpPr>
          <p:nvPr/>
        </p:nvCxnSpPr>
        <p:spPr bwMode="auto">
          <a:xfrm>
            <a:off x="2441575" y="2571750"/>
            <a:ext cx="990600" cy="419100"/>
          </a:xfrm>
          <a:prstGeom prst="straightConnector1">
            <a:avLst/>
          </a:prstGeom>
          <a:noFill/>
          <a:ln w="57150">
            <a:solidFill>
              <a:schemeClr val="accent6">
                <a:lumMod val="75000"/>
              </a:schemeClr>
            </a:solidFill>
            <a:round/>
            <a:headEnd/>
            <a:tailEnd type="triangle" w="med" len="med"/>
          </a:ln>
        </p:spPr>
      </p:cxnSp>
      <p:cxnSp>
        <p:nvCxnSpPr>
          <p:cNvPr id="149" name="Straight Arrow Connector 6"/>
          <p:cNvCxnSpPr>
            <a:cxnSpLocks noChangeShapeType="1"/>
            <a:stCxn id="161" idx="3"/>
          </p:cNvCxnSpPr>
          <p:nvPr/>
        </p:nvCxnSpPr>
        <p:spPr bwMode="auto">
          <a:xfrm>
            <a:off x="5260975" y="2990850"/>
            <a:ext cx="685800" cy="1588"/>
          </a:xfrm>
          <a:prstGeom prst="straightConnector1">
            <a:avLst/>
          </a:prstGeom>
          <a:noFill/>
          <a:ln w="57150">
            <a:solidFill>
              <a:schemeClr val="accent6">
                <a:lumMod val="75000"/>
              </a:schemeClr>
            </a:solidFill>
            <a:round/>
            <a:headEnd/>
            <a:tailEnd type="triangle" w="med" len="med"/>
          </a:ln>
        </p:spPr>
      </p:cxnSp>
      <p:cxnSp>
        <p:nvCxnSpPr>
          <p:cNvPr id="150" name="Straight Arrow Connector 7"/>
          <p:cNvCxnSpPr>
            <a:cxnSpLocks noChangeShapeType="1"/>
            <a:endCxn id="161" idx="1"/>
          </p:cNvCxnSpPr>
          <p:nvPr/>
        </p:nvCxnSpPr>
        <p:spPr bwMode="auto">
          <a:xfrm flipV="1">
            <a:off x="2441575" y="2990850"/>
            <a:ext cx="990600" cy="419100"/>
          </a:xfrm>
          <a:prstGeom prst="straightConnector1">
            <a:avLst/>
          </a:prstGeom>
          <a:noFill/>
          <a:ln w="57150">
            <a:solidFill>
              <a:schemeClr val="accent6">
                <a:lumMod val="75000"/>
              </a:schemeClr>
            </a:solidFill>
            <a:round/>
            <a:headEnd/>
            <a:tailEnd type="triangle" w="med" len="med"/>
          </a:ln>
        </p:spPr>
      </p:cxnSp>
      <p:grpSp>
        <p:nvGrpSpPr>
          <p:cNvPr id="173062" name="Group 42"/>
          <p:cNvGrpSpPr>
            <a:grpSpLocks/>
          </p:cNvGrpSpPr>
          <p:nvPr/>
        </p:nvGrpSpPr>
        <p:grpSpPr bwMode="auto">
          <a:xfrm>
            <a:off x="1603375" y="2990850"/>
            <a:ext cx="838200" cy="838200"/>
            <a:chOff x="1600200" y="3124200"/>
            <a:chExt cx="838200" cy="838200"/>
          </a:xfrm>
        </p:grpSpPr>
        <p:pic>
          <p:nvPicPr>
            <p:cNvPr id="173077" name="Picture 10" descr="encrypt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124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8" name="TextBox 11"/>
            <p:cNvSpPr txBox="1">
              <a:spLocks noChangeArrowheads="1"/>
            </p:cNvSpPr>
            <p:nvPr/>
          </p:nvSpPr>
          <p:spPr bwMode="auto">
            <a:xfrm>
              <a:off x="1981200" y="3149025"/>
              <a:ext cx="3850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3200" b="1">
                  <a:solidFill>
                    <a:srgbClr val="195F9E"/>
                  </a:solidFill>
                  <a:latin typeface="Calibri" charset="0"/>
                </a:rPr>
                <a:t>E</a:t>
              </a:r>
            </a:p>
          </p:txBody>
        </p:sp>
      </p:grpSp>
      <p:grpSp>
        <p:nvGrpSpPr>
          <p:cNvPr id="173063" name="Group 42"/>
          <p:cNvGrpSpPr>
            <a:grpSpLocks/>
          </p:cNvGrpSpPr>
          <p:nvPr/>
        </p:nvGrpSpPr>
        <p:grpSpPr bwMode="auto">
          <a:xfrm>
            <a:off x="7089775" y="3752850"/>
            <a:ext cx="838200" cy="838200"/>
            <a:chOff x="1600200" y="3124200"/>
            <a:chExt cx="838200" cy="838200"/>
          </a:xfrm>
        </p:grpSpPr>
        <p:pic>
          <p:nvPicPr>
            <p:cNvPr id="173075" name="Picture 17" descr="encrypt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1242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6" name="TextBox 18"/>
            <p:cNvSpPr txBox="1">
              <a:spLocks noChangeArrowheads="1"/>
            </p:cNvSpPr>
            <p:nvPr/>
          </p:nvSpPr>
          <p:spPr bwMode="auto">
            <a:xfrm>
              <a:off x="1981200" y="3149025"/>
              <a:ext cx="4427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r>
                <a:rPr lang="en-US" sz="3200" b="1">
                  <a:solidFill>
                    <a:srgbClr val="195F9E"/>
                  </a:solidFill>
                  <a:latin typeface="Calibri" charset="0"/>
                </a:rPr>
                <a:t>D</a:t>
              </a:r>
            </a:p>
          </p:txBody>
        </p:sp>
      </p:grpSp>
      <p:cxnSp>
        <p:nvCxnSpPr>
          <p:cNvPr id="158" name="Straight Arrow Connector 19"/>
          <p:cNvCxnSpPr>
            <a:cxnSpLocks noChangeShapeType="1"/>
            <a:endCxn id="162" idx="3"/>
          </p:cNvCxnSpPr>
          <p:nvPr/>
        </p:nvCxnSpPr>
        <p:spPr bwMode="auto">
          <a:xfrm rot="10800000">
            <a:off x="6099175" y="4133850"/>
            <a:ext cx="838200" cy="1588"/>
          </a:xfrm>
          <a:prstGeom prst="straightConnector1">
            <a:avLst/>
          </a:prstGeom>
          <a:noFill/>
          <a:ln w="57150">
            <a:solidFill>
              <a:schemeClr val="accent6">
                <a:lumMod val="75000"/>
              </a:schemeClr>
            </a:solidFill>
            <a:round/>
            <a:headEnd/>
            <a:tailEnd type="triangle" w="med" len="med"/>
          </a:ln>
        </p:spPr>
      </p:cxnSp>
      <p:cxnSp>
        <p:nvCxnSpPr>
          <p:cNvPr id="159" name="Straight Arrow Connector 22"/>
          <p:cNvCxnSpPr>
            <a:cxnSpLocks noChangeShapeType="1"/>
            <a:endCxn id="162" idx="1"/>
          </p:cNvCxnSpPr>
          <p:nvPr/>
        </p:nvCxnSpPr>
        <p:spPr bwMode="auto">
          <a:xfrm>
            <a:off x="3584575" y="4133850"/>
            <a:ext cx="685800" cy="1588"/>
          </a:xfrm>
          <a:prstGeom prst="straightConnector1">
            <a:avLst/>
          </a:prstGeom>
          <a:noFill/>
          <a:ln w="57150">
            <a:solidFill>
              <a:schemeClr val="accent6">
                <a:lumMod val="75000"/>
              </a:schemeClr>
            </a:solidFill>
            <a:round/>
            <a:headEnd type="triangle" w="med" len="med"/>
            <a:tailEnd/>
          </a:ln>
        </p:spPr>
      </p:cxnSp>
      <p:pic>
        <p:nvPicPr>
          <p:cNvPr id="173066" name="Picture 24" descr="docume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0175" y="375285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 name="Rounded Rectangle 160"/>
          <p:cNvSpPr>
            <a:spLocks noChangeArrowheads="1"/>
          </p:cNvSpPr>
          <p:nvPr/>
        </p:nvSpPr>
        <p:spPr bwMode="auto">
          <a:xfrm>
            <a:off x="3432175" y="2686050"/>
            <a:ext cx="1828800" cy="609600"/>
          </a:xfrm>
          <a:prstGeom prst="roundRect">
            <a:avLst>
              <a:gd name="adj" fmla="val 16667"/>
            </a:avLst>
          </a:prstGeom>
          <a:solidFill>
            <a:srgbClr val="A3A3E0"/>
          </a:solidFill>
          <a:ln w="57150">
            <a:solidFill>
              <a:srgbClr val="7575D1"/>
            </a:solidFill>
            <a:round/>
            <a:headEnd type="triangle" w="med" len="med"/>
            <a:tailEnd type="triangle" w="med" len="med"/>
          </a:ln>
          <a:effectLst>
            <a:outerShdw blurRad="63500" dist="38100" dir="2700000" algn="tl" rotWithShape="0">
              <a:srgbClr val="000000">
                <a:alpha val="39999"/>
              </a:srgbClr>
            </a:outerShdw>
          </a:effectLst>
        </p:spPr>
        <p:txBody>
          <a:bodyPr wrap="none" anchor="ctr"/>
          <a:lstStyle/>
          <a:p>
            <a:pPr algn="ctr">
              <a:defRPr/>
            </a:pPr>
            <a:r>
              <a:rPr lang="en-US" sz="2800" b="1">
                <a:latin typeface="Calibri" charset="0"/>
                <a:ea typeface="ＭＳ Ｐゴシック" charset="-128"/>
                <a:cs typeface="ＭＳ Ｐゴシック" charset="-128"/>
              </a:rPr>
              <a:t>Crypt</a:t>
            </a:r>
          </a:p>
        </p:txBody>
      </p:sp>
      <p:sp>
        <p:nvSpPr>
          <p:cNvPr id="162" name="Rounded Rectangle 161"/>
          <p:cNvSpPr>
            <a:spLocks noChangeArrowheads="1"/>
          </p:cNvSpPr>
          <p:nvPr/>
        </p:nvSpPr>
        <p:spPr bwMode="auto">
          <a:xfrm>
            <a:off x="4270375" y="3829050"/>
            <a:ext cx="1828800" cy="609600"/>
          </a:xfrm>
          <a:prstGeom prst="roundRect">
            <a:avLst>
              <a:gd name="adj" fmla="val 16667"/>
            </a:avLst>
          </a:prstGeom>
          <a:solidFill>
            <a:srgbClr val="A3A3E0"/>
          </a:solidFill>
          <a:ln w="57150">
            <a:solidFill>
              <a:srgbClr val="7575D1"/>
            </a:solidFill>
            <a:round/>
            <a:headEnd type="triangle" w="med" len="med"/>
            <a:tailEnd type="triangle" w="med" len="med"/>
          </a:ln>
          <a:effectLst>
            <a:outerShdw blurRad="63500" dist="38100" dir="2700000" algn="tl" rotWithShape="0">
              <a:srgbClr val="000000">
                <a:alpha val="39999"/>
              </a:srgbClr>
            </a:outerShdw>
          </a:effectLst>
        </p:spPr>
        <p:txBody>
          <a:bodyPr wrap="none" anchor="ctr"/>
          <a:lstStyle/>
          <a:p>
            <a:pPr algn="ctr">
              <a:defRPr/>
            </a:pPr>
            <a:r>
              <a:rPr lang="en-US" sz="2800" b="1">
                <a:latin typeface="Calibri" charset="0"/>
                <a:ea typeface="ＭＳ Ｐゴシック" charset="-128"/>
                <a:cs typeface="ＭＳ Ｐゴシック" charset="-128"/>
              </a:rPr>
              <a:t>Crypt</a:t>
            </a:r>
          </a:p>
        </p:txBody>
      </p:sp>
      <p:sp>
        <p:nvSpPr>
          <p:cNvPr id="173069" name="Rounded Rectangle 179"/>
          <p:cNvSpPr>
            <a:spLocks noChangeArrowheads="1"/>
          </p:cNvSpPr>
          <p:nvPr/>
        </p:nvSpPr>
        <p:spPr bwMode="auto">
          <a:xfrm>
            <a:off x="5718175" y="2228850"/>
            <a:ext cx="1447800" cy="1371600"/>
          </a:xfrm>
          <a:prstGeom prst="roundRect">
            <a:avLst>
              <a:gd name="adj" fmla="val 16667"/>
            </a:avLst>
          </a:prstGeom>
          <a:noFill/>
          <a:ln w="57150">
            <a:solidFill>
              <a:srgbClr val="99CC00"/>
            </a:solidFill>
            <a:prstDash val="sysDash"/>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defTabSz="914400"/>
            <a:endParaRPr lang="en-US" sz="1800" b="1">
              <a:solidFill>
                <a:srgbClr val="000000"/>
              </a:solidFill>
            </a:endParaRPr>
          </a:p>
        </p:txBody>
      </p:sp>
      <p:cxnSp>
        <p:nvCxnSpPr>
          <p:cNvPr id="173070" name="Straight Arrow Connector 13"/>
          <p:cNvCxnSpPr>
            <a:cxnSpLocks noChangeShapeType="1"/>
            <a:endCxn id="162" idx="3"/>
          </p:cNvCxnSpPr>
          <p:nvPr/>
        </p:nvCxnSpPr>
        <p:spPr bwMode="auto">
          <a:xfrm rot="5400000">
            <a:off x="5889625" y="3581400"/>
            <a:ext cx="762000" cy="342900"/>
          </a:xfrm>
          <a:prstGeom prst="straightConnector1">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3071" name="Title 37"/>
          <p:cNvSpPr>
            <a:spLocks noGrp="1"/>
          </p:cNvSpPr>
          <p:nvPr>
            <p:ph type="title"/>
          </p:nvPr>
        </p:nvSpPr>
        <p:spPr/>
        <p:txBody>
          <a:bodyPr/>
          <a:lstStyle/>
          <a:p>
            <a:r>
              <a:rPr lang="en-US" sz="3600">
                <a:latin typeface="Arial" charset="0"/>
                <a:ea typeface="ＭＳ Ｐゴシック" charset="0"/>
              </a:rPr>
              <a:t>Asymmetric crypto works both ways</a:t>
            </a:r>
          </a:p>
        </p:txBody>
      </p:sp>
      <p:sp>
        <p:nvSpPr>
          <p:cNvPr id="39" name="TextBox 38"/>
          <p:cNvSpPr txBox="1"/>
          <p:nvPr/>
        </p:nvSpPr>
        <p:spPr>
          <a:xfrm>
            <a:off x="6435725" y="6477000"/>
            <a:ext cx="1557826" cy="369332"/>
          </a:xfrm>
          <a:prstGeom prst="rect">
            <a:avLst/>
          </a:prstGeom>
          <a:noFill/>
        </p:spPr>
        <p:txBody>
          <a:bodyPr wrap="none">
            <a:spAutoFit/>
          </a:bodyPr>
          <a:lstStyle/>
          <a:p>
            <a:pPr>
              <a:defRPr/>
            </a:pPr>
            <a:r>
              <a:rPr lang="en-US" sz="1800" dirty="0">
                <a:solidFill>
                  <a:schemeClr val="bg2">
                    <a:lumMod val="50000"/>
                  </a:schemeClr>
                </a:solidFill>
                <a:ea typeface="ＭＳ Ｐゴシック" charset="-128"/>
                <a:cs typeface="ＭＳ Ｐゴシック" charset="-128"/>
              </a:rPr>
              <a:t>[</a:t>
            </a:r>
            <a:r>
              <a:rPr lang="en-US" sz="1800" dirty="0" smtClean="0">
                <a:solidFill>
                  <a:schemeClr val="bg2">
                    <a:lumMod val="50000"/>
                  </a:schemeClr>
                </a:solidFill>
                <a:ea typeface="ＭＳ Ｐゴシック" charset="-128"/>
                <a:cs typeface="ＭＳ Ｐゴシック" charset="-128"/>
              </a:rPr>
              <a:t>Landon </a:t>
            </a:r>
            <a:r>
              <a:rPr lang="en-US" sz="1800" dirty="0">
                <a:solidFill>
                  <a:schemeClr val="bg2">
                    <a:lumMod val="50000"/>
                  </a:schemeClr>
                </a:solidFill>
                <a:ea typeface="ＭＳ Ｐゴシック" charset="-128"/>
                <a:cs typeface="ＭＳ Ｐゴシック" charset="-128"/>
              </a:rPr>
              <a:t>Cox]</a:t>
            </a:r>
          </a:p>
        </p:txBody>
      </p:sp>
      <p:sp>
        <p:nvSpPr>
          <p:cNvPr id="173073" name="TextBox 39"/>
          <p:cNvSpPr txBox="1">
            <a:spLocks noChangeArrowheads="1"/>
          </p:cNvSpPr>
          <p:nvPr/>
        </p:nvSpPr>
        <p:spPr bwMode="auto">
          <a:xfrm>
            <a:off x="212725" y="3829050"/>
            <a:ext cx="2170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r>
              <a:rPr lang="en-US">
                <a:solidFill>
                  <a:srgbClr val="000000"/>
                </a:solidFill>
              </a:rPr>
              <a:t>A’s private key</a:t>
            </a:r>
          </a:p>
          <a:p>
            <a:pPr algn="ctr" eaLnBrk="1" hangingPunct="1"/>
            <a:r>
              <a:rPr lang="en-US">
                <a:solidFill>
                  <a:srgbClr val="000000"/>
                </a:solidFill>
              </a:rPr>
              <a:t>or</a:t>
            </a:r>
          </a:p>
          <a:p>
            <a:pPr algn="ctr" eaLnBrk="1" hangingPunct="1"/>
            <a:r>
              <a:rPr lang="en-US">
                <a:solidFill>
                  <a:srgbClr val="000000"/>
                </a:solidFill>
              </a:rPr>
              <a:t>A’s public key</a:t>
            </a:r>
          </a:p>
        </p:txBody>
      </p:sp>
      <p:sp>
        <p:nvSpPr>
          <p:cNvPr id="173074" name="TextBox 40"/>
          <p:cNvSpPr txBox="1">
            <a:spLocks noChangeArrowheads="1"/>
          </p:cNvSpPr>
          <p:nvPr/>
        </p:nvSpPr>
        <p:spPr bwMode="auto">
          <a:xfrm>
            <a:off x="6384925" y="4514850"/>
            <a:ext cx="2170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bg1"/>
                </a:solidFill>
                <a:latin typeface="Arial" charset="0"/>
                <a:ea typeface="ＭＳ Ｐゴシック" charset="0"/>
              </a:defRPr>
            </a:lvl9pPr>
          </a:lstStyle>
          <a:p>
            <a:pPr algn="ctr" eaLnBrk="1" hangingPunct="1"/>
            <a:r>
              <a:rPr lang="en-US">
                <a:solidFill>
                  <a:srgbClr val="000000"/>
                </a:solidFill>
              </a:rPr>
              <a:t>A’s public key</a:t>
            </a:r>
          </a:p>
          <a:p>
            <a:pPr algn="ctr" eaLnBrk="1" hangingPunct="1"/>
            <a:r>
              <a:rPr lang="en-US">
                <a:solidFill>
                  <a:srgbClr val="000000"/>
                </a:solidFill>
              </a:rPr>
              <a:t>or</a:t>
            </a:r>
          </a:p>
          <a:p>
            <a:pPr algn="ctr" eaLnBrk="1" hangingPunct="1"/>
            <a:r>
              <a:rPr lang="en-US">
                <a:solidFill>
                  <a:srgbClr val="000000"/>
                </a:solidFill>
              </a:rPr>
              <a:t>A’s private key</a:t>
            </a:r>
          </a:p>
        </p:txBody>
      </p:sp>
      <p:pic>
        <p:nvPicPr>
          <p:cNvPr id="2" name="Picture 1"/>
          <p:cNvPicPr>
            <a:picLocks noChangeAspect="1"/>
          </p:cNvPicPr>
          <p:nvPr/>
        </p:nvPicPr>
        <p:blipFill>
          <a:blip r:embed="rId5"/>
          <a:stretch>
            <a:fillRect/>
          </a:stretch>
        </p:blipFill>
        <p:spPr>
          <a:xfrm>
            <a:off x="3352800" y="4648201"/>
            <a:ext cx="2297760" cy="2209799"/>
          </a:xfrm>
          <a:prstGeom prst="rect">
            <a:avLst/>
          </a:prstGeom>
        </p:spPr>
      </p:pic>
    </p:spTree>
    <p:extLst>
      <p:ext uri="{BB962C8B-B14F-4D97-AF65-F5344CB8AC3E}">
        <p14:creationId xmlns:p14="http://schemas.microsoft.com/office/powerpoint/2010/main" val="263717442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a:t>
            </a:r>
            <a:endParaRPr lang="en-US" dirty="0"/>
          </a:p>
        </p:txBody>
      </p:sp>
      <p:sp>
        <p:nvSpPr>
          <p:cNvPr id="3" name="Content Placeholder 2"/>
          <p:cNvSpPr>
            <a:spLocks noGrp="1"/>
          </p:cNvSpPr>
          <p:nvPr>
            <p:ph idx="1"/>
          </p:nvPr>
        </p:nvSpPr>
        <p:spPr/>
        <p:txBody>
          <a:bodyPr/>
          <a:lstStyle/>
          <a:p>
            <a:r>
              <a:rPr lang="en-US" dirty="0" smtClean="0"/>
              <a:t>A</a:t>
            </a:r>
            <a:r>
              <a:rPr lang="en-US" b="0" dirty="0" smtClean="0"/>
              <a:t> can send a message to </a:t>
            </a:r>
            <a:r>
              <a:rPr lang="en-US" dirty="0" smtClean="0"/>
              <a:t>B</a:t>
            </a:r>
            <a:r>
              <a:rPr lang="en-US" b="0" dirty="0" smtClean="0"/>
              <a:t>, encrypted with </a:t>
            </a:r>
            <a:r>
              <a:rPr lang="en-US" dirty="0" smtClean="0"/>
              <a:t>A</a:t>
            </a:r>
            <a:r>
              <a:rPr lang="en-US" b="0" dirty="0" smtClean="0"/>
              <a:t>’s private key.</a:t>
            </a:r>
          </a:p>
          <a:p>
            <a:r>
              <a:rPr lang="en-US" dirty="0" smtClean="0"/>
              <a:t>B</a:t>
            </a:r>
            <a:r>
              <a:rPr lang="en-US" b="0" dirty="0" smtClean="0"/>
              <a:t> can send a message to </a:t>
            </a:r>
            <a:r>
              <a:rPr lang="en-US" dirty="0" smtClean="0"/>
              <a:t>A</a:t>
            </a:r>
            <a:r>
              <a:rPr lang="en-US" b="0" dirty="0" smtClean="0"/>
              <a:t>, encrypted with </a:t>
            </a:r>
            <a:r>
              <a:rPr lang="en-US" dirty="0" smtClean="0"/>
              <a:t>A</a:t>
            </a:r>
            <a:r>
              <a:rPr lang="en-US" b="0" dirty="0" smtClean="0"/>
              <a:t>’s public key. </a:t>
            </a:r>
          </a:p>
          <a:p>
            <a:r>
              <a:rPr lang="en-US" b="0" dirty="0" smtClean="0"/>
              <a:t>Benefits?  Other possibilities?</a:t>
            </a:r>
            <a:endParaRPr lang="en-US" b="0" dirty="0"/>
          </a:p>
        </p:txBody>
      </p:sp>
      <p:pic>
        <p:nvPicPr>
          <p:cNvPr id="4" name="Picture 3"/>
          <p:cNvPicPr>
            <a:picLocks noChangeAspect="1"/>
          </p:cNvPicPr>
          <p:nvPr/>
        </p:nvPicPr>
        <p:blipFill>
          <a:blip r:embed="rId2"/>
          <a:stretch>
            <a:fillRect/>
          </a:stretch>
        </p:blipFill>
        <p:spPr>
          <a:xfrm flipH="1">
            <a:off x="5594756" y="4343400"/>
            <a:ext cx="1263244" cy="2057400"/>
          </a:xfrm>
          <a:prstGeom prst="rect">
            <a:avLst/>
          </a:prstGeom>
        </p:spPr>
      </p:pic>
      <p:grpSp>
        <p:nvGrpSpPr>
          <p:cNvPr id="5" name="Group 4"/>
          <p:cNvGrpSpPr/>
          <p:nvPr/>
        </p:nvGrpSpPr>
        <p:grpSpPr>
          <a:xfrm>
            <a:off x="3842157" y="4724400"/>
            <a:ext cx="1447800" cy="914400"/>
            <a:chOff x="6934200" y="1524000"/>
            <a:chExt cx="1447800" cy="914400"/>
          </a:xfrm>
        </p:grpSpPr>
        <p:sp>
          <p:nvSpPr>
            <p:cNvPr id="6" name="Rectangle 5"/>
            <p:cNvSpPr/>
            <p:nvPr/>
          </p:nvSpPr>
          <p:spPr bwMode="auto">
            <a:xfrm>
              <a:off x="6934200" y="1524000"/>
              <a:ext cx="14478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sp>
          <p:nvSpPr>
            <p:cNvPr id="7" name="Isosceles Triangle 6"/>
            <p:cNvSpPr/>
            <p:nvPr/>
          </p:nvSpPr>
          <p:spPr bwMode="auto">
            <a:xfrm flipV="1">
              <a:off x="6934200" y="1524000"/>
              <a:ext cx="1447800" cy="457200"/>
            </a:xfrm>
            <a:prstGeom prst="triangle">
              <a:avLst>
                <a:gd name="adj" fmla="val 5087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grpSp>
      <p:cxnSp>
        <p:nvCxnSpPr>
          <p:cNvPr id="9" name="Straight Connector 8"/>
          <p:cNvCxnSpPr/>
          <p:nvPr/>
        </p:nvCxnSpPr>
        <p:spPr bwMode="auto">
          <a:xfrm>
            <a:off x="3994557" y="6121400"/>
            <a:ext cx="1066800" cy="0"/>
          </a:xfrm>
          <a:prstGeom prst="line">
            <a:avLst/>
          </a:prstGeom>
          <a:solidFill>
            <a:srgbClr val="00B8FF"/>
          </a:solidFill>
          <a:ln w="38100" cap="flat" cmpd="sng" algn="ctr">
            <a:solidFill>
              <a:schemeClr val="tx1"/>
            </a:solidFill>
            <a:prstDash val="solid"/>
            <a:round/>
            <a:headEnd type="none" w="med" len="med"/>
            <a:tailEnd type="triangle" w="med" len="med"/>
          </a:ln>
          <a:effectLst/>
        </p:spPr>
      </p:cxnSp>
      <p:pic>
        <p:nvPicPr>
          <p:cNvPr id="10" name="Picture 9"/>
          <p:cNvPicPr>
            <a:picLocks noChangeAspect="1"/>
          </p:cNvPicPr>
          <p:nvPr/>
        </p:nvPicPr>
        <p:blipFill>
          <a:blip r:embed="rId3"/>
          <a:stretch>
            <a:fillRect/>
          </a:stretch>
        </p:blipFill>
        <p:spPr>
          <a:xfrm flipH="1">
            <a:off x="2165757" y="4387088"/>
            <a:ext cx="1371600" cy="1810512"/>
          </a:xfrm>
          <a:prstGeom prst="rect">
            <a:avLst/>
          </a:prstGeom>
        </p:spPr>
      </p:pic>
      <p:cxnSp>
        <p:nvCxnSpPr>
          <p:cNvPr id="11" name="Straight Connector 10"/>
          <p:cNvCxnSpPr/>
          <p:nvPr/>
        </p:nvCxnSpPr>
        <p:spPr bwMode="auto">
          <a:xfrm flipH="1">
            <a:off x="3918357" y="5867400"/>
            <a:ext cx="1066800" cy="0"/>
          </a:xfrm>
          <a:prstGeom prst="line">
            <a:avLst/>
          </a:prstGeom>
          <a:solidFill>
            <a:srgbClr val="00B8FF"/>
          </a:solidFill>
          <a:ln w="38100" cap="flat" cmpd="sng" algn="ctr">
            <a:solidFill>
              <a:schemeClr val="tx1"/>
            </a:solidFill>
            <a:prstDash val="solid"/>
            <a:round/>
            <a:headEnd type="none" w="med" len="med"/>
            <a:tailEnd type="triangle" w="med" len="med"/>
          </a:ln>
          <a:effectLst/>
        </p:spPr>
      </p:cxnSp>
    </p:spTree>
    <p:extLst>
      <p:ext uri="{BB962C8B-B14F-4D97-AF65-F5344CB8AC3E}">
        <p14:creationId xmlns:p14="http://schemas.microsoft.com/office/powerpoint/2010/main" val="1717484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500" y="0"/>
            <a:ext cx="8998857" cy="6858000"/>
          </a:xfrm>
          <a:prstGeom prst="rect">
            <a:avLst/>
          </a:prstGeom>
        </p:spPr>
      </p:pic>
      <p:sp>
        <p:nvSpPr>
          <p:cNvPr id="6" name="TextBox 5"/>
          <p:cNvSpPr txBox="1"/>
          <p:nvPr/>
        </p:nvSpPr>
        <p:spPr>
          <a:xfrm>
            <a:off x="3368216" y="6400800"/>
            <a:ext cx="2422984" cy="400110"/>
          </a:xfrm>
          <a:prstGeom prst="rect">
            <a:avLst/>
          </a:prstGeom>
          <a:noFill/>
        </p:spPr>
        <p:txBody>
          <a:bodyPr wrap="none" rtlCol="0">
            <a:spAutoFit/>
          </a:bodyPr>
          <a:lstStyle/>
          <a:p>
            <a:r>
              <a:rPr lang="en-US" sz="2000" dirty="0" err="1">
                <a:solidFill>
                  <a:schemeClr val="tx1"/>
                </a:solidFill>
              </a:rPr>
              <a:t>a</a:t>
            </a:r>
            <a:r>
              <a:rPr lang="en-US" sz="2000" dirty="0" err="1" smtClean="0">
                <a:solidFill>
                  <a:schemeClr val="tx1"/>
                </a:solidFill>
              </a:rPr>
              <a:t>bstrusegoose.com</a:t>
            </a:r>
            <a:endParaRPr lang="en-US" sz="2000" dirty="0">
              <a:solidFill>
                <a:schemeClr val="tx1"/>
              </a:solidFill>
            </a:endParaRPr>
          </a:p>
        </p:txBody>
      </p:sp>
    </p:spTree>
    <p:extLst>
      <p:ext uri="{BB962C8B-B14F-4D97-AF65-F5344CB8AC3E}">
        <p14:creationId xmlns:p14="http://schemas.microsoft.com/office/powerpoint/2010/main" val="353167597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Spelling it out</a:t>
            </a:r>
            <a:endParaRPr lang="en-US" dirty="0"/>
          </a:p>
        </p:txBody>
      </p:sp>
      <p:sp>
        <p:nvSpPr>
          <p:cNvPr id="4" name="Content Placeholder 3"/>
          <p:cNvSpPr>
            <a:spLocks noGrp="1"/>
          </p:cNvSpPr>
          <p:nvPr>
            <p:ph idx="1"/>
          </p:nvPr>
        </p:nvSpPr>
        <p:spPr>
          <a:xfrm>
            <a:off x="457200" y="1524000"/>
            <a:ext cx="8226425" cy="4111625"/>
          </a:xfrm>
        </p:spPr>
        <p:txBody>
          <a:bodyPr/>
          <a:lstStyle/>
          <a:p>
            <a:r>
              <a:rPr lang="en-US" sz="2400" dirty="0" smtClean="0"/>
              <a:t>Do</a:t>
            </a:r>
            <a:r>
              <a:rPr lang="en-US" sz="2400" b="0" dirty="0" smtClean="0"/>
              <a:t> encrypt message </a:t>
            </a:r>
            <a:r>
              <a:rPr lang="en-US" sz="2400" dirty="0" smtClean="0"/>
              <a:t>M</a:t>
            </a:r>
            <a:r>
              <a:rPr lang="en-US" sz="2400" b="0" dirty="0" smtClean="0"/>
              <a:t> with your private key to </a:t>
            </a:r>
            <a:r>
              <a:rPr lang="en-US" sz="2400" dirty="0" smtClean="0"/>
              <a:t>authenticate</a:t>
            </a:r>
            <a:r>
              <a:rPr lang="en-US" sz="2400" b="0" dirty="0" smtClean="0"/>
              <a:t> it, i.e., to convince the recipient that </a:t>
            </a:r>
            <a:r>
              <a:rPr lang="en-US" sz="2400" dirty="0" smtClean="0"/>
              <a:t>M</a:t>
            </a:r>
            <a:r>
              <a:rPr lang="en-US" sz="2400" b="0" dirty="0" smtClean="0"/>
              <a:t> really came from you.</a:t>
            </a:r>
          </a:p>
          <a:p>
            <a:pPr lvl="1"/>
            <a:r>
              <a:rPr lang="en-US" sz="2000" b="0" dirty="0" smtClean="0"/>
              <a:t>Better yet, digitally sign </a:t>
            </a:r>
            <a:r>
              <a:rPr lang="en-US" sz="2000" dirty="0" smtClean="0"/>
              <a:t>M</a:t>
            </a:r>
            <a:r>
              <a:rPr lang="en-US" sz="2000" b="0" dirty="0" smtClean="0"/>
              <a:t>: that’s faster (next).</a:t>
            </a:r>
          </a:p>
          <a:p>
            <a:r>
              <a:rPr lang="en-US" sz="2400" dirty="0" smtClean="0"/>
              <a:t>Do</a:t>
            </a:r>
            <a:r>
              <a:rPr lang="en-US" sz="2400" b="0" dirty="0" smtClean="0"/>
              <a:t> encrypt </a:t>
            </a:r>
            <a:r>
              <a:rPr lang="en-US" sz="2400" dirty="0" smtClean="0"/>
              <a:t>M</a:t>
            </a:r>
            <a:r>
              <a:rPr lang="en-US" sz="2400" b="0" dirty="0" smtClean="0"/>
              <a:t> with the recipient’s public key to keep it </a:t>
            </a:r>
            <a:r>
              <a:rPr lang="en-US" sz="2400" dirty="0" smtClean="0"/>
              <a:t>secret</a:t>
            </a:r>
            <a:r>
              <a:rPr lang="en-US" sz="2400" b="0" dirty="0" smtClean="0"/>
              <a:t>: only the intended recipient can decrypt it.</a:t>
            </a:r>
          </a:p>
          <a:p>
            <a:r>
              <a:rPr lang="en-US" sz="2400" dirty="0" smtClean="0"/>
              <a:t>Don’t</a:t>
            </a:r>
            <a:r>
              <a:rPr lang="en-US" sz="2400" b="0" dirty="0" smtClean="0"/>
              <a:t> encrypt </a:t>
            </a:r>
            <a:r>
              <a:rPr lang="en-US" sz="2400" dirty="0" smtClean="0"/>
              <a:t>M</a:t>
            </a:r>
            <a:r>
              <a:rPr lang="en-US" sz="2400" b="0" dirty="0" smtClean="0"/>
              <a:t> with your public key: it’s just weird and pointless, since nobody else can read the encrypted message.  Bob probably blew his chances with Alice.</a:t>
            </a:r>
          </a:p>
          <a:p>
            <a:r>
              <a:rPr lang="en-US" sz="2400" dirty="0" smtClean="0"/>
              <a:t>Don</a:t>
            </a:r>
            <a:r>
              <a:rPr lang="fr-FR" sz="2400" dirty="0" smtClean="0"/>
              <a:t>’</a:t>
            </a:r>
            <a:r>
              <a:rPr lang="en-US" sz="2400" dirty="0" smtClean="0"/>
              <a:t>t</a:t>
            </a:r>
            <a:r>
              <a:rPr lang="en-US" sz="2400" b="0" dirty="0" smtClean="0"/>
              <a:t> encrypt </a:t>
            </a:r>
            <a:r>
              <a:rPr lang="en-US" sz="2400" dirty="0" smtClean="0"/>
              <a:t>M</a:t>
            </a:r>
            <a:r>
              <a:rPr lang="en-US" sz="2400" b="0" dirty="0" smtClean="0"/>
              <a:t> with the recipient’s private key: if you know someone’s private key then you should not use it!  </a:t>
            </a:r>
            <a:r>
              <a:rPr lang="en-US" sz="2400" b="0" dirty="0"/>
              <a:t>F</a:t>
            </a:r>
            <a:r>
              <a:rPr lang="en-US" sz="2400" b="0" dirty="0" smtClean="0"/>
              <a:t>orget it and don’t tell anyone.</a:t>
            </a:r>
            <a:endParaRPr lang="en-US" b="0" dirty="0"/>
          </a:p>
        </p:txBody>
      </p:sp>
    </p:spTree>
    <p:extLst>
      <p:ext uri="{BB962C8B-B14F-4D97-AF65-F5344CB8AC3E}">
        <p14:creationId xmlns:p14="http://schemas.microsoft.com/office/powerpoint/2010/main" val="55095975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smtClean="0"/>
              <a:t>Can an attacker break the crypto?</a:t>
            </a:r>
            <a:endParaRPr lang="en-US" sz="3600" dirty="0"/>
          </a:p>
        </p:txBody>
      </p:sp>
      <p:pic>
        <p:nvPicPr>
          <p:cNvPr id="5" name="Picture 4"/>
          <p:cNvPicPr>
            <a:picLocks noChangeAspect="1"/>
          </p:cNvPicPr>
          <p:nvPr/>
        </p:nvPicPr>
        <p:blipFill>
          <a:blip r:embed="rId2"/>
          <a:stretch>
            <a:fillRect/>
          </a:stretch>
        </p:blipFill>
        <p:spPr>
          <a:xfrm>
            <a:off x="457200" y="1295400"/>
            <a:ext cx="3733800" cy="3733800"/>
          </a:xfrm>
          <a:prstGeom prst="rect">
            <a:avLst/>
          </a:prstGeom>
        </p:spPr>
      </p:pic>
      <p:pic>
        <p:nvPicPr>
          <p:cNvPr id="6" name="Picture 5"/>
          <p:cNvPicPr>
            <a:picLocks noChangeAspect="1"/>
          </p:cNvPicPr>
          <p:nvPr/>
        </p:nvPicPr>
        <p:blipFill>
          <a:blip r:embed="rId3"/>
          <a:stretch>
            <a:fillRect/>
          </a:stretch>
        </p:blipFill>
        <p:spPr>
          <a:xfrm>
            <a:off x="4800600" y="2819400"/>
            <a:ext cx="4191000" cy="3581400"/>
          </a:xfrm>
          <a:prstGeom prst="rect">
            <a:avLst/>
          </a:prstGeom>
        </p:spPr>
      </p:pic>
      <p:sp>
        <p:nvSpPr>
          <p:cNvPr id="7" name="TextBox 6"/>
          <p:cNvSpPr txBox="1"/>
          <p:nvPr/>
        </p:nvSpPr>
        <p:spPr>
          <a:xfrm>
            <a:off x="152401" y="5341203"/>
            <a:ext cx="4572000" cy="938719"/>
          </a:xfrm>
          <a:prstGeom prst="rect">
            <a:avLst/>
          </a:prstGeom>
          <a:noFill/>
        </p:spPr>
        <p:txBody>
          <a:bodyPr wrap="square" rtlCol="0">
            <a:spAutoFit/>
          </a:bodyPr>
          <a:lstStyle/>
          <a:p>
            <a:r>
              <a:rPr lang="en-US" sz="1100" dirty="0" smtClean="0">
                <a:solidFill>
                  <a:srgbClr val="195F9E"/>
                </a:solidFill>
              </a:rPr>
              <a:t>This slide is a dated cultural reference to the 1987 film </a:t>
            </a:r>
            <a:r>
              <a:rPr lang="en-US" sz="1100" u="sng" dirty="0" smtClean="0">
                <a:solidFill>
                  <a:srgbClr val="195F9E"/>
                </a:solidFill>
              </a:rPr>
              <a:t>The Princess Bride</a:t>
            </a:r>
            <a:r>
              <a:rPr lang="en-US" sz="1100" dirty="0" smtClean="0">
                <a:solidFill>
                  <a:srgbClr val="195F9E"/>
                </a:solidFill>
              </a:rPr>
              <a:t>, which has some blood and cruelty and uncommonly large rodents but is otherwise recommended for grownup children of all ages, and is delightful not least for its music by Mark </a:t>
            </a:r>
            <a:r>
              <a:rPr lang="en-US" sz="1100" dirty="0" err="1" smtClean="0">
                <a:solidFill>
                  <a:srgbClr val="195F9E"/>
                </a:solidFill>
              </a:rPr>
              <a:t>Knopfler</a:t>
            </a:r>
            <a:r>
              <a:rPr lang="en-US" sz="1100" dirty="0" smtClean="0">
                <a:solidFill>
                  <a:srgbClr val="195F9E"/>
                </a:solidFill>
              </a:rPr>
              <a:t>.  Names and images are used without permission for educational purposes.  </a:t>
            </a:r>
            <a:endParaRPr lang="en-US" sz="1100" dirty="0">
              <a:solidFill>
                <a:srgbClr val="195F9E"/>
              </a:solidFill>
            </a:endParaRPr>
          </a:p>
        </p:txBody>
      </p:sp>
    </p:spTree>
    <p:extLst>
      <p:ext uri="{BB962C8B-B14F-4D97-AF65-F5344CB8AC3E}">
        <p14:creationId xmlns:p14="http://schemas.microsoft.com/office/powerpoint/2010/main" val="228056313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44316"/>
            <a:ext cx="9144000" cy="1479884"/>
          </a:xfrm>
          <a:prstGeom prst="rect">
            <a:avLst/>
          </a:prstGeom>
        </p:spPr>
      </p:pic>
      <p:pic>
        <p:nvPicPr>
          <p:cNvPr id="4" name="Picture 3"/>
          <p:cNvPicPr>
            <a:picLocks noChangeAspect="1"/>
          </p:cNvPicPr>
          <p:nvPr/>
        </p:nvPicPr>
        <p:blipFill>
          <a:blip r:embed="rId3"/>
          <a:stretch>
            <a:fillRect/>
          </a:stretch>
        </p:blipFill>
        <p:spPr>
          <a:xfrm>
            <a:off x="0" y="152400"/>
            <a:ext cx="3152986" cy="1447800"/>
          </a:xfrm>
          <a:prstGeom prst="rect">
            <a:avLst/>
          </a:prstGeom>
        </p:spPr>
      </p:pic>
      <p:sp>
        <p:nvSpPr>
          <p:cNvPr id="6" name="Rectangle 5"/>
          <p:cNvSpPr/>
          <p:nvPr/>
        </p:nvSpPr>
        <p:spPr>
          <a:xfrm>
            <a:off x="152400" y="3429000"/>
            <a:ext cx="8750300" cy="2923878"/>
          </a:xfrm>
          <a:prstGeom prst="rect">
            <a:avLst/>
          </a:prstGeom>
        </p:spPr>
        <p:txBody>
          <a:bodyPr wrap="square">
            <a:spAutoFit/>
          </a:bodyPr>
          <a:lstStyle/>
          <a:p>
            <a:r>
              <a:rPr lang="en-US" sz="2000" b="1" dirty="0">
                <a:solidFill>
                  <a:srgbClr val="001934"/>
                </a:solidFill>
              </a:rPr>
              <a:t>Cryptographic Key Management Project</a:t>
            </a:r>
          </a:p>
          <a:p>
            <a:endParaRPr lang="en-US" sz="2000" dirty="0"/>
          </a:p>
          <a:p>
            <a:r>
              <a:rPr lang="en-US" sz="1800" dirty="0">
                <a:solidFill>
                  <a:schemeClr val="accent6">
                    <a:lumMod val="50000"/>
                  </a:schemeClr>
                </a:solidFill>
              </a:rPr>
              <a:t>Cryptographic Key Management (CKM) is a fundamental part of cryptographic technology and is considered one of the most difficult aspects associated with its use. Of particular concern are the scalability of the methods used to distribute keys and the usability of these methods. NIST has undertaken an effort to improve the overall key management strategies used by the public and private sectors in order to enhance the usability of cryptographic technology, provide scalability across cryptographic technologies, and support a global cryptographic key management infrastructure.</a:t>
            </a:r>
          </a:p>
        </p:txBody>
      </p:sp>
      <p:sp>
        <p:nvSpPr>
          <p:cNvPr id="7" name="Rectangle 6"/>
          <p:cNvSpPr/>
          <p:nvPr/>
        </p:nvSpPr>
        <p:spPr>
          <a:xfrm>
            <a:off x="3962400" y="6400800"/>
            <a:ext cx="5943600" cy="369332"/>
          </a:xfrm>
          <a:prstGeom prst="rect">
            <a:avLst/>
          </a:prstGeom>
        </p:spPr>
        <p:txBody>
          <a:bodyPr wrap="square">
            <a:spAutoFit/>
          </a:bodyPr>
          <a:lstStyle/>
          <a:p>
            <a:r>
              <a:rPr lang="en-US" sz="1800" dirty="0" smtClean="0">
                <a:solidFill>
                  <a:srgbClr val="001934"/>
                </a:solidFill>
              </a:rPr>
              <a:t>[http</a:t>
            </a:r>
            <a:r>
              <a:rPr lang="en-US" sz="1800" dirty="0">
                <a:solidFill>
                  <a:srgbClr val="001934"/>
                </a:solidFill>
              </a:rPr>
              <a:t>://</a:t>
            </a:r>
            <a:r>
              <a:rPr lang="en-US" sz="1800" dirty="0" err="1">
                <a:solidFill>
                  <a:srgbClr val="001934"/>
                </a:solidFill>
              </a:rPr>
              <a:t>csrc.nist.gov</a:t>
            </a:r>
            <a:r>
              <a:rPr lang="en-US" sz="1800" dirty="0">
                <a:solidFill>
                  <a:srgbClr val="001934"/>
                </a:solidFill>
              </a:rPr>
              <a:t>/groups/ST/</a:t>
            </a:r>
            <a:r>
              <a:rPr lang="en-US" sz="1800" dirty="0" err="1">
                <a:solidFill>
                  <a:srgbClr val="001934"/>
                </a:solidFill>
              </a:rPr>
              <a:t>key_mgmt</a:t>
            </a:r>
            <a:r>
              <a:rPr lang="en-US" sz="1800" dirty="0" smtClean="0">
                <a:solidFill>
                  <a:srgbClr val="001934"/>
                </a:solidFill>
              </a:rPr>
              <a:t>/]</a:t>
            </a:r>
            <a:endParaRPr lang="en-US" sz="1800" dirty="0">
              <a:solidFill>
                <a:srgbClr val="001934"/>
              </a:solidFill>
            </a:endParaRPr>
          </a:p>
        </p:txBody>
      </p:sp>
      <p:sp>
        <p:nvSpPr>
          <p:cNvPr id="8" name="TextBox 7"/>
          <p:cNvSpPr txBox="1"/>
          <p:nvPr/>
        </p:nvSpPr>
        <p:spPr>
          <a:xfrm>
            <a:off x="3810000" y="152400"/>
            <a:ext cx="5334000" cy="1323439"/>
          </a:xfrm>
          <a:prstGeom prst="rect">
            <a:avLst/>
          </a:prstGeom>
          <a:noFill/>
        </p:spPr>
        <p:txBody>
          <a:bodyPr wrap="square" rtlCol="0">
            <a:spAutoFit/>
          </a:bodyPr>
          <a:lstStyle/>
          <a:p>
            <a:r>
              <a:rPr lang="en-US" sz="2000" b="1" dirty="0" smtClean="0">
                <a:solidFill>
                  <a:srgbClr val="000090"/>
                </a:solidFill>
              </a:rPr>
              <a:t>Follow best practices for crypto, from authoritative sources.  Best practices change frequently!  Key sizes must grow as computational power increases.</a:t>
            </a:r>
            <a:endParaRPr lang="en-US" sz="2000" b="1" dirty="0">
              <a:solidFill>
                <a:srgbClr val="000090"/>
              </a:solidFill>
            </a:endParaRPr>
          </a:p>
        </p:txBody>
      </p:sp>
    </p:spTree>
    <p:extLst>
      <p:ext uri="{BB962C8B-B14F-4D97-AF65-F5344CB8AC3E}">
        <p14:creationId xmlns:p14="http://schemas.microsoft.com/office/powerpoint/2010/main" val="325742446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pPr eaLnBrk="1" hangingPunct="1"/>
            <a:r>
              <a:rPr lang="en-US">
                <a:latin typeface="Arial" charset="0"/>
                <a:ea typeface="ＭＳ Ｐゴシック" charset="0"/>
                <a:cs typeface="Arial" charset="0"/>
              </a:rPr>
              <a:t>Digital Signature</a:t>
            </a:r>
          </a:p>
        </p:txBody>
      </p:sp>
      <p:sp>
        <p:nvSpPr>
          <p:cNvPr id="108546" name="Content Placeholder 2"/>
          <p:cNvSpPr>
            <a:spLocks noGrp="1"/>
          </p:cNvSpPr>
          <p:nvPr>
            <p:ph idx="1"/>
          </p:nvPr>
        </p:nvSpPr>
        <p:spPr>
          <a:xfrm>
            <a:off x="457200" y="1603375"/>
            <a:ext cx="8226425" cy="4111625"/>
          </a:xfrm>
        </p:spPr>
        <p:txBody>
          <a:bodyPr/>
          <a:lstStyle/>
          <a:p>
            <a:pPr eaLnBrk="1" hangingPunct="1">
              <a:lnSpc>
                <a:spcPct val="110000"/>
              </a:lnSpc>
            </a:pPr>
            <a:r>
              <a:rPr lang="en-US" sz="2400" dirty="0">
                <a:latin typeface="Arial" charset="0"/>
                <a:ea typeface="ＭＳ Ｐゴシック" charset="0"/>
                <a:cs typeface="Arial" charset="0"/>
              </a:rPr>
              <a:t>A hash digest </a:t>
            </a:r>
            <a:r>
              <a:rPr lang="en-US" sz="2400" dirty="0" smtClean="0">
                <a:latin typeface="Arial" charset="0"/>
                <a:ea typeface="ＭＳ Ｐゴシック" charset="0"/>
                <a:cs typeface="Arial" charset="0"/>
              </a:rPr>
              <a:t>of message </a:t>
            </a:r>
            <a:r>
              <a:rPr lang="en-US" sz="2400" dirty="0">
                <a:latin typeface="Arial" charset="0"/>
                <a:ea typeface="ＭＳ Ｐゴシック" charset="0"/>
                <a:cs typeface="Arial" charset="0"/>
              </a:rPr>
              <a:t>M encrypted with </a:t>
            </a:r>
            <a:r>
              <a:rPr lang="en-US" sz="2400" dirty="0" smtClean="0">
                <a:latin typeface="Arial" charset="0"/>
                <a:ea typeface="ＭＳ Ｐゴシック" charset="0"/>
                <a:cs typeface="Arial" charset="0"/>
              </a:rPr>
              <a:t>principal B’s private </a:t>
            </a:r>
            <a:r>
              <a:rPr lang="en-US" sz="2400" dirty="0">
                <a:latin typeface="Arial" charset="0"/>
                <a:ea typeface="ＭＳ Ｐゴシック" charset="0"/>
                <a:cs typeface="Arial" charset="0"/>
              </a:rPr>
              <a:t>key is called a </a:t>
            </a:r>
            <a:r>
              <a:rPr lang="en-US" sz="2400" dirty="0">
                <a:solidFill>
                  <a:srgbClr val="800000"/>
                </a:solidFill>
                <a:latin typeface="Arial" charset="0"/>
                <a:ea typeface="ＭＳ Ｐゴシック" charset="0"/>
                <a:cs typeface="Arial" charset="0"/>
              </a:rPr>
              <a:t>digital signature</a:t>
            </a:r>
            <a:endParaRPr lang="en-US" sz="2000" dirty="0">
              <a:solidFill>
                <a:srgbClr val="800000"/>
              </a:solidFill>
              <a:latin typeface="Arial" charset="0"/>
              <a:ea typeface="ＭＳ Ｐゴシック" charset="0"/>
              <a:cs typeface="Arial" charset="0"/>
            </a:endParaRPr>
          </a:p>
          <a:p>
            <a:pPr lvl="1" eaLnBrk="1" hangingPunct="1">
              <a:lnSpc>
                <a:spcPct val="110000"/>
              </a:lnSpc>
            </a:pPr>
            <a:r>
              <a:rPr lang="en-US" sz="2200" dirty="0" err="1" smtClean="0">
                <a:latin typeface="Arial" charset="0"/>
                <a:ea typeface="ＭＳ Ｐゴシック" charset="0"/>
                <a:cs typeface="Arial" charset="0"/>
              </a:rPr>
              <a:t>Unforgeable</a:t>
            </a:r>
            <a:r>
              <a:rPr lang="en-US" sz="2200" dirty="0" smtClean="0">
                <a:latin typeface="Arial" charset="0"/>
                <a:ea typeface="ＭＳ Ｐゴシック" charset="0"/>
                <a:cs typeface="Arial" charset="0"/>
              </a:rPr>
              <a:t>.  </a:t>
            </a:r>
            <a:r>
              <a:rPr lang="en-US" sz="2200" b="0" dirty="0" smtClean="0">
                <a:latin typeface="Arial" charset="0"/>
                <a:ea typeface="ＭＳ Ｐゴシック" charset="0"/>
                <a:cs typeface="Arial" charset="0"/>
              </a:rPr>
              <a:t>“</a:t>
            </a:r>
            <a:r>
              <a:rPr lang="en-US" sz="2200" b="0" dirty="0">
                <a:latin typeface="Arial" charset="0"/>
                <a:ea typeface="ＭＳ Ｐゴシック" charset="0"/>
                <a:cs typeface="Arial" charset="0"/>
              </a:rPr>
              <a:t>Proves” that </a:t>
            </a:r>
            <a:r>
              <a:rPr lang="en-US" sz="2200" dirty="0" smtClean="0">
                <a:latin typeface="Arial" charset="0"/>
                <a:ea typeface="ＭＳ Ｐゴシック" charset="0"/>
                <a:cs typeface="Arial" charset="0"/>
              </a:rPr>
              <a:t>B</a:t>
            </a:r>
            <a:r>
              <a:rPr lang="en-US" sz="2200" b="0" dirty="0" smtClean="0">
                <a:latin typeface="Arial" charset="0"/>
                <a:ea typeface="ＭＳ Ｐゴシック" charset="0"/>
                <a:cs typeface="Arial" charset="0"/>
              </a:rPr>
              <a:t> sent </a:t>
            </a:r>
            <a:r>
              <a:rPr lang="en-US" sz="2200" dirty="0">
                <a:latin typeface="Arial" charset="0"/>
                <a:ea typeface="ＭＳ Ｐゴシック" charset="0"/>
                <a:cs typeface="Arial" charset="0"/>
              </a:rPr>
              <a:t>M</a:t>
            </a:r>
            <a:r>
              <a:rPr lang="en-US" sz="2200" b="0" dirty="0">
                <a:latin typeface="Arial" charset="0"/>
                <a:ea typeface="ＭＳ Ｐゴシック" charset="0"/>
                <a:cs typeface="Arial" charset="0"/>
              </a:rPr>
              <a:t>.</a:t>
            </a:r>
          </a:p>
          <a:p>
            <a:pPr lvl="1" eaLnBrk="1" hangingPunct="1">
              <a:lnSpc>
                <a:spcPct val="110000"/>
              </a:lnSpc>
            </a:pPr>
            <a:r>
              <a:rPr lang="en-US" sz="2200" dirty="0" smtClean="0">
                <a:latin typeface="Arial" charset="0"/>
                <a:ea typeface="ＭＳ Ｐゴシック" charset="0"/>
                <a:cs typeface="Arial" charset="0"/>
              </a:rPr>
              <a:t>Certified.  </a:t>
            </a:r>
            <a:r>
              <a:rPr lang="en-US" sz="2200" b="0" dirty="0" smtClean="0">
                <a:latin typeface="Arial" charset="0"/>
                <a:ea typeface="ＭＳ Ｐゴシック" charset="0"/>
                <a:cs typeface="Arial" charset="0"/>
              </a:rPr>
              <a:t>“</a:t>
            </a:r>
            <a:r>
              <a:rPr lang="en-US" sz="2200" b="0" dirty="0">
                <a:latin typeface="Arial" charset="0"/>
                <a:ea typeface="ＭＳ Ｐゴシック" charset="0"/>
                <a:cs typeface="Arial" charset="0"/>
              </a:rPr>
              <a:t>Proves” </a:t>
            </a:r>
            <a:r>
              <a:rPr lang="en-US" sz="2200" dirty="0">
                <a:latin typeface="Arial" charset="0"/>
                <a:ea typeface="ＭＳ Ｐゴシック" charset="0"/>
                <a:cs typeface="Arial" charset="0"/>
              </a:rPr>
              <a:t>M</a:t>
            </a:r>
            <a:r>
              <a:rPr lang="en-US" sz="2200" b="0" dirty="0">
                <a:latin typeface="Arial" charset="0"/>
                <a:ea typeface="ＭＳ Ｐゴシック" charset="0"/>
                <a:cs typeface="Arial" charset="0"/>
              </a:rPr>
              <a:t> has not been tampered.</a:t>
            </a:r>
          </a:p>
          <a:p>
            <a:pPr lvl="1" eaLnBrk="1" hangingPunct="1">
              <a:lnSpc>
                <a:spcPct val="110000"/>
              </a:lnSpc>
            </a:pPr>
            <a:r>
              <a:rPr lang="en-US" sz="2200" dirty="0" smtClean="0">
                <a:latin typeface="Arial" charset="0"/>
                <a:ea typeface="ＭＳ Ｐゴシック" charset="0"/>
                <a:cs typeface="Arial" charset="0"/>
              </a:rPr>
              <a:t>Non-</a:t>
            </a:r>
            <a:r>
              <a:rPr lang="en-US" sz="2200" dirty="0" err="1" smtClean="0">
                <a:latin typeface="Arial" charset="0"/>
                <a:ea typeface="ＭＳ Ｐゴシック" charset="0"/>
                <a:cs typeface="Arial" charset="0"/>
              </a:rPr>
              <a:t>repudiable</a:t>
            </a:r>
            <a:r>
              <a:rPr lang="en-US" sz="2200" dirty="0" smtClean="0">
                <a:latin typeface="Arial" charset="0"/>
                <a:ea typeface="ＭＳ Ｐゴシック" charset="0"/>
                <a:cs typeface="Arial" charset="0"/>
              </a:rPr>
              <a:t>. B</a:t>
            </a:r>
            <a:r>
              <a:rPr lang="en-US" sz="2200" b="0" dirty="0" smtClean="0">
                <a:latin typeface="Arial" charset="0"/>
                <a:ea typeface="ＭＳ Ｐゴシック" charset="0"/>
                <a:cs typeface="Arial" charset="0"/>
              </a:rPr>
              <a:t> cannot </a:t>
            </a:r>
            <a:r>
              <a:rPr lang="en-US" sz="2200" b="0" dirty="0">
                <a:latin typeface="Arial" charset="0"/>
                <a:ea typeface="ＭＳ Ｐゴシック" charset="0"/>
                <a:cs typeface="Arial" charset="0"/>
              </a:rPr>
              <a:t>deny sending </a:t>
            </a:r>
            <a:r>
              <a:rPr lang="en-US" sz="2200" dirty="0">
                <a:latin typeface="Arial" charset="0"/>
                <a:ea typeface="ＭＳ Ｐゴシック" charset="0"/>
                <a:cs typeface="Arial" charset="0"/>
              </a:rPr>
              <a:t>M</a:t>
            </a:r>
            <a:r>
              <a:rPr lang="en-US" sz="2200" b="0" dirty="0" smtClean="0">
                <a:latin typeface="Arial" charset="0"/>
                <a:ea typeface="ＭＳ Ｐゴシック" charset="0"/>
                <a:cs typeface="Arial" charset="0"/>
              </a:rPr>
              <a:t>.</a:t>
            </a:r>
          </a:p>
          <a:p>
            <a:pPr lvl="1" eaLnBrk="1" hangingPunct="1">
              <a:lnSpc>
                <a:spcPct val="110000"/>
              </a:lnSpc>
            </a:pPr>
            <a:r>
              <a:rPr lang="en-US" sz="2200" b="0" dirty="0" smtClean="0">
                <a:latin typeface="Arial" charset="0"/>
                <a:ea typeface="ＭＳ Ｐゴシック" charset="0"/>
                <a:cs typeface="Arial" charset="0"/>
              </a:rPr>
              <a:t>But not </a:t>
            </a:r>
            <a:r>
              <a:rPr lang="en-US" sz="2200" dirty="0" smtClean="0">
                <a:latin typeface="Arial" charset="0"/>
                <a:ea typeface="ＭＳ Ｐゴシック" charset="0"/>
                <a:cs typeface="Arial" charset="0"/>
              </a:rPr>
              <a:t>private</a:t>
            </a:r>
            <a:r>
              <a:rPr lang="en-US" sz="2200" b="0" dirty="0" smtClean="0">
                <a:latin typeface="Arial" charset="0"/>
                <a:ea typeface="ＭＳ Ｐゴシック" charset="0"/>
                <a:cs typeface="Arial" charset="0"/>
              </a:rPr>
              <a:t>.</a:t>
            </a:r>
            <a:endParaRPr lang="en-US" sz="2200" b="0" dirty="0">
              <a:latin typeface="Arial" charset="0"/>
              <a:ea typeface="ＭＳ Ｐゴシック" charset="0"/>
              <a:cs typeface="Arial" charset="0"/>
            </a:endParaRPr>
          </a:p>
        </p:txBody>
      </p:sp>
      <p:pic>
        <p:nvPicPr>
          <p:cNvPr id="1085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356338"/>
            <a:ext cx="1219200" cy="175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flipH="1">
            <a:off x="5715000" y="4800600"/>
            <a:ext cx="1060501" cy="1727200"/>
          </a:xfrm>
          <a:prstGeom prst="rect">
            <a:avLst/>
          </a:prstGeom>
        </p:spPr>
      </p:pic>
      <p:grpSp>
        <p:nvGrpSpPr>
          <p:cNvPr id="7" name="Group 6"/>
          <p:cNvGrpSpPr/>
          <p:nvPr/>
        </p:nvGrpSpPr>
        <p:grpSpPr>
          <a:xfrm>
            <a:off x="3962400" y="5181600"/>
            <a:ext cx="1447800" cy="914400"/>
            <a:chOff x="6934200" y="1524000"/>
            <a:chExt cx="1447800" cy="914400"/>
          </a:xfrm>
        </p:grpSpPr>
        <p:sp>
          <p:nvSpPr>
            <p:cNvPr id="8" name="Rectangle 7"/>
            <p:cNvSpPr/>
            <p:nvPr/>
          </p:nvSpPr>
          <p:spPr bwMode="auto">
            <a:xfrm>
              <a:off x="6934200" y="1524000"/>
              <a:ext cx="14478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sp>
          <p:nvSpPr>
            <p:cNvPr id="9" name="Isosceles Triangle 8"/>
            <p:cNvSpPr/>
            <p:nvPr/>
          </p:nvSpPr>
          <p:spPr bwMode="auto">
            <a:xfrm flipV="1">
              <a:off x="6934200" y="1524000"/>
              <a:ext cx="1447800" cy="457200"/>
            </a:xfrm>
            <a:prstGeom prst="triangle">
              <a:avLst>
                <a:gd name="adj" fmla="val 5087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grpSp>
      <p:sp>
        <p:nvSpPr>
          <p:cNvPr id="10" name="TextBox 9"/>
          <p:cNvSpPr txBox="1"/>
          <p:nvPr/>
        </p:nvSpPr>
        <p:spPr>
          <a:xfrm>
            <a:off x="3962400" y="5410200"/>
            <a:ext cx="1514257" cy="646331"/>
          </a:xfrm>
          <a:prstGeom prst="rect">
            <a:avLst/>
          </a:prstGeom>
          <a:noFill/>
        </p:spPr>
        <p:txBody>
          <a:bodyPr wrap="none" rtlCol="0">
            <a:spAutoFit/>
          </a:bodyPr>
          <a:lstStyle/>
          <a:p>
            <a:r>
              <a:rPr lang="en-US" sz="1200" dirty="0" smtClean="0">
                <a:solidFill>
                  <a:schemeClr val="tx1"/>
                </a:solidFill>
              </a:rPr>
              <a:t>Alice,</a:t>
            </a:r>
          </a:p>
          <a:p>
            <a:r>
              <a:rPr lang="en-US" sz="1200" dirty="0" smtClean="0">
                <a:solidFill>
                  <a:schemeClr val="tx1"/>
                </a:solidFill>
              </a:rPr>
              <a:t>Will you marry me?</a:t>
            </a:r>
          </a:p>
          <a:p>
            <a:r>
              <a:rPr lang="en-US" sz="1200" dirty="0">
                <a:solidFill>
                  <a:schemeClr val="tx1"/>
                </a:solidFill>
              </a:rPr>
              <a:t> </a:t>
            </a:r>
            <a:r>
              <a:rPr lang="en-US" sz="1200" dirty="0" smtClean="0">
                <a:solidFill>
                  <a:schemeClr val="tx1"/>
                </a:solidFill>
              </a:rPr>
              <a:t>          Signed, </a:t>
            </a:r>
            <a:r>
              <a:rPr lang="en-US" sz="1200" dirty="0" smtClean="0">
                <a:solidFill>
                  <a:schemeClr val="tx1"/>
                </a:solidFill>
                <a:latin typeface="Apple Chancery"/>
                <a:cs typeface="Apple Chancery"/>
              </a:rPr>
              <a:t>Bob</a:t>
            </a:r>
            <a:endParaRPr lang="en-US" sz="1200" dirty="0">
              <a:solidFill>
                <a:schemeClr val="tx1"/>
              </a:solidFill>
              <a:latin typeface="Apple Chancery"/>
              <a:cs typeface="Apple Chancery"/>
            </a:endParaRPr>
          </a:p>
        </p:txBody>
      </p:sp>
      <p:cxnSp>
        <p:nvCxnSpPr>
          <p:cNvPr id="11" name="Straight Connector 10"/>
          <p:cNvCxnSpPr/>
          <p:nvPr/>
        </p:nvCxnSpPr>
        <p:spPr bwMode="auto">
          <a:xfrm>
            <a:off x="4114800" y="6248400"/>
            <a:ext cx="1066800" cy="0"/>
          </a:xfrm>
          <a:prstGeom prst="line">
            <a:avLst/>
          </a:prstGeom>
          <a:solidFill>
            <a:srgbClr val="00B8FF"/>
          </a:solidFill>
          <a:ln w="38100" cap="flat" cmpd="sng" algn="ctr">
            <a:solidFill>
              <a:schemeClr val="tx1"/>
            </a:solidFill>
            <a:prstDash val="solid"/>
            <a:round/>
            <a:headEnd type="none" w="med" len="med"/>
            <a:tailEnd type="triangle" w="med" len="med"/>
          </a:ln>
          <a:effectLst/>
        </p:spPr>
      </p:cxnSp>
      <p:pic>
        <p:nvPicPr>
          <p:cNvPr id="2" name="Picture 1"/>
          <p:cNvPicPr>
            <a:picLocks noChangeAspect="1"/>
          </p:cNvPicPr>
          <p:nvPr/>
        </p:nvPicPr>
        <p:blipFill>
          <a:blip r:embed="rId4"/>
          <a:stretch>
            <a:fillRect/>
          </a:stretch>
        </p:blipFill>
        <p:spPr>
          <a:xfrm flipH="1">
            <a:off x="2440708" y="4876800"/>
            <a:ext cx="1096818" cy="1447800"/>
          </a:xfrm>
          <a:prstGeom prst="rect">
            <a:avLst/>
          </a:prstGeom>
        </p:spPr>
      </p:pic>
    </p:spTree>
    <p:extLst>
      <p:ext uri="{BB962C8B-B14F-4D97-AF65-F5344CB8AC3E}">
        <p14:creationId xmlns:p14="http://schemas.microsoft.com/office/powerpoint/2010/main" val="30540577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10"/>
          <p:cNvSpPr>
            <a:spLocks noChangeArrowheads="1"/>
          </p:cNvSpPr>
          <p:nvPr/>
        </p:nvSpPr>
        <p:spPr bwMode="auto">
          <a:xfrm>
            <a:off x="1600200" y="4191000"/>
            <a:ext cx="5486400" cy="2590800"/>
          </a:xfrm>
          <a:prstGeom prst="flowChartProcess">
            <a:avLst/>
          </a:prstGeom>
          <a:solidFill>
            <a:srgbClr val="99CCFF"/>
          </a:solidFill>
          <a:ln w="12700">
            <a:solidFill>
              <a:schemeClr val="tx1"/>
            </a:solidFill>
            <a:miter lim="800000"/>
            <a:headEnd type="none" w="sm" len="sm"/>
            <a:tailEnd type="none" w="sm" len="sm"/>
          </a:ln>
        </p:spPr>
        <p:txBody>
          <a:bodyPr wrap="none" anchor="ctr"/>
          <a:lstStyle/>
          <a:p>
            <a:pPr algn="ctr">
              <a:buClr>
                <a:srgbClr val="000000"/>
              </a:buClr>
              <a:buSzPct val="100000"/>
              <a:buFont typeface="Times New Roman" charset="0"/>
              <a:buNone/>
            </a:pPr>
            <a:endParaRPr lang="en-US" sz="1800"/>
          </a:p>
        </p:txBody>
      </p:sp>
      <p:sp>
        <p:nvSpPr>
          <p:cNvPr id="2" name="Title 1"/>
          <p:cNvSpPr>
            <a:spLocks noGrp="1"/>
          </p:cNvSpPr>
          <p:nvPr>
            <p:ph type="title"/>
          </p:nvPr>
        </p:nvSpPr>
        <p:spPr>
          <a:xfrm>
            <a:off x="381000" y="-106363"/>
            <a:ext cx="8226425" cy="1554163"/>
          </a:xfrm>
        </p:spPr>
        <p:txBody>
          <a:bodyPr/>
          <a:lstStyle/>
          <a:p>
            <a:r>
              <a:rPr lang="en-US" sz="3200" dirty="0" smtClean="0"/>
              <a:t>Abstract concept:</a:t>
            </a:r>
            <a:br>
              <a:rPr lang="en-US" sz="3200" dirty="0" smtClean="0"/>
            </a:br>
            <a:r>
              <a:rPr lang="en-US" sz="3200" dirty="0" smtClean="0"/>
              <a:t>Trusted </a:t>
            </a:r>
            <a:r>
              <a:rPr lang="en-US" sz="3200" dirty="0"/>
              <a:t>C</a:t>
            </a:r>
            <a:r>
              <a:rPr lang="en-US" sz="3200" dirty="0" smtClean="0"/>
              <a:t>omputing </a:t>
            </a:r>
            <a:r>
              <a:rPr lang="en-US" sz="3200" dirty="0"/>
              <a:t>B</a:t>
            </a:r>
            <a:r>
              <a:rPr lang="en-US" sz="3200" dirty="0" smtClean="0"/>
              <a:t>ase (TCB)</a:t>
            </a:r>
            <a:endParaRPr lang="en-US" sz="3200" dirty="0"/>
          </a:p>
        </p:txBody>
      </p:sp>
      <p:sp>
        <p:nvSpPr>
          <p:cNvPr id="29" name="Content Placeholder 28"/>
          <p:cNvSpPr>
            <a:spLocks noGrp="1"/>
          </p:cNvSpPr>
          <p:nvPr>
            <p:ph idx="1"/>
          </p:nvPr>
        </p:nvSpPr>
        <p:spPr>
          <a:xfrm>
            <a:off x="457200" y="1600200"/>
            <a:ext cx="8382000" cy="4111625"/>
          </a:xfrm>
        </p:spPr>
        <p:txBody>
          <a:bodyPr/>
          <a:lstStyle/>
          <a:p>
            <a:r>
              <a:rPr lang="en-US" sz="2000" b="0" dirty="0" smtClean="0"/>
              <a:t>The OS kernel sees </a:t>
            </a:r>
            <a:r>
              <a:rPr lang="en-US" sz="2000" dirty="0" smtClean="0"/>
              <a:t>everything</a:t>
            </a:r>
            <a:r>
              <a:rPr lang="en-US" sz="2000" b="0" dirty="0" smtClean="0"/>
              <a:t>.</a:t>
            </a:r>
          </a:p>
          <a:p>
            <a:pPr lvl="1"/>
            <a:r>
              <a:rPr lang="en-US" sz="1800" b="0" dirty="0" smtClean="0"/>
              <a:t>No sandbox: it can access anything on the machine.</a:t>
            </a:r>
          </a:p>
          <a:p>
            <a:pPr lvl="1"/>
            <a:r>
              <a:rPr lang="en-US" sz="1800" b="0" dirty="0" smtClean="0"/>
              <a:t>There is nothing to protect your “lockbox” from it.</a:t>
            </a:r>
          </a:p>
          <a:p>
            <a:r>
              <a:rPr lang="en-US" sz="2000" dirty="0" smtClean="0"/>
              <a:t>Everybody</a:t>
            </a:r>
            <a:r>
              <a:rPr lang="en-US" sz="2000" b="0" dirty="0" smtClean="0"/>
              <a:t> trusts the kernel: </a:t>
            </a:r>
            <a:r>
              <a:rPr lang="en-US" sz="2000" dirty="0" smtClean="0">
                <a:solidFill>
                  <a:schemeClr val="accent2"/>
                </a:solidFill>
              </a:rPr>
              <a:t>Trusted Computing Base</a:t>
            </a:r>
          </a:p>
          <a:p>
            <a:r>
              <a:rPr lang="en-US" sz="2000" b="0" dirty="0" smtClean="0"/>
              <a:t>TCB is the software that implements/enforces the sandboxes.</a:t>
            </a:r>
          </a:p>
          <a:p>
            <a:r>
              <a:rPr lang="en-US" sz="2000" b="0" dirty="0" smtClean="0"/>
              <a:t>TCB defines everything you can see or do.</a:t>
            </a:r>
          </a:p>
        </p:txBody>
      </p:sp>
      <p:sp>
        <p:nvSpPr>
          <p:cNvPr id="4" name="Rectangle 3"/>
          <p:cNvSpPr/>
          <p:nvPr/>
        </p:nvSpPr>
        <p:spPr bwMode="auto">
          <a:xfrm>
            <a:off x="1752600" y="4267200"/>
            <a:ext cx="2362200" cy="1828800"/>
          </a:xfrm>
          <a:prstGeom prst="rect">
            <a:avLst/>
          </a:prstGeom>
          <a:solidFill>
            <a:schemeClr val="bg1">
              <a:lumMod val="75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5" name="Rectangle 4"/>
          <p:cNvSpPr/>
          <p:nvPr/>
        </p:nvSpPr>
        <p:spPr bwMode="auto">
          <a:xfrm>
            <a:off x="4572000" y="4267200"/>
            <a:ext cx="2362200" cy="1828800"/>
          </a:xfrm>
          <a:prstGeom prst="rect">
            <a:avLst/>
          </a:prstGeom>
          <a:solidFill>
            <a:schemeClr val="bg1">
              <a:lumMod val="75000"/>
            </a:schemeClr>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6" name="Snip Single Corner Rectangle 5"/>
          <p:cNvSpPr/>
          <p:nvPr/>
        </p:nvSpPr>
        <p:spPr bwMode="auto">
          <a:xfrm flipH="1">
            <a:off x="4966911" y="4703960"/>
            <a:ext cx="824289" cy="934840"/>
          </a:xfrm>
          <a:prstGeom prst="snip1Rect">
            <a:avLst/>
          </a:prstGeom>
          <a:solidFill>
            <a:srgbClr val="998674"/>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7" name="Rectangle 6"/>
          <p:cNvSpPr/>
          <p:nvPr/>
        </p:nvSpPr>
        <p:spPr bwMode="auto">
          <a:xfrm>
            <a:off x="6172200" y="4800600"/>
            <a:ext cx="541337" cy="135334"/>
          </a:xfrm>
          <a:prstGeom prst="rect">
            <a:avLst/>
          </a:prstGeom>
          <a:solidFill>
            <a:srgbClr val="8B478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8" name="Rectangle 7"/>
          <p:cNvSpPr/>
          <p:nvPr/>
        </p:nvSpPr>
        <p:spPr bwMode="auto">
          <a:xfrm>
            <a:off x="6172200" y="5105400"/>
            <a:ext cx="541337" cy="135335"/>
          </a:xfrm>
          <a:prstGeom prst="rect">
            <a:avLst/>
          </a:prstGeom>
          <a:solidFill>
            <a:schemeClr val="accent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9" name="Oval 59"/>
          <p:cNvSpPr>
            <a:spLocks noChangeArrowheads="1"/>
          </p:cNvSpPr>
          <p:nvPr/>
        </p:nvSpPr>
        <p:spPr bwMode="auto">
          <a:xfrm flipH="1">
            <a:off x="6248400" y="5595937"/>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10" name="Oval 60"/>
          <p:cNvSpPr>
            <a:spLocks noChangeArrowheads="1"/>
          </p:cNvSpPr>
          <p:nvPr/>
        </p:nvSpPr>
        <p:spPr bwMode="auto">
          <a:xfrm flipH="1">
            <a:off x="6418262" y="5675312"/>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11" name="Oval 61"/>
          <p:cNvSpPr>
            <a:spLocks noChangeArrowheads="1"/>
          </p:cNvSpPr>
          <p:nvPr/>
        </p:nvSpPr>
        <p:spPr bwMode="auto">
          <a:xfrm flipH="1">
            <a:off x="6605587" y="5607050"/>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12" name="AutoShape 62"/>
          <p:cNvCxnSpPr>
            <a:cxnSpLocks noChangeShapeType="1"/>
            <a:stCxn id="15" idx="4"/>
            <a:endCxn id="9" idx="0"/>
          </p:cNvCxnSpPr>
          <p:nvPr/>
        </p:nvCxnSpPr>
        <p:spPr bwMode="auto">
          <a:xfrm flipH="1">
            <a:off x="6303962" y="5521325"/>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3" name="AutoShape 63"/>
          <p:cNvCxnSpPr>
            <a:cxnSpLocks noChangeShapeType="1"/>
            <a:stCxn id="15" idx="4"/>
            <a:endCxn id="10" idx="0"/>
          </p:cNvCxnSpPr>
          <p:nvPr/>
        </p:nvCxnSpPr>
        <p:spPr bwMode="auto">
          <a:xfrm>
            <a:off x="6473825" y="5521325"/>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14" name="AutoShape 64"/>
          <p:cNvCxnSpPr>
            <a:cxnSpLocks noChangeShapeType="1"/>
            <a:stCxn id="15" idx="4"/>
            <a:endCxn id="11" idx="7"/>
          </p:cNvCxnSpPr>
          <p:nvPr/>
        </p:nvCxnSpPr>
        <p:spPr bwMode="auto">
          <a:xfrm>
            <a:off x="6473825" y="5521325"/>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15" name="Oval 65"/>
          <p:cNvSpPr>
            <a:spLocks noChangeArrowheads="1"/>
          </p:cNvSpPr>
          <p:nvPr/>
        </p:nvSpPr>
        <p:spPr bwMode="auto">
          <a:xfrm flipH="1">
            <a:off x="6416675" y="5410200"/>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16" name="Snip Single Corner Rectangle 15"/>
          <p:cNvSpPr/>
          <p:nvPr/>
        </p:nvSpPr>
        <p:spPr bwMode="auto">
          <a:xfrm flipH="1">
            <a:off x="3048000" y="4703960"/>
            <a:ext cx="824289" cy="934840"/>
          </a:xfrm>
          <a:prstGeom prst="snip1Rect">
            <a:avLst/>
          </a:prstGeom>
          <a:solidFill>
            <a:srgbClr val="998674"/>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18" name="Rectangle 17"/>
          <p:cNvSpPr/>
          <p:nvPr/>
        </p:nvSpPr>
        <p:spPr bwMode="auto">
          <a:xfrm>
            <a:off x="2133600" y="4800600"/>
            <a:ext cx="541337" cy="135334"/>
          </a:xfrm>
          <a:prstGeom prst="rect">
            <a:avLst/>
          </a:prstGeom>
          <a:solidFill>
            <a:srgbClr val="008000"/>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19" name="Rectangle 18"/>
          <p:cNvSpPr/>
          <p:nvPr/>
        </p:nvSpPr>
        <p:spPr bwMode="auto">
          <a:xfrm>
            <a:off x="2133600" y="5105400"/>
            <a:ext cx="541337" cy="135335"/>
          </a:xfrm>
          <a:prstGeom prst="rect">
            <a:avLst/>
          </a:prstGeom>
          <a:solidFill>
            <a:srgbClr val="FF6600"/>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0" name="Oval 59"/>
          <p:cNvSpPr>
            <a:spLocks noChangeArrowheads="1"/>
          </p:cNvSpPr>
          <p:nvPr/>
        </p:nvSpPr>
        <p:spPr bwMode="auto">
          <a:xfrm flipH="1">
            <a:off x="2209800" y="5595937"/>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21" name="Oval 60"/>
          <p:cNvSpPr>
            <a:spLocks noChangeArrowheads="1"/>
          </p:cNvSpPr>
          <p:nvPr/>
        </p:nvSpPr>
        <p:spPr bwMode="auto">
          <a:xfrm flipH="1">
            <a:off x="2379662" y="5675312"/>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22" name="Oval 61"/>
          <p:cNvSpPr>
            <a:spLocks noChangeArrowheads="1"/>
          </p:cNvSpPr>
          <p:nvPr/>
        </p:nvSpPr>
        <p:spPr bwMode="auto">
          <a:xfrm flipH="1">
            <a:off x="2566987" y="5607050"/>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23" name="AutoShape 62"/>
          <p:cNvCxnSpPr>
            <a:cxnSpLocks noChangeShapeType="1"/>
            <a:stCxn id="26" idx="4"/>
            <a:endCxn id="20" idx="0"/>
          </p:cNvCxnSpPr>
          <p:nvPr/>
        </p:nvCxnSpPr>
        <p:spPr bwMode="auto">
          <a:xfrm flipH="1">
            <a:off x="2265362" y="5521325"/>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24" name="AutoShape 63"/>
          <p:cNvCxnSpPr>
            <a:cxnSpLocks noChangeShapeType="1"/>
            <a:stCxn id="26" idx="4"/>
            <a:endCxn id="21" idx="0"/>
          </p:cNvCxnSpPr>
          <p:nvPr/>
        </p:nvCxnSpPr>
        <p:spPr bwMode="auto">
          <a:xfrm>
            <a:off x="2435225" y="5521325"/>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25" name="AutoShape 64"/>
          <p:cNvCxnSpPr>
            <a:cxnSpLocks noChangeShapeType="1"/>
            <a:stCxn id="26" idx="4"/>
            <a:endCxn id="22" idx="7"/>
          </p:cNvCxnSpPr>
          <p:nvPr/>
        </p:nvCxnSpPr>
        <p:spPr bwMode="auto">
          <a:xfrm>
            <a:off x="2435225" y="5521325"/>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26" name="Oval 65"/>
          <p:cNvSpPr>
            <a:spLocks noChangeArrowheads="1"/>
          </p:cNvSpPr>
          <p:nvPr/>
        </p:nvSpPr>
        <p:spPr bwMode="auto">
          <a:xfrm flipH="1">
            <a:off x="2378075" y="5410200"/>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27" name="Rectangle 6"/>
          <p:cNvSpPr>
            <a:spLocks noChangeArrowheads="1"/>
          </p:cNvSpPr>
          <p:nvPr/>
        </p:nvSpPr>
        <p:spPr bwMode="auto">
          <a:xfrm>
            <a:off x="1828800" y="4343400"/>
            <a:ext cx="38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A</a:t>
            </a:r>
            <a:endParaRPr lang="en-US" sz="1800" dirty="0">
              <a:solidFill>
                <a:srgbClr val="003367"/>
              </a:solidFill>
            </a:endParaRPr>
          </a:p>
        </p:txBody>
      </p:sp>
      <p:sp>
        <p:nvSpPr>
          <p:cNvPr id="28" name="Rectangle 6"/>
          <p:cNvSpPr>
            <a:spLocks noChangeArrowheads="1"/>
          </p:cNvSpPr>
          <p:nvPr/>
        </p:nvSpPr>
        <p:spPr bwMode="auto">
          <a:xfrm>
            <a:off x="4648200" y="4343400"/>
            <a:ext cx="381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B</a:t>
            </a:r>
            <a:endParaRPr lang="en-US" sz="1800" dirty="0">
              <a:solidFill>
                <a:srgbClr val="003367"/>
              </a:solidFill>
            </a:endParaRPr>
          </a:p>
        </p:txBody>
      </p:sp>
      <p:sp>
        <p:nvSpPr>
          <p:cNvPr id="31" name="Snip Single Corner Rectangle 30"/>
          <p:cNvSpPr/>
          <p:nvPr/>
        </p:nvSpPr>
        <p:spPr bwMode="auto">
          <a:xfrm flipH="1">
            <a:off x="1752595" y="6187080"/>
            <a:ext cx="2362204" cy="518520"/>
          </a:xfrm>
          <a:prstGeom prst="snip1Rect">
            <a:avLst/>
          </a:prstGeom>
          <a:solidFill>
            <a:srgbClr val="998674"/>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32" name="Rectangle 6"/>
          <p:cNvSpPr>
            <a:spLocks noChangeArrowheads="1"/>
          </p:cNvSpPr>
          <p:nvPr/>
        </p:nvSpPr>
        <p:spPr bwMode="auto">
          <a:xfrm>
            <a:off x="1828800" y="6248400"/>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Kernel (TCB)</a:t>
            </a:r>
            <a:endParaRPr lang="en-US" sz="1600" dirty="0">
              <a:solidFill>
                <a:srgbClr val="003367"/>
              </a:solidFill>
            </a:endParaRPr>
          </a:p>
        </p:txBody>
      </p:sp>
      <p:sp>
        <p:nvSpPr>
          <p:cNvPr id="33" name="Oval 59"/>
          <p:cNvSpPr>
            <a:spLocks noChangeArrowheads="1"/>
          </p:cNvSpPr>
          <p:nvPr/>
        </p:nvSpPr>
        <p:spPr bwMode="auto">
          <a:xfrm flipH="1">
            <a:off x="4711700" y="6432550"/>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34" name="Oval 60"/>
          <p:cNvSpPr>
            <a:spLocks noChangeArrowheads="1"/>
          </p:cNvSpPr>
          <p:nvPr/>
        </p:nvSpPr>
        <p:spPr bwMode="auto">
          <a:xfrm flipH="1">
            <a:off x="4881562" y="6511925"/>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35" name="Oval 61"/>
          <p:cNvSpPr>
            <a:spLocks noChangeArrowheads="1"/>
          </p:cNvSpPr>
          <p:nvPr/>
        </p:nvSpPr>
        <p:spPr bwMode="auto">
          <a:xfrm flipH="1">
            <a:off x="5068887" y="6443663"/>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36" name="AutoShape 62"/>
          <p:cNvCxnSpPr>
            <a:cxnSpLocks noChangeShapeType="1"/>
            <a:stCxn id="39" idx="4"/>
            <a:endCxn id="33" idx="0"/>
          </p:cNvCxnSpPr>
          <p:nvPr/>
        </p:nvCxnSpPr>
        <p:spPr bwMode="auto">
          <a:xfrm flipH="1">
            <a:off x="4767262" y="6357938"/>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37" name="AutoShape 63"/>
          <p:cNvCxnSpPr>
            <a:cxnSpLocks noChangeShapeType="1"/>
            <a:stCxn id="39" idx="4"/>
            <a:endCxn id="34" idx="0"/>
          </p:cNvCxnSpPr>
          <p:nvPr/>
        </p:nvCxnSpPr>
        <p:spPr bwMode="auto">
          <a:xfrm>
            <a:off x="4937125" y="6357938"/>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38" name="AutoShape 64"/>
          <p:cNvCxnSpPr>
            <a:cxnSpLocks noChangeShapeType="1"/>
            <a:stCxn id="39" idx="4"/>
            <a:endCxn id="35" idx="7"/>
          </p:cNvCxnSpPr>
          <p:nvPr/>
        </p:nvCxnSpPr>
        <p:spPr bwMode="auto">
          <a:xfrm>
            <a:off x="4937125" y="6357938"/>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39" name="Oval 65"/>
          <p:cNvSpPr>
            <a:spLocks noChangeArrowheads="1"/>
          </p:cNvSpPr>
          <p:nvPr/>
        </p:nvSpPr>
        <p:spPr bwMode="auto">
          <a:xfrm flipH="1">
            <a:off x="4879975" y="6246813"/>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0" name="Oval 59"/>
          <p:cNvSpPr>
            <a:spLocks noChangeArrowheads="1"/>
          </p:cNvSpPr>
          <p:nvPr/>
        </p:nvSpPr>
        <p:spPr bwMode="auto">
          <a:xfrm flipH="1">
            <a:off x="5473700" y="6434137"/>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1" name="Oval 60"/>
          <p:cNvSpPr>
            <a:spLocks noChangeArrowheads="1"/>
          </p:cNvSpPr>
          <p:nvPr/>
        </p:nvSpPr>
        <p:spPr bwMode="auto">
          <a:xfrm flipH="1">
            <a:off x="5643562" y="6513512"/>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2" name="Oval 61"/>
          <p:cNvSpPr>
            <a:spLocks noChangeArrowheads="1"/>
          </p:cNvSpPr>
          <p:nvPr/>
        </p:nvSpPr>
        <p:spPr bwMode="auto">
          <a:xfrm flipH="1">
            <a:off x="5830887" y="6445250"/>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43" name="AutoShape 62"/>
          <p:cNvCxnSpPr>
            <a:cxnSpLocks noChangeShapeType="1"/>
            <a:stCxn id="46" idx="4"/>
            <a:endCxn id="40" idx="0"/>
          </p:cNvCxnSpPr>
          <p:nvPr/>
        </p:nvCxnSpPr>
        <p:spPr bwMode="auto">
          <a:xfrm flipH="1">
            <a:off x="5529262" y="6359525"/>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4" name="AutoShape 63"/>
          <p:cNvCxnSpPr>
            <a:cxnSpLocks noChangeShapeType="1"/>
            <a:stCxn id="46" idx="4"/>
            <a:endCxn id="41" idx="0"/>
          </p:cNvCxnSpPr>
          <p:nvPr/>
        </p:nvCxnSpPr>
        <p:spPr bwMode="auto">
          <a:xfrm>
            <a:off x="5699125" y="6359525"/>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5" name="AutoShape 64"/>
          <p:cNvCxnSpPr>
            <a:cxnSpLocks noChangeShapeType="1"/>
            <a:stCxn id="46" idx="4"/>
            <a:endCxn id="42" idx="7"/>
          </p:cNvCxnSpPr>
          <p:nvPr/>
        </p:nvCxnSpPr>
        <p:spPr bwMode="auto">
          <a:xfrm>
            <a:off x="5699125" y="6359525"/>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6" name="Oval 65"/>
          <p:cNvSpPr>
            <a:spLocks noChangeArrowheads="1"/>
          </p:cNvSpPr>
          <p:nvPr/>
        </p:nvSpPr>
        <p:spPr bwMode="auto">
          <a:xfrm flipH="1">
            <a:off x="5641975" y="6248400"/>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Tree>
    <p:extLst>
      <p:ext uri="{BB962C8B-B14F-4D97-AF65-F5344CB8AC3E}">
        <p14:creationId xmlns:p14="http://schemas.microsoft.com/office/powerpoint/2010/main" val="3741522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applet.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387" y="0"/>
            <a:ext cx="6856413" cy="656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4"/>
          <p:cNvSpPr>
            <a:spLocks noChangeArrowheads="1"/>
          </p:cNvSpPr>
          <p:nvPr/>
        </p:nvSpPr>
        <p:spPr bwMode="auto">
          <a:xfrm>
            <a:off x="2667000" y="990600"/>
            <a:ext cx="4572000" cy="571500"/>
          </a:xfrm>
          <a:custGeom>
            <a:avLst/>
            <a:gdLst>
              <a:gd name="T0" fmla="*/ 1558608 w 1804908"/>
              <a:gd name="T1" fmla="*/ 145281 h 510567"/>
              <a:gd name="T2" fmla="*/ 1212251 w 1804908"/>
              <a:gd name="T3" fmla="*/ 87412 h 510567"/>
              <a:gd name="T4" fmla="*/ 1058314 w 1804908"/>
              <a:gd name="T5" fmla="*/ 48832 h 510567"/>
              <a:gd name="T6" fmla="*/ 1000589 w 1804908"/>
              <a:gd name="T7" fmla="*/ 29543 h 510567"/>
              <a:gd name="T8" fmla="*/ 865894 w 1804908"/>
              <a:gd name="T9" fmla="*/ 10253 h 510567"/>
              <a:gd name="T10" fmla="*/ 153937 w 1804908"/>
              <a:gd name="T11" fmla="*/ 68122 h 510567"/>
              <a:gd name="T12" fmla="*/ 96210 w 1804908"/>
              <a:gd name="T13" fmla="*/ 87412 h 510567"/>
              <a:gd name="T14" fmla="*/ 19242 w 1804908"/>
              <a:gd name="T15" fmla="*/ 125991 h 510567"/>
              <a:gd name="T16" fmla="*/ 0 w 1804908"/>
              <a:gd name="T17" fmla="*/ 183860 h 510567"/>
              <a:gd name="T18" fmla="*/ 19242 w 1804908"/>
              <a:gd name="T19" fmla="*/ 396046 h 510567"/>
              <a:gd name="T20" fmla="*/ 115452 w 1804908"/>
              <a:gd name="T21" fmla="*/ 473204 h 510567"/>
              <a:gd name="T22" fmla="*/ 442567 w 1804908"/>
              <a:gd name="T23" fmla="*/ 511784 h 510567"/>
              <a:gd name="T24" fmla="*/ 942862 w 1804908"/>
              <a:gd name="T25" fmla="*/ 492494 h 510567"/>
              <a:gd name="T26" fmla="*/ 1269978 w 1804908"/>
              <a:gd name="T27" fmla="*/ 473204 h 510567"/>
              <a:gd name="T28" fmla="*/ 1712546 w 1804908"/>
              <a:gd name="T29" fmla="*/ 453915 h 510567"/>
              <a:gd name="T30" fmla="*/ 1770271 w 1804908"/>
              <a:gd name="T31" fmla="*/ 415335 h 510567"/>
              <a:gd name="T32" fmla="*/ 1770271 w 1804908"/>
              <a:gd name="T33" fmla="*/ 241729 h 510567"/>
              <a:gd name="T34" fmla="*/ 1712546 w 1804908"/>
              <a:gd name="T35" fmla="*/ 183860 h 510567"/>
              <a:gd name="T36" fmla="*/ 1539366 w 1804908"/>
              <a:gd name="T37" fmla="*/ 106702 h 510567"/>
              <a:gd name="T38" fmla="*/ 1481641 w 1804908"/>
              <a:gd name="T39" fmla="*/ 87412 h 510567"/>
              <a:gd name="T40" fmla="*/ 1327704 w 1804908"/>
              <a:gd name="T41" fmla="*/ 87412 h 510567"/>
              <a:gd name="T42" fmla="*/ 1327704 w 1804908"/>
              <a:gd name="T43" fmla="*/ 87412 h 51056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04908"/>
              <a:gd name="T67" fmla="*/ 0 h 510567"/>
              <a:gd name="T68" fmla="*/ 1804908 w 1804908"/>
              <a:gd name="T69" fmla="*/ 510567 h 51056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04908" h="510567">
                <a:moveTo>
                  <a:pt x="1558472" y="144935"/>
                </a:moveTo>
                <a:cubicBezTo>
                  <a:pt x="1443030" y="125691"/>
                  <a:pt x="1327074" y="109310"/>
                  <a:pt x="1212145" y="87204"/>
                </a:cubicBezTo>
                <a:cubicBezTo>
                  <a:pt x="1160210" y="77215"/>
                  <a:pt x="1108395" y="65443"/>
                  <a:pt x="1058222" y="48716"/>
                </a:cubicBezTo>
                <a:cubicBezTo>
                  <a:pt x="1038982" y="42302"/>
                  <a:pt x="1020388" y="33451"/>
                  <a:pt x="1000501" y="29473"/>
                </a:cubicBezTo>
                <a:cubicBezTo>
                  <a:pt x="956032" y="20578"/>
                  <a:pt x="910712" y="16644"/>
                  <a:pt x="865818" y="10229"/>
                </a:cubicBezTo>
                <a:cubicBezTo>
                  <a:pt x="564078" y="28519"/>
                  <a:pt x="391739" y="0"/>
                  <a:pt x="153923" y="67960"/>
                </a:cubicBezTo>
                <a:cubicBezTo>
                  <a:pt x="134422" y="73533"/>
                  <a:pt x="114843" y="79214"/>
                  <a:pt x="96202" y="87204"/>
                </a:cubicBezTo>
                <a:cubicBezTo>
                  <a:pt x="69839" y="98504"/>
                  <a:pt x="44894" y="112862"/>
                  <a:pt x="19240" y="125691"/>
                </a:cubicBezTo>
                <a:cubicBezTo>
                  <a:pt x="12827" y="144935"/>
                  <a:pt x="0" y="163138"/>
                  <a:pt x="0" y="183423"/>
                </a:cubicBezTo>
                <a:cubicBezTo>
                  <a:pt x="0" y="254274"/>
                  <a:pt x="4397" y="325825"/>
                  <a:pt x="19240" y="395104"/>
                </a:cubicBezTo>
                <a:cubicBezTo>
                  <a:pt x="31002" y="450004"/>
                  <a:pt x="69077" y="462804"/>
                  <a:pt x="115442" y="472079"/>
                </a:cubicBezTo>
                <a:cubicBezTo>
                  <a:pt x="200513" y="489096"/>
                  <a:pt x="366197" y="502932"/>
                  <a:pt x="442529" y="510567"/>
                </a:cubicBezTo>
                <a:lnTo>
                  <a:pt x="942780" y="491323"/>
                </a:lnTo>
                <a:cubicBezTo>
                  <a:pt x="1051879" y="486248"/>
                  <a:pt x="1160785" y="477534"/>
                  <a:pt x="1269866" y="472079"/>
                </a:cubicBezTo>
                <a:lnTo>
                  <a:pt x="1712396" y="452836"/>
                </a:lnTo>
                <a:cubicBezTo>
                  <a:pt x="1731636" y="440007"/>
                  <a:pt x="1755672" y="432407"/>
                  <a:pt x="1770117" y="414348"/>
                </a:cubicBezTo>
                <a:cubicBezTo>
                  <a:pt x="1804908" y="370851"/>
                  <a:pt x="1786508" y="278040"/>
                  <a:pt x="1770117" y="241154"/>
                </a:cubicBezTo>
                <a:cubicBezTo>
                  <a:pt x="1759067" y="216286"/>
                  <a:pt x="1733300" y="200846"/>
                  <a:pt x="1712396" y="183423"/>
                </a:cubicBezTo>
                <a:cubicBezTo>
                  <a:pt x="1651415" y="132597"/>
                  <a:pt x="1623133" y="134420"/>
                  <a:pt x="1539232" y="106448"/>
                </a:cubicBezTo>
                <a:cubicBezTo>
                  <a:pt x="1519992" y="100033"/>
                  <a:pt x="1501792" y="87204"/>
                  <a:pt x="1481511" y="87204"/>
                </a:cubicBezTo>
                <a:lnTo>
                  <a:pt x="1327588" y="87204"/>
                </a:lnTo>
              </a:path>
            </a:pathLst>
          </a:custGeom>
          <a:noFill/>
          <a:ln w="28575">
            <a:solidFill>
              <a:srgbClr val="FF0000"/>
            </a:solidFill>
            <a:round/>
            <a:headEnd/>
            <a:tailEnd/>
          </a:ln>
        </p:spPr>
        <p:txBody>
          <a:bodyPr/>
          <a:lstStyle/>
          <a:p>
            <a:pPr defTabSz="914400">
              <a:buClr>
                <a:srgbClr val="000000"/>
              </a:buClr>
              <a:buSzPct val="100000"/>
              <a:buFont typeface="Times New Roman" charset="0"/>
              <a:buNone/>
              <a:defRPr/>
            </a:pPr>
            <a:endParaRPr lang="en-US" sz="1800" dirty="0">
              <a:ln>
                <a:solidFill>
                  <a:srgbClr val="FF0000"/>
                </a:solidFill>
              </a:ln>
              <a:solidFill>
                <a:srgbClr val="FF3300"/>
              </a:solidFill>
              <a:ea typeface="Arial" charset="0"/>
              <a:cs typeface="Arial"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609600"/>
            <a:ext cx="9906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429084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endParaRPr lang="en-US">
              <a:latin typeface="Arial" charset="0"/>
              <a:ea typeface="ＭＳ Ｐゴシック" charset="0"/>
              <a:cs typeface="Arial" charset="0"/>
            </a:endParaRPr>
          </a:p>
        </p:txBody>
      </p:sp>
      <p:pic>
        <p:nvPicPr>
          <p:cNvPr id="1095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92100"/>
            <a:ext cx="8890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3"/>
          <p:cNvSpPr>
            <a:spLocks noChangeArrowheads="1"/>
          </p:cNvSpPr>
          <p:nvPr/>
        </p:nvSpPr>
        <p:spPr bwMode="auto">
          <a:xfrm>
            <a:off x="4267200" y="6400800"/>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003367"/>
                </a:solidFill>
              </a:rPr>
              <a:t>http://pst.libre.lu/mssi-luxmbg/p1/04_auth-art.html</a:t>
            </a:r>
          </a:p>
        </p:txBody>
      </p:sp>
    </p:spTree>
    <p:extLst>
      <p:ext uri="{BB962C8B-B14F-4D97-AF65-F5344CB8AC3E}">
        <p14:creationId xmlns:p14="http://schemas.microsoft.com/office/powerpoint/2010/main" val="2889628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p:txBody>
          <a:bodyPr/>
          <a:lstStyle/>
          <a:p>
            <a:r>
              <a:rPr lang="en-US">
                <a:latin typeface="Arial" charset="0"/>
                <a:ea typeface="ＭＳ Ｐゴシック" charset="0"/>
              </a:rPr>
              <a:t>Authentication and integrity</a:t>
            </a:r>
          </a:p>
        </p:txBody>
      </p:sp>
      <p:pic>
        <p:nvPicPr>
          <p:cNvPr id="169986" name="Picture 3" descr="eml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7970838"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4"/>
          <p:cNvSpPr>
            <a:spLocks noChangeArrowheads="1"/>
          </p:cNvSpPr>
          <p:nvPr/>
        </p:nvSpPr>
        <p:spPr bwMode="auto">
          <a:xfrm>
            <a:off x="1371600" y="3048000"/>
            <a:ext cx="104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a:latin typeface="Times New Roman" charset="0"/>
              </a:rPr>
              <a:t>EMLX</a:t>
            </a:r>
          </a:p>
        </p:txBody>
      </p:sp>
      <p:sp>
        <p:nvSpPr>
          <p:cNvPr id="169988" name="Rectangle 5"/>
          <p:cNvSpPr>
            <a:spLocks noChangeArrowheads="1"/>
          </p:cNvSpPr>
          <p:nvPr/>
        </p:nvSpPr>
        <p:spPr bwMode="auto">
          <a:xfrm>
            <a:off x="1066800" y="1339850"/>
            <a:ext cx="7315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a:spAutoFit/>
          </a:bodyPr>
          <a:lstStyle/>
          <a:p>
            <a:pPr eaLnBrk="0" hangingPunct="0"/>
            <a:r>
              <a:rPr lang="en-US" sz="2000">
                <a:solidFill>
                  <a:srgbClr val="00264D"/>
                </a:solidFill>
                <a:cs typeface="Arial" charset="0"/>
              </a:rPr>
              <a:t>This is a picture of a $2.5B move in the value of Emulex Corporation, in response to a fraudulent press release by short-sellers through InternetWire in 2000.  The release was widely disseminated by news media as a statement from Emulex management, but media failed to authenticate it.</a:t>
            </a:r>
          </a:p>
        </p:txBody>
      </p:sp>
      <p:sp>
        <p:nvSpPr>
          <p:cNvPr id="169989" name="Rectangle 6"/>
          <p:cNvSpPr>
            <a:spLocks noChangeArrowheads="1"/>
          </p:cNvSpPr>
          <p:nvPr/>
        </p:nvSpPr>
        <p:spPr bwMode="auto">
          <a:xfrm>
            <a:off x="5029200" y="6272213"/>
            <a:ext cx="309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1600">
                <a:solidFill>
                  <a:srgbClr val="800080"/>
                </a:solidFill>
                <a:latin typeface="Times New Roman" charset="0"/>
              </a:rPr>
              <a:t>[reproduced from </a:t>
            </a:r>
            <a:r>
              <a:rPr lang="en-US" sz="1600" i="1">
                <a:solidFill>
                  <a:srgbClr val="800080"/>
                </a:solidFill>
                <a:latin typeface="Times New Roman" charset="0"/>
              </a:rPr>
              <a:t>clearstation.com</a:t>
            </a:r>
            <a:r>
              <a:rPr lang="en-US" sz="1600">
                <a:solidFill>
                  <a:srgbClr val="800080"/>
                </a:solidFill>
                <a:latin typeface="Times New Roman" charset="0"/>
              </a:rPr>
              <a:t>]</a:t>
            </a:r>
          </a:p>
        </p:txBody>
      </p:sp>
    </p:spTree>
    <p:extLst>
      <p:ext uri="{BB962C8B-B14F-4D97-AF65-F5344CB8AC3E}">
        <p14:creationId xmlns:p14="http://schemas.microsoft.com/office/powerpoint/2010/main" val="269579167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4"/>
          <p:cNvSpPr>
            <a:spLocks noGrp="1"/>
          </p:cNvSpPr>
          <p:nvPr>
            <p:ph type="title"/>
          </p:nvPr>
        </p:nvSpPr>
        <p:spPr/>
        <p:txBody>
          <a:bodyPr/>
          <a:lstStyle/>
          <a:p>
            <a:r>
              <a:rPr lang="en-US">
                <a:latin typeface="Arial" charset="0"/>
                <a:ea typeface="ＭＳ Ｐゴシック" charset="0"/>
                <a:cs typeface="Arial" charset="0"/>
              </a:rPr>
              <a:t>Two “key points”</a:t>
            </a:r>
          </a:p>
        </p:txBody>
      </p:sp>
      <p:sp>
        <p:nvSpPr>
          <p:cNvPr id="111618" name="Content Placeholder 5"/>
          <p:cNvSpPr>
            <a:spLocks noGrp="1"/>
          </p:cNvSpPr>
          <p:nvPr>
            <p:ph idx="1"/>
          </p:nvPr>
        </p:nvSpPr>
        <p:spPr/>
        <p:txBody>
          <a:bodyPr/>
          <a:lstStyle/>
          <a:p>
            <a:r>
              <a:rPr lang="en-US" sz="2400">
                <a:latin typeface="Arial" charset="0"/>
                <a:ea typeface="ＭＳ Ｐゴシック" charset="0"/>
                <a:cs typeface="Arial" charset="0"/>
              </a:rPr>
              <a:t>Digital signatures are “stronger” than physical signatures, because they are bound to the document contents.</a:t>
            </a:r>
          </a:p>
          <a:p>
            <a:pPr lvl="1"/>
            <a:r>
              <a:rPr lang="en-US" sz="2000">
                <a:latin typeface="Arial" charset="0"/>
                <a:ea typeface="ＭＳ Ｐゴシック" charset="0"/>
                <a:cs typeface="Arial" charset="0"/>
              </a:rPr>
              <a:t>Attacker cannot change the document contents without invalidating the signature.</a:t>
            </a:r>
          </a:p>
          <a:p>
            <a:r>
              <a:rPr lang="en-US" sz="2400">
                <a:latin typeface="Arial" charset="0"/>
                <a:ea typeface="ＭＳ Ｐゴシック" charset="0"/>
                <a:cs typeface="Arial" charset="0"/>
              </a:rPr>
              <a:t>To verify a signature, the receiver must already know the public key of the signer.</a:t>
            </a:r>
          </a:p>
          <a:p>
            <a:pPr lvl="1"/>
            <a:r>
              <a:rPr lang="en-US" sz="2000">
                <a:latin typeface="Arial" charset="0"/>
                <a:ea typeface="ＭＳ Ｐゴシック" charset="0"/>
                <a:cs typeface="Arial" charset="0"/>
              </a:rPr>
              <a:t>And it must be right.</a:t>
            </a:r>
          </a:p>
          <a:p>
            <a:pPr lvl="1"/>
            <a:r>
              <a:rPr lang="en-US" sz="2000">
                <a:latin typeface="Arial" charset="0"/>
                <a:ea typeface="ＭＳ Ｐゴシック" charset="0"/>
                <a:cs typeface="Arial" charset="0"/>
              </a:rPr>
              <a:t>But how to know for sure?</a:t>
            </a:r>
          </a:p>
        </p:txBody>
      </p:sp>
    </p:spTree>
    <p:extLst>
      <p:ext uri="{BB962C8B-B14F-4D97-AF65-F5344CB8AC3E}">
        <p14:creationId xmlns:p14="http://schemas.microsoft.com/office/powerpoint/2010/main" val="33537569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the right key</a:t>
            </a:r>
            <a:endParaRPr lang="en-US" dirty="0"/>
          </a:p>
        </p:txBody>
      </p:sp>
      <p:sp>
        <p:nvSpPr>
          <p:cNvPr id="4" name="Content Placeholder 3"/>
          <p:cNvSpPr>
            <a:spLocks noGrp="1"/>
          </p:cNvSpPr>
          <p:nvPr>
            <p:ph idx="1"/>
          </p:nvPr>
        </p:nvSpPr>
        <p:spPr>
          <a:xfrm>
            <a:off x="457200" y="1831975"/>
            <a:ext cx="8226425" cy="4111625"/>
          </a:xfrm>
        </p:spPr>
        <p:txBody>
          <a:bodyPr/>
          <a:lstStyle/>
          <a:p>
            <a:r>
              <a:rPr lang="en-US" dirty="0" smtClean="0"/>
              <a:t>How does Alice know Bob’s public key?</a:t>
            </a:r>
            <a:endParaRPr lang="en-US" dirty="0"/>
          </a:p>
        </p:txBody>
      </p:sp>
      <p:pic>
        <p:nvPicPr>
          <p:cNvPr id="3" name="Picture 2"/>
          <p:cNvPicPr>
            <a:picLocks noChangeAspect="1"/>
          </p:cNvPicPr>
          <p:nvPr/>
        </p:nvPicPr>
        <p:blipFill>
          <a:blip r:embed="rId2"/>
          <a:stretch>
            <a:fillRect/>
          </a:stretch>
        </p:blipFill>
        <p:spPr>
          <a:xfrm flipH="1">
            <a:off x="6781800" y="3048000"/>
            <a:ext cx="1827014" cy="2362200"/>
          </a:xfrm>
          <a:prstGeom prst="rect">
            <a:avLst/>
          </a:prstGeom>
        </p:spPr>
      </p:pic>
      <p:pic>
        <p:nvPicPr>
          <p:cNvPr id="5" name="Picture 4"/>
          <p:cNvPicPr>
            <a:picLocks noChangeAspect="1"/>
          </p:cNvPicPr>
          <p:nvPr/>
        </p:nvPicPr>
        <p:blipFill>
          <a:blip r:embed="rId3"/>
          <a:stretch>
            <a:fillRect/>
          </a:stretch>
        </p:blipFill>
        <p:spPr>
          <a:xfrm flipH="1">
            <a:off x="5410200" y="3276600"/>
            <a:ext cx="1060501" cy="1727200"/>
          </a:xfrm>
          <a:prstGeom prst="rect">
            <a:avLst/>
          </a:prstGeom>
        </p:spPr>
      </p:pic>
      <p:grpSp>
        <p:nvGrpSpPr>
          <p:cNvPr id="7" name="Group 6"/>
          <p:cNvGrpSpPr/>
          <p:nvPr/>
        </p:nvGrpSpPr>
        <p:grpSpPr>
          <a:xfrm>
            <a:off x="3657600" y="3657600"/>
            <a:ext cx="1447800" cy="914400"/>
            <a:chOff x="6934200" y="1524000"/>
            <a:chExt cx="1447800" cy="914400"/>
          </a:xfrm>
        </p:grpSpPr>
        <p:sp>
          <p:nvSpPr>
            <p:cNvPr id="8" name="Rectangle 7"/>
            <p:cNvSpPr/>
            <p:nvPr/>
          </p:nvSpPr>
          <p:spPr bwMode="auto">
            <a:xfrm>
              <a:off x="6934200" y="1524000"/>
              <a:ext cx="1447800"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sp>
          <p:nvSpPr>
            <p:cNvPr id="9" name="Isosceles Triangle 8"/>
            <p:cNvSpPr/>
            <p:nvPr/>
          </p:nvSpPr>
          <p:spPr bwMode="auto">
            <a:xfrm flipV="1">
              <a:off x="6934200" y="1524000"/>
              <a:ext cx="1447800" cy="457200"/>
            </a:xfrm>
            <a:prstGeom prst="triangle">
              <a:avLst>
                <a:gd name="adj" fmla="val 5087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solidFill>
                  <a:schemeClr val="bg1"/>
                </a:solidFill>
                <a:effectLst/>
                <a:latin typeface="Arial" charset="0"/>
                <a:cs typeface="Arial" charset="0"/>
              </a:endParaRPr>
            </a:p>
          </p:txBody>
        </p:sp>
      </p:grpSp>
      <p:sp>
        <p:nvSpPr>
          <p:cNvPr id="10" name="TextBox 9"/>
          <p:cNvSpPr txBox="1"/>
          <p:nvPr/>
        </p:nvSpPr>
        <p:spPr>
          <a:xfrm>
            <a:off x="3657600" y="3886200"/>
            <a:ext cx="1514257" cy="646331"/>
          </a:xfrm>
          <a:prstGeom prst="rect">
            <a:avLst/>
          </a:prstGeom>
          <a:noFill/>
        </p:spPr>
        <p:txBody>
          <a:bodyPr wrap="none" rtlCol="0">
            <a:spAutoFit/>
          </a:bodyPr>
          <a:lstStyle/>
          <a:p>
            <a:r>
              <a:rPr lang="en-US" sz="1200" dirty="0" smtClean="0">
                <a:solidFill>
                  <a:schemeClr val="tx1"/>
                </a:solidFill>
              </a:rPr>
              <a:t>Alice,</a:t>
            </a:r>
          </a:p>
          <a:p>
            <a:r>
              <a:rPr lang="en-US" sz="1200" dirty="0" smtClean="0">
                <a:solidFill>
                  <a:schemeClr val="tx1"/>
                </a:solidFill>
              </a:rPr>
              <a:t>Will you marry me?</a:t>
            </a:r>
          </a:p>
          <a:p>
            <a:r>
              <a:rPr lang="en-US" sz="1200" dirty="0">
                <a:solidFill>
                  <a:schemeClr val="tx1"/>
                </a:solidFill>
              </a:rPr>
              <a:t> </a:t>
            </a:r>
            <a:r>
              <a:rPr lang="en-US" sz="1200" dirty="0" smtClean="0">
                <a:solidFill>
                  <a:schemeClr val="tx1"/>
                </a:solidFill>
              </a:rPr>
              <a:t>          Signed, </a:t>
            </a:r>
            <a:r>
              <a:rPr lang="en-US" sz="1200" dirty="0" smtClean="0">
                <a:solidFill>
                  <a:schemeClr val="tx1"/>
                </a:solidFill>
                <a:latin typeface="Apple Chancery"/>
                <a:cs typeface="Apple Chancery"/>
              </a:rPr>
              <a:t>Bob</a:t>
            </a:r>
            <a:endParaRPr lang="en-US" sz="1200" dirty="0">
              <a:solidFill>
                <a:schemeClr val="tx1"/>
              </a:solidFill>
              <a:latin typeface="Apple Chancery"/>
              <a:cs typeface="Apple Chancery"/>
            </a:endParaRPr>
          </a:p>
        </p:txBody>
      </p:sp>
      <p:cxnSp>
        <p:nvCxnSpPr>
          <p:cNvPr id="11" name="Straight Connector 10"/>
          <p:cNvCxnSpPr/>
          <p:nvPr/>
        </p:nvCxnSpPr>
        <p:spPr bwMode="auto">
          <a:xfrm>
            <a:off x="3810000" y="4724400"/>
            <a:ext cx="1066800" cy="0"/>
          </a:xfrm>
          <a:prstGeom prst="line">
            <a:avLst/>
          </a:prstGeom>
          <a:solidFill>
            <a:srgbClr val="00B8FF"/>
          </a:solidFill>
          <a:ln w="38100" cap="flat" cmpd="sng" algn="ctr">
            <a:solidFill>
              <a:schemeClr val="tx1"/>
            </a:solidFill>
            <a:prstDash val="solid"/>
            <a:round/>
            <a:headEnd type="none" w="med" len="med"/>
            <a:tailEnd type="triangle" w="med" len="med"/>
          </a:ln>
          <a:effectLst/>
        </p:spPr>
      </p:cxnSp>
      <p:pic>
        <p:nvPicPr>
          <p:cNvPr id="12" name="Picture 11"/>
          <p:cNvPicPr>
            <a:picLocks noChangeAspect="1"/>
          </p:cNvPicPr>
          <p:nvPr/>
        </p:nvPicPr>
        <p:blipFill>
          <a:blip r:embed="rId4"/>
          <a:stretch>
            <a:fillRect/>
          </a:stretch>
        </p:blipFill>
        <p:spPr>
          <a:xfrm flipH="1">
            <a:off x="2255982" y="3352800"/>
            <a:ext cx="1096818" cy="1447800"/>
          </a:xfrm>
          <a:prstGeom prst="rect">
            <a:avLst/>
          </a:prstGeom>
        </p:spPr>
      </p:pic>
    </p:spTree>
    <p:extLst>
      <p:ext uri="{BB962C8B-B14F-4D97-AF65-F5344CB8AC3E}">
        <p14:creationId xmlns:p14="http://schemas.microsoft.com/office/powerpoint/2010/main" val="779784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Endorsements: certificates</a:t>
            </a:r>
            <a:endParaRPr lang="en-US" dirty="0"/>
          </a:p>
        </p:txBody>
      </p:sp>
      <p:sp>
        <p:nvSpPr>
          <p:cNvPr id="3" name="Content Placeholder 2"/>
          <p:cNvSpPr>
            <a:spLocks noGrp="1"/>
          </p:cNvSpPr>
          <p:nvPr>
            <p:ph idx="1"/>
          </p:nvPr>
        </p:nvSpPr>
        <p:spPr/>
        <p:txBody>
          <a:bodyPr/>
          <a:lstStyle/>
          <a:p>
            <a:r>
              <a:rPr lang="en-US" sz="2400" b="0" dirty="0" smtClean="0"/>
              <a:t>A principal may </a:t>
            </a:r>
            <a:r>
              <a:rPr lang="en-US" sz="2400" dirty="0" smtClean="0"/>
              <a:t>endorse</a:t>
            </a:r>
            <a:r>
              <a:rPr lang="en-US" sz="2400" b="0" dirty="0" smtClean="0"/>
              <a:t> another’s key.</a:t>
            </a:r>
          </a:p>
          <a:p>
            <a:r>
              <a:rPr lang="en-US" sz="2400" b="0" dirty="0" smtClean="0"/>
              <a:t>Issue a signed statement containing the key, and some statement about the key.</a:t>
            </a:r>
          </a:p>
          <a:p>
            <a:r>
              <a:rPr lang="en-US" sz="2400" b="0" dirty="0" smtClean="0"/>
              <a:t>We call it a </a:t>
            </a:r>
            <a:r>
              <a:rPr lang="en-US" sz="2400" dirty="0" smtClean="0"/>
              <a:t>certificate</a:t>
            </a:r>
            <a:r>
              <a:rPr lang="en-US" sz="2400" b="0" dirty="0" smtClean="0"/>
              <a:t>.</a:t>
            </a:r>
          </a:p>
          <a:p>
            <a:r>
              <a:rPr lang="en-US" sz="2400" b="0" dirty="0" smtClean="0"/>
              <a:t>But how does anyone know the </a:t>
            </a:r>
            <a:r>
              <a:rPr lang="en-US" sz="2400" dirty="0" smtClean="0"/>
              <a:t>endorser’s</a:t>
            </a:r>
            <a:r>
              <a:rPr lang="en-US" sz="2400" b="0" dirty="0" smtClean="0"/>
              <a:t> key?</a:t>
            </a:r>
            <a:endParaRPr lang="en-US" sz="2400" b="0" dirty="0"/>
          </a:p>
        </p:txBody>
      </p:sp>
      <p:grpSp>
        <p:nvGrpSpPr>
          <p:cNvPr id="4" name="Group 12"/>
          <p:cNvGrpSpPr>
            <a:grpSpLocks/>
          </p:cNvGrpSpPr>
          <p:nvPr/>
        </p:nvGrpSpPr>
        <p:grpSpPr bwMode="auto">
          <a:xfrm>
            <a:off x="5181600" y="4368800"/>
            <a:ext cx="3048000" cy="2032000"/>
            <a:chOff x="685800" y="4572000"/>
            <a:chExt cx="3048000" cy="2032000"/>
          </a:xfrm>
        </p:grpSpPr>
        <p:sp>
          <p:nvSpPr>
            <p:cNvPr id="5" name="Alternate Process 4"/>
            <p:cNvSpPr/>
            <p:nvPr/>
          </p:nvSpPr>
          <p:spPr bwMode="auto">
            <a:xfrm>
              <a:off x="685800" y="4572000"/>
              <a:ext cx="3048000" cy="2032000"/>
            </a:xfrm>
            <a:prstGeom prst="flowChartAlternateProcess">
              <a:avLst/>
            </a:prstGeom>
            <a:solidFill>
              <a:schemeClr val="accent6"/>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charset="0"/>
                <a:buNone/>
                <a:defRPr/>
              </a:pPr>
              <a:r>
                <a:rPr lang="en-US" sz="2000" dirty="0">
                  <a:solidFill>
                    <a:prstClr val="white"/>
                  </a:solidFill>
                  <a:latin typeface="Copperplate Gothic Bold" charset="0"/>
                  <a:cs typeface="Copperplate Gothic Bold" charset="0"/>
                </a:rPr>
                <a:t>Certificate</a:t>
              </a:r>
            </a:p>
            <a:p>
              <a:pPr>
                <a:spcAft>
                  <a:spcPts val="3000"/>
                </a:spcAft>
                <a:buClr>
                  <a:srgbClr val="000000"/>
                </a:buClr>
                <a:buSzPct val="100000"/>
                <a:buFont typeface="Times New Roman" charset="0"/>
                <a:buNone/>
                <a:defRPr/>
              </a:pPr>
              <a:r>
                <a:rPr lang="en-US" sz="1800" dirty="0">
                  <a:solidFill>
                    <a:prstClr val="white"/>
                  </a:solidFill>
                  <a:cs typeface="Arial" charset="0"/>
                </a:rPr>
                <a:t>Term of validity</a:t>
              </a:r>
            </a:p>
            <a:p>
              <a:pPr>
                <a:spcAft>
                  <a:spcPts val="3000"/>
                </a:spcAft>
                <a:buClr>
                  <a:srgbClr val="000000"/>
                </a:buClr>
                <a:buSzPct val="100000"/>
                <a:buFont typeface="Times New Roman" charset="0"/>
                <a:buNone/>
                <a:defRPr/>
              </a:pPr>
              <a:r>
                <a:rPr lang="en-US" sz="1800" dirty="0">
                  <a:solidFill>
                    <a:prstClr val="white"/>
                  </a:solidFill>
                  <a:cs typeface="Arial" charset="0"/>
                </a:rPr>
                <a:t>Issuer’s name (or key)</a:t>
              </a:r>
            </a:p>
          </p:txBody>
        </p:sp>
        <p:sp>
          <p:nvSpPr>
            <p:cNvPr id="6" name="TextBox 6"/>
            <p:cNvSpPr txBox="1">
              <a:spLocks noChangeArrowheads="1"/>
            </p:cNvSpPr>
            <p:nvPr/>
          </p:nvSpPr>
          <p:spPr bwMode="auto">
            <a:xfrm>
              <a:off x="2286000" y="5988050"/>
              <a:ext cx="1287463" cy="5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smtClean="0">
                  <a:solidFill>
                    <a:prstClr val="white"/>
                  </a:solidFill>
                  <a:latin typeface="Edwardian Script ITC" charset="0"/>
                </a:rPr>
                <a:t>Signature</a:t>
              </a:r>
              <a:endParaRPr lang="en-US" smtClean="0">
                <a:solidFill>
                  <a:prstClr val="white"/>
                </a:solidFill>
                <a:latin typeface="Edwardian Script ITC" charset="0"/>
              </a:endParaRPr>
            </a:p>
          </p:txBody>
        </p:sp>
        <p:sp>
          <p:nvSpPr>
            <p:cNvPr id="7" name="12-Point Star 6"/>
            <p:cNvSpPr/>
            <p:nvPr/>
          </p:nvSpPr>
          <p:spPr bwMode="auto">
            <a:xfrm>
              <a:off x="1066800" y="6140450"/>
              <a:ext cx="381000" cy="381000"/>
            </a:xfrm>
            <a:prstGeom prst="star12">
              <a:avLst/>
            </a:prstGeom>
            <a:solidFill>
              <a:schemeClr val="accent5"/>
            </a:solidFill>
            <a:ln w="9525" cap="flat" cmpd="sng" algn="ctr">
              <a:no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ea typeface="ＭＳ Ｐゴシック" pitchFamily="-1" charset="-128"/>
                <a:cs typeface="Arial" charset="0"/>
              </a:endParaRPr>
            </a:p>
          </p:txBody>
        </p:sp>
        <p:sp>
          <p:nvSpPr>
            <p:cNvPr id="8" name="Rounded Rectangular Callout 7"/>
            <p:cNvSpPr/>
            <p:nvPr/>
          </p:nvSpPr>
          <p:spPr bwMode="auto">
            <a:xfrm>
              <a:off x="838200" y="5308600"/>
              <a:ext cx="2667000" cy="381000"/>
            </a:xfrm>
            <a:prstGeom prst="wedgeRoundRectCallou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dirty="0">
                <a:solidFill>
                  <a:prstClr val="white"/>
                </a:solidFill>
                <a:ea typeface="ＭＳ Ｐゴシック" pitchFamily="-1" charset="-128"/>
                <a:cs typeface="Arial" charset="0"/>
              </a:endParaRPr>
            </a:p>
          </p:txBody>
        </p:sp>
        <p:sp>
          <p:nvSpPr>
            <p:cNvPr id="9" name="TextBox 22"/>
            <p:cNvSpPr txBox="1">
              <a:spLocks noChangeArrowheads="1"/>
            </p:cNvSpPr>
            <p:nvPr/>
          </p:nvSpPr>
          <p:spPr bwMode="auto">
            <a:xfrm>
              <a:off x="838200" y="5308600"/>
              <a:ext cx="27978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solidFill>
                    <a:prstClr val="white"/>
                  </a:solidFill>
                </a:rPr>
                <a:t>Bob’s key is 247E6F1A…</a:t>
              </a:r>
            </a:p>
          </p:txBody>
        </p:sp>
      </p:grpSp>
      <p:pic>
        <p:nvPicPr>
          <p:cNvPr id="10" name="Picture 9"/>
          <p:cNvPicPr>
            <a:picLocks noChangeAspect="1"/>
          </p:cNvPicPr>
          <p:nvPr/>
        </p:nvPicPr>
        <p:blipFill>
          <a:blip r:embed="rId2"/>
          <a:stretch>
            <a:fillRect/>
          </a:stretch>
        </p:blipFill>
        <p:spPr>
          <a:xfrm>
            <a:off x="1219200" y="4064000"/>
            <a:ext cx="2641600" cy="2641600"/>
          </a:xfrm>
          <a:prstGeom prst="rect">
            <a:avLst/>
          </a:prstGeom>
        </p:spPr>
      </p:pic>
    </p:spTree>
    <p:extLst>
      <p:ext uri="{BB962C8B-B14F-4D97-AF65-F5344CB8AC3E}">
        <p14:creationId xmlns:p14="http://schemas.microsoft.com/office/powerpoint/2010/main" val="208286471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root-ca.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0"/>
            <a:ext cx="719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3581400" y="4267200"/>
            <a:ext cx="4419600" cy="2896362"/>
          </a:xfrm>
          <a:prstGeom prst="rect">
            <a:avLst/>
          </a:prstGeom>
          <a:ln>
            <a:solidFill>
              <a:schemeClr val="bg1">
                <a:lumMod val="85000"/>
              </a:schemeClr>
            </a:solidFill>
          </a:ln>
        </p:spPr>
      </p:pic>
      <p:sp>
        <p:nvSpPr>
          <p:cNvPr id="3" name="Rectangle 10"/>
          <p:cNvSpPr>
            <a:spLocks noChangeArrowheads="1"/>
          </p:cNvSpPr>
          <p:nvPr/>
        </p:nvSpPr>
        <p:spPr bwMode="auto">
          <a:xfrm>
            <a:off x="3581400" y="2057400"/>
            <a:ext cx="4419600" cy="2554545"/>
          </a:xfrm>
          <a:prstGeom prst="rect">
            <a:avLst/>
          </a:prstGeom>
          <a:solidFill>
            <a:schemeClr val="bg1">
              <a:lumMod val="95000"/>
            </a:schemeClr>
          </a:solidFill>
          <a:ln>
            <a:solidFill>
              <a:schemeClr val="bg1">
                <a:lumMod val="85000"/>
              </a:schemeClr>
            </a:solidFill>
          </a:ln>
        </p:spPr>
        <p:txBody>
          <a:bodyPr wrap="square">
            <a:spAutoFit/>
          </a:bodyPr>
          <a:lstStyle/>
          <a:p>
            <a:r>
              <a:rPr lang="en-US" sz="2000" dirty="0" smtClean="0">
                <a:solidFill>
                  <a:srgbClr val="003367"/>
                </a:solidFill>
              </a:rPr>
              <a:t>We can learn about keys from a </a:t>
            </a:r>
            <a:r>
              <a:rPr lang="en-US" sz="2000" b="1" dirty="0" smtClean="0">
                <a:solidFill>
                  <a:schemeClr val="accent2"/>
                </a:solidFill>
              </a:rPr>
              <a:t>chain</a:t>
            </a:r>
            <a:r>
              <a:rPr lang="en-US" sz="2000" dirty="0" smtClean="0">
                <a:solidFill>
                  <a:schemeClr val="accent2"/>
                </a:solidFill>
              </a:rPr>
              <a:t> </a:t>
            </a:r>
            <a:r>
              <a:rPr lang="en-US" sz="2000" dirty="0" smtClean="0">
                <a:solidFill>
                  <a:srgbClr val="003367"/>
                </a:solidFill>
              </a:rPr>
              <a:t>of endorsements rooted in some </a:t>
            </a:r>
            <a:r>
              <a:rPr lang="en-US" sz="2000" b="1" dirty="0" smtClean="0">
                <a:solidFill>
                  <a:schemeClr val="accent2"/>
                </a:solidFill>
              </a:rPr>
              <a:t>trust anchor</a:t>
            </a:r>
            <a:r>
              <a:rPr lang="en-US" sz="2000" dirty="0" smtClean="0">
                <a:solidFill>
                  <a:srgbClr val="003367"/>
                </a:solidFill>
              </a:rPr>
              <a:t>, whose key we “just know”.</a:t>
            </a:r>
          </a:p>
          <a:p>
            <a:endParaRPr lang="en-US" sz="2000" dirty="0">
              <a:solidFill>
                <a:srgbClr val="003367"/>
              </a:solidFill>
            </a:endParaRPr>
          </a:p>
          <a:p>
            <a:r>
              <a:rPr lang="en-US" sz="2000" b="1" dirty="0" smtClean="0">
                <a:solidFill>
                  <a:srgbClr val="003367"/>
                </a:solidFill>
              </a:rPr>
              <a:t>Example</a:t>
            </a:r>
            <a:r>
              <a:rPr lang="en-US" sz="2000" dirty="0" smtClean="0">
                <a:solidFill>
                  <a:srgbClr val="003367"/>
                </a:solidFill>
              </a:rPr>
              <a:t>: root </a:t>
            </a:r>
            <a:r>
              <a:rPr lang="en-US" sz="2000" b="1" dirty="0" smtClean="0">
                <a:solidFill>
                  <a:srgbClr val="651222"/>
                </a:solidFill>
              </a:rPr>
              <a:t>certifying authorities</a:t>
            </a:r>
            <a:r>
              <a:rPr lang="en-US" sz="2000" dirty="0" smtClean="0">
                <a:solidFill>
                  <a:srgbClr val="003367"/>
                </a:solidFill>
              </a:rPr>
              <a:t> (CAs) whose keys are baked into your Web browser.</a:t>
            </a:r>
          </a:p>
        </p:txBody>
      </p:sp>
    </p:spTree>
    <p:extLst>
      <p:ext uri="{BB962C8B-B14F-4D97-AF65-F5344CB8AC3E}">
        <p14:creationId xmlns:p14="http://schemas.microsoft.com/office/powerpoint/2010/main" val="297455890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990600" y="4876800"/>
            <a:ext cx="2819400" cy="1676400"/>
          </a:xfrm>
          <a:prstGeom prst="rect">
            <a:avLst/>
          </a:prstGeom>
          <a:solidFill>
            <a:schemeClr val="bg1">
              <a:lumMod val="75000"/>
            </a:schemeClr>
          </a:solidFill>
          <a:ln w="9525" cap="flat" cmpd="sng" algn="ctr">
            <a:no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ea typeface="ＭＳ Ｐゴシック" charset="-128"/>
              <a:cs typeface="Arial" charset="0"/>
            </a:endParaRPr>
          </a:p>
        </p:txBody>
      </p:sp>
      <p:sp>
        <p:nvSpPr>
          <p:cNvPr id="122882" name="Title 1"/>
          <p:cNvSpPr>
            <a:spLocks noGrp="1"/>
          </p:cNvSpPr>
          <p:nvPr>
            <p:ph type="title"/>
          </p:nvPr>
        </p:nvSpPr>
        <p:spPr/>
        <p:txBody>
          <a:bodyPr/>
          <a:lstStyle/>
          <a:p>
            <a:r>
              <a:rPr lang="en-US" sz="3600" dirty="0" smtClean="0">
                <a:latin typeface="Arial" charset="0"/>
                <a:ea typeface="ＭＳ Ｐゴシック" charset="0"/>
                <a:cs typeface="Arial" charset="0"/>
              </a:rPr>
              <a:t>PKI </a:t>
            </a:r>
            <a:r>
              <a:rPr lang="en-US" sz="3600" dirty="0" smtClean="0">
                <a:latin typeface="Arial" charset="0"/>
                <a:ea typeface="ＭＳ Ｐゴシック" charset="0"/>
                <a:cs typeface="Arial" charset="0"/>
                <a:sym typeface="Wingdings"/>
              </a:rPr>
              <a:t></a:t>
            </a:r>
            <a:r>
              <a:rPr lang="en-US" sz="3600" dirty="0" smtClean="0">
                <a:latin typeface="Arial" charset="0"/>
                <a:ea typeface="ＭＳ Ｐゴシック" charset="0"/>
                <a:cs typeface="Arial" charset="0"/>
              </a:rPr>
              <a:t>Trust management</a:t>
            </a:r>
            <a:endParaRPr lang="en-US" sz="3600" dirty="0">
              <a:latin typeface="Arial" charset="0"/>
              <a:ea typeface="ＭＳ Ｐゴシック" charset="0"/>
              <a:cs typeface="Arial" charset="0"/>
            </a:endParaRPr>
          </a:p>
        </p:txBody>
      </p:sp>
      <p:sp>
        <p:nvSpPr>
          <p:cNvPr id="122883" name="Content Placeholder 2"/>
          <p:cNvSpPr>
            <a:spLocks noGrp="1"/>
          </p:cNvSpPr>
          <p:nvPr>
            <p:ph idx="1"/>
          </p:nvPr>
        </p:nvSpPr>
        <p:spPr>
          <a:xfrm>
            <a:off x="457200" y="1371600"/>
            <a:ext cx="8226425" cy="2895600"/>
          </a:xfrm>
        </p:spPr>
        <p:txBody>
          <a:bodyPr/>
          <a:lstStyle/>
          <a:p>
            <a:r>
              <a:rPr lang="en-US" sz="2200" b="0" dirty="0">
                <a:latin typeface="Arial" charset="0"/>
                <a:ea typeface="ＭＳ Ｐゴシック" charset="0"/>
                <a:cs typeface="Arial" charset="0"/>
              </a:rPr>
              <a:t>An entity </a:t>
            </a:r>
            <a:r>
              <a:rPr lang="en-US" sz="2200" dirty="0">
                <a:latin typeface="Arial" charset="0"/>
                <a:ea typeface="ＭＳ Ｐゴシック" charset="0"/>
                <a:cs typeface="Arial" charset="0"/>
              </a:rPr>
              <a:t>A</a:t>
            </a:r>
            <a:r>
              <a:rPr lang="en-US" sz="2200" b="0" dirty="0">
                <a:latin typeface="Arial" charset="0"/>
                <a:ea typeface="ＭＳ Ｐゴシック" charset="0"/>
                <a:cs typeface="Arial" charset="0"/>
              </a:rPr>
              <a:t> </a:t>
            </a:r>
            <a:r>
              <a:rPr lang="en-US" sz="2200" dirty="0">
                <a:latin typeface="Arial" charset="0"/>
                <a:ea typeface="ＭＳ Ｐゴシック" charset="0"/>
                <a:cs typeface="Arial" charset="0"/>
              </a:rPr>
              <a:t>delegates</a:t>
            </a:r>
            <a:r>
              <a:rPr lang="en-US" sz="2200" b="0" dirty="0">
                <a:latin typeface="Arial" charset="0"/>
                <a:ea typeface="ＭＳ Ｐゴシック" charset="0"/>
                <a:cs typeface="Arial" charset="0"/>
              </a:rPr>
              <a:t> trust to another by endorsing its public key </a:t>
            </a:r>
            <a:r>
              <a:rPr lang="en-US" sz="2200" b="0" dirty="0" smtClean="0">
                <a:latin typeface="Arial" charset="0"/>
                <a:ea typeface="ＭＳ Ｐゴシック" charset="0"/>
                <a:cs typeface="Arial" charset="0"/>
              </a:rPr>
              <a:t>as bound to a global name or some other </a:t>
            </a:r>
            <a:r>
              <a:rPr lang="en-US" sz="2200" dirty="0" smtClean="0">
                <a:solidFill>
                  <a:srgbClr val="800000"/>
                </a:solidFill>
                <a:latin typeface="Arial" charset="0"/>
                <a:ea typeface="ＭＳ Ｐゴシック" charset="0"/>
                <a:cs typeface="Arial" charset="0"/>
              </a:rPr>
              <a:t>attribute</a:t>
            </a:r>
            <a:r>
              <a:rPr lang="en-US" sz="2200" b="0" dirty="0" smtClean="0">
                <a:latin typeface="Arial" charset="0"/>
                <a:ea typeface="ＭＳ Ｐゴシック" charset="0"/>
                <a:cs typeface="Arial" charset="0"/>
              </a:rPr>
              <a:t>.</a:t>
            </a:r>
            <a:endParaRPr lang="en-US" sz="2200" b="0" dirty="0">
              <a:latin typeface="Arial" charset="0"/>
              <a:ea typeface="ＭＳ Ｐゴシック" charset="0"/>
              <a:cs typeface="Arial" charset="0"/>
            </a:endParaRPr>
          </a:p>
          <a:p>
            <a:r>
              <a:rPr lang="en-US" sz="2200" b="0" dirty="0">
                <a:latin typeface="Arial" charset="0"/>
                <a:ea typeface="ＭＳ Ｐゴシック" charset="0"/>
                <a:cs typeface="Arial" charset="0"/>
              </a:rPr>
              <a:t>The delegation is </a:t>
            </a:r>
            <a:r>
              <a:rPr lang="en-US" sz="2200" b="0" dirty="0" smtClean="0">
                <a:latin typeface="Arial" charset="0"/>
                <a:ea typeface="ＭＳ Ｐゴシック" charset="0"/>
                <a:cs typeface="Arial" charset="0"/>
              </a:rPr>
              <a:t>an assertion of fact by the issuer </a:t>
            </a:r>
            <a:r>
              <a:rPr lang="en-US" sz="2200" dirty="0" smtClean="0">
                <a:latin typeface="Arial" charset="0"/>
                <a:ea typeface="ＭＳ Ｐゴシック" charset="0"/>
                <a:cs typeface="Arial" charset="0"/>
              </a:rPr>
              <a:t>A</a:t>
            </a:r>
            <a:r>
              <a:rPr lang="en-US" sz="2200" b="0" dirty="0" smtClean="0">
                <a:latin typeface="Arial" charset="0"/>
                <a:ea typeface="ＭＳ Ｐゴシック" charset="0"/>
                <a:cs typeface="Arial" charset="0"/>
              </a:rPr>
              <a:t>, and is </a:t>
            </a:r>
            <a:r>
              <a:rPr lang="en-US" sz="2200" b="0" dirty="0">
                <a:latin typeface="Arial" charset="0"/>
                <a:ea typeface="ＭＳ Ｐゴシック" charset="0"/>
                <a:cs typeface="Arial" charset="0"/>
              </a:rPr>
              <a:t>issued </a:t>
            </a:r>
            <a:r>
              <a:rPr lang="en-US" sz="2200" b="0" dirty="0" smtClean="0">
                <a:latin typeface="Arial" charset="0"/>
                <a:ea typeface="ＭＳ Ｐゴシック" charset="0"/>
                <a:cs typeface="Arial" charset="0"/>
              </a:rPr>
              <a:t>as a </a:t>
            </a:r>
            <a:r>
              <a:rPr lang="en-US" sz="2200" dirty="0">
                <a:solidFill>
                  <a:srgbClr val="800000"/>
                </a:solidFill>
                <a:latin typeface="Arial" charset="0"/>
                <a:ea typeface="ＭＳ Ｐゴシック" charset="0"/>
                <a:cs typeface="Arial" charset="0"/>
              </a:rPr>
              <a:t>certificate</a:t>
            </a:r>
            <a:r>
              <a:rPr lang="en-US" sz="2200" b="0" dirty="0">
                <a:solidFill>
                  <a:srgbClr val="800000"/>
                </a:solidFill>
                <a:latin typeface="Arial" charset="0"/>
                <a:ea typeface="ＭＳ Ｐゴシック" charset="0"/>
                <a:cs typeface="Arial" charset="0"/>
              </a:rPr>
              <a:t> </a:t>
            </a:r>
            <a:r>
              <a:rPr lang="en-US" sz="2200" b="0" dirty="0">
                <a:latin typeface="Arial" charset="0"/>
                <a:ea typeface="ＭＳ Ｐゴシック" charset="0"/>
                <a:cs typeface="Arial" charset="0"/>
              </a:rPr>
              <a:t>that is digitally signed by </a:t>
            </a:r>
            <a:r>
              <a:rPr lang="en-US" sz="2200" dirty="0">
                <a:latin typeface="Arial" charset="0"/>
                <a:ea typeface="ＭＳ Ｐゴシック" charset="0"/>
                <a:cs typeface="Arial" charset="0"/>
              </a:rPr>
              <a:t>A</a:t>
            </a:r>
            <a:r>
              <a:rPr lang="en-US" sz="2200" b="0" dirty="0">
                <a:latin typeface="Arial" charset="0"/>
                <a:ea typeface="ＭＳ Ｐゴシック" charset="0"/>
                <a:cs typeface="Arial" charset="0"/>
              </a:rPr>
              <a:t>.</a:t>
            </a:r>
          </a:p>
          <a:p>
            <a:r>
              <a:rPr lang="en-US" sz="2200" b="0" dirty="0">
                <a:latin typeface="Arial" charset="0"/>
                <a:ea typeface="ＭＳ Ｐゴシック" charset="0"/>
                <a:cs typeface="Arial" charset="0"/>
              </a:rPr>
              <a:t>In a standard </a:t>
            </a:r>
            <a:r>
              <a:rPr lang="en-US" sz="2200" dirty="0">
                <a:latin typeface="Arial" charset="0"/>
                <a:ea typeface="ＭＳ Ｐゴシック" charset="0"/>
                <a:cs typeface="Arial" charset="0"/>
              </a:rPr>
              <a:t>x.509 identity </a:t>
            </a:r>
            <a:r>
              <a:rPr lang="en-US" sz="2200" dirty="0" smtClean="0">
                <a:latin typeface="Arial" charset="0"/>
                <a:ea typeface="ＭＳ Ｐゴシック" charset="0"/>
                <a:cs typeface="Arial" charset="0"/>
              </a:rPr>
              <a:t>cert </a:t>
            </a:r>
            <a:r>
              <a:rPr lang="en-US" sz="2200" b="0" dirty="0">
                <a:latin typeface="Arial" charset="0"/>
                <a:ea typeface="ＭＳ Ｐゴシック" charset="0"/>
                <a:cs typeface="Arial" charset="0"/>
              </a:rPr>
              <a:t>(e.g., issued by a PKI CA for web), the attribute is a </a:t>
            </a:r>
            <a:r>
              <a:rPr lang="en-US" sz="2200" dirty="0" smtClean="0">
                <a:latin typeface="Arial" charset="0"/>
                <a:ea typeface="ＭＳ Ｐゴシック" charset="0"/>
                <a:cs typeface="Arial" charset="0"/>
              </a:rPr>
              <a:t>distinguished </a:t>
            </a:r>
            <a:r>
              <a:rPr lang="en-US" sz="2200" dirty="0">
                <a:latin typeface="Arial" charset="0"/>
                <a:ea typeface="ＭＳ Ｐゴシック" charset="0"/>
                <a:cs typeface="Arial" charset="0"/>
              </a:rPr>
              <a:t>name</a:t>
            </a:r>
            <a:r>
              <a:rPr lang="en-US" sz="2200" b="0" dirty="0">
                <a:latin typeface="Arial" charset="0"/>
                <a:ea typeface="ＭＳ Ｐゴシック" charset="0"/>
                <a:cs typeface="Arial" charset="0"/>
              </a:rPr>
              <a:t>.</a:t>
            </a:r>
          </a:p>
          <a:p>
            <a:pPr lvl="1"/>
            <a:r>
              <a:rPr lang="en-US" sz="1800" b="0" dirty="0">
                <a:latin typeface="Arial" charset="0"/>
                <a:ea typeface="ＭＳ Ｐゴシック" charset="0"/>
                <a:cs typeface="Arial" charset="0"/>
              </a:rPr>
              <a:t>e.g., “Alice” or “</a:t>
            </a:r>
            <a:r>
              <a:rPr lang="en-US" altLang="ja-JP" sz="1800" b="0" dirty="0" err="1">
                <a:latin typeface="Arial" charset="0"/>
                <a:ea typeface="ＭＳ Ｐゴシック" charset="0"/>
                <a:cs typeface="Arial" charset="0"/>
              </a:rPr>
              <a:t>amazon.com</a:t>
            </a:r>
            <a:r>
              <a:rPr lang="en-US" sz="1800" b="0" dirty="0" smtClean="0">
                <a:latin typeface="Arial" charset="0"/>
                <a:ea typeface="ＭＳ Ｐゴシック" charset="0"/>
                <a:cs typeface="Arial" charset="0"/>
              </a:rPr>
              <a:t>”</a:t>
            </a:r>
          </a:p>
          <a:p>
            <a:pPr lvl="1"/>
            <a:r>
              <a:rPr lang="en-US" sz="1800" b="0" dirty="0" smtClean="0">
                <a:latin typeface="Arial" charset="0"/>
                <a:ea typeface="ＭＳ Ｐゴシック" charset="0"/>
                <a:cs typeface="Arial" charset="0"/>
              </a:rPr>
              <a:t>PKI- CA: Public Key Infrastructure, Certifying Authority</a:t>
            </a:r>
            <a:endParaRPr lang="en-US" sz="1800" dirty="0">
              <a:latin typeface="Arial" charset="0"/>
              <a:ea typeface="ＭＳ Ｐゴシック" charset="0"/>
              <a:cs typeface="Arial" charset="0"/>
            </a:endParaRPr>
          </a:p>
          <a:p>
            <a:endParaRPr lang="en-US" sz="2400" dirty="0">
              <a:latin typeface="Arial" charset="0"/>
              <a:ea typeface="ＭＳ Ｐゴシック" charset="0"/>
              <a:cs typeface="Arial" charset="0"/>
            </a:endParaRPr>
          </a:p>
          <a:p>
            <a:pPr>
              <a:buFont typeface="Times New Roman" charset="0"/>
              <a:buNone/>
            </a:pPr>
            <a:endParaRPr lang="en-US" sz="2400" dirty="0">
              <a:latin typeface="Arial" charset="0"/>
              <a:ea typeface="ＭＳ Ｐゴシック" charset="0"/>
              <a:cs typeface="Arial" charset="0"/>
            </a:endParaRPr>
          </a:p>
          <a:p>
            <a:endParaRPr lang="en-US" dirty="0">
              <a:latin typeface="Arial" charset="0"/>
              <a:ea typeface="ＭＳ Ｐゴシック" charset="0"/>
              <a:cs typeface="Arial" charset="0"/>
            </a:endParaRPr>
          </a:p>
        </p:txBody>
      </p:sp>
      <p:cxnSp>
        <p:nvCxnSpPr>
          <p:cNvPr id="122884" name="Straight Arrow Connector 40"/>
          <p:cNvCxnSpPr>
            <a:cxnSpLocks noChangeShapeType="1"/>
          </p:cNvCxnSpPr>
          <p:nvPr/>
        </p:nvCxnSpPr>
        <p:spPr bwMode="auto">
          <a:xfrm flipV="1">
            <a:off x="1905000" y="6094413"/>
            <a:ext cx="914400" cy="1587"/>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7" name="TextBox 16"/>
          <p:cNvSpPr txBox="1"/>
          <p:nvPr/>
        </p:nvSpPr>
        <p:spPr>
          <a:xfrm>
            <a:off x="1447800" y="6030913"/>
            <a:ext cx="1676400" cy="369887"/>
          </a:xfrm>
          <a:prstGeom prst="rect">
            <a:avLst/>
          </a:prstGeom>
          <a:noFill/>
        </p:spPr>
        <p:txBody>
          <a:bodyPr>
            <a:spAutoFit/>
          </a:bodyPr>
          <a:lstStyle/>
          <a:p>
            <a:pPr algn="ctr">
              <a:defRPr/>
            </a:pPr>
            <a:r>
              <a:rPr lang="en-US" sz="1800" dirty="0">
                <a:solidFill>
                  <a:srgbClr val="003367">
                    <a:lumMod val="75000"/>
                  </a:srgbClr>
                </a:solidFill>
                <a:ea typeface="ＭＳ Ｐゴシック" charset="-128"/>
                <a:cs typeface="ＭＳ Ｐゴシック" charset="-128"/>
              </a:rPr>
              <a:t>trusts</a:t>
            </a:r>
          </a:p>
        </p:txBody>
      </p:sp>
      <p:sp>
        <p:nvSpPr>
          <p:cNvPr id="20" name="Rectangle 19"/>
          <p:cNvSpPr/>
          <p:nvPr/>
        </p:nvSpPr>
        <p:spPr bwMode="auto">
          <a:xfrm>
            <a:off x="1143000" y="5822950"/>
            <a:ext cx="762000" cy="533400"/>
          </a:xfrm>
          <a:prstGeom prst="rect">
            <a:avLst/>
          </a:prstGeom>
          <a:solidFill>
            <a:srgbClr val="C085D7"/>
          </a:solidFill>
          <a:ln w="25400" cap="flat" cmpd="sng" algn="ctr">
            <a:solidFill>
              <a:schemeClr val="tx1"/>
            </a:solidFill>
            <a:prstDash val="solid"/>
            <a:round/>
            <a:headEnd type="none" w="med" len="med"/>
            <a:tailEnd type="none" w="med" len="med"/>
          </a:ln>
          <a:effectLst/>
        </p:spPr>
        <p:txBody>
          <a:bodyPr/>
          <a:lstStyle/>
          <a:p>
            <a:pPr algn="ctr">
              <a:defRPr/>
            </a:pPr>
            <a:r>
              <a:rPr lang="en-US" dirty="0">
                <a:solidFill>
                  <a:srgbClr val="003367">
                    <a:lumMod val="75000"/>
                  </a:srgbClr>
                </a:solidFill>
                <a:ea typeface="ＭＳ Ｐゴシック" charset="-128"/>
                <a:cs typeface="ＭＳ Ｐゴシック" charset="-128"/>
              </a:rPr>
              <a:t>A</a:t>
            </a:r>
          </a:p>
        </p:txBody>
      </p:sp>
      <p:sp>
        <p:nvSpPr>
          <p:cNvPr id="21" name="Rectangle 20"/>
          <p:cNvSpPr/>
          <p:nvPr/>
        </p:nvSpPr>
        <p:spPr bwMode="auto">
          <a:xfrm>
            <a:off x="2819400" y="5822950"/>
            <a:ext cx="762000" cy="533400"/>
          </a:xfrm>
          <a:prstGeom prst="rect">
            <a:avLst/>
          </a:prstGeom>
          <a:solidFill>
            <a:srgbClr val="C085D7"/>
          </a:solidFill>
          <a:ln w="25400" cap="flat" cmpd="sng" algn="ctr">
            <a:solidFill>
              <a:schemeClr val="tx1"/>
            </a:solidFill>
            <a:prstDash val="solid"/>
            <a:round/>
            <a:headEnd type="none" w="med" len="med"/>
            <a:tailEnd type="none" w="med" len="med"/>
          </a:ln>
          <a:effectLst/>
        </p:spPr>
        <p:txBody>
          <a:bodyPr/>
          <a:lstStyle/>
          <a:p>
            <a:pPr algn="ctr">
              <a:defRPr/>
            </a:pPr>
            <a:r>
              <a:rPr lang="en-US" dirty="0">
                <a:solidFill>
                  <a:srgbClr val="003367">
                    <a:lumMod val="75000"/>
                  </a:srgbClr>
                </a:solidFill>
                <a:ea typeface="ＭＳ Ｐゴシック" charset="-128"/>
                <a:cs typeface="ＭＳ Ｐゴシック" charset="-128"/>
              </a:rPr>
              <a:t>B</a:t>
            </a:r>
          </a:p>
        </p:txBody>
      </p:sp>
      <p:sp>
        <p:nvSpPr>
          <p:cNvPr id="122888" name="Rectangle 9"/>
          <p:cNvSpPr>
            <a:spLocks noChangeArrowheads="1"/>
          </p:cNvSpPr>
          <p:nvPr/>
        </p:nvSpPr>
        <p:spPr bwMode="auto">
          <a:xfrm>
            <a:off x="1066800" y="4962525"/>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smtClean="0">
                <a:solidFill>
                  <a:srgbClr val="00264D"/>
                </a:solidFill>
                <a:cs typeface="Arial" charset="0"/>
              </a:rPr>
              <a:t>A.</a:t>
            </a:r>
            <a:r>
              <a:rPr lang="en-US" sz="2800" b="1" smtClean="0">
                <a:solidFill>
                  <a:srgbClr val="00264D"/>
                </a:solidFill>
                <a:cs typeface="Arial" charset="0"/>
              </a:rPr>
              <a:t>trusts</a:t>
            </a:r>
            <a:r>
              <a:rPr lang="en-US" sz="2800" smtClean="0">
                <a:solidFill>
                  <a:srgbClr val="00264D"/>
                </a:solidFill>
                <a:cs typeface="Arial" charset="0"/>
              </a:rPr>
              <a:t> </a:t>
            </a:r>
            <a:r>
              <a:rPr lang="en-US" sz="2800" smtClean="0">
                <a:solidFill>
                  <a:srgbClr val="00264D"/>
                </a:solidFill>
                <a:cs typeface="Arial" charset="0"/>
                <a:sym typeface="Wingdings" charset="0"/>
              </a:rPr>
              <a:t> B</a:t>
            </a:r>
            <a:r>
              <a:rPr lang="en-US" sz="2800" smtClean="0">
                <a:solidFill>
                  <a:srgbClr val="00264D"/>
                </a:solidFill>
                <a:cs typeface="Arial" charset="0"/>
              </a:rPr>
              <a:t>  </a:t>
            </a:r>
            <a:endParaRPr lang="en-US" sz="2800" smtClean="0">
              <a:solidFill>
                <a:prstClr val="white"/>
              </a:solidFill>
            </a:endParaRPr>
          </a:p>
        </p:txBody>
      </p:sp>
      <p:grpSp>
        <p:nvGrpSpPr>
          <p:cNvPr id="122889" name="Group 12"/>
          <p:cNvGrpSpPr>
            <a:grpSpLocks/>
          </p:cNvGrpSpPr>
          <p:nvPr/>
        </p:nvGrpSpPr>
        <p:grpSpPr bwMode="auto">
          <a:xfrm>
            <a:off x="5105400" y="4673600"/>
            <a:ext cx="3048000" cy="2032000"/>
            <a:chOff x="685800" y="4572000"/>
            <a:chExt cx="3048000" cy="2032000"/>
          </a:xfrm>
        </p:grpSpPr>
        <p:sp>
          <p:nvSpPr>
            <p:cNvPr id="16" name="Alternate Process 15"/>
            <p:cNvSpPr/>
            <p:nvPr/>
          </p:nvSpPr>
          <p:spPr bwMode="auto">
            <a:xfrm>
              <a:off x="685800" y="4572000"/>
              <a:ext cx="3048000" cy="2032000"/>
            </a:xfrm>
            <a:prstGeom prst="flowChartAlternateProcess">
              <a:avLst/>
            </a:prstGeom>
            <a:solidFill>
              <a:schemeClr val="accent6"/>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charset="0"/>
                <a:buNone/>
                <a:defRPr/>
              </a:pPr>
              <a:r>
                <a:rPr lang="en-US" sz="2000" dirty="0">
                  <a:solidFill>
                    <a:prstClr val="white"/>
                  </a:solidFill>
                  <a:latin typeface="Copperplate Gothic Bold" charset="0"/>
                  <a:cs typeface="Copperplate Gothic Bold" charset="0"/>
                </a:rPr>
                <a:t>Certificate</a:t>
              </a:r>
            </a:p>
            <a:p>
              <a:pPr>
                <a:spcAft>
                  <a:spcPts val="3000"/>
                </a:spcAft>
                <a:buClr>
                  <a:srgbClr val="000000"/>
                </a:buClr>
                <a:buSzPct val="100000"/>
                <a:buFont typeface="Times New Roman" charset="0"/>
                <a:buNone/>
                <a:defRPr/>
              </a:pPr>
              <a:r>
                <a:rPr lang="en-US" sz="1800" dirty="0">
                  <a:solidFill>
                    <a:prstClr val="white"/>
                  </a:solidFill>
                  <a:cs typeface="Arial" charset="0"/>
                </a:rPr>
                <a:t>Term of validity</a:t>
              </a:r>
            </a:p>
            <a:p>
              <a:pPr>
                <a:spcAft>
                  <a:spcPts val="3000"/>
                </a:spcAft>
                <a:buClr>
                  <a:srgbClr val="000000"/>
                </a:buClr>
                <a:buSzPct val="100000"/>
                <a:buFont typeface="Times New Roman" charset="0"/>
                <a:buNone/>
                <a:defRPr/>
              </a:pPr>
              <a:r>
                <a:rPr lang="en-US" sz="1800" dirty="0">
                  <a:solidFill>
                    <a:prstClr val="white"/>
                  </a:solidFill>
                  <a:cs typeface="Arial" charset="0"/>
                </a:rPr>
                <a:t>Issuer’s name (or key)</a:t>
              </a:r>
            </a:p>
          </p:txBody>
        </p:sp>
        <p:sp>
          <p:nvSpPr>
            <p:cNvPr id="122891" name="TextBox 6"/>
            <p:cNvSpPr txBox="1">
              <a:spLocks noChangeArrowheads="1"/>
            </p:cNvSpPr>
            <p:nvPr/>
          </p:nvSpPr>
          <p:spPr bwMode="auto">
            <a:xfrm>
              <a:off x="2286000" y="5988050"/>
              <a:ext cx="1287463" cy="5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smtClean="0">
                  <a:solidFill>
                    <a:prstClr val="white"/>
                  </a:solidFill>
                  <a:latin typeface="Edwardian Script ITC" charset="0"/>
                </a:rPr>
                <a:t>Signature</a:t>
              </a:r>
              <a:endParaRPr lang="en-US" smtClean="0">
                <a:solidFill>
                  <a:prstClr val="white"/>
                </a:solidFill>
                <a:latin typeface="Edwardian Script ITC" charset="0"/>
              </a:endParaRPr>
            </a:p>
          </p:txBody>
        </p:sp>
        <p:sp>
          <p:nvSpPr>
            <p:cNvPr id="19" name="12-Point Star 18"/>
            <p:cNvSpPr/>
            <p:nvPr/>
          </p:nvSpPr>
          <p:spPr bwMode="auto">
            <a:xfrm>
              <a:off x="1066800" y="6140450"/>
              <a:ext cx="381000" cy="381000"/>
            </a:xfrm>
            <a:prstGeom prst="star12">
              <a:avLst/>
            </a:prstGeom>
            <a:solidFill>
              <a:schemeClr val="accent5"/>
            </a:solidFill>
            <a:ln w="9525" cap="flat" cmpd="sng" algn="ctr">
              <a:no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ea typeface="ＭＳ Ｐゴシック" pitchFamily="-1" charset="-128"/>
                <a:cs typeface="Arial" charset="0"/>
              </a:endParaRPr>
            </a:p>
          </p:txBody>
        </p:sp>
        <p:sp>
          <p:nvSpPr>
            <p:cNvPr id="22" name="Rounded Rectangular Callout 21"/>
            <p:cNvSpPr/>
            <p:nvPr/>
          </p:nvSpPr>
          <p:spPr bwMode="auto">
            <a:xfrm>
              <a:off x="838200" y="5308600"/>
              <a:ext cx="2667000" cy="381000"/>
            </a:xfrm>
            <a:prstGeom prst="wedgeRoundRectCallout">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dirty="0">
                <a:solidFill>
                  <a:prstClr val="white"/>
                </a:solidFill>
                <a:ea typeface="ＭＳ Ｐゴシック" pitchFamily="-1" charset="-128"/>
                <a:cs typeface="Arial" charset="0"/>
              </a:endParaRPr>
            </a:p>
          </p:txBody>
        </p:sp>
        <p:sp>
          <p:nvSpPr>
            <p:cNvPr id="122894" name="TextBox 22"/>
            <p:cNvSpPr txBox="1">
              <a:spLocks noChangeArrowheads="1"/>
            </p:cNvSpPr>
            <p:nvPr/>
          </p:nvSpPr>
          <p:spPr bwMode="auto">
            <a:xfrm>
              <a:off x="838200" y="5308600"/>
              <a:ext cx="21607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smtClean="0">
                  <a:solidFill>
                    <a:prstClr val="white"/>
                  </a:solidFill>
                </a:rPr>
                <a:t>Payload: statement</a:t>
              </a:r>
            </a:p>
          </p:txBody>
        </p:sp>
      </p:grpSp>
    </p:spTree>
    <p:extLst>
      <p:ext uri="{BB962C8B-B14F-4D97-AF65-F5344CB8AC3E}">
        <p14:creationId xmlns:p14="http://schemas.microsoft.com/office/powerpoint/2010/main" val="20563408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p:cNvSpPr>
            <a:spLocks noGrp="1"/>
          </p:cNvSpPr>
          <p:nvPr>
            <p:ph type="title"/>
          </p:nvPr>
        </p:nvSpPr>
        <p:spPr/>
        <p:txBody>
          <a:bodyPr/>
          <a:lstStyle/>
          <a:p>
            <a:r>
              <a:rPr lang="en-US">
                <a:latin typeface="Arial" charset="0"/>
                <a:ea typeface="ＭＳ Ｐゴシック" charset="0"/>
                <a:cs typeface="Arial" charset="0"/>
              </a:rPr>
              <a:t>A Digital Certificate (X.509)</a:t>
            </a:r>
          </a:p>
        </p:txBody>
      </p:sp>
      <p:pic>
        <p:nvPicPr>
          <p:cNvPr id="12185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63650"/>
            <a:ext cx="6757988"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651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not hard”</a:t>
            </a:r>
            <a:endParaRPr lang="en-US" dirty="0"/>
          </a:p>
        </p:txBody>
      </p:sp>
      <p:sp>
        <p:nvSpPr>
          <p:cNvPr id="3" name="Rectangle 2"/>
          <p:cNvSpPr/>
          <p:nvPr/>
        </p:nvSpPr>
        <p:spPr>
          <a:xfrm>
            <a:off x="304800" y="1600200"/>
            <a:ext cx="8458200" cy="4801315"/>
          </a:xfrm>
          <a:prstGeom prst="rect">
            <a:avLst/>
          </a:prstGeom>
        </p:spPr>
        <p:txBody>
          <a:bodyPr wrap="square">
            <a:spAutoFit/>
          </a:bodyPr>
          <a:lstStyle/>
          <a:p>
            <a:r>
              <a:rPr lang="en-US" sz="1800" b="1" dirty="0">
                <a:solidFill>
                  <a:srgbClr val="00264D"/>
                </a:solidFill>
              </a:rPr>
              <a:t>public Identity</a:t>
            </a:r>
            <a:r>
              <a:rPr lang="en-US" sz="1800" dirty="0">
                <a:solidFill>
                  <a:srgbClr val="00264D"/>
                </a:solidFill>
              </a:rPr>
              <a:t>(String </a:t>
            </a:r>
            <a:r>
              <a:rPr lang="en-US" sz="1800" dirty="0" err="1">
                <a:solidFill>
                  <a:srgbClr val="00264D"/>
                </a:solidFill>
              </a:rPr>
              <a:t>cn</a:t>
            </a:r>
            <a:r>
              <a:rPr lang="en-US" sz="1800" dirty="0">
                <a:solidFill>
                  <a:srgbClr val="00264D"/>
                </a:solidFill>
              </a:rPr>
              <a:t>) throws</a:t>
            </a:r>
          </a:p>
          <a:p>
            <a:r>
              <a:rPr lang="en-US" sz="1800" dirty="0">
                <a:solidFill>
                  <a:srgbClr val="00264D"/>
                </a:solidFill>
              </a:rPr>
              <a:t>	    </a:t>
            </a:r>
            <a:r>
              <a:rPr lang="en-US" sz="1800" dirty="0" err="1">
                <a:solidFill>
                  <a:srgbClr val="00264D"/>
                </a:solidFill>
              </a:rPr>
              <a:t>CertificateException</a:t>
            </a:r>
            <a:r>
              <a:rPr lang="en-US" sz="1800" dirty="0">
                <a:solidFill>
                  <a:srgbClr val="00264D"/>
                </a:solidFill>
              </a:rPr>
              <a:t>, </a:t>
            </a:r>
            <a:r>
              <a:rPr lang="en-US" sz="1800" dirty="0" err="1">
                <a:solidFill>
                  <a:srgbClr val="00264D"/>
                </a:solidFill>
              </a:rPr>
              <a:t>NoSuchAlgorithmException,InvalidKeyException</a:t>
            </a:r>
            <a:r>
              <a:rPr lang="en-US" sz="1800" dirty="0">
                <a:solidFill>
                  <a:srgbClr val="00264D"/>
                </a:solidFill>
              </a:rPr>
              <a:t>,</a:t>
            </a:r>
          </a:p>
          <a:p>
            <a:r>
              <a:rPr lang="en-US" sz="1800" dirty="0">
                <a:solidFill>
                  <a:srgbClr val="00264D"/>
                </a:solidFill>
              </a:rPr>
              <a:t>	    </a:t>
            </a:r>
            <a:r>
              <a:rPr lang="en-US" sz="1800" dirty="0" err="1">
                <a:solidFill>
                  <a:srgbClr val="00264D"/>
                </a:solidFill>
              </a:rPr>
              <a:t>NoSuchProviderException</a:t>
            </a:r>
            <a:r>
              <a:rPr lang="en-US" sz="1800" dirty="0">
                <a:solidFill>
                  <a:srgbClr val="00264D"/>
                </a:solidFill>
              </a:rPr>
              <a:t>, </a:t>
            </a:r>
            <a:r>
              <a:rPr lang="en-US" sz="1800" dirty="0" err="1">
                <a:solidFill>
                  <a:srgbClr val="00264D"/>
                </a:solidFill>
              </a:rPr>
              <a:t>SignatureException</a:t>
            </a:r>
            <a:r>
              <a:rPr lang="en-US" sz="1800" dirty="0">
                <a:solidFill>
                  <a:srgbClr val="00264D"/>
                </a:solidFill>
              </a:rPr>
              <a:t>, </a:t>
            </a:r>
            <a:r>
              <a:rPr lang="en-US" sz="1800" dirty="0" err="1">
                <a:solidFill>
                  <a:srgbClr val="00264D"/>
                </a:solidFill>
              </a:rPr>
              <a:t>IOException</a:t>
            </a:r>
            <a:r>
              <a:rPr lang="en-US" sz="1800" dirty="0">
                <a:solidFill>
                  <a:srgbClr val="00264D"/>
                </a:solidFill>
              </a:rPr>
              <a:t> {</a:t>
            </a:r>
          </a:p>
          <a:p>
            <a:r>
              <a:rPr lang="en-US" sz="1800" dirty="0">
                <a:solidFill>
                  <a:srgbClr val="00264D"/>
                </a:solidFill>
              </a:rPr>
              <a:t>	X509V1CertificateGenerator gen = new X509V1CertificateGenerator();</a:t>
            </a:r>
          </a:p>
          <a:p>
            <a:r>
              <a:rPr lang="en-US" sz="1800" dirty="0">
                <a:solidFill>
                  <a:srgbClr val="00264D"/>
                </a:solidFill>
              </a:rPr>
              <a:t>	</a:t>
            </a:r>
            <a:r>
              <a:rPr lang="en-US" sz="1800" dirty="0" err="1">
                <a:solidFill>
                  <a:srgbClr val="00264D"/>
                </a:solidFill>
              </a:rPr>
              <a:t>kp</a:t>
            </a:r>
            <a:r>
              <a:rPr lang="en-US" sz="1800" dirty="0">
                <a:solidFill>
                  <a:srgbClr val="00264D"/>
                </a:solidFill>
              </a:rPr>
              <a:t> = </a:t>
            </a:r>
            <a:r>
              <a:rPr lang="en-US" sz="1800" dirty="0" err="1">
                <a:solidFill>
                  <a:srgbClr val="00264D"/>
                </a:solidFill>
              </a:rPr>
              <a:t>KeyPairGenerator.getInstance</a:t>
            </a:r>
            <a:r>
              <a:rPr lang="en-US" sz="1800" dirty="0">
                <a:solidFill>
                  <a:srgbClr val="00264D"/>
                </a:solidFill>
              </a:rPr>
              <a:t>("RSA").</a:t>
            </a:r>
            <a:r>
              <a:rPr lang="en-US" sz="1800" dirty="0" err="1">
                <a:solidFill>
                  <a:srgbClr val="00264D"/>
                </a:solidFill>
              </a:rPr>
              <a:t>genKeyPair</a:t>
            </a:r>
            <a:r>
              <a:rPr lang="en-US" sz="1800" dirty="0">
                <a:solidFill>
                  <a:srgbClr val="00264D"/>
                </a:solidFill>
              </a:rPr>
              <a:t>();</a:t>
            </a:r>
          </a:p>
          <a:p>
            <a:endParaRPr lang="en-US" sz="1800" dirty="0">
              <a:solidFill>
                <a:srgbClr val="00264D"/>
              </a:solidFill>
            </a:endParaRPr>
          </a:p>
          <a:p>
            <a:r>
              <a:rPr lang="en-US" sz="1800" dirty="0">
                <a:solidFill>
                  <a:srgbClr val="00264D"/>
                </a:solidFill>
              </a:rPr>
              <a:t>	</a:t>
            </a:r>
            <a:r>
              <a:rPr lang="en-US" sz="1800" dirty="0" err="1">
                <a:solidFill>
                  <a:srgbClr val="00264D"/>
                </a:solidFill>
              </a:rPr>
              <a:t>gen.setIssuerDN</a:t>
            </a:r>
            <a:r>
              <a:rPr lang="en-US" sz="1800" dirty="0">
                <a:solidFill>
                  <a:srgbClr val="00264D"/>
                </a:solidFill>
              </a:rPr>
              <a:t>(new X500Principal("CN=" + </a:t>
            </a:r>
            <a:r>
              <a:rPr lang="en-US" sz="1800" dirty="0" err="1">
                <a:solidFill>
                  <a:srgbClr val="00264D"/>
                </a:solidFill>
              </a:rPr>
              <a:t>cn</a:t>
            </a:r>
            <a:r>
              <a:rPr lang="en-US" sz="1800" dirty="0">
                <a:solidFill>
                  <a:srgbClr val="00264D"/>
                </a:solidFill>
              </a:rPr>
              <a:t>));</a:t>
            </a:r>
          </a:p>
          <a:p>
            <a:r>
              <a:rPr lang="en-US" sz="1800" dirty="0">
                <a:solidFill>
                  <a:srgbClr val="00264D"/>
                </a:solidFill>
              </a:rPr>
              <a:t>	</a:t>
            </a:r>
            <a:r>
              <a:rPr lang="en-US" sz="1800" dirty="0" err="1">
                <a:solidFill>
                  <a:srgbClr val="00264D"/>
                </a:solidFill>
              </a:rPr>
              <a:t>gen.setSubjectDN</a:t>
            </a:r>
            <a:r>
              <a:rPr lang="en-US" sz="1800" dirty="0">
                <a:solidFill>
                  <a:srgbClr val="00264D"/>
                </a:solidFill>
              </a:rPr>
              <a:t>(new X500Principal("CN=" + </a:t>
            </a:r>
            <a:r>
              <a:rPr lang="en-US" sz="1800" dirty="0" err="1">
                <a:solidFill>
                  <a:srgbClr val="00264D"/>
                </a:solidFill>
              </a:rPr>
              <a:t>cn</a:t>
            </a:r>
            <a:r>
              <a:rPr lang="en-US" sz="1800" dirty="0">
                <a:solidFill>
                  <a:srgbClr val="00264D"/>
                </a:solidFill>
              </a:rPr>
              <a:t>));</a:t>
            </a:r>
          </a:p>
          <a:p>
            <a:r>
              <a:rPr lang="en-US" sz="1800" dirty="0">
                <a:solidFill>
                  <a:srgbClr val="00264D"/>
                </a:solidFill>
              </a:rPr>
              <a:t>	</a:t>
            </a:r>
            <a:r>
              <a:rPr lang="en-US" sz="1800" dirty="0" err="1">
                <a:solidFill>
                  <a:srgbClr val="00264D"/>
                </a:solidFill>
              </a:rPr>
              <a:t>gen.setNotAfter</a:t>
            </a:r>
            <a:r>
              <a:rPr lang="en-US" sz="1800" dirty="0">
                <a:solidFill>
                  <a:srgbClr val="00264D"/>
                </a:solidFill>
              </a:rPr>
              <a:t>(new Date(</a:t>
            </a:r>
            <a:r>
              <a:rPr lang="en-US" sz="1800" dirty="0" err="1">
                <a:solidFill>
                  <a:srgbClr val="00264D"/>
                </a:solidFill>
              </a:rPr>
              <a:t>System.currentTimeMillis</a:t>
            </a:r>
            <a:r>
              <a:rPr lang="en-US" sz="1800" dirty="0">
                <a:solidFill>
                  <a:srgbClr val="00264D"/>
                </a:solidFill>
              </a:rPr>
              <a:t>() </a:t>
            </a:r>
          </a:p>
          <a:p>
            <a:r>
              <a:rPr lang="en-US" sz="1800" dirty="0">
                <a:solidFill>
                  <a:srgbClr val="00264D"/>
                </a:solidFill>
              </a:rPr>
              <a:t>		    + 3600 * 1000 * 24 * 365));</a:t>
            </a:r>
          </a:p>
          <a:p>
            <a:r>
              <a:rPr lang="en-US" sz="1800" dirty="0">
                <a:solidFill>
                  <a:srgbClr val="00264D"/>
                </a:solidFill>
              </a:rPr>
              <a:t>	</a:t>
            </a:r>
            <a:r>
              <a:rPr lang="en-US" sz="1800" dirty="0" err="1">
                <a:solidFill>
                  <a:srgbClr val="00264D"/>
                </a:solidFill>
              </a:rPr>
              <a:t>gen.setNotBefore</a:t>
            </a:r>
            <a:r>
              <a:rPr lang="en-US" sz="1800" dirty="0">
                <a:solidFill>
                  <a:srgbClr val="00264D"/>
                </a:solidFill>
              </a:rPr>
              <a:t>(new Date(</a:t>
            </a:r>
            <a:r>
              <a:rPr lang="en-US" sz="1800" dirty="0" err="1">
                <a:solidFill>
                  <a:srgbClr val="00264D"/>
                </a:solidFill>
              </a:rPr>
              <a:t>System.currentTimeMillis</a:t>
            </a:r>
            <a:r>
              <a:rPr lang="en-US" sz="1800" dirty="0">
                <a:solidFill>
                  <a:srgbClr val="00264D"/>
                </a:solidFill>
              </a:rPr>
              <a:t>()));</a:t>
            </a:r>
          </a:p>
          <a:p>
            <a:r>
              <a:rPr lang="en-US" sz="1800" dirty="0">
                <a:solidFill>
                  <a:srgbClr val="00264D"/>
                </a:solidFill>
              </a:rPr>
              <a:t>	</a:t>
            </a:r>
            <a:r>
              <a:rPr lang="en-US" sz="1800" dirty="0" err="1">
                <a:solidFill>
                  <a:srgbClr val="00264D"/>
                </a:solidFill>
              </a:rPr>
              <a:t>gen.setSerialNumber</a:t>
            </a:r>
            <a:r>
              <a:rPr lang="en-US" sz="1800" dirty="0">
                <a:solidFill>
                  <a:srgbClr val="00264D"/>
                </a:solidFill>
              </a:rPr>
              <a:t>(</a:t>
            </a:r>
            <a:r>
              <a:rPr lang="en-US" sz="1800" dirty="0" err="1">
                <a:solidFill>
                  <a:srgbClr val="00264D"/>
                </a:solidFill>
              </a:rPr>
              <a:t>BigInteger.valueOf</a:t>
            </a:r>
            <a:r>
              <a:rPr lang="en-US" sz="1800" dirty="0">
                <a:solidFill>
                  <a:srgbClr val="00264D"/>
                </a:solidFill>
              </a:rPr>
              <a:t>(</a:t>
            </a:r>
            <a:r>
              <a:rPr lang="en-US" sz="1800" dirty="0" err="1">
                <a:solidFill>
                  <a:srgbClr val="00264D"/>
                </a:solidFill>
              </a:rPr>
              <a:t>System.currentTimeMillis</a:t>
            </a:r>
            <a:r>
              <a:rPr lang="en-US" sz="1800" dirty="0">
                <a:solidFill>
                  <a:srgbClr val="00264D"/>
                </a:solidFill>
              </a:rPr>
              <a:t>()));</a:t>
            </a:r>
          </a:p>
          <a:p>
            <a:r>
              <a:rPr lang="en-US" sz="1800" dirty="0">
                <a:solidFill>
                  <a:srgbClr val="00264D"/>
                </a:solidFill>
              </a:rPr>
              <a:t>	</a:t>
            </a:r>
            <a:r>
              <a:rPr lang="en-US" sz="1800" dirty="0" err="1">
                <a:solidFill>
                  <a:srgbClr val="00264D"/>
                </a:solidFill>
              </a:rPr>
              <a:t>gen.setPublicKey</a:t>
            </a:r>
            <a:r>
              <a:rPr lang="en-US" sz="1800" dirty="0">
                <a:solidFill>
                  <a:srgbClr val="00264D"/>
                </a:solidFill>
              </a:rPr>
              <a:t>(</a:t>
            </a:r>
            <a:r>
              <a:rPr lang="en-US" sz="1800" dirty="0" err="1">
                <a:solidFill>
                  <a:srgbClr val="00264D"/>
                </a:solidFill>
              </a:rPr>
              <a:t>kp.getPublic</a:t>
            </a:r>
            <a:r>
              <a:rPr lang="en-US" sz="1800" dirty="0">
                <a:solidFill>
                  <a:srgbClr val="00264D"/>
                </a:solidFill>
              </a:rPr>
              <a:t>());</a:t>
            </a:r>
          </a:p>
          <a:p>
            <a:r>
              <a:rPr lang="en-US" sz="1800" dirty="0">
                <a:solidFill>
                  <a:srgbClr val="00264D"/>
                </a:solidFill>
              </a:rPr>
              <a:t>	</a:t>
            </a:r>
            <a:r>
              <a:rPr lang="en-US" sz="1800" dirty="0" err="1">
                <a:solidFill>
                  <a:srgbClr val="00264D"/>
                </a:solidFill>
              </a:rPr>
              <a:t>gen.setSignatureAlgorithm</a:t>
            </a:r>
            <a:r>
              <a:rPr lang="en-US" sz="1800" dirty="0">
                <a:solidFill>
                  <a:srgbClr val="00264D"/>
                </a:solidFill>
              </a:rPr>
              <a:t>("SHA256WithRSAEncryption");</a:t>
            </a:r>
          </a:p>
          <a:p>
            <a:r>
              <a:rPr lang="en-US" sz="1800" dirty="0">
                <a:solidFill>
                  <a:srgbClr val="00264D"/>
                </a:solidFill>
              </a:rPr>
              <a:t>	X509Certificate a = (X509Certificate) </a:t>
            </a:r>
            <a:r>
              <a:rPr lang="en-US" sz="1800" dirty="0" err="1">
                <a:solidFill>
                  <a:srgbClr val="00264D"/>
                </a:solidFill>
              </a:rPr>
              <a:t>gen.generate</a:t>
            </a:r>
            <a:r>
              <a:rPr lang="en-US" sz="1800" dirty="0">
                <a:solidFill>
                  <a:srgbClr val="00264D"/>
                </a:solidFill>
              </a:rPr>
              <a:t>(</a:t>
            </a:r>
            <a:r>
              <a:rPr lang="en-US" sz="1800" dirty="0" err="1">
                <a:solidFill>
                  <a:srgbClr val="00264D"/>
                </a:solidFill>
              </a:rPr>
              <a:t>kp.getPrivate</a:t>
            </a:r>
            <a:r>
              <a:rPr lang="en-US" sz="1800" dirty="0">
                <a:solidFill>
                  <a:srgbClr val="00264D"/>
                </a:solidFill>
              </a:rPr>
              <a:t>(), "BC");</a:t>
            </a:r>
          </a:p>
          <a:p>
            <a:r>
              <a:rPr lang="en-US" sz="1800" dirty="0">
                <a:solidFill>
                  <a:srgbClr val="00264D"/>
                </a:solidFill>
              </a:rPr>
              <a:t>	</a:t>
            </a:r>
            <a:r>
              <a:rPr lang="en-US" sz="1800" dirty="0" err="1">
                <a:solidFill>
                  <a:srgbClr val="00264D"/>
                </a:solidFill>
              </a:rPr>
              <a:t>init</a:t>
            </a:r>
            <a:r>
              <a:rPr lang="en-US" sz="1800" dirty="0">
                <a:solidFill>
                  <a:srgbClr val="00264D"/>
                </a:solidFill>
              </a:rPr>
              <a:t>(a);</a:t>
            </a:r>
          </a:p>
          <a:p>
            <a:r>
              <a:rPr lang="en-US" sz="1800" dirty="0">
                <a:solidFill>
                  <a:srgbClr val="00264D"/>
                </a:solidFill>
              </a:rPr>
              <a:t>    </a:t>
            </a:r>
            <a:r>
              <a:rPr lang="en-US" sz="1800" dirty="0" smtClean="0">
                <a:solidFill>
                  <a:srgbClr val="00264D"/>
                </a:solidFill>
              </a:rPr>
              <a:t>}</a:t>
            </a:r>
            <a:endParaRPr lang="en-US" sz="1800" dirty="0">
              <a:solidFill>
                <a:srgbClr val="00264D"/>
              </a:solidFill>
            </a:endParaRPr>
          </a:p>
        </p:txBody>
      </p:sp>
    </p:spTree>
    <p:extLst>
      <p:ext uri="{BB962C8B-B14F-4D97-AF65-F5344CB8AC3E}">
        <p14:creationId xmlns:p14="http://schemas.microsoft.com/office/powerpoint/2010/main" val="12807335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48412" y="3962400"/>
            <a:ext cx="2566988" cy="2667000"/>
          </a:xfrm>
          <a:prstGeom prst="rect">
            <a:avLst/>
          </a:prstGeom>
        </p:spPr>
      </p:pic>
      <p:sp>
        <p:nvSpPr>
          <p:cNvPr id="2" name="Title 1"/>
          <p:cNvSpPr>
            <a:spLocks noGrp="1"/>
          </p:cNvSpPr>
          <p:nvPr>
            <p:ph type="title"/>
          </p:nvPr>
        </p:nvSpPr>
        <p:spPr/>
        <p:txBody>
          <a:bodyPr/>
          <a:lstStyle/>
          <a:p>
            <a:r>
              <a:rPr lang="en-US" dirty="0" smtClean="0"/>
              <a:t>Rootkit</a:t>
            </a:r>
            <a:endParaRPr lang="en-US" dirty="0"/>
          </a:p>
        </p:txBody>
      </p:sp>
      <p:sp>
        <p:nvSpPr>
          <p:cNvPr id="3" name="Content Placeholder 2"/>
          <p:cNvSpPr>
            <a:spLocks noGrp="1"/>
          </p:cNvSpPr>
          <p:nvPr>
            <p:ph idx="1"/>
          </p:nvPr>
        </p:nvSpPr>
        <p:spPr>
          <a:xfrm>
            <a:off x="457200" y="1600201"/>
            <a:ext cx="8226425" cy="3886200"/>
          </a:xfrm>
        </p:spPr>
        <p:txBody>
          <a:bodyPr/>
          <a:lstStyle/>
          <a:p>
            <a:r>
              <a:rPr lang="en-US" sz="2400" b="0" dirty="0" smtClean="0"/>
              <a:t>If an attacker subverts/compromises the kernel (TCB), then </a:t>
            </a:r>
            <a:r>
              <a:rPr lang="en-US" sz="2400" dirty="0" smtClean="0"/>
              <a:t>all bets are off</a:t>
            </a:r>
            <a:r>
              <a:rPr lang="en-US" sz="2400" b="0" dirty="0" smtClean="0"/>
              <a:t>. </a:t>
            </a:r>
          </a:p>
          <a:p>
            <a:r>
              <a:rPr lang="en-US" sz="2400" b="0" dirty="0" smtClean="0"/>
              <a:t>The machine is “</a:t>
            </a:r>
            <a:r>
              <a:rPr lang="en-US" sz="2400" dirty="0" smtClean="0">
                <a:solidFill>
                  <a:srgbClr val="651222"/>
                </a:solidFill>
              </a:rPr>
              <a:t>rooted</a:t>
            </a:r>
            <a:r>
              <a:rPr lang="en-US" sz="2400" b="0" dirty="0" smtClean="0"/>
              <a:t>”: the attacker has full control.</a:t>
            </a:r>
          </a:p>
          <a:p>
            <a:r>
              <a:rPr lang="en-US" sz="2400" b="0" dirty="0" smtClean="0"/>
              <a:t>Attacker may install a </a:t>
            </a:r>
            <a:r>
              <a:rPr lang="en-US" sz="2400" dirty="0" smtClean="0">
                <a:solidFill>
                  <a:srgbClr val="651222"/>
                </a:solidFill>
              </a:rPr>
              <a:t>rootkit</a:t>
            </a:r>
            <a:r>
              <a:rPr lang="en-US" sz="2400" b="0" dirty="0" smtClean="0"/>
              <a:t>: software that maintains continuous and/or undetectable control.</a:t>
            </a:r>
          </a:p>
          <a:p>
            <a:r>
              <a:rPr lang="en-US" sz="2400" b="0" dirty="0" smtClean="0"/>
              <a:t>A rootkit can:</a:t>
            </a:r>
          </a:p>
          <a:p>
            <a:pPr lvl="1"/>
            <a:r>
              <a:rPr lang="en-US" sz="2000" b="0" dirty="0" smtClean="0"/>
              <a:t>Log keystrokes</a:t>
            </a:r>
          </a:p>
          <a:p>
            <a:pPr lvl="1"/>
            <a:r>
              <a:rPr lang="en-US" sz="2000" b="0" dirty="0" smtClean="0"/>
              <a:t>Hook system APIs</a:t>
            </a:r>
          </a:p>
          <a:p>
            <a:pPr lvl="1"/>
            <a:r>
              <a:rPr lang="en-US" sz="2000" b="0" dirty="0" smtClean="0"/>
              <a:t>Open attacker backdoor</a:t>
            </a:r>
          </a:p>
          <a:p>
            <a:pPr lvl="1"/>
            <a:r>
              <a:rPr lang="en-US" sz="2000" b="0" dirty="0" smtClean="0"/>
              <a:t>Subvert (re)boot</a:t>
            </a:r>
          </a:p>
          <a:p>
            <a:pPr lvl="1"/>
            <a:r>
              <a:rPr lang="en-US" sz="2000" b="0" dirty="0" smtClean="0"/>
              <a:t>Etc….</a:t>
            </a:r>
          </a:p>
        </p:txBody>
      </p:sp>
      <p:pic>
        <p:nvPicPr>
          <p:cNvPr id="5" name="Picture 4"/>
          <p:cNvPicPr>
            <a:picLocks noChangeAspect="1"/>
          </p:cNvPicPr>
          <p:nvPr/>
        </p:nvPicPr>
        <p:blipFill>
          <a:blip r:embed="rId3"/>
          <a:stretch>
            <a:fillRect/>
          </a:stretch>
        </p:blipFill>
        <p:spPr>
          <a:xfrm>
            <a:off x="4343400" y="4114800"/>
            <a:ext cx="1785384" cy="2362200"/>
          </a:xfrm>
          <a:prstGeom prst="rect">
            <a:avLst/>
          </a:prstGeom>
        </p:spPr>
      </p:pic>
    </p:spTree>
    <p:extLst>
      <p:ext uri="{BB962C8B-B14F-4D97-AF65-F5344CB8AC3E}">
        <p14:creationId xmlns:p14="http://schemas.microsoft.com/office/powerpoint/2010/main" val="350591880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What happens…</a:t>
            </a:r>
          </a:p>
        </p:txBody>
      </p:sp>
      <p:sp>
        <p:nvSpPr>
          <p:cNvPr id="115714" name="Content Placeholder 7"/>
          <p:cNvSpPr>
            <a:spLocks noGrp="1"/>
          </p:cNvSpPr>
          <p:nvPr>
            <p:ph idx="1"/>
          </p:nvPr>
        </p:nvSpPr>
        <p:spPr>
          <a:xfrm>
            <a:off x="457200" y="2743200"/>
            <a:ext cx="8229600" cy="2903538"/>
          </a:xfrm>
        </p:spPr>
        <p:txBody>
          <a:bodyPr/>
          <a:lstStyle/>
          <a:p>
            <a:pPr eaLnBrk="1" hangingPunct="1"/>
            <a:r>
              <a:rPr lang="en-US">
                <a:latin typeface="Arial" charset="0"/>
                <a:ea typeface="ＭＳ Ｐゴシック" charset="0"/>
                <a:cs typeface="ＭＳ Ｐゴシック" charset="0"/>
              </a:rPr>
              <a:t>How to authenticate shop.com?</a:t>
            </a:r>
          </a:p>
          <a:p>
            <a:pPr eaLnBrk="1" hangingPunct="1"/>
            <a:r>
              <a:rPr lang="en-US">
                <a:latin typeface="Arial" charset="0"/>
                <a:ea typeface="ＭＳ Ｐゴシック" charset="0"/>
                <a:cs typeface="ＭＳ Ｐゴシック" charset="0"/>
              </a:rPr>
              <a:t>How to assure integrity/privacy of communications?</a:t>
            </a:r>
          </a:p>
          <a:p>
            <a:pPr eaLnBrk="1" hangingPunct="1"/>
            <a:r>
              <a:rPr lang="en-US">
                <a:latin typeface="Arial" charset="0"/>
                <a:ea typeface="ＭＳ Ｐゴシック" charset="0"/>
                <a:cs typeface="ＭＳ Ｐゴシック" charset="0"/>
              </a:rPr>
              <a:t>How to prevent man-in-the-middle attack?</a:t>
            </a:r>
          </a:p>
          <a:p>
            <a:pPr eaLnBrk="1" hangingPunct="1"/>
            <a:r>
              <a:rPr lang="en-US">
                <a:latin typeface="Arial" charset="0"/>
                <a:ea typeface="ＭＳ Ｐゴシック" charset="0"/>
                <a:cs typeface="ＭＳ Ｐゴシック" charset="0"/>
              </a:rPr>
              <a:t>How does shop.com authenticate you?</a:t>
            </a:r>
          </a:p>
          <a:p>
            <a:pPr eaLnBrk="1" hangingPunct="1"/>
            <a:r>
              <a:rPr lang="en-US">
                <a:latin typeface="Arial" charset="0"/>
                <a:ea typeface="ＭＳ Ｐゴシック" charset="0"/>
                <a:cs typeface="ＭＳ Ｐゴシック" charset="0"/>
              </a:rPr>
              <a:t>Answer: </a:t>
            </a:r>
            <a:r>
              <a:rPr lang="en-US">
                <a:solidFill>
                  <a:schemeClr val="accent2"/>
                </a:solidFill>
                <a:latin typeface="Arial" charset="0"/>
                <a:ea typeface="ＭＳ Ｐゴシック" charset="0"/>
                <a:cs typeface="ＭＳ Ｐゴシック" charset="0"/>
              </a:rPr>
              <a:t>Secure Sockets (SSL) </a:t>
            </a:r>
            <a:r>
              <a:rPr lang="en-US">
                <a:latin typeface="Arial" charset="0"/>
                <a:ea typeface="ＭＳ Ｐゴシック" charset="0"/>
                <a:cs typeface="ＭＳ Ｐゴシック" charset="0"/>
              </a:rPr>
              <a:t>or </a:t>
            </a:r>
            <a:r>
              <a:rPr lang="en-US">
                <a:solidFill>
                  <a:srgbClr val="651222"/>
                </a:solidFill>
                <a:latin typeface="Arial" charset="0"/>
                <a:ea typeface="ＭＳ Ｐゴシック" charset="0"/>
                <a:cs typeface="ＭＳ Ｐゴシック" charset="0"/>
              </a:rPr>
              <a:t>Transport-Layer Security (TLS)</a:t>
            </a:r>
            <a:r>
              <a:rPr lang="en-US">
                <a:latin typeface="Arial" charset="0"/>
                <a:ea typeface="ＭＳ Ｐゴシック" charset="0"/>
                <a:cs typeface="ＭＳ Ｐゴシック" charset="0"/>
              </a:rPr>
              <a:t>  </a:t>
            </a:r>
          </a:p>
        </p:txBody>
      </p:sp>
      <p:sp>
        <p:nvSpPr>
          <p:cNvPr id="115715" name="Text Box 3"/>
          <p:cNvSpPr txBox="1">
            <a:spLocks noChangeArrowheads="1"/>
          </p:cNvSpPr>
          <p:nvPr/>
        </p:nvSpPr>
        <p:spPr bwMode="auto">
          <a:xfrm>
            <a:off x="1676400" y="1600200"/>
            <a:ext cx="6238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a:spAutoFit/>
          </a:bodyPr>
          <a:lstStyle/>
          <a:p>
            <a:pPr eaLnBrk="0" hangingPunct="0">
              <a:spcBef>
                <a:spcPct val="50000"/>
              </a:spcBef>
            </a:pPr>
            <a:r>
              <a:rPr lang="en-US" sz="2800" i="1" u="sng">
                <a:solidFill>
                  <a:schemeClr val="hlink"/>
                </a:solidFill>
                <a:latin typeface="Times New Roman" charset="0"/>
              </a:rPr>
              <a:t>https://www.shop.com/shop.html</a:t>
            </a:r>
          </a:p>
        </p:txBody>
      </p:sp>
      <p:sp>
        <p:nvSpPr>
          <p:cNvPr id="115716" name="Line 4"/>
          <p:cNvSpPr>
            <a:spLocks noChangeShapeType="1"/>
          </p:cNvSpPr>
          <p:nvPr/>
        </p:nvSpPr>
        <p:spPr bwMode="auto">
          <a:xfrm flipH="1" flipV="1">
            <a:off x="5105400" y="2057400"/>
            <a:ext cx="152400" cy="304800"/>
          </a:xfrm>
          <a:prstGeom prst="line">
            <a:avLst/>
          </a:prstGeom>
          <a:noFill/>
          <a:ln w="41275">
            <a:solidFill>
              <a:schemeClr val="tx1"/>
            </a:solidFill>
            <a:round/>
            <a:headEnd type="none" w="sm" len="sm"/>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261738693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dirty="0" smtClean="0">
                <a:latin typeface="Arial" charset="0"/>
                <a:ea typeface="ＭＳ Ｐゴシック" charset="0"/>
              </a:rPr>
              <a:t>Mallory-in-the-Middle attack</a:t>
            </a:r>
            <a:endParaRPr lang="en-US" dirty="0">
              <a:latin typeface="Arial" charset="0"/>
              <a:ea typeface="ＭＳ Ｐゴシック" charset="0"/>
            </a:endParaRPr>
          </a:p>
        </p:txBody>
      </p:sp>
      <p:pic>
        <p:nvPicPr>
          <p:cNvPr id="96258" name="Picture 4" descr="web_serve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310356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5" descr="lapto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2" y="3027362"/>
            <a:ext cx="1951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bwMode="auto">
          <a:xfrm>
            <a:off x="1997075" y="3073400"/>
            <a:ext cx="2498725" cy="471487"/>
          </a:xfrm>
          <a:custGeom>
            <a:avLst/>
            <a:gdLst>
              <a:gd name="connsiteX0" fmla="*/ 0 w 3048000"/>
              <a:gd name="connsiteY0" fmla="*/ 396240 h 472440"/>
              <a:gd name="connsiteX1" fmla="*/ 1356360 w 3048000"/>
              <a:gd name="connsiteY1" fmla="*/ 0 h 472440"/>
              <a:gd name="connsiteX2" fmla="*/ 3048000 w 3048000"/>
              <a:gd name="connsiteY2" fmla="*/ 472440 h 472440"/>
            </a:gdLst>
            <a:ahLst/>
            <a:cxnLst>
              <a:cxn ang="0">
                <a:pos x="connsiteX0" y="connsiteY0"/>
              </a:cxn>
              <a:cxn ang="0">
                <a:pos x="connsiteX1" y="connsiteY1"/>
              </a:cxn>
              <a:cxn ang="0">
                <a:pos x="connsiteX2" y="connsiteY2"/>
              </a:cxn>
            </a:cxnLst>
            <a:rect l="l" t="t" r="r" b="b"/>
            <a:pathLst>
              <a:path w="3048000" h="472440">
                <a:moveTo>
                  <a:pt x="0" y="396240"/>
                </a:moveTo>
                <a:cubicBezTo>
                  <a:pt x="424180" y="191770"/>
                  <a:pt x="848360" y="-12700"/>
                  <a:pt x="1356360" y="0"/>
                </a:cubicBezTo>
                <a:cubicBezTo>
                  <a:pt x="1864360" y="12700"/>
                  <a:pt x="2456180" y="242570"/>
                  <a:pt x="3048000" y="472440"/>
                </a:cubicBezTo>
              </a:path>
            </a:pathLst>
          </a:custGeom>
          <a:noFill/>
          <a:ln w="57150" cap="flat" cmpd="sng" algn="ctr">
            <a:solidFill>
              <a:schemeClr val="accent3">
                <a:lumMod val="65000"/>
              </a:schemeClr>
            </a:solidFill>
            <a:prstDash val="solid"/>
            <a:round/>
            <a:headEnd type="none" w="med" len="med"/>
            <a:tailEnd type="triangle" w="med" len="med"/>
          </a:ln>
          <a:effectLst/>
        </p:spPr>
        <p:txBody>
          <a:bodyPr anchor="ctr"/>
          <a:lstStyle/>
          <a:p>
            <a:pPr algn="ctr" fontAlgn="auto">
              <a:spcBef>
                <a:spcPts val="0"/>
              </a:spcBef>
              <a:spcAft>
                <a:spcPts val="0"/>
              </a:spcAft>
              <a:defRPr/>
            </a:pPr>
            <a:endParaRPr lang="en-US">
              <a:latin typeface="+mn-lt"/>
              <a:ea typeface="+mn-ea"/>
              <a:cs typeface="+mn-cs"/>
            </a:endParaRPr>
          </a:p>
        </p:txBody>
      </p:sp>
      <p:sp>
        <p:nvSpPr>
          <p:cNvPr id="96261" name="TextBox 5"/>
          <p:cNvSpPr txBox="1">
            <a:spLocks noChangeArrowheads="1"/>
          </p:cNvSpPr>
          <p:nvPr/>
        </p:nvSpPr>
        <p:spPr bwMode="auto">
          <a:xfrm>
            <a:off x="1828800" y="2493962"/>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b="1" dirty="0">
                <a:solidFill>
                  <a:srgbClr val="003367"/>
                </a:solidFill>
                <a:latin typeface="Courier New" charset="0"/>
                <a:cs typeface="Courier New" charset="0"/>
              </a:rPr>
              <a:t>“</a:t>
            </a:r>
            <a:r>
              <a:rPr lang="en-US" altLang="ja-JP" sz="2000" b="1" dirty="0">
                <a:solidFill>
                  <a:srgbClr val="003367"/>
                </a:solidFill>
                <a:latin typeface="Courier New" charset="0"/>
                <a:cs typeface="Courier New" charset="0"/>
              </a:rPr>
              <a:t>GET </a:t>
            </a:r>
            <a:r>
              <a:rPr lang="en-US" altLang="ja-JP" sz="2000" b="1" dirty="0" err="1" smtClean="0">
                <a:solidFill>
                  <a:srgbClr val="003367"/>
                </a:solidFill>
                <a:latin typeface="Courier New" charset="0"/>
                <a:cs typeface="Courier New" charset="0"/>
              </a:rPr>
              <a:t>fish.gif</a:t>
            </a:r>
            <a:r>
              <a:rPr lang="en-US" altLang="ja-JP" sz="2000" b="1" dirty="0" smtClean="0">
                <a:solidFill>
                  <a:srgbClr val="003367"/>
                </a:solidFill>
                <a:latin typeface="Courier New" charset="0"/>
                <a:cs typeface="Courier New" charset="0"/>
              </a:rPr>
              <a:t>…</a:t>
            </a:r>
            <a:r>
              <a:rPr lang="ja-JP" altLang="en-US" sz="2000" b="1" dirty="0" smtClean="0">
                <a:solidFill>
                  <a:srgbClr val="003367"/>
                </a:solidFill>
                <a:latin typeface="Courier New" charset="0"/>
                <a:cs typeface="Courier New" charset="0"/>
              </a:rPr>
              <a:t>”</a:t>
            </a:r>
            <a:endParaRPr lang="en-US" sz="2800" b="1" dirty="0">
              <a:solidFill>
                <a:srgbClr val="003367"/>
              </a:solidFill>
              <a:latin typeface="Courier New" charset="0"/>
              <a:cs typeface="Courier New" charset="0"/>
            </a:endParaRPr>
          </a:p>
        </p:txBody>
      </p:sp>
      <p:sp>
        <p:nvSpPr>
          <p:cNvPr id="7" name="Freeform 6"/>
          <p:cNvSpPr/>
          <p:nvPr/>
        </p:nvSpPr>
        <p:spPr bwMode="auto">
          <a:xfrm flipH="1" flipV="1">
            <a:off x="1981200" y="4017961"/>
            <a:ext cx="2498725" cy="473075"/>
          </a:xfrm>
          <a:custGeom>
            <a:avLst/>
            <a:gdLst>
              <a:gd name="connsiteX0" fmla="*/ 0 w 3048000"/>
              <a:gd name="connsiteY0" fmla="*/ 396240 h 472440"/>
              <a:gd name="connsiteX1" fmla="*/ 1356360 w 3048000"/>
              <a:gd name="connsiteY1" fmla="*/ 0 h 472440"/>
              <a:gd name="connsiteX2" fmla="*/ 3048000 w 3048000"/>
              <a:gd name="connsiteY2" fmla="*/ 472440 h 472440"/>
            </a:gdLst>
            <a:ahLst/>
            <a:cxnLst>
              <a:cxn ang="0">
                <a:pos x="connsiteX0" y="connsiteY0"/>
              </a:cxn>
              <a:cxn ang="0">
                <a:pos x="connsiteX1" y="connsiteY1"/>
              </a:cxn>
              <a:cxn ang="0">
                <a:pos x="connsiteX2" y="connsiteY2"/>
              </a:cxn>
            </a:cxnLst>
            <a:rect l="l" t="t" r="r" b="b"/>
            <a:pathLst>
              <a:path w="3048000" h="472440">
                <a:moveTo>
                  <a:pt x="0" y="396240"/>
                </a:moveTo>
                <a:cubicBezTo>
                  <a:pt x="424180" y="191770"/>
                  <a:pt x="848360" y="-12700"/>
                  <a:pt x="1356360" y="0"/>
                </a:cubicBezTo>
                <a:cubicBezTo>
                  <a:pt x="1864360" y="12700"/>
                  <a:pt x="2456180" y="242570"/>
                  <a:pt x="3048000" y="472440"/>
                </a:cubicBezTo>
              </a:path>
            </a:pathLst>
          </a:custGeom>
          <a:noFill/>
          <a:ln w="57150" cap="flat" cmpd="sng" algn="ctr">
            <a:solidFill>
              <a:schemeClr val="accent3">
                <a:lumMod val="65000"/>
              </a:schemeClr>
            </a:solidFill>
            <a:prstDash val="solid"/>
            <a:round/>
            <a:headEnd type="none" w="med" len="med"/>
            <a:tailEnd type="triangle" w="med" len="med"/>
          </a:ln>
          <a:effectLst/>
        </p:spPr>
        <p:txBody>
          <a:bodyPr anchor="ctr"/>
          <a:lstStyle/>
          <a:p>
            <a:pPr algn="ctr" fontAlgn="auto">
              <a:spcBef>
                <a:spcPts val="0"/>
              </a:spcBef>
              <a:spcAft>
                <a:spcPts val="0"/>
              </a:spcAft>
              <a:defRPr/>
            </a:pPr>
            <a:endParaRPr lang="en-US">
              <a:latin typeface="+mn-lt"/>
              <a:ea typeface="+mn-ea"/>
              <a:cs typeface="+mn-cs"/>
            </a:endParaRPr>
          </a:p>
        </p:txBody>
      </p:sp>
      <p:pic>
        <p:nvPicPr>
          <p:cNvPr id="96263" name="Picture 7" descr="kanoti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713162"/>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10" descr="firefo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562" y="295116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93"/>
          <p:cNvSpPr txBox="1">
            <a:spLocks noChangeArrowheads="1"/>
          </p:cNvSpPr>
          <p:nvPr/>
        </p:nvSpPr>
        <p:spPr bwMode="auto">
          <a:xfrm>
            <a:off x="1905000" y="2189162"/>
            <a:ext cx="1295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eaLnBrk="1" fontAlgn="auto" hangingPunct="1">
              <a:spcBef>
                <a:spcPts val="0"/>
              </a:spcBef>
              <a:spcAft>
                <a:spcPts val="0"/>
              </a:spcAft>
              <a:defRPr/>
            </a:pPr>
            <a:r>
              <a:rPr lang="en-US" sz="2000" b="1" kern="0" dirty="0" smtClean="0">
                <a:solidFill>
                  <a:srgbClr val="000000"/>
                </a:solidFill>
              </a:rPr>
              <a:t>request</a:t>
            </a:r>
          </a:p>
        </p:txBody>
      </p:sp>
      <p:sp>
        <p:nvSpPr>
          <p:cNvPr id="13" name="Text Box 93"/>
          <p:cNvSpPr txBox="1">
            <a:spLocks noChangeArrowheads="1"/>
          </p:cNvSpPr>
          <p:nvPr/>
        </p:nvSpPr>
        <p:spPr bwMode="auto">
          <a:xfrm>
            <a:off x="2743200" y="3463925"/>
            <a:ext cx="12954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eaLnBrk="1" fontAlgn="auto" hangingPunct="1">
              <a:spcBef>
                <a:spcPts val="0"/>
              </a:spcBef>
              <a:spcAft>
                <a:spcPts val="0"/>
              </a:spcAft>
              <a:defRPr/>
            </a:pPr>
            <a:r>
              <a:rPr lang="en-US" sz="2000" b="1" kern="0" dirty="0" smtClean="0">
                <a:solidFill>
                  <a:srgbClr val="000000"/>
                </a:solidFill>
              </a:rPr>
              <a:t>reply</a:t>
            </a:r>
          </a:p>
        </p:txBody>
      </p:sp>
      <p:sp>
        <p:nvSpPr>
          <p:cNvPr id="14" name="Text Box 93"/>
          <p:cNvSpPr txBox="1">
            <a:spLocks noChangeArrowheads="1"/>
          </p:cNvSpPr>
          <p:nvPr/>
        </p:nvSpPr>
        <p:spPr bwMode="auto">
          <a:xfrm>
            <a:off x="228600" y="4398962"/>
            <a:ext cx="2667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eaLnBrk="1" fontAlgn="auto" hangingPunct="1">
              <a:spcBef>
                <a:spcPts val="0"/>
              </a:spcBef>
              <a:spcAft>
                <a:spcPts val="0"/>
              </a:spcAft>
              <a:defRPr/>
            </a:pPr>
            <a:r>
              <a:rPr lang="en-US" sz="2000" b="1" kern="0" dirty="0">
                <a:solidFill>
                  <a:srgbClr val="000000"/>
                </a:solidFill>
              </a:rPr>
              <a:t>c</a:t>
            </a:r>
            <a:r>
              <a:rPr lang="en-US" sz="2000" b="1" kern="0" dirty="0" smtClean="0">
                <a:solidFill>
                  <a:srgbClr val="000000"/>
                </a:solidFill>
              </a:rPr>
              <a:t>lient (initiator)</a:t>
            </a:r>
          </a:p>
        </p:txBody>
      </p:sp>
      <p:sp>
        <p:nvSpPr>
          <p:cNvPr id="15" name="Text Box 93"/>
          <p:cNvSpPr txBox="1">
            <a:spLocks noChangeArrowheads="1"/>
          </p:cNvSpPr>
          <p:nvPr/>
        </p:nvSpPr>
        <p:spPr bwMode="auto">
          <a:xfrm>
            <a:off x="7772400" y="4343400"/>
            <a:ext cx="26670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eaLnBrk="1" fontAlgn="auto" hangingPunct="1">
              <a:spcBef>
                <a:spcPts val="0"/>
              </a:spcBef>
              <a:spcAft>
                <a:spcPts val="0"/>
              </a:spcAft>
              <a:defRPr/>
            </a:pPr>
            <a:r>
              <a:rPr lang="en-US" sz="2000" b="1" kern="0" dirty="0" smtClean="0">
                <a:solidFill>
                  <a:srgbClr val="000000"/>
                </a:solidFill>
              </a:rPr>
              <a:t>server</a:t>
            </a:r>
          </a:p>
        </p:txBody>
      </p:sp>
      <p:pic>
        <p:nvPicPr>
          <p:cNvPr id="16" name="Picture 33" descr="Ev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3255962"/>
            <a:ext cx="10826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6"/>
          <p:cNvSpPr/>
          <p:nvPr/>
        </p:nvSpPr>
        <p:spPr bwMode="auto">
          <a:xfrm>
            <a:off x="5349875" y="3103562"/>
            <a:ext cx="2498725" cy="471487"/>
          </a:xfrm>
          <a:custGeom>
            <a:avLst/>
            <a:gdLst>
              <a:gd name="connsiteX0" fmla="*/ 0 w 3048000"/>
              <a:gd name="connsiteY0" fmla="*/ 396240 h 472440"/>
              <a:gd name="connsiteX1" fmla="*/ 1356360 w 3048000"/>
              <a:gd name="connsiteY1" fmla="*/ 0 h 472440"/>
              <a:gd name="connsiteX2" fmla="*/ 3048000 w 3048000"/>
              <a:gd name="connsiteY2" fmla="*/ 472440 h 472440"/>
            </a:gdLst>
            <a:ahLst/>
            <a:cxnLst>
              <a:cxn ang="0">
                <a:pos x="connsiteX0" y="connsiteY0"/>
              </a:cxn>
              <a:cxn ang="0">
                <a:pos x="connsiteX1" y="connsiteY1"/>
              </a:cxn>
              <a:cxn ang="0">
                <a:pos x="connsiteX2" y="connsiteY2"/>
              </a:cxn>
            </a:cxnLst>
            <a:rect l="l" t="t" r="r" b="b"/>
            <a:pathLst>
              <a:path w="3048000" h="472440">
                <a:moveTo>
                  <a:pt x="0" y="396240"/>
                </a:moveTo>
                <a:cubicBezTo>
                  <a:pt x="424180" y="191770"/>
                  <a:pt x="848360" y="-12700"/>
                  <a:pt x="1356360" y="0"/>
                </a:cubicBezTo>
                <a:cubicBezTo>
                  <a:pt x="1864360" y="12700"/>
                  <a:pt x="2456180" y="242570"/>
                  <a:pt x="3048000" y="472440"/>
                </a:cubicBezTo>
              </a:path>
            </a:pathLst>
          </a:custGeom>
          <a:noFill/>
          <a:ln w="57150" cap="flat" cmpd="sng" algn="ctr">
            <a:solidFill>
              <a:schemeClr val="accent3">
                <a:lumMod val="65000"/>
              </a:schemeClr>
            </a:solidFill>
            <a:prstDash val="solid"/>
            <a:round/>
            <a:headEnd type="none" w="med" len="med"/>
            <a:tailEnd type="triangle" w="med" len="med"/>
          </a:ln>
          <a:effectLst/>
        </p:spPr>
        <p:txBody>
          <a:bodyPr anchor="ctr"/>
          <a:lstStyle/>
          <a:p>
            <a:pPr algn="ctr" fontAlgn="auto">
              <a:spcBef>
                <a:spcPts val="0"/>
              </a:spcBef>
              <a:spcAft>
                <a:spcPts val="0"/>
              </a:spcAft>
              <a:defRPr/>
            </a:pPr>
            <a:endParaRPr lang="en-US">
              <a:latin typeface="+mn-lt"/>
              <a:ea typeface="+mn-ea"/>
              <a:cs typeface="+mn-cs"/>
            </a:endParaRPr>
          </a:p>
        </p:txBody>
      </p:sp>
      <p:sp>
        <p:nvSpPr>
          <p:cNvPr id="18" name="Freeform 17"/>
          <p:cNvSpPr/>
          <p:nvPr/>
        </p:nvSpPr>
        <p:spPr bwMode="auto">
          <a:xfrm flipH="1" flipV="1">
            <a:off x="5334000" y="4048123"/>
            <a:ext cx="2498725" cy="473075"/>
          </a:xfrm>
          <a:custGeom>
            <a:avLst/>
            <a:gdLst>
              <a:gd name="connsiteX0" fmla="*/ 0 w 3048000"/>
              <a:gd name="connsiteY0" fmla="*/ 396240 h 472440"/>
              <a:gd name="connsiteX1" fmla="*/ 1356360 w 3048000"/>
              <a:gd name="connsiteY1" fmla="*/ 0 h 472440"/>
              <a:gd name="connsiteX2" fmla="*/ 3048000 w 3048000"/>
              <a:gd name="connsiteY2" fmla="*/ 472440 h 472440"/>
            </a:gdLst>
            <a:ahLst/>
            <a:cxnLst>
              <a:cxn ang="0">
                <a:pos x="connsiteX0" y="connsiteY0"/>
              </a:cxn>
              <a:cxn ang="0">
                <a:pos x="connsiteX1" y="connsiteY1"/>
              </a:cxn>
              <a:cxn ang="0">
                <a:pos x="connsiteX2" y="connsiteY2"/>
              </a:cxn>
            </a:cxnLst>
            <a:rect l="l" t="t" r="r" b="b"/>
            <a:pathLst>
              <a:path w="3048000" h="472440">
                <a:moveTo>
                  <a:pt x="0" y="396240"/>
                </a:moveTo>
                <a:cubicBezTo>
                  <a:pt x="424180" y="191770"/>
                  <a:pt x="848360" y="-12700"/>
                  <a:pt x="1356360" y="0"/>
                </a:cubicBezTo>
                <a:cubicBezTo>
                  <a:pt x="1864360" y="12700"/>
                  <a:pt x="2456180" y="242570"/>
                  <a:pt x="3048000" y="472440"/>
                </a:cubicBezTo>
              </a:path>
            </a:pathLst>
          </a:custGeom>
          <a:noFill/>
          <a:ln w="57150" cap="flat" cmpd="sng" algn="ctr">
            <a:solidFill>
              <a:schemeClr val="accent3">
                <a:lumMod val="65000"/>
              </a:schemeClr>
            </a:solidFill>
            <a:prstDash val="solid"/>
            <a:round/>
            <a:headEnd type="none" w="med" len="med"/>
            <a:tailEnd type="triangle" w="med" len="med"/>
          </a:ln>
          <a:effectLst/>
        </p:spPr>
        <p:txBody>
          <a:bodyPr anchor="ctr"/>
          <a:lstStyle/>
          <a:p>
            <a:pPr algn="ctr" fontAlgn="auto">
              <a:spcBef>
                <a:spcPts val="0"/>
              </a:spcBef>
              <a:spcAft>
                <a:spcPts val="0"/>
              </a:spcAft>
              <a:defRPr/>
            </a:pPr>
            <a:endParaRPr lang="en-US">
              <a:latin typeface="+mn-lt"/>
              <a:ea typeface="+mn-ea"/>
              <a:cs typeface="+mn-cs"/>
            </a:endParaRPr>
          </a:p>
        </p:txBody>
      </p:sp>
      <p:pic>
        <p:nvPicPr>
          <p:cNvPr id="19" name="Picture 7" descr="kanoti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74332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5"/>
          <p:cNvSpPr txBox="1">
            <a:spLocks noChangeArrowheads="1"/>
          </p:cNvSpPr>
          <p:nvPr/>
        </p:nvSpPr>
        <p:spPr bwMode="auto">
          <a:xfrm>
            <a:off x="5638800" y="2495550"/>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000" b="1" dirty="0">
                <a:solidFill>
                  <a:srgbClr val="003367"/>
                </a:solidFill>
                <a:latin typeface="Courier New" charset="0"/>
                <a:cs typeface="Courier New" charset="0"/>
              </a:rPr>
              <a:t>“</a:t>
            </a:r>
            <a:r>
              <a:rPr lang="en-US" altLang="ja-JP" sz="2000" b="1" dirty="0">
                <a:solidFill>
                  <a:srgbClr val="003367"/>
                </a:solidFill>
                <a:latin typeface="Courier New" charset="0"/>
                <a:cs typeface="Courier New" charset="0"/>
              </a:rPr>
              <a:t>GET </a:t>
            </a:r>
            <a:r>
              <a:rPr lang="en-US" altLang="ja-JP" sz="2000" b="1" dirty="0" err="1" smtClean="0">
                <a:solidFill>
                  <a:srgbClr val="003367"/>
                </a:solidFill>
                <a:latin typeface="Courier New" charset="0"/>
                <a:cs typeface="Courier New" charset="0"/>
              </a:rPr>
              <a:t>fish.gif</a:t>
            </a:r>
            <a:r>
              <a:rPr lang="en-US" altLang="ja-JP" sz="2000" b="1" dirty="0" smtClean="0">
                <a:solidFill>
                  <a:srgbClr val="003367"/>
                </a:solidFill>
                <a:latin typeface="Courier New" charset="0"/>
                <a:cs typeface="Courier New" charset="0"/>
              </a:rPr>
              <a:t> …</a:t>
            </a:r>
            <a:r>
              <a:rPr lang="ja-JP" altLang="en-US" sz="2000" b="1" dirty="0" smtClean="0">
                <a:solidFill>
                  <a:srgbClr val="003367"/>
                </a:solidFill>
                <a:latin typeface="Courier New" charset="0"/>
                <a:cs typeface="Courier New" charset="0"/>
              </a:rPr>
              <a:t>”</a:t>
            </a:r>
            <a:endParaRPr lang="en-US" sz="2800" b="1" dirty="0">
              <a:solidFill>
                <a:srgbClr val="003367"/>
              </a:solidFill>
              <a:latin typeface="Courier New" charset="0"/>
              <a:cs typeface="Courier New" charset="0"/>
            </a:endParaRPr>
          </a:p>
        </p:txBody>
      </p:sp>
      <p:sp>
        <p:nvSpPr>
          <p:cNvPr id="21" name="Text Box 93"/>
          <p:cNvSpPr txBox="1">
            <a:spLocks noChangeArrowheads="1"/>
          </p:cNvSpPr>
          <p:nvPr/>
        </p:nvSpPr>
        <p:spPr bwMode="auto">
          <a:xfrm>
            <a:off x="5638800" y="2189162"/>
            <a:ext cx="1295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eaLnBrk="1" fontAlgn="auto" hangingPunct="1">
              <a:spcBef>
                <a:spcPts val="0"/>
              </a:spcBef>
              <a:spcAft>
                <a:spcPts val="0"/>
              </a:spcAft>
              <a:defRPr/>
            </a:pPr>
            <a:r>
              <a:rPr lang="en-US" sz="2000" b="1" kern="0" dirty="0" smtClean="0">
                <a:solidFill>
                  <a:srgbClr val="000000"/>
                </a:solidFill>
              </a:rPr>
              <a:t>request</a:t>
            </a:r>
          </a:p>
        </p:txBody>
      </p:sp>
      <p:sp>
        <p:nvSpPr>
          <p:cNvPr id="22" name="Text Box 93"/>
          <p:cNvSpPr txBox="1">
            <a:spLocks noChangeArrowheads="1"/>
          </p:cNvSpPr>
          <p:nvPr/>
        </p:nvSpPr>
        <p:spPr bwMode="auto">
          <a:xfrm>
            <a:off x="5943600" y="3463925"/>
            <a:ext cx="12954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defTabSz="914400" eaLnBrk="1" fontAlgn="auto" hangingPunct="1">
              <a:spcBef>
                <a:spcPts val="0"/>
              </a:spcBef>
              <a:spcAft>
                <a:spcPts val="0"/>
              </a:spcAft>
              <a:defRPr/>
            </a:pPr>
            <a:r>
              <a:rPr lang="en-US" sz="2000" b="1" kern="0" dirty="0" smtClean="0">
                <a:solidFill>
                  <a:srgbClr val="000000"/>
                </a:solidFill>
              </a:rPr>
              <a:t>reply</a:t>
            </a:r>
          </a:p>
        </p:txBody>
      </p:sp>
      <p:sp>
        <p:nvSpPr>
          <p:cNvPr id="23" name="Rectangle 10"/>
          <p:cNvSpPr>
            <a:spLocks noChangeArrowheads="1"/>
          </p:cNvSpPr>
          <p:nvPr/>
        </p:nvSpPr>
        <p:spPr bwMode="auto">
          <a:xfrm>
            <a:off x="1219200" y="5232737"/>
            <a:ext cx="7010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If an attacker can interpose between two interacting entities, she can read and modify the messages at will without detection by either victim.</a:t>
            </a:r>
          </a:p>
        </p:txBody>
      </p:sp>
    </p:spTree>
    <p:extLst>
      <p:ext uri="{BB962C8B-B14F-4D97-AF65-F5344CB8AC3E}">
        <p14:creationId xmlns:p14="http://schemas.microsoft.com/office/powerpoint/2010/main" val="322395984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eaLnBrk="1" hangingPunct="1"/>
            <a:r>
              <a:rPr lang="en-US" dirty="0">
                <a:latin typeface="Arial" charset="0"/>
                <a:ea typeface="ＭＳ Ｐゴシック" charset="0"/>
                <a:cs typeface="Arial" charset="0"/>
              </a:rPr>
              <a:t>Symmetric Crypto</a:t>
            </a:r>
          </a:p>
        </p:txBody>
      </p:sp>
      <p:sp>
        <p:nvSpPr>
          <p:cNvPr id="95234" name="Rectangle 3"/>
          <p:cNvSpPr>
            <a:spLocks noGrp="1" noChangeArrowheads="1"/>
          </p:cNvSpPr>
          <p:nvPr>
            <p:ph type="body" idx="1"/>
          </p:nvPr>
        </p:nvSpPr>
        <p:spPr/>
        <p:txBody>
          <a:bodyPr/>
          <a:lstStyle/>
          <a:p>
            <a:pPr eaLnBrk="1" hangingPunct="1"/>
            <a:r>
              <a:rPr lang="en-US" dirty="0">
                <a:latin typeface="Arial" charset="0"/>
                <a:ea typeface="ＭＳ Ｐゴシック" charset="0"/>
                <a:cs typeface="Arial" charset="0"/>
              </a:rPr>
              <a:t>“Secret key” or “private key” cryptography.</a:t>
            </a:r>
          </a:p>
          <a:p>
            <a:pPr lvl="1" eaLnBrk="1" hangingPunct="1"/>
            <a:r>
              <a:rPr lang="en-US" dirty="0">
                <a:latin typeface="Arial" charset="0"/>
                <a:ea typeface="ＭＳ Ｐゴシック" charset="0"/>
                <a:cs typeface="Arial" charset="0"/>
              </a:rPr>
              <a:t>DES, 3DES, DESX, IDEA, AES</a:t>
            </a:r>
          </a:p>
          <a:p>
            <a:pPr eaLnBrk="1" hangingPunct="1"/>
            <a:r>
              <a:rPr lang="en-US" sz="2400" dirty="0">
                <a:latin typeface="Arial" charset="0"/>
                <a:ea typeface="ＭＳ Ｐゴシック" charset="0"/>
                <a:cs typeface="Arial" charset="0"/>
              </a:rPr>
              <a:t>Sender and receiver must possess a </a:t>
            </a:r>
            <a:r>
              <a:rPr lang="en-US" sz="2400" dirty="0">
                <a:solidFill>
                  <a:srgbClr val="CC3300"/>
                </a:solidFill>
                <a:latin typeface="Arial" charset="0"/>
                <a:ea typeface="ＭＳ Ｐゴシック" charset="0"/>
                <a:cs typeface="Arial" charset="0"/>
              </a:rPr>
              <a:t>shared secret</a:t>
            </a:r>
          </a:p>
          <a:p>
            <a:pPr lvl="1" eaLnBrk="1" hangingPunct="1"/>
            <a:r>
              <a:rPr lang="en-US" dirty="0">
                <a:latin typeface="Arial" charset="0"/>
                <a:ea typeface="ＭＳ Ｐゴシック" charset="0"/>
                <a:cs typeface="Arial" charset="0"/>
              </a:rPr>
              <a:t>Shared key K </a:t>
            </a:r>
          </a:p>
          <a:p>
            <a:pPr lvl="1" eaLnBrk="1" hangingPunct="1"/>
            <a:r>
              <a:rPr lang="en-US" dirty="0">
                <a:latin typeface="Arial" charset="0"/>
                <a:ea typeface="ＭＳ Ｐゴシック" charset="0"/>
                <a:cs typeface="Arial" charset="0"/>
              </a:rPr>
              <a:t>K = K1 = K2</a:t>
            </a:r>
          </a:p>
          <a:p>
            <a:pPr eaLnBrk="1" hangingPunct="1"/>
            <a:r>
              <a:rPr lang="en-US" dirty="0">
                <a:latin typeface="Arial" charset="0"/>
                <a:ea typeface="ＭＳ Ｐゴシック" charset="0"/>
                <a:cs typeface="Arial" charset="0"/>
              </a:rPr>
              <a:t>Message M, Key K</a:t>
            </a:r>
          </a:p>
          <a:p>
            <a:pPr lvl="2" eaLnBrk="1" hangingPunct="1">
              <a:buFontTx/>
              <a:buNone/>
            </a:pPr>
            <a:r>
              <a:rPr lang="en-US" dirty="0">
                <a:solidFill>
                  <a:srgbClr val="660066"/>
                </a:solidFill>
                <a:latin typeface="Arial" charset="0"/>
                <a:ea typeface="ＭＳ Ｐゴシック" charset="0"/>
                <a:cs typeface="Arial" charset="0"/>
              </a:rPr>
              <a:t>{M}</a:t>
            </a:r>
            <a:r>
              <a:rPr lang="en-US" baseline="-25000" dirty="0">
                <a:solidFill>
                  <a:srgbClr val="660066"/>
                </a:solidFill>
                <a:latin typeface="Arial" charset="0"/>
                <a:ea typeface="ＭＳ Ｐゴシック" charset="0"/>
                <a:cs typeface="Arial" charset="0"/>
              </a:rPr>
              <a:t>K</a:t>
            </a:r>
            <a:r>
              <a:rPr lang="en-US" dirty="0">
                <a:solidFill>
                  <a:srgbClr val="660066"/>
                </a:solidFill>
                <a:latin typeface="Arial" charset="0"/>
                <a:ea typeface="ＭＳ Ｐゴシック" charset="0"/>
                <a:cs typeface="Arial" charset="0"/>
              </a:rPr>
              <a:t> = Encrypt(M, K)</a:t>
            </a:r>
          </a:p>
          <a:p>
            <a:pPr lvl="2" eaLnBrk="1" hangingPunct="1">
              <a:buFontTx/>
              <a:buNone/>
            </a:pPr>
            <a:r>
              <a:rPr lang="en-US" dirty="0">
                <a:solidFill>
                  <a:srgbClr val="660066"/>
                </a:solidFill>
                <a:latin typeface="Arial" charset="0"/>
                <a:ea typeface="ＭＳ Ｐゴシック" charset="0"/>
                <a:cs typeface="Arial" charset="0"/>
              </a:rPr>
              <a:t>M = Decrypt({M}</a:t>
            </a:r>
            <a:r>
              <a:rPr lang="en-US" baseline="-25000" dirty="0">
                <a:solidFill>
                  <a:srgbClr val="660066"/>
                </a:solidFill>
                <a:latin typeface="Arial" charset="0"/>
                <a:ea typeface="ＭＳ Ｐゴシック" charset="0"/>
                <a:cs typeface="Arial" charset="0"/>
              </a:rPr>
              <a:t>K</a:t>
            </a:r>
            <a:r>
              <a:rPr lang="en-US" dirty="0">
                <a:solidFill>
                  <a:srgbClr val="660066"/>
                </a:solidFill>
                <a:latin typeface="Arial" charset="0"/>
                <a:ea typeface="ＭＳ Ｐゴシック" charset="0"/>
                <a:cs typeface="Arial" charset="0"/>
              </a:rPr>
              <a:t> , K)</a:t>
            </a:r>
          </a:p>
          <a:p>
            <a:pPr eaLnBrk="1" hangingPunct="1"/>
            <a:r>
              <a:rPr lang="en-US" dirty="0" smtClean="0">
                <a:latin typeface="Arial" charset="0"/>
                <a:ea typeface="ＭＳ Ｐゴシック" charset="0"/>
                <a:cs typeface="Arial" charset="0"/>
              </a:rPr>
              <a:t>How to arrange a shared secret?</a:t>
            </a:r>
          </a:p>
          <a:p>
            <a:pPr lvl="1" eaLnBrk="1" hangingPunct="1"/>
            <a:r>
              <a:rPr lang="en-US" dirty="0" smtClean="0">
                <a:solidFill>
                  <a:srgbClr val="651222"/>
                </a:solidFill>
                <a:latin typeface="Arial" charset="0"/>
                <a:ea typeface="ＭＳ Ｐゴシック" charset="0"/>
                <a:cs typeface="Arial" charset="0"/>
              </a:rPr>
              <a:t>Key distribution problem</a:t>
            </a:r>
            <a:endParaRPr lang="en-US" dirty="0">
              <a:solidFill>
                <a:srgbClr val="651222"/>
              </a:solidFill>
              <a:latin typeface="Arial" charset="0"/>
              <a:ea typeface="ＭＳ Ｐゴシック" charset="0"/>
              <a:cs typeface="Arial" charset="0"/>
            </a:endParaRPr>
          </a:p>
        </p:txBody>
      </p:sp>
    </p:spTree>
    <p:extLst>
      <p:ext uri="{BB962C8B-B14F-4D97-AF65-F5344CB8AC3E}">
        <p14:creationId xmlns:p14="http://schemas.microsoft.com/office/powerpoint/2010/main" val="225869403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sz="3600">
                <a:latin typeface="Arial" charset="0"/>
                <a:ea typeface="ＭＳ Ｐゴシック" charset="0"/>
                <a:cs typeface="Arial" charset="0"/>
              </a:rPr>
              <a:t>Example: Java KeyGenerator class</a:t>
            </a:r>
          </a:p>
        </p:txBody>
      </p:sp>
      <p:pic>
        <p:nvPicPr>
          <p:cNvPr id="9625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09800"/>
            <a:ext cx="72548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p:cNvSpPr>
            <a:spLocks noChangeArrowheads="1"/>
          </p:cNvSpPr>
          <p:nvPr/>
        </p:nvSpPr>
        <p:spPr bwMode="auto">
          <a:xfrm>
            <a:off x="1066800" y="4397375"/>
            <a:ext cx="662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solidFill>
                  <a:srgbClr val="003367"/>
                </a:solidFill>
              </a:rPr>
              <a:t>“A key generator is used to generate secret keys for symmetric algorithms.”  [</a:t>
            </a:r>
            <a:r>
              <a:rPr lang="en-US" sz="2000" dirty="0" err="1">
                <a:solidFill>
                  <a:srgbClr val="003367"/>
                </a:solidFill>
              </a:rPr>
              <a:t>oracle.com</a:t>
            </a:r>
            <a:r>
              <a:rPr lang="en-US" sz="2000" dirty="0">
                <a:solidFill>
                  <a:srgbClr val="003367"/>
                </a:solidFill>
              </a:rPr>
              <a:t>]</a:t>
            </a:r>
          </a:p>
        </p:txBody>
      </p:sp>
      <p:sp>
        <p:nvSpPr>
          <p:cNvPr id="5" name="Rectangle 3"/>
          <p:cNvSpPr>
            <a:spLocks noChangeArrowheads="1"/>
          </p:cNvSpPr>
          <p:nvPr/>
        </p:nvSpPr>
        <p:spPr bwMode="auto">
          <a:xfrm>
            <a:off x="1066800" y="5387975"/>
            <a:ext cx="6629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smtClean="0">
                <a:solidFill>
                  <a:srgbClr val="003367"/>
                </a:solidFill>
              </a:rPr>
              <a:t>But how to share the secret securely?  This is the </a:t>
            </a:r>
            <a:r>
              <a:rPr lang="en-US" sz="2000" b="1" dirty="0" smtClean="0">
                <a:solidFill>
                  <a:schemeClr val="accent2"/>
                </a:solidFill>
              </a:rPr>
              <a:t>key distribution problem</a:t>
            </a:r>
            <a:r>
              <a:rPr lang="en-US" sz="2000" dirty="0" smtClean="0">
                <a:solidFill>
                  <a:srgbClr val="003367"/>
                </a:solidFill>
              </a:rPr>
              <a:t>.</a:t>
            </a:r>
            <a:endParaRPr lang="en-US" sz="2000" dirty="0">
              <a:solidFill>
                <a:srgbClr val="003367"/>
              </a:solidFill>
            </a:endParaRPr>
          </a:p>
        </p:txBody>
      </p:sp>
    </p:spTree>
    <p:extLst>
      <p:ext uri="{BB962C8B-B14F-4D97-AF65-F5344CB8AC3E}">
        <p14:creationId xmlns:p14="http://schemas.microsoft.com/office/powerpoint/2010/main" val="362494261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Arial" charset="0"/>
                <a:ea typeface="ＭＳ Ｐゴシック" charset="0"/>
                <a:cs typeface="Arial" charset="0"/>
              </a:rPr>
              <a:t>Example: Java Cipher class</a:t>
            </a:r>
          </a:p>
        </p:txBody>
      </p:sp>
      <p:pic>
        <p:nvPicPr>
          <p:cNvPr id="972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76200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ChangeArrowheads="1"/>
          </p:cNvSpPr>
          <p:nvPr/>
        </p:nvSpPr>
        <p:spPr bwMode="auto">
          <a:xfrm>
            <a:off x="685800" y="4324350"/>
            <a:ext cx="7848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3367"/>
                </a:solidFill>
              </a:rPr>
              <a:t>“The Cipher class provides the functionality of a cryptographic cipher used for encryption and decryption. Encryption is the process of taking data (called cleartext) and a key, and producing data (ciphertext) meaningless to a third-party who does not know the key. Decryption is the inverse process: that of taking ciphertext and a key and producing cleartext</a:t>
            </a:r>
            <a:r>
              <a:rPr lang="en-US">
                <a:solidFill>
                  <a:srgbClr val="003367"/>
                </a:solidFill>
              </a:rPr>
              <a:t>.”  [oracle.com]</a:t>
            </a:r>
          </a:p>
        </p:txBody>
      </p:sp>
    </p:spTree>
    <p:extLst>
      <p:ext uri="{BB962C8B-B14F-4D97-AF65-F5344CB8AC3E}">
        <p14:creationId xmlns:p14="http://schemas.microsoft.com/office/powerpoint/2010/main" val="266875951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p:txBody>
          <a:bodyPr/>
          <a:lstStyle/>
          <a:p>
            <a:pPr eaLnBrk="1" hangingPunct="1"/>
            <a:r>
              <a:rPr lang="en-US" sz="3200">
                <a:latin typeface="Arial" charset="0"/>
                <a:ea typeface="ＭＳ Ｐゴシック" charset="0"/>
                <a:cs typeface="ＭＳ Ｐゴシック" charset="0"/>
              </a:rPr>
              <a:t>Symmetric and Asymmetric Crypto: Better Together</a:t>
            </a:r>
          </a:p>
        </p:txBody>
      </p:sp>
      <p:sp>
        <p:nvSpPr>
          <p:cNvPr id="116738" name="Rectangle 3"/>
          <p:cNvSpPr>
            <a:spLocks noGrp="1" noChangeArrowheads="1"/>
          </p:cNvSpPr>
          <p:nvPr>
            <p:ph type="body" idx="1"/>
          </p:nvPr>
        </p:nvSpPr>
        <p:spPr>
          <a:xfrm>
            <a:off x="457200" y="1371600"/>
            <a:ext cx="8229600" cy="1676400"/>
          </a:xfrm>
        </p:spPr>
        <p:txBody>
          <a:bodyPr/>
          <a:lstStyle/>
          <a:p>
            <a:pPr eaLnBrk="1" hangingPunct="1"/>
            <a:r>
              <a:rPr lang="en-US" sz="2000">
                <a:latin typeface="Arial" charset="0"/>
                <a:ea typeface="ＭＳ Ｐゴシック" charset="0"/>
                <a:cs typeface="ＭＳ Ｐゴシック" charset="0"/>
              </a:rPr>
              <a:t>Use </a:t>
            </a:r>
            <a:r>
              <a:rPr lang="en-US" sz="2000">
                <a:solidFill>
                  <a:srgbClr val="651222"/>
                </a:solidFill>
                <a:latin typeface="Arial" charset="0"/>
                <a:ea typeface="ＭＳ Ｐゴシック" charset="0"/>
                <a:cs typeface="ＭＳ Ｐゴシック" charset="0"/>
              </a:rPr>
              <a:t>asymmetric crypto </a:t>
            </a:r>
            <a:r>
              <a:rPr lang="en-US" sz="2000">
                <a:latin typeface="Arial" charset="0"/>
                <a:ea typeface="ＭＳ Ｐゴシック" charset="0"/>
                <a:cs typeface="ＭＳ Ｐゴシック" charset="0"/>
              </a:rPr>
              <a:t>to “handshake” and establish a  secret session key (slow, but allows for key distribution).</a:t>
            </a:r>
          </a:p>
          <a:p>
            <a:pPr eaLnBrk="1" hangingPunct="1"/>
            <a:r>
              <a:rPr lang="en-US" sz="2000">
                <a:latin typeface="Arial" charset="0"/>
                <a:ea typeface="ＭＳ Ｐゴシック" charset="0"/>
                <a:cs typeface="ＭＳ Ｐゴシック" charset="0"/>
              </a:rPr>
              <a:t>Then use the key to talk with </a:t>
            </a:r>
            <a:r>
              <a:rPr lang="en-US" sz="2000">
                <a:solidFill>
                  <a:srgbClr val="651222"/>
                </a:solidFill>
                <a:latin typeface="Arial" charset="0"/>
                <a:ea typeface="ＭＳ Ｐゴシック" charset="0"/>
                <a:cs typeface="ＭＳ Ｐゴシック" charset="0"/>
              </a:rPr>
              <a:t>symmetric crypto </a:t>
            </a:r>
            <a:r>
              <a:rPr lang="en-US" sz="2000">
                <a:solidFill>
                  <a:schemeClr val="tx1"/>
                </a:solidFill>
                <a:latin typeface="Arial" charset="0"/>
                <a:ea typeface="ＭＳ Ｐゴシック" charset="0"/>
                <a:cs typeface="ＭＳ Ｐゴシック" charset="0"/>
              </a:rPr>
              <a:t>(fast and cheap)</a:t>
            </a:r>
          </a:p>
          <a:p>
            <a:pPr eaLnBrk="1" hangingPunct="1"/>
            <a:r>
              <a:rPr lang="en-US" sz="2000" u="sng">
                <a:latin typeface="Arial" charset="0"/>
                <a:ea typeface="ＭＳ Ｐゴシック" charset="0"/>
                <a:cs typeface="ＭＳ Ｐゴシック" charset="0"/>
              </a:rPr>
              <a:t>Example</a:t>
            </a:r>
            <a:r>
              <a:rPr lang="en-US" sz="2000">
                <a:latin typeface="Arial" charset="0"/>
                <a:ea typeface="ＭＳ Ｐゴシック" charset="0"/>
                <a:cs typeface="ＭＳ Ｐゴシック" charset="0"/>
              </a:rPr>
              <a:t>: Secure Sockets Layer (SSL) or Transport-Layer Security (TLS), used in HTTPS (Secure HTTP), SSH, SCP, etc.</a:t>
            </a:r>
          </a:p>
        </p:txBody>
      </p:sp>
      <p:sp>
        <p:nvSpPr>
          <p:cNvPr id="116739" name="Line 6"/>
          <p:cNvSpPr>
            <a:spLocks noChangeShapeType="1"/>
          </p:cNvSpPr>
          <p:nvPr/>
        </p:nvSpPr>
        <p:spPr bwMode="auto">
          <a:xfrm>
            <a:off x="2286000" y="3892550"/>
            <a:ext cx="0" cy="2508250"/>
          </a:xfrm>
          <a:prstGeom prst="line">
            <a:avLst/>
          </a:prstGeom>
          <a:noFill/>
          <a:ln w="15875">
            <a:solidFill>
              <a:srgbClr val="333399"/>
            </a:solidFill>
            <a:round/>
            <a:headEnd type="none" w="sm" len="sm"/>
            <a:tailEnd type="stealth"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6740" name="Line 7"/>
          <p:cNvSpPr>
            <a:spLocks noChangeShapeType="1"/>
          </p:cNvSpPr>
          <p:nvPr/>
        </p:nvSpPr>
        <p:spPr bwMode="auto">
          <a:xfrm flipH="1">
            <a:off x="2301875" y="4643438"/>
            <a:ext cx="4937125" cy="204787"/>
          </a:xfrm>
          <a:prstGeom prst="line">
            <a:avLst/>
          </a:prstGeom>
          <a:noFill/>
          <a:ln w="15875">
            <a:solidFill>
              <a:srgbClr val="333399"/>
            </a:solidFill>
            <a:round/>
            <a:headEnd type="none" w="sm" len="sm"/>
            <a:tailEnd type="triangle" w="sm"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6741" name="Line 8"/>
          <p:cNvSpPr>
            <a:spLocks noChangeShapeType="1"/>
          </p:cNvSpPr>
          <p:nvPr/>
        </p:nvSpPr>
        <p:spPr bwMode="auto">
          <a:xfrm>
            <a:off x="2301875" y="3968750"/>
            <a:ext cx="4937125" cy="233363"/>
          </a:xfrm>
          <a:prstGeom prst="line">
            <a:avLst/>
          </a:prstGeom>
          <a:noFill/>
          <a:ln w="15875">
            <a:solidFill>
              <a:srgbClr val="333399"/>
            </a:solidFill>
            <a:round/>
            <a:headEnd type="none" w="sm" len="sm"/>
            <a:tailEnd type="triangle" w="sm"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6742" name="Text Box 9"/>
          <p:cNvSpPr txBox="1">
            <a:spLocks noChangeArrowheads="1"/>
          </p:cNvSpPr>
          <p:nvPr/>
        </p:nvSpPr>
        <p:spPr bwMode="auto">
          <a:xfrm>
            <a:off x="4025900" y="3660775"/>
            <a:ext cx="1404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2000">
                <a:solidFill>
                  <a:srgbClr val="0033CC"/>
                </a:solidFill>
                <a:latin typeface="Times New Roman" charset="0"/>
              </a:rPr>
              <a:t>“SYN, etc.”</a:t>
            </a:r>
            <a:endParaRPr lang="en-US" sz="2000">
              <a:latin typeface="Times New Roman" charset="0"/>
            </a:endParaRPr>
          </a:p>
        </p:txBody>
      </p:sp>
      <p:sp>
        <p:nvSpPr>
          <p:cNvPr id="116743" name="Text Box 10"/>
          <p:cNvSpPr txBox="1">
            <a:spLocks noChangeArrowheads="1"/>
          </p:cNvSpPr>
          <p:nvPr/>
        </p:nvSpPr>
        <p:spPr bwMode="auto">
          <a:xfrm>
            <a:off x="3513138" y="4343400"/>
            <a:ext cx="243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2000">
                <a:solidFill>
                  <a:srgbClr val="0033CC"/>
                </a:solidFill>
                <a:latin typeface="Times New Roman" charset="0"/>
              </a:rPr>
              <a:t>“My public key is </a:t>
            </a:r>
            <a:r>
              <a:rPr lang="en-US" sz="2000">
                <a:solidFill>
                  <a:srgbClr val="660066"/>
                </a:solidFill>
                <a:latin typeface="Times New Roman" charset="0"/>
              </a:rPr>
              <a:t>K</a:t>
            </a:r>
            <a:r>
              <a:rPr lang="en-US" sz="2000">
                <a:solidFill>
                  <a:srgbClr val="0033CC"/>
                </a:solidFill>
                <a:latin typeface="Times New Roman" charset="0"/>
              </a:rPr>
              <a:t>.”</a:t>
            </a:r>
            <a:endParaRPr lang="en-US" sz="2000">
              <a:latin typeface="Times New Roman" charset="0"/>
            </a:endParaRPr>
          </a:p>
        </p:txBody>
      </p:sp>
      <p:sp>
        <p:nvSpPr>
          <p:cNvPr id="116744" name="Line 11"/>
          <p:cNvSpPr>
            <a:spLocks noChangeShapeType="1"/>
          </p:cNvSpPr>
          <p:nvPr/>
        </p:nvSpPr>
        <p:spPr bwMode="auto">
          <a:xfrm>
            <a:off x="7239000" y="3892550"/>
            <a:ext cx="0" cy="2508250"/>
          </a:xfrm>
          <a:prstGeom prst="line">
            <a:avLst/>
          </a:prstGeom>
          <a:noFill/>
          <a:ln w="15875">
            <a:solidFill>
              <a:srgbClr val="333399"/>
            </a:solidFill>
            <a:round/>
            <a:headEnd type="none" w="sm" len="sm"/>
            <a:tailEnd type="stealth"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6745" name="Rectangle 12"/>
          <p:cNvSpPr>
            <a:spLocks noChangeArrowheads="1"/>
          </p:cNvSpPr>
          <p:nvPr/>
        </p:nvSpPr>
        <p:spPr bwMode="auto">
          <a:xfrm>
            <a:off x="539750" y="5338763"/>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p>
            <a:r>
              <a:rPr lang="en-US" b="1">
                <a:solidFill>
                  <a:srgbClr val="003367"/>
                </a:solidFill>
                <a:latin typeface="Comic Sans MS" charset="0"/>
              </a:rPr>
              <a:t>Client</a:t>
            </a:r>
          </a:p>
        </p:txBody>
      </p:sp>
      <p:sp>
        <p:nvSpPr>
          <p:cNvPr id="116746" name="Rectangle 13"/>
          <p:cNvSpPr>
            <a:spLocks noChangeArrowheads="1"/>
          </p:cNvSpPr>
          <p:nvPr/>
        </p:nvSpPr>
        <p:spPr bwMode="auto">
          <a:xfrm>
            <a:off x="7512050" y="5318125"/>
            <a:ext cx="118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p>
            <a:r>
              <a:rPr lang="en-US" b="1">
                <a:solidFill>
                  <a:srgbClr val="003367"/>
                </a:solidFill>
                <a:latin typeface="Comic Sans MS" charset="0"/>
              </a:rPr>
              <a:t>Server</a:t>
            </a:r>
          </a:p>
        </p:txBody>
      </p:sp>
      <p:sp>
        <p:nvSpPr>
          <p:cNvPr id="116747" name="Line 14"/>
          <p:cNvSpPr>
            <a:spLocks noChangeShapeType="1"/>
          </p:cNvSpPr>
          <p:nvPr/>
        </p:nvSpPr>
        <p:spPr bwMode="auto">
          <a:xfrm>
            <a:off x="2286000" y="5187950"/>
            <a:ext cx="4953000" cy="236538"/>
          </a:xfrm>
          <a:prstGeom prst="line">
            <a:avLst/>
          </a:prstGeom>
          <a:noFill/>
          <a:ln w="15875">
            <a:solidFill>
              <a:srgbClr val="333399"/>
            </a:solidFill>
            <a:round/>
            <a:headEnd type="none" w="sm" len="sm"/>
            <a:tailEnd type="triangle" w="sm"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6748" name="Text Box 15"/>
          <p:cNvSpPr txBox="1">
            <a:spLocks noChangeArrowheads="1"/>
          </p:cNvSpPr>
          <p:nvPr/>
        </p:nvSpPr>
        <p:spPr bwMode="auto">
          <a:xfrm>
            <a:off x="2833688" y="4876800"/>
            <a:ext cx="39481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2000">
                <a:solidFill>
                  <a:srgbClr val="0033CC"/>
                </a:solidFill>
                <a:latin typeface="Times New Roman" charset="0"/>
              </a:rPr>
              <a:t>“Let’s establish a session key: </a:t>
            </a:r>
            <a:r>
              <a:rPr lang="en-US">
                <a:solidFill>
                  <a:srgbClr val="660066"/>
                </a:solidFill>
              </a:rPr>
              <a:t>{S}</a:t>
            </a:r>
            <a:r>
              <a:rPr lang="en-US" baseline="-25000">
                <a:solidFill>
                  <a:srgbClr val="660066"/>
                </a:solidFill>
              </a:rPr>
              <a:t>K</a:t>
            </a:r>
            <a:r>
              <a:rPr lang="en-US"/>
              <a:t> </a:t>
            </a:r>
            <a:r>
              <a:rPr lang="en-US" sz="2000">
                <a:solidFill>
                  <a:srgbClr val="0033CC"/>
                </a:solidFill>
                <a:latin typeface="Times New Roman" charset="0"/>
              </a:rPr>
              <a:t>.”</a:t>
            </a:r>
          </a:p>
        </p:txBody>
      </p:sp>
      <p:sp>
        <p:nvSpPr>
          <p:cNvPr id="116749" name="Line 16"/>
          <p:cNvSpPr>
            <a:spLocks noChangeShapeType="1"/>
          </p:cNvSpPr>
          <p:nvPr/>
        </p:nvSpPr>
        <p:spPr bwMode="auto">
          <a:xfrm flipH="1">
            <a:off x="2301875" y="5662613"/>
            <a:ext cx="4937125" cy="204787"/>
          </a:xfrm>
          <a:prstGeom prst="line">
            <a:avLst/>
          </a:prstGeom>
          <a:noFill/>
          <a:ln w="15875">
            <a:solidFill>
              <a:srgbClr val="333399"/>
            </a:solidFill>
            <a:round/>
            <a:headEnd type="none" w="sm" len="sm"/>
            <a:tailEnd type="triangle" w="sm"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16750" name="Rectangle 17"/>
          <p:cNvSpPr>
            <a:spLocks noChangeArrowheads="1"/>
          </p:cNvSpPr>
          <p:nvPr/>
        </p:nvSpPr>
        <p:spPr bwMode="auto">
          <a:xfrm>
            <a:off x="4400550" y="533400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a:solidFill>
                  <a:srgbClr val="660066"/>
                </a:solidFill>
              </a:rPr>
              <a:t>{M}</a:t>
            </a:r>
            <a:r>
              <a:rPr lang="en-US" baseline="-25000">
                <a:solidFill>
                  <a:srgbClr val="660066"/>
                </a:solidFill>
              </a:rPr>
              <a:t>S</a:t>
            </a:r>
          </a:p>
        </p:txBody>
      </p:sp>
      <p:sp>
        <p:nvSpPr>
          <p:cNvPr id="116751" name="Text Box 18"/>
          <p:cNvSpPr txBox="1">
            <a:spLocks noChangeArrowheads="1"/>
          </p:cNvSpPr>
          <p:nvPr/>
        </p:nvSpPr>
        <p:spPr bwMode="auto">
          <a:xfrm>
            <a:off x="4572000" y="6172200"/>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2000">
                <a:solidFill>
                  <a:srgbClr val="0033CC"/>
                </a:solidFill>
                <a:latin typeface="Times New Roman" charset="0"/>
              </a:rPr>
              <a:t>…</a:t>
            </a:r>
          </a:p>
        </p:txBody>
      </p:sp>
      <p:sp>
        <p:nvSpPr>
          <p:cNvPr id="116752" name="Text Box 15"/>
          <p:cNvSpPr txBox="1">
            <a:spLocks noChangeArrowheads="1"/>
          </p:cNvSpPr>
          <p:nvPr/>
        </p:nvSpPr>
        <p:spPr bwMode="auto">
          <a:xfrm>
            <a:off x="3429000" y="5791200"/>
            <a:ext cx="2954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type="none" w="sm" len="sm"/>
                <a:tailEnd type="none" w="sm" len="sm"/>
              </a14:hiddenLine>
            </a:ext>
          </a:extLst>
        </p:spPr>
        <p:txBody>
          <a:bodyPr wrap="none">
            <a:spAutoFit/>
          </a:bodyPr>
          <a:lstStyle/>
          <a:p>
            <a:pPr eaLnBrk="0" hangingPunct="0"/>
            <a:r>
              <a:rPr lang="en-US" sz="2000">
                <a:solidFill>
                  <a:srgbClr val="0033CC"/>
                </a:solidFill>
                <a:latin typeface="Times New Roman" charset="0"/>
              </a:rPr>
              <a:t>[encrypted data or content]</a:t>
            </a:r>
          </a:p>
        </p:txBody>
      </p:sp>
      <p:pic>
        <p:nvPicPr>
          <p:cNvPr id="116753" name="Picture 16" descr="no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962400"/>
            <a:ext cx="10668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4" name="Picture 16" descr="nod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4038600"/>
            <a:ext cx="10668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877281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a:spLocks noGrp="1"/>
          </p:cNvSpPr>
          <p:nvPr>
            <p:ph type="title"/>
          </p:nvPr>
        </p:nvSpPr>
        <p:spPr/>
        <p:txBody>
          <a:bodyPr/>
          <a:lstStyle/>
          <a:p>
            <a:r>
              <a:rPr lang="en-US">
                <a:latin typeface="Arial" charset="0"/>
                <a:ea typeface="ＭＳ Ｐゴシック" charset="0"/>
                <a:cs typeface="Arial" charset="0"/>
              </a:rPr>
              <a:t>What are we missing?</a:t>
            </a:r>
          </a:p>
        </p:txBody>
      </p:sp>
      <p:sp>
        <p:nvSpPr>
          <p:cNvPr id="117762" name="Content Placeholder 2"/>
          <p:cNvSpPr>
            <a:spLocks noGrp="1"/>
          </p:cNvSpPr>
          <p:nvPr>
            <p:ph idx="1"/>
          </p:nvPr>
        </p:nvSpPr>
        <p:spPr/>
        <p:txBody>
          <a:bodyPr/>
          <a:lstStyle/>
          <a:p>
            <a:r>
              <a:rPr lang="en-US">
                <a:latin typeface="Arial" charset="0"/>
                <a:ea typeface="ＭＳ Ｐゴシック" charset="0"/>
                <a:cs typeface="Arial" charset="0"/>
              </a:rPr>
              <a:t>Does C know (believe) that K really is the public key of S?  </a:t>
            </a:r>
          </a:p>
          <a:p>
            <a:r>
              <a:rPr lang="en-US">
                <a:latin typeface="Arial" charset="0"/>
                <a:ea typeface="ＭＳ Ｐゴシック" charset="0"/>
                <a:cs typeface="Arial" charset="0"/>
              </a:rPr>
              <a:t>How to authenticate S?  </a:t>
            </a:r>
          </a:p>
        </p:txBody>
      </p:sp>
    </p:spTree>
    <p:extLst>
      <p:ext uri="{BB962C8B-B14F-4D97-AF65-F5344CB8AC3E}">
        <p14:creationId xmlns:p14="http://schemas.microsoft.com/office/powerpoint/2010/main" val="331793608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does C know the public key of S?</a:t>
            </a:r>
            <a:endParaRPr lang="en-US" sz="3200" dirty="0"/>
          </a:p>
        </p:txBody>
      </p:sp>
      <p:pic>
        <p:nvPicPr>
          <p:cNvPr id="4" name="Picture 3"/>
          <p:cNvPicPr>
            <a:picLocks noChangeAspect="1"/>
          </p:cNvPicPr>
          <p:nvPr/>
        </p:nvPicPr>
        <p:blipFill>
          <a:blip r:embed="rId2"/>
          <a:stretch>
            <a:fillRect/>
          </a:stretch>
        </p:blipFill>
        <p:spPr>
          <a:xfrm>
            <a:off x="2667000" y="1993900"/>
            <a:ext cx="3810000" cy="2857500"/>
          </a:xfrm>
          <a:prstGeom prst="rect">
            <a:avLst/>
          </a:prstGeom>
        </p:spPr>
      </p:pic>
      <p:sp>
        <p:nvSpPr>
          <p:cNvPr id="5" name="Rectangle 4"/>
          <p:cNvSpPr/>
          <p:nvPr/>
        </p:nvSpPr>
        <p:spPr>
          <a:xfrm>
            <a:off x="304800" y="4191000"/>
            <a:ext cx="7696200" cy="400110"/>
          </a:xfrm>
          <a:prstGeom prst="rect">
            <a:avLst/>
          </a:prstGeom>
        </p:spPr>
        <p:txBody>
          <a:bodyPr wrap="square">
            <a:spAutoFit/>
          </a:bodyPr>
          <a:lstStyle/>
          <a:p>
            <a:endParaRPr lang="en-US" sz="2000" dirty="0">
              <a:solidFill>
                <a:schemeClr val="tx1"/>
              </a:solidFill>
            </a:endParaRPr>
          </a:p>
        </p:txBody>
      </p:sp>
    </p:spTree>
    <p:extLst>
      <p:ext uri="{BB962C8B-B14F-4D97-AF65-F5344CB8AC3E}">
        <p14:creationId xmlns:p14="http://schemas.microsoft.com/office/powerpoint/2010/main" val="13713143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3"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361950"/>
            <a:ext cx="585470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336940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8900"/>
            <a:ext cx="77724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12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5401"/>
            <a:ext cx="9144000" cy="6643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ChangeArrowheads="1"/>
          </p:cNvSpPr>
          <p:nvPr/>
        </p:nvSpPr>
        <p:spPr bwMode="auto">
          <a:xfrm>
            <a:off x="7767638" y="6591300"/>
            <a:ext cx="14017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solidFill>
                  <a:schemeClr val="tx1"/>
                </a:solidFill>
              </a:rPr>
              <a:t>[microsoft.com]</a:t>
            </a:r>
          </a:p>
        </p:txBody>
      </p:sp>
    </p:spTree>
    <p:extLst>
      <p:ext uri="{BB962C8B-B14F-4D97-AF65-F5344CB8AC3E}">
        <p14:creationId xmlns:p14="http://schemas.microsoft.com/office/powerpoint/2010/main" val="179104346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lstStyle/>
          <a:p>
            <a:r>
              <a:rPr lang="en-US">
                <a:latin typeface="Arial" charset="0"/>
                <a:ea typeface="ＭＳ Ｐゴシック" charset="0"/>
                <a:cs typeface="Arial" charset="0"/>
              </a:rPr>
              <a:t>Take a breath</a:t>
            </a:r>
          </a:p>
        </p:txBody>
      </p:sp>
      <p:sp>
        <p:nvSpPr>
          <p:cNvPr id="124930" name="Content Placeholder 2"/>
          <p:cNvSpPr>
            <a:spLocks noGrp="1"/>
          </p:cNvSpPr>
          <p:nvPr>
            <p:ph idx="1"/>
          </p:nvPr>
        </p:nvSpPr>
        <p:spPr/>
        <p:txBody>
          <a:bodyPr/>
          <a:lstStyle/>
          <a:p>
            <a:r>
              <a:rPr lang="en-US">
                <a:latin typeface="Arial" charset="0"/>
                <a:ea typeface="ＭＳ Ｐゴシック" charset="0"/>
                <a:cs typeface="Arial" charset="0"/>
              </a:rPr>
              <a:t>Your browser can verify the server identity if it knows the “real” server’s public key.</a:t>
            </a:r>
          </a:p>
          <a:p>
            <a:r>
              <a:rPr lang="en-US">
                <a:latin typeface="Arial" charset="0"/>
                <a:ea typeface="ＭＳ Ｐゴシック" charset="0"/>
                <a:cs typeface="Arial" charset="0"/>
              </a:rPr>
              <a:t>The server presents a certificate endorsed by a third party (CA).</a:t>
            </a:r>
          </a:p>
          <a:p>
            <a:r>
              <a:rPr lang="en-US">
                <a:latin typeface="Arial" charset="0"/>
                <a:ea typeface="ＭＳ Ｐゴシック" charset="0"/>
                <a:cs typeface="Arial" charset="0"/>
              </a:rPr>
              <a:t>Your browser can verify the certificate if it knows the CA’s public key.</a:t>
            </a:r>
          </a:p>
          <a:p>
            <a:r>
              <a:rPr lang="en-US">
                <a:latin typeface="Arial" charset="0"/>
                <a:ea typeface="ＭＳ Ｐゴシック" charset="0"/>
                <a:cs typeface="Arial" charset="0"/>
              </a:rPr>
              <a:t>How does your browser know the CA’s public key?</a:t>
            </a:r>
          </a:p>
        </p:txBody>
      </p:sp>
    </p:spTree>
    <p:extLst>
      <p:ext uri="{BB962C8B-B14F-4D97-AF65-F5344CB8AC3E}">
        <p14:creationId xmlns:p14="http://schemas.microsoft.com/office/powerpoint/2010/main" val="121209980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root-ca.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0"/>
            <a:ext cx="7194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0" y="2362200"/>
            <a:ext cx="4876800" cy="3785652"/>
          </a:xfrm>
          <a:prstGeom prst="rect">
            <a:avLst/>
          </a:prstGeom>
          <a:solidFill>
            <a:schemeClr val="bg1">
              <a:lumMod val="85000"/>
            </a:schemeClr>
          </a:solidFill>
        </p:spPr>
        <p:txBody>
          <a:bodyPr wrap="square" rtlCol="0">
            <a:spAutoFit/>
          </a:bodyPr>
          <a:lstStyle/>
          <a:p>
            <a:r>
              <a:rPr lang="en-US" sz="2000" dirty="0" smtClean="0">
                <a:solidFill>
                  <a:schemeClr val="tx1"/>
                </a:solidFill>
              </a:rPr>
              <a:t>The CA’s public key is “baked into your browser”.  You trust your browser provider to install a list of CAs that you can trust.  Any CA on the list can issue a certificate for any name and any public key, and your browser will believe the asserted binding.</a:t>
            </a:r>
          </a:p>
          <a:p>
            <a:endParaRPr lang="en-US" sz="2000" b="1" dirty="0">
              <a:solidFill>
                <a:schemeClr val="tx1"/>
              </a:solidFill>
            </a:endParaRPr>
          </a:p>
          <a:p>
            <a:r>
              <a:rPr lang="en-US" b="1" dirty="0" smtClean="0">
                <a:solidFill>
                  <a:schemeClr val="tx1"/>
                </a:solidFill>
              </a:rPr>
              <a:t>What could go wrong?</a:t>
            </a:r>
          </a:p>
          <a:p>
            <a:endParaRPr lang="en-US" sz="2000" b="1" dirty="0">
              <a:solidFill>
                <a:schemeClr val="tx1"/>
              </a:solidFill>
            </a:endParaRPr>
          </a:p>
          <a:p>
            <a:r>
              <a:rPr lang="en-US" sz="1800" u="sng" dirty="0" smtClean="0">
                <a:solidFill>
                  <a:schemeClr val="tx1"/>
                </a:solidFill>
              </a:rPr>
              <a:t>Reference</a:t>
            </a:r>
            <a:r>
              <a:rPr lang="en-US" sz="1800" dirty="0" smtClean="0">
                <a:solidFill>
                  <a:schemeClr val="tx1"/>
                </a:solidFill>
              </a:rPr>
              <a:t>: </a:t>
            </a:r>
            <a:r>
              <a:rPr lang="en-US" sz="1800" dirty="0" err="1" smtClean="0">
                <a:solidFill>
                  <a:schemeClr val="tx1"/>
                </a:solidFill>
              </a:rPr>
              <a:t>google</a:t>
            </a:r>
            <a:r>
              <a:rPr lang="en-US" sz="1800" dirty="0" smtClean="0">
                <a:solidFill>
                  <a:schemeClr val="tx1"/>
                </a:solidFill>
              </a:rPr>
              <a:t> “certified lies”, e.g., see the 2010 paper by </a:t>
            </a:r>
            <a:r>
              <a:rPr lang="en-US" sz="1800" dirty="0" err="1" smtClean="0">
                <a:solidFill>
                  <a:schemeClr val="tx1"/>
                </a:solidFill>
              </a:rPr>
              <a:t>Soghoian</a:t>
            </a:r>
            <a:r>
              <a:rPr lang="en-US" sz="1800" dirty="0" smtClean="0">
                <a:solidFill>
                  <a:schemeClr val="tx1"/>
                </a:solidFill>
              </a:rPr>
              <a:t> and </a:t>
            </a:r>
            <a:r>
              <a:rPr lang="en-US" sz="1800" dirty="0" err="1" smtClean="0">
                <a:solidFill>
                  <a:schemeClr val="tx1"/>
                </a:solidFill>
              </a:rPr>
              <a:t>Stamm</a:t>
            </a:r>
            <a:r>
              <a:rPr lang="en-US" sz="1800" dirty="0" smtClean="0">
                <a:solidFill>
                  <a:schemeClr val="tx1"/>
                </a:solidFill>
              </a:rPr>
              <a:t>.</a:t>
            </a:r>
            <a:endParaRPr lang="en-US" sz="1800" dirty="0">
              <a:solidFill>
                <a:schemeClr val="tx1"/>
              </a:solidFill>
            </a:endParaRPr>
          </a:p>
        </p:txBody>
      </p:sp>
    </p:spTree>
    <p:extLst>
      <p:ext uri="{BB962C8B-B14F-4D97-AF65-F5344CB8AC3E}">
        <p14:creationId xmlns:p14="http://schemas.microsoft.com/office/powerpoint/2010/main" val="243902402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HTTPS etc.</a:t>
            </a:r>
            <a:endParaRPr lang="en-US" dirty="0"/>
          </a:p>
        </p:txBody>
      </p:sp>
      <p:sp>
        <p:nvSpPr>
          <p:cNvPr id="3" name="Rectangle 2"/>
          <p:cNvSpPr/>
          <p:nvPr/>
        </p:nvSpPr>
        <p:spPr>
          <a:xfrm>
            <a:off x="228600" y="1484055"/>
            <a:ext cx="8686800" cy="4770537"/>
          </a:xfrm>
          <a:prstGeom prst="rect">
            <a:avLst/>
          </a:prstGeom>
        </p:spPr>
        <p:txBody>
          <a:bodyPr wrap="square">
            <a:spAutoFit/>
          </a:bodyPr>
          <a:lstStyle/>
          <a:p>
            <a:pPr marL="342900" indent="-342900">
              <a:buAutoNum type="arabicParenBoth"/>
            </a:pPr>
            <a:r>
              <a:rPr lang="en-US" sz="1600" dirty="0" smtClean="0">
                <a:solidFill>
                  <a:srgbClr val="003367"/>
                </a:solidFill>
              </a:rPr>
              <a:t>When </a:t>
            </a:r>
            <a:r>
              <a:rPr lang="en-US" sz="1600" dirty="0">
                <a:solidFill>
                  <a:srgbClr val="003367"/>
                </a:solidFill>
              </a:rPr>
              <a:t>the server passes its public key K to the client, it also passes a certificate issued by a CA. The certificate endorses the key K and binds K to a DNS name (e.g., </a:t>
            </a:r>
            <a:r>
              <a:rPr lang="en-US" sz="1600" dirty="0" err="1" smtClean="0">
                <a:solidFill>
                  <a:srgbClr val="003367"/>
                </a:solidFill>
              </a:rPr>
              <a:t>amazon.com</a:t>
            </a:r>
            <a:r>
              <a:rPr lang="en-US" sz="1600" dirty="0" smtClean="0">
                <a:solidFill>
                  <a:srgbClr val="003367"/>
                </a:solidFill>
              </a:rPr>
              <a:t>).</a:t>
            </a:r>
          </a:p>
          <a:p>
            <a:pPr marL="342900" indent="-342900">
              <a:buAutoNum type="arabicParenBoth"/>
            </a:pPr>
            <a:endParaRPr lang="en-US" sz="1600" dirty="0">
              <a:solidFill>
                <a:srgbClr val="003367"/>
              </a:solidFill>
            </a:endParaRPr>
          </a:p>
          <a:p>
            <a:pPr marL="342900" indent="-342900">
              <a:buAutoNum type="arabicParenBoth"/>
            </a:pPr>
            <a:r>
              <a:rPr lang="en-US" sz="1600" dirty="0" smtClean="0">
                <a:solidFill>
                  <a:srgbClr val="003367"/>
                </a:solidFill>
              </a:rPr>
              <a:t>The client’s browser validates the server’s certificate and checks to verify that the DNS name matches  the </a:t>
            </a:r>
            <a:r>
              <a:rPr lang="en-US" sz="1600" dirty="0">
                <a:solidFill>
                  <a:srgbClr val="003367"/>
                </a:solidFill>
              </a:rPr>
              <a:t>DNS name in the https URL that the client is fetching. I.e., the certificate "proves" that the server is the "right" server for the requested URL</a:t>
            </a:r>
            <a:r>
              <a:rPr lang="en-US" sz="1600" dirty="0" smtClean="0">
                <a:solidFill>
                  <a:srgbClr val="003367"/>
                </a:solidFill>
              </a:rPr>
              <a:t>.</a:t>
            </a:r>
          </a:p>
          <a:p>
            <a:pPr marL="342900" indent="-342900">
              <a:buAutoNum type="arabicParenBoth"/>
            </a:pPr>
            <a:endParaRPr lang="en-US" sz="1600" dirty="0">
              <a:solidFill>
                <a:srgbClr val="003367"/>
              </a:solidFill>
            </a:endParaRPr>
          </a:p>
          <a:p>
            <a:pPr marL="342900" indent="-342900">
              <a:buAutoNum type="arabicParenBoth"/>
            </a:pPr>
            <a:r>
              <a:rPr lang="en-US" sz="1600" dirty="0" smtClean="0">
                <a:solidFill>
                  <a:srgbClr val="003367"/>
                </a:solidFill>
              </a:rPr>
              <a:t>The </a:t>
            </a:r>
            <a:r>
              <a:rPr lang="en-US" sz="1600" dirty="0">
                <a:solidFill>
                  <a:srgbClr val="003367"/>
                </a:solidFill>
              </a:rPr>
              <a:t>client can validate the server's certificate </a:t>
            </a:r>
            <a:r>
              <a:rPr lang="en-US" sz="1600" dirty="0" err="1">
                <a:solidFill>
                  <a:srgbClr val="003367"/>
                </a:solidFill>
              </a:rPr>
              <a:t>iff</a:t>
            </a:r>
            <a:r>
              <a:rPr lang="en-US" sz="1600" dirty="0">
                <a:solidFill>
                  <a:srgbClr val="003367"/>
                </a:solidFill>
              </a:rPr>
              <a:t> the client </a:t>
            </a:r>
            <a:r>
              <a:rPr lang="en-US" sz="1600" dirty="0" smtClean="0">
                <a:solidFill>
                  <a:srgbClr val="003367"/>
                </a:solidFill>
              </a:rPr>
              <a:t>(browser) trusts </a:t>
            </a:r>
            <a:r>
              <a:rPr lang="en-US" sz="1600" dirty="0">
                <a:solidFill>
                  <a:srgbClr val="003367"/>
                </a:solidFill>
              </a:rPr>
              <a:t>the issuing CA. How does the client know if it trusts the issuing CA? The </a:t>
            </a:r>
            <a:r>
              <a:rPr lang="en-US" sz="1600" dirty="0" smtClean="0">
                <a:solidFill>
                  <a:srgbClr val="003367"/>
                </a:solidFill>
              </a:rPr>
              <a:t>browser </a:t>
            </a:r>
            <a:r>
              <a:rPr lang="en-US" sz="1600" dirty="0">
                <a:solidFill>
                  <a:srgbClr val="003367"/>
                </a:solidFill>
              </a:rPr>
              <a:t>has a "baked in" list of trusted CAs and their public keys</a:t>
            </a:r>
            <a:r>
              <a:rPr lang="en-US" sz="1600" dirty="0" smtClean="0">
                <a:solidFill>
                  <a:srgbClr val="003367"/>
                </a:solidFill>
              </a:rPr>
              <a:t>.</a:t>
            </a:r>
          </a:p>
          <a:p>
            <a:pPr marL="342900" indent="-342900">
              <a:buAutoNum type="arabicParenBoth"/>
            </a:pPr>
            <a:endParaRPr lang="en-US" sz="1600" dirty="0">
              <a:solidFill>
                <a:srgbClr val="003367"/>
              </a:solidFill>
            </a:endParaRPr>
          </a:p>
          <a:p>
            <a:pPr marL="342900" indent="-342900">
              <a:buAutoNum type="arabicParenBoth"/>
            </a:pPr>
            <a:r>
              <a:rPr lang="en-US" sz="1600" dirty="0" smtClean="0">
                <a:solidFill>
                  <a:srgbClr val="003367"/>
                </a:solidFill>
              </a:rPr>
              <a:t>The client chooses a session key and encrypts it with the server’s public key K, which it obtains from the cert.  The session key is a secret shared by the client and server: the server can decrypt it (since it has the corresponding private key), but nobody else can.</a:t>
            </a:r>
          </a:p>
          <a:p>
            <a:pPr marL="342900" indent="-342900">
              <a:buAutoNum type="arabicParenBoth"/>
            </a:pPr>
            <a:endParaRPr lang="en-US" sz="1600" dirty="0">
              <a:solidFill>
                <a:srgbClr val="003367"/>
              </a:solidFill>
            </a:endParaRPr>
          </a:p>
          <a:p>
            <a:pPr marL="342900" indent="-342900">
              <a:buAutoNum type="arabicParenBoth"/>
            </a:pPr>
            <a:r>
              <a:rPr lang="en-US" sz="1600" b="1" dirty="0" smtClean="0">
                <a:solidFill>
                  <a:srgbClr val="003367"/>
                </a:solidFill>
              </a:rPr>
              <a:t>What could go wrong?   </a:t>
            </a:r>
            <a:r>
              <a:rPr lang="en-US" sz="1600" dirty="0" smtClean="0">
                <a:solidFill>
                  <a:srgbClr val="003367"/>
                </a:solidFill>
              </a:rPr>
              <a:t>Should you trust </a:t>
            </a:r>
            <a:r>
              <a:rPr lang="en-US" sz="1600" dirty="0">
                <a:solidFill>
                  <a:srgbClr val="003367"/>
                </a:solidFill>
              </a:rPr>
              <a:t>your browser provider to make the </a:t>
            </a:r>
            <a:r>
              <a:rPr lang="en-US" sz="1600" dirty="0" smtClean="0">
                <a:solidFill>
                  <a:srgbClr val="003367"/>
                </a:solidFill>
              </a:rPr>
              <a:t>list of trusted CAs?  How can you </a:t>
            </a:r>
            <a:r>
              <a:rPr lang="en-US" sz="1600" dirty="0">
                <a:solidFill>
                  <a:srgbClr val="003367"/>
                </a:solidFill>
              </a:rPr>
              <a:t>can be sure that you have the "true" browser code with the "true" list, per "reflections on trusting trust" discussed earlier in the </a:t>
            </a:r>
            <a:r>
              <a:rPr lang="en-US" sz="1600" dirty="0" smtClean="0">
                <a:solidFill>
                  <a:srgbClr val="003367"/>
                </a:solidFill>
              </a:rPr>
              <a:t>semester?   Also, what if a CA goes rogue?  Or loses its private key in an attack?  </a:t>
            </a:r>
            <a:endParaRPr lang="en-US" sz="1600" dirty="0">
              <a:solidFill>
                <a:srgbClr val="003367"/>
              </a:solidFill>
            </a:endParaRPr>
          </a:p>
        </p:txBody>
      </p:sp>
    </p:spTree>
    <p:extLst>
      <p:ext uri="{BB962C8B-B14F-4D97-AF65-F5344CB8AC3E}">
        <p14:creationId xmlns:p14="http://schemas.microsoft.com/office/powerpoint/2010/main" val="14746218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1460500"/>
            <a:ext cx="9169400" cy="97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4473033"/>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62863"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17083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00800"/>
            <a:ext cx="7662863" cy="98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996856"/>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766175"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90868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packet-forensic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7538" y="0"/>
            <a:ext cx="5368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51980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SSL is not so simple…</a:t>
            </a:r>
          </a:p>
        </p:txBody>
      </p:sp>
      <p:sp>
        <p:nvSpPr>
          <p:cNvPr id="132098" name="Rectangle 3"/>
          <p:cNvSpPr>
            <a:spLocks noGrp="1" noChangeArrowheads="1"/>
          </p:cNvSpPr>
          <p:nvPr>
            <p:ph type="body" idx="1"/>
          </p:nvPr>
        </p:nvSpPr>
        <p:spPr>
          <a:xfrm>
            <a:off x="381000" y="1600200"/>
            <a:ext cx="8458200" cy="4111625"/>
          </a:xfrm>
        </p:spPr>
        <p:txBody>
          <a:bodyPr/>
          <a:lstStyle/>
          <a:p>
            <a:pPr eaLnBrk="1" hangingPunct="1"/>
            <a:r>
              <a:rPr lang="en-US">
                <a:latin typeface="Arial" charset="0"/>
                <a:ea typeface="ＭＳ Ｐゴシック" charset="0"/>
                <a:cs typeface="ＭＳ Ｐゴシック" charset="0"/>
              </a:rPr>
              <a:t>How do we know who we are talking to?</a:t>
            </a:r>
          </a:p>
          <a:p>
            <a:pPr lvl="1" eaLnBrk="1" hangingPunct="1"/>
            <a:r>
              <a:rPr lang="en-US">
                <a:latin typeface="Arial" charset="0"/>
                <a:ea typeface="ＭＳ Ｐゴシック" charset="0"/>
                <a:cs typeface="Arial" charset="0"/>
              </a:rPr>
              <a:t>Do we care?  Somebody does…</a:t>
            </a:r>
          </a:p>
          <a:p>
            <a:pPr lvl="1" eaLnBrk="1" hangingPunct="1"/>
            <a:r>
              <a:rPr lang="en-US">
                <a:latin typeface="Arial" charset="0"/>
                <a:ea typeface="ＭＳ Ｐゴシック" charset="0"/>
                <a:cs typeface="Arial" charset="0"/>
              </a:rPr>
              <a:t>In SSL, either party MAY present a certificate.</a:t>
            </a:r>
          </a:p>
          <a:p>
            <a:pPr lvl="1" eaLnBrk="1" hangingPunct="1"/>
            <a:r>
              <a:rPr lang="en-US">
                <a:latin typeface="Arial" charset="0"/>
                <a:ea typeface="ＭＳ Ｐゴシック" charset="0"/>
                <a:cs typeface="Arial" charset="0"/>
              </a:rPr>
              <a:t>At least one MUST (e.g., server to validate key </a:t>
            </a:r>
            <a:r>
              <a:rPr lang="en-US" i="1">
                <a:latin typeface="Arial" charset="0"/>
                <a:ea typeface="ＭＳ Ｐゴシック" charset="0"/>
                <a:cs typeface="Arial" charset="0"/>
              </a:rPr>
              <a:t>K</a:t>
            </a:r>
            <a:r>
              <a:rPr lang="en-US">
                <a:latin typeface="Arial" charset="0"/>
                <a:ea typeface="ＭＳ Ｐゴシック" charset="0"/>
                <a:cs typeface="Arial" charset="0"/>
              </a:rPr>
              <a:t>). </a:t>
            </a:r>
          </a:p>
          <a:p>
            <a:pPr eaLnBrk="1" hangingPunct="1"/>
            <a:r>
              <a:rPr lang="en-US">
                <a:latin typeface="Arial" charset="0"/>
                <a:ea typeface="ＭＳ Ｐゴシック" charset="0"/>
                <a:cs typeface="ＭＳ Ｐゴシック" charset="0"/>
              </a:rPr>
              <a:t>How to prevent replays of encrypted content?</a:t>
            </a:r>
          </a:p>
          <a:p>
            <a:pPr lvl="1" eaLnBrk="1" hangingPunct="1"/>
            <a:r>
              <a:rPr lang="en-US">
                <a:latin typeface="Arial" charset="0"/>
                <a:ea typeface="ＭＳ Ｐゴシック" charset="0"/>
                <a:cs typeface="Arial" charset="0"/>
              </a:rPr>
              <a:t>Nonces, serial numbers, timestamps</a:t>
            </a:r>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SSL/TLS uses this basic handshake protocol, but there are some subtleties:</a:t>
            </a:r>
          </a:p>
          <a:p>
            <a:pPr lvl="1" eaLnBrk="1" hangingPunct="1"/>
            <a:r>
              <a:rPr lang="en-US">
                <a:latin typeface="Arial" charset="0"/>
                <a:ea typeface="ＭＳ Ｐゴシック" charset="0"/>
                <a:cs typeface="Arial" charset="0"/>
              </a:rPr>
              <a:t>Hashes and MACs</a:t>
            </a:r>
          </a:p>
          <a:p>
            <a:pPr lvl="1" eaLnBrk="1" hangingPunct="1"/>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414199119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Secure HTTP</a:t>
            </a:r>
          </a:p>
        </p:txBody>
      </p:sp>
      <p:sp>
        <p:nvSpPr>
          <p:cNvPr id="133122" name="Rectangle 3"/>
          <p:cNvSpPr>
            <a:spLocks noGrp="1" noChangeArrowheads="1"/>
          </p:cNvSpPr>
          <p:nvPr>
            <p:ph type="body" idx="1"/>
          </p:nvPr>
        </p:nvSpPr>
        <p:spPr>
          <a:xfrm>
            <a:off x="457200" y="1600200"/>
            <a:ext cx="8229600" cy="5029200"/>
          </a:xfrm>
        </p:spPr>
        <p:txBody>
          <a:bodyPr/>
          <a:lstStyle/>
          <a:p>
            <a:pPr eaLnBrk="1" hangingPunct="1">
              <a:lnSpc>
                <a:spcPct val="90000"/>
              </a:lnSpc>
            </a:pPr>
            <a:r>
              <a:rPr lang="en-US" sz="2400">
                <a:latin typeface="Arial" charset="0"/>
                <a:ea typeface="ＭＳ Ｐゴシック" charset="0"/>
                <a:cs typeface="ＭＳ Ｐゴシック" charset="0"/>
              </a:rPr>
              <a:t>Uses SSL/TLS over TCP for “end-to-end” security.</a:t>
            </a:r>
          </a:p>
          <a:p>
            <a:pPr eaLnBrk="1" hangingPunct="1">
              <a:lnSpc>
                <a:spcPct val="90000"/>
              </a:lnSpc>
            </a:pPr>
            <a:r>
              <a:rPr lang="en-US" sz="2400">
                <a:latin typeface="Arial" charset="0"/>
                <a:ea typeface="ＭＳ Ｐゴシック" charset="0"/>
                <a:cs typeface="ＭＳ Ｐゴシック" charset="0"/>
              </a:rPr>
              <a:t>Browser always authenticates the server.</a:t>
            </a:r>
          </a:p>
          <a:p>
            <a:pPr lvl="1" eaLnBrk="1" hangingPunct="1">
              <a:lnSpc>
                <a:spcPct val="90000"/>
              </a:lnSpc>
            </a:pPr>
            <a:r>
              <a:rPr lang="en-US" sz="2000">
                <a:latin typeface="Arial" charset="0"/>
                <a:ea typeface="ＭＳ Ｐゴシック" charset="0"/>
                <a:cs typeface="Arial" charset="0"/>
              </a:rPr>
              <a:t>Server presents certificate signed by root CA.</a:t>
            </a:r>
          </a:p>
          <a:p>
            <a:pPr lvl="1" eaLnBrk="1" hangingPunct="1">
              <a:lnSpc>
                <a:spcPct val="90000"/>
              </a:lnSpc>
            </a:pPr>
            <a:r>
              <a:rPr lang="en-US" sz="2000">
                <a:latin typeface="Arial" charset="0"/>
                <a:ea typeface="ＭＳ Ｐゴシック" charset="0"/>
                <a:cs typeface="Arial" charset="0"/>
              </a:rPr>
              <a:t>Domain name must match the certificate, etc.</a:t>
            </a:r>
          </a:p>
          <a:p>
            <a:pPr lvl="1" eaLnBrk="1" hangingPunct="1">
              <a:lnSpc>
                <a:spcPct val="90000"/>
              </a:lnSpc>
            </a:pPr>
            <a:r>
              <a:rPr lang="en-US" sz="2000">
                <a:latin typeface="Arial" charset="0"/>
                <a:ea typeface="ＭＳ Ｐゴシック" charset="0"/>
                <a:cs typeface="Arial" charset="0"/>
              </a:rPr>
              <a:t>Browser has some set of public keys for root CAs wired into it, so it can check the signature.</a:t>
            </a:r>
          </a:p>
          <a:p>
            <a:pPr eaLnBrk="1" hangingPunct="1">
              <a:lnSpc>
                <a:spcPct val="90000"/>
              </a:lnSpc>
            </a:pPr>
            <a:r>
              <a:rPr lang="en-US" sz="2400">
                <a:latin typeface="Arial" charset="0"/>
                <a:ea typeface="ＭＳ Ｐゴシック" charset="0"/>
                <a:cs typeface="ＭＳ Ｐゴシック" charset="0"/>
              </a:rPr>
              <a:t>Server optionally requests to authenticate the browser (user or user agent).</a:t>
            </a:r>
          </a:p>
          <a:p>
            <a:pPr lvl="1" eaLnBrk="1" hangingPunct="1">
              <a:lnSpc>
                <a:spcPct val="90000"/>
              </a:lnSpc>
            </a:pPr>
            <a:r>
              <a:rPr lang="en-US" sz="2000">
                <a:latin typeface="Arial" charset="0"/>
                <a:ea typeface="ＭＳ Ｐゴシック" charset="0"/>
                <a:cs typeface="Arial" charset="0"/>
              </a:rPr>
              <a:t>Browser presents certificate, OR</a:t>
            </a:r>
          </a:p>
          <a:p>
            <a:pPr lvl="1" eaLnBrk="1" hangingPunct="1">
              <a:lnSpc>
                <a:spcPct val="90000"/>
              </a:lnSpc>
            </a:pPr>
            <a:r>
              <a:rPr lang="en-US" sz="2000">
                <a:latin typeface="Arial" charset="0"/>
                <a:ea typeface="ＭＳ Ｐゴシック" charset="0"/>
                <a:cs typeface="Arial" charset="0"/>
              </a:rPr>
              <a:t>Password authentication is much more common.  (why?)</a:t>
            </a:r>
          </a:p>
          <a:p>
            <a:pPr eaLnBrk="1" hangingPunct="1">
              <a:lnSpc>
                <a:spcPct val="90000"/>
              </a:lnSpc>
            </a:pPr>
            <a:r>
              <a:rPr lang="en-US" sz="2400">
                <a:latin typeface="Arial" charset="0"/>
                <a:ea typeface="ＭＳ Ｐゴシック" charset="0"/>
                <a:cs typeface="ＭＳ Ｐゴシック" charset="0"/>
              </a:rPr>
              <a:t>Browser and server negotiate a bulk cipher and secret session key as in “Better Together” above.</a:t>
            </a:r>
          </a:p>
          <a:p>
            <a:pPr lvl="1" eaLnBrk="1" hangingPunct="1">
              <a:lnSpc>
                <a:spcPct val="90000"/>
              </a:lnSpc>
            </a:pP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8172092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4648200" y="4800600"/>
            <a:ext cx="2667000" cy="1828800"/>
          </a:xfrm>
          <a:prstGeom prst="rect">
            <a:avLst/>
          </a:prstGeom>
          <a:solidFill>
            <a:srgbClr val="99CCFF"/>
          </a:solidFill>
          <a:ln w="12700">
            <a:solidFill>
              <a:schemeClr val="tx1"/>
            </a:solidFill>
            <a:miter lim="800000"/>
            <a:headEnd type="none" w="sm" len="sm"/>
            <a:tailEnd type="none" w="sm" len="sm"/>
          </a:ln>
        </p:spPr>
        <p:txBody>
          <a:bodyPr wrap="none" anchor="ctr"/>
          <a:lstStyle/>
          <a:p>
            <a:pPr algn="ctr">
              <a:buClr>
                <a:srgbClr val="000000"/>
              </a:buClr>
              <a:buSzPct val="100000"/>
              <a:buFont typeface="Times New Roman" charset="0"/>
              <a:buNone/>
            </a:pPr>
            <a:endParaRPr lang="en-US" sz="1800"/>
          </a:p>
        </p:txBody>
      </p:sp>
      <p:sp>
        <p:nvSpPr>
          <p:cNvPr id="4" name="Title 3"/>
          <p:cNvSpPr>
            <a:spLocks noGrp="1"/>
          </p:cNvSpPr>
          <p:nvPr>
            <p:ph type="title"/>
          </p:nvPr>
        </p:nvSpPr>
        <p:spPr/>
        <p:txBody>
          <a:bodyPr/>
          <a:lstStyle/>
          <a:p>
            <a:r>
              <a:rPr lang="en-US" dirty="0" smtClean="0"/>
              <a:t>Subverting protection</a:t>
            </a:r>
            <a:endParaRPr lang="en-US" dirty="0"/>
          </a:p>
        </p:txBody>
      </p:sp>
      <p:sp>
        <p:nvSpPr>
          <p:cNvPr id="2" name="Content Placeholder 1"/>
          <p:cNvSpPr>
            <a:spLocks noGrp="1"/>
          </p:cNvSpPr>
          <p:nvPr>
            <p:ph idx="1"/>
          </p:nvPr>
        </p:nvSpPr>
        <p:spPr>
          <a:xfrm>
            <a:off x="457200" y="1600200"/>
            <a:ext cx="7848600" cy="4111625"/>
          </a:xfrm>
        </p:spPr>
        <p:txBody>
          <a:bodyPr/>
          <a:lstStyle/>
          <a:p>
            <a:r>
              <a:rPr lang="en-US" sz="2400" b="0" dirty="0" smtClean="0"/>
              <a:t>If we talk about protection systems, we must also talk about how they can fail.</a:t>
            </a:r>
          </a:p>
          <a:p>
            <a:r>
              <a:rPr lang="en-US" sz="2400" b="0" dirty="0" smtClean="0"/>
              <a:t>One way is for an attacker to breach the boundary.</a:t>
            </a:r>
          </a:p>
          <a:p>
            <a:r>
              <a:rPr lang="en-US" sz="2400" b="0" dirty="0" smtClean="0"/>
              <a:t>A more common way is for an attacker to somehow choose the code that executes inside the boundary.</a:t>
            </a:r>
          </a:p>
          <a:p>
            <a:r>
              <a:rPr lang="en-US" sz="2400" b="0" dirty="0" smtClean="0"/>
              <a:t>For example, it can replace the guard, install a backdoor, or just execute malicious ops directly.</a:t>
            </a:r>
            <a:endParaRPr lang="en-US" sz="2000" b="0" dirty="0"/>
          </a:p>
          <a:p>
            <a:pPr lvl="1"/>
            <a:endParaRPr lang="en-US" sz="2000" b="0" dirty="0" smtClean="0"/>
          </a:p>
          <a:p>
            <a:pPr marL="0" indent="0">
              <a:buNone/>
            </a:pPr>
            <a:endParaRPr lang="en-US" sz="2400" b="0" dirty="0" smtClean="0"/>
          </a:p>
          <a:p>
            <a:pPr marL="0" indent="0">
              <a:buNone/>
            </a:pPr>
            <a:endParaRPr lang="en-US" sz="2400" b="0" dirty="0" smtClean="0"/>
          </a:p>
        </p:txBody>
      </p:sp>
      <p:sp>
        <p:nvSpPr>
          <p:cNvPr id="21" name="Snip Single Corner Rectangle 20"/>
          <p:cNvSpPr/>
          <p:nvPr/>
        </p:nvSpPr>
        <p:spPr bwMode="auto">
          <a:xfrm flipH="1">
            <a:off x="5043111" y="5237360"/>
            <a:ext cx="824289" cy="934840"/>
          </a:xfrm>
          <a:prstGeom prst="snip1Rect">
            <a:avLst/>
          </a:prstGeom>
          <a:solidFill>
            <a:srgbClr val="998674"/>
          </a:solid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4" name="Rectangle 23"/>
          <p:cNvSpPr/>
          <p:nvPr/>
        </p:nvSpPr>
        <p:spPr bwMode="auto">
          <a:xfrm>
            <a:off x="6248400" y="5334000"/>
            <a:ext cx="541337" cy="135334"/>
          </a:xfrm>
          <a:prstGeom prst="rect">
            <a:avLst/>
          </a:prstGeom>
          <a:solidFill>
            <a:srgbClr val="8B478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25" name="Rectangle 24"/>
          <p:cNvSpPr/>
          <p:nvPr/>
        </p:nvSpPr>
        <p:spPr bwMode="auto">
          <a:xfrm>
            <a:off x="6248400" y="5638800"/>
            <a:ext cx="541337" cy="135335"/>
          </a:xfrm>
          <a:prstGeom prst="rect">
            <a:avLst/>
          </a:prstGeom>
          <a:solidFill>
            <a:schemeClr val="accent5"/>
          </a:solidFill>
          <a:ln w="19050" cap="flat" cmpd="sng" algn="ctr">
            <a:solidFill>
              <a:schemeClr val="accent6"/>
            </a:solidFill>
            <a:prstDash val="solid"/>
            <a:round/>
            <a:headEnd type="none" w="med" len="med"/>
            <a:tailEnd type="none" w="med" len="med"/>
          </a:ln>
          <a:effectLst/>
        </p:spPr>
        <p:txBody>
          <a:bodyPr/>
          <a:lstStyle/>
          <a:p>
            <a:pPr>
              <a:buClr>
                <a:srgbClr val="000000"/>
              </a:buClr>
              <a:buSzPct val="100000"/>
              <a:buFont typeface="Times New Roman" pitchFamily="16" charset="0"/>
              <a:buNone/>
              <a:defRPr/>
            </a:pPr>
            <a:endParaRPr lang="en-US" sz="1800">
              <a:solidFill>
                <a:prstClr val="white"/>
              </a:solidFill>
              <a:cs typeface="Arial" charset="0"/>
            </a:endParaRPr>
          </a:p>
        </p:txBody>
      </p:sp>
      <p:sp>
        <p:nvSpPr>
          <p:cNvPr id="39" name="Oval 59"/>
          <p:cNvSpPr>
            <a:spLocks noChangeArrowheads="1"/>
          </p:cNvSpPr>
          <p:nvPr/>
        </p:nvSpPr>
        <p:spPr bwMode="auto">
          <a:xfrm flipH="1">
            <a:off x="6324600" y="6129337"/>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0" name="Oval 60"/>
          <p:cNvSpPr>
            <a:spLocks noChangeArrowheads="1"/>
          </p:cNvSpPr>
          <p:nvPr/>
        </p:nvSpPr>
        <p:spPr bwMode="auto">
          <a:xfrm flipH="1">
            <a:off x="6494462" y="6208712"/>
            <a:ext cx="111125"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sp>
        <p:nvSpPr>
          <p:cNvPr id="41" name="Oval 61"/>
          <p:cNvSpPr>
            <a:spLocks noChangeArrowheads="1"/>
          </p:cNvSpPr>
          <p:nvPr/>
        </p:nvSpPr>
        <p:spPr bwMode="auto">
          <a:xfrm flipH="1">
            <a:off x="6681787" y="6140450"/>
            <a:ext cx="112713" cy="117475"/>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cxnSp>
        <p:nvCxnSpPr>
          <p:cNvPr id="42" name="AutoShape 62"/>
          <p:cNvCxnSpPr>
            <a:cxnSpLocks noChangeShapeType="1"/>
            <a:stCxn id="45" idx="4"/>
            <a:endCxn id="39" idx="0"/>
          </p:cNvCxnSpPr>
          <p:nvPr/>
        </p:nvCxnSpPr>
        <p:spPr bwMode="auto">
          <a:xfrm flipH="1">
            <a:off x="6380162" y="6054725"/>
            <a:ext cx="169863" cy="74612"/>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3" name="AutoShape 63"/>
          <p:cNvCxnSpPr>
            <a:cxnSpLocks noChangeShapeType="1"/>
            <a:stCxn id="45" idx="4"/>
            <a:endCxn id="40" idx="0"/>
          </p:cNvCxnSpPr>
          <p:nvPr/>
        </p:nvCxnSpPr>
        <p:spPr bwMode="auto">
          <a:xfrm>
            <a:off x="6550025" y="6054725"/>
            <a:ext cx="0" cy="153987"/>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cxnSp>
        <p:nvCxnSpPr>
          <p:cNvPr id="44" name="AutoShape 64"/>
          <p:cNvCxnSpPr>
            <a:cxnSpLocks noChangeShapeType="1"/>
            <a:stCxn id="45" idx="4"/>
            <a:endCxn id="41" idx="7"/>
          </p:cNvCxnSpPr>
          <p:nvPr/>
        </p:nvCxnSpPr>
        <p:spPr bwMode="auto">
          <a:xfrm>
            <a:off x="6550025" y="6054725"/>
            <a:ext cx="149225" cy="101600"/>
          </a:xfrm>
          <a:prstGeom prst="straightConnector1">
            <a:avLst/>
          </a:prstGeom>
          <a:noFill/>
          <a:ln w="31750" cap="rnd">
            <a:solidFill>
              <a:srgbClr val="000000"/>
            </a:solidFill>
            <a:prstDash val="sysDot"/>
            <a:round/>
            <a:headEnd type="none" w="sm" len="sm"/>
            <a:tailEnd type="none" w="sm" len="sm"/>
          </a:ln>
          <a:extLst>
            <a:ext uri="{909E8E84-426E-40dd-AFC4-6F175D3DCCD1}">
              <a14:hiddenFill xmlns:a14="http://schemas.microsoft.com/office/drawing/2010/main">
                <a:noFill/>
              </a14:hiddenFill>
            </a:ext>
          </a:extLst>
        </p:spPr>
      </p:cxnSp>
      <p:sp>
        <p:nvSpPr>
          <p:cNvPr id="45" name="Oval 65"/>
          <p:cNvSpPr>
            <a:spLocks noChangeArrowheads="1"/>
          </p:cNvSpPr>
          <p:nvPr/>
        </p:nvSpPr>
        <p:spPr bwMode="auto">
          <a:xfrm flipH="1">
            <a:off x="6492875" y="5943600"/>
            <a:ext cx="112712" cy="112712"/>
          </a:xfrm>
          <a:prstGeom prst="ellipse">
            <a:avLst/>
          </a:prstGeom>
          <a:solidFill>
            <a:srgbClr val="333333"/>
          </a:solidFill>
          <a:ln>
            <a:noFill/>
          </a:ln>
          <a:extLst>
            <a:ext uri="{91240B29-F687-4f45-9708-019B960494DF}">
              <a14:hiddenLine xmlns:a14="http://schemas.microsoft.com/office/drawing/2010/main" w="19050">
                <a:solidFill>
                  <a:srgbClr val="000000"/>
                </a:solidFill>
                <a:round/>
                <a:headEnd type="none" w="sm" len="sm"/>
                <a:tailEnd type="none" w="sm" len="sm"/>
              </a14:hiddenLine>
            </a:ext>
          </a:extLst>
        </p:spPr>
        <p:txBody>
          <a:bodyPr anchor="ctr">
            <a:spAutoFit/>
          </a:bodyPr>
          <a:lstStyle/>
          <a:p>
            <a:pPr defTabSz="914400"/>
            <a:endParaRPr lang="en-US" sz="1800">
              <a:solidFill>
                <a:srgbClr val="000000"/>
              </a:solidFill>
              <a:cs typeface="Arial" charset="0"/>
            </a:endParaRPr>
          </a:p>
        </p:txBody>
      </p:sp>
      <p:pic>
        <p:nvPicPr>
          <p:cNvPr id="18" name="Picture 17"/>
          <p:cNvPicPr>
            <a:picLocks noChangeAspect="1"/>
          </p:cNvPicPr>
          <p:nvPr/>
        </p:nvPicPr>
        <p:blipFill>
          <a:blip r:embed="rId2"/>
          <a:stretch>
            <a:fillRect/>
          </a:stretch>
        </p:blipFill>
        <p:spPr>
          <a:xfrm>
            <a:off x="685800" y="5105400"/>
            <a:ext cx="1053761" cy="1148166"/>
          </a:xfrm>
          <a:prstGeom prst="rect">
            <a:avLst/>
          </a:prstGeom>
        </p:spPr>
      </p:pic>
      <p:cxnSp>
        <p:nvCxnSpPr>
          <p:cNvPr id="19" name="Straight Connector 18"/>
          <p:cNvCxnSpPr/>
          <p:nvPr/>
        </p:nvCxnSpPr>
        <p:spPr bwMode="auto">
          <a:xfrm>
            <a:off x="1828800" y="5638800"/>
            <a:ext cx="3505200" cy="0"/>
          </a:xfrm>
          <a:prstGeom prst="line">
            <a:avLst/>
          </a:prstGeom>
          <a:solidFill>
            <a:srgbClr val="00B8FF"/>
          </a:solidFill>
          <a:ln w="38100" cap="flat" cmpd="sng" algn="ctr">
            <a:solidFill>
              <a:schemeClr val="tx1"/>
            </a:solidFill>
            <a:prstDash val="solid"/>
            <a:round/>
            <a:headEnd type="none" w="med" len="med"/>
            <a:tailEnd type="triangle" w="med" len="med"/>
          </a:ln>
          <a:effectLst/>
        </p:spPr>
      </p:cxnSp>
      <p:sp>
        <p:nvSpPr>
          <p:cNvPr id="26" name="Rectangle 6"/>
          <p:cNvSpPr>
            <a:spLocks noChangeArrowheads="1"/>
          </p:cNvSpPr>
          <p:nvPr/>
        </p:nvSpPr>
        <p:spPr bwMode="auto">
          <a:xfrm>
            <a:off x="1828800" y="5791200"/>
            <a:ext cx="2667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smtClean="0">
                <a:solidFill>
                  <a:srgbClr val="003367"/>
                </a:solidFill>
              </a:rPr>
              <a:t>Install or control code inside the boundary.  </a:t>
            </a:r>
            <a:endParaRPr lang="en-US" sz="1800" dirty="0">
              <a:solidFill>
                <a:srgbClr val="003367"/>
              </a:solidFill>
            </a:endParaRPr>
          </a:p>
        </p:txBody>
      </p:sp>
      <p:sp>
        <p:nvSpPr>
          <p:cNvPr id="27" name="Rectangle 6"/>
          <p:cNvSpPr>
            <a:spLocks noChangeArrowheads="1"/>
          </p:cNvSpPr>
          <p:nvPr/>
        </p:nvSpPr>
        <p:spPr bwMode="auto">
          <a:xfrm>
            <a:off x="2057400" y="5181600"/>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Inside job</a:t>
            </a:r>
          </a:p>
        </p:txBody>
      </p:sp>
      <p:sp>
        <p:nvSpPr>
          <p:cNvPr id="28" name="Rectangle 6"/>
          <p:cNvSpPr>
            <a:spLocks noChangeArrowheads="1"/>
          </p:cNvSpPr>
          <p:nvPr/>
        </p:nvSpPr>
        <p:spPr bwMode="auto">
          <a:xfrm>
            <a:off x="7543800" y="5334000"/>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smtClean="0">
                <a:solidFill>
                  <a:srgbClr val="003367"/>
                </a:solidFill>
              </a:rPr>
              <a:t>But how?</a:t>
            </a:r>
          </a:p>
        </p:txBody>
      </p:sp>
    </p:spTree>
    <p:extLst>
      <p:ext uri="{BB962C8B-B14F-4D97-AF65-F5344CB8AC3E}">
        <p14:creationId xmlns:p14="http://schemas.microsoft.com/office/powerpoint/2010/main" val="181975220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3"/>
          <p:cNvSpPr>
            <a:spLocks noGrp="1"/>
          </p:cNvSpPr>
          <p:nvPr>
            <p:ph type="title"/>
          </p:nvPr>
        </p:nvSpPr>
        <p:spPr/>
        <p:txBody>
          <a:bodyPr/>
          <a:lstStyle/>
          <a:p>
            <a:r>
              <a:rPr lang="en-US">
                <a:latin typeface="Arial" charset="0"/>
                <a:ea typeface="ＭＳ Ｐゴシック" charset="0"/>
                <a:cs typeface="Arial" charset="0"/>
              </a:rPr>
              <a:t>SSL in detail</a:t>
            </a:r>
          </a:p>
        </p:txBody>
      </p:sp>
      <p:pic>
        <p:nvPicPr>
          <p:cNvPr id="13414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8600" y="774700"/>
            <a:ext cx="61468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5"/>
          <p:cNvSpPr>
            <a:spLocks noChangeArrowheads="1"/>
          </p:cNvSpPr>
          <p:nvPr/>
        </p:nvSpPr>
        <p:spPr bwMode="auto">
          <a:xfrm>
            <a:off x="304800" y="6324600"/>
            <a:ext cx="830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chemeClr val="tx1"/>
                </a:solidFill>
              </a:rPr>
              <a:t>http://docs.oracle.com/javase/7/docs/technotes/guides/security/crypto/CryptoSpec.html</a:t>
            </a:r>
          </a:p>
        </p:txBody>
      </p:sp>
    </p:spTree>
    <p:extLst>
      <p:ext uri="{BB962C8B-B14F-4D97-AF65-F5344CB8AC3E}">
        <p14:creationId xmlns:p14="http://schemas.microsoft.com/office/powerpoint/2010/main" val="218124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a:latin typeface="Arial" charset="0"/>
                <a:ea typeface="ＭＳ Ｐゴシック" charset="0"/>
                <a:cs typeface="Arial" charset="0"/>
              </a:rPr>
              <a:t>Public Key Infrastructure (PKI)</a:t>
            </a:r>
          </a:p>
        </p:txBody>
      </p:sp>
      <p:sp>
        <p:nvSpPr>
          <p:cNvPr id="135170" name="Rectangle 3"/>
          <p:cNvSpPr>
            <a:spLocks noGrp="1" noChangeArrowheads="1"/>
          </p:cNvSpPr>
          <p:nvPr>
            <p:ph type="body" idx="1"/>
          </p:nvPr>
        </p:nvSpPr>
        <p:spPr>
          <a:xfrm>
            <a:off x="457200" y="1447800"/>
            <a:ext cx="8229600" cy="5257800"/>
          </a:xfrm>
        </p:spPr>
        <p:txBody>
          <a:bodyPr/>
          <a:lstStyle/>
          <a:p>
            <a:r>
              <a:rPr lang="en-US" sz="2400" dirty="0">
                <a:latin typeface="Arial" charset="0"/>
                <a:ea typeface="ＭＳ Ｐゴシック" charset="0"/>
                <a:cs typeface="Arial" charset="0"/>
              </a:rPr>
              <a:t>Assumption: everyone trusts some root CAs.</a:t>
            </a:r>
          </a:p>
          <a:p>
            <a:r>
              <a:rPr lang="en-US" sz="2400" dirty="0">
                <a:latin typeface="Arial" charset="0"/>
                <a:ea typeface="ＭＳ Ｐゴシック" charset="0"/>
                <a:cs typeface="Arial" charset="0"/>
              </a:rPr>
              <a:t>Institutions/organizations set up their own CAs, and the root CAs endorse them to issue certificates for their members.</a:t>
            </a:r>
          </a:p>
          <a:p>
            <a:pPr lvl="1"/>
            <a:r>
              <a:rPr lang="en-US" sz="2000" dirty="0">
                <a:latin typeface="Arial" charset="0"/>
                <a:ea typeface="ＭＳ Ｐゴシック" charset="0"/>
                <a:cs typeface="Arial" charset="0"/>
              </a:rPr>
              <a:t>$$$</a:t>
            </a:r>
          </a:p>
          <a:p>
            <a:r>
              <a:rPr lang="en-US" sz="2400" dirty="0">
                <a:latin typeface="Arial" charset="0"/>
                <a:ea typeface="ＭＳ Ｐゴシック" charset="0"/>
                <a:cs typeface="Arial" charset="0"/>
              </a:rPr>
              <a:t>Recursively, to form a hierarchy like DNS.</a:t>
            </a:r>
          </a:p>
          <a:p>
            <a:pPr lvl="1"/>
            <a:r>
              <a:rPr lang="en-US" sz="2000" dirty="0">
                <a:latin typeface="Arial" charset="0"/>
                <a:ea typeface="ＭＳ Ｐゴシック" charset="0"/>
                <a:cs typeface="Arial" charset="0"/>
              </a:rPr>
              <a:t>Delegation of Authority</a:t>
            </a:r>
          </a:p>
          <a:p>
            <a:r>
              <a:rPr lang="en-US" sz="2400" dirty="0">
                <a:latin typeface="Arial" charset="0"/>
                <a:ea typeface="ＭＳ Ｐゴシック" charset="0"/>
                <a:cs typeface="Arial" charset="0"/>
              </a:rPr>
              <a:t>Network applications will have access to the </a:t>
            </a:r>
            <a:r>
              <a:rPr lang="en-US" sz="2400" dirty="0" err="1">
                <a:latin typeface="Arial" charset="0"/>
                <a:ea typeface="ＭＳ Ｐゴシック" charset="0"/>
                <a:cs typeface="Arial" charset="0"/>
              </a:rPr>
              <a:t>keypairs</a:t>
            </a:r>
            <a:r>
              <a:rPr lang="en-US" sz="2400" dirty="0">
                <a:latin typeface="Arial" charset="0"/>
                <a:ea typeface="ＭＳ Ｐゴシック" charset="0"/>
                <a:cs typeface="Arial" charset="0"/>
              </a:rPr>
              <a:t> and certificates of their users, and will validate the certificates of servers.</a:t>
            </a:r>
          </a:p>
          <a:p>
            <a:pPr lvl="1"/>
            <a:r>
              <a:rPr lang="en-US" dirty="0">
                <a:latin typeface="Arial" charset="0"/>
                <a:ea typeface="ＭＳ Ｐゴシック" charset="0"/>
                <a:cs typeface="Arial" charset="0"/>
              </a:rPr>
              <a:t>Any day now…</a:t>
            </a:r>
          </a:p>
        </p:txBody>
      </p:sp>
    </p:spTree>
    <p:extLst>
      <p:ext uri="{BB962C8B-B14F-4D97-AF65-F5344CB8AC3E}">
        <p14:creationId xmlns:p14="http://schemas.microsoft.com/office/powerpoint/2010/main" val="246935972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r>
              <a:rPr lang="en-US">
                <a:latin typeface="Arial" charset="0"/>
                <a:ea typeface="ＭＳ Ｐゴシック" charset="0"/>
                <a:cs typeface="Arial" charset="0"/>
              </a:rPr>
              <a:t>Simple shared-secret based cryptographic authentication</a:t>
            </a:r>
          </a:p>
        </p:txBody>
      </p:sp>
      <p:pic>
        <p:nvPicPr>
          <p:cNvPr id="9830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0225" y="1600200"/>
            <a:ext cx="8083550" cy="4525963"/>
          </a:xfrm>
        </p:spPr>
      </p:pic>
      <p:sp>
        <p:nvSpPr>
          <p:cNvPr id="98307" name="Rectangle 4"/>
          <p:cNvSpPr>
            <a:spLocks noChangeArrowheads="1"/>
          </p:cNvSpPr>
          <p:nvPr/>
        </p:nvSpPr>
        <p:spPr bwMode="auto">
          <a:xfrm>
            <a:off x="6629400" y="6400800"/>
            <a:ext cx="23438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600" dirty="0" err="1">
                <a:solidFill>
                  <a:schemeClr val="accent6"/>
                </a:solidFill>
              </a:rPr>
              <a:t>shuque@isc.upenn.edu</a:t>
            </a:r>
            <a:endParaRPr lang="en-US" sz="1600" dirty="0">
              <a:solidFill>
                <a:schemeClr val="accent6"/>
              </a:solidFill>
            </a:endParaRPr>
          </a:p>
        </p:txBody>
      </p:sp>
    </p:spTree>
    <p:extLst>
      <p:ext uri="{BB962C8B-B14F-4D97-AF65-F5344CB8AC3E}">
        <p14:creationId xmlns:p14="http://schemas.microsoft.com/office/powerpoint/2010/main" val="3777574515"/>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r>
              <a:rPr lang="en-US">
                <a:latin typeface="Arial" charset="0"/>
                <a:ea typeface="ＭＳ Ｐゴシック" charset="0"/>
                <a:cs typeface="Arial" charset="0"/>
              </a:rPr>
              <a:t>Add mutual authentication</a:t>
            </a:r>
          </a:p>
        </p:txBody>
      </p:sp>
      <p:pic>
        <p:nvPicPr>
          <p:cNvPr id="9933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2813" y="1600200"/>
            <a:ext cx="7316787" cy="4525963"/>
          </a:xfrm>
        </p:spPr>
      </p:pic>
      <p:sp>
        <p:nvSpPr>
          <p:cNvPr id="99331" name="Rectangle 4"/>
          <p:cNvSpPr>
            <a:spLocks noChangeArrowheads="1"/>
          </p:cNvSpPr>
          <p:nvPr/>
        </p:nvSpPr>
        <p:spPr bwMode="auto">
          <a:xfrm>
            <a:off x="6556375" y="6491288"/>
            <a:ext cx="2587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a:t>shuque@isc.upenn.edu</a:t>
            </a:r>
          </a:p>
        </p:txBody>
      </p:sp>
    </p:spTree>
    <p:extLst>
      <p:ext uri="{BB962C8B-B14F-4D97-AF65-F5344CB8AC3E}">
        <p14:creationId xmlns:p14="http://schemas.microsoft.com/office/powerpoint/2010/main" val="81039214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a:latin typeface="Arial" charset="0"/>
                <a:ea typeface="ＭＳ Ｐゴシック" charset="0"/>
                <a:cs typeface="Arial" charset="0"/>
              </a:rPr>
              <a:t>Two “Key points”</a:t>
            </a:r>
          </a:p>
        </p:txBody>
      </p:sp>
      <p:sp>
        <p:nvSpPr>
          <p:cNvPr id="100354" name="Content Placeholder 2"/>
          <p:cNvSpPr>
            <a:spLocks noGrp="1"/>
          </p:cNvSpPr>
          <p:nvPr>
            <p:ph idx="1"/>
          </p:nvPr>
        </p:nvSpPr>
        <p:spPr/>
        <p:txBody>
          <a:bodyPr/>
          <a:lstStyle/>
          <a:p>
            <a:r>
              <a:rPr lang="en-US">
                <a:latin typeface="Arial" charset="0"/>
                <a:ea typeface="ＭＳ Ｐゴシック" charset="0"/>
                <a:cs typeface="Arial" charset="0"/>
              </a:rPr>
              <a:t>The random challenge is a </a:t>
            </a:r>
            <a:r>
              <a:rPr lang="en-US">
                <a:solidFill>
                  <a:schemeClr val="accent2"/>
                </a:solidFill>
                <a:latin typeface="Arial" charset="0"/>
                <a:ea typeface="ＭＳ Ｐゴシック" charset="0"/>
                <a:cs typeface="Arial" charset="0"/>
              </a:rPr>
              <a:t>nonce</a:t>
            </a:r>
            <a:r>
              <a:rPr lang="en-US">
                <a:latin typeface="Arial" charset="0"/>
                <a:ea typeface="ＭＳ Ｐゴシック" charset="0"/>
                <a:cs typeface="Arial" charset="0"/>
              </a:rPr>
              <a:t>.</a:t>
            </a:r>
          </a:p>
          <a:p>
            <a:pPr lvl="1"/>
            <a:r>
              <a:rPr lang="en-US">
                <a:latin typeface="Arial" charset="0"/>
                <a:ea typeface="ＭＳ Ｐゴシック" charset="0"/>
                <a:cs typeface="Arial" charset="0"/>
              </a:rPr>
              <a:t>“number used once” </a:t>
            </a:r>
          </a:p>
          <a:p>
            <a:r>
              <a:rPr lang="en-US">
                <a:latin typeface="Arial" charset="0"/>
                <a:ea typeface="ＭＳ Ｐゴシック" charset="0"/>
                <a:cs typeface="Arial" charset="0"/>
              </a:rPr>
              <a:t>Understand why the protocol uses a nonce.</a:t>
            </a:r>
          </a:p>
          <a:p>
            <a:r>
              <a:rPr lang="en-US">
                <a:latin typeface="Arial" charset="0"/>
                <a:ea typeface="ＭＳ Ｐゴシック" charset="0"/>
                <a:cs typeface="Arial" charset="0"/>
              </a:rPr>
              <a:t>In order for this protocol to work, Alice and Bob need a shared secret.</a:t>
            </a:r>
          </a:p>
          <a:p>
            <a:r>
              <a:rPr lang="en-US">
                <a:latin typeface="Arial" charset="0"/>
                <a:ea typeface="ＭＳ Ｐゴシック" charset="0"/>
                <a:cs typeface="Arial" charset="0"/>
              </a:rPr>
              <a:t>How can they establish this shared secret safely?</a:t>
            </a:r>
          </a:p>
        </p:txBody>
      </p:sp>
    </p:spTree>
    <p:extLst>
      <p:ext uri="{BB962C8B-B14F-4D97-AF65-F5344CB8AC3E}">
        <p14:creationId xmlns:p14="http://schemas.microsoft.com/office/powerpoint/2010/main" val="255329296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09600"/>
            <a:ext cx="8226425" cy="1554163"/>
          </a:xfrm>
        </p:spPr>
        <p:txBody>
          <a:bodyPr/>
          <a:lstStyle/>
          <a:p>
            <a:r>
              <a:rPr lang="en-US" dirty="0" smtClean="0"/>
              <a:t>Note on </a:t>
            </a:r>
            <a:r>
              <a:rPr lang="en-US" dirty="0" err="1" smtClean="0"/>
              <a:t>nonces</a:t>
            </a:r>
            <a:endParaRPr lang="en-US" dirty="0"/>
          </a:p>
        </p:txBody>
      </p:sp>
      <p:sp>
        <p:nvSpPr>
          <p:cNvPr id="5" name="TextBox 4"/>
          <p:cNvSpPr txBox="1"/>
          <p:nvPr/>
        </p:nvSpPr>
        <p:spPr>
          <a:xfrm>
            <a:off x="228600" y="1066800"/>
            <a:ext cx="8763000" cy="5755423"/>
          </a:xfrm>
          <a:prstGeom prst="rect">
            <a:avLst/>
          </a:prstGeom>
          <a:noFill/>
        </p:spPr>
        <p:txBody>
          <a:bodyPr wrap="square" rtlCol="0">
            <a:spAutoFit/>
          </a:bodyPr>
          <a:lstStyle/>
          <a:p>
            <a:r>
              <a:rPr lang="en-US" sz="1600" dirty="0" smtClean="0">
                <a:solidFill>
                  <a:schemeClr val="tx1"/>
                </a:solidFill>
              </a:rPr>
              <a:t>A </a:t>
            </a:r>
            <a:r>
              <a:rPr lang="en-US" sz="1600" dirty="0">
                <a:solidFill>
                  <a:schemeClr val="tx1"/>
                </a:solidFill>
              </a:rPr>
              <a:t>nonce is just a unique value we put into a message to distinguish it from all other messages: we </a:t>
            </a:r>
            <a:r>
              <a:rPr lang="en-US" sz="1600" dirty="0" smtClean="0">
                <a:solidFill>
                  <a:schemeClr val="tx1"/>
                </a:solidFill>
              </a:rPr>
              <a:t>use </a:t>
            </a:r>
            <a:r>
              <a:rPr lang="en-US" sz="1600" dirty="0">
                <a:solidFill>
                  <a:schemeClr val="tx1"/>
                </a:solidFill>
              </a:rPr>
              <a:t>each nonce value at most once: nonce means "number used </a:t>
            </a:r>
            <a:r>
              <a:rPr lang="en-US" sz="1600" dirty="0" smtClean="0">
                <a:solidFill>
                  <a:schemeClr val="tx1"/>
                </a:solidFill>
              </a:rPr>
              <a:t>once”.  </a:t>
            </a:r>
            <a:r>
              <a:rPr lang="en-US" sz="1600" dirty="0" smtClean="0">
                <a:solidFill>
                  <a:schemeClr val="tx1"/>
                </a:solidFill>
              </a:rPr>
              <a:t>A </a:t>
            </a:r>
            <a:r>
              <a:rPr lang="en-US" sz="1600" dirty="0">
                <a:solidFill>
                  <a:schemeClr val="tx1"/>
                </a:solidFill>
              </a:rPr>
              <a:t>timestamp is an example of a </a:t>
            </a:r>
            <a:r>
              <a:rPr lang="en-US" sz="1600" dirty="0" smtClean="0">
                <a:solidFill>
                  <a:schemeClr val="tx1"/>
                </a:solidFill>
              </a:rPr>
              <a:t>nonce: the current time is different from all previous times.</a:t>
            </a:r>
            <a:endParaRPr lang="en-US" sz="1600" dirty="0" smtClean="0">
              <a:solidFill>
                <a:schemeClr val="tx1"/>
              </a:solidFill>
            </a:endParaRPr>
          </a:p>
          <a:p>
            <a:endParaRPr lang="en-US" sz="1600" dirty="0">
              <a:solidFill>
                <a:schemeClr val="tx1"/>
              </a:solidFill>
            </a:endParaRPr>
          </a:p>
          <a:p>
            <a:r>
              <a:rPr lang="en-US" sz="1600" dirty="0" smtClean="0">
                <a:solidFill>
                  <a:schemeClr val="tx1"/>
                </a:solidFill>
              </a:rPr>
              <a:t>The </a:t>
            </a:r>
            <a:r>
              <a:rPr lang="en-US" sz="1600" dirty="0">
                <a:solidFill>
                  <a:schemeClr val="tx1"/>
                </a:solidFill>
              </a:rPr>
              <a:t>purpose of a nonce is </a:t>
            </a:r>
            <a:r>
              <a:rPr lang="en-US" sz="1600" dirty="0" smtClean="0">
                <a:solidFill>
                  <a:schemeClr val="tx1"/>
                </a:solidFill>
              </a:rPr>
              <a:t>to </a:t>
            </a:r>
            <a:r>
              <a:rPr lang="en-US" sz="1600" dirty="0">
                <a:solidFill>
                  <a:schemeClr val="tx1"/>
                </a:solidFill>
              </a:rPr>
              <a:t>defend against </a:t>
            </a:r>
            <a:r>
              <a:rPr lang="en-US" sz="1600" dirty="0" smtClean="0">
                <a:solidFill>
                  <a:schemeClr val="tx1"/>
                </a:solidFill>
              </a:rPr>
              <a:t>a </a:t>
            </a:r>
            <a:r>
              <a:rPr lang="en-US" sz="1600" b="1" dirty="0" smtClean="0">
                <a:solidFill>
                  <a:schemeClr val="tx1"/>
                </a:solidFill>
              </a:rPr>
              <a:t>replay attack</a:t>
            </a:r>
            <a:r>
              <a:rPr lang="en-US" sz="1600" dirty="0" smtClean="0">
                <a:solidFill>
                  <a:schemeClr val="tx1"/>
                </a:solidFill>
              </a:rPr>
              <a:t>, in which the attacker replays </a:t>
            </a:r>
            <a:r>
              <a:rPr lang="en-US" sz="1600" dirty="0">
                <a:solidFill>
                  <a:schemeClr val="tx1"/>
                </a:solidFill>
              </a:rPr>
              <a:t>a </a:t>
            </a:r>
            <a:r>
              <a:rPr lang="en-US" sz="1600" dirty="0" smtClean="0">
                <a:solidFill>
                  <a:schemeClr val="tx1"/>
                </a:solidFill>
              </a:rPr>
              <a:t>previous signed </a:t>
            </a:r>
            <a:r>
              <a:rPr lang="en-US" sz="1600" dirty="0">
                <a:solidFill>
                  <a:schemeClr val="tx1"/>
                </a:solidFill>
              </a:rPr>
              <a:t>or encrypted </a:t>
            </a:r>
            <a:r>
              <a:rPr lang="en-US" sz="1600" dirty="0" smtClean="0">
                <a:solidFill>
                  <a:schemeClr val="tx1"/>
                </a:solidFill>
              </a:rPr>
              <a:t>message that is still </a:t>
            </a:r>
            <a:r>
              <a:rPr lang="en-US" sz="1600" dirty="0" smtClean="0">
                <a:solidFill>
                  <a:schemeClr val="tx1"/>
                </a:solidFill>
              </a:rPr>
              <a:t>meaningful.  </a:t>
            </a:r>
            <a:r>
              <a:rPr lang="en-US" sz="1600" dirty="0" smtClean="0">
                <a:solidFill>
                  <a:schemeClr val="tx1"/>
                </a:solidFill>
              </a:rPr>
              <a:t>Even </a:t>
            </a:r>
            <a:r>
              <a:rPr lang="en-US" sz="1600" dirty="0">
                <a:solidFill>
                  <a:schemeClr val="tx1"/>
                </a:solidFill>
              </a:rPr>
              <a:t>if an attacker </a:t>
            </a:r>
            <a:r>
              <a:rPr lang="en-US" sz="1600" dirty="0" smtClean="0">
                <a:solidFill>
                  <a:schemeClr val="tx1"/>
                </a:solidFill>
              </a:rPr>
              <a:t>lacks the keys to inject a valid message into a security protocol, it might </a:t>
            </a:r>
            <a:r>
              <a:rPr lang="en-US" sz="1600" dirty="0">
                <a:solidFill>
                  <a:schemeClr val="tx1"/>
                </a:solidFill>
              </a:rPr>
              <a:t>be able to replay an old message to subvert the protocol somehow. </a:t>
            </a:r>
            <a:r>
              <a:rPr lang="en-US" sz="1600" dirty="0" smtClean="0">
                <a:solidFill>
                  <a:schemeClr val="tx1"/>
                </a:solidFill>
              </a:rPr>
              <a:t>  A nonce </a:t>
            </a:r>
            <a:r>
              <a:rPr lang="en-US" sz="1600" dirty="0">
                <a:solidFill>
                  <a:schemeClr val="tx1"/>
                </a:solidFill>
              </a:rPr>
              <a:t>defends against </a:t>
            </a:r>
            <a:r>
              <a:rPr lang="en-US" sz="1600" dirty="0" smtClean="0">
                <a:solidFill>
                  <a:schemeClr val="tx1"/>
                </a:solidFill>
              </a:rPr>
              <a:t>that</a:t>
            </a:r>
            <a:r>
              <a:rPr lang="en-US" sz="1600" dirty="0">
                <a:solidFill>
                  <a:schemeClr val="tx1"/>
                </a:solidFill>
              </a:rPr>
              <a:t> </a:t>
            </a:r>
            <a:r>
              <a:rPr lang="en-US" sz="1600" dirty="0" smtClean="0">
                <a:solidFill>
                  <a:schemeClr val="tx1"/>
                </a:solidFill>
              </a:rPr>
              <a:t>because it allows the receiver to determine if a message is </a:t>
            </a:r>
            <a:r>
              <a:rPr lang="en-US" sz="1600" b="1" dirty="0" smtClean="0">
                <a:solidFill>
                  <a:schemeClr val="tx1"/>
                </a:solidFill>
              </a:rPr>
              <a:t>fresh</a:t>
            </a:r>
            <a:r>
              <a:rPr lang="en-US" sz="1600" dirty="0" smtClean="0">
                <a:solidFill>
                  <a:schemeClr val="tx1"/>
                </a:solidFill>
              </a:rPr>
              <a:t>, i.e., to detect a replayed message as invalid.</a:t>
            </a:r>
            <a:endParaRPr lang="en-US" sz="1600" dirty="0">
              <a:solidFill>
                <a:schemeClr val="tx1"/>
              </a:solidFill>
            </a:endParaRPr>
          </a:p>
          <a:p>
            <a:endParaRPr lang="en-US" sz="1600" dirty="0">
              <a:solidFill>
                <a:schemeClr val="tx1"/>
              </a:solidFill>
            </a:endParaRPr>
          </a:p>
          <a:p>
            <a:r>
              <a:rPr lang="en-US" sz="1600" dirty="0">
                <a:solidFill>
                  <a:schemeClr val="tx1"/>
                </a:solidFill>
              </a:rPr>
              <a:t>For example, in the classic </a:t>
            </a:r>
            <a:r>
              <a:rPr lang="en-US" sz="1600" b="1" dirty="0">
                <a:solidFill>
                  <a:schemeClr val="tx1"/>
                </a:solidFill>
              </a:rPr>
              <a:t>challenge-response authentication protocol </a:t>
            </a:r>
            <a:r>
              <a:rPr lang="en-US" sz="1600" dirty="0" smtClean="0">
                <a:solidFill>
                  <a:schemeClr val="tx1"/>
                </a:solidFill>
              </a:rPr>
              <a:t>(</a:t>
            </a:r>
            <a:r>
              <a:rPr lang="en-US" sz="1600" dirty="0">
                <a:solidFill>
                  <a:schemeClr val="tx1"/>
                </a:solidFill>
              </a:rPr>
              <a:t>similar to the military </a:t>
            </a:r>
            <a:r>
              <a:rPr lang="en-US" sz="1600" b="1" dirty="0">
                <a:solidFill>
                  <a:schemeClr val="tx1"/>
                </a:solidFill>
              </a:rPr>
              <a:t>Identify Friend or Foe </a:t>
            </a:r>
            <a:r>
              <a:rPr lang="en-US" sz="1600" dirty="0">
                <a:solidFill>
                  <a:schemeClr val="tx1"/>
                </a:solidFill>
              </a:rPr>
              <a:t>protocol), the challenge value is a nonce. The protocol is: I make up a nonce and send it to </a:t>
            </a:r>
            <a:r>
              <a:rPr lang="en-US" sz="1600" dirty="0" smtClean="0">
                <a:solidFill>
                  <a:schemeClr val="tx1"/>
                </a:solidFill>
              </a:rPr>
              <a:t>you as a </a:t>
            </a:r>
            <a:r>
              <a:rPr lang="en-US" sz="1600" b="1" dirty="0" smtClean="0">
                <a:solidFill>
                  <a:schemeClr val="tx1"/>
                </a:solidFill>
              </a:rPr>
              <a:t>challenge</a:t>
            </a:r>
            <a:r>
              <a:rPr lang="en-US" sz="1600" dirty="0" smtClean="0">
                <a:solidFill>
                  <a:schemeClr val="tx1"/>
                </a:solidFill>
              </a:rPr>
              <a:t>, </a:t>
            </a:r>
            <a:r>
              <a:rPr lang="en-US" sz="1600" dirty="0">
                <a:solidFill>
                  <a:schemeClr val="tx1"/>
                </a:solidFill>
              </a:rPr>
              <a:t>and you </a:t>
            </a:r>
            <a:r>
              <a:rPr lang="en-US" sz="1600" dirty="0" smtClean="0">
                <a:solidFill>
                  <a:schemeClr val="tx1"/>
                </a:solidFill>
              </a:rPr>
              <a:t>decrypt it and/or </a:t>
            </a:r>
            <a:r>
              <a:rPr lang="en-US" sz="1600" dirty="0" smtClean="0">
                <a:solidFill>
                  <a:schemeClr val="tx1"/>
                </a:solidFill>
              </a:rPr>
              <a:t>encrypt/sign </a:t>
            </a:r>
            <a:r>
              <a:rPr lang="en-US" sz="1600" dirty="0">
                <a:solidFill>
                  <a:schemeClr val="tx1"/>
                </a:solidFill>
              </a:rPr>
              <a:t>it and send it back, thereby proving that you possess a necessary key. </a:t>
            </a:r>
            <a:r>
              <a:rPr lang="en-US" sz="1600" dirty="0" smtClean="0">
                <a:solidFill>
                  <a:schemeClr val="tx1"/>
                </a:solidFill>
              </a:rPr>
              <a:t>The challenge value </a:t>
            </a:r>
            <a:r>
              <a:rPr lang="en-US" sz="1600" dirty="0" smtClean="0">
                <a:solidFill>
                  <a:schemeClr val="tx1"/>
                </a:solidFill>
              </a:rPr>
              <a:t>must be a nonce: i</a:t>
            </a:r>
            <a:r>
              <a:rPr lang="en-US" sz="1600" dirty="0" smtClean="0">
                <a:solidFill>
                  <a:schemeClr val="tx1"/>
                </a:solidFill>
              </a:rPr>
              <a:t>f </a:t>
            </a:r>
            <a:r>
              <a:rPr lang="en-US" sz="1600" dirty="0">
                <a:solidFill>
                  <a:schemeClr val="tx1"/>
                </a:solidFill>
              </a:rPr>
              <a:t>I </a:t>
            </a:r>
            <a:r>
              <a:rPr lang="en-US" sz="1600" dirty="0" smtClean="0">
                <a:solidFill>
                  <a:schemeClr val="tx1"/>
                </a:solidFill>
              </a:rPr>
              <a:t>use </a:t>
            </a:r>
            <a:r>
              <a:rPr lang="en-US" sz="1600" dirty="0">
                <a:solidFill>
                  <a:schemeClr val="tx1"/>
                </a:solidFill>
              </a:rPr>
              <a:t>the same challenge </a:t>
            </a:r>
            <a:r>
              <a:rPr lang="en-US" sz="1600" dirty="0" smtClean="0">
                <a:solidFill>
                  <a:schemeClr val="tx1"/>
                </a:solidFill>
              </a:rPr>
              <a:t>repeatedly, </a:t>
            </a:r>
            <a:r>
              <a:rPr lang="en-US" sz="1600" dirty="0" smtClean="0">
                <a:solidFill>
                  <a:schemeClr val="tx1"/>
                </a:solidFill>
              </a:rPr>
              <a:t>then an </a:t>
            </a:r>
            <a:r>
              <a:rPr lang="en-US" sz="1600" dirty="0">
                <a:solidFill>
                  <a:schemeClr val="tx1"/>
                </a:solidFill>
              </a:rPr>
              <a:t>attacker could </a:t>
            </a:r>
            <a:r>
              <a:rPr lang="en-US" sz="1600" dirty="0" smtClean="0">
                <a:solidFill>
                  <a:schemeClr val="tx1"/>
                </a:solidFill>
              </a:rPr>
              <a:t>overhear a valid response </a:t>
            </a:r>
            <a:r>
              <a:rPr lang="en-US" sz="1600" dirty="0" smtClean="0">
                <a:solidFill>
                  <a:schemeClr val="tx1"/>
                </a:solidFill>
              </a:rPr>
              <a:t>to an </a:t>
            </a:r>
            <a:r>
              <a:rPr lang="en-US" sz="1600" dirty="0" smtClean="0">
                <a:solidFill>
                  <a:schemeClr val="tx1"/>
                </a:solidFill>
              </a:rPr>
              <a:t>earlier challenge, and then </a:t>
            </a:r>
            <a:r>
              <a:rPr lang="en-US" sz="1600" dirty="0" smtClean="0">
                <a:solidFill>
                  <a:schemeClr val="tx1"/>
                </a:solidFill>
              </a:rPr>
              <a:t>replay the response </a:t>
            </a:r>
            <a:r>
              <a:rPr lang="en-US" sz="1600" dirty="0" smtClean="0">
                <a:solidFill>
                  <a:schemeClr val="tx1"/>
                </a:solidFill>
              </a:rPr>
              <a:t>for a future challenge.  </a:t>
            </a:r>
          </a:p>
          <a:p>
            <a:endParaRPr lang="en-US" sz="1600" dirty="0">
              <a:solidFill>
                <a:schemeClr val="tx1"/>
              </a:solidFill>
            </a:endParaRPr>
          </a:p>
          <a:p>
            <a:r>
              <a:rPr lang="en-US" sz="1600" dirty="0" err="1" smtClean="0">
                <a:solidFill>
                  <a:schemeClr val="tx1"/>
                </a:solidFill>
              </a:rPr>
              <a:t>Nonces</a:t>
            </a:r>
            <a:r>
              <a:rPr lang="en-US" sz="1600" dirty="0" smtClean="0">
                <a:solidFill>
                  <a:schemeClr val="tx1"/>
                </a:solidFill>
              </a:rPr>
              <a:t> are important.  A formal analysis of </a:t>
            </a:r>
            <a:r>
              <a:rPr lang="en-US" sz="1600" dirty="0" smtClean="0">
                <a:solidFill>
                  <a:schemeClr val="tx1"/>
                </a:solidFill>
              </a:rPr>
              <a:t>the </a:t>
            </a:r>
            <a:r>
              <a:rPr lang="en-US" sz="1600" dirty="0" smtClean="0">
                <a:solidFill>
                  <a:schemeClr val="tx1"/>
                </a:solidFill>
              </a:rPr>
              <a:t>classic </a:t>
            </a:r>
            <a:r>
              <a:rPr lang="en-US" sz="1600" dirty="0" smtClean="0">
                <a:solidFill>
                  <a:schemeClr val="tx1"/>
                </a:solidFill>
              </a:rPr>
              <a:t>Needham-Schroeder authentication protocol found it to have a crucial flaw due to lack of a nonce in one step of the protocol.  </a:t>
            </a:r>
            <a:r>
              <a:rPr lang="en-US" sz="1600" b="1" dirty="0" smtClean="0">
                <a:solidFill>
                  <a:schemeClr val="tx1"/>
                </a:solidFill>
              </a:rPr>
              <a:t>Note</a:t>
            </a:r>
            <a:r>
              <a:rPr lang="en-US" sz="1600" dirty="0" smtClean="0">
                <a:solidFill>
                  <a:schemeClr val="tx1"/>
                </a:solidFill>
              </a:rPr>
              <a:t>: this protocol addresses the problem raised in the challenge-response slides: it establishes a shared secret between two parties via brokering by a trusted intermediary.  It is similar </a:t>
            </a:r>
            <a:r>
              <a:rPr lang="en-US" sz="1600" dirty="0">
                <a:solidFill>
                  <a:schemeClr val="tx1"/>
                </a:solidFill>
              </a:rPr>
              <a:t>to the protocol used in Shibboleth Web Single Sign </a:t>
            </a:r>
            <a:r>
              <a:rPr lang="en-US" sz="1600" dirty="0" smtClean="0">
                <a:solidFill>
                  <a:schemeClr val="tx1"/>
                </a:solidFill>
              </a:rPr>
              <a:t>On (e.g., for Duke </a:t>
            </a:r>
            <a:r>
              <a:rPr lang="en-US" sz="1600" dirty="0" err="1" smtClean="0">
                <a:solidFill>
                  <a:schemeClr val="tx1"/>
                </a:solidFill>
              </a:rPr>
              <a:t>NetIDs</a:t>
            </a:r>
            <a:r>
              <a:rPr lang="en-US" sz="1600" dirty="0" smtClean="0">
                <a:solidFill>
                  <a:schemeClr val="tx1"/>
                </a:solidFill>
              </a:rPr>
              <a:t>): the trusted intermediary is a Shibboleth identity provider.</a:t>
            </a:r>
            <a:endParaRPr lang="en-US" sz="1600" dirty="0">
              <a:solidFill>
                <a:schemeClr val="tx1"/>
              </a:solidFill>
            </a:endParaRPr>
          </a:p>
        </p:txBody>
      </p:sp>
    </p:spTree>
    <p:extLst>
      <p:ext uri="{BB962C8B-B14F-4D97-AF65-F5344CB8AC3E}">
        <p14:creationId xmlns:p14="http://schemas.microsoft.com/office/powerpoint/2010/main" val="29270105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p:txBody>
          <a:bodyPr/>
          <a:lstStyle/>
          <a:p>
            <a:r>
              <a:rPr lang="en-US">
                <a:latin typeface="Arial" charset="0"/>
                <a:ea typeface="ＭＳ Ｐゴシック" charset="0"/>
                <a:cs typeface="Arial" charset="0"/>
              </a:rPr>
              <a:t>Distributing session keys</a:t>
            </a:r>
          </a:p>
        </p:txBody>
      </p:sp>
      <p:sp>
        <p:nvSpPr>
          <p:cNvPr id="136194" name="Content Placeholder 2"/>
          <p:cNvSpPr>
            <a:spLocks noGrp="1"/>
          </p:cNvSpPr>
          <p:nvPr>
            <p:ph idx="1"/>
          </p:nvPr>
        </p:nvSpPr>
        <p:spPr/>
        <p:txBody>
          <a:bodyPr/>
          <a:lstStyle/>
          <a:p>
            <a:r>
              <a:rPr lang="en-US" dirty="0">
                <a:latin typeface="Arial" charset="0"/>
                <a:ea typeface="ＭＳ Ｐゴシック" charset="0"/>
                <a:cs typeface="Arial" charset="0"/>
              </a:rPr>
              <a:t>We want to use symmetric crypto because it is cheap.</a:t>
            </a:r>
          </a:p>
          <a:p>
            <a:r>
              <a:rPr lang="en-US" dirty="0">
                <a:latin typeface="Arial" charset="0"/>
                <a:ea typeface="ＭＳ Ｐゴシック" charset="0"/>
                <a:cs typeface="Arial" charset="0"/>
              </a:rPr>
              <a:t>But we need a way to negotiate and distribute a shared secret (session key).</a:t>
            </a:r>
          </a:p>
          <a:p>
            <a:r>
              <a:rPr lang="en-US" dirty="0">
                <a:latin typeface="Arial" charset="0"/>
                <a:ea typeface="ＭＳ Ｐゴシック" charset="0"/>
                <a:cs typeface="Arial" charset="0"/>
              </a:rPr>
              <a:t>Two </a:t>
            </a:r>
            <a:r>
              <a:rPr lang="en-US" dirty="0" smtClean="0">
                <a:latin typeface="Arial" charset="0"/>
                <a:ea typeface="ＭＳ Ｐゴシック" charset="0"/>
                <a:cs typeface="Arial" charset="0"/>
              </a:rPr>
              <a:t>examples:</a:t>
            </a:r>
            <a:endParaRPr lang="en-US" dirty="0">
              <a:latin typeface="Arial" charset="0"/>
              <a:ea typeface="ＭＳ Ｐゴシック" charset="0"/>
              <a:cs typeface="Arial" charset="0"/>
            </a:endParaRPr>
          </a:p>
          <a:p>
            <a:pPr lvl="1"/>
            <a:r>
              <a:rPr lang="en-US" dirty="0">
                <a:latin typeface="Arial" charset="0"/>
                <a:ea typeface="ＭＳ Ｐゴシック" charset="0"/>
                <a:cs typeface="Arial" charset="0"/>
              </a:rPr>
              <a:t>SSL/TLS/HTTPS</a:t>
            </a:r>
          </a:p>
          <a:p>
            <a:pPr lvl="1"/>
            <a:r>
              <a:rPr lang="en-US" dirty="0">
                <a:latin typeface="Arial" charset="0"/>
                <a:ea typeface="ＭＳ Ｐゴシック" charset="0"/>
                <a:cs typeface="Arial" charset="0"/>
              </a:rPr>
              <a:t>Kerberos (Needham/Schroeder) authentication protocol</a:t>
            </a:r>
          </a:p>
          <a:p>
            <a:pPr lvl="1"/>
            <a:r>
              <a:rPr lang="en-US" dirty="0" smtClean="0">
                <a:latin typeface="Arial" charset="0"/>
                <a:ea typeface="ＭＳ Ｐゴシック" charset="0"/>
                <a:cs typeface="Arial" charset="0"/>
              </a:rPr>
              <a:t>Single Sign-On </a:t>
            </a:r>
            <a:r>
              <a:rPr lang="en-US" dirty="0">
                <a:latin typeface="Arial" charset="0"/>
                <a:ea typeface="ＭＳ Ｐゴシック" charset="0"/>
                <a:cs typeface="Arial" charset="0"/>
              </a:rPr>
              <a:t>(SSO</a:t>
            </a:r>
            <a:r>
              <a:rPr lang="en-US" dirty="0" smtClean="0">
                <a:latin typeface="Arial" charset="0"/>
                <a:ea typeface="ＭＳ Ｐゴシック" charset="0"/>
                <a:cs typeface="Arial" charset="0"/>
              </a:rPr>
              <a:t>), like the Shibboleth system in wide use at Duke, or </a:t>
            </a:r>
            <a:r>
              <a:rPr lang="en-US" dirty="0" err="1" smtClean="0">
                <a:latin typeface="Arial" charset="0"/>
                <a:ea typeface="ＭＳ Ｐゴシック" charset="0"/>
                <a:cs typeface="Arial" charset="0"/>
              </a:rPr>
              <a:t>OpenID</a:t>
            </a:r>
            <a:r>
              <a:rPr lang="en-US" dirty="0" smtClean="0">
                <a:latin typeface="Arial" charset="0"/>
                <a:ea typeface="ＭＳ Ｐゴシック" charset="0"/>
                <a:cs typeface="Arial" charset="0"/>
              </a:rPr>
              <a:t>.</a:t>
            </a: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31862810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plate">
  <a:themeElements>
    <a:clrScheme name="Custom 6">
      <a:dk1>
        <a:srgbClr val="003367"/>
      </a:dk1>
      <a:lt1>
        <a:sysClr val="window" lastClr="FFFFFF"/>
      </a:lt1>
      <a:dk2>
        <a:srgbClr val="195F9E"/>
      </a:dk2>
      <a:lt2>
        <a:srgbClr val="B5B5B5"/>
      </a:lt2>
      <a:accent1>
        <a:srgbClr val="998674"/>
      </a:accent1>
      <a:accent2>
        <a:srgbClr val="651222"/>
      </a:accent2>
      <a:accent3>
        <a:srgbClr val="0036A6"/>
      </a:accent3>
      <a:accent4>
        <a:srgbClr val="666666"/>
      </a:accent4>
      <a:accent5>
        <a:srgbClr val="738300"/>
      </a:accent5>
      <a:accent6>
        <a:srgbClr val="003367"/>
      </a:accent6>
      <a:hlink>
        <a:srgbClr val="0036A6"/>
      </a:hlink>
      <a:folHlink>
        <a:srgbClr val="4E005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ill Sans MT"/>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114256</TotalTime>
  <Words>4774</Words>
  <Application>Microsoft Macintosh PowerPoint</Application>
  <PresentationFormat>On-screen Show (4:3)</PresentationFormat>
  <Paragraphs>525</Paragraphs>
  <Slides>96</Slides>
  <Notes>3</Notes>
  <HiddenSlides>0</HiddenSlides>
  <MMClips>0</MMClips>
  <ScaleCrop>false</ScaleCrop>
  <HeadingPairs>
    <vt:vector size="4" baseType="variant">
      <vt:variant>
        <vt:lpstr>Theme</vt:lpstr>
      </vt:variant>
      <vt:variant>
        <vt:i4>2</vt:i4>
      </vt:variant>
      <vt:variant>
        <vt:lpstr>Slide Titles</vt:lpstr>
      </vt:variant>
      <vt:variant>
        <vt:i4>96</vt:i4>
      </vt:variant>
    </vt:vector>
  </HeadingPairs>
  <TitlesOfParts>
    <vt:vector size="98" baseType="lpstr">
      <vt:lpstr>template</vt:lpstr>
      <vt:lpstr>2_Default Design</vt:lpstr>
      <vt:lpstr>PowerPoint Presentation</vt:lpstr>
      <vt:lpstr>Protection: abstract concept</vt:lpstr>
      <vt:lpstr>Protection: concept</vt:lpstr>
      <vt:lpstr>Concept: enforced modularity</vt:lpstr>
      <vt:lpstr>Sandbox vs. lockbox</vt:lpstr>
      <vt:lpstr>Abstract concept: Trusted Computing Base (TCB)</vt:lpstr>
      <vt:lpstr>Rootkit</vt:lpstr>
      <vt:lpstr>PowerPoint Presentation</vt:lpstr>
      <vt:lpstr>Subverting protection</vt:lpstr>
      <vt:lpstr>PowerPoint Presentation</vt:lpstr>
      <vt:lpstr>Breaking the lockbox</vt:lpstr>
      <vt:lpstr>Browser as TCB?</vt:lpstr>
      <vt:lpstr>PowerPoint Presentation</vt:lpstr>
      <vt:lpstr>PowerPoint Presentation</vt:lpstr>
      <vt:lpstr>Enterprise security</vt:lpstr>
      <vt:lpstr>PowerPoint Presentation</vt:lpstr>
      <vt:lpstr>PowerPoint Presentation</vt:lpstr>
      <vt:lpstr>PowerPoint Presentation</vt:lpstr>
      <vt:lpstr>PowerPoint Presentation</vt:lpstr>
      <vt:lpstr>PowerPoint Presentation</vt:lpstr>
      <vt:lpstr>Phishing, password attacks, and other “social” attack vectors.</vt:lpstr>
      <vt:lpstr>PowerPoint Presentation</vt:lpstr>
      <vt:lpstr>The First Axiom of Security</vt:lpstr>
      <vt:lpstr>Phishing</vt:lpstr>
      <vt:lpstr>PowerPoint Presentation</vt:lpstr>
      <vt:lpstr>PowerPoint Presentation</vt:lpstr>
      <vt:lpstr>A form of spear phishing?</vt:lpstr>
      <vt:lpstr>How accidents happen</vt:lpstr>
      <vt:lpstr>PowerPoint Presentation</vt:lpstr>
      <vt:lpstr>How not to authenticate an e-mail</vt:lpstr>
      <vt:lpstr>Click on it?</vt:lpstr>
      <vt:lpstr>PowerPoint Presentation</vt:lpstr>
      <vt:lpstr>PowerPoint Presentation</vt:lpstr>
      <vt:lpstr>PowerPoint Presentation</vt:lpstr>
      <vt:lpstr> Security, an overview</vt:lpstr>
      <vt:lpstr>Elements of security</vt:lpstr>
      <vt:lpstr>Principals in a networked system</vt:lpstr>
      <vt:lpstr>Crypto primitives</vt:lpstr>
      <vt:lpstr>Finishing up from last time</vt:lpstr>
      <vt:lpstr>PowerPoint Presentation</vt:lpstr>
      <vt:lpstr>Hashed password file</vt:lpstr>
      <vt:lpstr>Cryptographic hashes</vt:lpstr>
      <vt:lpstr>Properties of Secure Hashing</vt:lpstr>
      <vt:lpstr>Using hashed passwords </vt:lpstr>
      <vt:lpstr>Let’s get this right</vt:lpstr>
      <vt:lpstr>PowerPoint Presentation</vt:lpstr>
      <vt:lpstr>Dictionary attack</vt:lpstr>
      <vt:lpstr>PowerPoint Presentation</vt:lpstr>
      <vt:lpstr>Digitally signed code</vt:lpstr>
      <vt:lpstr>PowerPoint Presentation</vt:lpstr>
      <vt:lpstr>Cryptography for Busy People</vt:lpstr>
      <vt:lpstr>Asymmetric (public key) crypto</vt:lpstr>
      <vt:lpstr>Asymmetric crypto works both ways</vt:lpstr>
      <vt:lpstr>Useful?</vt:lpstr>
      <vt:lpstr>PowerPoint Presentation</vt:lpstr>
      <vt:lpstr>Spelling it out</vt:lpstr>
      <vt:lpstr>Can an attacker break the crypto?</vt:lpstr>
      <vt:lpstr>PowerPoint Presentation</vt:lpstr>
      <vt:lpstr>Digital Signature</vt:lpstr>
      <vt:lpstr>PowerPoint Presentation</vt:lpstr>
      <vt:lpstr>PowerPoint Presentation</vt:lpstr>
      <vt:lpstr>Authentication and integrity</vt:lpstr>
      <vt:lpstr>Two “key points”</vt:lpstr>
      <vt:lpstr>Finding the right key</vt:lpstr>
      <vt:lpstr>Endorsements: certificates</vt:lpstr>
      <vt:lpstr>PowerPoint Presentation</vt:lpstr>
      <vt:lpstr>PKI Trust management</vt:lpstr>
      <vt:lpstr>A Digital Certificate (X.509)</vt:lpstr>
      <vt:lpstr>“It’s not hard”</vt:lpstr>
      <vt:lpstr>What happens…</vt:lpstr>
      <vt:lpstr>Mallory-in-the-Middle attack</vt:lpstr>
      <vt:lpstr>Symmetric Crypto</vt:lpstr>
      <vt:lpstr>Example: Java KeyGenerator class</vt:lpstr>
      <vt:lpstr>Example: Java Cipher class</vt:lpstr>
      <vt:lpstr>Symmetric and Asymmetric Crypto: Better Together</vt:lpstr>
      <vt:lpstr>What are we missing?</vt:lpstr>
      <vt:lpstr>How does C know the public key of S?</vt:lpstr>
      <vt:lpstr>PowerPoint Presentation</vt:lpstr>
      <vt:lpstr>PowerPoint Presentation</vt:lpstr>
      <vt:lpstr>Take a breath</vt:lpstr>
      <vt:lpstr>PowerPoint Presentation</vt:lpstr>
      <vt:lpstr>Summary: HTTPS etc.</vt:lpstr>
      <vt:lpstr>PowerPoint Presentation</vt:lpstr>
      <vt:lpstr>PowerPoint Presentation</vt:lpstr>
      <vt:lpstr>PowerPoint Presentation</vt:lpstr>
      <vt:lpstr>PowerPoint Presentation</vt:lpstr>
      <vt:lpstr>PowerPoint Presentation</vt:lpstr>
      <vt:lpstr>SSL is not so simple…</vt:lpstr>
      <vt:lpstr>Secure HTTP</vt:lpstr>
      <vt:lpstr>SSL in detail</vt:lpstr>
      <vt:lpstr>Public Key Infrastructure (PKI)</vt:lpstr>
      <vt:lpstr>Simple shared-secret based cryptographic authentication</vt:lpstr>
      <vt:lpstr>Add mutual authentication</vt:lpstr>
      <vt:lpstr>Two “Key points”</vt:lpstr>
      <vt:lpstr>Note on nonces</vt:lpstr>
      <vt:lpstr>Distributing session keys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Slides About Systems</dc:title>
  <dc:subject/>
  <dc:creator>Jeff Chase</dc:creator>
  <cp:keywords/>
  <dc:description/>
  <cp:lastModifiedBy>Jeff Chase</cp:lastModifiedBy>
  <cp:revision>5541</cp:revision>
  <cp:lastPrinted>1601-01-01T00:00:00Z</cp:lastPrinted>
  <dcterms:created xsi:type="dcterms:W3CDTF">2011-04-11T18:52:21Z</dcterms:created>
  <dcterms:modified xsi:type="dcterms:W3CDTF">2013-04-24T15:54:31Z</dcterms:modified>
  <cp:category/>
</cp:coreProperties>
</file>