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7803" r:id="rId2"/>
  </p:sldMasterIdLst>
  <p:notesMasterIdLst>
    <p:notesMasterId r:id="rId29"/>
  </p:notesMasterIdLst>
  <p:handoutMasterIdLst>
    <p:handoutMasterId r:id="rId30"/>
  </p:handoutMasterIdLst>
  <p:sldIdLst>
    <p:sldId id="256" r:id="rId3"/>
    <p:sldId id="1191" r:id="rId4"/>
    <p:sldId id="1187" r:id="rId5"/>
    <p:sldId id="1188" r:id="rId6"/>
    <p:sldId id="1189" r:id="rId7"/>
    <p:sldId id="1190" r:id="rId8"/>
    <p:sldId id="1166" r:id="rId9"/>
    <p:sldId id="1160" r:id="rId10"/>
    <p:sldId id="1195" r:id="rId11"/>
    <p:sldId id="1196" r:id="rId12"/>
    <p:sldId id="1197" r:id="rId13"/>
    <p:sldId id="1198" r:id="rId14"/>
    <p:sldId id="1211" r:id="rId15"/>
    <p:sldId id="1167" r:id="rId16"/>
    <p:sldId id="1171" r:id="rId17"/>
    <p:sldId id="1158" r:id="rId18"/>
    <p:sldId id="1199" r:id="rId19"/>
    <p:sldId id="1212" r:id="rId20"/>
    <p:sldId id="1181" r:id="rId21"/>
    <p:sldId id="1182" r:id="rId22"/>
    <p:sldId id="1183" r:id="rId23"/>
    <p:sldId id="1184" r:id="rId24"/>
    <p:sldId id="1185" r:id="rId25"/>
    <p:sldId id="1186" r:id="rId26"/>
    <p:sldId id="1176" r:id="rId27"/>
    <p:sldId id="1170" r:id="rId28"/>
  </p:sldIdLst>
  <p:sldSz cx="9144000" cy="6858000" type="screen4x3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A8DFB"/>
    <a:srgbClr val="618FFD"/>
    <a:srgbClr val="00264D"/>
    <a:srgbClr val="636464"/>
    <a:srgbClr val="F3F3F3"/>
    <a:srgbClr val="46FF77"/>
    <a:srgbClr val="E8161F"/>
    <a:srgbClr val="E8E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88" y="-34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8.xml"/><Relationship Id="rId21" Type="http://schemas.openxmlformats.org/officeDocument/2006/relationships/slide" Target="slides/slide19.xml"/><Relationship Id="rId22" Type="http://schemas.openxmlformats.org/officeDocument/2006/relationships/slide" Target="slides/slide20.xml"/><Relationship Id="rId23" Type="http://schemas.openxmlformats.org/officeDocument/2006/relationships/slide" Target="slides/slide21.xml"/><Relationship Id="rId24" Type="http://schemas.openxmlformats.org/officeDocument/2006/relationships/slide" Target="slides/slide22.xml"/><Relationship Id="rId25" Type="http://schemas.openxmlformats.org/officeDocument/2006/relationships/slide" Target="slides/slide23.xml"/><Relationship Id="rId26" Type="http://schemas.openxmlformats.org/officeDocument/2006/relationships/slide" Target="slides/slide24.xml"/><Relationship Id="rId27" Type="http://schemas.openxmlformats.org/officeDocument/2006/relationships/slide" Target="slides/slide25.xml"/><Relationship Id="rId28" Type="http://schemas.openxmlformats.org/officeDocument/2006/relationships/slide" Target="slides/slide26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7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slide" Target="slides/slide15.xml"/><Relationship Id="rId18" Type="http://schemas.openxmlformats.org/officeDocument/2006/relationships/slide" Target="slides/slide16.xml"/><Relationship Id="rId19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buNone/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charset="0"/>
              <a:buNone/>
              <a:defRPr sz="1200">
                <a:cs typeface="Arial" charset="0"/>
              </a:defRPr>
            </a:lvl1pPr>
          </a:lstStyle>
          <a:p>
            <a:pPr>
              <a:defRPr/>
            </a:pPr>
            <a:fld id="{48D443D6-FB5E-7C42-B16E-7EDDCD870E40}" type="datetime1">
              <a:rPr lang="en-US"/>
              <a:pPr>
                <a:defRPr/>
              </a:pPr>
              <a:t>2/14/13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buClr>
                <a:srgbClr val="000000"/>
              </a:buClr>
              <a:buSzPct val="100000"/>
              <a:buFont typeface="Times New Roman" charset="0"/>
              <a:buNone/>
              <a:defRPr sz="1200"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charset="0"/>
              <a:buNone/>
              <a:defRPr sz="1200">
                <a:cs typeface="Arial" charset="0"/>
              </a:defRPr>
            </a:lvl1pPr>
          </a:lstStyle>
          <a:p>
            <a:pPr>
              <a:defRPr/>
            </a:pPr>
            <a:fld id="{E037FB44-4180-0044-AD26-22E8151291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8116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cs typeface="Arial" charset="0"/>
            </a:endParaRPr>
          </a:p>
        </p:txBody>
      </p:sp>
      <p:sp>
        <p:nvSpPr>
          <p:cNvPr id="21507" name="AutoShape 2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cs typeface="Arial" charset="0"/>
            </a:endParaRPr>
          </a:p>
        </p:txBody>
      </p:sp>
      <p:sp>
        <p:nvSpPr>
          <p:cNvPr id="21508" name="Text Box 3"/>
          <p:cNvSpPr txBox="1">
            <a:spLocks noChangeArrowheads="1"/>
          </p:cNvSpPr>
          <p:nvPr/>
        </p:nvSpPr>
        <p:spPr bwMode="auto">
          <a:xfrm>
            <a:off x="0" y="0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cs typeface="Arial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charset="0"/>
                <a:ea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0" name="Rectangle 5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68825" cy="34258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78" name="Rectangle 6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3225" cy="41116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21512" name="Text Box 7"/>
          <p:cNvSpPr txBox="1">
            <a:spLocks noChangeArrowheads="1"/>
          </p:cNvSpPr>
          <p:nvPr/>
        </p:nvSpPr>
        <p:spPr bwMode="auto">
          <a:xfrm>
            <a:off x="0" y="8683625"/>
            <a:ext cx="2971800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cs typeface="Arial" charset="0"/>
            </a:endParaRPr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68625" cy="454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buClr>
                <a:srgbClr val="000000"/>
              </a:buClr>
              <a:buSzPct val="100000"/>
              <a:buFont typeface="Times New Roman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D7113CB9-9A72-F24E-8D2E-4CA3AFA73C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093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0ED531-658C-4640-BF33-A8FA3EEF0D5A}" type="slidenum">
              <a:rPr lang="en-US" sz="1200">
                <a:solidFill>
                  <a:srgbClr val="000000"/>
                </a:solidFill>
                <a:latin typeface="Calibri" charset="0"/>
              </a:rPr>
              <a:pPr eaLnBrk="1" hangingPunct="1"/>
              <a:t>1</a:t>
            </a:fld>
            <a:endParaRPr lang="en-US" sz="120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3555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body"/>
          </p:nvPr>
        </p:nvSpPr>
        <p:spPr>
          <a:xfrm>
            <a:off x="685800" y="4343400"/>
            <a:ext cx="5484813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Rectangle 7"/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5613" eaLnBrk="1" hangingPunct="1"/>
            <a:fld id="{42F4AAD6-6E53-5A41-9644-0AEB8526E593}" type="slidenum">
              <a:rPr lang="en-US" sz="1200">
                <a:solidFill>
                  <a:schemeClr val="tx1"/>
                </a:solidFill>
                <a:latin typeface="Calibri" charset="0"/>
                <a:cs typeface="Arial" charset="0"/>
              </a:rPr>
              <a:pPr defTabSz="455613" eaLnBrk="1" hangingPunct="1"/>
              <a:t>14</a:t>
            </a:fld>
            <a:endParaRPr lang="en-US" sz="1200">
              <a:solidFill>
                <a:schemeClr val="tx1"/>
              </a:solidFill>
              <a:latin typeface="Calibri" charset="0"/>
              <a:cs typeface="Arial" charset="0"/>
            </a:endParaRPr>
          </a:p>
        </p:txBody>
      </p:sp>
      <p:sp>
        <p:nvSpPr>
          <p:cNvPr id="167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98550" y="674688"/>
            <a:ext cx="4603750" cy="3454400"/>
          </a:xfrm>
          <a:ln/>
        </p:spPr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2813" y="4341813"/>
            <a:ext cx="5032375" cy="23272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221" tIns="45610" rIns="91221" bIns="45610"/>
          <a:lstStyle/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Executable images are also built from separately developed components (modules)...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separate compilation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symbol tables</a:t>
            </a:r>
          </a:p>
          <a:p>
            <a:r>
              <a:rPr lang="en-US">
                <a:latin typeface="Times New Roman" charset="0"/>
                <a:ea typeface="ＭＳ Ｐゴシック" charset="0"/>
                <a:cs typeface="ＭＳ Ｐゴシック" charset="0"/>
              </a:rPr>
              <a:t>...linked together by system utilities.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cross-module procedure calls and data references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relocation records and linkage sections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static link-and-load in </a:t>
            </a:r>
            <a:r>
              <a:rPr lang="ja-JP" altLang="en-US">
                <a:latin typeface="Times New Roman" charset="0"/>
                <a:ea typeface="ＭＳ Ｐゴシック" charset="0"/>
              </a:rPr>
              <a:t>“</a:t>
            </a:r>
            <a:r>
              <a:rPr lang="en-US" altLang="ja-JP">
                <a:latin typeface="Times New Roman" charset="0"/>
                <a:ea typeface="ＭＳ Ｐゴシック" charset="0"/>
              </a:rPr>
              <a:t>traditional</a:t>
            </a:r>
            <a:r>
              <a:rPr lang="ja-JP" altLang="en-US">
                <a:latin typeface="Times New Roman" charset="0"/>
                <a:ea typeface="ＭＳ Ｐゴシック" charset="0"/>
              </a:rPr>
              <a:t>”</a:t>
            </a:r>
            <a:r>
              <a:rPr lang="en-US" altLang="ja-JP">
                <a:latin typeface="Times New Roman" charset="0"/>
                <a:ea typeface="ＭＳ Ｐゴシック" charset="0"/>
              </a:rPr>
              <a:t> Unix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DLLs and shared libraries</a:t>
            </a:r>
          </a:p>
          <a:p>
            <a:pPr lvl="1"/>
            <a:r>
              <a:rPr lang="en-US">
                <a:latin typeface="Times New Roman" charset="0"/>
                <a:ea typeface="ＭＳ Ｐゴシック" charset="0"/>
              </a:rPr>
              <a:t>importance of calling conventions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7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372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37219" name="Slide Number Placeholder 3"/>
          <p:cNvSpPr>
            <a:spLocks noGrp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tabLst>
                <a:tab pos="723900" algn="l"/>
                <a:tab pos="1447800" algn="l"/>
                <a:tab pos="2171700" algn="l"/>
                <a:tab pos="28956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5613" eaLnBrk="1" hangingPunct="1"/>
            <a:fld id="{E0E3C013-BDD1-0941-9F66-1B90DA79EFD3}" type="slidenum">
              <a:rPr lang="en-US" sz="1200">
                <a:solidFill>
                  <a:srgbClr val="000000"/>
                </a:solidFill>
                <a:latin typeface="Calibri" charset="0"/>
                <a:cs typeface="Arial" charset="0"/>
              </a:rPr>
              <a:pPr defTabSz="455613" eaLnBrk="1" hangingPunct="1"/>
              <a:t>16</a:t>
            </a:fld>
            <a:endParaRPr lang="en-US" sz="1200">
              <a:solidFill>
                <a:srgbClr val="000000"/>
              </a:solidFill>
              <a:latin typeface="Calibri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http://web.mit.edu/6.033/lec/l4.txt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B1223-3489-A94A-A0F1-62EA7E04CE6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19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Source: http://web.mit.edu/6.033/lec/l4.txt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B1223-3489-A94A-A0F1-62EA7E04CE62}" type="slidenum">
              <a:rPr lang="en-US" smtClean="0">
                <a:solidFill>
                  <a:prstClr val="black"/>
                </a:solidFill>
                <a:latin typeface="Calibri"/>
              </a:rPr>
              <a:pPr/>
              <a:t>20</a:t>
            </a:fld>
            <a:endParaRPr lang="en-US">
              <a:solidFill>
                <a:prstClr val="black"/>
              </a:solidFill>
              <a:latin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1919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idx="10"/>
          </p:nvPr>
        </p:nvSpPr>
        <p:spPr>
          <a:xfrm>
            <a:off x="3124200" y="6229350"/>
            <a:ext cx="2130425" cy="4730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B7102-0CB9-2C4E-AEDB-C4FD3D7C4C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04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687676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02940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701285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954646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713521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480351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537995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Slide Number Placeholder 3"/>
          <p:cNvSpPr>
            <a:spLocks noGrp="1" noChangeArrowheads="1"/>
          </p:cNvSpPr>
          <p:nvPr>
            <p:ph type="sldNum" idx="10"/>
          </p:nvPr>
        </p:nvSpPr>
        <p:spPr>
          <a:xfrm>
            <a:off x="6858000" y="6248400"/>
            <a:ext cx="2130425" cy="473075"/>
          </a:xfrm>
          <a:prstGeom prst="rect">
            <a:avLst/>
          </a:prstGeom>
        </p:spPr>
        <p:txBody>
          <a:bodyPr/>
          <a:lstStyle>
            <a:lvl1pPr>
              <a:defRPr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fld id="{D7740E11-9CFB-B54D-84A8-E9F7C80E41CB}" type="slidenum">
              <a:rPr lang="en-US"/>
              <a:pPr>
                <a:defRPr/>
              </a:pPr>
              <a:t>‹#›</a:t>
            </a:fld>
            <a:r>
              <a:rPr lang="en-US"/>
              <a:t> of 12</a:t>
            </a:r>
          </a:p>
        </p:txBody>
      </p:sp>
    </p:spTree>
    <p:extLst>
      <p:ext uri="{BB962C8B-B14F-4D97-AF65-F5344CB8AC3E}">
        <p14:creationId xmlns:p14="http://schemas.microsoft.com/office/powerpoint/2010/main" val="170411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91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 noChangeArrowheads="1"/>
          </p:cNvSpPr>
          <p:nvPr>
            <p:ph type="sldNum" idx="10"/>
          </p:nvPr>
        </p:nvSpPr>
        <p:spPr>
          <a:xfrm>
            <a:off x="3124200" y="6229350"/>
            <a:ext cx="2130425" cy="4730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93E3D-F40E-5E49-AE61-FB4A0F70F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015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1" y="1600200"/>
            <a:ext cx="4037013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7012" cy="41116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0"/>
          </p:nvPr>
        </p:nvSpPr>
        <p:spPr>
          <a:xfrm>
            <a:off x="3124200" y="6229350"/>
            <a:ext cx="2130425" cy="473075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2DCCC-C58F-8F49-9631-211785B92C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288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78507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02494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97563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878267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6.xml"/><Relationship Id="rId2" Type="http://schemas.openxmlformats.org/officeDocument/2006/relationships/slideLayout" Target="../slideLayouts/slideLayout7.xml"/><Relationship Id="rId3" Type="http://schemas.openxmlformats.org/officeDocument/2006/relationships/slideLayout" Target="../slideLayouts/slideLayout8.xml"/><Relationship Id="rId4" Type="http://schemas.openxmlformats.org/officeDocument/2006/relationships/slideLayout" Target="../slideLayouts/slideLayout9.xml"/><Relationship Id="rId5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2.xml"/><Relationship Id="rId8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4.xml"/><Relationship Id="rId10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-339725"/>
            <a:ext cx="8226425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6425" cy="411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</p:txBody>
      </p:sp>
      <p:sp>
        <p:nvSpPr>
          <p:cNvPr id="1028" name="Text Box 3"/>
          <p:cNvSpPr txBox="1">
            <a:spLocks noChangeArrowheads="1"/>
          </p:cNvSpPr>
          <p:nvPr/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cs typeface="Arial" charset="0"/>
            </a:endParaRP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5791200" y="6245225"/>
            <a:ext cx="28956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797" r:id="rId1"/>
    <p:sldLayoutId id="2147487798" r:id="rId2"/>
    <p:sldLayoutId id="2147487784" r:id="rId3"/>
    <p:sldLayoutId id="2147487799" r:id="rId4"/>
    <p:sldLayoutId id="2147487815" r:id="rId5"/>
  </p:sldLayoutIdLst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161645"/>
          </a:solidFill>
          <a:latin typeface="Arial"/>
          <a:ea typeface="ＭＳ Ｐゴシック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161645"/>
          </a:solidFill>
          <a:latin typeface="Arial" charset="0"/>
          <a:ea typeface="ＭＳ Ｐゴシック" charset="-128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161645"/>
          </a:solidFill>
          <a:latin typeface="Arial" charset="0"/>
          <a:ea typeface="ＭＳ Ｐゴシック" charset="-128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161645"/>
          </a:solidFill>
          <a:latin typeface="Arial" charset="0"/>
          <a:ea typeface="ＭＳ Ｐゴシック" charset="-128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000" b="1">
          <a:solidFill>
            <a:srgbClr val="161645"/>
          </a:solidFill>
          <a:latin typeface="Arial" charset="0"/>
          <a:ea typeface="ＭＳ Ｐゴシック" charset="-128"/>
          <a:cs typeface="Arial" charset="0"/>
        </a:defRPr>
      </a:lvl5pPr>
      <a:lvl6pPr marL="25146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161645"/>
          </a:solidFill>
          <a:latin typeface="Gill Sans MT" pitchFamily="32" charset="0"/>
          <a:cs typeface="Arial" charset="0"/>
        </a:defRPr>
      </a:lvl6pPr>
      <a:lvl7pPr marL="29718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161645"/>
          </a:solidFill>
          <a:latin typeface="Gill Sans MT" pitchFamily="32" charset="0"/>
          <a:cs typeface="Arial" charset="0"/>
        </a:defRPr>
      </a:lvl7pPr>
      <a:lvl8pPr marL="34290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161645"/>
          </a:solidFill>
          <a:latin typeface="Gill Sans MT" pitchFamily="32" charset="0"/>
          <a:cs typeface="Arial" charset="0"/>
        </a:defRPr>
      </a:lvl8pPr>
      <a:lvl9pPr marL="3886200" indent="-22860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800">
          <a:solidFill>
            <a:srgbClr val="161645"/>
          </a:solidFill>
          <a:latin typeface="Gill Sans MT" pitchFamily="32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ts val="9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 sz="2400">
          <a:solidFill>
            <a:srgbClr val="00264D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000">
          <a:solidFill>
            <a:srgbClr val="00264D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•"/>
        <a:defRPr>
          <a:solidFill>
            <a:srgbClr val="00264D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–"/>
        <a:defRPr sz="2200" b="1">
          <a:solidFill>
            <a:srgbClr val="00264D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charset="0"/>
        <a:buChar char="»"/>
        <a:defRPr sz="2200" b="1">
          <a:solidFill>
            <a:srgbClr val="00264D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6B6BCF"/>
          </a:solidFill>
          <a:latin typeface="+mn-lt"/>
          <a:cs typeface="+mn-cs"/>
        </a:defRPr>
      </a:lvl6pPr>
      <a:lvl7pPr marL="29718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6B6BCF"/>
          </a:solidFill>
          <a:latin typeface="+mn-lt"/>
          <a:cs typeface="+mn-cs"/>
        </a:defRPr>
      </a:lvl7pPr>
      <a:lvl8pPr marL="34290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6B6BCF"/>
          </a:solidFill>
          <a:latin typeface="+mn-lt"/>
          <a:cs typeface="+mn-cs"/>
        </a:defRPr>
      </a:lvl8pPr>
      <a:lvl9pPr marL="3886200" indent="-228600" algn="l" defTabSz="457200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6B6BCF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4482BC35-E172-FB40-BC07-59E57C75D7E6}" type="datetimeFigureOut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2/14/13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CCE1C50A-A548-314E-A0B9-6004DAD6FBA4}" type="slidenum">
              <a:rPr lang="en-US" smtClean="0">
                <a:solidFill>
                  <a:prstClr val="black">
                    <a:tint val="75000"/>
                  </a:prstClr>
                </a:solidFill>
                <a:latin typeface="Calibri"/>
                <a:ea typeface="+mn-ea"/>
                <a:cs typeface="+mn-cs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38741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804" r:id="rId1"/>
    <p:sldLayoutId id="2147487805" r:id="rId2"/>
    <p:sldLayoutId id="2147487806" r:id="rId3"/>
    <p:sldLayoutId id="2147487807" r:id="rId4"/>
    <p:sldLayoutId id="2147487808" r:id="rId5"/>
    <p:sldLayoutId id="2147487809" r:id="rId6"/>
    <p:sldLayoutId id="2147487810" r:id="rId7"/>
    <p:sldLayoutId id="2147487811" r:id="rId8"/>
    <p:sldLayoutId id="2147487812" r:id="rId9"/>
    <p:sldLayoutId id="2147487813" r:id="rId10"/>
    <p:sldLayoutId id="214748781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hyperlink" Target="http://duartes.org/gustavo/blog/category/linux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-381000" y="1600200"/>
            <a:ext cx="94488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3200" b="1" dirty="0" smtClean="0">
                <a:solidFill>
                  <a:srgbClr val="161645"/>
                </a:solidFill>
                <a:latin typeface="Calibri" charset="0"/>
              </a:rPr>
              <a:t>Programs and Processes</a:t>
            </a:r>
            <a:endParaRPr lang="en-US" sz="3200" b="1" dirty="0">
              <a:solidFill>
                <a:srgbClr val="161645"/>
              </a:solidFill>
              <a:latin typeface="Calibri" charset="0"/>
            </a:endParaRPr>
          </a:p>
          <a:p>
            <a:pPr algn="ctr"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b="1" dirty="0">
              <a:solidFill>
                <a:srgbClr val="161645"/>
              </a:solidFill>
              <a:latin typeface="Calibri" charset="0"/>
            </a:endParaRP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" y="3810000"/>
            <a:ext cx="8458200" cy="175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anchor="ctr" anchorCtr="1"/>
          <a:lstStyle>
            <a:lvl1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b="1">
                <a:solidFill>
                  <a:srgbClr val="161645"/>
                </a:solidFill>
                <a:latin typeface="Calibri" charset="0"/>
              </a:rPr>
              <a:t>Jeff Chase</a:t>
            </a:r>
          </a:p>
          <a:p>
            <a:pPr algn="ctr" eaLnBrk="1" hangingPunct="1">
              <a:spcBef>
                <a:spcPts val="700"/>
              </a:spcBef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b="1">
                <a:solidFill>
                  <a:srgbClr val="161645"/>
                </a:solidFill>
                <a:latin typeface="Calibri" charset="0"/>
              </a:rPr>
              <a:t>Duke University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28600" y="304800"/>
            <a:ext cx="5943600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dirty="0" smtClean="0"/>
              <a:t>	.section	__TEXT,__</a:t>
            </a:r>
            <a:r>
              <a:rPr lang="en-US" sz="1800" dirty="0" err="1" smtClean="0"/>
              <a:t>text,regular,pure_instructions</a:t>
            </a:r>
            <a:endParaRPr lang="en-US" sz="1800" dirty="0" smtClean="0"/>
          </a:p>
          <a:p>
            <a:r>
              <a:rPr lang="en-US" sz="1800" dirty="0" smtClean="0"/>
              <a:t>	.</a:t>
            </a:r>
            <a:r>
              <a:rPr lang="en-US" sz="1800" dirty="0" err="1" smtClean="0"/>
              <a:t>globl</a:t>
            </a:r>
            <a:r>
              <a:rPr lang="en-US" sz="1800" dirty="0" smtClean="0"/>
              <a:t>	_p1</a:t>
            </a:r>
          </a:p>
          <a:p>
            <a:r>
              <a:rPr lang="en-US" sz="1800" dirty="0" smtClean="0"/>
              <a:t>	.align	4, 0x90</a:t>
            </a:r>
          </a:p>
          <a:p>
            <a:r>
              <a:rPr lang="en-US" sz="1800" b="1" dirty="0" smtClean="0"/>
              <a:t>_p1:</a:t>
            </a:r>
            <a:r>
              <a:rPr lang="en-US" sz="1800" dirty="0" smtClean="0"/>
              <a:t>                                    ## @p1</a:t>
            </a:r>
          </a:p>
          <a:p>
            <a:r>
              <a:rPr lang="en-US" sz="1800" dirty="0" smtClean="0"/>
              <a:t>	.</a:t>
            </a:r>
            <a:r>
              <a:rPr lang="en-US" sz="1800" dirty="0" err="1" smtClean="0"/>
              <a:t>cfi_startproc</a:t>
            </a:r>
            <a:endParaRPr lang="en-US" sz="1800" dirty="0" smtClean="0"/>
          </a:p>
          <a:p>
            <a:r>
              <a:rPr lang="en-US" sz="1800" dirty="0" smtClean="0"/>
              <a:t>## BB#0:</a:t>
            </a:r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pushq</a:t>
            </a:r>
            <a:r>
              <a:rPr lang="en-US" sz="1800" dirty="0" smtClean="0"/>
              <a:t>	%</a:t>
            </a:r>
            <a:r>
              <a:rPr lang="en-US" sz="1800" dirty="0" err="1" smtClean="0"/>
              <a:t>rbp</a:t>
            </a:r>
            <a:endParaRPr lang="en-US" sz="1800" dirty="0" smtClean="0"/>
          </a:p>
          <a:p>
            <a:r>
              <a:rPr lang="en-US" sz="1800" dirty="0" smtClean="0"/>
              <a:t>Ltmp2:</a:t>
            </a:r>
          </a:p>
          <a:p>
            <a:r>
              <a:rPr lang="en-US" sz="1800" dirty="0" smtClean="0"/>
              <a:t>	.</a:t>
            </a:r>
            <a:r>
              <a:rPr lang="en-US" sz="1800" dirty="0" err="1" smtClean="0"/>
              <a:t>cfi_def_cfa_offset</a:t>
            </a:r>
            <a:r>
              <a:rPr lang="en-US" sz="1800" dirty="0" smtClean="0"/>
              <a:t> 16</a:t>
            </a:r>
          </a:p>
          <a:p>
            <a:r>
              <a:rPr lang="en-US" sz="1800" dirty="0" smtClean="0"/>
              <a:t>Ltmp3:</a:t>
            </a:r>
          </a:p>
          <a:p>
            <a:r>
              <a:rPr lang="en-US" sz="1800" dirty="0" smtClean="0"/>
              <a:t>	.</a:t>
            </a:r>
            <a:r>
              <a:rPr lang="en-US" sz="1800" dirty="0" err="1" smtClean="0"/>
              <a:t>cfi_offset</a:t>
            </a:r>
            <a:r>
              <a:rPr lang="en-US" sz="1800" dirty="0" smtClean="0"/>
              <a:t> %</a:t>
            </a:r>
            <a:r>
              <a:rPr lang="en-US" sz="1800" dirty="0" err="1" smtClean="0"/>
              <a:t>rbp</a:t>
            </a:r>
            <a:r>
              <a:rPr lang="en-US" sz="1800" dirty="0" smtClean="0"/>
              <a:t>, -16</a:t>
            </a:r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movq</a:t>
            </a:r>
            <a:r>
              <a:rPr lang="en-US" sz="1800" dirty="0" smtClean="0"/>
              <a:t>	%</a:t>
            </a:r>
            <a:r>
              <a:rPr lang="en-US" sz="1800" dirty="0" err="1" smtClean="0"/>
              <a:t>rsp</a:t>
            </a:r>
            <a:r>
              <a:rPr lang="en-US" sz="1800" dirty="0" smtClean="0"/>
              <a:t>, %</a:t>
            </a:r>
            <a:r>
              <a:rPr lang="en-US" sz="1800" dirty="0" err="1" smtClean="0"/>
              <a:t>rbp</a:t>
            </a:r>
            <a:endParaRPr lang="en-US" sz="1800" dirty="0" smtClean="0"/>
          </a:p>
          <a:p>
            <a:r>
              <a:rPr lang="en-US" sz="1800" dirty="0" smtClean="0"/>
              <a:t>Ltmp4:</a:t>
            </a:r>
          </a:p>
          <a:p>
            <a:r>
              <a:rPr lang="en-US" sz="1800" dirty="0" smtClean="0"/>
              <a:t>	.</a:t>
            </a:r>
            <a:r>
              <a:rPr lang="en-US" sz="1800" dirty="0" err="1" smtClean="0"/>
              <a:t>cfi_def_cfa_register</a:t>
            </a:r>
            <a:r>
              <a:rPr lang="en-US" sz="1800" dirty="0" smtClean="0"/>
              <a:t> %</a:t>
            </a:r>
            <a:r>
              <a:rPr lang="en-US" sz="1800" dirty="0" err="1" smtClean="0"/>
              <a:t>rbp</a:t>
            </a:r>
            <a:endParaRPr lang="en-US" sz="1800" dirty="0" smtClean="0"/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movl</a:t>
            </a:r>
            <a:r>
              <a:rPr lang="en-US" sz="1800" dirty="0" smtClean="0"/>
              <a:t>	$1, %</a:t>
            </a:r>
            <a:r>
              <a:rPr lang="en-US" sz="1800" dirty="0" err="1" smtClean="0"/>
              <a:t>eax</a:t>
            </a:r>
            <a:endParaRPr lang="en-US" sz="1800" dirty="0" smtClean="0"/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movq</a:t>
            </a:r>
            <a:r>
              <a:rPr lang="en-US" sz="1800" dirty="0" smtClean="0"/>
              <a:t>	%</a:t>
            </a:r>
            <a:r>
              <a:rPr lang="en-US" sz="1800" dirty="0" err="1" smtClean="0"/>
              <a:t>rdi</a:t>
            </a:r>
            <a:r>
              <a:rPr lang="en-US" sz="1800" dirty="0" smtClean="0"/>
              <a:t>, -8(%</a:t>
            </a:r>
            <a:r>
              <a:rPr lang="en-US" sz="1800" dirty="0" err="1" smtClean="0"/>
              <a:t>rbp</a:t>
            </a:r>
            <a:r>
              <a:rPr lang="en-US" sz="1800" dirty="0" smtClean="0"/>
              <a:t>)</a:t>
            </a:r>
          </a:p>
          <a:p>
            <a:r>
              <a:rPr lang="en-US" sz="1800" dirty="0" smtClean="0"/>
              <a:t>	</a:t>
            </a:r>
            <a:r>
              <a:rPr lang="en-US" sz="1800" dirty="0" err="1" smtClean="0"/>
              <a:t>popq</a:t>
            </a:r>
            <a:r>
              <a:rPr lang="en-US" sz="1800" dirty="0" smtClean="0"/>
              <a:t>	%</a:t>
            </a:r>
            <a:r>
              <a:rPr lang="en-US" sz="1800" dirty="0" err="1" smtClean="0"/>
              <a:t>rbp</a:t>
            </a:r>
            <a:endParaRPr lang="en-US" sz="1800" dirty="0" smtClean="0"/>
          </a:p>
          <a:p>
            <a:r>
              <a:rPr lang="en-US" sz="1800" dirty="0" smtClean="0"/>
              <a:t>	ret</a:t>
            </a:r>
          </a:p>
          <a:p>
            <a:r>
              <a:rPr lang="en-US" sz="1800" dirty="0" smtClean="0"/>
              <a:t>	.</a:t>
            </a:r>
            <a:r>
              <a:rPr lang="en-US" sz="1800" dirty="0" err="1" smtClean="0"/>
              <a:t>cfi_endproc</a:t>
            </a:r>
            <a:endParaRPr lang="en-US" sz="1800" dirty="0" smtClean="0"/>
          </a:p>
        </p:txBody>
      </p:sp>
      <p:sp>
        <p:nvSpPr>
          <p:cNvPr id="5" name="Rectangle 4"/>
          <p:cNvSpPr/>
          <p:nvPr/>
        </p:nvSpPr>
        <p:spPr>
          <a:xfrm>
            <a:off x="4597400" y="1904285"/>
            <a:ext cx="4572000" cy="480131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sz="1800" dirty="0" smtClean="0"/>
          </a:p>
          <a:p>
            <a:r>
              <a:rPr lang="en-US" sz="1800" dirty="0" smtClean="0"/>
              <a:t>	.</a:t>
            </a:r>
            <a:r>
              <a:rPr lang="en-US" sz="1800" dirty="0" err="1" smtClean="0"/>
              <a:t>globl</a:t>
            </a:r>
            <a:r>
              <a:rPr lang="en-US" sz="1800" dirty="0" smtClean="0"/>
              <a:t>	_p2</a:t>
            </a:r>
          </a:p>
          <a:p>
            <a:r>
              <a:rPr lang="en-US" sz="1800" dirty="0" smtClean="0"/>
              <a:t>	.align	4, 0x90</a:t>
            </a:r>
          </a:p>
          <a:p>
            <a:r>
              <a:rPr lang="en-US" sz="1800" b="1" dirty="0" smtClean="0"/>
              <a:t>_p2</a:t>
            </a:r>
            <a:r>
              <a:rPr lang="en-US" sz="1800" dirty="0" smtClean="0"/>
              <a:t>:                                    ## @p2</a:t>
            </a:r>
          </a:p>
          <a:p>
            <a:r>
              <a:rPr lang="en-US" sz="1800" dirty="0" smtClean="0"/>
              <a:t>	.</a:t>
            </a:r>
            <a:r>
              <a:rPr lang="en-US" sz="1800" dirty="0" err="1" smtClean="0"/>
              <a:t>cfi_startproc</a:t>
            </a:r>
            <a:endParaRPr lang="en-US" sz="1800" dirty="0" smtClean="0"/>
          </a:p>
          <a:p>
            <a:r>
              <a:rPr lang="en-US" sz="1800" dirty="0" smtClean="0"/>
              <a:t>….</a:t>
            </a:r>
          </a:p>
          <a:p>
            <a:r>
              <a:rPr lang="en-US" sz="1800" dirty="0" smtClean="0"/>
              <a:t>	ret</a:t>
            </a:r>
          </a:p>
          <a:p>
            <a:r>
              <a:rPr lang="en-US" sz="1800" dirty="0" smtClean="0"/>
              <a:t>	.</a:t>
            </a:r>
            <a:r>
              <a:rPr lang="en-US" sz="1800" dirty="0" err="1" smtClean="0"/>
              <a:t>cfi_endproc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	.section	__TEXT,__</a:t>
            </a:r>
            <a:r>
              <a:rPr lang="en-US" sz="1800" dirty="0" err="1" smtClean="0"/>
              <a:t>cstring,cstring_literals</a:t>
            </a:r>
            <a:endParaRPr lang="en-US" sz="1800" dirty="0" smtClean="0"/>
          </a:p>
          <a:p>
            <a:r>
              <a:rPr lang="en-US" sz="1800" dirty="0" smtClean="0"/>
              <a:t>L_.</a:t>
            </a:r>
            <a:r>
              <a:rPr lang="en-US" sz="1800" dirty="0" err="1" smtClean="0"/>
              <a:t>str</a:t>
            </a:r>
            <a:r>
              <a:rPr lang="en-US" sz="1800" dirty="0" smtClean="0"/>
              <a:t>:                                 ## @.</a:t>
            </a:r>
            <a:r>
              <a:rPr lang="en-US" sz="1800" dirty="0" err="1" smtClean="0"/>
              <a:t>str</a:t>
            </a:r>
            <a:endParaRPr lang="en-US" sz="1800" dirty="0" smtClean="0"/>
          </a:p>
          <a:p>
            <a:r>
              <a:rPr lang="en-US" sz="1800" dirty="0" smtClean="0"/>
              <a:t>	.</a:t>
            </a:r>
            <a:r>
              <a:rPr lang="en-US" sz="1800" dirty="0" err="1" smtClean="0"/>
              <a:t>asciz</a:t>
            </a:r>
            <a:r>
              <a:rPr lang="en-US" sz="1800" dirty="0" smtClean="0"/>
              <a:t>	 "hello\n"</a:t>
            </a:r>
          </a:p>
          <a:p>
            <a:endParaRPr lang="en-US" sz="1800" dirty="0" smtClean="0"/>
          </a:p>
          <a:p>
            <a:r>
              <a:rPr lang="en-US" sz="1800" dirty="0" smtClean="0"/>
              <a:t>	.</a:t>
            </a:r>
            <a:r>
              <a:rPr lang="en-US" sz="1800" dirty="0" err="1" smtClean="0"/>
              <a:t>comm</a:t>
            </a:r>
            <a:r>
              <a:rPr lang="en-US" sz="1800" dirty="0" smtClean="0"/>
              <a:t>	_val,4,2                ## @</a:t>
            </a:r>
            <a:r>
              <a:rPr lang="en-US" sz="1800" dirty="0" err="1" smtClean="0"/>
              <a:t>val</a:t>
            </a:r>
            <a:endParaRPr lang="en-US" sz="1800" dirty="0" smtClean="0"/>
          </a:p>
          <a:p>
            <a:endParaRPr lang="en-US" sz="1800" dirty="0" smtClean="0"/>
          </a:p>
          <a:p>
            <a:r>
              <a:rPr lang="en-US" sz="1800" dirty="0" smtClean="0"/>
              <a:t>.</a:t>
            </a:r>
            <a:r>
              <a:rPr lang="en-US" sz="1800" dirty="0" err="1" smtClean="0"/>
              <a:t>subsections_via_symbols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078401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 data (“static”)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752600"/>
            <a:ext cx="4572000" cy="1200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 smtClean="0"/>
              <a:t>int</a:t>
            </a:r>
            <a:r>
              <a:rPr lang="fr-FR" dirty="0" smtClean="0"/>
              <a:t> g;</a:t>
            </a:r>
          </a:p>
          <a:p>
            <a:r>
              <a:rPr lang="fr-FR" dirty="0" err="1" smtClean="0"/>
              <a:t>int</a:t>
            </a:r>
            <a:r>
              <a:rPr lang="fr-FR" dirty="0" smtClean="0"/>
              <a:t> g0 = 0;</a:t>
            </a:r>
          </a:p>
          <a:p>
            <a:r>
              <a:rPr lang="fr-FR" dirty="0" err="1" smtClean="0"/>
              <a:t>int</a:t>
            </a:r>
            <a:r>
              <a:rPr lang="fr-FR" dirty="0" smtClean="0"/>
              <a:t> g1 = 1;</a:t>
            </a:r>
            <a:endParaRPr lang="fr-FR" dirty="0"/>
          </a:p>
        </p:txBody>
      </p:sp>
      <p:sp>
        <p:nvSpPr>
          <p:cNvPr id="4" name="Rectangle 3"/>
          <p:cNvSpPr/>
          <p:nvPr/>
        </p:nvSpPr>
        <p:spPr>
          <a:xfrm>
            <a:off x="3886200" y="1676400"/>
            <a:ext cx="4572000" cy="452431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	.</a:t>
            </a:r>
            <a:r>
              <a:rPr lang="en-US" dirty="0" err="1" smtClean="0"/>
              <a:t>globl</a:t>
            </a:r>
            <a:r>
              <a:rPr lang="en-US" dirty="0" smtClean="0"/>
              <a:t>	_g0                     ## @g0</a:t>
            </a:r>
          </a:p>
          <a:p>
            <a:r>
              <a:rPr lang="en-US" dirty="0" smtClean="0"/>
              <a:t>.</a:t>
            </a:r>
            <a:r>
              <a:rPr lang="en-US" dirty="0" err="1" smtClean="0"/>
              <a:t>zerofill</a:t>
            </a:r>
            <a:r>
              <a:rPr lang="en-US" dirty="0" smtClean="0"/>
              <a:t> __DATA,__common,_g0,4,2</a:t>
            </a:r>
          </a:p>
          <a:p>
            <a:r>
              <a:rPr lang="en-US" dirty="0" smtClean="0"/>
              <a:t>	.section	__</a:t>
            </a:r>
            <a:r>
              <a:rPr lang="en-US" dirty="0" err="1" smtClean="0"/>
              <a:t>DATA,__data</a:t>
            </a:r>
            <a:endParaRPr lang="en-US" dirty="0" smtClean="0"/>
          </a:p>
          <a:p>
            <a:r>
              <a:rPr lang="en-US" dirty="0" smtClean="0"/>
              <a:t>	.</a:t>
            </a:r>
            <a:r>
              <a:rPr lang="en-US" dirty="0" err="1" smtClean="0"/>
              <a:t>globl</a:t>
            </a:r>
            <a:r>
              <a:rPr lang="en-US" dirty="0" smtClean="0"/>
              <a:t>	_g1                     ## @g1</a:t>
            </a:r>
          </a:p>
          <a:p>
            <a:r>
              <a:rPr lang="en-US" dirty="0" smtClean="0"/>
              <a:t>	.align	2</a:t>
            </a:r>
          </a:p>
          <a:p>
            <a:r>
              <a:rPr lang="en-US" dirty="0" smtClean="0"/>
              <a:t>_g1:</a:t>
            </a:r>
          </a:p>
          <a:p>
            <a:r>
              <a:rPr lang="en-US" dirty="0" smtClean="0"/>
              <a:t>	.long	1                       ## 0x1</a:t>
            </a:r>
          </a:p>
          <a:p>
            <a:endParaRPr lang="en-US" dirty="0" smtClean="0"/>
          </a:p>
          <a:p>
            <a:r>
              <a:rPr lang="en-US" dirty="0" smtClean="0"/>
              <a:t>	.</a:t>
            </a:r>
            <a:r>
              <a:rPr lang="en-US" dirty="0" err="1" smtClean="0"/>
              <a:t>comm</a:t>
            </a:r>
            <a:r>
              <a:rPr lang="en-US" dirty="0" smtClean="0"/>
              <a:t>	_g,4,2                  ## @g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9345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Assembler directives: quick peek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381000" y="1371600"/>
            <a:ext cx="8153400" cy="5355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1" dirty="0" smtClean="0"/>
              <a:t>From x86 Assembly Language Reference Manual</a:t>
            </a:r>
          </a:p>
          <a:p>
            <a:endParaRPr lang="en-US" sz="1800" dirty="0"/>
          </a:p>
          <a:p>
            <a:r>
              <a:rPr lang="en-US" sz="1800" dirty="0" smtClean="0"/>
              <a:t>The .align directive causes the next data generated to be aligned modulo integer bytes. </a:t>
            </a:r>
          </a:p>
          <a:p>
            <a:endParaRPr lang="en-US" sz="1800" dirty="0"/>
          </a:p>
          <a:p>
            <a:r>
              <a:rPr lang="en-US" sz="1800" dirty="0" smtClean="0"/>
              <a:t>The .</a:t>
            </a:r>
            <a:r>
              <a:rPr lang="en-US" sz="1800" dirty="0" err="1" smtClean="0"/>
              <a:t>ascii</a:t>
            </a:r>
            <a:r>
              <a:rPr lang="en-US" sz="1800" dirty="0" smtClean="0"/>
              <a:t> directive places the characters in </a:t>
            </a:r>
            <a:r>
              <a:rPr lang="en-US" sz="1800" i="1" dirty="0" smtClean="0"/>
              <a:t>string</a:t>
            </a:r>
            <a:r>
              <a:rPr lang="en-US" sz="1800" dirty="0" smtClean="0"/>
              <a:t> into the object module at the current location but does </a:t>
            </a:r>
            <a:r>
              <a:rPr lang="en-US" sz="1800" b="1" dirty="0" smtClean="0"/>
              <a:t>not</a:t>
            </a:r>
            <a:r>
              <a:rPr lang="en-US" sz="1800" dirty="0" smtClean="0"/>
              <a:t> terminate the string with a null byte (\0).</a:t>
            </a:r>
          </a:p>
          <a:p>
            <a:endParaRPr lang="en-US" sz="1800" dirty="0" smtClean="0"/>
          </a:p>
          <a:p>
            <a:r>
              <a:rPr lang="en-US" sz="1800" dirty="0" smtClean="0"/>
              <a:t>The .</a:t>
            </a:r>
            <a:r>
              <a:rPr lang="en-US" sz="1800" dirty="0" err="1" smtClean="0"/>
              <a:t>comm</a:t>
            </a:r>
            <a:r>
              <a:rPr lang="en-US" sz="1800" dirty="0" smtClean="0"/>
              <a:t> directive allocates storage in the data section. The storage is referenced by the identifier </a:t>
            </a:r>
            <a:r>
              <a:rPr lang="en-US" sz="1800" i="1" dirty="0" smtClean="0"/>
              <a:t>name</a:t>
            </a:r>
            <a:r>
              <a:rPr lang="en-US" sz="1800" dirty="0" smtClean="0"/>
              <a:t>. </a:t>
            </a:r>
            <a:r>
              <a:rPr lang="en-US" sz="1800" i="1" dirty="0" smtClean="0"/>
              <a:t>Size</a:t>
            </a:r>
            <a:r>
              <a:rPr lang="en-US" sz="1800" dirty="0" smtClean="0"/>
              <a:t> is measured in bytes and must be a positive integer.</a:t>
            </a:r>
            <a:endParaRPr lang="en-US" sz="1800" dirty="0"/>
          </a:p>
          <a:p>
            <a:endParaRPr lang="en-US" sz="1800" dirty="0" smtClean="0"/>
          </a:p>
          <a:p>
            <a:r>
              <a:rPr lang="en-US" sz="1800" dirty="0" smtClean="0"/>
              <a:t>The .</a:t>
            </a:r>
            <a:r>
              <a:rPr lang="en-US" sz="1800" dirty="0" err="1" smtClean="0"/>
              <a:t>globl</a:t>
            </a:r>
            <a:r>
              <a:rPr lang="en-US" sz="1800" dirty="0" smtClean="0"/>
              <a:t> directive declares each </a:t>
            </a:r>
            <a:r>
              <a:rPr lang="en-US" sz="1800" i="1" dirty="0" smtClean="0"/>
              <a:t>symbol</a:t>
            </a:r>
            <a:r>
              <a:rPr lang="en-US" sz="1800" dirty="0" smtClean="0"/>
              <a:t> in the list to be </a:t>
            </a:r>
            <a:r>
              <a:rPr lang="en-US" sz="1800" b="1" dirty="0" smtClean="0"/>
              <a:t>global</a:t>
            </a:r>
            <a:r>
              <a:rPr lang="en-US" sz="1800" dirty="0" smtClean="0"/>
              <a:t>. Each symbol is either defined externally or defined in the input file and accessible in other files.</a:t>
            </a:r>
          </a:p>
          <a:p>
            <a:endParaRPr lang="en-US" sz="1800" dirty="0"/>
          </a:p>
          <a:p>
            <a:r>
              <a:rPr lang="en-US" sz="1800" dirty="0" smtClean="0"/>
              <a:t>The .long directive generates a long integer (32-bit, two's complement value) for each </a:t>
            </a:r>
            <a:r>
              <a:rPr lang="en-US" sz="1800" i="1" dirty="0" smtClean="0"/>
              <a:t>expression</a:t>
            </a:r>
            <a:r>
              <a:rPr lang="en-US" sz="1800" dirty="0" smtClean="0"/>
              <a:t> into the current section. Each </a:t>
            </a:r>
            <a:r>
              <a:rPr lang="en-US" sz="1800" i="1" dirty="0" smtClean="0"/>
              <a:t>expression</a:t>
            </a:r>
            <a:r>
              <a:rPr lang="en-US" sz="1800" dirty="0" smtClean="0"/>
              <a:t> must be a 32–bit value and must evaluate to an integer value.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5579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Calling the module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67640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smtClean="0"/>
              <a:t>extern </a:t>
            </a:r>
            <a:r>
              <a:rPr lang="en-US" dirty="0" err="1" smtClean="0"/>
              <a:t>int</a:t>
            </a:r>
            <a:r>
              <a:rPr lang="en-US" dirty="0" smtClean="0"/>
              <a:t> p1();</a:t>
            </a:r>
          </a:p>
          <a:p>
            <a:r>
              <a:rPr lang="en-US" dirty="0" smtClean="0"/>
              <a:t>extern </a:t>
            </a:r>
            <a:r>
              <a:rPr lang="en-US" dirty="0" err="1" smtClean="0"/>
              <a:t>int</a:t>
            </a:r>
            <a:r>
              <a:rPr lang="en-US" dirty="0" smtClean="0"/>
              <a:t> p2();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main()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i</a:t>
            </a:r>
            <a:r>
              <a:rPr lang="en-US" dirty="0" smtClean="0"/>
              <a:t> = p2();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("%d\n", </a:t>
            </a:r>
            <a:r>
              <a:rPr lang="en-US" dirty="0" err="1" smtClean="0"/>
              <a:t>i</a:t>
            </a:r>
            <a:r>
              <a:rPr lang="en-US" dirty="0" smtClean="0"/>
              <a:t>);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023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The Birth of a Program (C/Ux)</a:t>
            </a:r>
          </a:p>
        </p:txBody>
      </p:sp>
      <p:sp>
        <p:nvSpPr>
          <p:cNvPr id="166914" name="Text Box 3"/>
          <p:cNvSpPr txBox="1">
            <a:spLocks noChangeArrowheads="1"/>
          </p:cNvSpPr>
          <p:nvPr/>
        </p:nvSpPr>
        <p:spPr bwMode="auto">
          <a:xfrm>
            <a:off x="806450" y="1749425"/>
            <a:ext cx="2192338" cy="20272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 dirty="0" err="1">
                <a:solidFill>
                  <a:schemeClr val="tx1"/>
                </a:solidFill>
                <a:cs typeface="Arial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cs typeface="Arial" charset="0"/>
              </a:rPr>
              <a:t> j;</a:t>
            </a:r>
          </a:p>
          <a:p>
            <a:pPr eaLnBrk="1" hangingPunct="1"/>
            <a:r>
              <a:rPr lang="en-US" sz="1800" dirty="0">
                <a:solidFill>
                  <a:schemeClr val="tx1"/>
                </a:solidFill>
                <a:cs typeface="Arial" charset="0"/>
              </a:rPr>
              <a:t>char* s = </a:t>
            </a:r>
            <a:r>
              <a:rPr lang="ja-JP" altLang="en-US" sz="1800" dirty="0">
                <a:solidFill>
                  <a:schemeClr val="tx1"/>
                </a:solidFill>
                <a:cs typeface="Arial" charset="0"/>
              </a:rPr>
              <a:t>“</a:t>
            </a:r>
            <a:r>
              <a:rPr lang="en-US" altLang="ja-JP" sz="1800" dirty="0">
                <a:solidFill>
                  <a:schemeClr val="tx1"/>
                </a:solidFill>
                <a:cs typeface="Arial" charset="0"/>
              </a:rPr>
              <a:t>hello\n</a:t>
            </a:r>
            <a:r>
              <a:rPr lang="ja-JP" altLang="en-US" sz="1800" dirty="0">
                <a:solidFill>
                  <a:schemeClr val="tx1"/>
                </a:solidFill>
                <a:cs typeface="Arial" charset="0"/>
              </a:rPr>
              <a:t>”</a:t>
            </a:r>
            <a:r>
              <a:rPr lang="en-US" altLang="ja-JP" sz="1800" dirty="0">
                <a:solidFill>
                  <a:schemeClr val="tx1"/>
                </a:solidFill>
                <a:cs typeface="Arial" charset="0"/>
              </a:rPr>
              <a:t>;</a:t>
            </a:r>
          </a:p>
          <a:p>
            <a:pPr eaLnBrk="1" hangingPunct="1"/>
            <a:endParaRPr lang="en-US" sz="1800" dirty="0">
              <a:solidFill>
                <a:schemeClr val="tx1"/>
              </a:solidFill>
              <a:cs typeface="Arial" charset="0"/>
            </a:endParaRPr>
          </a:p>
          <a:p>
            <a:pPr eaLnBrk="1" hangingPunct="1"/>
            <a:r>
              <a:rPr lang="en-US" sz="1800" dirty="0" err="1">
                <a:solidFill>
                  <a:schemeClr val="tx1"/>
                </a:solidFill>
                <a:cs typeface="Arial" charset="0"/>
              </a:rPr>
              <a:t>int</a:t>
            </a:r>
            <a:r>
              <a:rPr lang="en-US" sz="1800" dirty="0">
                <a:solidFill>
                  <a:schemeClr val="tx1"/>
                </a:solidFill>
                <a:cs typeface="Arial" charset="0"/>
              </a:rPr>
              <a:t> p() {</a:t>
            </a:r>
          </a:p>
          <a:p>
            <a:pPr eaLnBrk="1" hangingPunct="1"/>
            <a:r>
              <a:rPr lang="en-US" sz="1800" dirty="0">
                <a:solidFill>
                  <a:schemeClr val="tx1"/>
                </a:solidFill>
                <a:cs typeface="Arial" charset="0"/>
              </a:rPr>
              <a:t>        j = write(1, s, 6);</a:t>
            </a:r>
          </a:p>
          <a:p>
            <a:pPr eaLnBrk="1" hangingPunct="1"/>
            <a:r>
              <a:rPr lang="en-US" sz="1800" dirty="0">
                <a:solidFill>
                  <a:schemeClr val="tx1"/>
                </a:solidFill>
                <a:cs typeface="Arial" charset="0"/>
              </a:rPr>
              <a:t>       return(j);</a:t>
            </a:r>
          </a:p>
          <a:p>
            <a:pPr eaLnBrk="1" hangingPunct="1"/>
            <a:r>
              <a:rPr lang="en-US" sz="1800" dirty="0">
                <a:solidFill>
                  <a:schemeClr val="tx1"/>
                </a:solidFill>
                <a:cs typeface="Arial" charset="0"/>
              </a:rPr>
              <a:t>} </a:t>
            </a:r>
          </a:p>
        </p:txBody>
      </p:sp>
      <p:sp>
        <p:nvSpPr>
          <p:cNvPr id="166915" name="Rectangle 4"/>
          <p:cNvSpPr>
            <a:spLocks noChangeArrowheads="1"/>
          </p:cNvSpPr>
          <p:nvPr/>
        </p:nvSpPr>
        <p:spPr bwMode="auto">
          <a:xfrm>
            <a:off x="1236663" y="1360488"/>
            <a:ext cx="1409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rgbClr val="800080"/>
                </a:solidFill>
              </a:rPr>
              <a:t>myprogram.c</a:t>
            </a:r>
            <a:endParaRPr lang="en-US"/>
          </a:p>
        </p:txBody>
      </p:sp>
      <p:sp>
        <p:nvSpPr>
          <p:cNvPr id="166916" name="AutoShape 5"/>
          <p:cNvSpPr>
            <a:spLocks noChangeArrowheads="1"/>
          </p:cNvSpPr>
          <p:nvPr/>
        </p:nvSpPr>
        <p:spPr bwMode="auto">
          <a:xfrm>
            <a:off x="1685925" y="3844925"/>
            <a:ext cx="300038" cy="6000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17" name="AutoShape 6"/>
          <p:cNvSpPr>
            <a:spLocks noChangeArrowheads="1"/>
          </p:cNvSpPr>
          <p:nvPr/>
        </p:nvSpPr>
        <p:spPr bwMode="auto">
          <a:xfrm>
            <a:off x="1211263" y="4503738"/>
            <a:ext cx="1446212" cy="1295400"/>
          </a:xfrm>
          <a:prstGeom prst="irregularSeal1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18" name="Rectangle 7"/>
          <p:cNvSpPr>
            <a:spLocks noChangeArrowheads="1"/>
          </p:cNvSpPr>
          <p:nvPr/>
        </p:nvSpPr>
        <p:spPr bwMode="auto">
          <a:xfrm>
            <a:off x="1385888" y="4894263"/>
            <a:ext cx="1085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000">
                <a:solidFill>
                  <a:srgbClr val="800080"/>
                </a:solidFill>
              </a:rPr>
              <a:t>compiler</a:t>
            </a:r>
            <a:endParaRPr lang="en-US">
              <a:solidFill>
                <a:srgbClr val="800080"/>
              </a:solidFill>
            </a:endParaRPr>
          </a:p>
        </p:txBody>
      </p:sp>
      <p:sp>
        <p:nvSpPr>
          <p:cNvPr id="166919" name="AutoShape 8"/>
          <p:cNvSpPr>
            <a:spLocks noChangeArrowheads="1"/>
          </p:cNvSpPr>
          <p:nvPr/>
        </p:nvSpPr>
        <p:spPr bwMode="auto">
          <a:xfrm rot="-5400000">
            <a:off x="3131344" y="4826794"/>
            <a:ext cx="300037" cy="6000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20" name="Text Box 9"/>
          <p:cNvSpPr txBox="1">
            <a:spLocks noChangeArrowheads="1"/>
          </p:cNvSpPr>
          <p:nvPr/>
        </p:nvSpPr>
        <p:spPr bwMode="auto">
          <a:xfrm>
            <a:off x="3886200" y="3767138"/>
            <a:ext cx="1158875" cy="16906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80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>
                <a:solidFill>
                  <a:schemeClr val="tx1"/>
                </a:solidFill>
                <a:cs typeface="Arial" charset="0"/>
              </a:rPr>
              <a:t>   …..</a:t>
            </a:r>
          </a:p>
          <a:p>
            <a:pPr eaLnBrk="1" hangingPunct="1">
              <a:lnSpc>
                <a:spcPct val="80000"/>
              </a:lnSpc>
            </a:pPr>
            <a:r>
              <a:rPr lang="en-US" sz="1600">
                <a:solidFill>
                  <a:schemeClr val="tx1"/>
                </a:solidFill>
                <a:cs typeface="Arial" charset="0"/>
              </a:rPr>
              <a:t>p:</a:t>
            </a:r>
          </a:p>
          <a:p>
            <a:pPr eaLnBrk="1" hangingPunct="1">
              <a:lnSpc>
                <a:spcPct val="80000"/>
              </a:lnSpc>
            </a:pPr>
            <a:r>
              <a:rPr lang="en-US" sz="1600">
                <a:solidFill>
                  <a:schemeClr val="tx1"/>
                </a:solidFill>
                <a:cs typeface="Arial" charset="0"/>
              </a:rPr>
              <a:t>   </a:t>
            </a:r>
            <a:r>
              <a:rPr lang="en-US" sz="1600" b="1">
                <a:solidFill>
                  <a:schemeClr val="tx1"/>
                </a:solidFill>
                <a:cs typeface="Arial" charset="0"/>
              </a:rPr>
              <a:t>store</a:t>
            </a:r>
            <a:r>
              <a:rPr lang="en-US" sz="1600">
                <a:solidFill>
                  <a:schemeClr val="tx1"/>
                </a:solidFill>
                <a:cs typeface="Arial" charset="0"/>
              </a:rPr>
              <a:t> this</a:t>
            </a:r>
          </a:p>
          <a:p>
            <a:pPr eaLnBrk="1" hangingPunct="1">
              <a:lnSpc>
                <a:spcPct val="80000"/>
              </a:lnSpc>
            </a:pPr>
            <a:r>
              <a:rPr lang="en-US" sz="1600">
                <a:solidFill>
                  <a:schemeClr val="tx1"/>
                </a:solidFill>
                <a:cs typeface="Arial" charset="0"/>
              </a:rPr>
              <a:t>   </a:t>
            </a:r>
            <a:r>
              <a:rPr lang="en-US" sz="1600" b="1">
                <a:solidFill>
                  <a:schemeClr val="tx1"/>
                </a:solidFill>
                <a:cs typeface="Arial" charset="0"/>
              </a:rPr>
              <a:t>store</a:t>
            </a:r>
            <a:r>
              <a:rPr lang="en-US" sz="1600">
                <a:solidFill>
                  <a:schemeClr val="tx1"/>
                </a:solidFill>
                <a:cs typeface="Arial" charset="0"/>
              </a:rPr>
              <a:t> that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>
                <a:solidFill>
                  <a:schemeClr val="tx1"/>
                </a:solidFill>
                <a:cs typeface="Arial" charset="0"/>
              </a:rPr>
              <a:t>   </a:t>
            </a:r>
            <a:r>
              <a:rPr lang="en-US" sz="1600" b="1">
                <a:solidFill>
                  <a:schemeClr val="tx1"/>
                </a:solidFill>
                <a:cs typeface="Arial" charset="0"/>
              </a:rPr>
              <a:t>push</a:t>
            </a:r>
            <a:endParaRPr lang="en-US" sz="1600">
              <a:solidFill>
                <a:schemeClr val="tx1"/>
              </a:solidFill>
              <a:cs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>
                <a:solidFill>
                  <a:schemeClr val="tx1"/>
                </a:solidFill>
                <a:cs typeface="Arial" charset="0"/>
              </a:rPr>
              <a:t>   </a:t>
            </a:r>
            <a:r>
              <a:rPr lang="en-US" sz="1600" b="1">
                <a:solidFill>
                  <a:schemeClr val="tx1"/>
                </a:solidFill>
                <a:cs typeface="Arial" charset="0"/>
              </a:rPr>
              <a:t>jsr</a:t>
            </a:r>
            <a:r>
              <a:rPr lang="en-US" sz="1600">
                <a:solidFill>
                  <a:schemeClr val="tx1"/>
                </a:solidFill>
                <a:cs typeface="Arial" charset="0"/>
              </a:rPr>
              <a:t> _write</a:t>
            </a:r>
          </a:p>
          <a:p>
            <a:pPr eaLnBrk="1" hangingPunct="1">
              <a:lnSpc>
                <a:spcPct val="80000"/>
              </a:lnSpc>
            </a:pPr>
            <a:r>
              <a:rPr lang="en-US" sz="1600">
                <a:solidFill>
                  <a:schemeClr val="tx1"/>
                </a:solidFill>
                <a:cs typeface="Arial" charset="0"/>
              </a:rPr>
              <a:t>   </a:t>
            </a:r>
            <a:r>
              <a:rPr lang="en-US" sz="1600" b="1">
                <a:solidFill>
                  <a:schemeClr val="tx1"/>
                </a:solidFill>
                <a:cs typeface="Arial" charset="0"/>
              </a:rPr>
              <a:t>ret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b="1">
                <a:solidFill>
                  <a:schemeClr val="tx1"/>
                </a:solidFill>
                <a:cs typeface="Arial" charset="0"/>
              </a:rPr>
              <a:t>   etc.</a:t>
            </a:r>
            <a:endParaRPr lang="en-US" sz="1600">
              <a:solidFill>
                <a:schemeClr val="tx1"/>
              </a:solidFill>
              <a:cs typeface="Arial" charset="0"/>
            </a:endParaRPr>
          </a:p>
        </p:txBody>
      </p:sp>
      <p:sp>
        <p:nvSpPr>
          <p:cNvPr id="166921" name="Rectangle 10"/>
          <p:cNvSpPr>
            <a:spLocks noChangeArrowheads="1"/>
          </p:cNvSpPr>
          <p:nvPr/>
        </p:nvSpPr>
        <p:spPr bwMode="auto">
          <a:xfrm>
            <a:off x="3797300" y="5508625"/>
            <a:ext cx="1397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rgbClr val="800080"/>
                </a:solidFill>
              </a:rPr>
              <a:t>myprogram.s</a:t>
            </a:r>
            <a:endParaRPr lang="en-US"/>
          </a:p>
        </p:txBody>
      </p:sp>
      <p:sp>
        <p:nvSpPr>
          <p:cNvPr id="166922" name="AutoShape 11"/>
          <p:cNvSpPr>
            <a:spLocks noChangeArrowheads="1"/>
          </p:cNvSpPr>
          <p:nvPr/>
        </p:nvSpPr>
        <p:spPr bwMode="auto">
          <a:xfrm rot="10800000">
            <a:off x="4448175" y="2971800"/>
            <a:ext cx="300038" cy="6000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23" name="AutoShape 12"/>
          <p:cNvSpPr>
            <a:spLocks noChangeArrowheads="1"/>
          </p:cNvSpPr>
          <p:nvPr/>
        </p:nvSpPr>
        <p:spPr bwMode="auto">
          <a:xfrm>
            <a:off x="3733800" y="1463675"/>
            <a:ext cx="1828800" cy="1508125"/>
          </a:xfrm>
          <a:prstGeom prst="irregularSeal1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24" name="Rectangle 13"/>
          <p:cNvSpPr>
            <a:spLocks noChangeArrowheads="1"/>
          </p:cNvSpPr>
          <p:nvPr/>
        </p:nvSpPr>
        <p:spPr bwMode="auto">
          <a:xfrm>
            <a:off x="4016375" y="1952625"/>
            <a:ext cx="12128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000">
                <a:solidFill>
                  <a:srgbClr val="800080"/>
                </a:solidFill>
              </a:rPr>
              <a:t>assembler</a:t>
            </a:r>
            <a:endParaRPr lang="en-US">
              <a:solidFill>
                <a:srgbClr val="800080"/>
              </a:solidFill>
            </a:endParaRPr>
          </a:p>
        </p:txBody>
      </p:sp>
      <p:sp>
        <p:nvSpPr>
          <p:cNvPr id="166925" name="AutoShape 14"/>
          <p:cNvSpPr>
            <a:spLocks noChangeArrowheads="1"/>
          </p:cNvSpPr>
          <p:nvPr/>
        </p:nvSpPr>
        <p:spPr bwMode="auto">
          <a:xfrm rot="-5400000">
            <a:off x="5668169" y="1908969"/>
            <a:ext cx="300037" cy="6000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6926" name="Group 15"/>
          <p:cNvGrpSpPr>
            <a:grpSpLocks/>
          </p:cNvGrpSpPr>
          <p:nvPr/>
        </p:nvGrpSpPr>
        <p:grpSpPr bwMode="auto">
          <a:xfrm>
            <a:off x="6518275" y="1849438"/>
            <a:ext cx="576263" cy="766762"/>
            <a:chOff x="3888" y="960"/>
            <a:chExt cx="363" cy="483"/>
          </a:xfrm>
        </p:grpSpPr>
        <p:sp>
          <p:nvSpPr>
            <p:cNvPr id="166966" name="AutoShape 16"/>
            <p:cNvSpPr>
              <a:spLocks noChangeArrowheads="1"/>
            </p:cNvSpPr>
            <p:nvPr/>
          </p:nvSpPr>
          <p:spPr bwMode="auto">
            <a:xfrm>
              <a:off x="3888" y="993"/>
              <a:ext cx="363" cy="128"/>
            </a:xfrm>
            <a:prstGeom prst="flowChartProcess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67" name="AutoShape 17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data</a:t>
              </a:r>
              <a:endParaRPr lang="en-US" sz="1400"/>
            </a:p>
          </p:txBody>
        </p:sp>
        <p:sp>
          <p:nvSpPr>
            <p:cNvPr id="166968" name="AutoShape 18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69" name="AutoShape 19"/>
            <p:cNvSpPr>
              <a:spLocks noChangeArrowheads="1"/>
            </p:cNvSpPr>
            <p:nvPr/>
          </p:nvSpPr>
          <p:spPr bwMode="auto">
            <a:xfrm>
              <a:off x="3888" y="1198"/>
              <a:ext cx="363" cy="76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70" name="AutoShape 20"/>
            <p:cNvSpPr>
              <a:spLocks noChangeArrowheads="1"/>
            </p:cNvSpPr>
            <p:nvPr/>
          </p:nvSpPr>
          <p:spPr bwMode="auto">
            <a:xfrm>
              <a:off x="3888" y="960"/>
              <a:ext cx="363" cy="33"/>
            </a:xfrm>
            <a:prstGeom prst="flowChartProcess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71" name="AutoShape 21"/>
            <p:cNvSpPr>
              <a:spLocks noChangeArrowheads="1"/>
            </p:cNvSpPr>
            <p:nvPr/>
          </p:nvSpPr>
          <p:spPr bwMode="auto">
            <a:xfrm>
              <a:off x="3888" y="1274"/>
              <a:ext cx="363" cy="169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</p:grpSp>
      <p:sp>
        <p:nvSpPr>
          <p:cNvPr id="166927" name="Rectangle 22"/>
          <p:cNvSpPr>
            <a:spLocks noChangeArrowheads="1"/>
          </p:cNvSpPr>
          <p:nvPr/>
        </p:nvSpPr>
        <p:spPr bwMode="auto">
          <a:xfrm>
            <a:off x="6127750" y="1466850"/>
            <a:ext cx="14224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rgbClr val="800080"/>
                </a:solidFill>
              </a:rPr>
              <a:t>myprogram.o</a:t>
            </a:r>
            <a:endParaRPr lang="en-US"/>
          </a:p>
        </p:txBody>
      </p:sp>
      <p:sp>
        <p:nvSpPr>
          <p:cNvPr id="166928" name="AutoShape 23"/>
          <p:cNvSpPr>
            <a:spLocks noChangeArrowheads="1"/>
          </p:cNvSpPr>
          <p:nvPr/>
        </p:nvSpPr>
        <p:spPr bwMode="auto">
          <a:xfrm>
            <a:off x="6681788" y="2741613"/>
            <a:ext cx="300037" cy="6000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29" name="AutoShape 24"/>
          <p:cNvSpPr>
            <a:spLocks noChangeArrowheads="1"/>
          </p:cNvSpPr>
          <p:nvPr/>
        </p:nvSpPr>
        <p:spPr bwMode="auto">
          <a:xfrm>
            <a:off x="6107113" y="3244850"/>
            <a:ext cx="1492250" cy="1365250"/>
          </a:xfrm>
          <a:prstGeom prst="irregularSeal1">
            <a:avLst/>
          </a:prstGeom>
          <a:noFill/>
          <a:ln w="12700">
            <a:solidFill>
              <a:schemeClr val="hlink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6930" name="Rectangle 25"/>
          <p:cNvSpPr>
            <a:spLocks noChangeArrowheads="1"/>
          </p:cNvSpPr>
          <p:nvPr/>
        </p:nvSpPr>
        <p:spPr bwMode="auto">
          <a:xfrm>
            <a:off x="6475413" y="3727450"/>
            <a:ext cx="7747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 sz="2000">
                <a:solidFill>
                  <a:srgbClr val="800080"/>
                </a:solidFill>
              </a:rPr>
              <a:t>linker</a:t>
            </a:r>
            <a:endParaRPr lang="en-US">
              <a:solidFill>
                <a:srgbClr val="800080"/>
              </a:solidFill>
            </a:endParaRPr>
          </a:p>
        </p:txBody>
      </p:sp>
      <p:sp>
        <p:nvSpPr>
          <p:cNvPr id="166931" name="AutoShape 26"/>
          <p:cNvSpPr>
            <a:spLocks noChangeArrowheads="1"/>
          </p:cNvSpPr>
          <p:nvPr/>
        </p:nvSpPr>
        <p:spPr bwMode="auto">
          <a:xfrm>
            <a:off x="6729413" y="4575175"/>
            <a:ext cx="300037" cy="6000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6932" name="Rectangle 27"/>
          <p:cNvSpPr>
            <a:spLocks noChangeArrowheads="1"/>
          </p:cNvSpPr>
          <p:nvPr/>
        </p:nvSpPr>
        <p:spPr bwMode="auto">
          <a:xfrm>
            <a:off x="7118350" y="1773238"/>
            <a:ext cx="9620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>
                <a:solidFill>
                  <a:srgbClr val="0033CC"/>
                </a:solidFill>
              </a:rPr>
              <a:t>object file</a:t>
            </a:r>
          </a:p>
        </p:txBody>
      </p:sp>
      <p:grpSp>
        <p:nvGrpSpPr>
          <p:cNvPr id="166933" name="Group 28"/>
          <p:cNvGrpSpPr>
            <a:grpSpLocks/>
          </p:cNvGrpSpPr>
          <p:nvPr/>
        </p:nvGrpSpPr>
        <p:grpSpPr bwMode="auto">
          <a:xfrm>
            <a:off x="6588125" y="5246688"/>
            <a:ext cx="576263" cy="766762"/>
            <a:chOff x="3888" y="960"/>
            <a:chExt cx="363" cy="483"/>
          </a:xfrm>
        </p:grpSpPr>
        <p:sp>
          <p:nvSpPr>
            <p:cNvPr id="166960" name="AutoShape 29"/>
            <p:cNvSpPr>
              <a:spLocks noChangeArrowheads="1"/>
            </p:cNvSpPr>
            <p:nvPr/>
          </p:nvSpPr>
          <p:spPr bwMode="auto">
            <a:xfrm>
              <a:off x="3888" y="993"/>
              <a:ext cx="363" cy="128"/>
            </a:xfrm>
            <a:prstGeom prst="flowChartProcess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61" name="AutoShape 30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data</a:t>
              </a:r>
              <a:endParaRPr lang="en-US" sz="1400"/>
            </a:p>
          </p:txBody>
        </p:sp>
        <p:sp>
          <p:nvSpPr>
            <p:cNvPr id="166962" name="AutoShape 31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63" name="AutoShape 32"/>
            <p:cNvSpPr>
              <a:spLocks noChangeArrowheads="1"/>
            </p:cNvSpPr>
            <p:nvPr/>
          </p:nvSpPr>
          <p:spPr bwMode="auto">
            <a:xfrm>
              <a:off x="3888" y="1198"/>
              <a:ext cx="363" cy="76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64" name="AutoShape 33"/>
            <p:cNvSpPr>
              <a:spLocks noChangeArrowheads="1"/>
            </p:cNvSpPr>
            <p:nvPr/>
          </p:nvSpPr>
          <p:spPr bwMode="auto">
            <a:xfrm>
              <a:off x="3888" y="960"/>
              <a:ext cx="363" cy="33"/>
            </a:xfrm>
            <a:prstGeom prst="flowChartProcess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65" name="AutoShape 34"/>
            <p:cNvSpPr>
              <a:spLocks noChangeArrowheads="1"/>
            </p:cNvSpPr>
            <p:nvPr/>
          </p:nvSpPr>
          <p:spPr bwMode="auto">
            <a:xfrm>
              <a:off x="3888" y="1274"/>
              <a:ext cx="363" cy="169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</p:grpSp>
      <p:sp>
        <p:nvSpPr>
          <p:cNvPr id="166934" name="Rectangle 35"/>
          <p:cNvSpPr>
            <a:spLocks noChangeArrowheads="1"/>
          </p:cNvSpPr>
          <p:nvPr/>
        </p:nvSpPr>
        <p:spPr bwMode="auto">
          <a:xfrm>
            <a:off x="7256463" y="5405438"/>
            <a:ext cx="127635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2000" dirty="0">
                <a:solidFill>
                  <a:srgbClr val="0033CC"/>
                </a:solidFill>
              </a:rPr>
              <a:t>program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166935" name="Rectangle 36"/>
          <p:cNvSpPr>
            <a:spLocks noChangeArrowheads="1"/>
          </p:cNvSpPr>
          <p:nvPr/>
        </p:nvSpPr>
        <p:spPr bwMode="auto">
          <a:xfrm>
            <a:off x="6048375" y="6291263"/>
            <a:ext cx="16637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rgbClr val="0033CC"/>
                </a:solidFill>
              </a:rPr>
              <a:t>(executable file)</a:t>
            </a:r>
          </a:p>
        </p:txBody>
      </p:sp>
      <p:sp>
        <p:nvSpPr>
          <p:cNvPr id="166936" name="Rectangle 37"/>
          <p:cNvSpPr>
            <a:spLocks noChangeArrowheads="1"/>
          </p:cNvSpPr>
          <p:nvPr/>
        </p:nvSpPr>
        <p:spPr bwMode="auto">
          <a:xfrm>
            <a:off x="6270625" y="6030913"/>
            <a:ext cx="1250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/>
            <a:r>
              <a:rPr lang="en-US">
                <a:solidFill>
                  <a:srgbClr val="800080"/>
                </a:solidFill>
              </a:rPr>
              <a:t>myprogram</a:t>
            </a:r>
            <a:endParaRPr lang="en-US"/>
          </a:p>
        </p:txBody>
      </p:sp>
      <p:grpSp>
        <p:nvGrpSpPr>
          <p:cNvPr id="166937" name="Group 38"/>
          <p:cNvGrpSpPr>
            <a:grpSpLocks/>
          </p:cNvGrpSpPr>
          <p:nvPr/>
        </p:nvGrpSpPr>
        <p:grpSpPr bwMode="auto">
          <a:xfrm>
            <a:off x="8018463" y="2825750"/>
            <a:ext cx="576262" cy="766763"/>
            <a:chOff x="3888" y="960"/>
            <a:chExt cx="363" cy="483"/>
          </a:xfrm>
        </p:grpSpPr>
        <p:sp>
          <p:nvSpPr>
            <p:cNvPr id="166954" name="AutoShape 39"/>
            <p:cNvSpPr>
              <a:spLocks noChangeArrowheads="1"/>
            </p:cNvSpPr>
            <p:nvPr/>
          </p:nvSpPr>
          <p:spPr bwMode="auto">
            <a:xfrm>
              <a:off x="3888" y="993"/>
              <a:ext cx="363" cy="128"/>
            </a:xfrm>
            <a:prstGeom prst="flowChartProcess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55" name="AutoShape 40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data</a:t>
              </a:r>
              <a:endParaRPr lang="en-US" sz="1400"/>
            </a:p>
          </p:txBody>
        </p:sp>
        <p:sp>
          <p:nvSpPr>
            <p:cNvPr id="166956" name="AutoShape 41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57" name="AutoShape 42"/>
            <p:cNvSpPr>
              <a:spLocks noChangeArrowheads="1"/>
            </p:cNvSpPr>
            <p:nvPr/>
          </p:nvSpPr>
          <p:spPr bwMode="auto">
            <a:xfrm>
              <a:off x="3888" y="1198"/>
              <a:ext cx="363" cy="76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58" name="AutoShape 43"/>
            <p:cNvSpPr>
              <a:spLocks noChangeArrowheads="1"/>
            </p:cNvSpPr>
            <p:nvPr/>
          </p:nvSpPr>
          <p:spPr bwMode="auto">
            <a:xfrm>
              <a:off x="3888" y="960"/>
              <a:ext cx="363" cy="33"/>
            </a:xfrm>
            <a:prstGeom prst="flowChartProcess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59" name="AutoShape 44"/>
            <p:cNvSpPr>
              <a:spLocks noChangeArrowheads="1"/>
            </p:cNvSpPr>
            <p:nvPr/>
          </p:nvSpPr>
          <p:spPr bwMode="auto">
            <a:xfrm>
              <a:off x="3888" y="1274"/>
              <a:ext cx="363" cy="169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</p:grpSp>
      <p:sp>
        <p:nvSpPr>
          <p:cNvPr id="166938" name="AutoShape 45"/>
          <p:cNvSpPr>
            <a:spLocks noChangeArrowheads="1"/>
          </p:cNvSpPr>
          <p:nvPr/>
        </p:nvSpPr>
        <p:spPr bwMode="auto">
          <a:xfrm rot="2415433">
            <a:off x="7467600" y="3148013"/>
            <a:ext cx="300038" cy="6000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166939" name="Group 46"/>
          <p:cNvGrpSpPr>
            <a:grpSpLocks/>
          </p:cNvGrpSpPr>
          <p:nvPr/>
        </p:nvGrpSpPr>
        <p:grpSpPr bwMode="auto">
          <a:xfrm>
            <a:off x="8147050" y="2770188"/>
            <a:ext cx="576263" cy="766762"/>
            <a:chOff x="3888" y="960"/>
            <a:chExt cx="363" cy="483"/>
          </a:xfrm>
        </p:grpSpPr>
        <p:sp>
          <p:nvSpPr>
            <p:cNvPr id="166948" name="AutoShape 47"/>
            <p:cNvSpPr>
              <a:spLocks noChangeArrowheads="1"/>
            </p:cNvSpPr>
            <p:nvPr/>
          </p:nvSpPr>
          <p:spPr bwMode="auto">
            <a:xfrm>
              <a:off x="3888" y="993"/>
              <a:ext cx="363" cy="128"/>
            </a:xfrm>
            <a:prstGeom prst="flowChartProcess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49" name="AutoShape 48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data</a:t>
              </a:r>
              <a:endParaRPr lang="en-US" sz="1400"/>
            </a:p>
          </p:txBody>
        </p:sp>
        <p:sp>
          <p:nvSpPr>
            <p:cNvPr id="166950" name="AutoShape 49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51" name="AutoShape 50"/>
            <p:cNvSpPr>
              <a:spLocks noChangeArrowheads="1"/>
            </p:cNvSpPr>
            <p:nvPr/>
          </p:nvSpPr>
          <p:spPr bwMode="auto">
            <a:xfrm>
              <a:off x="3888" y="1198"/>
              <a:ext cx="363" cy="76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52" name="AutoShape 51"/>
            <p:cNvSpPr>
              <a:spLocks noChangeArrowheads="1"/>
            </p:cNvSpPr>
            <p:nvPr/>
          </p:nvSpPr>
          <p:spPr bwMode="auto">
            <a:xfrm>
              <a:off x="3888" y="960"/>
              <a:ext cx="363" cy="33"/>
            </a:xfrm>
            <a:prstGeom prst="flowChartProcess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53" name="AutoShape 52"/>
            <p:cNvSpPr>
              <a:spLocks noChangeArrowheads="1"/>
            </p:cNvSpPr>
            <p:nvPr/>
          </p:nvSpPr>
          <p:spPr bwMode="auto">
            <a:xfrm>
              <a:off x="3888" y="1274"/>
              <a:ext cx="363" cy="169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</p:grpSp>
      <p:grpSp>
        <p:nvGrpSpPr>
          <p:cNvPr id="166940" name="Group 53"/>
          <p:cNvGrpSpPr>
            <a:grpSpLocks/>
          </p:cNvGrpSpPr>
          <p:nvPr/>
        </p:nvGrpSpPr>
        <p:grpSpPr bwMode="auto">
          <a:xfrm>
            <a:off x="8301038" y="2703513"/>
            <a:ext cx="576262" cy="766762"/>
            <a:chOff x="3888" y="960"/>
            <a:chExt cx="363" cy="483"/>
          </a:xfrm>
        </p:grpSpPr>
        <p:sp>
          <p:nvSpPr>
            <p:cNvPr id="166942" name="AutoShape 54"/>
            <p:cNvSpPr>
              <a:spLocks noChangeArrowheads="1"/>
            </p:cNvSpPr>
            <p:nvPr/>
          </p:nvSpPr>
          <p:spPr bwMode="auto">
            <a:xfrm>
              <a:off x="3888" y="993"/>
              <a:ext cx="363" cy="128"/>
            </a:xfrm>
            <a:prstGeom prst="flowChartProcess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43" name="AutoShape 55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data</a:t>
              </a:r>
              <a:endParaRPr lang="en-US" sz="1400"/>
            </a:p>
          </p:txBody>
        </p:sp>
        <p:sp>
          <p:nvSpPr>
            <p:cNvPr id="166944" name="AutoShape 56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45" name="AutoShape 57"/>
            <p:cNvSpPr>
              <a:spLocks noChangeArrowheads="1"/>
            </p:cNvSpPr>
            <p:nvPr/>
          </p:nvSpPr>
          <p:spPr bwMode="auto">
            <a:xfrm>
              <a:off x="3888" y="1198"/>
              <a:ext cx="363" cy="76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46" name="AutoShape 58"/>
            <p:cNvSpPr>
              <a:spLocks noChangeArrowheads="1"/>
            </p:cNvSpPr>
            <p:nvPr/>
          </p:nvSpPr>
          <p:spPr bwMode="auto">
            <a:xfrm>
              <a:off x="3888" y="960"/>
              <a:ext cx="363" cy="33"/>
            </a:xfrm>
            <a:prstGeom prst="flowChartProcess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66947" name="AutoShape 59"/>
            <p:cNvSpPr>
              <a:spLocks noChangeArrowheads="1"/>
            </p:cNvSpPr>
            <p:nvPr/>
          </p:nvSpPr>
          <p:spPr bwMode="auto">
            <a:xfrm>
              <a:off x="3888" y="1274"/>
              <a:ext cx="363" cy="169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</p:grpSp>
      <p:sp>
        <p:nvSpPr>
          <p:cNvPr id="166941" name="Rectangle 60"/>
          <p:cNvSpPr>
            <a:spLocks noChangeArrowheads="1"/>
          </p:cNvSpPr>
          <p:nvPr/>
        </p:nvSpPr>
        <p:spPr bwMode="auto">
          <a:xfrm>
            <a:off x="7920038" y="3629561"/>
            <a:ext cx="1046162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algn="ctr"/>
            <a:r>
              <a:rPr lang="en-US" sz="1600" dirty="0">
                <a:solidFill>
                  <a:srgbClr val="0033CC"/>
                </a:solidFill>
              </a:rPr>
              <a:t>libraries and other </a:t>
            </a:r>
            <a:r>
              <a:rPr lang="en-US" sz="1600" dirty="0" smtClean="0">
                <a:solidFill>
                  <a:srgbClr val="0033CC"/>
                </a:solidFill>
              </a:rPr>
              <a:t>object</a:t>
            </a:r>
          </a:p>
          <a:p>
            <a:pPr algn="ctr"/>
            <a:r>
              <a:rPr lang="en-US" sz="1600" dirty="0">
                <a:solidFill>
                  <a:srgbClr val="0033CC"/>
                </a:solidFill>
              </a:rPr>
              <a:t>f</a:t>
            </a:r>
            <a:r>
              <a:rPr lang="en-US" sz="1600" dirty="0" smtClean="0">
                <a:solidFill>
                  <a:srgbClr val="0033CC"/>
                </a:solidFill>
              </a:rPr>
              <a:t>iles or archives</a:t>
            </a:r>
            <a:endParaRPr lang="en-US" sz="1600" dirty="0">
              <a:solidFill>
                <a:srgbClr val="0033CC"/>
              </a:solidFill>
            </a:endParaRPr>
          </a:p>
        </p:txBody>
      </p:sp>
      <p:sp>
        <p:nvSpPr>
          <p:cNvPr id="61" name="AutoShape 45"/>
          <p:cNvSpPr>
            <a:spLocks noChangeArrowheads="1"/>
          </p:cNvSpPr>
          <p:nvPr/>
        </p:nvSpPr>
        <p:spPr bwMode="auto">
          <a:xfrm rot="2415433" flipH="1" flipV="1">
            <a:off x="1072759" y="5470043"/>
            <a:ext cx="300038" cy="600075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Text Box 9"/>
          <p:cNvSpPr txBox="1">
            <a:spLocks noChangeArrowheads="1"/>
          </p:cNvSpPr>
          <p:nvPr/>
        </p:nvSpPr>
        <p:spPr bwMode="auto">
          <a:xfrm>
            <a:off x="609600" y="5943600"/>
            <a:ext cx="184666" cy="3231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cs typeface="Arial" charset="0"/>
              </a:rPr>
              <a:t>   </a:t>
            </a:r>
          </a:p>
        </p:txBody>
      </p:sp>
      <p:sp>
        <p:nvSpPr>
          <p:cNvPr id="63" name="Text Box 9"/>
          <p:cNvSpPr txBox="1">
            <a:spLocks noChangeArrowheads="1"/>
          </p:cNvSpPr>
          <p:nvPr/>
        </p:nvSpPr>
        <p:spPr bwMode="auto">
          <a:xfrm>
            <a:off x="762000" y="6096000"/>
            <a:ext cx="184666" cy="3231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cs typeface="Arial" charset="0"/>
              </a:rPr>
              <a:t>   </a:t>
            </a:r>
          </a:p>
        </p:txBody>
      </p:sp>
      <p:sp>
        <p:nvSpPr>
          <p:cNvPr id="64" name="Text Box 9"/>
          <p:cNvSpPr txBox="1">
            <a:spLocks noChangeArrowheads="1"/>
          </p:cNvSpPr>
          <p:nvPr/>
        </p:nvSpPr>
        <p:spPr bwMode="auto">
          <a:xfrm>
            <a:off x="914400" y="6248400"/>
            <a:ext cx="184666" cy="32316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n-US" sz="1800" dirty="0">
                <a:solidFill>
                  <a:schemeClr val="tx1"/>
                </a:solidFill>
                <a:cs typeface="Arial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cs typeface="Arial" charset="0"/>
              </a:rPr>
              <a:t>   </a:t>
            </a:r>
          </a:p>
        </p:txBody>
      </p:sp>
      <p:sp>
        <p:nvSpPr>
          <p:cNvPr id="65" name="Rectangle 35"/>
          <p:cNvSpPr>
            <a:spLocks noChangeArrowheads="1"/>
          </p:cNvSpPr>
          <p:nvPr/>
        </p:nvSpPr>
        <p:spPr bwMode="auto">
          <a:xfrm>
            <a:off x="1143000" y="6096000"/>
            <a:ext cx="18288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/>
            <a:r>
              <a:rPr lang="en-US" sz="2000" dirty="0" smtClean="0">
                <a:solidFill>
                  <a:srgbClr val="0033CC"/>
                </a:solidFill>
              </a:rPr>
              <a:t>header files</a:t>
            </a:r>
            <a:endParaRPr lang="en-US" dirty="0">
              <a:solidFill>
                <a:srgbClr val="0033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93516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609600"/>
            <a:ext cx="8226425" cy="1554163"/>
          </a:xfrm>
        </p:spPr>
        <p:txBody>
          <a:bodyPr/>
          <a:lstStyle/>
          <a:p>
            <a:r>
              <a:rPr lang="en-US" sz="3200">
                <a:latin typeface="Arial" charset="0"/>
                <a:ea typeface="ＭＳ Ｐゴシック" charset="0"/>
              </a:rPr>
              <a:t>What</a:t>
            </a:r>
            <a:r>
              <a:rPr lang="ja-JP" altLang="en-US" sz="3200">
                <a:latin typeface="Arial" charset="0"/>
                <a:ea typeface="ＭＳ Ｐゴシック" charset="0"/>
              </a:rPr>
              <a:t>’</a:t>
            </a:r>
            <a:r>
              <a:rPr lang="en-US" altLang="ja-JP" sz="3200">
                <a:latin typeface="Arial" charset="0"/>
                <a:ea typeface="ＭＳ Ｐゴシック" charset="0"/>
              </a:rPr>
              <a:t>s in an Object File or Executable?</a:t>
            </a:r>
            <a:endParaRPr lang="en-US" sz="3200">
              <a:latin typeface="Arial" charset="0"/>
              <a:ea typeface="ＭＳ Ｐゴシック" charset="0"/>
            </a:endParaRPr>
          </a:p>
        </p:txBody>
      </p:sp>
      <p:sp>
        <p:nvSpPr>
          <p:cNvPr id="166914" name="Text Box 3"/>
          <p:cNvSpPr txBox="1">
            <a:spLocks noChangeArrowheads="1"/>
          </p:cNvSpPr>
          <p:nvPr/>
        </p:nvSpPr>
        <p:spPr bwMode="auto">
          <a:xfrm>
            <a:off x="6656388" y="4203700"/>
            <a:ext cx="1974850" cy="23050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600">
                <a:solidFill>
                  <a:srgbClr val="003367"/>
                </a:solidFill>
                <a:cs typeface="Arial" charset="0"/>
              </a:rPr>
              <a:t>int j = 327;</a:t>
            </a:r>
          </a:p>
          <a:p>
            <a:pPr defTabSz="914400" eaLnBrk="1" hangingPunct="1"/>
            <a:r>
              <a:rPr lang="en-US" sz="1600">
                <a:solidFill>
                  <a:srgbClr val="003367"/>
                </a:solidFill>
                <a:cs typeface="Arial" charset="0"/>
              </a:rPr>
              <a:t>char* s = </a:t>
            </a:r>
            <a:r>
              <a:rPr lang="ja-JP" altLang="en-US" sz="1600">
                <a:solidFill>
                  <a:srgbClr val="003367"/>
                </a:solidFill>
                <a:cs typeface="Arial" charset="0"/>
              </a:rPr>
              <a:t>“</a:t>
            </a:r>
            <a:r>
              <a:rPr lang="en-US" altLang="ja-JP" sz="1600">
                <a:solidFill>
                  <a:srgbClr val="003367"/>
                </a:solidFill>
                <a:cs typeface="Arial" charset="0"/>
              </a:rPr>
              <a:t>hello\n</a:t>
            </a:r>
            <a:r>
              <a:rPr lang="ja-JP" altLang="en-US" sz="1600">
                <a:solidFill>
                  <a:srgbClr val="003367"/>
                </a:solidFill>
                <a:cs typeface="Arial" charset="0"/>
              </a:rPr>
              <a:t>”</a:t>
            </a:r>
            <a:r>
              <a:rPr lang="en-US" altLang="ja-JP" sz="1600">
                <a:solidFill>
                  <a:srgbClr val="003367"/>
                </a:solidFill>
                <a:cs typeface="Arial" charset="0"/>
              </a:rPr>
              <a:t>;</a:t>
            </a:r>
          </a:p>
          <a:p>
            <a:pPr defTabSz="914400" eaLnBrk="1" hangingPunct="1"/>
            <a:r>
              <a:rPr lang="en-US" sz="1600">
                <a:solidFill>
                  <a:srgbClr val="003367"/>
                </a:solidFill>
                <a:cs typeface="Arial" charset="0"/>
              </a:rPr>
              <a:t>char sbuf[512];</a:t>
            </a:r>
          </a:p>
          <a:p>
            <a:pPr defTabSz="914400" eaLnBrk="1" hangingPunct="1"/>
            <a:endParaRPr lang="en-US" sz="1600">
              <a:solidFill>
                <a:srgbClr val="003367"/>
              </a:solidFill>
              <a:cs typeface="Arial" charset="0"/>
            </a:endParaRPr>
          </a:p>
          <a:p>
            <a:pPr defTabSz="914400" eaLnBrk="1" hangingPunct="1"/>
            <a:r>
              <a:rPr lang="en-US" sz="1600">
                <a:solidFill>
                  <a:srgbClr val="003367"/>
                </a:solidFill>
                <a:cs typeface="Arial" charset="0"/>
              </a:rPr>
              <a:t>int p() {</a:t>
            </a:r>
          </a:p>
          <a:p>
            <a:pPr defTabSz="914400" eaLnBrk="1" hangingPunct="1"/>
            <a:r>
              <a:rPr lang="en-US" sz="1600">
                <a:solidFill>
                  <a:srgbClr val="003367"/>
                </a:solidFill>
                <a:cs typeface="Arial" charset="0"/>
              </a:rPr>
              <a:t>        int k = 0;</a:t>
            </a:r>
          </a:p>
          <a:p>
            <a:pPr defTabSz="914400" eaLnBrk="1" hangingPunct="1"/>
            <a:r>
              <a:rPr lang="en-US" sz="1600">
                <a:solidFill>
                  <a:srgbClr val="003367"/>
                </a:solidFill>
                <a:cs typeface="Arial" charset="0"/>
              </a:rPr>
              <a:t>        j = write(1, s, 6);</a:t>
            </a:r>
          </a:p>
          <a:p>
            <a:pPr defTabSz="914400" eaLnBrk="1" hangingPunct="1"/>
            <a:r>
              <a:rPr lang="en-US" sz="1600">
                <a:solidFill>
                  <a:srgbClr val="003367"/>
                </a:solidFill>
                <a:cs typeface="Arial" charset="0"/>
              </a:rPr>
              <a:t>       return(j);</a:t>
            </a:r>
          </a:p>
          <a:p>
            <a:pPr defTabSz="914400" eaLnBrk="1" hangingPunct="1"/>
            <a:r>
              <a:rPr lang="en-US" sz="1600">
                <a:solidFill>
                  <a:srgbClr val="003367"/>
                </a:solidFill>
                <a:cs typeface="Arial" charset="0"/>
              </a:rPr>
              <a:t>} </a:t>
            </a:r>
          </a:p>
        </p:txBody>
      </p:sp>
      <p:grpSp>
        <p:nvGrpSpPr>
          <p:cNvPr id="166915" name="Group 4"/>
          <p:cNvGrpSpPr>
            <a:grpSpLocks/>
          </p:cNvGrpSpPr>
          <p:nvPr/>
        </p:nvGrpSpPr>
        <p:grpSpPr bwMode="auto">
          <a:xfrm>
            <a:off x="4056063" y="1903413"/>
            <a:ext cx="958850" cy="3905250"/>
            <a:chOff x="3792" y="864"/>
            <a:chExt cx="480" cy="1955"/>
          </a:xfrm>
        </p:grpSpPr>
        <p:sp>
          <p:nvSpPr>
            <p:cNvPr id="166928" name="AutoShape 5"/>
            <p:cNvSpPr>
              <a:spLocks noChangeArrowheads="1"/>
            </p:cNvSpPr>
            <p:nvPr/>
          </p:nvSpPr>
          <p:spPr bwMode="auto">
            <a:xfrm>
              <a:off x="3792" y="963"/>
              <a:ext cx="480" cy="384"/>
            </a:xfrm>
            <a:prstGeom prst="flowChartProcess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914400"/>
              <a:r>
                <a:rPr lang="en-US" sz="2000">
                  <a:solidFill>
                    <a:srgbClr val="003367"/>
                  </a:solidFill>
                  <a:cs typeface="Arial" charset="0"/>
                </a:rPr>
                <a:t>text</a:t>
              </a:r>
              <a:endParaRPr lang="en-US" sz="1400">
                <a:solidFill>
                  <a:srgbClr val="003367"/>
                </a:solidFill>
                <a:cs typeface="Arial" charset="0"/>
              </a:endParaRPr>
            </a:p>
          </p:txBody>
        </p:sp>
        <p:sp>
          <p:nvSpPr>
            <p:cNvPr id="166929" name="AutoShape 6"/>
            <p:cNvSpPr>
              <a:spLocks noChangeArrowheads="1"/>
            </p:cNvSpPr>
            <p:nvPr/>
          </p:nvSpPr>
          <p:spPr bwMode="auto">
            <a:xfrm>
              <a:off x="3792" y="1347"/>
              <a:ext cx="480" cy="230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914400"/>
              <a:r>
                <a:rPr lang="en-US" sz="1600">
                  <a:solidFill>
                    <a:srgbClr val="003367"/>
                  </a:solidFill>
                  <a:cs typeface="Arial" charset="0"/>
                </a:rPr>
                <a:t>data</a:t>
              </a:r>
              <a:endParaRPr lang="en-US" sz="1400">
                <a:solidFill>
                  <a:srgbClr val="003367"/>
                </a:solidFill>
                <a:cs typeface="Arial" charset="0"/>
              </a:endParaRPr>
            </a:p>
          </p:txBody>
        </p:sp>
        <p:sp>
          <p:nvSpPr>
            <p:cNvPr id="166930" name="AutoShape 7"/>
            <p:cNvSpPr>
              <a:spLocks noChangeArrowheads="1"/>
            </p:cNvSpPr>
            <p:nvPr/>
          </p:nvSpPr>
          <p:spPr bwMode="auto">
            <a:xfrm>
              <a:off x="3792" y="1347"/>
              <a:ext cx="480" cy="230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914400"/>
              <a:r>
                <a:rPr lang="en-US" sz="2000">
                  <a:solidFill>
                    <a:srgbClr val="003367"/>
                  </a:solidFill>
                  <a:cs typeface="Arial" charset="0"/>
                </a:rPr>
                <a:t>idata</a:t>
              </a:r>
              <a:endParaRPr lang="en-US" sz="1400">
                <a:solidFill>
                  <a:srgbClr val="003367"/>
                </a:solidFill>
                <a:cs typeface="Arial" charset="0"/>
              </a:endParaRPr>
            </a:p>
          </p:txBody>
        </p:sp>
        <p:sp>
          <p:nvSpPr>
            <p:cNvPr id="166931" name="AutoShape 8"/>
            <p:cNvSpPr>
              <a:spLocks noChangeArrowheads="1"/>
            </p:cNvSpPr>
            <p:nvPr/>
          </p:nvSpPr>
          <p:spPr bwMode="auto">
            <a:xfrm>
              <a:off x="3792" y="1577"/>
              <a:ext cx="480" cy="229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914400"/>
              <a:r>
                <a:rPr lang="en-US" sz="2000">
                  <a:solidFill>
                    <a:srgbClr val="003367"/>
                  </a:solidFill>
                  <a:cs typeface="Arial" charset="0"/>
                </a:rPr>
                <a:t>wdata</a:t>
              </a:r>
              <a:endParaRPr lang="en-US" sz="1400">
                <a:solidFill>
                  <a:srgbClr val="003367"/>
                </a:solidFill>
                <a:cs typeface="Arial" charset="0"/>
              </a:endParaRPr>
            </a:p>
          </p:txBody>
        </p:sp>
        <p:sp>
          <p:nvSpPr>
            <p:cNvPr id="166932" name="AutoShape 9"/>
            <p:cNvSpPr>
              <a:spLocks noChangeArrowheads="1"/>
            </p:cNvSpPr>
            <p:nvPr/>
          </p:nvSpPr>
          <p:spPr bwMode="auto">
            <a:xfrm>
              <a:off x="3792" y="864"/>
              <a:ext cx="480" cy="99"/>
            </a:xfrm>
            <a:prstGeom prst="flowChartProcess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914400"/>
              <a:r>
                <a:rPr lang="en-US" sz="1800">
                  <a:solidFill>
                    <a:srgbClr val="003367"/>
                  </a:solidFill>
                  <a:cs typeface="Arial" charset="0"/>
                </a:rPr>
                <a:t>header</a:t>
              </a:r>
              <a:endParaRPr lang="en-US" sz="1400">
                <a:solidFill>
                  <a:srgbClr val="003367"/>
                </a:solidFill>
                <a:cs typeface="Arial" charset="0"/>
              </a:endParaRPr>
            </a:p>
          </p:txBody>
        </p:sp>
        <p:sp>
          <p:nvSpPr>
            <p:cNvPr id="166933" name="AutoShape 10"/>
            <p:cNvSpPr>
              <a:spLocks noChangeArrowheads="1"/>
            </p:cNvSpPr>
            <p:nvPr/>
          </p:nvSpPr>
          <p:spPr bwMode="auto">
            <a:xfrm>
              <a:off x="3792" y="1806"/>
              <a:ext cx="480" cy="507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914400"/>
              <a:r>
                <a:rPr lang="en-US" sz="1800">
                  <a:solidFill>
                    <a:srgbClr val="003367"/>
                  </a:solidFill>
                  <a:cs typeface="Arial" charset="0"/>
                </a:rPr>
                <a:t>symbol</a:t>
              </a:r>
            </a:p>
            <a:p>
              <a:pPr algn="ctr" defTabSz="914400"/>
              <a:r>
                <a:rPr lang="en-US" sz="1800">
                  <a:solidFill>
                    <a:srgbClr val="003367"/>
                  </a:solidFill>
                  <a:cs typeface="Arial" charset="0"/>
                </a:rPr>
                <a:t>table</a:t>
              </a:r>
              <a:endParaRPr lang="en-US" sz="1200">
                <a:solidFill>
                  <a:srgbClr val="003367"/>
                </a:solidFill>
                <a:cs typeface="Arial" charset="0"/>
              </a:endParaRPr>
            </a:p>
          </p:txBody>
        </p:sp>
        <p:sp>
          <p:nvSpPr>
            <p:cNvPr id="166934" name="AutoShape 11"/>
            <p:cNvSpPr>
              <a:spLocks noChangeArrowheads="1"/>
            </p:cNvSpPr>
            <p:nvPr/>
          </p:nvSpPr>
          <p:spPr bwMode="auto">
            <a:xfrm>
              <a:off x="3792" y="2313"/>
              <a:ext cx="480" cy="506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 defTabSz="914400"/>
              <a:r>
                <a:rPr lang="en-US" sz="1600" dirty="0">
                  <a:solidFill>
                    <a:srgbClr val="003367"/>
                  </a:solidFill>
                  <a:cs typeface="Arial" charset="0"/>
                </a:rPr>
                <a:t>relocation</a:t>
              </a:r>
            </a:p>
            <a:p>
              <a:pPr algn="ctr" defTabSz="914400"/>
              <a:r>
                <a:rPr lang="en-US" sz="1600" dirty="0">
                  <a:solidFill>
                    <a:srgbClr val="003367"/>
                  </a:solidFill>
                  <a:cs typeface="Arial" charset="0"/>
                </a:rPr>
                <a:t>records</a:t>
              </a:r>
            </a:p>
          </p:txBody>
        </p:sp>
      </p:grpSp>
      <p:cxnSp>
        <p:nvCxnSpPr>
          <p:cNvPr id="166916" name="AutoShape 12"/>
          <p:cNvCxnSpPr>
            <a:cxnSpLocks noChangeShapeType="1"/>
          </p:cNvCxnSpPr>
          <p:nvPr/>
        </p:nvCxnSpPr>
        <p:spPr bwMode="auto">
          <a:xfrm flipV="1">
            <a:off x="3527425" y="2789238"/>
            <a:ext cx="506413" cy="5873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917" name="AutoShape 13"/>
          <p:cNvCxnSpPr>
            <a:cxnSpLocks noChangeShapeType="1"/>
            <a:endCxn id="166931" idx="1"/>
          </p:cNvCxnSpPr>
          <p:nvPr/>
        </p:nvCxnSpPr>
        <p:spPr bwMode="auto">
          <a:xfrm>
            <a:off x="3527425" y="3376613"/>
            <a:ext cx="528638" cy="1793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6918" name="AutoShape 14"/>
          <p:cNvCxnSpPr>
            <a:cxnSpLocks noChangeShapeType="1"/>
          </p:cNvCxnSpPr>
          <p:nvPr/>
        </p:nvCxnSpPr>
        <p:spPr bwMode="auto">
          <a:xfrm flipV="1">
            <a:off x="3527425" y="3094038"/>
            <a:ext cx="506413" cy="2825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6922" name="AutoShape 18"/>
          <p:cNvSpPr>
            <a:spLocks/>
          </p:cNvSpPr>
          <p:nvPr/>
        </p:nvSpPr>
        <p:spPr bwMode="auto">
          <a:xfrm>
            <a:off x="3600450" y="3868738"/>
            <a:ext cx="314325" cy="1885950"/>
          </a:xfrm>
          <a:prstGeom prst="leftBrace">
            <a:avLst>
              <a:gd name="adj1" fmla="val 50000"/>
              <a:gd name="adj2" fmla="val 50000"/>
            </a:avLst>
          </a:prstGeom>
          <a:noFill/>
          <a:ln w="254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/>
            <a:endParaRPr lang="en-US" sz="1800">
              <a:solidFill>
                <a:srgbClr val="003367"/>
              </a:solidFill>
              <a:cs typeface="Arial" charset="0"/>
            </a:endParaRPr>
          </a:p>
        </p:txBody>
      </p:sp>
      <p:sp>
        <p:nvSpPr>
          <p:cNvPr id="166924" name="Rectangle 20"/>
          <p:cNvSpPr>
            <a:spLocks noChangeArrowheads="1"/>
          </p:cNvSpPr>
          <p:nvPr/>
        </p:nvSpPr>
        <p:spPr bwMode="auto">
          <a:xfrm>
            <a:off x="5273675" y="2247900"/>
            <a:ext cx="2082800" cy="447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>
              <a:lnSpc>
                <a:spcPct val="65000"/>
              </a:lnSpc>
            </a:pPr>
            <a:r>
              <a:rPr lang="en-US" sz="1800" dirty="0">
                <a:solidFill>
                  <a:srgbClr val="800080"/>
                </a:solidFill>
                <a:cs typeface="Arial" charset="0"/>
              </a:rPr>
              <a:t>program instructions</a:t>
            </a:r>
          </a:p>
          <a:p>
            <a:pPr algn="ctr" defTabSz="914400">
              <a:lnSpc>
                <a:spcPct val="65000"/>
              </a:lnSpc>
            </a:pPr>
            <a:r>
              <a:rPr lang="en-US" sz="1800" dirty="0">
                <a:solidFill>
                  <a:srgbClr val="003367"/>
                </a:solidFill>
                <a:cs typeface="Arial" charset="0"/>
              </a:rPr>
              <a:t>p</a:t>
            </a:r>
            <a:endParaRPr lang="en-US" sz="1800" dirty="0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166925" name="Rectangle 21"/>
          <p:cNvSpPr>
            <a:spLocks noChangeArrowheads="1"/>
          </p:cNvSpPr>
          <p:nvPr/>
        </p:nvSpPr>
        <p:spPr bwMode="auto">
          <a:xfrm>
            <a:off x="5124450" y="2841625"/>
            <a:ext cx="26606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>
              <a:lnSpc>
                <a:spcPct val="70000"/>
              </a:lnSpc>
            </a:pPr>
            <a:r>
              <a:rPr lang="en-US" sz="1800">
                <a:solidFill>
                  <a:srgbClr val="800080"/>
                </a:solidFill>
                <a:cs typeface="Arial" charset="0"/>
              </a:rPr>
              <a:t>immutable data (constants)</a:t>
            </a:r>
          </a:p>
          <a:p>
            <a:pPr algn="ctr" defTabSz="914400">
              <a:lnSpc>
                <a:spcPct val="70000"/>
              </a:lnSpc>
            </a:pPr>
            <a:r>
              <a:rPr lang="ja-JP" altLang="en-US" sz="1800">
                <a:solidFill>
                  <a:srgbClr val="003367"/>
                </a:solidFill>
                <a:cs typeface="Arial" charset="0"/>
              </a:rPr>
              <a:t>“</a:t>
            </a:r>
            <a:r>
              <a:rPr lang="en-US" altLang="ja-JP" sz="1800">
                <a:solidFill>
                  <a:srgbClr val="003367"/>
                </a:solidFill>
                <a:cs typeface="Arial" charset="0"/>
              </a:rPr>
              <a:t>hello\n</a:t>
            </a:r>
            <a:r>
              <a:rPr lang="ja-JP" altLang="en-US" sz="1800">
                <a:solidFill>
                  <a:srgbClr val="003367"/>
                </a:solidFill>
                <a:cs typeface="Arial" charset="0"/>
              </a:rPr>
              <a:t>”</a:t>
            </a:r>
            <a:endParaRPr lang="en-US" sz="1800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166926" name="Rectangle 22"/>
          <p:cNvSpPr>
            <a:spLocks noChangeArrowheads="1"/>
          </p:cNvSpPr>
          <p:nvPr/>
        </p:nvSpPr>
        <p:spPr bwMode="auto">
          <a:xfrm>
            <a:off x="5186363" y="3395663"/>
            <a:ext cx="254635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>
              <a:lnSpc>
                <a:spcPct val="70000"/>
              </a:lnSpc>
            </a:pPr>
            <a:r>
              <a:rPr lang="en-US" sz="1800">
                <a:solidFill>
                  <a:srgbClr val="800080"/>
                </a:solidFill>
                <a:cs typeface="Arial" charset="0"/>
              </a:rPr>
              <a:t>writable global/static data</a:t>
            </a:r>
          </a:p>
          <a:p>
            <a:pPr algn="ctr" defTabSz="914400">
              <a:lnSpc>
                <a:spcPct val="70000"/>
              </a:lnSpc>
            </a:pPr>
            <a:r>
              <a:rPr lang="en-US" sz="1800">
                <a:solidFill>
                  <a:srgbClr val="003367"/>
                </a:solidFill>
                <a:cs typeface="Arial" charset="0"/>
              </a:rPr>
              <a:t>j, s</a:t>
            </a:r>
            <a:endParaRPr lang="en-US" sz="1800">
              <a:solidFill>
                <a:srgbClr val="800080"/>
              </a:solidFill>
              <a:cs typeface="Arial" charset="0"/>
            </a:endParaRPr>
          </a:p>
        </p:txBody>
      </p:sp>
      <p:sp>
        <p:nvSpPr>
          <p:cNvPr id="166927" name="Rectangle 23"/>
          <p:cNvSpPr>
            <a:spLocks noChangeArrowheads="1"/>
          </p:cNvSpPr>
          <p:nvPr/>
        </p:nvSpPr>
        <p:spPr bwMode="auto">
          <a:xfrm>
            <a:off x="5111750" y="4152900"/>
            <a:ext cx="1117600" cy="28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>
              <a:lnSpc>
                <a:spcPct val="70000"/>
              </a:lnSpc>
            </a:pPr>
            <a:r>
              <a:rPr lang="en-US" sz="1800">
                <a:solidFill>
                  <a:srgbClr val="003367"/>
                </a:solidFill>
                <a:cs typeface="Arial" charset="0"/>
              </a:rPr>
              <a:t>j, s ,p,sbuf</a:t>
            </a:r>
          </a:p>
        </p:txBody>
      </p:sp>
      <p:sp>
        <p:nvSpPr>
          <p:cNvPr id="2" name="Rectangle 1"/>
          <p:cNvSpPr/>
          <p:nvPr/>
        </p:nvSpPr>
        <p:spPr>
          <a:xfrm>
            <a:off x="228600" y="12954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/>
            <a:r>
              <a:rPr lang="en-US" sz="2000" dirty="0" smtClean="0">
                <a:solidFill>
                  <a:srgbClr val="003367"/>
                </a:solidFill>
                <a:cs typeface="Arial" charset="0"/>
              </a:rPr>
              <a:t>Header </a:t>
            </a:r>
            <a:r>
              <a:rPr lang="ja-JP" altLang="en-US" sz="2000" dirty="0" smtClean="0">
                <a:solidFill>
                  <a:srgbClr val="003367"/>
                </a:solidFill>
                <a:cs typeface="Arial" charset="0"/>
              </a:rPr>
              <a:t>“</a:t>
            </a:r>
            <a:r>
              <a:rPr lang="en-US" altLang="ja-JP" sz="2000" dirty="0" smtClean="0">
                <a:solidFill>
                  <a:srgbClr val="003367"/>
                </a:solidFill>
                <a:cs typeface="Arial" charset="0"/>
              </a:rPr>
              <a:t>magic number</a:t>
            </a:r>
            <a:r>
              <a:rPr lang="ja-JP" altLang="en-US" sz="2000" dirty="0" smtClean="0">
                <a:solidFill>
                  <a:srgbClr val="003367"/>
                </a:solidFill>
                <a:cs typeface="Arial" charset="0"/>
              </a:rPr>
              <a:t>”</a:t>
            </a:r>
            <a:endParaRPr lang="en-US" altLang="ja-JP" sz="2000" dirty="0" smtClean="0">
              <a:solidFill>
                <a:srgbClr val="003367"/>
              </a:solidFill>
              <a:cs typeface="Arial" charset="0"/>
            </a:endParaRPr>
          </a:p>
          <a:p>
            <a:pPr defTabSz="914400"/>
            <a:r>
              <a:rPr lang="en-US" sz="2000" dirty="0" smtClean="0">
                <a:solidFill>
                  <a:srgbClr val="003367"/>
                </a:solidFill>
                <a:cs typeface="Arial" charset="0"/>
              </a:rPr>
              <a:t>indicates type of file/image.</a:t>
            </a:r>
            <a:endParaRPr lang="en-US" sz="2000" dirty="0"/>
          </a:p>
        </p:txBody>
      </p:sp>
      <p:sp>
        <p:nvSpPr>
          <p:cNvPr id="3" name="Rectangle 2"/>
          <p:cNvSpPr/>
          <p:nvPr/>
        </p:nvSpPr>
        <p:spPr>
          <a:xfrm>
            <a:off x="228600" y="2209800"/>
            <a:ext cx="4572000" cy="707886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400"/>
            <a:r>
              <a:rPr lang="en-US" sz="2000" dirty="0" smtClean="0">
                <a:solidFill>
                  <a:srgbClr val="003367"/>
                </a:solidFill>
                <a:cs typeface="Arial" charset="0"/>
              </a:rPr>
              <a:t>Section table an array</a:t>
            </a:r>
          </a:p>
          <a:p>
            <a:pPr defTabSz="914400"/>
            <a:r>
              <a:rPr lang="en-US" sz="2000" dirty="0" smtClean="0">
                <a:solidFill>
                  <a:srgbClr val="003367"/>
                </a:solidFill>
                <a:cs typeface="Arial" charset="0"/>
              </a:rPr>
              <a:t>of </a:t>
            </a:r>
            <a:r>
              <a:rPr lang="en-US" sz="2000" b="1" dirty="0" smtClean="0">
                <a:solidFill>
                  <a:srgbClr val="003367"/>
                </a:solidFill>
                <a:cs typeface="Arial" charset="0"/>
              </a:rPr>
              <a:t>(offset, </a:t>
            </a:r>
            <a:r>
              <a:rPr lang="en-US" sz="2000" b="1" dirty="0" err="1" smtClean="0">
                <a:solidFill>
                  <a:srgbClr val="003367"/>
                </a:solidFill>
                <a:cs typeface="Arial" charset="0"/>
              </a:rPr>
              <a:t>len</a:t>
            </a:r>
            <a:r>
              <a:rPr lang="en-US" sz="2000" b="1" dirty="0" smtClean="0">
                <a:solidFill>
                  <a:srgbClr val="003367"/>
                </a:solidFill>
                <a:cs typeface="Arial" charset="0"/>
              </a:rPr>
              <a:t>, </a:t>
            </a:r>
            <a:r>
              <a:rPr lang="en-US" sz="2000" b="1" dirty="0" err="1" smtClean="0">
                <a:solidFill>
                  <a:srgbClr val="003367"/>
                </a:solidFill>
                <a:cs typeface="Arial" charset="0"/>
              </a:rPr>
              <a:t>startVA</a:t>
            </a:r>
            <a:r>
              <a:rPr lang="en-US" sz="2000" b="1" dirty="0" smtClean="0">
                <a:solidFill>
                  <a:srgbClr val="003367"/>
                </a:solidFill>
                <a:cs typeface="Arial" charset="0"/>
              </a:rPr>
              <a:t>)</a:t>
            </a:r>
            <a:endParaRPr lang="en-US" sz="2000" dirty="0">
              <a:solidFill>
                <a:srgbClr val="003367"/>
              </a:solidFill>
              <a:cs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3276600"/>
            <a:ext cx="1313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400"/>
            <a:r>
              <a:rPr lang="en-US" dirty="0" smtClean="0">
                <a:solidFill>
                  <a:srgbClr val="003367"/>
                </a:solidFill>
                <a:cs typeface="Arial" charset="0"/>
              </a:rPr>
              <a:t>sections</a:t>
            </a:r>
            <a:endParaRPr lang="en-US" sz="1600" dirty="0">
              <a:solidFill>
                <a:srgbClr val="003367"/>
              </a:solidFill>
              <a:cs typeface="Arial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000" y="4191000"/>
            <a:ext cx="3276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/>
            <a:r>
              <a:rPr lang="en-US" sz="2000" dirty="0" smtClean="0">
                <a:solidFill>
                  <a:srgbClr val="003367"/>
                </a:solidFill>
                <a:cs typeface="Arial" charset="0"/>
              </a:rPr>
              <a:t>Used by linker; may be removed after final link step and strip.  Also includes info for debugger.</a:t>
            </a:r>
            <a:endParaRPr lang="en-US" sz="2000" dirty="0">
              <a:solidFill>
                <a:srgbClr val="003367"/>
              </a:solidFill>
              <a:cs typeface="Arial" charset="0"/>
            </a:endParaRPr>
          </a:p>
        </p:txBody>
      </p:sp>
      <p:sp>
        <p:nvSpPr>
          <p:cNvPr id="28" name="Line 40"/>
          <p:cNvSpPr>
            <a:spLocks noChangeShapeType="1"/>
          </p:cNvSpPr>
          <p:nvPr/>
        </p:nvSpPr>
        <p:spPr bwMode="auto">
          <a:xfrm>
            <a:off x="3352800" y="1622424"/>
            <a:ext cx="685800" cy="282576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29" name="Line 40"/>
          <p:cNvSpPr>
            <a:spLocks noChangeShapeType="1"/>
          </p:cNvSpPr>
          <p:nvPr/>
        </p:nvSpPr>
        <p:spPr bwMode="auto">
          <a:xfrm flipV="1">
            <a:off x="3048000" y="2057399"/>
            <a:ext cx="99060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753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nip Single Corner Rectangle 78"/>
          <p:cNvSpPr/>
          <p:nvPr/>
        </p:nvSpPr>
        <p:spPr bwMode="auto">
          <a:xfrm flipH="1">
            <a:off x="1490663" y="2971800"/>
            <a:ext cx="1219200" cy="1381125"/>
          </a:xfrm>
          <a:prstGeom prst="snip1Rect">
            <a:avLst/>
          </a:prstGeom>
          <a:solidFill>
            <a:srgbClr val="99867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136194" name="Text Box 93"/>
          <p:cNvSpPr txBox="1">
            <a:spLocks noChangeArrowheads="1"/>
          </p:cNvSpPr>
          <p:nvPr/>
        </p:nvSpPr>
        <p:spPr bwMode="auto">
          <a:xfrm>
            <a:off x="1414463" y="3919538"/>
            <a:ext cx="18351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2200" b="1" dirty="0">
                <a:solidFill>
                  <a:srgbClr val="000000"/>
                </a:solidFill>
              </a:rPr>
              <a:t>Program</a:t>
            </a:r>
          </a:p>
        </p:txBody>
      </p:sp>
      <p:sp>
        <p:nvSpPr>
          <p:cNvPr id="99" name="Down Arrow 98"/>
          <p:cNvSpPr/>
          <p:nvPr/>
        </p:nvSpPr>
        <p:spPr bwMode="auto">
          <a:xfrm rot="5400000" flipV="1">
            <a:off x="4606926" y="1684337"/>
            <a:ext cx="127000" cy="3921125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136196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Running a program</a:t>
            </a:r>
          </a:p>
        </p:txBody>
      </p:sp>
      <p:sp>
        <p:nvSpPr>
          <p:cNvPr id="136197" name="TextBox 52"/>
          <p:cNvSpPr txBox="1">
            <a:spLocks noChangeArrowheads="1"/>
          </p:cNvSpPr>
          <p:nvPr/>
        </p:nvSpPr>
        <p:spPr bwMode="auto">
          <a:xfrm>
            <a:off x="1066800" y="5029200"/>
            <a:ext cx="73152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3367"/>
                </a:solidFill>
              </a:rPr>
              <a:t>When a program launches, the OS </a:t>
            </a:r>
            <a:r>
              <a:rPr lang="en-US" dirty="0" smtClean="0">
                <a:solidFill>
                  <a:srgbClr val="003367"/>
                </a:solidFill>
              </a:rPr>
              <a:t>creates an execution context (</a:t>
            </a:r>
            <a:r>
              <a:rPr lang="en-US" b="1" dirty="0" smtClean="0">
                <a:solidFill>
                  <a:srgbClr val="003367"/>
                </a:solidFill>
              </a:rPr>
              <a:t>process</a:t>
            </a:r>
            <a:r>
              <a:rPr lang="en-US" dirty="0" smtClean="0">
                <a:solidFill>
                  <a:srgbClr val="003367"/>
                </a:solidFill>
              </a:rPr>
              <a:t>) to run it, with a </a:t>
            </a:r>
            <a:r>
              <a:rPr lang="en-US" b="1" dirty="0" smtClean="0">
                <a:solidFill>
                  <a:srgbClr val="003367"/>
                </a:solidFill>
              </a:rPr>
              <a:t>thread</a:t>
            </a:r>
            <a:r>
              <a:rPr lang="en-US" dirty="0" smtClean="0">
                <a:solidFill>
                  <a:srgbClr val="003367"/>
                </a:solidFill>
              </a:rPr>
              <a:t> to run the program, and a </a:t>
            </a:r>
            <a:r>
              <a:rPr lang="en-US" b="1" dirty="0" smtClean="0">
                <a:solidFill>
                  <a:srgbClr val="003367"/>
                </a:solidFill>
              </a:rPr>
              <a:t>virtual memory </a:t>
            </a:r>
            <a:r>
              <a:rPr lang="en-US" dirty="0">
                <a:solidFill>
                  <a:srgbClr val="003367"/>
                </a:solidFill>
              </a:rPr>
              <a:t>to store </a:t>
            </a:r>
            <a:r>
              <a:rPr lang="en-US" dirty="0" smtClean="0">
                <a:solidFill>
                  <a:srgbClr val="003367"/>
                </a:solidFill>
              </a:rPr>
              <a:t>the running program’s code </a:t>
            </a:r>
            <a:r>
              <a:rPr lang="en-US" dirty="0">
                <a:solidFill>
                  <a:srgbClr val="003367"/>
                </a:solidFill>
              </a:rPr>
              <a:t>and data</a:t>
            </a:r>
            <a:r>
              <a:rPr lang="en-US" dirty="0" smtClean="0">
                <a:solidFill>
                  <a:srgbClr val="003367"/>
                </a:solidFill>
              </a:rPr>
              <a:t>.  </a:t>
            </a:r>
            <a:endParaRPr lang="en-US" dirty="0">
              <a:solidFill>
                <a:srgbClr val="003367"/>
              </a:solidFill>
            </a:endParaRPr>
          </a:p>
        </p:txBody>
      </p:sp>
      <p:grpSp>
        <p:nvGrpSpPr>
          <p:cNvPr id="136198" name="Group 1"/>
          <p:cNvGrpSpPr>
            <a:grpSpLocks/>
          </p:cNvGrpSpPr>
          <p:nvPr/>
        </p:nvGrpSpPr>
        <p:grpSpPr bwMode="auto">
          <a:xfrm>
            <a:off x="6748463" y="2514600"/>
            <a:ext cx="1328737" cy="2247900"/>
            <a:chOff x="6215063" y="2514600"/>
            <a:chExt cx="990600" cy="1676400"/>
          </a:xfrm>
        </p:grpSpPr>
        <p:sp>
          <p:nvSpPr>
            <p:cNvPr id="136213" name="AutoShape 21"/>
            <p:cNvSpPr>
              <a:spLocks noChangeArrowheads="1"/>
            </p:cNvSpPr>
            <p:nvPr/>
          </p:nvSpPr>
          <p:spPr bwMode="auto">
            <a:xfrm>
              <a:off x="6215063" y="2514600"/>
              <a:ext cx="990600" cy="381000"/>
            </a:xfrm>
            <a:prstGeom prst="flowChartProcess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400"/>
            </a:p>
          </p:txBody>
        </p:sp>
        <p:sp>
          <p:nvSpPr>
            <p:cNvPr id="136214" name="AutoShape 22"/>
            <p:cNvSpPr>
              <a:spLocks noChangeArrowheads="1"/>
            </p:cNvSpPr>
            <p:nvPr/>
          </p:nvSpPr>
          <p:spPr bwMode="auto">
            <a:xfrm>
              <a:off x="6215063" y="2895600"/>
              <a:ext cx="990600" cy="228600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400"/>
            </a:p>
          </p:txBody>
        </p:sp>
        <p:sp>
          <p:nvSpPr>
            <p:cNvPr id="136215" name="AutoShape 23"/>
            <p:cNvSpPr>
              <a:spLocks noChangeArrowheads="1"/>
            </p:cNvSpPr>
            <p:nvPr/>
          </p:nvSpPr>
          <p:spPr bwMode="auto">
            <a:xfrm>
              <a:off x="6215063" y="3124200"/>
              <a:ext cx="990600" cy="381000"/>
            </a:xfrm>
            <a:prstGeom prst="flowChartProcess">
              <a:avLst/>
            </a:prstGeom>
            <a:solidFill>
              <a:srgbClr val="666699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/>
            </a:p>
          </p:txBody>
        </p:sp>
        <p:sp>
          <p:nvSpPr>
            <p:cNvPr id="136216" name="AutoShape 24"/>
            <p:cNvSpPr>
              <a:spLocks noChangeArrowheads="1"/>
            </p:cNvSpPr>
            <p:nvPr/>
          </p:nvSpPr>
          <p:spPr bwMode="auto">
            <a:xfrm>
              <a:off x="6215063" y="3505200"/>
              <a:ext cx="990600" cy="76200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/>
            </a:p>
          </p:txBody>
        </p:sp>
        <p:sp>
          <p:nvSpPr>
            <p:cNvPr id="136217" name="AutoShape 25"/>
            <p:cNvSpPr>
              <a:spLocks noChangeArrowheads="1"/>
            </p:cNvSpPr>
            <p:nvPr/>
          </p:nvSpPr>
          <p:spPr bwMode="auto">
            <a:xfrm>
              <a:off x="6215063" y="3581400"/>
              <a:ext cx="990600" cy="381000"/>
            </a:xfrm>
            <a:prstGeom prst="flowChartProcess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600"/>
            </a:p>
          </p:txBody>
        </p:sp>
        <p:sp>
          <p:nvSpPr>
            <p:cNvPr id="136218" name="AutoShape 26"/>
            <p:cNvSpPr>
              <a:spLocks noChangeArrowheads="1"/>
            </p:cNvSpPr>
            <p:nvPr/>
          </p:nvSpPr>
          <p:spPr bwMode="auto">
            <a:xfrm>
              <a:off x="6215063" y="3962400"/>
              <a:ext cx="990600" cy="228600"/>
            </a:xfrm>
            <a:prstGeom prst="flowChartProcess">
              <a:avLst/>
            </a:prstGeom>
            <a:solidFill>
              <a:srgbClr val="800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 anchorCtr="1"/>
            <a:lstStyle/>
            <a:p>
              <a:pPr algn="ctr">
                <a:buClr>
                  <a:srgbClr val="000000"/>
                </a:buClr>
                <a:buSzPct val="100000"/>
                <a:buFont typeface="Times New Roman" charset="0"/>
                <a:buNone/>
              </a:pPr>
              <a:endParaRPr lang="en-US" sz="1800"/>
            </a:p>
          </p:txBody>
        </p:sp>
        <p:grpSp>
          <p:nvGrpSpPr>
            <p:cNvPr id="136219" name="Group 49"/>
            <p:cNvGrpSpPr>
              <a:grpSpLocks/>
            </p:cNvGrpSpPr>
            <p:nvPr/>
          </p:nvGrpSpPr>
          <p:grpSpPr bwMode="auto">
            <a:xfrm>
              <a:off x="6538913" y="3221037"/>
              <a:ext cx="404812" cy="404813"/>
              <a:chOff x="4201" y="2912"/>
              <a:chExt cx="255" cy="255"/>
            </a:xfrm>
          </p:grpSpPr>
          <p:sp>
            <p:nvSpPr>
              <p:cNvPr id="136220" name="Oval 50"/>
              <p:cNvSpPr>
                <a:spLocks noChangeArrowheads="1"/>
              </p:cNvSpPr>
              <p:nvPr/>
            </p:nvSpPr>
            <p:spPr bwMode="auto">
              <a:xfrm>
                <a:off x="4201" y="2912"/>
                <a:ext cx="255" cy="255"/>
              </a:xfrm>
              <a:prstGeom prst="ellipse">
                <a:avLst/>
              </a:prstGeom>
              <a:solidFill>
                <a:srgbClr val="800080"/>
              </a:solidFill>
              <a:ln w="127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/>
              </a:p>
            </p:txBody>
          </p:sp>
          <p:sp>
            <p:nvSpPr>
              <p:cNvPr id="136221" name="AutoShape 51"/>
              <p:cNvSpPr>
                <a:spLocks noChangeArrowheads="1"/>
              </p:cNvSpPr>
              <p:nvPr/>
            </p:nvSpPr>
            <p:spPr bwMode="auto">
              <a:xfrm flipH="1">
                <a:off x="4290" y="2968"/>
                <a:ext cx="87" cy="149"/>
              </a:xfrm>
              <a:prstGeom prst="lightningBol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/>
              </a:p>
            </p:txBody>
          </p:sp>
          <p:sp>
            <p:nvSpPr>
              <p:cNvPr id="136222" name="AutoShape 52"/>
              <p:cNvSpPr>
                <a:spLocks noChangeArrowheads="1"/>
              </p:cNvSpPr>
              <p:nvPr/>
            </p:nvSpPr>
            <p:spPr bwMode="auto">
              <a:xfrm rot="-8460389">
                <a:off x="4212" y="2946"/>
                <a:ext cx="31" cy="33"/>
              </a:xfrm>
              <a:prstGeom prst="triangle">
                <a:avLst>
                  <a:gd name="adj" fmla="val 50000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:ln>
            </p:spPr>
            <p:txBody>
              <a:bodyPr wrap="none" anchor="ctr"/>
              <a:lstStyle/>
              <a:p>
                <a:pPr>
                  <a:buClr>
                    <a:srgbClr val="000000"/>
                  </a:buClr>
                  <a:buSzPct val="100000"/>
                  <a:buFont typeface="Times New Roman" charset="0"/>
                  <a:buNone/>
                </a:pPr>
                <a:endParaRPr lang="en-US" sz="1800"/>
              </a:p>
            </p:txBody>
          </p:sp>
        </p:grpSp>
      </p:grpSp>
      <p:grpSp>
        <p:nvGrpSpPr>
          <p:cNvPr id="136199" name="Group 28"/>
          <p:cNvGrpSpPr>
            <a:grpSpLocks/>
          </p:cNvGrpSpPr>
          <p:nvPr/>
        </p:nvGrpSpPr>
        <p:grpSpPr bwMode="auto">
          <a:xfrm>
            <a:off x="1828800" y="3152775"/>
            <a:ext cx="576263" cy="766763"/>
            <a:chOff x="3888" y="960"/>
            <a:chExt cx="363" cy="483"/>
          </a:xfrm>
        </p:grpSpPr>
        <p:sp>
          <p:nvSpPr>
            <p:cNvPr id="136207" name="AutoShape 29"/>
            <p:cNvSpPr>
              <a:spLocks noChangeArrowheads="1"/>
            </p:cNvSpPr>
            <p:nvPr/>
          </p:nvSpPr>
          <p:spPr bwMode="auto">
            <a:xfrm>
              <a:off x="3888" y="993"/>
              <a:ext cx="363" cy="128"/>
            </a:xfrm>
            <a:prstGeom prst="flowChartProcess">
              <a:avLst/>
            </a:prstGeom>
            <a:solidFill>
              <a:srgbClr val="3366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36208" name="AutoShape 30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data</a:t>
              </a:r>
              <a:endParaRPr lang="en-US" sz="1400"/>
            </a:p>
          </p:txBody>
        </p:sp>
        <p:sp>
          <p:nvSpPr>
            <p:cNvPr id="136209" name="AutoShape 31"/>
            <p:cNvSpPr>
              <a:spLocks noChangeArrowheads="1"/>
            </p:cNvSpPr>
            <p:nvPr/>
          </p:nvSpPr>
          <p:spPr bwMode="auto">
            <a:xfrm>
              <a:off x="3888" y="1121"/>
              <a:ext cx="363" cy="77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36210" name="AutoShape 32"/>
            <p:cNvSpPr>
              <a:spLocks noChangeArrowheads="1"/>
            </p:cNvSpPr>
            <p:nvPr/>
          </p:nvSpPr>
          <p:spPr bwMode="auto">
            <a:xfrm>
              <a:off x="3888" y="1198"/>
              <a:ext cx="363" cy="76"/>
            </a:xfrm>
            <a:prstGeom prst="flowChartProcess">
              <a:avLst/>
            </a:prstGeom>
            <a:solidFill>
              <a:srgbClr val="008080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36211" name="AutoShape 33"/>
            <p:cNvSpPr>
              <a:spLocks noChangeArrowheads="1"/>
            </p:cNvSpPr>
            <p:nvPr/>
          </p:nvSpPr>
          <p:spPr bwMode="auto">
            <a:xfrm>
              <a:off x="3888" y="960"/>
              <a:ext cx="363" cy="33"/>
            </a:xfrm>
            <a:prstGeom prst="flowChartProcess">
              <a:avLst/>
            </a:prstGeom>
            <a:solidFill>
              <a:srgbClr val="969696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  <p:sp>
          <p:nvSpPr>
            <p:cNvPr id="136212" name="AutoShape 34"/>
            <p:cNvSpPr>
              <a:spLocks noChangeArrowheads="1"/>
            </p:cNvSpPr>
            <p:nvPr/>
          </p:nvSpPr>
          <p:spPr bwMode="auto">
            <a:xfrm>
              <a:off x="3888" y="1274"/>
              <a:ext cx="363" cy="169"/>
            </a:xfrm>
            <a:prstGeom prst="flowChartProcess">
              <a:avLst/>
            </a:prstGeom>
            <a:solidFill>
              <a:srgbClr val="FFFFFF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algn="ctr"/>
              <a:endParaRPr lang="en-US" sz="1400"/>
            </a:p>
          </p:txBody>
        </p:sp>
      </p:grpSp>
      <p:cxnSp>
        <p:nvCxnSpPr>
          <p:cNvPr id="136200" name="Straight Connector 292"/>
          <p:cNvCxnSpPr>
            <a:cxnSpLocks noChangeShapeType="1"/>
            <a:stCxn id="136207" idx="0"/>
          </p:cNvCxnSpPr>
          <p:nvPr/>
        </p:nvCxnSpPr>
        <p:spPr bwMode="auto">
          <a:xfrm flipV="1">
            <a:off x="2116138" y="2139950"/>
            <a:ext cx="1431925" cy="10652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01" name="Straight Connector 292"/>
          <p:cNvCxnSpPr>
            <a:cxnSpLocks noChangeShapeType="1"/>
            <a:stCxn id="136207" idx="2"/>
          </p:cNvCxnSpPr>
          <p:nvPr/>
        </p:nvCxnSpPr>
        <p:spPr bwMode="auto">
          <a:xfrm flipV="1">
            <a:off x="2116138" y="2139950"/>
            <a:ext cx="1431925" cy="12684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02" name="Straight Connector 292"/>
          <p:cNvCxnSpPr>
            <a:cxnSpLocks noChangeShapeType="1"/>
            <a:stCxn id="136210" idx="0"/>
          </p:cNvCxnSpPr>
          <p:nvPr/>
        </p:nvCxnSpPr>
        <p:spPr bwMode="auto">
          <a:xfrm flipV="1">
            <a:off x="2116138" y="2139950"/>
            <a:ext cx="1431925" cy="1390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36203" name="Rectangle 302"/>
          <p:cNvSpPr>
            <a:spLocks noChangeArrowheads="1"/>
          </p:cNvSpPr>
          <p:nvPr/>
        </p:nvSpPr>
        <p:spPr bwMode="auto">
          <a:xfrm>
            <a:off x="3486150" y="1452563"/>
            <a:ext cx="1981200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>
                <a:solidFill>
                  <a:srgbClr val="003367"/>
                </a:solidFill>
              </a:rPr>
              <a:t>code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>
                <a:solidFill>
                  <a:srgbClr val="003367"/>
                </a:solidFill>
              </a:rPr>
              <a:t>constants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>
                <a:solidFill>
                  <a:srgbClr val="003367"/>
                </a:solidFill>
              </a:rPr>
              <a:t>initialized data</a:t>
            </a:r>
          </a:p>
          <a:p>
            <a:pPr algn="ctr">
              <a:buClr>
                <a:srgbClr val="000000"/>
              </a:buClr>
              <a:buSzPct val="100000"/>
            </a:pPr>
            <a:r>
              <a:rPr lang="en-US" sz="2000" u="sng">
                <a:solidFill>
                  <a:srgbClr val="003367"/>
                </a:solidFill>
              </a:rPr>
              <a:t>imports/exports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>
                <a:solidFill>
                  <a:srgbClr val="003367"/>
                </a:solidFill>
              </a:rPr>
              <a:t>symbols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>
                <a:solidFill>
                  <a:srgbClr val="003367"/>
                </a:solidFill>
              </a:rPr>
              <a:t>types/interfaces</a:t>
            </a:r>
          </a:p>
        </p:txBody>
      </p:sp>
      <p:cxnSp>
        <p:nvCxnSpPr>
          <p:cNvPr id="136204" name="Straight Connector 292"/>
          <p:cNvCxnSpPr>
            <a:cxnSpLocks noChangeShapeType="1"/>
            <a:stCxn id="136213" idx="1"/>
          </p:cNvCxnSpPr>
          <p:nvPr/>
        </p:nvCxnSpPr>
        <p:spPr bwMode="auto">
          <a:xfrm flipH="1" flipV="1">
            <a:off x="5318125" y="2133600"/>
            <a:ext cx="1430338" cy="636588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05" name="Straight Connector 292"/>
          <p:cNvCxnSpPr>
            <a:cxnSpLocks noChangeShapeType="1"/>
            <a:stCxn id="136214" idx="1"/>
          </p:cNvCxnSpPr>
          <p:nvPr/>
        </p:nvCxnSpPr>
        <p:spPr bwMode="auto">
          <a:xfrm flipH="1" flipV="1">
            <a:off x="5318125" y="2133600"/>
            <a:ext cx="1430338" cy="1044575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6206" name="Straight Connector 292"/>
          <p:cNvCxnSpPr>
            <a:cxnSpLocks noChangeShapeType="1"/>
          </p:cNvCxnSpPr>
          <p:nvPr/>
        </p:nvCxnSpPr>
        <p:spPr bwMode="auto">
          <a:xfrm flipH="1" flipV="1">
            <a:off x="5316538" y="2133600"/>
            <a:ext cx="1431925" cy="13906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2" name="Text Box 93"/>
          <p:cNvSpPr txBox="1">
            <a:spLocks noChangeArrowheads="1"/>
          </p:cNvSpPr>
          <p:nvPr/>
        </p:nvSpPr>
        <p:spPr bwMode="auto">
          <a:xfrm>
            <a:off x="6705600" y="1981200"/>
            <a:ext cx="1835150" cy="43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2200" b="1" dirty="0" smtClean="0">
                <a:solidFill>
                  <a:srgbClr val="000000"/>
                </a:solidFill>
              </a:rPr>
              <a:t>Process</a:t>
            </a:r>
            <a:endParaRPr lang="en-US" sz="2200" b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054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  <a:ea typeface="ＭＳ Ｐゴシック" charset="0"/>
              </a:rPr>
              <a:t>A Peek Inside a Running Program</a:t>
            </a:r>
          </a:p>
        </p:txBody>
      </p:sp>
      <p:sp>
        <p:nvSpPr>
          <p:cNvPr id="167938" name="Text Box 3"/>
          <p:cNvSpPr txBox="1">
            <a:spLocks noChangeArrowheads="1"/>
          </p:cNvSpPr>
          <p:nvPr/>
        </p:nvSpPr>
        <p:spPr bwMode="auto">
          <a:xfrm>
            <a:off x="4449763" y="1711325"/>
            <a:ext cx="2603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200">
                <a:solidFill>
                  <a:srgbClr val="000000"/>
                </a:solidFill>
                <a:cs typeface="Arial" charset="0"/>
              </a:rPr>
              <a:t>0</a:t>
            </a:r>
          </a:p>
        </p:txBody>
      </p:sp>
      <p:sp>
        <p:nvSpPr>
          <p:cNvPr id="167939" name="Text Box 4"/>
          <p:cNvSpPr txBox="1">
            <a:spLocks noChangeArrowheads="1"/>
          </p:cNvSpPr>
          <p:nvPr/>
        </p:nvSpPr>
        <p:spPr bwMode="auto">
          <a:xfrm>
            <a:off x="4354513" y="5462588"/>
            <a:ext cx="455612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200">
                <a:solidFill>
                  <a:srgbClr val="000000"/>
                </a:solidFill>
                <a:cs typeface="Arial" charset="0"/>
              </a:rPr>
              <a:t>high</a:t>
            </a:r>
          </a:p>
        </p:txBody>
      </p:sp>
      <p:sp>
        <p:nvSpPr>
          <p:cNvPr id="167940" name="AutoShape 5"/>
          <p:cNvSpPr>
            <a:spLocks noChangeArrowheads="1"/>
          </p:cNvSpPr>
          <p:nvPr/>
        </p:nvSpPr>
        <p:spPr bwMode="auto">
          <a:xfrm>
            <a:off x="4760913" y="2587625"/>
            <a:ext cx="1470025" cy="444500"/>
          </a:xfrm>
          <a:prstGeom prst="flowChartProcess">
            <a:avLst/>
          </a:prstGeom>
          <a:solidFill>
            <a:srgbClr val="969696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914400"/>
            <a:r>
              <a:rPr lang="en-US" sz="1800">
                <a:solidFill>
                  <a:srgbClr val="000000"/>
                </a:solidFill>
                <a:cs typeface="Arial" charset="0"/>
              </a:rPr>
              <a:t>code library</a:t>
            </a:r>
            <a:endParaRPr lang="en-US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41" name="AutoShape 6"/>
          <p:cNvSpPr>
            <a:spLocks noChangeArrowheads="1"/>
          </p:cNvSpPr>
          <p:nvPr/>
        </p:nvSpPr>
        <p:spPr bwMode="auto">
          <a:xfrm>
            <a:off x="4760913" y="3248025"/>
            <a:ext cx="1470025" cy="390525"/>
          </a:xfrm>
          <a:prstGeom prst="flowChartProcess">
            <a:avLst/>
          </a:prstGeom>
          <a:solidFill>
            <a:srgbClr val="00808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914400"/>
            <a:r>
              <a:rPr lang="en-US" sz="1800">
                <a:solidFill>
                  <a:srgbClr val="000000"/>
                </a:solidFill>
                <a:cs typeface="Arial" charset="0"/>
              </a:rPr>
              <a:t>your data</a:t>
            </a:r>
          </a:p>
        </p:txBody>
      </p:sp>
      <p:sp>
        <p:nvSpPr>
          <p:cNvPr id="167942" name="AutoShape 7"/>
          <p:cNvSpPr>
            <a:spLocks noChangeArrowheads="1"/>
          </p:cNvSpPr>
          <p:nvPr/>
        </p:nvSpPr>
        <p:spPr bwMode="auto">
          <a:xfrm>
            <a:off x="4760913" y="3636963"/>
            <a:ext cx="1470025" cy="866775"/>
          </a:xfrm>
          <a:prstGeom prst="flowChartProcess">
            <a:avLst/>
          </a:prstGeom>
          <a:solidFill>
            <a:srgbClr val="DCE1EC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914400"/>
            <a:r>
              <a:rPr lang="en-US" sz="1800">
                <a:solidFill>
                  <a:srgbClr val="000000"/>
                </a:solidFill>
                <a:cs typeface="Arial" charset="0"/>
              </a:rPr>
              <a:t>heap</a:t>
            </a:r>
          </a:p>
        </p:txBody>
      </p:sp>
      <p:sp>
        <p:nvSpPr>
          <p:cNvPr id="167943" name="AutoShape 8"/>
          <p:cNvSpPr>
            <a:spLocks noChangeArrowheads="1"/>
          </p:cNvSpPr>
          <p:nvPr/>
        </p:nvSpPr>
        <p:spPr bwMode="auto">
          <a:xfrm>
            <a:off x="4760913" y="3032125"/>
            <a:ext cx="1470025" cy="212725"/>
          </a:xfrm>
          <a:prstGeom prst="flowChartProcess">
            <a:avLst/>
          </a:prstGeom>
          <a:solidFill>
            <a:srgbClr val="FFFFFF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grpSp>
        <p:nvGrpSpPr>
          <p:cNvPr id="167944" name="Group 9"/>
          <p:cNvGrpSpPr>
            <a:grpSpLocks/>
          </p:cNvGrpSpPr>
          <p:nvPr/>
        </p:nvGrpSpPr>
        <p:grpSpPr bwMode="auto">
          <a:xfrm>
            <a:off x="1978025" y="2301875"/>
            <a:ext cx="914400" cy="914400"/>
            <a:chOff x="4480" y="2017"/>
            <a:chExt cx="576" cy="576"/>
          </a:xfrm>
        </p:grpSpPr>
        <p:sp>
          <p:nvSpPr>
            <p:cNvPr id="168010" name="Oval 10"/>
            <p:cNvSpPr>
              <a:spLocks noChangeArrowheads="1"/>
            </p:cNvSpPr>
            <p:nvPr/>
          </p:nvSpPr>
          <p:spPr bwMode="auto">
            <a:xfrm>
              <a:off x="4480" y="2017"/>
              <a:ext cx="576" cy="576"/>
            </a:xfrm>
            <a:prstGeom prst="ellipse">
              <a:avLst/>
            </a:prstGeom>
            <a:solidFill>
              <a:srgbClr val="800080"/>
            </a:solidFill>
            <a:ln w="12700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4400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68011" name="AutoShape 11"/>
            <p:cNvSpPr>
              <a:spLocks noChangeArrowheads="1"/>
            </p:cNvSpPr>
            <p:nvPr/>
          </p:nvSpPr>
          <p:spPr bwMode="auto">
            <a:xfrm flipH="1">
              <a:off x="4680" y="2144"/>
              <a:ext cx="197" cy="336"/>
            </a:xfrm>
            <a:prstGeom prst="lightningBol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defTabSz="914400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  <p:sp>
          <p:nvSpPr>
            <p:cNvPr id="168012" name="AutoShape 12"/>
            <p:cNvSpPr>
              <a:spLocks noChangeArrowheads="1"/>
            </p:cNvSpPr>
            <p:nvPr/>
          </p:nvSpPr>
          <p:spPr bwMode="auto">
            <a:xfrm rot="-8460389">
              <a:off x="4505" y="2094"/>
              <a:ext cx="69" cy="75"/>
            </a:xfrm>
            <a:prstGeom prst="triangle">
              <a:avLst>
                <a:gd name="adj" fmla="val 50000"/>
              </a:avLst>
            </a:prstGeom>
            <a:solidFill>
              <a:srgbClr val="000000"/>
            </a:solidFill>
            <a:ln w="12700">
              <a:solidFill>
                <a:srgbClr val="0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defTabSz="914400"/>
              <a:endParaRPr lang="en-US" sz="1800">
                <a:solidFill>
                  <a:srgbClr val="000000"/>
                </a:solidFill>
                <a:cs typeface="Arial" charset="0"/>
              </a:endParaRPr>
            </a:p>
          </p:txBody>
        </p:sp>
      </p:grpSp>
      <p:grpSp>
        <p:nvGrpSpPr>
          <p:cNvPr id="167945" name="Group 13"/>
          <p:cNvGrpSpPr>
            <a:grpSpLocks/>
          </p:cNvGrpSpPr>
          <p:nvPr/>
        </p:nvGrpSpPr>
        <p:grpSpPr bwMode="auto">
          <a:xfrm>
            <a:off x="2065338" y="3568700"/>
            <a:ext cx="704850" cy="1285875"/>
            <a:chOff x="1131" y="2503"/>
            <a:chExt cx="747" cy="810"/>
          </a:xfrm>
        </p:grpSpPr>
        <p:grpSp>
          <p:nvGrpSpPr>
            <p:cNvPr id="167980" name="Group 14"/>
            <p:cNvGrpSpPr>
              <a:grpSpLocks/>
            </p:cNvGrpSpPr>
            <p:nvPr/>
          </p:nvGrpSpPr>
          <p:grpSpPr bwMode="auto">
            <a:xfrm>
              <a:off x="1131" y="2503"/>
              <a:ext cx="747" cy="408"/>
              <a:chOff x="1131" y="2503"/>
              <a:chExt cx="747" cy="408"/>
            </a:xfrm>
          </p:grpSpPr>
          <p:grpSp>
            <p:nvGrpSpPr>
              <p:cNvPr id="167996" name="Group 15"/>
              <p:cNvGrpSpPr>
                <a:grpSpLocks/>
              </p:cNvGrpSpPr>
              <p:nvPr/>
            </p:nvGrpSpPr>
            <p:grpSpPr bwMode="auto">
              <a:xfrm>
                <a:off x="1131" y="2503"/>
                <a:ext cx="747" cy="204"/>
                <a:chOff x="1131" y="2503"/>
                <a:chExt cx="747" cy="204"/>
              </a:xfrm>
            </p:grpSpPr>
            <p:grpSp>
              <p:nvGrpSpPr>
                <p:cNvPr id="168004" name="Group 16"/>
                <p:cNvGrpSpPr>
                  <a:grpSpLocks/>
                </p:cNvGrpSpPr>
                <p:nvPr/>
              </p:nvGrpSpPr>
              <p:grpSpPr bwMode="auto">
                <a:xfrm>
                  <a:off x="1131" y="2503"/>
                  <a:ext cx="747" cy="102"/>
                  <a:chOff x="1131" y="2503"/>
                  <a:chExt cx="747" cy="102"/>
                </a:xfrm>
              </p:grpSpPr>
              <p:sp>
                <p:nvSpPr>
                  <p:cNvPr id="168008" name="AutoShape 17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03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68009" name="AutoShape 18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54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</p:grpSp>
            <p:grpSp>
              <p:nvGrpSpPr>
                <p:cNvPr id="168005" name="Group 19"/>
                <p:cNvGrpSpPr>
                  <a:grpSpLocks/>
                </p:cNvGrpSpPr>
                <p:nvPr/>
              </p:nvGrpSpPr>
              <p:grpSpPr bwMode="auto">
                <a:xfrm>
                  <a:off x="1131" y="2605"/>
                  <a:ext cx="747" cy="102"/>
                  <a:chOff x="1131" y="2503"/>
                  <a:chExt cx="747" cy="102"/>
                </a:xfrm>
              </p:grpSpPr>
              <p:sp>
                <p:nvSpPr>
                  <p:cNvPr id="168006" name="AutoShape 20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03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68007" name="AutoShape 21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54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</p:grpSp>
          </p:grpSp>
          <p:grpSp>
            <p:nvGrpSpPr>
              <p:cNvPr id="167997" name="Group 22"/>
              <p:cNvGrpSpPr>
                <a:grpSpLocks/>
              </p:cNvGrpSpPr>
              <p:nvPr/>
            </p:nvGrpSpPr>
            <p:grpSpPr bwMode="auto">
              <a:xfrm>
                <a:off x="1131" y="2707"/>
                <a:ext cx="747" cy="204"/>
                <a:chOff x="1131" y="2503"/>
                <a:chExt cx="747" cy="204"/>
              </a:xfrm>
            </p:grpSpPr>
            <p:grpSp>
              <p:nvGrpSpPr>
                <p:cNvPr id="167998" name="Group 23"/>
                <p:cNvGrpSpPr>
                  <a:grpSpLocks/>
                </p:cNvGrpSpPr>
                <p:nvPr/>
              </p:nvGrpSpPr>
              <p:grpSpPr bwMode="auto">
                <a:xfrm>
                  <a:off x="1131" y="2503"/>
                  <a:ext cx="747" cy="102"/>
                  <a:chOff x="1131" y="2503"/>
                  <a:chExt cx="747" cy="102"/>
                </a:xfrm>
              </p:grpSpPr>
              <p:sp>
                <p:nvSpPr>
                  <p:cNvPr id="168002" name="AutoShape 24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03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68003" name="AutoShape 25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54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</p:grpSp>
            <p:grpSp>
              <p:nvGrpSpPr>
                <p:cNvPr id="167999" name="Group 26"/>
                <p:cNvGrpSpPr>
                  <a:grpSpLocks/>
                </p:cNvGrpSpPr>
                <p:nvPr/>
              </p:nvGrpSpPr>
              <p:grpSpPr bwMode="auto">
                <a:xfrm>
                  <a:off x="1131" y="2605"/>
                  <a:ext cx="747" cy="102"/>
                  <a:chOff x="1131" y="2503"/>
                  <a:chExt cx="747" cy="102"/>
                </a:xfrm>
              </p:grpSpPr>
              <p:sp>
                <p:nvSpPr>
                  <p:cNvPr id="168000" name="AutoShape 27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03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68001" name="AutoShape 28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54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</p:grpSp>
          </p:grpSp>
        </p:grpSp>
        <p:grpSp>
          <p:nvGrpSpPr>
            <p:cNvPr id="167981" name="Group 29"/>
            <p:cNvGrpSpPr>
              <a:grpSpLocks/>
            </p:cNvGrpSpPr>
            <p:nvPr/>
          </p:nvGrpSpPr>
          <p:grpSpPr bwMode="auto">
            <a:xfrm>
              <a:off x="1131" y="2905"/>
              <a:ext cx="747" cy="408"/>
              <a:chOff x="1131" y="2503"/>
              <a:chExt cx="747" cy="408"/>
            </a:xfrm>
          </p:grpSpPr>
          <p:grpSp>
            <p:nvGrpSpPr>
              <p:cNvPr id="167982" name="Group 30"/>
              <p:cNvGrpSpPr>
                <a:grpSpLocks/>
              </p:cNvGrpSpPr>
              <p:nvPr/>
            </p:nvGrpSpPr>
            <p:grpSpPr bwMode="auto">
              <a:xfrm>
                <a:off x="1131" y="2503"/>
                <a:ext cx="747" cy="204"/>
                <a:chOff x="1131" y="2503"/>
                <a:chExt cx="747" cy="204"/>
              </a:xfrm>
            </p:grpSpPr>
            <p:grpSp>
              <p:nvGrpSpPr>
                <p:cNvPr id="167990" name="Group 31"/>
                <p:cNvGrpSpPr>
                  <a:grpSpLocks/>
                </p:cNvGrpSpPr>
                <p:nvPr/>
              </p:nvGrpSpPr>
              <p:grpSpPr bwMode="auto">
                <a:xfrm>
                  <a:off x="1131" y="2503"/>
                  <a:ext cx="747" cy="102"/>
                  <a:chOff x="1131" y="2503"/>
                  <a:chExt cx="747" cy="102"/>
                </a:xfrm>
              </p:grpSpPr>
              <p:sp>
                <p:nvSpPr>
                  <p:cNvPr id="167994" name="AutoShape 32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03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67995" name="AutoShape 33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54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</p:grpSp>
            <p:grpSp>
              <p:nvGrpSpPr>
                <p:cNvPr id="167991" name="Group 34"/>
                <p:cNvGrpSpPr>
                  <a:grpSpLocks/>
                </p:cNvGrpSpPr>
                <p:nvPr/>
              </p:nvGrpSpPr>
              <p:grpSpPr bwMode="auto">
                <a:xfrm>
                  <a:off x="1131" y="2605"/>
                  <a:ext cx="747" cy="102"/>
                  <a:chOff x="1131" y="2503"/>
                  <a:chExt cx="747" cy="102"/>
                </a:xfrm>
              </p:grpSpPr>
              <p:sp>
                <p:nvSpPr>
                  <p:cNvPr id="167992" name="AutoShape 35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03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67993" name="AutoShape 36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54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</p:grpSp>
          </p:grpSp>
          <p:grpSp>
            <p:nvGrpSpPr>
              <p:cNvPr id="167983" name="Group 37"/>
              <p:cNvGrpSpPr>
                <a:grpSpLocks/>
              </p:cNvGrpSpPr>
              <p:nvPr/>
            </p:nvGrpSpPr>
            <p:grpSpPr bwMode="auto">
              <a:xfrm>
                <a:off x="1131" y="2707"/>
                <a:ext cx="747" cy="204"/>
                <a:chOff x="1131" y="2503"/>
                <a:chExt cx="747" cy="204"/>
              </a:xfrm>
            </p:grpSpPr>
            <p:grpSp>
              <p:nvGrpSpPr>
                <p:cNvPr id="167984" name="Group 38"/>
                <p:cNvGrpSpPr>
                  <a:grpSpLocks/>
                </p:cNvGrpSpPr>
                <p:nvPr/>
              </p:nvGrpSpPr>
              <p:grpSpPr bwMode="auto">
                <a:xfrm>
                  <a:off x="1131" y="2503"/>
                  <a:ext cx="747" cy="102"/>
                  <a:chOff x="1131" y="2503"/>
                  <a:chExt cx="747" cy="102"/>
                </a:xfrm>
              </p:grpSpPr>
              <p:sp>
                <p:nvSpPr>
                  <p:cNvPr id="167988" name="AutoShape 39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03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67989" name="AutoShape 40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54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</p:grpSp>
            <p:grpSp>
              <p:nvGrpSpPr>
                <p:cNvPr id="167985" name="Group 41"/>
                <p:cNvGrpSpPr>
                  <a:grpSpLocks/>
                </p:cNvGrpSpPr>
                <p:nvPr/>
              </p:nvGrpSpPr>
              <p:grpSpPr bwMode="auto">
                <a:xfrm>
                  <a:off x="1131" y="2605"/>
                  <a:ext cx="747" cy="102"/>
                  <a:chOff x="1131" y="2503"/>
                  <a:chExt cx="747" cy="102"/>
                </a:xfrm>
              </p:grpSpPr>
              <p:sp>
                <p:nvSpPr>
                  <p:cNvPr id="167986" name="AutoShape 42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03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  <p:sp>
                <p:nvSpPr>
                  <p:cNvPr id="167987" name="AutoShape 43"/>
                  <p:cNvSpPr>
                    <a:spLocks noChangeArrowheads="1"/>
                  </p:cNvSpPr>
                  <p:nvPr/>
                </p:nvSpPr>
                <p:spPr bwMode="auto">
                  <a:xfrm>
                    <a:off x="1131" y="2554"/>
                    <a:ext cx="747" cy="51"/>
                  </a:xfrm>
                  <a:prstGeom prst="flowChartProcess">
                    <a:avLst/>
                  </a:prstGeom>
                  <a:solidFill>
                    <a:srgbClr val="FFFFFF"/>
                  </a:solidFill>
                  <a:ln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:ln>
                </p:spPr>
                <p:txBody>
                  <a:bodyPr wrap="none" anchor="ctr"/>
                  <a:lstStyle/>
                  <a:p>
                    <a:pPr defTabSz="914400"/>
                    <a:endParaRPr lang="en-US" sz="1800">
                      <a:solidFill>
                        <a:srgbClr val="000000"/>
                      </a:solidFill>
                      <a:cs typeface="Arial" charset="0"/>
                    </a:endParaRPr>
                  </a:p>
                </p:txBody>
              </p:sp>
            </p:grpSp>
          </p:grpSp>
        </p:grpSp>
      </p:grpSp>
      <p:sp>
        <p:nvSpPr>
          <p:cNvPr id="167946" name="Text Box 44"/>
          <p:cNvSpPr txBox="1">
            <a:spLocks noChangeArrowheads="1"/>
          </p:cNvSpPr>
          <p:nvPr/>
        </p:nvSpPr>
        <p:spPr bwMode="auto">
          <a:xfrm>
            <a:off x="1917700" y="4830763"/>
            <a:ext cx="9588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registers</a:t>
            </a:r>
          </a:p>
        </p:txBody>
      </p:sp>
      <p:sp>
        <p:nvSpPr>
          <p:cNvPr id="167947" name="Rectangle 45"/>
          <p:cNvSpPr>
            <a:spLocks noChangeArrowheads="1"/>
          </p:cNvSpPr>
          <p:nvPr/>
        </p:nvSpPr>
        <p:spPr bwMode="auto">
          <a:xfrm>
            <a:off x="1524000" y="2111375"/>
            <a:ext cx="1798638" cy="3268663"/>
          </a:xfrm>
          <a:prstGeom prst="rect">
            <a:avLst/>
          </a:prstGeom>
          <a:noFill/>
          <a:ln w="12700">
            <a:solidFill>
              <a:srgbClr val="000000"/>
            </a:solidFill>
            <a:prstDash val="sysDot"/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48" name="Text Box 46"/>
          <p:cNvSpPr txBox="1">
            <a:spLocks noChangeArrowheads="1"/>
          </p:cNvSpPr>
          <p:nvPr/>
        </p:nvSpPr>
        <p:spPr bwMode="auto">
          <a:xfrm>
            <a:off x="1450975" y="1744663"/>
            <a:ext cx="62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en-US" sz="1800">
                <a:solidFill>
                  <a:srgbClr val="000000"/>
                </a:solidFill>
                <a:cs typeface="Arial" charset="0"/>
              </a:rPr>
              <a:t>CPU</a:t>
            </a:r>
          </a:p>
        </p:txBody>
      </p:sp>
      <p:sp>
        <p:nvSpPr>
          <p:cNvPr id="167949" name="Text Box 47"/>
          <p:cNvSpPr txBox="1">
            <a:spLocks noChangeArrowheads="1"/>
          </p:cNvSpPr>
          <p:nvPr/>
        </p:nvSpPr>
        <p:spPr bwMode="auto">
          <a:xfrm>
            <a:off x="1757363" y="3455988"/>
            <a:ext cx="36195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200">
                <a:solidFill>
                  <a:srgbClr val="000000"/>
                </a:solidFill>
                <a:cs typeface="Arial" charset="0"/>
              </a:rPr>
              <a:t>R0</a:t>
            </a:r>
          </a:p>
        </p:txBody>
      </p:sp>
      <p:sp>
        <p:nvSpPr>
          <p:cNvPr id="167950" name="Text Box 48"/>
          <p:cNvSpPr txBox="1">
            <a:spLocks noChangeArrowheads="1"/>
          </p:cNvSpPr>
          <p:nvPr/>
        </p:nvSpPr>
        <p:spPr bwMode="auto">
          <a:xfrm>
            <a:off x="1757363" y="4054475"/>
            <a:ext cx="36195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200">
                <a:solidFill>
                  <a:srgbClr val="000000"/>
                </a:solidFill>
                <a:cs typeface="Arial" charset="0"/>
              </a:rPr>
              <a:t>Rn</a:t>
            </a:r>
          </a:p>
        </p:txBody>
      </p:sp>
      <p:sp>
        <p:nvSpPr>
          <p:cNvPr id="167951" name="Text Box 49"/>
          <p:cNvSpPr txBox="1">
            <a:spLocks noChangeArrowheads="1"/>
          </p:cNvSpPr>
          <p:nvPr/>
        </p:nvSpPr>
        <p:spPr bwMode="auto">
          <a:xfrm>
            <a:off x="1749425" y="4521200"/>
            <a:ext cx="369888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200">
                <a:solidFill>
                  <a:srgbClr val="000000"/>
                </a:solidFill>
                <a:cs typeface="Arial" charset="0"/>
              </a:rPr>
              <a:t>PC</a:t>
            </a:r>
          </a:p>
        </p:txBody>
      </p:sp>
      <p:sp>
        <p:nvSpPr>
          <p:cNvPr id="167952" name="Text Box 50"/>
          <p:cNvSpPr txBox="1">
            <a:spLocks noChangeArrowheads="1"/>
          </p:cNvSpPr>
          <p:nvPr/>
        </p:nvSpPr>
        <p:spPr bwMode="auto">
          <a:xfrm>
            <a:off x="4929188" y="5641975"/>
            <a:ext cx="1149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914400" eaLnBrk="1" hangingPunct="1"/>
            <a:r>
              <a:rPr lang="ja-JP" altLang="en-US" sz="1800">
                <a:solidFill>
                  <a:srgbClr val="000000"/>
                </a:solidFill>
                <a:cs typeface="Arial" charset="0"/>
              </a:rPr>
              <a:t>“</a:t>
            </a:r>
            <a:r>
              <a:rPr lang="en-US" altLang="ja-JP" sz="1800">
                <a:solidFill>
                  <a:srgbClr val="000000"/>
                </a:solidFill>
                <a:cs typeface="Arial" charset="0"/>
              </a:rPr>
              <a:t>memory</a:t>
            </a:r>
            <a:r>
              <a:rPr lang="ja-JP" altLang="en-US" sz="1800">
                <a:solidFill>
                  <a:srgbClr val="000000"/>
                </a:solidFill>
                <a:cs typeface="Arial" charset="0"/>
              </a:rPr>
              <a:t>”</a:t>
            </a:r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53" name="Text Box 51"/>
          <p:cNvSpPr txBox="1">
            <a:spLocks noChangeArrowheads="1"/>
          </p:cNvSpPr>
          <p:nvPr/>
        </p:nvSpPr>
        <p:spPr bwMode="auto">
          <a:xfrm>
            <a:off x="4505325" y="2160588"/>
            <a:ext cx="252413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200" i="1">
                <a:solidFill>
                  <a:srgbClr val="FC0128"/>
                </a:solidFill>
                <a:cs typeface="Arial" charset="0"/>
              </a:rPr>
              <a:t>x</a:t>
            </a:r>
            <a:endParaRPr lang="en-US" sz="12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54" name="Text Box 52"/>
          <p:cNvSpPr txBox="1">
            <a:spLocks noChangeArrowheads="1"/>
          </p:cNvSpPr>
          <p:nvPr/>
        </p:nvSpPr>
        <p:spPr bwMode="auto">
          <a:xfrm>
            <a:off x="2295525" y="449897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200" i="1">
                <a:solidFill>
                  <a:srgbClr val="FC0128"/>
                </a:solidFill>
                <a:cs typeface="Arial" charset="0"/>
              </a:rPr>
              <a:t>x</a:t>
            </a:r>
          </a:p>
        </p:txBody>
      </p:sp>
      <p:sp>
        <p:nvSpPr>
          <p:cNvPr id="167955" name="AutoShape 53"/>
          <p:cNvSpPr>
            <a:spLocks noChangeArrowheads="1"/>
          </p:cNvSpPr>
          <p:nvPr/>
        </p:nvSpPr>
        <p:spPr bwMode="auto">
          <a:xfrm>
            <a:off x="4760913" y="2141538"/>
            <a:ext cx="1470025" cy="446087"/>
          </a:xfrm>
          <a:prstGeom prst="flowChartProcess">
            <a:avLst/>
          </a:prstGeom>
          <a:solidFill>
            <a:srgbClr val="3366FF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914400"/>
            <a:r>
              <a:rPr lang="en-US" sz="2000">
                <a:solidFill>
                  <a:srgbClr val="000000"/>
                </a:solidFill>
                <a:cs typeface="Arial" charset="0"/>
              </a:rPr>
              <a:t>your program</a:t>
            </a:r>
          </a:p>
        </p:txBody>
      </p:sp>
      <p:sp>
        <p:nvSpPr>
          <p:cNvPr id="167956" name="AutoShape 54"/>
          <p:cNvSpPr>
            <a:spLocks noChangeArrowheads="1"/>
          </p:cNvSpPr>
          <p:nvPr/>
        </p:nvSpPr>
        <p:spPr bwMode="auto">
          <a:xfrm>
            <a:off x="4760913" y="1841500"/>
            <a:ext cx="1470025" cy="301625"/>
          </a:xfrm>
          <a:prstGeom prst="flowChartProcess">
            <a:avLst/>
          </a:prstGeom>
          <a:solidFill>
            <a:srgbClr val="969696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914400"/>
            <a:r>
              <a:rPr lang="en-US" sz="1600">
                <a:solidFill>
                  <a:srgbClr val="000000"/>
                </a:solidFill>
                <a:cs typeface="Arial" charset="0"/>
              </a:rPr>
              <a:t>common runtime</a:t>
            </a:r>
            <a:endParaRPr lang="en-US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57" name="AutoShape 55"/>
          <p:cNvSpPr>
            <a:spLocks noChangeArrowheads="1"/>
          </p:cNvSpPr>
          <p:nvPr/>
        </p:nvSpPr>
        <p:spPr bwMode="auto">
          <a:xfrm>
            <a:off x="4760913" y="4503738"/>
            <a:ext cx="1470025" cy="504825"/>
          </a:xfrm>
          <a:prstGeom prst="flowChartProcess">
            <a:avLst/>
          </a:prstGeom>
          <a:noFill/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algn="ctr" defTabSz="914400"/>
            <a:endParaRPr lang="en-US" sz="20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58" name="AutoShape 56"/>
          <p:cNvSpPr>
            <a:spLocks noChangeArrowheads="1"/>
          </p:cNvSpPr>
          <p:nvPr/>
        </p:nvSpPr>
        <p:spPr bwMode="auto">
          <a:xfrm>
            <a:off x="4760913" y="5008563"/>
            <a:ext cx="1470025" cy="577850"/>
          </a:xfrm>
          <a:prstGeom prst="flowChartProcess">
            <a:avLst/>
          </a:prstGeom>
          <a:solidFill>
            <a:srgbClr val="80008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 defTabSz="914400"/>
            <a:r>
              <a:rPr lang="en-US" sz="1800">
                <a:solidFill>
                  <a:srgbClr val="000000"/>
                </a:solidFill>
                <a:cs typeface="Arial" charset="0"/>
              </a:rPr>
              <a:t>stack</a:t>
            </a:r>
          </a:p>
        </p:txBody>
      </p:sp>
      <p:sp>
        <p:nvSpPr>
          <p:cNvPr id="167959" name="AutoShape 57"/>
          <p:cNvSpPr>
            <a:spLocks noChangeArrowheads="1"/>
          </p:cNvSpPr>
          <p:nvPr/>
        </p:nvSpPr>
        <p:spPr bwMode="auto">
          <a:xfrm>
            <a:off x="5435600" y="4778375"/>
            <a:ext cx="120650" cy="214313"/>
          </a:xfrm>
          <a:prstGeom prst="upArrow">
            <a:avLst>
              <a:gd name="adj1" fmla="val 50000"/>
              <a:gd name="adj2" fmla="val 44408"/>
            </a:avLst>
          </a:prstGeom>
          <a:solidFill>
            <a:srgbClr val="000000"/>
          </a:solidFill>
          <a:ln w="1270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 anchor="ctr">
            <a:spAutoFit/>
          </a:bodyPr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60" name="Rectangle 58"/>
          <p:cNvSpPr>
            <a:spLocks noChangeArrowheads="1"/>
          </p:cNvSpPr>
          <p:nvPr/>
        </p:nvSpPr>
        <p:spPr bwMode="auto">
          <a:xfrm>
            <a:off x="6324600" y="2744313"/>
            <a:ext cx="2667000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800" i="1" dirty="0">
                <a:solidFill>
                  <a:srgbClr val="000000"/>
                </a:solidFill>
                <a:cs typeface="Arial" charset="0"/>
              </a:rPr>
              <a:t>address space</a:t>
            </a:r>
            <a:endParaRPr lang="en-US" sz="1800" dirty="0">
              <a:solidFill>
                <a:srgbClr val="000000"/>
              </a:solidFill>
              <a:cs typeface="Arial" charset="0"/>
            </a:endParaRPr>
          </a:p>
          <a:p>
            <a:pPr algn="ctr" defTabSz="914400"/>
            <a:r>
              <a:rPr lang="en-US" sz="1800" dirty="0">
                <a:solidFill>
                  <a:srgbClr val="000000"/>
                </a:solidFill>
                <a:cs typeface="Arial" charset="0"/>
              </a:rPr>
              <a:t>(virtual or physical</a:t>
            </a:r>
            <a:r>
              <a:rPr lang="en-US" sz="1800" dirty="0" smtClean="0">
                <a:solidFill>
                  <a:srgbClr val="000000"/>
                </a:solidFill>
                <a:cs typeface="Arial" charset="0"/>
              </a:rPr>
              <a:t>)</a:t>
            </a:r>
          </a:p>
          <a:p>
            <a:pPr algn="ctr" defTabSz="914400"/>
            <a:endParaRPr lang="en-US" sz="1800" dirty="0">
              <a:solidFill>
                <a:srgbClr val="000000"/>
              </a:solidFill>
              <a:cs typeface="Arial" charset="0"/>
            </a:endParaRPr>
          </a:p>
          <a:p>
            <a:pPr algn="ctr" defTabSz="914400"/>
            <a:r>
              <a:rPr lang="en-US" sz="1800" dirty="0" smtClean="0">
                <a:solidFill>
                  <a:srgbClr val="000000"/>
                </a:solidFill>
                <a:cs typeface="Arial" charset="0"/>
              </a:rPr>
              <a:t>e.g., a </a:t>
            </a:r>
            <a:r>
              <a:rPr lang="en-US" sz="1800" b="1" dirty="0" smtClean="0">
                <a:solidFill>
                  <a:srgbClr val="000000"/>
                </a:solidFill>
                <a:cs typeface="Arial" charset="0"/>
              </a:rPr>
              <a:t>virtual memory </a:t>
            </a:r>
            <a:r>
              <a:rPr lang="en-US" sz="1800" dirty="0" smtClean="0">
                <a:solidFill>
                  <a:srgbClr val="000000"/>
                </a:solidFill>
                <a:cs typeface="Arial" charset="0"/>
              </a:rPr>
              <a:t>for a process</a:t>
            </a:r>
            <a:endParaRPr lang="en-US" sz="18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61" name="Oval 59"/>
          <p:cNvSpPr>
            <a:spLocks noChangeArrowheads="1"/>
          </p:cNvSpPr>
          <p:nvPr/>
        </p:nvSpPr>
        <p:spPr bwMode="auto">
          <a:xfrm flipH="1">
            <a:off x="5726113" y="4283075"/>
            <a:ext cx="111125" cy="117475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62" name="Oval 60"/>
          <p:cNvSpPr>
            <a:spLocks noChangeArrowheads="1"/>
          </p:cNvSpPr>
          <p:nvPr/>
        </p:nvSpPr>
        <p:spPr bwMode="auto">
          <a:xfrm flipH="1">
            <a:off x="5895975" y="4362450"/>
            <a:ext cx="111125" cy="117475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63" name="Oval 61"/>
          <p:cNvSpPr>
            <a:spLocks noChangeArrowheads="1"/>
          </p:cNvSpPr>
          <p:nvPr/>
        </p:nvSpPr>
        <p:spPr bwMode="auto">
          <a:xfrm flipH="1">
            <a:off x="6083300" y="4294188"/>
            <a:ext cx="112713" cy="117475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67964" name="AutoShape 62"/>
          <p:cNvCxnSpPr>
            <a:cxnSpLocks noChangeShapeType="1"/>
            <a:stCxn id="167967" idx="4"/>
            <a:endCxn id="167961" idx="0"/>
          </p:cNvCxnSpPr>
          <p:nvPr/>
        </p:nvCxnSpPr>
        <p:spPr bwMode="auto">
          <a:xfrm flipH="1">
            <a:off x="5781675" y="4208463"/>
            <a:ext cx="169863" cy="74612"/>
          </a:xfrm>
          <a:prstGeom prst="straightConnector1">
            <a:avLst/>
          </a:prstGeom>
          <a:noFill/>
          <a:ln w="31750" cap="rnd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965" name="AutoShape 63"/>
          <p:cNvCxnSpPr>
            <a:cxnSpLocks noChangeShapeType="1"/>
            <a:stCxn id="167967" idx="4"/>
            <a:endCxn id="167962" idx="0"/>
          </p:cNvCxnSpPr>
          <p:nvPr/>
        </p:nvCxnSpPr>
        <p:spPr bwMode="auto">
          <a:xfrm>
            <a:off x="5951538" y="4208463"/>
            <a:ext cx="0" cy="153987"/>
          </a:xfrm>
          <a:prstGeom prst="straightConnector1">
            <a:avLst/>
          </a:prstGeom>
          <a:noFill/>
          <a:ln w="31750" cap="rnd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7966" name="AutoShape 64"/>
          <p:cNvCxnSpPr>
            <a:cxnSpLocks noChangeShapeType="1"/>
            <a:stCxn id="167967" idx="4"/>
            <a:endCxn id="167963" idx="7"/>
          </p:cNvCxnSpPr>
          <p:nvPr/>
        </p:nvCxnSpPr>
        <p:spPr bwMode="auto">
          <a:xfrm>
            <a:off x="5951538" y="4208463"/>
            <a:ext cx="149225" cy="101600"/>
          </a:xfrm>
          <a:prstGeom prst="straightConnector1">
            <a:avLst/>
          </a:prstGeom>
          <a:noFill/>
          <a:ln w="31750" cap="rnd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7967" name="Oval 65"/>
          <p:cNvSpPr>
            <a:spLocks noChangeArrowheads="1"/>
          </p:cNvSpPr>
          <p:nvPr/>
        </p:nvSpPr>
        <p:spPr bwMode="auto">
          <a:xfrm flipH="1">
            <a:off x="5894388" y="4097338"/>
            <a:ext cx="112712" cy="112712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68" name="Oval 66"/>
          <p:cNvSpPr>
            <a:spLocks noChangeArrowheads="1"/>
          </p:cNvSpPr>
          <p:nvPr/>
        </p:nvSpPr>
        <p:spPr bwMode="auto">
          <a:xfrm flipH="1">
            <a:off x="4927600" y="4030663"/>
            <a:ext cx="111125" cy="117475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67969" name="Oval 67"/>
          <p:cNvSpPr>
            <a:spLocks noChangeArrowheads="1"/>
          </p:cNvSpPr>
          <p:nvPr/>
        </p:nvSpPr>
        <p:spPr bwMode="auto">
          <a:xfrm flipH="1">
            <a:off x="5094288" y="3762375"/>
            <a:ext cx="111125" cy="117475"/>
          </a:xfrm>
          <a:prstGeom prst="ellipse">
            <a:avLst/>
          </a:prstGeom>
          <a:solidFill>
            <a:srgbClr val="333333"/>
          </a:solidFill>
          <a:ln>
            <a:noFill/>
          </a:ln>
          <a:extLst>
            <a:ext uri="{91240B29-F687-4f45-9708-019B960494DF}">
              <a14:hiddenLine xmlns:a14="http://schemas.microsoft.com/office/drawing/2010/main" w="1905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anchor="ctr">
            <a:spAutoFit/>
          </a:bodyPr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43" name="Line 68"/>
          <p:cNvSpPr>
            <a:spLocks noChangeShapeType="1"/>
          </p:cNvSpPr>
          <p:nvPr/>
        </p:nvSpPr>
        <p:spPr bwMode="auto">
          <a:xfrm>
            <a:off x="4762500" y="4776788"/>
            <a:ext cx="1463675" cy="0"/>
          </a:xfrm>
          <a:prstGeom prst="line">
            <a:avLst/>
          </a:prstGeom>
          <a:noFill/>
          <a:ln w="12700">
            <a:solidFill>
              <a:srgbClr val="000000"/>
            </a:solidFill>
            <a:prstDash val="sysDot"/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kern="0">
              <a:solidFill>
                <a:sysClr val="windowText" lastClr="000000"/>
              </a:solidFill>
              <a:ea typeface="Arial" charset="0"/>
              <a:cs typeface="Arial" charset="0"/>
            </a:endParaRPr>
          </a:p>
        </p:txBody>
      </p:sp>
      <p:sp>
        <p:nvSpPr>
          <p:cNvPr id="167971" name="Text Box 69"/>
          <p:cNvSpPr txBox="1">
            <a:spLocks noChangeArrowheads="1"/>
          </p:cNvSpPr>
          <p:nvPr/>
        </p:nvSpPr>
        <p:spPr bwMode="auto">
          <a:xfrm>
            <a:off x="1758950" y="4681538"/>
            <a:ext cx="352425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1" hangingPunct="1"/>
            <a:r>
              <a:rPr lang="en-US" sz="1200">
                <a:solidFill>
                  <a:srgbClr val="000000"/>
                </a:solidFill>
                <a:cs typeface="Arial" charset="0"/>
              </a:rPr>
              <a:t>SP</a:t>
            </a:r>
          </a:p>
        </p:txBody>
      </p:sp>
      <p:sp>
        <p:nvSpPr>
          <p:cNvPr id="167972" name="Rectangle 70"/>
          <p:cNvSpPr>
            <a:spLocks noChangeArrowheads="1"/>
          </p:cNvSpPr>
          <p:nvPr/>
        </p:nvSpPr>
        <p:spPr bwMode="auto">
          <a:xfrm>
            <a:off x="4546600" y="5041900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/>
            <a:r>
              <a:rPr lang="en-US" sz="1200" i="1">
                <a:solidFill>
                  <a:srgbClr val="FC0128"/>
                </a:solidFill>
                <a:cs typeface="Arial" charset="0"/>
              </a:rPr>
              <a:t>y</a:t>
            </a:r>
          </a:p>
        </p:txBody>
      </p:sp>
      <p:sp>
        <p:nvSpPr>
          <p:cNvPr id="167973" name="Rectangle 71"/>
          <p:cNvSpPr>
            <a:spLocks noChangeArrowheads="1"/>
          </p:cNvSpPr>
          <p:nvPr/>
        </p:nvSpPr>
        <p:spPr bwMode="auto">
          <a:xfrm>
            <a:off x="2289175" y="4638675"/>
            <a:ext cx="25241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 anchor="ctr">
            <a:spAutoFit/>
          </a:bodyPr>
          <a:lstStyle/>
          <a:p>
            <a:pPr algn="ctr" defTabSz="914400"/>
            <a:r>
              <a:rPr lang="en-US" sz="1200" i="1">
                <a:solidFill>
                  <a:srgbClr val="FC0128"/>
                </a:solidFill>
                <a:cs typeface="Arial" charset="0"/>
              </a:rPr>
              <a:t>y</a:t>
            </a:r>
          </a:p>
        </p:txBody>
      </p:sp>
      <p:cxnSp>
        <p:nvCxnSpPr>
          <p:cNvPr id="167974" name="AutoShape 72"/>
          <p:cNvCxnSpPr>
            <a:cxnSpLocks noChangeShapeType="1"/>
            <a:stCxn id="167975" idx="6"/>
            <a:endCxn id="167955" idx="1"/>
          </p:cNvCxnSpPr>
          <p:nvPr/>
        </p:nvCxnSpPr>
        <p:spPr bwMode="auto">
          <a:xfrm flipV="1">
            <a:off x="2803525" y="2365375"/>
            <a:ext cx="1957388" cy="2278063"/>
          </a:xfrm>
          <a:prstGeom prst="curvedConnector3">
            <a:avLst>
              <a:gd name="adj1" fmla="val 49958"/>
            </a:avLst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7975" name="Oval 73"/>
          <p:cNvSpPr>
            <a:spLocks noChangeArrowheads="1"/>
          </p:cNvSpPr>
          <p:nvPr/>
        </p:nvSpPr>
        <p:spPr bwMode="auto">
          <a:xfrm>
            <a:off x="2728913" y="4605338"/>
            <a:ext cx="74612" cy="746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67976" name="AutoShape 74"/>
          <p:cNvCxnSpPr>
            <a:cxnSpLocks noChangeShapeType="1"/>
          </p:cNvCxnSpPr>
          <p:nvPr/>
        </p:nvCxnSpPr>
        <p:spPr bwMode="auto">
          <a:xfrm>
            <a:off x="2789238" y="4819650"/>
            <a:ext cx="1971675" cy="485775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7977" name="Oval 75"/>
          <p:cNvSpPr>
            <a:spLocks noChangeArrowheads="1"/>
          </p:cNvSpPr>
          <p:nvPr/>
        </p:nvSpPr>
        <p:spPr bwMode="auto">
          <a:xfrm>
            <a:off x="2714625" y="4773613"/>
            <a:ext cx="74613" cy="746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  <p:cxnSp>
        <p:nvCxnSpPr>
          <p:cNvPr id="167978" name="AutoShape 76"/>
          <p:cNvCxnSpPr>
            <a:cxnSpLocks noChangeShapeType="1"/>
            <a:stCxn id="167979" idx="6"/>
            <a:endCxn id="167968" idx="7"/>
          </p:cNvCxnSpPr>
          <p:nvPr/>
        </p:nvCxnSpPr>
        <p:spPr bwMode="auto">
          <a:xfrm flipV="1">
            <a:off x="2827338" y="4046538"/>
            <a:ext cx="2116137" cy="47625"/>
          </a:xfrm>
          <a:prstGeom prst="curvedConnector4">
            <a:avLst>
              <a:gd name="adj1" fmla="val 49588"/>
              <a:gd name="adj2" fmla="val 613333"/>
            </a:avLst>
          </a:prstGeom>
          <a:noFill/>
          <a:ln w="9525">
            <a:solidFill>
              <a:srgbClr val="000000"/>
            </a:solidFill>
            <a:round/>
            <a:headEnd type="none" w="sm" len="sm"/>
            <a:tailEnd type="triangl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67979" name="Oval 77"/>
          <p:cNvSpPr>
            <a:spLocks noChangeArrowheads="1"/>
          </p:cNvSpPr>
          <p:nvPr/>
        </p:nvSpPr>
        <p:spPr bwMode="auto">
          <a:xfrm>
            <a:off x="2752725" y="4056063"/>
            <a:ext cx="74613" cy="74612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round/>
                <a:headEnd type="none" w="sm" len="sm"/>
                <a:tailEnd type="none" w="sm" len="sm"/>
              </a14:hiddenLine>
            </a:ext>
          </a:extLst>
        </p:spPr>
        <p:txBody>
          <a:bodyPr wrap="none" anchor="ctr"/>
          <a:lstStyle/>
          <a:p>
            <a:pPr defTabSz="914400"/>
            <a:endParaRPr lang="en-US" sz="1800">
              <a:solidFill>
                <a:srgbClr val="00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44116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5" name="Rectangle 2" descr="25%"/>
          <p:cNvSpPr>
            <a:spLocks noChangeArrowheads="1"/>
          </p:cNvSpPr>
          <p:nvPr/>
        </p:nvSpPr>
        <p:spPr bwMode="auto">
          <a:xfrm>
            <a:off x="5791200" y="5105400"/>
            <a:ext cx="2514600" cy="990600"/>
          </a:xfrm>
          <a:prstGeom prst="rect">
            <a:avLst/>
          </a:prstGeom>
          <a:pattFill prst="pct25">
            <a:fgClr>
              <a:srgbClr val="FAFD00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hangingPunct="0"/>
            <a:endParaRPr lang="en-US" sz="1800">
              <a:solidFill>
                <a:srgbClr val="000000"/>
              </a:solidFill>
              <a:latin typeface="Helvetica" charset="0"/>
              <a:cs typeface="Arial" charset="0"/>
            </a:endParaRPr>
          </a:p>
        </p:txBody>
      </p:sp>
      <p:sp>
        <p:nvSpPr>
          <p:cNvPr id="164866" name="Rectangle 3" descr="25%"/>
          <p:cNvSpPr>
            <a:spLocks noChangeArrowheads="1"/>
          </p:cNvSpPr>
          <p:nvPr/>
        </p:nvSpPr>
        <p:spPr bwMode="auto">
          <a:xfrm>
            <a:off x="5791200" y="4495800"/>
            <a:ext cx="2514600" cy="609600"/>
          </a:xfrm>
          <a:prstGeom prst="rect">
            <a:avLst/>
          </a:prstGeom>
          <a:pattFill prst="pct25">
            <a:fgClr>
              <a:schemeClr val="tx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hangingPunct="0"/>
            <a:endParaRPr lang="en-US" sz="1800">
              <a:solidFill>
                <a:srgbClr val="000000"/>
              </a:solidFill>
              <a:latin typeface="Helvetica" charset="0"/>
              <a:cs typeface="Arial" charset="0"/>
            </a:endParaRPr>
          </a:p>
        </p:txBody>
      </p:sp>
      <p:sp>
        <p:nvSpPr>
          <p:cNvPr id="164867" name="Rectangle 4" descr="25%"/>
          <p:cNvSpPr>
            <a:spLocks noChangeArrowheads="1"/>
          </p:cNvSpPr>
          <p:nvPr/>
        </p:nvSpPr>
        <p:spPr bwMode="auto">
          <a:xfrm>
            <a:off x="5791200" y="3581400"/>
            <a:ext cx="2514600" cy="914400"/>
          </a:xfrm>
          <a:prstGeom prst="rect">
            <a:avLst/>
          </a:prstGeom>
          <a:pattFill prst="pct25">
            <a:fgClr>
              <a:schemeClr val="accent2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hangingPunct="0"/>
            <a:endParaRPr lang="en-US" sz="1800">
              <a:solidFill>
                <a:srgbClr val="000000"/>
              </a:solidFill>
              <a:latin typeface="Helvetica" charset="0"/>
              <a:cs typeface="Arial" charset="0"/>
            </a:endParaRPr>
          </a:p>
        </p:txBody>
      </p:sp>
      <p:sp>
        <p:nvSpPr>
          <p:cNvPr id="164868" name="Rectangle 5" descr="25%"/>
          <p:cNvSpPr>
            <a:spLocks noChangeArrowheads="1"/>
          </p:cNvSpPr>
          <p:nvPr/>
        </p:nvSpPr>
        <p:spPr bwMode="auto">
          <a:xfrm>
            <a:off x="5791200" y="1524000"/>
            <a:ext cx="2514600" cy="533400"/>
          </a:xfrm>
          <a:prstGeom prst="rect">
            <a:avLst/>
          </a:prstGeom>
          <a:pattFill prst="pct25">
            <a:fgClr>
              <a:srgbClr val="E5405D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hangingPunct="0"/>
            <a:endParaRPr lang="en-US" sz="1800">
              <a:solidFill>
                <a:srgbClr val="000000"/>
              </a:solidFill>
              <a:latin typeface="Helvetica" charset="0"/>
              <a:cs typeface="Arial" charset="0"/>
            </a:endParaRPr>
          </a:p>
        </p:txBody>
      </p:sp>
      <p:sp>
        <p:nvSpPr>
          <p:cNvPr id="164869" name="Rectangle 6" descr="25%"/>
          <p:cNvSpPr>
            <a:spLocks noChangeArrowheads="1"/>
          </p:cNvSpPr>
          <p:nvPr/>
        </p:nvSpPr>
        <p:spPr bwMode="auto">
          <a:xfrm>
            <a:off x="5791200" y="774700"/>
            <a:ext cx="2514600" cy="749300"/>
          </a:xfrm>
          <a:prstGeom prst="rect">
            <a:avLst/>
          </a:prstGeom>
          <a:pattFill prst="pct25">
            <a:fgClr>
              <a:srgbClr val="00B7A5"/>
            </a:fgClr>
            <a:bgClr>
              <a:schemeClr val="bg1"/>
            </a:bgClr>
          </a:pattFill>
          <a:ln>
            <a:noFill/>
          </a:ln>
          <a:extLs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 eaLnBrk="0" hangingPunct="0"/>
            <a:endParaRPr lang="en-US" sz="1800">
              <a:solidFill>
                <a:srgbClr val="000000"/>
              </a:solidFill>
              <a:latin typeface="Helvetica" charset="0"/>
              <a:cs typeface="Arial" charset="0"/>
            </a:endParaRPr>
          </a:p>
        </p:txBody>
      </p:sp>
      <p:sp>
        <p:nvSpPr>
          <p:cNvPr id="164870" name="Rectangle 8"/>
          <p:cNvSpPr>
            <a:spLocks noChangeArrowheads="1"/>
          </p:cNvSpPr>
          <p:nvPr/>
        </p:nvSpPr>
        <p:spPr bwMode="auto">
          <a:xfrm>
            <a:off x="5803900" y="774700"/>
            <a:ext cx="2489200" cy="568960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hangingPunct="0"/>
            <a:endParaRPr lang="en-US" sz="1800">
              <a:solidFill>
                <a:srgbClr val="000000"/>
              </a:solidFill>
              <a:latin typeface="Helvetica" charset="0"/>
              <a:cs typeface="Arial" charset="0"/>
            </a:endParaRPr>
          </a:p>
        </p:txBody>
      </p:sp>
      <p:sp>
        <p:nvSpPr>
          <p:cNvPr id="164871" name="Line 9"/>
          <p:cNvSpPr>
            <a:spLocks noChangeShapeType="1"/>
          </p:cNvSpPr>
          <p:nvPr/>
        </p:nvSpPr>
        <p:spPr bwMode="auto">
          <a:xfrm>
            <a:off x="5803900" y="2082800"/>
            <a:ext cx="248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2" name="Line 10"/>
          <p:cNvSpPr>
            <a:spLocks noChangeShapeType="1"/>
          </p:cNvSpPr>
          <p:nvPr/>
        </p:nvSpPr>
        <p:spPr bwMode="auto">
          <a:xfrm>
            <a:off x="5803900" y="3581400"/>
            <a:ext cx="248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3" name="Line 11"/>
          <p:cNvSpPr>
            <a:spLocks noChangeShapeType="1"/>
          </p:cNvSpPr>
          <p:nvPr/>
        </p:nvSpPr>
        <p:spPr bwMode="auto">
          <a:xfrm>
            <a:off x="5803900" y="5105400"/>
            <a:ext cx="248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4" name="Line 12"/>
          <p:cNvSpPr>
            <a:spLocks noChangeShapeType="1"/>
          </p:cNvSpPr>
          <p:nvPr/>
        </p:nvSpPr>
        <p:spPr bwMode="auto">
          <a:xfrm>
            <a:off x="5803900" y="1524000"/>
            <a:ext cx="248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5" name="Rectangle 13"/>
          <p:cNvSpPr>
            <a:spLocks noChangeArrowheads="1"/>
          </p:cNvSpPr>
          <p:nvPr/>
        </p:nvSpPr>
        <p:spPr bwMode="auto">
          <a:xfrm>
            <a:off x="8278813" y="6186488"/>
            <a:ext cx="5984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914400" eaLnBrk="0" hangingPunct="0"/>
            <a:r>
              <a:rPr lang="en-US" sz="1800" b="1">
                <a:solidFill>
                  <a:srgbClr val="000000"/>
                </a:solidFill>
                <a:latin typeface="Courier" charset="0"/>
                <a:cs typeface="Arial" charset="0"/>
              </a:rPr>
              <a:t>0x0</a:t>
            </a:r>
          </a:p>
        </p:txBody>
      </p:sp>
      <p:sp>
        <p:nvSpPr>
          <p:cNvPr id="164876" name="Rectangle 15"/>
          <p:cNvSpPr>
            <a:spLocks noChangeArrowheads="1"/>
          </p:cNvSpPr>
          <p:nvPr/>
        </p:nvSpPr>
        <p:spPr bwMode="auto">
          <a:xfrm>
            <a:off x="6202363" y="457200"/>
            <a:ext cx="1552575" cy="363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914400" eaLnBrk="0" hangingPunct="0"/>
            <a:r>
              <a:rPr lang="en-US" sz="1800" b="1">
                <a:solidFill>
                  <a:srgbClr val="000000"/>
                </a:solidFill>
                <a:latin typeface="Courier" charset="0"/>
                <a:cs typeface="Arial" charset="0"/>
              </a:rPr>
              <a:t>0x7fffffff</a:t>
            </a:r>
          </a:p>
        </p:txBody>
      </p:sp>
      <p:sp>
        <p:nvSpPr>
          <p:cNvPr id="164877" name="Line 18"/>
          <p:cNvSpPr>
            <a:spLocks noChangeShapeType="1"/>
          </p:cNvSpPr>
          <p:nvPr/>
        </p:nvSpPr>
        <p:spPr bwMode="auto">
          <a:xfrm>
            <a:off x="5797550" y="4495800"/>
            <a:ext cx="25019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78" name="Rectangle 19"/>
          <p:cNvSpPr>
            <a:spLocks noChangeArrowheads="1"/>
          </p:cNvSpPr>
          <p:nvPr/>
        </p:nvSpPr>
        <p:spPr bwMode="auto">
          <a:xfrm>
            <a:off x="6172200" y="4572000"/>
            <a:ext cx="1739207" cy="45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914400" eaLnBrk="0" hangingPunct="0"/>
            <a:r>
              <a:rPr lang="en-US" b="1" dirty="0" smtClean="0">
                <a:solidFill>
                  <a:srgbClr val="F3F3F3"/>
                </a:solidFill>
                <a:latin typeface="Helvetica" charset="0"/>
                <a:cs typeface="Arial" charset="0"/>
              </a:rPr>
              <a:t>Static data</a:t>
            </a:r>
            <a:endParaRPr lang="en-US" b="1" dirty="0">
              <a:solidFill>
                <a:srgbClr val="F3F3F3"/>
              </a:solidFill>
              <a:latin typeface="Helvetica" charset="0"/>
              <a:cs typeface="Arial" charset="0"/>
            </a:endParaRPr>
          </a:p>
        </p:txBody>
      </p:sp>
      <p:sp>
        <p:nvSpPr>
          <p:cNvPr id="157715" name="Rectangle 20"/>
          <p:cNvSpPr>
            <a:spLocks noChangeArrowheads="1"/>
          </p:cNvSpPr>
          <p:nvPr/>
        </p:nvSpPr>
        <p:spPr bwMode="auto">
          <a:xfrm>
            <a:off x="5918200" y="3657600"/>
            <a:ext cx="2184400" cy="828675"/>
          </a:xfrm>
          <a:prstGeom prst="rect">
            <a:avLst/>
          </a:prstGeom>
          <a:noFill/>
          <a:ln>
            <a:noFill/>
          </a:ln>
        </p:spPr>
        <p:txBody>
          <a:bodyPr wrap="none" lIns="90487" tIns="44450" rIns="90487" bIns="44450">
            <a:spAutoFit/>
          </a:bodyPr>
          <a:lstStyle/>
          <a:p>
            <a:pPr algn="ctr" defTabSz="914400" eaLnBrk="0" hangingPunct="0">
              <a:defRPr/>
            </a:pPr>
            <a:r>
              <a:rPr lang="en-US" b="1" dirty="0">
                <a:solidFill>
                  <a:srgbClr val="F3F3F3"/>
                </a:solidFill>
                <a:latin typeface="Helvetica" charset="0"/>
                <a:cs typeface="Arial" charset="0"/>
              </a:rPr>
              <a:t>Dynamic data</a:t>
            </a:r>
          </a:p>
          <a:p>
            <a:pPr algn="ctr" defTabSz="914400" eaLnBrk="0" hangingPunct="0">
              <a:defRPr/>
            </a:pPr>
            <a:r>
              <a:rPr lang="en-US" b="1" dirty="0">
                <a:solidFill>
                  <a:srgbClr val="F3F3F3"/>
                </a:solidFill>
                <a:latin typeface="Helvetica" charset="0"/>
                <a:cs typeface="Arial" charset="0"/>
              </a:rPr>
              <a:t>(heap/BSS)</a:t>
            </a:r>
          </a:p>
        </p:txBody>
      </p:sp>
      <p:sp>
        <p:nvSpPr>
          <p:cNvPr id="164880" name="Rectangle 21"/>
          <p:cNvSpPr>
            <a:spLocks noChangeArrowheads="1"/>
          </p:cNvSpPr>
          <p:nvPr/>
        </p:nvSpPr>
        <p:spPr bwMode="auto">
          <a:xfrm>
            <a:off x="6477000" y="5181600"/>
            <a:ext cx="1212850" cy="828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487" tIns="44450" rIns="90487" bIns="44450">
            <a:spAutoFit/>
          </a:bodyPr>
          <a:lstStyle/>
          <a:p>
            <a:pPr algn="ctr" defTabSz="914400" eaLnBrk="0" hangingPunct="0"/>
            <a:r>
              <a:rPr lang="en-US" b="1" dirty="0">
                <a:solidFill>
                  <a:srgbClr val="F3F3F3"/>
                </a:solidFill>
                <a:latin typeface="Helvetica" charset="0"/>
                <a:cs typeface="Arial" charset="0"/>
              </a:rPr>
              <a:t>Text</a:t>
            </a:r>
          </a:p>
          <a:p>
            <a:pPr algn="ctr" defTabSz="914400" eaLnBrk="0" hangingPunct="0"/>
            <a:r>
              <a:rPr lang="en-US" b="1" dirty="0">
                <a:solidFill>
                  <a:srgbClr val="F3F3F3"/>
                </a:solidFill>
                <a:latin typeface="Helvetica" charset="0"/>
                <a:cs typeface="Arial" charset="0"/>
              </a:rPr>
              <a:t>(code)</a:t>
            </a:r>
          </a:p>
        </p:txBody>
      </p:sp>
      <p:sp>
        <p:nvSpPr>
          <p:cNvPr id="164881" name="Rectangle 23"/>
          <p:cNvSpPr>
            <a:spLocks noChangeArrowheads="1"/>
          </p:cNvSpPr>
          <p:nvPr/>
        </p:nvSpPr>
        <p:spPr bwMode="auto">
          <a:xfrm>
            <a:off x="6508750" y="1598613"/>
            <a:ext cx="1003300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914400" eaLnBrk="0" hangingPunct="0"/>
            <a:r>
              <a:rPr lang="en-US" b="1" dirty="0">
                <a:solidFill>
                  <a:srgbClr val="F3F3F3"/>
                </a:solidFill>
                <a:latin typeface="Helvetica" charset="0"/>
                <a:cs typeface="Arial" charset="0"/>
              </a:rPr>
              <a:t>Stack</a:t>
            </a:r>
          </a:p>
        </p:txBody>
      </p:sp>
      <p:sp>
        <p:nvSpPr>
          <p:cNvPr id="164882" name="Rectangle 24"/>
          <p:cNvSpPr>
            <a:spLocks noChangeArrowheads="1"/>
          </p:cNvSpPr>
          <p:nvPr/>
        </p:nvSpPr>
        <p:spPr bwMode="auto">
          <a:xfrm>
            <a:off x="6402388" y="957263"/>
            <a:ext cx="1209675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487" tIns="44450" rIns="90487" bIns="44450">
            <a:spAutoFit/>
          </a:bodyPr>
          <a:lstStyle/>
          <a:p>
            <a:pPr defTabSz="914400" eaLnBrk="0" hangingPunct="0"/>
            <a:r>
              <a:rPr lang="en-US" sz="1800" b="1">
                <a:solidFill>
                  <a:srgbClr val="FF5008"/>
                </a:solidFill>
                <a:latin typeface="Helvetica" charset="0"/>
                <a:cs typeface="Arial" charset="0"/>
              </a:rPr>
              <a:t>Reserved</a:t>
            </a:r>
          </a:p>
        </p:txBody>
      </p:sp>
      <p:sp>
        <p:nvSpPr>
          <p:cNvPr id="164883" name="Line 12"/>
          <p:cNvSpPr>
            <a:spLocks noChangeShapeType="1"/>
          </p:cNvSpPr>
          <p:nvPr/>
        </p:nvSpPr>
        <p:spPr bwMode="auto">
          <a:xfrm>
            <a:off x="5789613" y="6096000"/>
            <a:ext cx="24892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488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>
                <a:latin typeface="Arial" charset="0"/>
                <a:ea typeface="ＭＳ Ｐゴシック" charset="0"/>
              </a:rPr>
              <a:t>VAS example (32-bit)</a:t>
            </a:r>
          </a:p>
        </p:txBody>
      </p:sp>
      <p:sp>
        <p:nvSpPr>
          <p:cNvPr id="164885" name="Content Placeholder 1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5410200" cy="4111625"/>
          </a:xfrm>
        </p:spPr>
        <p:txBody>
          <a:bodyPr/>
          <a:lstStyle/>
          <a:p>
            <a:r>
              <a:rPr lang="en-US" sz="2000" dirty="0" smtClean="0">
                <a:solidFill>
                  <a:schemeClr val="bg1"/>
                </a:solidFill>
                <a:latin typeface="Arial" charset="0"/>
                <a:ea typeface="ＭＳ Ｐゴシック" charset="0"/>
              </a:rPr>
              <a:t>The program uses virtual memory through its process’ </a:t>
            </a:r>
            <a:r>
              <a:rPr lang="en-US" sz="2000" dirty="0" smtClean="0">
                <a:solidFill>
                  <a:srgbClr val="800000"/>
                </a:solidFill>
                <a:latin typeface="Arial" charset="0"/>
                <a:ea typeface="ＭＳ Ｐゴシック" charset="0"/>
              </a:rPr>
              <a:t>Virtual Address Space:</a:t>
            </a:r>
          </a:p>
          <a:p>
            <a:r>
              <a:rPr lang="en-US" sz="2000" dirty="0" smtClean="0">
                <a:latin typeface="Arial" charset="0"/>
                <a:ea typeface="ＭＳ Ｐゴシック" charset="0"/>
              </a:rPr>
              <a:t>An </a:t>
            </a:r>
            <a:r>
              <a:rPr lang="en-US" sz="2000" dirty="0">
                <a:latin typeface="Arial" charset="0"/>
                <a:ea typeface="ＭＳ Ｐゴシック" charset="0"/>
              </a:rPr>
              <a:t>addressable array of bytes…</a:t>
            </a:r>
          </a:p>
          <a:p>
            <a:r>
              <a:rPr lang="en-US" sz="2000" dirty="0">
                <a:latin typeface="Arial" charset="0"/>
                <a:ea typeface="ＭＳ Ｐゴシック" charset="0"/>
              </a:rPr>
              <a:t>Containing every instruction the process thread can execute…</a:t>
            </a:r>
          </a:p>
          <a:p>
            <a:r>
              <a:rPr lang="en-US" sz="2000" dirty="0">
                <a:latin typeface="Arial" charset="0"/>
                <a:ea typeface="ＭＳ Ｐゴシック" charset="0"/>
              </a:rPr>
              <a:t>And every piece of data those instructions can read/write…</a:t>
            </a:r>
          </a:p>
          <a:p>
            <a:pPr lvl="1"/>
            <a:r>
              <a:rPr lang="en-US" sz="1800" dirty="0">
                <a:latin typeface="Arial" charset="0"/>
                <a:ea typeface="ＭＳ Ｐゴシック" charset="0"/>
              </a:rPr>
              <a:t>i.e., read/write == </a:t>
            </a:r>
            <a:r>
              <a:rPr lang="en-US" sz="1800" b="1" dirty="0">
                <a:latin typeface="Arial" charset="0"/>
                <a:ea typeface="ＭＳ Ｐゴシック" charset="0"/>
              </a:rPr>
              <a:t>load/</a:t>
            </a:r>
            <a:r>
              <a:rPr lang="en-US" sz="1800" b="1" dirty="0" smtClean="0">
                <a:latin typeface="Arial" charset="0"/>
                <a:ea typeface="ＭＳ Ｐゴシック" charset="0"/>
              </a:rPr>
              <a:t>store 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on memory</a:t>
            </a:r>
            <a:endParaRPr lang="en-US" sz="1800" dirty="0">
              <a:latin typeface="Arial" charset="0"/>
              <a:ea typeface="ＭＳ Ｐゴシック" charset="0"/>
            </a:endParaRPr>
          </a:p>
          <a:p>
            <a:r>
              <a:rPr lang="en-US" sz="2000" dirty="0">
                <a:latin typeface="Arial" charset="0"/>
                <a:ea typeface="ＭＳ Ｐゴシック" charset="0"/>
              </a:rPr>
              <a:t>Partitioned into logical </a:t>
            </a:r>
            <a:r>
              <a:rPr lang="en-US" sz="2000" b="1" dirty="0">
                <a:solidFill>
                  <a:srgbClr val="651222"/>
                </a:solidFill>
                <a:latin typeface="Arial" charset="0"/>
                <a:ea typeface="ＭＳ Ｐゴシック" charset="0"/>
              </a:rPr>
              <a:t>segments</a:t>
            </a:r>
            <a:r>
              <a:rPr lang="en-US" sz="2000" dirty="0">
                <a:solidFill>
                  <a:srgbClr val="651222"/>
                </a:solidFill>
                <a:latin typeface="Arial" charset="0"/>
                <a:ea typeface="ＭＳ Ｐゴシック" charset="0"/>
              </a:rPr>
              <a:t> </a:t>
            </a:r>
            <a:r>
              <a:rPr lang="en-US" sz="2000" dirty="0">
                <a:latin typeface="Arial" charset="0"/>
                <a:ea typeface="ＭＳ Ｐゴシック" charset="0"/>
              </a:rPr>
              <a:t>with distinct purpose and use.</a:t>
            </a:r>
          </a:p>
          <a:p>
            <a:r>
              <a:rPr lang="en-US" sz="2000" dirty="0">
                <a:latin typeface="Arial" charset="0"/>
                <a:ea typeface="ＭＳ Ｐゴシック" charset="0"/>
              </a:rPr>
              <a:t>Every memory reference by a thread is interpreted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in the context of </a:t>
            </a:r>
            <a:r>
              <a:rPr lang="en-US" sz="2000" dirty="0">
                <a:latin typeface="Arial" charset="0"/>
                <a:ea typeface="ＭＳ Ｐゴシック" charset="0"/>
              </a:rPr>
              <a:t>its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VAS.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lvl="1"/>
            <a:r>
              <a:rPr lang="en-US" sz="1800" dirty="0" smtClean="0">
                <a:latin typeface="Arial" charset="0"/>
                <a:ea typeface="ＭＳ Ｐゴシック" charset="0"/>
              </a:rPr>
              <a:t>Resolves </a:t>
            </a:r>
            <a:r>
              <a:rPr lang="en-US" sz="1800" dirty="0">
                <a:latin typeface="Arial" charset="0"/>
                <a:ea typeface="ＭＳ Ｐゴシック" charset="0"/>
              </a:rPr>
              <a:t>to a location in machine 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memory</a:t>
            </a:r>
            <a:endParaRPr lang="en-US" sz="1800" dirty="0">
              <a:latin typeface="Arial" charset="0"/>
              <a:ea typeface="ＭＳ Ｐゴシック" charset="0"/>
            </a:endParaRPr>
          </a:p>
        </p:txBody>
      </p:sp>
      <p:sp>
        <p:nvSpPr>
          <p:cNvPr id="28" name="Down Arrow 27"/>
          <p:cNvSpPr/>
          <p:nvPr/>
        </p:nvSpPr>
        <p:spPr bwMode="auto">
          <a:xfrm rot="10800000" flipV="1">
            <a:off x="6764338" y="2100263"/>
            <a:ext cx="492125" cy="614362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  <a:ea typeface="ＭＳ Ｐゴシック" charset="-128"/>
              <a:cs typeface="Arial" charset="0"/>
            </a:endParaRPr>
          </a:p>
        </p:txBody>
      </p:sp>
      <p:sp>
        <p:nvSpPr>
          <p:cNvPr id="29" name="Down Arrow 28"/>
          <p:cNvSpPr/>
          <p:nvPr/>
        </p:nvSpPr>
        <p:spPr bwMode="auto">
          <a:xfrm rot="10800000">
            <a:off x="6764338" y="2967038"/>
            <a:ext cx="492125" cy="614362"/>
          </a:xfrm>
          <a:prstGeom prst="downArrow">
            <a:avLst/>
          </a:prstGeom>
          <a:solidFill>
            <a:schemeClr val="tx2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/>
            </a:pPr>
            <a:endParaRPr lang="en-US">
              <a:solidFill>
                <a:prstClr val="white"/>
              </a:solidFill>
              <a:ea typeface="ＭＳ Ｐゴシック" charset="-128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055162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598" y="446300"/>
            <a:ext cx="5143992" cy="337164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P(int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 a){…}</a:t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/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void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C(int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x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){ </a:t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y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P(x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); </a:t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}</a:t>
            </a:r>
            <a:endParaRPr lang="en-US" b="1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462850" y="4255380"/>
            <a:ext cx="5516930" cy="1248389"/>
          </a:xfrm>
          <a:prstGeom prst="wedgeRoundRectCallout">
            <a:avLst>
              <a:gd name="adj1" fmla="val 6578"/>
              <a:gd name="adj2" fmla="val -144402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prstClr val="white"/>
                </a:solidFill>
                <a:latin typeface="Calibri"/>
              </a:rPr>
              <a:t>How do C and P share information?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62850" y="5503769"/>
            <a:ext cx="5516930" cy="846734"/>
          </a:xfrm>
          <a:prstGeom prst="round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1" indent="0" algn="ctr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prstClr val="black"/>
                </a:solidFill>
                <a:latin typeface="Calibri"/>
              </a:rPr>
              <a:t>Via a shared, in-memory stack</a:t>
            </a:r>
          </a:p>
        </p:txBody>
      </p:sp>
    </p:spTree>
    <p:extLst>
      <p:ext uri="{BB962C8B-B14F-4D97-AF65-F5344CB8AC3E}">
        <p14:creationId xmlns:p14="http://schemas.microsoft.com/office/powerpoint/2010/main" val="31475218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The Operating System</a:t>
            </a:r>
          </a:p>
        </p:txBody>
      </p:sp>
      <p:sp>
        <p:nvSpPr>
          <p:cNvPr id="138242" name="Content Placeholder 3"/>
          <p:cNvSpPr>
            <a:spLocks noGrp="1"/>
          </p:cNvSpPr>
          <p:nvPr>
            <p:ph idx="1"/>
          </p:nvPr>
        </p:nvSpPr>
        <p:spPr>
          <a:xfrm>
            <a:off x="457200" y="1447800"/>
            <a:ext cx="8226425" cy="4111625"/>
          </a:xfrm>
        </p:spPr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An operating system:</a:t>
            </a: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Runs programs; sets </a:t>
            </a:r>
            <a:r>
              <a:rPr lang="en-US" dirty="0">
                <a:latin typeface="Arial" charset="0"/>
                <a:ea typeface="ＭＳ Ｐゴシック" charset="0"/>
              </a:rPr>
              <a:t>up </a:t>
            </a:r>
            <a:r>
              <a:rPr lang="en-US" dirty="0" smtClean="0">
                <a:latin typeface="Arial" charset="0"/>
                <a:ea typeface="ＭＳ Ｐゴシック" charset="0"/>
              </a:rPr>
              <a:t>execution contexts for programs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Enables programs to interact with the outside world</a:t>
            </a:r>
          </a:p>
          <a:p>
            <a:pPr lvl="1" eaLnBrk="1" hangingPunct="1"/>
            <a:r>
              <a:rPr lang="en-US" dirty="0">
                <a:latin typeface="Arial" charset="0"/>
                <a:ea typeface="ＭＳ Ｐゴシック" charset="0"/>
              </a:rPr>
              <a:t>E</a:t>
            </a:r>
            <a:r>
              <a:rPr lang="en-US" dirty="0" smtClean="0">
                <a:latin typeface="Arial" charset="0"/>
                <a:ea typeface="ＭＳ Ｐゴシック" charset="0"/>
              </a:rPr>
              <a:t>nforces isolation among programs</a:t>
            </a:r>
            <a:endParaRPr lang="en-US" dirty="0">
              <a:latin typeface="Arial" charset="0"/>
              <a:ea typeface="ＭＳ Ｐゴシック" charset="0"/>
            </a:endParaRPr>
          </a:p>
          <a:p>
            <a:pPr lvl="1" eaLnBrk="1" hangingPunct="1"/>
            <a:r>
              <a:rPr lang="en-US" dirty="0" smtClean="0">
                <a:latin typeface="Arial" charset="0"/>
                <a:ea typeface="ＭＳ Ｐゴシック" charset="0"/>
              </a:rPr>
              <a:t>Mediates interactions among programs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2514600" y="4179280"/>
            <a:ext cx="4340225" cy="2373920"/>
            <a:chOff x="3595688" y="3581400"/>
            <a:chExt cx="5087937" cy="2782887"/>
          </a:xfrm>
        </p:grpSpPr>
        <p:sp>
          <p:nvSpPr>
            <p:cNvPr id="14" name="AutoShape 7"/>
            <p:cNvSpPr>
              <a:spLocks noChangeArrowheads="1"/>
            </p:cNvSpPr>
            <p:nvPr/>
          </p:nvSpPr>
          <p:spPr bwMode="auto">
            <a:xfrm>
              <a:off x="4514850" y="4000500"/>
              <a:ext cx="298450" cy="585787"/>
            </a:xfrm>
            <a:prstGeom prst="downArrow">
              <a:avLst>
                <a:gd name="adj1" fmla="val 50000"/>
                <a:gd name="adj2" fmla="val 49069"/>
              </a:avLst>
            </a:prstGeom>
            <a:solidFill>
              <a:srgbClr val="9986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 flipV="1">
              <a:off x="7131050" y="4000500"/>
              <a:ext cx="296863" cy="585787"/>
            </a:xfrm>
            <a:prstGeom prst="downArrow">
              <a:avLst>
                <a:gd name="adj1" fmla="val 50000"/>
                <a:gd name="adj2" fmla="val 49331"/>
              </a:avLst>
            </a:prstGeom>
            <a:solidFill>
              <a:srgbClr val="9986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6" name="Rectangle 9"/>
            <p:cNvSpPr>
              <a:spLocks noChangeArrowheads="1"/>
            </p:cNvSpPr>
            <p:nvPr/>
          </p:nvSpPr>
          <p:spPr bwMode="auto">
            <a:xfrm>
              <a:off x="3595688" y="3581400"/>
              <a:ext cx="5075237" cy="447675"/>
            </a:xfrm>
            <a:prstGeom prst="rect">
              <a:avLst/>
            </a:prstGeom>
            <a:solidFill>
              <a:srgbClr val="998674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8674"/>
              </a:extrusionClr>
            </a:sp3d>
          </p:spPr>
          <p:txBody>
            <a:bodyPr wrap="none" anchor="ctr">
              <a:flatTx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User Applications</a:t>
              </a:r>
            </a:p>
          </p:txBody>
        </p:sp>
        <p:sp>
          <p:nvSpPr>
            <p:cNvPr id="17" name="AutoShape 10"/>
            <p:cNvSpPr>
              <a:spLocks noChangeArrowheads="1"/>
            </p:cNvSpPr>
            <p:nvPr/>
          </p:nvSpPr>
          <p:spPr bwMode="auto">
            <a:xfrm>
              <a:off x="4497388" y="5172075"/>
              <a:ext cx="298450" cy="585787"/>
            </a:xfrm>
            <a:prstGeom prst="downArrow">
              <a:avLst>
                <a:gd name="adj1" fmla="val 50000"/>
                <a:gd name="adj2" fmla="val 49069"/>
              </a:avLst>
            </a:prstGeom>
            <a:solidFill>
              <a:srgbClr val="9986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8" name="AutoShape 11"/>
            <p:cNvSpPr>
              <a:spLocks noChangeArrowheads="1"/>
            </p:cNvSpPr>
            <p:nvPr/>
          </p:nvSpPr>
          <p:spPr bwMode="auto">
            <a:xfrm flipV="1">
              <a:off x="7115175" y="5172075"/>
              <a:ext cx="298450" cy="585787"/>
            </a:xfrm>
            <a:prstGeom prst="downArrow">
              <a:avLst>
                <a:gd name="adj1" fmla="val 50000"/>
                <a:gd name="adj2" fmla="val 49069"/>
              </a:avLst>
            </a:prstGeom>
            <a:solidFill>
              <a:srgbClr val="99867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3611563" y="4773612"/>
              <a:ext cx="4237037" cy="447675"/>
            </a:xfrm>
            <a:prstGeom prst="rect">
              <a:avLst/>
            </a:prstGeom>
            <a:solidFill>
              <a:srgbClr val="998674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8674"/>
              </a:extrusionClr>
            </a:sp3d>
          </p:spPr>
          <p:txBody>
            <a:bodyPr wrap="none" anchor="ctr">
              <a:flatTx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Operating System(s)</a:t>
              </a:r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3602038" y="5916612"/>
              <a:ext cx="5076825" cy="447675"/>
            </a:xfrm>
            <a:prstGeom prst="rect">
              <a:avLst/>
            </a:prstGeom>
            <a:solidFill>
              <a:srgbClr val="998674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8674"/>
              </a:extrusionClr>
            </a:sp3d>
          </p:spPr>
          <p:txBody>
            <a:bodyPr wrap="none" anchor="ctr">
              <a:flatTx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100000"/>
                <a:buFont typeface="Times New Roman" charset="0"/>
                <a:buNone/>
                <a:tabLst/>
                <a:defRPr/>
              </a:pP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Substrate / Architecture</a:t>
              </a:r>
            </a:p>
          </p:txBody>
        </p:sp>
        <p:grpSp>
          <p:nvGrpSpPr>
            <p:cNvPr id="21" name="Group 5"/>
            <p:cNvGrpSpPr>
              <a:grpSpLocks/>
            </p:cNvGrpSpPr>
            <p:nvPr/>
          </p:nvGrpSpPr>
          <p:grpSpPr bwMode="auto">
            <a:xfrm>
              <a:off x="8374063" y="4057650"/>
              <a:ext cx="309562" cy="1630362"/>
              <a:chOff x="8379328" y="2379464"/>
              <a:chExt cx="298319" cy="1143554"/>
            </a:xfrm>
          </p:grpSpPr>
          <p:sp>
            <p:nvSpPr>
              <p:cNvPr id="22" name="AutoShape 11"/>
              <p:cNvSpPr>
                <a:spLocks noChangeArrowheads="1"/>
              </p:cNvSpPr>
              <p:nvPr/>
            </p:nvSpPr>
            <p:spPr bwMode="auto">
              <a:xfrm flipV="1">
                <a:off x="8379328" y="2379464"/>
                <a:ext cx="298319" cy="585828"/>
              </a:xfrm>
              <a:prstGeom prst="downArrow">
                <a:avLst>
                  <a:gd name="adj1" fmla="val 50000"/>
                  <a:gd name="adj2" fmla="val 49094"/>
                </a:avLst>
              </a:prstGeom>
              <a:solidFill>
                <a:srgbClr val="9986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23" name="AutoShape 11"/>
              <p:cNvSpPr>
                <a:spLocks noChangeArrowheads="1"/>
              </p:cNvSpPr>
              <p:nvPr/>
            </p:nvSpPr>
            <p:spPr bwMode="auto">
              <a:xfrm>
                <a:off x="8379328" y="2937190"/>
                <a:ext cx="298319" cy="585828"/>
              </a:xfrm>
              <a:prstGeom prst="downArrow">
                <a:avLst>
                  <a:gd name="adj1" fmla="val 50000"/>
                  <a:gd name="adj2" fmla="val 49094"/>
                </a:avLst>
              </a:prstGeom>
              <a:solidFill>
                <a:srgbClr val="998674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100000"/>
                  <a:buFont typeface="Times New Roman" charset="0"/>
                  <a:buNone/>
                  <a:tabLst/>
                  <a:defRPr/>
                </a:pPr>
                <a:endPara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33121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74598" y="446300"/>
            <a:ext cx="5143992" cy="3371646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P(int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 a){…}</a:t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/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void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C(int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x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){ </a:t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 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int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 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y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=</a:t>
            </a:r>
            <a:r>
              <a:rPr lang="en-US" b="1" dirty="0" err="1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P(x</a:t>
            </a: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); </a:t>
            </a:r>
            <a:b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</a:br>
            <a:r>
              <a:rPr lang="en-US" b="1" dirty="0" smtClean="0">
                <a:solidFill>
                  <a:schemeClr val="accent3">
                    <a:lumMod val="50000"/>
                  </a:schemeClr>
                </a:solidFill>
                <a:latin typeface="Courier"/>
                <a:cs typeface="Courier"/>
              </a:rPr>
              <a:t>}</a:t>
            </a:r>
            <a:endParaRPr lang="en-US" b="1" dirty="0"/>
          </a:p>
        </p:txBody>
      </p:sp>
      <p:sp>
        <p:nvSpPr>
          <p:cNvPr id="4" name="Rounded Rectangular Callout 3"/>
          <p:cNvSpPr/>
          <p:nvPr/>
        </p:nvSpPr>
        <p:spPr>
          <a:xfrm>
            <a:off x="1462850" y="4255380"/>
            <a:ext cx="5516930" cy="1248389"/>
          </a:xfrm>
          <a:prstGeom prst="wedgeRoundRectCallout">
            <a:avLst>
              <a:gd name="adj1" fmla="val 6578"/>
              <a:gd name="adj2" fmla="val -144402"/>
              <a:gd name="adj3" fmla="val 16667"/>
            </a:avLst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2800" b="1" dirty="0">
                <a:solidFill>
                  <a:prstClr val="white"/>
                </a:solidFill>
                <a:latin typeface="Calibri"/>
              </a:rPr>
              <a:t>What info is stored on the stack?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462850" y="5503769"/>
            <a:ext cx="5516930" cy="846734"/>
          </a:xfrm>
          <a:prstGeom prst="roundRect">
            <a:avLst/>
          </a:prstGeom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t"/>
          <a:lstStyle/>
          <a:p>
            <a:pPr marL="457200" lvl="1" indent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C’s registers, call arguments, RA, </a:t>
            </a:r>
          </a:p>
          <a:p>
            <a:pPr marL="457200" lvl="1" indent="0" fontAlgn="auto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latin typeface="Calibri"/>
              </a:rPr>
              <a:t>P's local </a:t>
            </a:r>
            <a:r>
              <a:rPr lang="en-US" dirty="0" err="1">
                <a:solidFill>
                  <a:srgbClr val="000000"/>
                </a:solidFill>
                <a:latin typeface="Calibri"/>
              </a:rPr>
              <a:t>vars</a:t>
            </a:r>
            <a:endParaRPr lang="en-US" dirty="0">
              <a:solidFill>
                <a:srgbClr val="000000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78020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ea typeface="Arial" pitchFamily="-1" charset="0"/>
              </a:rPr>
              <a:t>Review of the stack</a:t>
            </a:r>
          </a:p>
        </p:txBody>
      </p:sp>
      <p:sp>
        <p:nvSpPr>
          <p:cNvPr id="25603" name="Rectangl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ea typeface="Arial" pitchFamily="-1" charset="0"/>
              </a:rPr>
              <a:t>Each </a:t>
            </a:r>
            <a:r>
              <a:rPr lang="en-US" b="1" dirty="0">
                <a:solidFill>
                  <a:schemeClr val="accent1"/>
                </a:solidFill>
                <a:ea typeface="Arial" pitchFamily="-1" charset="0"/>
              </a:rPr>
              <a:t>stack frame</a:t>
            </a:r>
            <a:r>
              <a:rPr lang="en-US" dirty="0">
                <a:ea typeface="Arial" pitchFamily="-1" charset="0"/>
              </a:rPr>
              <a:t> contains a function’s</a:t>
            </a:r>
          </a:p>
          <a:p>
            <a:pPr lvl="1"/>
            <a:r>
              <a:rPr lang="en-US" dirty="0">
                <a:ea typeface="Arial" pitchFamily="-1" charset="0"/>
              </a:rPr>
              <a:t>Local variables</a:t>
            </a:r>
          </a:p>
          <a:p>
            <a:pPr lvl="1"/>
            <a:r>
              <a:rPr lang="en-US" dirty="0">
                <a:ea typeface="Arial" pitchFamily="-1" charset="0"/>
              </a:rPr>
              <a:t>Parameters</a:t>
            </a:r>
          </a:p>
          <a:p>
            <a:pPr lvl="1"/>
            <a:r>
              <a:rPr lang="en-US" dirty="0">
                <a:ea typeface="Arial" pitchFamily="-1" charset="0"/>
              </a:rPr>
              <a:t>Return address</a:t>
            </a:r>
          </a:p>
          <a:p>
            <a:pPr lvl="1"/>
            <a:r>
              <a:rPr lang="en-US" dirty="0">
                <a:ea typeface="Arial" pitchFamily="-1" charset="0"/>
              </a:rPr>
              <a:t>Saved values of calling function’s registers</a:t>
            </a:r>
          </a:p>
          <a:p>
            <a:r>
              <a:rPr lang="en-US" dirty="0">
                <a:ea typeface="Arial" pitchFamily="-1" charset="0"/>
              </a:rPr>
              <a:t>The stack enables recursion</a:t>
            </a:r>
          </a:p>
        </p:txBody>
      </p:sp>
    </p:spTree>
    <p:extLst>
      <p:ext uri="{BB962C8B-B14F-4D97-AF65-F5344CB8AC3E}">
        <p14:creationId xmlns:p14="http://schemas.microsoft.com/office/powerpoint/2010/main" val="2755459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5867400" y="5029200"/>
            <a:ext cx="2895600" cy="838200"/>
            <a:chOff x="5867400" y="5029200"/>
            <a:chExt cx="2895600" cy="838200"/>
          </a:xfrm>
          <a:solidFill>
            <a:srgbClr val="95B3D7"/>
          </a:solidFill>
          <a:effectLst/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867400" y="50292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c</a:t>
              </a: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onst1=1</a:t>
              </a:r>
              <a:endParaRPr lang="en-US" sz="18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c</a:t>
              </a: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onst2=0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867400" y="50292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main</a:t>
              </a:r>
            </a:p>
          </p:txBody>
        </p:sp>
      </p:grpSp>
      <p:sp>
        <p:nvSpPr>
          <p:cNvPr id="26627" name="Rectangle 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endParaRPr lang="en-US" dirty="0">
              <a:ea typeface="Arial" pitchFamily="-1" charset="0"/>
            </a:endParaRP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5867400" y="4191000"/>
            <a:ext cx="2895600" cy="838200"/>
            <a:chOff x="5867400" y="4191000"/>
            <a:chExt cx="2895600" cy="838200"/>
          </a:xfrm>
          <a:solidFill>
            <a:srgbClr val="95B3D7"/>
          </a:solidFill>
          <a:effectLst/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867400" y="41910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tmp</a:t>
              </a: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=1</a:t>
              </a:r>
              <a:endParaRPr lang="en-US" sz="180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RA=</a:t>
              </a: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0x804838c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867400" y="41910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A</a:t>
              </a:r>
            </a:p>
          </p:txBody>
        </p:sp>
      </p:grpSp>
      <p:grpSp>
        <p:nvGrpSpPr>
          <p:cNvPr id="14" name="Group 71"/>
          <p:cNvGrpSpPr>
            <a:grpSpLocks/>
          </p:cNvGrpSpPr>
          <p:nvPr/>
        </p:nvGrpSpPr>
        <p:grpSpPr bwMode="auto">
          <a:xfrm>
            <a:off x="5867400" y="3352800"/>
            <a:ext cx="2895600" cy="838200"/>
            <a:chOff x="5867400" y="3352800"/>
            <a:chExt cx="2895600" cy="838200"/>
          </a:xfrm>
          <a:solidFill>
            <a:srgbClr val="95B3D7"/>
          </a:solidFill>
          <a:effectLst/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867400" y="33528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b="1" dirty="0">
                <a:solidFill>
                  <a:prstClr val="black"/>
                </a:solidFill>
                <a:latin typeface="Calibri"/>
                <a:ea typeface="+mn-ea"/>
                <a:cs typeface="Arial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RA=0x8048361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867400" y="33528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B</a:t>
              </a:r>
            </a:p>
          </p:txBody>
        </p:sp>
      </p:grpSp>
      <p:grpSp>
        <p:nvGrpSpPr>
          <p:cNvPr id="26656" name="Group 72"/>
          <p:cNvGrpSpPr>
            <a:grpSpLocks/>
          </p:cNvGrpSpPr>
          <p:nvPr/>
        </p:nvGrpSpPr>
        <p:grpSpPr bwMode="auto">
          <a:xfrm>
            <a:off x="5867400" y="2514600"/>
            <a:ext cx="2895600" cy="838200"/>
            <a:chOff x="5867400" y="2514600"/>
            <a:chExt cx="2895600" cy="838200"/>
          </a:xfrm>
          <a:solidFill>
            <a:srgbClr val="95B3D7"/>
          </a:solidFill>
          <a:effectLst/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867400" y="25146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prstClr val="black"/>
                  </a:solidFill>
                  <a:latin typeface="Calibri" charset="0"/>
                  <a:ea typeface="Arial" charset="0"/>
                  <a:cs typeface="Arial" charset="0"/>
                </a:rPr>
                <a:t>const=0</a:t>
              </a:r>
              <a:endParaRPr lang="en-US" sz="1800">
                <a:solidFill>
                  <a:prstClr val="black"/>
                </a:solidFill>
                <a:latin typeface="Gill Sans MT" charset="-18"/>
                <a:ea typeface="Arial" charset="0"/>
                <a:cs typeface="Arial" charset="0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prstClr val="black"/>
                  </a:solidFill>
                  <a:latin typeface="Calibri" charset="0"/>
                  <a:ea typeface="Arial" charset="0"/>
                  <a:cs typeface="Arial" charset="0"/>
                </a:rPr>
                <a:t>RA=0x8048354</a:t>
              </a:r>
              <a:endParaRPr lang="en-US">
                <a:solidFill>
                  <a:prstClr val="black"/>
                </a:solidFill>
                <a:latin typeface="Gill Sans MT" charset="-18"/>
                <a:ea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867400" y="25146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C</a:t>
              </a:r>
            </a:p>
          </p:txBody>
        </p:sp>
      </p:grpSp>
      <p:grpSp>
        <p:nvGrpSpPr>
          <p:cNvPr id="26657" name="Group 73"/>
          <p:cNvGrpSpPr>
            <a:grpSpLocks/>
          </p:cNvGrpSpPr>
          <p:nvPr/>
        </p:nvGrpSpPr>
        <p:grpSpPr bwMode="auto">
          <a:xfrm>
            <a:off x="5867400" y="1676400"/>
            <a:ext cx="2895600" cy="838200"/>
            <a:chOff x="5867400" y="1676400"/>
            <a:chExt cx="2895600" cy="838200"/>
          </a:xfrm>
          <a:solidFill>
            <a:srgbClr val="95B3D7"/>
          </a:solidFill>
          <a:effectLst/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867400" y="16764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tmp</a:t>
              </a: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=0</a:t>
              </a:r>
              <a:endParaRPr lang="en-US" sz="18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RA=0x8048347</a:t>
              </a: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867400" y="16764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A</a:t>
              </a: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4724400" y="16764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7C80"/>
                </a:solidFill>
                <a:latin typeface="Calibri" charset="0"/>
                <a:ea typeface="Arial" charset="0"/>
                <a:cs typeface="Arial" charset="0"/>
              </a:rPr>
              <a:t>0xfffffff</a:t>
            </a:r>
            <a:endParaRPr lang="en-US" sz="1400" b="1" dirty="0">
              <a:solidFill>
                <a:srgbClr val="FF7C80"/>
              </a:solidFill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724400" y="19050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724400" y="2133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724400" y="2362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24400" y="25908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24400" y="28194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724400" y="30480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724400" y="3276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4400" y="4419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724400" y="4648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724400" y="48768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24400" y="51054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53340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5562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24400" y="5791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724400" y="60198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7C80"/>
                </a:solidFill>
                <a:latin typeface="Arial"/>
                <a:ea typeface="+mn-ea"/>
                <a:cs typeface="Arial"/>
              </a:rPr>
              <a:t>0x0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724400" y="3505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495800" y="1143000"/>
            <a:ext cx="1219200" cy="3810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7C80"/>
                </a:solidFill>
                <a:latin typeface="Calibri" charset="0"/>
                <a:ea typeface="Arial" charset="0"/>
                <a:cs typeface="Arial" charset="0"/>
              </a:rPr>
              <a:t>Memory</a:t>
            </a:r>
            <a:endParaRPr lang="en-US" b="1" dirty="0">
              <a:solidFill>
                <a:srgbClr val="FF7C80"/>
              </a:solidFill>
              <a:ea typeface="Arial" charset="0"/>
              <a:cs typeface="Arial" charset="0"/>
            </a:endParaRPr>
          </a:p>
        </p:txBody>
      </p:sp>
      <p:grpSp>
        <p:nvGrpSpPr>
          <p:cNvPr id="26658" name="Group 56"/>
          <p:cNvGrpSpPr>
            <a:grpSpLocks/>
          </p:cNvGrpSpPr>
          <p:nvPr/>
        </p:nvGrpSpPr>
        <p:grpSpPr bwMode="auto">
          <a:xfrm>
            <a:off x="152400" y="1143000"/>
            <a:ext cx="4267200" cy="5029200"/>
            <a:chOff x="152400" y="1143000"/>
            <a:chExt cx="4267200" cy="5029200"/>
          </a:xfrm>
          <a:effectLst/>
        </p:grpSpPr>
        <p:sp>
          <p:nvSpPr>
            <p:cNvPr id="4" name="Rectangle 3"/>
            <p:cNvSpPr txBox="1">
              <a:spLocks noChangeArrowheads="1"/>
            </p:cNvSpPr>
            <p:nvPr/>
          </p:nvSpPr>
          <p:spPr bwMode="auto">
            <a:xfrm>
              <a:off x="1676400" y="1647825"/>
              <a:ext cx="2743200" cy="4524375"/>
            </a:xfrm>
            <a:prstGeom prst="rect">
              <a:avLst/>
            </a:prstGeom>
            <a:solidFill>
              <a:srgbClr val="BFBFBF"/>
            </a:solidFill>
            <a:ln w="28575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void C () {</a:t>
              </a:r>
              <a:endParaRPr lang="en-US" sz="18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 A (0);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}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1" dirty="0">
                <a:solidFill>
                  <a:prstClr val="black"/>
                </a:solidFill>
                <a:latin typeface="Courier New"/>
                <a:ea typeface="+mn-ea"/>
                <a:cs typeface="Courier New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void B () {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 C ();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}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1" dirty="0">
                <a:solidFill>
                  <a:prstClr val="black"/>
                </a:solidFill>
                <a:latin typeface="Courier New"/>
                <a:ea typeface="+mn-ea"/>
                <a:cs typeface="Courier New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void A (</a:t>
              </a:r>
              <a:r>
                <a:rPr lang="en-US" sz="1800" b="1" dirty="0" err="1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int</a:t>
              </a: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</a:t>
              </a:r>
              <a:r>
                <a:rPr lang="en-US" sz="1800" b="1" dirty="0" err="1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tmp</a:t>
              </a: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){</a:t>
              </a:r>
              <a:endParaRPr lang="en-US" sz="18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 if (</a:t>
              </a:r>
              <a:r>
                <a:rPr lang="en-US" sz="1800" b="1" dirty="0" err="1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tmp</a:t>
              </a: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) B ();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}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1" dirty="0">
                <a:solidFill>
                  <a:prstClr val="black"/>
                </a:solidFill>
                <a:latin typeface="Courier New"/>
                <a:ea typeface="+mn-ea"/>
                <a:cs typeface="Courier New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 err="1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int</a:t>
              </a: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main () {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 A (1);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 return 0;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}</a:t>
              </a:r>
            </a:p>
          </p:txBody>
        </p:sp>
        <p:sp>
          <p:nvSpPr>
            <p:cNvPr id="5" name="Right Arrow 4"/>
            <p:cNvSpPr>
              <a:spLocks noChangeArrowheads="1"/>
            </p:cNvSpPr>
            <p:nvPr/>
          </p:nvSpPr>
          <p:spPr bwMode="auto">
            <a:xfrm>
              <a:off x="152400" y="2028825"/>
              <a:ext cx="1676400" cy="609600"/>
            </a:xfrm>
            <a:prstGeom prst="rightArrow">
              <a:avLst>
                <a:gd name="adj1" fmla="val 50000"/>
                <a:gd name="adj2" fmla="val 4999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0x8048347</a:t>
              </a:r>
              <a:endParaRPr lang="en-US" sz="2000" b="1" dirty="0">
                <a:solidFill>
                  <a:prstClr val="black">
                    <a:alpha val="100000"/>
                  </a:prstClr>
                </a:solidFill>
                <a:latin typeface="Calibri"/>
                <a:ea typeface="+mn-ea"/>
                <a:cs typeface="Arial"/>
              </a:endParaRPr>
            </a:p>
          </p:txBody>
        </p:sp>
        <p:sp>
          <p:nvSpPr>
            <p:cNvPr id="7" name="Right Arrow 6"/>
            <p:cNvSpPr>
              <a:spLocks noChangeArrowheads="1"/>
            </p:cNvSpPr>
            <p:nvPr/>
          </p:nvSpPr>
          <p:spPr bwMode="auto">
            <a:xfrm>
              <a:off x="152400" y="3171825"/>
              <a:ext cx="1676400" cy="609600"/>
            </a:xfrm>
            <a:prstGeom prst="rightArrow">
              <a:avLst>
                <a:gd name="adj1" fmla="val 50000"/>
                <a:gd name="adj2" fmla="val 4999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0x8048354</a:t>
              </a:r>
              <a:endParaRPr lang="en-US" sz="2000" b="1" dirty="0">
                <a:solidFill>
                  <a:prstClr val="black">
                    <a:alpha val="100000"/>
                  </a:prstClr>
                </a:solidFill>
                <a:latin typeface="Calibri"/>
                <a:ea typeface="+mn-ea"/>
                <a:cs typeface="Arial"/>
              </a:endParaRPr>
            </a:p>
          </p:txBody>
        </p:sp>
        <p:sp>
          <p:nvSpPr>
            <p:cNvPr id="6" name="Right Arrow 5"/>
            <p:cNvSpPr>
              <a:spLocks noChangeArrowheads="1"/>
            </p:cNvSpPr>
            <p:nvPr/>
          </p:nvSpPr>
          <p:spPr bwMode="auto">
            <a:xfrm>
              <a:off x="152400" y="4238625"/>
              <a:ext cx="1676400" cy="609600"/>
            </a:xfrm>
            <a:prstGeom prst="rightArrow">
              <a:avLst>
                <a:gd name="adj1" fmla="val 50000"/>
                <a:gd name="adj2" fmla="val 4999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0x8048361</a:t>
              </a:r>
              <a:endParaRPr lang="en-US" sz="2000" b="1" dirty="0">
                <a:solidFill>
                  <a:prstClr val="black">
                    <a:alpha val="100000"/>
                  </a:prstClr>
                </a:solidFill>
                <a:latin typeface="Calibri"/>
                <a:ea typeface="+mn-ea"/>
                <a:cs typeface="Arial"/>
              </a:endParaRPr>
            </a:p>
          </p:txBody>
        </p:sp>
        <p:sp>
          <p:nvSpPr>
            <p:cNvPr id="8" name="Right Arrow 7"/>
            <p:cNvSpPr>
              <a:spLocks noChangeArrowheads="1"/>
            </p:cNvSpPr>
            <p:nvPr/>
          </p:nvSpPr>
          <p:spPr bwMode="auto">
            <a:xfrm>
              <a:off x="152400" y="5381625"/>
              <a:ext cx="1676400" cy="609600"/>
            </a:xfrm>
            <a:prstGeom prst="rightArrow">
              <a:avLst>
                <a:gd name="adj1" fmla="val 50000"/>
                <a:gd name="adj2" fmla="val 4999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0x804838c</a:t>
              </a:r>
              <a:endParaRPr lang="en-US" sz="2000" b="1" dirty="0">
                <a:solidFill>
                  <a:prstClr val="black">
                    <a:alpha val="100000"/>
                  </a:prstClr>
                </a:solidFill>
                <a:latin typeface="Calibri"/>
                <a:ea typeface="+mn-ea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514600" y="1143000"/>
              <a:ext cx="1219200" cy="381000"/>
            </a:xfrm>
            <a:prstGeom prst="rect">
              <a:avLst/>
            </a:prstGeom>
            <a:solidFill>
              <a:srgbClr val="BFBFBF"/>
            </a:solidFill>
            <a:ln w="19050" cap="flat" cmpd="sng" algn="ctr">
              <a:solidFill>
                <a:schemeClr val="bg1">
                  <a:shade val="75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Arial"/>
                  <a:ea typeface="+mn-ea"/>
                  <a:cs typeface="Arial"/>
                </a:rPr>
                <a:t>Code</a:t>
              </a:r>
              <a:endParaRPr lang="en-US" b="1" dirty="0">
                <a:solidFill>
                  <a:prstClr val="black"/>
                </a:solidFill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6629400" y="1143000"/>
            <a:ext cx="1219200" cy="381000"/>
          </a:xfrm>
          <a:prstGeom prst="rect">
            <a:avLst/>
          </a:prstGeom>
          <a:solidFill>
            <a:srgbClr val="95B3D7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Calibri" charset="0"/>
                <a:ea typeface="Arial" charset="0"/>
                <a:cs typeface="Arial" charset="0"/>
              </a:rPr>
              <a:t>Stack</a:t>
            </a:r>
            <a:endParaRPr lang="en-US" b="1" dirty="0">
              <a:solidFill>
                <a:prstClr val="black"/>
              </a:solidFill>
              <a:ea typeface="Arial" charset="0"/>
              <a:cs typeface="Arial" charset="0"/>
            </a:endParaRPr>
          </a:p>
        </p:txBody>
      </p:sp>
      <p:sp>
        <p:nvSpPr>
          <p:cNvPr id="26652" name="Rectangle 40"/>
          <p:cNvSpPr>
            <a:spLocks noChangeArrowheads="1"/>
          </p:cNvSpPr>
          <p:nvPr/>
        </p:nvSpPr>
        <p:spPr bwMode="auto">
          <a:xfrm>
            <a:off x="4724400" y="3733800"/>
            <a:ext cx="762000" cy="685800"/>
          </a:xfrm>
          <a:prstGeom prst="rect">
            <a:avLst/>
          </a:prstGeom>
          <a:noFill/>
          <a:ln w="57150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…</a:t>
            </a:r>
          </a:p>
        </p:txBody>
      </p:sp>
      <p:grpSp>
        <p:nvGrpSpPr>
          <p:cNvPr id="26659" name="Group 59"/>
          <p:cNvGrpSpPr>
            <a:grpSpLocks/>
          </p:cNvGrpSpPr>
          <p:nvPr/>
        </p:nvGrpSpPr>
        <p:grpSpPr bwMode="auto">
          <a:xfrm>
            <a:off x="4419600" y="1676400"/>
            <a:ext cx="304800" cy="4457700"/>
            <a:chOff x="4419600" y="1676400"/>
            <a:chExt cx="304800" cy="4457700"/>
          </a:xfrm>
          <a:effectLst/>
        </p:grpSpPr>
        <p:cxnSp>
          <p:nvCxnSpPr>
            <p:cNvPr id="26662" name="Straight Connector 43"/>
            <p:cNvCxnSpPr>
              <a:cxnSpLocks noChangeShapeType="1"/>
            </p:cNvCxnSpPr>
            <p:nvPr/>
          </p:nvCxnSpPr>
          <p:spPr bwMode="auto">
            <a:xfrm rot="5400000" flipV="1">
              <a:off x="4114800" y="1981200"/>
              <a:ext cx="91440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6663" name="Straight Connector 44"/>
            <p:cNvCxnSpPr>
              <a:cxnSpLocks noChangeShapeType="1"/>
            </p:cNvCxnSpPr>
            <p:nvPr/>
          </p:nvCxnSpPr>
          <p:spPr bwMode="auto">
            <a:xfrm rot="5400000">
              <a:off x="3171825" y="4600575"/>
              <a:ext cx="2819400" cy="24765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</p:grpSp>
      <p:grpSp>
        <p:nvGrpSpPr>
          <p:cNvPr id="26664" name="Group 68"/>
          <p:cNvGrpSpPr>
            <a:grpSpLocks/>
          </p:cNvGrpSpPr>
          <p:nvPr/>
        </p:nvGrpSpPr>
        <p:grpSpPr bwMode="auto">
          <a:xfrm>
            <a:off x="5486400" y="5029200"/>
            <a:ext cx="381000" cy="838200"/>
            <a:chOff x="5486400" y="5029200"/>
            <a:chExt cx="381000" cy="838200"/>
          </a:xfrm>
          <a:effectLst/>
        </p:grpSpPr>
        <p:cxnSp>
          <p:nvCxnSpPr>
            <p:cNvPr id="26660" name="Straight Connector 61"/>
            <p:cNvCxnSpPr>
              <a:cxnSpLocks noChangeShapeType="1"/>
            </p:cNvCxnSpPr>
            <p:nvPr/>
          </p:nvCxnSpPr>
          <p:spPr bwMode="auto">
            <a:xfrm rot="10800000">
              <a:off x="5486400" y="5791200"/>
              <a:ext cx="381000" cy="7620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6661" name="Straight Connector 62"/>
            <p:cNvCxnSpPr>
              <a:cxnSpLocks noChangeShapeType="1"/>
            </p:cNvCxnSpPr>
            <p:nvPr/>
          </p:nvCxnSpPr>
          <p:spPr bwMode="auto">
            <a:xfrm rot="10800000" flipV="1">
              <a:off x="5486400" y="5029200"/>
              <a:ext cx="381000" cy="30480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</p:grpSp>
      <p:sp>
        <p:nvSpPr>
          <p:cNvPr id="75" name="Right Arrow 74"/>
          <p:cNvSpPr>
            <a:spLocks noChangeArrowheads="1"/>
          </p:cNvSpPr>
          <p:nvPr/>
        </p:nvSpPr>
        <p:spPr bwMode="auto">
          <a:xfrm rot="19145137" flipH="1">
            <a:off x="8431213" y="4522788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sz="2000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76" name="Right Arrow 75"/>
          <p:cNvSpPr>
            <a:spLocks noChangeArrowheads="1"/>
          </p:cNvSpPr>
          <p:nvPr/>
        </p:nvSpPr>
        <p:spPr bwMode="auto">
          <a:xfrm rot="19145137" flipH="1">
            <a:off x="8399463" y="3689350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sz="2000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77" name="Right Arrow 76"/>
          <p:cNvSpPr>
            <a:spLocks noChangeArrowheads="1"/>
          </p:cNvSpPr>
          <p:nvPr/>
        </p:nvSpPr>
        <p:spPr bwMode="auto">
          <a:xfrm rot="19145137" flipH="1">
            <a:off x="8447088" y="2881313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sz="2000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78" name="Right Arrow 77"/>
          <p:cNvSpPr>
            <a:spLocks noChangeArrowheads="1"/>
          </p:cNvSpPr>
          <p:nvPr/>
        </p:nvSpPr>
        <p:spPr bwMode="auto">
          <a:xfrm rot="19145137" flipH="1">
            <a:off x="8431213" y="2020888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sz="2000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79" name="Right Arrow 78"/>
          <p:cNvSpPr>
            <a:spLocks noChangeArrowheads="1"/>
          </p:cNvSpPr>
          <p:nvPr/>
        </p:nvSpPr>
        <p:spPr bwMode="auto">
          <a:xfrm rot="19145137" flipH="1">
            <a:off x="8431213" y="1154113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sz="2000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85709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BFBFBF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2665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5B3D8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5B3D8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2666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5" grpId="0" animBg="1"/>
      <p:bldP spid="75" grpId="1" animBg="1"/>
      <p:bldP spid="75" grpId="2" animBg="1"/>
      <p:bldP spid="75" grpId="3" animBg="1"/>
      <p:bldP spid="76" grpId="0" animBg="1"/>
      <p:bldP spid="76" grpId="1" animBg="1"/>
      <p:bldP spid="76" grpId="2" animBg="1"/>
      <p:bldP spid="76" grpId="3" animBg="1"/>
      <p:bldP spid="77" grpId="0" animBg="1"/>
      <p:bldP spid="77" grpId="1" animBg="1"/>
      <p:bldP spid="77" grpId="2" animBg="1"/>
      <p:bldP spid="77" grpId="3" animBg="1"/>
      <p:bldP spid="78" grpId="0" animBg="1"/>
      <p:bldP spid="78" grpId="1" animBg="1"/>
      <p:bldP spid="78" grpId="2" animBg="1"/>
      <p:bldP spid="78" grpId="3" animBg="1"/>
      <p:bldP spid="79" grpId="0" animBg="1"/>
      <p:bldP spid="79" grpId="1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5867400" y="5029200"/>
            <a:ext cx="2895600" cy="838200"/>
            <a:chOff x="5867400" y="5029200"/>
            <a:chExt cx="2895600" cy="838200"/>
          </a:xfrm>
          <a:solidFill>
            <a:srgbClr val="95B3D7"/>
          </a:solidFill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867400" y="50292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c</a:t>
              </a: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onst1=3</a:t>
              </a:r>
              <a:endParaRPr lang="en-US" sz="18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c</a:t>
              </a: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onst2=0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867400" y="50292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main</a:t>
              </a:r>
            </a:p>
          </p:txBody>
        </p:sp>
      </p:grpSp>
      <p:sp>
        <p:nvSpPr>
          <p:cNvPr id="27651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Arial" pitchFamily="-1" charset="0"/>
            </a:endParaRP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5867400" y="4191000"/>
            <a:ext cx="2895600" cy="838200"/>
            <a:chOff x="5867400" y="4191000"/>
            <a:chExt cx="2895600" cy="838200"/>
          </a:xfrm>
          <a:solidFill>
            <a:srgbClr val="95B3D7"/>
          </a:solidFill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867400" y="41910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bnd</a:t>
              </a: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=3</a:t>
              </a:r>
              <a:endParaRPr lang="en-US" sz="18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RA=</a:t>
              </a: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0x804838c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867400" y="41910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A</a:t>
              </a:r>
            </a:p>
          </p:txBody>
        </p:sp>
      </p:grpSp>
      <p:grpSp>
        <p:nvGrpSpPr>
          <p:cNvPr id="5" name="Group 71"/>
          <p:cNvGrpSpPr>
            <a:grpSpLocks/>
          </p:cNvGrpSpPr>
          <p:nvPr/>
        </p:nvGrpSpPr>
        <p:grpSpPr bwMode="auto">
          <a:xfrm>
            <a:off x="5867400" y="3352800"/>
            <a:ext cx="2895600" cy="838200"/>
            <a:chOff x="5867400" y="3352800"/>
            <a:chExt cx="2895600" cy="838200"/>
          </a:xfrm>
          <a:solidFill>
            <a:srgbClr val="95B3D7"/>
          </a:solidFill>
        </p:grpSpPr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5867400" y="33528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bnd</a:t>
              </a: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=2</a:t>
              </a: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RA=0x8048361</a:t>
              </a:r>
            </a:p>
          </p:txBody>
        </p:sp>
        <p:sp>
          <p:nvSpPr>
            <p:cNvPr id="17" name="Rectangle 16"/>
            <p:cNvSpPr/>
            <p:nvPr/>
          </p:nvSpPr>
          <p:spPr bwMode="auto">
            <a:xfrm>
              <a:off x="5867400" y="33528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A</a:t>
              </a:r>
            </a:p>
          </p:txBody>
        </p:sp>
      </p:grpSp>
      <p:grpSp>
        <p:nvGrpSpPr>
          <p:cNvPr id="7" name="Group 72"/>
          <p:cNvGrpSpPr>
            <a:grpSpLocks/>
          </p:cNvGrpSpPr>
          <p:nvPr/>
        </p:nvGrpSpPr>
        <p:grpSpPr bwMode="auto">
          <a:xfrm>
            <a:off x="5867400" y="2514600"/>
            <a:ext cx="2895600" cy="838200"/>
            <a:chOff x="5867400" y="2514600"/>
            <a:chExt cx="2895600" cy="838200"/>
          </a:xfrm>
          <a:solidFill>
            <a:srgbClr val="95B3D7"/>
          </a:solidFill>
        </p:grpSpPr>
        <p:sp>
          <p:nvSpPr>
            <p:cNvPr id="12" name="Rectangle 11"/>
            <p:cNvSpPr>
              <a:spLocks noChangeArrowheads="1"/>
            </p:cNvSpPr>
            <p:nvPr/>
          </p:nvSpPr>
          <p:spPr bwMode="auto">
            <a:xfrm>
              <a:off x="5867400" y="25146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prstClr val="black"/>
                  </a:solidFill>
                  <a:latin typeface="Calibri" charset="0"/>
                  <a:ea typeface="Arial" charset="0"/>
                  <a:cs typeface="Arial" charset="0"/>
                </a:rPr>
                <a:t>bnd=1</a:t>
              </a:r>
              <a:endParaRPr lang="en-US" sz="1800">
                <a:solidFill>
                  <a:prstClr val="black"/>
                </a:solidFill>
                <a:latin typeface="Gill Sans MT" charset="-18"/>
                <a:ea typeface="Arial" charset="0"/>
                <a:cs typeface="Arial" charset="0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>
                  <a:solidFill>
                    <a:prstClr val="black"/>
                  </a:solidFill>
                  <a:latin typeface="Calibri" charset="0"/>
                  <a:ea typeface="Arial" charset="0"/>
                  <a:cs typeface="Arial" charset="0"/>
                </a:rPr>
                <a:t>RA=0x8048361</a:t>
              </a:r>
              <a:endParaRPr lang="en-US">
                <a:solidFill>
                  <a:prstClr val="black"/>
                </a:solidFill>
                <a:latin typeface="Gill Sans MT" charset="-18"/>
                <a:ea typeface="Arial" charset="0"/>
                <a:cs typeface="Arial" charset="0"/>
              </a:endParaRPr>
            </a:p>
          </p:txBody>
        </p:sp>
        <p:sp>
          <p:nvSpPr>
            <p:cNvPr id="16" name="Rectangle 15"/>
            <p:cNvSpPr/>
            <p:nvPr/>
          </p:nvSpPr>
          <p:spPr bwMode="auto">
            <a:xfrm>
              <a:off x="5867400" y="25146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A</a:t>
              </a:r>
            </a:p>
          </p:txBody>
        </p:sp>
      </p:grpSp>
      <p:grpSp>
        <p:nvGrpSpPr>
          <p:cNvPr id="14" name="Group 73"/>
          <p:cNvGrpSpPr>
            <a:grpSpLocks/>
          </p:cNvGrpSpPr>
          <p:nvPr/>
        </p:nvGrpSpPr>
        <p:grpSpPr bwMode="auto">
          <a:xfrm>
            <a:off x="5867400" y="1676400"/>
            <a:ext cx="2895600" cy="838200"/>
            <a:chOff x="5867400" y="1676400"/>
            <a:chExt cx="2895600" cy="838200"/>
          </a:xfrm>
          <a:solidFill>
            <a:srgbClr val="95B3D7"/>
          </a:solidFill>
        </p:grpSpPr>
        <p:sp>
          <p:nvSpPr>
            <p:cNvPr id="13" name="Rectangle 12"/>
            <p:cNvSpPr>
              <a:spLocks noChangeArrowheads="1"/>
            </p:cNvSpPr>
            <p:nvPr/>
          </p:nvSpPr>
          <p:spPr bwMode="auto">
            <a:xfrm>
              <a:off x="5867400" y="16764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bnd</a:t>
              </a: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=0</a:t>
              </a:r>
              <a:endParaRPr lang="en-US" sz="18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RA=0x8048361</a:t>
              </a:r>
              <a:endParaRPr lang="en-US" b="1" dirty="0">
                <a:solidFill>
                  <a:prstClr val="black">
                    <a:alpha val="100000"/>
                  </a:prstClr>
                </a:solidFill>
                <a:latin typeface="Calibri"/>
                <a:ea typeface="+mn-ea"/>
                <a:cs typeface="Arial"/>
              </a:endParaRPr>
            </a:p>
          </p:txBody>
        </p:sp>
        <p:sp>
          <p:nvSpPr>
            <p:cNvPr id="18" name="Rectangle 17"/>
            <p:cNvSpPr/>
            <p:nvPr/>
          </p:nvSpPr>
          <p:spPr bwMode="auto">
            <a:xfrm>
              <a:off x="5867400" y="16764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A</a:t>
              </a: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4724400" y="16764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7C80"/>
                </a:solidFill>
                <a:latin typeface="Calibri" charset="0"/>
                <a:ea typeface="Arial" charset="0"/>
                <a:cs typeface="Arial" charset="0"/>
              </a:rPr>
              <a:t>0xfffffff</a:t>
            </a:r>
            <a:endParaRPr lang="en-US" sz="1400" b="1" dirty="0">
              <a:solidFill>
                <a:srgbClr val="FF7C80"/>
              </a:solidFill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724400" y="19050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724400" y="2133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724400" y="2362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24400" y="25908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24400" y="28194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724400" y="30480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724400" y="3276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4400" y="4419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724400" y="4648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724400" y="48768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24400" y="51054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53340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5562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24400" y="5791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724400" y="60198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7C80"/>
                </a:solidFill>
                <a:latin typeface="Arial"/>
                <a:ea typeface="+mn-ea"/>
                <a:cs typeface="Arial"/>
              </a:rPr>
              <a:t>0x0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724400" y="3505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495800" y="1143000"/>
            <a:ext cx="1219200" cy="3810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7C80"/>
                </a:solidFill>
                <a:latin typeface="Calibri" charset="0"/>
                <a:ea typeface="Arial" charset="0"/>
                <a:cs typeface="Arial" charset="0"/>
              </a:rPr>
              <a:t>Memory</a:t>
            </a:r>
            <a:endParaRPr lang="en-US" b="1" dirty="0">
              <a:solidFill>
                <a:srgbClr val="FF7C80"/>
              </a:solidFill>
              <a:ea typeface="Arial" charset="0"/>
              <a:cs typeface="Arial" charset="0"/>
            </a:endParaRPr>
          </a:p>
        </p:txBody>
      </p:sp>
      <p:grpSp>
        <p:nvGrpSpPr>
          <p:cNvPr id="37" name="Group 56"/>
          <p:cNvGrpSpPr>
            <a:grpSpLocks/>
          </p:cNvGrpSpPr>
          <p:nvPr/>
        </p:nvGrpSpPr>
        <p:grpSpPr bwMode="auto">
          <a:xfrm>
            <a:off x="152400" y="1143000"/>
            <a:ext cx="4267200" cy="4038600"/>
            <a:chOff x="152400" y="1143000"/>
            <a:chExt cx="4267200" cy="4038600"/>
          </a:xfrm>
        </p:grpSpPr>
        <p:sp>
          <p:nvSpPr>
            <p:cNvPr id="4" name="Rectangle 3"/>
            <p:cNvSpPr txBox="1">
              <a:spLocks noChangeArrowheads="1"/>
            </p:cNvSpPr>
            <p:nvPr/>
          </p:nvSpPr>
          <p:spPr bwMode="auto">
            <a:xfrm>
              <a:off x="1676400" y="2595563"/>
              <a:ext cx="2743200" cy="2586037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8575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void A (</a:t>
              </a:r>
              <a:r>
                <a:rPr lang="en-US" sz="1800" b="1" dirty="0" err="1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int</a:t>
              </a: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</a:t>
              </a:r>
              <a:r>
                <a:rPr lang="en-US" sz="1800" b="1" dirty="0" err="1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bnd</a:t>
              </a: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){</a:t>
              </a:r>
              <a:endParaRPr lang="en-US" sz="18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 if (</a:t>
              </a:r>
              <a:r>
                <a:rPr lang="en-US" sz="1800" b="1" dirty="0" err="1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bnd</a:t>
              </a: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) 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   A (bnd-1);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}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1800" b="1" dirty="0">
                <a:solidFill>
                  <a:prstClr val="black"/>
                </a:solidFill>
                <a:latin typeface="Courier New"/>
                <a:ea typeface="+mn-ea"/>
                <a:cs typeface="Courier New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 err="1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int</a:t>
              </a: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main () {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 A (3);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  return 0;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/>
                  <a:ea typeface="+mn-ea"/>
                  <a:cs typeface="Courier New"/>
                </a:rPr>
                <a:t>}</a:t>
              </a:r>
            </a:p>
          </p:txBody>
        </p:sp>
        <p:sp>
          <p:nvSpPr>
            <p:cNvPr id="6" name="Right Arrow 5"/>
            <p:cNvSpPr>
              <a:spLocks noChangeArrowheads="1"/>
            </p:cNvSpPr>
            <p:nvPr/>
          </p:nvSpPr>
          <p:spPr bwMode="auto">
            <a:xfrm>
              <a:off x="152400" y="3200400"/>
              <a:ext cx="1676400" cy="609600"/>
            </a:xfrm>
            <a:prstGeom prst="rightArrow">
              <a:avLst>
                <a:gd name="adj1" fmla="val 50000"/>
                <a:gd name="adj2" fmla="val 4999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0x8048361</a:t>
              </a:r>
              <a:endParaRPr lang="en-US" sz="2000" b="1" dirty="0">
                <a:solidFill>
                  <a:prstClr val="black">
                    <a:alpha val="100000"/>
                  </a:prstClr>
                </a:solidFill>
                <a:latin typeface="Calibri"/>
                <a:ea typeface="+mn-ea"/>
                <a:cs typeface="Arial"/>
              </a:endParaRPr>
            </a:p>
          </p:txBody>
        </p:sp>
        <p:sp>
          <p:nvSpPr>
            <p:cNvPr id="8" name="Right Arrow 7"/>
            <p:cNvSpPr>
              <a:spLocks noChangeArrowheads="1"/>
            </p:cNvSpPr>
            <p:nvPr/>
          </p:nvSpPr>
          <p:spPr bwMode="auto">
            <a:xfrm>
              <a:off x="152400" y="4419600"/>
              <a:ext cx="1676400" cy="609600"/>
            </a:xfrm>
            <a:prstGeom prst="rightArrow">
              <a:avLst>
                <a:gd name="adj1" fmla="val 50000"/>
                <a:gd name="adj2" fmla="val 4999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0x804838c</a:t>
              </a:r>
              <a:endParaRPr lang="en-US" sz="2000" b="1" dirty="0">
                <a:solidFill>
                  <a:prstClr val="black">
                    <a:alpha val="100000"/>
                  </a:prstClr>
                </a:solidFill>
                <a:latin typeface="Calibri"/>
                <a:ea typeface="+mn-ea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514600" y="1143000"/>
              <a:ext cx="1219200" cy="381000"/>
            </a:xfrm>
            <a:prstGeom prst="rect">
              <a:avLst/>
            </a:prstGeom>
            <a:solidFill>
              <a:srgbClr val="BFBFBF"/>
            </a:solidFill>
            <a:ln w="19050" cap="flat" cmpd="sng" algn="ctr">
              <a:solidFill>
                <a:schemeClr val="bg1">
                  <a:shade val="75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Arial"/>
                  <a:ea typeface="+mn-ea"/>
                  <a:cs typeface="Arial"/>
                </a:rPr>
                <a:t>Code</a:t>
              </a:r>
              <a:endParaRPr lang="en-US" b="1" dirty="0">
                <a:solidFill>
                  <a:prstClr val="black"/>
                </a:solidFill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6629400" y="1143000"/>
            <a:ext cx="1219200" cy="381000"/>
          </a:xfrm>
          <a:prstGeom prst="rect">
            <a:avLst/>
          </a:prstGeom>
          <a:solidFill>
            <a:srgbClr val="95B3D7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Calibri" charset="0"/>
                <a:ea typeface="Arial" charset="0"/>
                <a:cs typeface="Arial" charset="0"/>
              </a:rPr>
              <a:t>Stack</a:t>
            </a:r>
            <a:endParaRPr lang="en-US" b="1" dirty="0">
              <a:solidFill>
                <a:prstClr val="black"/>
              </a:solidFill>
              <a:ea typeface="Arial" charset="0"/>
              <a:cs typeface="Arial" charset="0"/>
            </a:endParaRPr>
          </a:p>
        </p:txBody>
      </p:sp>
      <p:sp>
        <p:nvSpPr>
          <p:cNvPr id="27676" name="Rectangle 40"/>
          <p:cNvSpPr>
            <a:spLocks noChangeArrowheads="1"/>
          </p:cNvSpPr>
          <p:nvPr/>
        </p:nvSpPr>
        <p:spPr bwMode="auto">
          <a:xfrm>
            <a:off x="4724400" y="3733800"/>
            <a:ext cx="762000" cy="685800"/>
          </a:xfrm>
          <a:prstGeom prst="rect">
            <a:avLst/>
          </a:prstGeom>
          <a:noFill/>
          <a:ln w="57150">
            <a:noFill/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solidFill>
                  <a:prstClr val="white"/>
                </a:solidFill>
                <a:latin typeface="Calibri"/>
                <a:ea typeface="+mn-ea"/>
                <a:cs typeface="+mn-cs"/>
              </a:rPr>
              <a:t>…</a:t>
            </a:r>
          </a:p>
        </p:txBody>
      </p:sp>
      <p:grpSp>
        <p:nvGrpSpPr>
          <p:cNvPr id="41" name="Group 59"/>
          <p:cNvGrpSpPr>
            <a:grpSpLocks/>
          </p:cNvGrpSpPr>
          <p:nvPr/>
        </p:nvGrpSpPr>
        <p:grpSpPr bwMode="auto">
          <a:xfrm>
            <a:off x="4419600" y="2590800"/>
            <a:ext cx="304800" cy="2590800"/>
            <a:chOff x="4419600" y="2590800"/>
            <a:chExt cx="304800" cy="2590800"/>
          </a:xfrm>
        </p:grpSpPr>
        <p:cxnSp>
          <p:nvCxnSpPr>
            <p:cNvPr id="27687" name="Straight Connector 43"/>
            <p:cNvCxnSpPr>
              <a:cxnSpLocks noChangeShapeType="1"/>
            </p:cNvCxnSpPr>
            <p:nvPr/>
          </p:nvCxnSpPr>
          <p:spPr bwMode="auto">
            <a:xfrm flipV="1">
              <a:off x="4419600" y="2590800"/>
              <a:ext cx="304800" cy="5477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7688" name="Straight Connector 44"/>
            <p:cNvCxnSpPr>
              <a:cxnSpLocks noChangeShapeType="1"/>
            </p:cNvCxnSpPr>
            <p:nvPr/>
          </p:nvCxnSpPr>
          <p:spPr bwMode="auto">
            <a:xfrm rot="5400000">
              <a:off x="3648075" y="4124325"/>
              <a:ext cx="1866900" cy="24765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42" name="Group 68"/>
          <p:cNvGrpSpPr>
            <a:grpSpLocks/>
          </p:cNvGrpSpPr>
          <p:nvPr/>
        </p:nvGrpSpPr>
        <p:grpSpPr bwMode="auto">
          <a:xfrm>
            <a:off x="5486400" y="5029200"/>
            <a:ext cx="381000" cy="838200"/>
            <a:chOff x="5486400" y="5029200"/>
            <a:chExt cx="381000" cy="838200"/>
          </a:xfrm>
        </p:grpSpPr>
        <p:cxnSp>
          <p:nvCxnSpPr>
            <p:cNvPr id="27685" name="Straight Connector 61"/>
            <p:cNvCxnSpPr>
              <a:cxnSpLocks noChangeShapeType="1"/>
            </p:cNvCxnSpPr>
            <p:nvPr/>
          </p:nvCxnSpPr>
          <p:spPr bwMode="auto">
            <a:xfrm rot="10800000">
              <a:off x="5486400" y="5791200"/>
              <a:ext cx="381000" cy="76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7686" name="Straight Connector 62"/>
            <p:cNvCxnSpPr>
              <a:cxnSpLocks noChangeShapeType="1"/>
            </p:cNvCxnSpPr>
            <p:nvPr/>
          </p:nvCxnSpPr>
          <p:spPr bwMode="auto">
            <a:xfrm rot="10800000" flipV="1">
              <a:off x="5486400" y="5029200"/>
              <a:ext cx="381000" cy="3048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75" name="Right Arrow 74"/>
          <p:cNvSpPr>
            <a:spLocks noChangeArrowheads="1"/>
          </p:cNvSpPr>
          <p:nvPr/>
        </p:nvSpPr>
        <p:spPr bwMode="auto">
          <a:xfrm rot="19145137" flipH="1">
            <a:off x="8386763" y="4522788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blurRad="63500" dist="50800" dir="2700000" algn="tl" rotWithShape="0">
              <a:srgbClr val="000000">
                <a:alpha val="43137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76" name="Right Arrow 75"/>
          <p:cNvSpPr>
            <a:spLocks noChangeArrowheads="1"/>
          </p:cNvSpPr>
          <p:nvPr/>
        </p:nvSpPr>
        <p:spPr bwMode="auto">
          <a:xfrm rot="19145137" flipH="1">
            <a:off x="8355013" y="3689350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blurRad="63500" dist="50800" dir="2700000" algn="tl" rotWithShape="0">
              <a:srgbClr val="000000">
                <a:alpha val="43137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77" name="Right Arrow 76"/>
          <p:cNvSpPr>
            <a:spLocks noChangeArrowheads="1"/>
          </p:cNvSpPr>
          <p:nvPr/>
        </p:nvSpPr>
        <p:spPr bwMode="auto">
          <a:xfrm rot="19145137" flipH="1">
            <a:off x="8402638" y="2881313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blurRad="63500" dist="50800" dir="2700000" algn="tl" rotWithShape="0">
              <a:srgbClr val="000000">
                <a:alpha val="43137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78" name="Right Arrow 77"/>
          <p:cNvSpPr>
            <a:spLocks noChangeArrowheads="1"/>
          </p:cNvSpPr>
          <p:nvPr/>
        </p:nvSpPr>
        <p:spPr bwMode="auto">
          <a:xfrm rot="19145137" flipH="1">
            <a:off x="8386763" y="2020888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blurRad="63500" dist="50800" dir="2700000" algn="tl" rotWithShape="0">
              <a:srgbClr val="000000">
                <a:alpha val="43137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79" name="Right Arrow 78"/>
          <p:cNvSpPr>
            <a:spLocks noChangeArrowheads="1"/>
          </p:cNvSpPr>
          <p:nvPr/>
        </p:nvSpPr>
        <p:spPr bwMode="auto">
          <a:xfrm rot="19145137" flipH="1">
            <a:off x="8386763" y="1154113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blurRad="63500" dist="50800" dir="2700000" algn="tl" rotWithShape="0">
              <a:srgbClr val="000000">
                <a:alpha val="43137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58" name="TextBox 57"/>
          <p:cNvSpPr txBox="1">
            <a:spLocks noChangeArrowheads="1"/>
          </p:cNvSpPr>
          <p:nvPr/>
        </p:nvSpPr>
        <p:spPr bwMode="auto">
          <a:xfrm>
            <a:off x="331788" y="5257800"/>
            <a:ext cx="4100512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 pitchFamily="-1" charset="0"/>
                <a:ea typeface="+mn-ea"/>
                <a:cs typeface="+mn-cs"/>
              </a:rPr>
              <a:t>How can recursion go wrong?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 pitchFamily="-1" charset="0"/>
                <a:ea typeface="+mn-ea"/>
                <a:cs typeface="+mn-cs"/>
              </a:rPr>
              <a:t>Can overflow the stack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 pitchFamily="-1" charset="0"/>
                <a:ea typeface="+mn-ea"/>
                <a:cs typeface="+mn-cs"/>
              </a:rPr>
              <a:t>Keep adding frame after frame</a:t>
            </a:r>
          </a:p>
        </p:txBody>
      </p:sp>
      <p:sp>
        <p:nvSpPr>
          <p:cNvPr id="55" name="Rectangle 40"/>
          <p:cNvSpPr>
            <a:spLocks noChangeArrowheads="1"/>
          </p:cNvSpPr>
          <p:nvPr/>
        </p:nvSpPr>
        <p:spPr bwMode="auto">
          <a:xfrm>
            <a:off x="4724400" y="3711831"/>
            <a:ext cx="762000" cy="685800"/>
          </a:xfrm>
          <a:prstGeom prst="rect">
            <a:avLst/>
          </a:prstGeom>
          <a:noFill/>
          <a:ln w="57150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22717923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5B3D8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5B3D8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0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8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7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2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0000"/>
                                      </p:to>
                                    </p:animClr>
                                    <p:set>
                                      <p:cBhvr>
                                        <p:cTn id="12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0" presetClass="exit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5" grpId="0" animBg="1"/>
      <p:bldP spid="75" grpId="1" animBg="1"/>
      <p:bldP spid="75" grpId="2" animBg="1"/>
      <p:bldP spid="75" grpId="3" animBg="1"/>
      <p:bldP spid="76" grpId="0" animBg="1"/>
      <p:bldP spid="76" grpId="1" animBg="1"/>
      <p:bldP spid="76" grpId="2" animBg="1"/>
      <p:bldP spid="76" grpId="3" animBg="1"/>
      <p:bldP spid="77" grpId="0" animBg="1"/>
      <p:bldP spid="77" grpId="1" animBg="1"/>
      <p:bldP spid="77" grpId="2" animBg="1"/>
      <p:bldP spid="77" grpId="3" animBg="1"/>
      <p:bldP spid="78" grpId="0" animBg="1"/>
      <p:bldP spid="78" grpId="1" animBg="1"/>
      <p:bldP spid="78" grpId="2" animBg="1"/>
      <p:bldP spid="78" grpId="3" animBg="1"/>
      <p:bldP spid="79" grpId="0" animBg="1"/>
      <p:bldP spid="79" grpId="1" animBg="1"/>
      <p:bldP spid="58" grpId="0" build="allAtOnce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9"/>
          <p:cNvGrpSpPr>
            <a:grpSpLocks/>
          </p:cNvGrpSpPr>
          <p:nvPr/>
        </p:nvGrpSpPr>
        <p:grpSpPr bwMode="auto">
          <a:xfrm>
            <a:off x="5867400" y="4424363"/>
            <a:ext cx="2895600" cy="1824037"/>
            <a:chOff x="5867400" y="5029200"/>
            <a:chExt cx="2895600" cy="838200"/>
          </a:xfrm>
          <a:solidFill>
            <a:srgbClr val="95B3D7"/>
          </a:solidFill>
        </p:grpSpPr>
        <p:sp>
          <p:nvSpPr>
            <p:cNvPr id="9" name="Rectangle 8"/>
            <p:cNvSpPr>
              <a:spLocks noChangeArrowheads="1"/>
            </p:cNvSpPr>
            <p:nvPr/>
          </p:nvSpPr>
          <p:spPr bwMode="auto">
            <a:xfrm>
              <a:off x="5867400" y="50292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wrd</a:t>
              </a: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[3]</a:t>
              </a: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wrd</a:t>
              </a: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[2]</a:t>
              </a: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wrd</a:t>
              </a: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[1]</a:t>
              </a: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 err="1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wrd</a:t>
              </a: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[0]</a:t>
              </a:r>
              <a:endParaRPr lang="en-US" sz="18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c</a:t>
              </a: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onst2=0</a:t>
              </a:r>
            </a:p>
          </p:txBody>
        </p:sp>
        <p:sp>
          <p:nvSpPr>
            <p:cNvPr id="19" name="Rectangle 18"/>
            <p:cNvSpPr/>
            <p:nvPr/>
          </p:nvSpPr>
          <p:spPr bwMode="auto">
            <a:xfrm>
              <a:off x="5867400" y="50292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main</a:t>
              </a:r>
            </a:p>
          </p:txBody>
        </p:sp>
      </p:grpSp>
      <p:sp>
        <p:nvSpPr>
          <p:cNvPr id="28675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ea typeface="Arial" pitchFamily="-1" charset="0"/>
            </a:endParaRPr>
          </a:p>
        </p:txBody>
      </p:sp>
      <p:grpSp>
        <p:nvGrpSpPr>
          <p:cNvPr id="3" name="Group 70"/>
          <p:cNvGrpSpPr>
            <a:grpSpLocks/>
          </p:cNvGrpSpPr>
          <p:nvPr/>
        </p:nvGrpSpPr>
        <p:grpSpPr bwMode="auto">
          <a:xfrm>
            <a:off x="5867400" y="3429000"/>
            <a:ext cx="2895600" cy="990600"/>
            <a:chOff x="5867400" y="4191000"/>
            <a:chExt cx="2895600" cy="838200"/>
          </a:xfrm>
          <a:solidFill>
            <a:srgbClr val="95B3D7"/>
          </a:solidFill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5867400" y="4191000"/>
              <a:ext cx="2895600" cy="838200"/>
            </a:xfrm>
            <a:prstGeom prst="rect">
              <a:avLst/>
            </a:prstGeom>
            <a:grpFill/>
            <a:ln w="57150">
              <a:noFill/>
              <a:round/>
              <a:headEnd type="triangle" w="med" len="med"/>
              <a:tailEnd type="triangle" w="med" len="med"/>
            </a:ln>
            <a:effectLst>
              <a:outerShdw blurRad="63500" dist="50800" dir="2700000" algn="tl" rotWithShape="0">
                <a:srgbClr val="000000">
                  <a:alpha val="43137"/>
                </a:srgbClr>
              </a:outerShdw>
            </a:effectLst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b=</a:t>
              </a:r>
              <a:r>
                <a:rPr lang="en-US" sz="1800" b="1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 </a:t>
              </a: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+mn-cs"/>
                </a:rPr>
                <a:t>0x00234</a:t>
              </a:r>
              <a:endParaRPr lang="en-US" sz="1800" dirty="0">
                <a:solidFill>
                  <a:prstClr val="black"/>
                </a:solidFill>
                <a:latin typeface="Calibri"/>
                <a:ea typeface="+mn-ea"/>
                <a:cs typeface="+mn-cs"/>
              </a:endParaRPr>
            </a:p>
            <a:p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>
                      <a:alpha val="100000"/>
                    </a:prstClr>
                  </a:solidFill>
                  <a:latin typeface="Calibri"/>
                  <a:ea typeface="+mn-ea"/>
                  <a:cs typeface="Arial"/>
                </a:rPr>
                <a:t>RA=</a:t>
              </a: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0x804838c</a:t>
              </a:r>
            </a:p>
          </p:txBody>
        </p:sp>
        <p:sp>
          <p:nvSpPr>
            <p:cNvPr id="15" name="Rectangle 14"/>
            <p:cNvSpPr/>
            <p:nvPr/>
          </p:nvSpPr>
          <p:spPr bwMode="auto">
            <a:xfrm>
              <a:off x="5867400" y="4191000"/>
              <a:ext cx="914400" cy="838200"/>
            </a:xfrm>
            <a:prstGeom prst="rect">
              <a:avLst/>
            </a:prstGeom>
            <a:grpFill/>
            <a:ln w="57150" cap="flat" cmpd="sng" algn="ctr">
              <a:noFill/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>
                  <a:solidFill>
                    <a:srgbClr val="C0504D">
                      <a:shade val="75000"/>
                    </a:srgbClr>
                  </a:solidFill>
                  <a:latin typeface="Calibri"/>
                  <a:ea typeface="+mn-ea"/>
                  <a:cs typeface="Arial"/>
                </a:rPr>
                <a:t>cap</a:t>
              </a:r>
            </a:p>
          </p:txBody>
        </p:sp>
      </p:grpSp>
      <p:sp>
        <p:nvSpPr>
          <p:cNvPr id="20" name="Rectangle 19"/>
          <p:cNvSpPr/>
          <p:nvPr/>
        </p:nvSpPr>
        <p:spPr bwMode="auto">
          <a:xfrm>
            <a:off x="4724400" y="16764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7C80"/>
                </a:solidFill>
                <a:latin typeface="Calibri" charset="0"/>
                <a:ea typeface="Arial" charset="0"/>
                <a:cs typeface="Arial" charset="0"/>
              </a:rPr>
              <a:t>0xfffffff</a:t>
            </a:r>
            <a:endParaRPr lang="en-US" sz="1400" b="1" dirty="0">
              <a:solidFill>
                <a:srgbClr val="FF7C80"/>
              </a:solidFill>
              <a:ea typeface="Arial" charset="0"/>
              <a:cs typeface="Arial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4724400" y="19050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4724400" y="2133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3" name="Rectangle 22"/>
          <p:cNvSpPr/>
          <p:nvPr/>
        </p:nvSpPr>
        <p:spPr bwMode="auto">
          <a:xfrm>
            <a:off x="4724400" y="2362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4" name="Rectangle 23"/>
          <p:cNvSpPr/>
          <p:nvPr/>
        </p:nvSpPr>
        <p:spPr bwMode="auto">
          <a:xfrm>
            <a:off x="4724400" y="25908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5" name="Rectangle 24"/>
          <p:cNvSpPr/>
          <p:nvPr/>
        </p:nvSpPr>
        <p:spPr bwMode="auto">
          <a:xfrm>
            <a:off x="4724400" y="28194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6" name="Rectangle 25"/>
          <p:cNvSpPr/>
          <p:nvPr/>
        </p:nvSpPr>
        <p:spPr bwMode="auto">
          <a:xfrm>
            <a:off x="4724400" y="30480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7" name="Rectangle 26"/>
          <p:cNvSpPr/>
          <p:nvPr/>
        </p:nvSpPr>
        <p:spPr bwMode="auto">
          <a:xfrm>
            <a:off x="4724400" y="3276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8" name="Rectangle 27"/>
          <p:cNvSpPr/>
          <p:nvPr/>
        </p:nvSpPr>
        <p:spPr bwMode="auto">
          <a:xfrm>
            <a:off x="4724400" y="4419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4724400" y="4648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0" name="Rectangle 29"/>
          <p:cNvSpPr/>
          <p:nvPr/>
        </p:nvSpPr>
        <p:spPr bwMode="auto">
          <a:xfrm>
            <a:off x="4724400" y="48768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1" name="Rectangle 30"/>
          <p:cNvSpPr/>
          <p:nvPr/>
        </p:nvSpPr>
        <p:spPr bwMode="auto">
          <a:xfrm>
            <a:off x="4724400" y="51054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2" name="Rectangle 31"/>
          <p:cNvSpPr/>
          <p:nvPr/>
        </p:nvSpPr>
        <p:spPr bwMode="auto">
          <a:xfrm>
            <a:off x="4724400" y="53340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3" name="Rectangle 32"/>
          <p:cNvSpPr/>
          <p:nvPr/>
        </p:nvSpPr>
        <p:spPr bwMode="auto">
          <a:xfrm>
            <a:off x="4724400" y="55626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4" name="Rectangle 33"/>
          <p:cNvSpPr/>
          <p:nvPr/>
        </p:nvSpPr>
        <p:spPr bwMode="auto">
          <a:xfrm>
            <a:off x="4724400" y="5791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5" name="Rectangle 34"/>
          <p:cNvSpPr/>
          <p:nvPr/>
        </p:nvSpPr>
        <p:spPr bwMode="auto">
          <a:xfrm>
            <a:off x="4724400" y="60198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dirty="0">
                <a:solidFill>
                  <a:srgbClr val="FF7C80"/>
                </a:solidFill>
                <a:latin typeface="Arial"/>
                <a:ea typeface="+mn-ea"/>
                <a:cs typeface="Arial"/>
              </a:rPr>
              <a:t>0x0</a:t>
            </a:r>
          </a:p>
        </p:txBody>
      </p:sp>
      <p:sp>
        <p:nvSpPr>
          <p:cNvPr id="36" name="Rectangle 35"/>
          <p:cNvSpPr/>
          <p:nvPr/>
        </p:nvSpPr>
        <p:spPr bwMode="auto">
          <a:xfrm>
            <a:off x="4724400" y="3505200"/>
            <a:ext cx="762000" cy="2286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b="1">
              <a:solidFill>
                <a:prstClr val="black">
                  <a:alpha val="100000"/>
                </a:prstClr>
              </a:solidFill>
              <a:latin typeface="Arial"/>
              <a:ea typeface="+mn-ea"/>
              <a:cs typeface="Arial"/>
            </a:endParaRPr>
          </a:p>
        </p:txBody>
      </p:sp>
      <p:sp>
        <p:nvSpPr>
          <p:cNvPr id="38" name="Rectangle 37"/>
          <p:cNvSpPr/>
          <p:nvPr/>
        </p:nvSpPr>
        <p:spPr bwMode="auto">
          <a:xfrm>
            <a:off x="4495800" y="1143000"/>
            <a:ext cx="1219200" cy="381000"/>
          </a:xfrm>
          <a:prstGeom prst="rect">
            <a:avLst/>
          </a:prstGeom>
          <a:solidFill>
            <a:srgbClr val="C00000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srgbClr val="FF7C80"/>
                </a:solidFill>
                <a:latin typeface="Calibri" charset="0"/>
                <a:ea typeface="Arial" charset="0"/>
                <a:cs typeface="Arial" charset="0"/>
              </a:rPr>
              <a:t>Memory</a:t>
            </a:r>
            <a:endParaRPr lang="en-US" b="1" dirty="0">
              <a:solidFill>
                <a:srgbClr val="FF7C80"/>
              </a:solidFill>
              <a:ea typeface="Arial" charset="0"/>
              <a:cs typeface="Arial" charset="0"/>
            </a:endParaRPr>
          </a:p>
        </p:txBody>
      </p:sp>
      <p:grpSp>
        <p:nvGrpSpPr>
          <p:cNvPr id="5" name="Group 56"/>
          <p:cNvGrpSpPr>
            <a:grpSpLocks/>
          </p:cNvGrpSpPr>
          <p:nvPr/>
        </p:nvGrpSpPr>
        <p:grpSpPr bwMode="auto">
          <a:xfrm>
            <a:off x="76200" y="1143000"/>
            <a:ext cx="4343400" cy="3886200"/>
            <a:chOff x="76200" y="1143000"/>
            <a:chExt cx="4343400" cy="3886200"/>
          </a:xfrm>
        </p:grpSpPr>
        <p:sp>
          <p:nvSpPr>
            <p:cNvPr id="4" name="Rectangle 3"/>
            <p:cNvSpPr txBox="1">
              <a:spLocks noChangeArrowheads="1"/>
            </p:cNvSpPr>
            <p:nvPr/>
          </p:nvSpPr>
          <p:spPr bwMode="auto">
            <a:xfrm>
              <a:off x="1447800" y="1600200"/>
              <a:ext cx="2971800" cy="3416300"/>
            </a:xfrm>
            <a:prstGeom prst="rect">
              <a:avLst/>
            </a:prstGeom>
            <a:solidFill>
              <a:srgbClr val="BFBFBF"/>
            </a:solidFill>
            <a:ln w="28575">
              <a:solidFill>
                <a:schemeClr val="tx1"/>
              </a:solidFill>
              <a:prstDash val="sysDash"/>
              <a:miter lim="800000"/>
              <a:headEnd/>
              <a:tailEnd/>
            </a:ln>
            <a:effectLst/>
          </p:spPr>
          <p:txBody>
            <a:bodyPr>
              <a:prstTxWarp prst="textNoShape">
                <a:avLst/>
              </a:prstTxWarp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void cap (char* </a:t>
              </a: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b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){</a:t>
              </a:r>
              <a:endParaRPr lang="en-US" sz="1800" dirty="0">
                <a:solidFill>
                  <a:prstClr val="black"/>
                </a:solidFill>
                <a:latin typeface="Gill Sans MT" charset="-18"/>
                <a:ea typeface="Arial" charset="0"/>
                <a:cs typeface="Arial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  for (</a:t>
              </a: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i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=0;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       </a:t>
              </a: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b[i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]!=‘\0’;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       </a:t>
              </a: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i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++)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    </a:t>
              </a: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b[i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]+=32;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}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int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 </a:t>
              </a: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main(char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*</a:t>
              </a: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arg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) {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  char wrd[4];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  </a:t>
              </a: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strcpy(arg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, </a:t>
              </a: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wrd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);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  cap (</a:t>
              </a:r>
              <a:r>
                <a:rPr lang="en-US" sz="1800" b="1" dirty="0" err="1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wrd</a:t>
              </a: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);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  return 0;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800" b="1" dirty="0">
                  <a:solidFill>
                    <a:prstClr val="black"/>
                  </a:solidFill>
                  <a:latin typeface="Courier New" charset="0"/>
                  <a:ea typeface="Courier New" charset="0"/>
                  <a:cs typeface="Courier New" charset="0"/>
                </a:rPr>
                <a:t>}</a:t>
              </a:r>
            </a:p>
          </p:txBody>
        </p:sp>
        <p:sp>
          <p:nvSpPr>
            <p:cNvPr id="6" name="Right Arrow 5"/>
            <p:cNvSpPr>
              <a:spLocks noChangeArrowheads="1"/>
            </p:cNvSpPr>
            <p:nvPr/>
          </p:nvSpPr>
          <p:spPr bwMode="auto">
            <a:xfrm>
              <a:off x="76200" y="2667000"/>
              <a:ext cx="1676400" cy="609600"/>
            </a:xfrm>
            <a:prstGeom prst="rightArrow">
              <a:avLst>
                <a:gd name="adj1" fmla="val 50000"/>
                <a:gd name="adj2" fmla="val 4999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0x8048361</a:t>
              </a:r>
              <a:endParaRPr lang="en-US" b="1" dirty="0">
                <a:solidFill>
                  <a:prstClr val="black">
                    <a:alpha val="100000"/>
                  </a:prstClr>
                </a:solidFill>
                <a:latin typeface="Calibri"/>
                <a:ea typeface="+mn-ea"/>
                <a:cs typeface="Arial"/>
              </a:endParaRPr>
            </a:p>
          </p:txBody>
        </p:sp>
        <p:sp>
          <p:nvSpPr>
            <p:cNvPr id="8" name="Right Arrow 7"/>
            <p:cNvSpPr>
              <a:spLocks noChangeArrowheads="1"/>
            </p:cNvSpPr>
            <p:nvPr/>
          </p:nvSpPr>
          <p:spPr bwMode="auto">
            <a:xfrm>
              <a:off x="76200" y="4419600"/>
              <a:ext cx="1676400" cy="609600"/>
            </a:xfrm>
            <a:prstGeom prst="rightArrow">
              <a:avLst>
                <a:gd name="adj1" fmla="val 50000"/>
                <a:gd name="adj2" fmla="val 49997"/>
              </a:avLst>
            </a:prstGeom>
            <a:solidFill>
              <a:schemeClr val="bg1"/>
            </a:solidFill>
            <a:ln w="57150">
              <a:solidFill>
                <a:schemeClr val="accent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b="1" dirty="0">
                  <a:solidFill>
                    <a:prstClr val="black"/>
                  </a:solidFill>
                  <a:latin typeface="Calibri"/>
                  <a:ea typeface="+mn-ea"/>
                  <a:cs typeface="Arial"/>
                </a:rPr>
                <a:t>0x804838c</a:t>
              </a:r>
              <a:endParaRPr lang="en-US" b="1" dirty="0">
                <a:solidFill>
                  <a:prstClr val="black">
                    <a:alpha val="100000"/>
                  </a:prstClr>
                </a:solidFill>
                <a:latin typeface="Calibri"/>
                <a:ea typeface="+mn-ea"/>
                <a:cs typeface="Arial"/>
              </a:endParaRPr>
            </a:p>
          </p:txBody>
        </p:sp>
        <p:sp>
          <p:nvSpPr>
            <p:cNvPr id="40" name="Rectangle 39"/>
            <p:cNvSpPr/>
            <p:nvPr/>
          </p:nvSpPr>
          <p:spPr bwMode="auto">
            <a:xfrm>
              <a:off x="2514600" y="1143000"/>
              <a:ext cx="1219200" cy="381000"/>
            </a:xfrm>
            <a:prstGeom prst="rect">
              <a:avLst/>
            </a:prstGeom>
            <a:solidFill>
              <a:srgbClr val="BFBFBF"/>
            </a:solidFill>
            <a:ln w="19050" cap="flat" cmpd="sng" algn="ctr">
              <a:solidFill>
                <a:schemeClr val="bg1">
                  <a:shade val="75000"/>
                </a:schemeClr>
              </a:solidFill>
              <a:prstDash val="solid"/>
              <a:round/>
              <a:headEnd type="triangle" w="med" len="med"/>
              <a:tailEnd type="triangle" w="med" len="med"/>
            </a:ln>
            <a:effectLst/>
          </p:spPr>
          <p:txBody>
            <a:bodyPr wrap="none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b="1" dirty="0">
                  <a:solidFill>
                    <a:prstClr val="black"/>
                  </a:solidFill>
                  <a:latin typeface="Arial"/>
                  <a:ea typeface="+mn-ea"/>
                  <a:cs typeface="Arial"/>
                </a:rPr>
                <a:t>Code</a:t>
              </a:r>
              <a:endParaRPr lang="en-US" b="1" dirty="0">
                <a:solidFill>
                  <a:prstClr val="black"/>
                </a:solidFill>
                <a:latin typeface="Arial"/>
                <a:ea typeface="+mn-ea"/>
                <a:cs typeface="Arial"/>
              </a:endParaRPr>
            </a:p>
          </p:txBody>
        </p:sp>
      </p:grpSp>
      <p:sp>
        <p:nvSpPr>
          <p:cNvPr id="39" name="Rectangle 38"/>
          <p:cNvSpPr/>
          <p:nvPr/>
        </p:nvSpPr>
        <p:spPr bwMode="auto">
          <a:xfrm>
            <a:off x="6629400" y="1143000"/>
            <a:ext cx="1219200" cy="381000"/>
          </a:xfrm>
          <a:prstGeom prst="rect">
            <a:avLst/>
          </a:prstGeom>
          <a:solidFill>
            <a:srgbClr val="95B3D7"/>
          </a:solidFill>
          <a:ln w="19050" cap="flat" cmpd="sng" algn="ctr">
            <a:solidFill>
              <a:schemeClr val="bg1">
                <a:shade val="75000"/>
              </a:schemeClr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b="1" dirty="0">
                <a:solidFill>
                  <a:prstClr val="black"/>
                </a:solidFill>
                <a:latin typeface="Calibri" charset="0"/>
                <a:ea typeface="Arial" charset="0"/>
                <a:cs typeface="Arial" charset="0"/>
              </a:rPr>
              <a:t>Stack</a:t>
            </a:r>
            <a:endParaRPr lang="en-US" b="1" dirty="0">
              <a:solidFill>
                <a:prstClr val="black"/>
              </a:solidFill>
              <a:ea typeface="Arial" charset="0"/>
              <a:cs typeface="Arial" charset="0"/>
            </a:endParaRPr>
          </a:p>
        </p:txBody>
      </p:sp>
      <p:sp>
        <p:nvSpPr>
          <p:cNvPr id="28697" name="Rectangle 40"/>
          <p:cNvSpPr>
            <a:spLocks noChangeArrowheads="1"/>
          </p:cNvSpPr>
          <p:nvPr/>
        </p:nvSpPr>
        <p:spPr bwMode="auto">
          <a:xfrm>
            <a:off x="4724400" y="3733800"/>
            <a:ext cx="762000" cy="685800"/>
          </a:xfrm>
          <a:prstGeom prst="rect">
            <a:avLst/>
          </a:prstGeom>
          <a:noFill/>
          <a:ln w="57150">
            <a:noFill/>
            <a:round/>
            <a:headEnd type="triangle" w="med" len="med"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>
                <a:solidFill>
                  <a:prstClr val="white"/>
                </a:solidFill>
                <a:latin typeface="Calibri"/>
                <a:ea typeface="+mn-ea"/>
                <a:cs typeface="+mn-cs"/>
              </a:rPr>
              <a:t>…</a:t>
            </a:r>
          </a:p>
        </p:txBody>
      </p:sp>
      <p:grpSp>
        <p:nvGrpSpPr>
          <p:cNvPr id="7" name="Group 59"/>
          <p:cNvGrpSpPr>
            <a:grpSpLocks/>
          </p:cNvGrpSpPr>
          <p:nvPr/>
        </p:nvGrpSpPr>
        <p:grpSpPr bwMode="auto">
          <a:xfrm>
            <a:off x="4419600" y="1600200"/>
            <a:ext cx="304800" cy="3416300"/>
            <a:chOff x="4419600" y="1532786"/>
            <a:chExt cx="304800" cy="3648814"/>
          </a:xfrm>
        </p:grpSpPr>
        <p:cxnSp>
          <p:nvCxnSpPr>
            <p:cNvPr id="28706" name="Straight Connector 43"/>
            <p:cNvCxnSpPr>
              <a:cxnSpLocks noChangeShapeType="1"/>
            </p:cNvCxnSpPr>
            <p:nvPr/>
          </p:nvCxnSpPr>
          <p:spPr bwMode="auto">
            <a:xfrm rot="16200000" flipH="1">
              <a:off x="4042993" y="1909393"/>
              <a:ext cx="1058014" cy="30480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  <p:cxnSp>
          <p:nvCxnSpPr>
            <p:cNvPr id="28707" name="Straight Connector 44"/>
            <p:cNvCxnSpPr>
              <a:cxnSpLocks noChangeShapeType="1"/>
            </p:cNvCxnSpPr>
            <p:nvPr/>
          </p:nvCxnSpPr>
          <p:spPr bwMode="auto">
            <a:xfrm rot="5400000">
              <a:off x="3648075" y="4124325"/>
              <a:ext cx="1866900" cy="247650"/>
            </a:xfrm>
            <a:prstGeom prst="line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/>
            </a:ln>
          </p:spPr>
        </p:cxnSp>
      </p:grpSp>
      <p:grpSp>
        <p:nvGrpSpPr>
          <p:cNvPr id="11" name="Group 68"/>
          <p:cNvGrpSpPr>
            <a:grpSpLocks/>
          </p:cNvGrpSpPr>
          <p:nvPr/>
        </p:nvGrpSpPr>
        <p:grpSpPr bwMode="auto">
          <a:xfrm>
            <a:off x="5486400" y="4648200"/>
            <a:ext cx="381000" cy="1600200"/>
            <a:chOff x="5486400" y="4648200"/>
            <a:chExt cx="381000" cy="1600200"/>
          </a:xfrm>
        </p:grpSpPr>
        <p:cxnSp>
          <p:nvCxnSpPr>
            <p:cNvPr id="28704" name="Straight Connector 61"/>
            <p:cNvCxnSpPr>
              <a:cxnSpLocks noChangeShapeType="1"/>
            </p:cNvCxnSpPr>
            <p:nvPr/>
          </p:nvCxnSpPr>
          <p:spPr bwMode="auto">
            <a:xfrm rot="16200000" flipV="1">
              <a:off x="5448300" y="5829300"/>
              <a:ext cx="4572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  <p:cxnSp>
          <p:nvCxnSpPr>
            <p:cNvPr id="28705" name="Straight Connector 62"/>
            <p:cNvCxnSpPr>
              <a:cxnSpLocks noChangeShapeType="1"/>
            </p:cNvCxnSpPr>
            <p:nvPr/>
          </p:nvCxnSpPr>
          <p:spPr bwMode="auto">
            <a:xfrm rot="5400000">
              <a:off x="5334000" y="4800600"/>
              <a:ext cx="685800" cy="3810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</p:spPr>
        </p:cxnSp>
      </p:grpSp>
      <p:sp>
        <p:nvSpPr>
          <p:cNvPr id="75" name="Right Arrow 74"/>
          <p:cNvSpPr>
            <a:spLocks noChangeArrowheads="1"/>
          </p:cNvSpPr>
          <p:nvPr/>
        </p:nvSpPr>
        <p:spPr bwMode="auto">
          <a:xfrm rot="19145137" flipH="1">
            <a:off x="8462963" y="3930650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blurRad="63500" dist="50800" dir="2700000" algn="tl" rotWithShape="0">
              <a:srgbClr val="000000">
                <a:alpha val="43137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76" name="Right Arrow 75"/>
          <p:cNvSpPr>
            <a:spLocks noChangeArrowheads="1"/>
          </p:cNvSpPr>
          <p:nvPr/>
        </p:nvSpPr>
        <p:spPr bwMode="auto">
          <a:xfrm rot="19145137" flipH="1">
            <a:off x="8431213" y="2944813"/>
            <a:ext cx="609600" cy="609600"/>
          </a:xfrm>
          <a:prstGeom prst="rightArrow">
            <a:avLst>
              <a:gd name="adj1" fmla="val 50000"/>
              <a:gd name="adj2" fmla="val 50000"/>
            </a:avLst>
          </a:prstGeom>
          <a:solidFill>
            <a:srgbClr val="A4C5C8"/>
          </a:solidFill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ffectLst>
            <a:outerShdw blurRad="63500" dist="50800" dir="2700000" algn="tl" rotWithShape="0">
              <a:srgbClr val="000000">
                <a:alpha val="43137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SP</a:t>
            </a:r>
            <a:endParaRPr lang="en-US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55" name="Right Arrow 54"/>
          <p:cNvSpPr>
            <a:spLocks noChangeArrowheads="1"/>
          </p:cNvSpPr>
          <p:nvPr/>
        </p:nvSpPr>
        <p:spPr bwMode="auto">
          <a:xfrm>
            <a:off x="5943600" y="5410200"/>
            <a:ext cx="1676400" cy="609600"/>
          </a:xfrm>
          <a:prstGeom prst="rightArrow">
            <a:avLst>
              <a:gd name="adj1" fmla="val 50000"/>
              <a:gd name="adj2" fmla="val 49997"/>
            </a:avLst>
          </a:prstGeom>
          <a:solidFill>
            <a:schemeClr val="bg1"/>
          </a:solidFill>
          <a:ln w="5715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>
            <a:outerShdw blurRad="63500" dist="50800" dir="2700000" algn="tl" rotWithShape="0">
              <a:srgbClr val="000000">
                <a:alpha val="43137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  <a:latin typeface="Calibri"/>
                <a:ea typeface="+mn-ea"/>
                <a:cs typeface="Arial"/>
              </a:rPr>
              <a:t>0x00234</a:t>
            </a:r>
            <a:endParaRPr lang="en-US" b="1" dirty="0">
              <a:solidFill>
                <a:prstClr val="black">
                  <a:alpha val="100000"/>
                </a:prstClr>
              </a:solidFill>
              <a:latin typeface="Calibri"/>
              <a:ea typeface="+mn-ea"/>
              <a:cs typeface="Arial"/>
            </a:endParaRPr>
          </a:p>
        </p:txBody>
      </p:sp>
      <p:sp>
        <p:nvSpPr>
          <p:cNvPr id="61" name="TextBox 60"/>
          <p:cNvSpPr txBox="1">
            <a:spLocks noChangeArrowheads="1"/>
          </p:cNvSpPr>
          <p:nvPr/>
        </p:nvSpPr>
        <p:spPr bwMode="auto">
          <a:xfrm>
            <a:off x="331788" y="5257800"/>
            <a:ext cx="38258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 pitchFamily="-1" charset="0"/>
                <a:ea typeface="+mn-ea"/>
                <a:cs typeface="+mn-cs"/>
              </a:rPr>
              <a:t>What can go wrong?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 pitchFamily="-1" charset="0"/>
                <a:ea typeface="+mn-ea"/>
                <a:cs typeface="+mn-cs"/>
              </a:rPr>
              <a:t>Can overflow </a:t>
            </a:r>
            <a:r>
              <a:rPr lang="en-US" b="1" dirty="0" err="1">
                <a:solidFill>
                  <a:srgbClr val="FF0000"/>
                </a:solidFill>
                <a:latin typeface="Calibri" pitchFamily="-1" charset="0"/>
                <a:ea typeface="+mn-ea"/>
                <a:cs typeface="+mn-cs"/>
              </a:rPr>
              <a:t>wrd</a:t>
            </a:r>
            <a:r>
              <a:rPr lang="en-US" b="1" dirty="0">
                <a:solidFill>
                  <a:srgbClr val="FF0000"/>
                </a:solidFill>
                <a:latin typeface="Calibri" pitchFamily="-1" charset="0"/>
                <a:ea typeface="+mn-ea"/>
                <a:cs typeface="+mn-cs"/>
              </a:rPr>
              <a:t> variable …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en-US" b="1" dirty="0">
                <a:solidFill>
                  <a:srgbClr val="FF0000"/>
                </a:solidFill>
                <a:latin typeface="Calibri" pitchFamily="-1" charset="0"/>
                <a:ea typeface="+mn-ea"/>
                <a:cs typeface="+mn-cs"/>
              </a:rPr>
              <a:t>Overwrite cap’s RA</a:t>
            </a:r>
          </a:p>
        </p:txBody>
      </p:sp>
      <p:sp>
        <p:nvSpPr>
          <p:cNvPr id="44" name="Rectangle 40"/>
          <p:cNvSpPr>
            <a:spLocks noChangeArrowheads="1"/>
          </p:cNvSpPr>
          <p:nvPr/>
        </p:nvSpPr>
        <p:spPr bwMode="auto">
          <a:xfrm>
            <a:off x="4724400" y="3733800"/>
            <a:ext cx="762000" cy="685800"/>
          </a:xfrm>
          <a:prstGeom prst="rect">
            <a:avLst/>
          </a:prstGeom>
          <a:noFill/>
          <a:ln w="57150">
            <a:noFill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800" b="1" dirty="0">
                <a:solidFill>
                  <a:prstClr val="black"/>
                </a:solidFill>
                <a:latin typeface="Calibri"/>
                <a:ea typeface="+mn-ea"/>
                <a:cs typeface="+mn-cs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517198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  <p:set>
                                      <p:cBhvr>
                                        <p:cTn id="1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5B3D8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95B3D8"/>
                                      </p:to>
                                    </p:animClr>
                                    <p:set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" grpId="0" animBg="1"/>
      <p:bldP spid="75" grpId="0" animBg="1"/>
      <p:bldP spid="75" grpId="1" animBg="1"/>
      <p:bldP spid="76" grpId="0" animBg="1"/>
      <p:bldP spid="76" grpId="1" animBg="1"/>
      <p:bldP spid="55" grpId="0" animBg="1"/>
      <p:bldP spid="61" grpId="0" build="allAtOnce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09" name="Rectangle 71"/>
          <p:cNvSpPr>
            <a:spLocks noChangeArrowheads="1"/>
          </p:cNvSpPr>
          <p:nvPr/>
        </p:nvSpPr>
        <p:spPr bwMode="auto">
          <a:xfrm>
            <a:off x="4332288" y="2203450"/>
            <a:ext cx="457200" cy="1136650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cs typeface="Arial" charset="0"/>
            </a:endParaRPr>
          </a:p>
        </p:txBody>
      </p:sp>
      <p:sp>
        <p:nvSpPr>
          <p:cNvPr id="171010" name="Rectangle 339"/>
          <p:cNvSpPr>
            <a:spLocks noChangeArrowheads="1"/>
          </p:cNvSpPr>
          <p:nvPr/>
        </p:nvSpPr>
        <p:spPr bwMode="auto">
          <a:xfrm>
            <a:off x="4332288" y="4325938"/>
            <a:ext cx="457200" cy="1724025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cs typeface="Arial" charset="0"/>
            </a:endParaRPr>
          </a:p>
        </p:txBody>
      </p:sp>
      <p:sp>
        <p:nvSpPr>
          <p:cNvPr id="171011" name="Title 1"/>
          <p:cNvSpPr>
            <a:spLocks noGrp="1"/>
          </p:cNvSpPr>
          <p:nvPr>
            <p:ph type="title"/>
          </p:nvPr>
        </p:nvSpPr>
        <p:spPr>
          <a:xfrm>
            <a:off x="381000" y="-236538"/>
            <a:ext cx="7620000" cy="1554163"/>
          </a:xfrm>
        </p:spPr>
        <p:txBody>
          <a:bodyPr/>
          <a:lstStyle/>
          <a:p>
            <a:r>
              <a:rPr lang="en-US" dirty="0" smtClean="0">
                <a:latin typeface="Arial" charset="0"/>
                <a:ea typeface="ＭＳ Ｐゴシック" charset="0"/>
              </a:rPr>
              <a:t>Heap: dynamic memory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4332288" y="153035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4332288" y="14478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/>
          <p:nvPr/>
        </p:nvCxnSpPr>
        <p:spPr bwMode="auto">
          <a:xfrm>
            <a:off x="4332288" y="169386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4332288" y="194151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4332288" y="218757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4332288" y="243522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4332288" y="268128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4332288" y="292893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/>
          <p:cNvCxnSpPr/>
          <p:nvPr/>
        </p:nvCxnSpPr>
        <p:spPr bwMode="auto">
          <a:xfrm>
            <a:off x="4332288" y="31750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/>
          <p:cNvCxnSpPr/>
          <p:nvPr/>
        </p:nvCxnSpPr>
        <p:spPr bwMode="auto">
          <a:xfrm>
            <a:off x="4332288" y="342106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" name="Straight Connector 16"/>
          <p:cNvCxnSpPr/>
          <p:nvPr/>
        </p:nvCxnSpPr>
        <p:spPr bwMode="auto">
          <a:xfrm>
            <a:off x="4332288" y="366871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" name="Straight Connector 17"/>
          <p:cNvCxnSpPr/>
          <p:nvPr/>
        </p:nvCxnSpPr>
        <p:spPr bwMode="auto">
          <a:xfrm>
            <a:off x="4332288" y="391477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/>
          <p:cNvCxnSpPr/>
          <p:nvPr/>
        </p:nvCxnSpPr>
        <p:spPr bwMode="auto">
          <a:xfrm>
            <a:off x="4332288" y="416242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/>
          <p:cNvCxnSpPr/>
          <p:nvPr/>
        </p:nvCxnSpPr>
        <p:spPr bwMode="auto">
          <a:xfrm>
            <a:off x="4332288" y="440848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Straight Connector 20"/>
          <p:cNvCxnSpPr/>
          <p:nvPr/>
        </p:nvCxnSpPr>
        <p:spPr bwMode="auto">
          <a:xfrm>
            <a:off x="4332288" y="465613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" name="Straight Connector 21"/>
          <p:cNvCxnSpPr/>
          <p:nvPr/>
        </p:nvCxnSpPr>
        <p:spPr bwMode="auto">
          <a:xfrm>
            <a:off x="4332288" y="498475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3" name="Straight Connector 22"/>
          <p:cNvCxnSpPr/>
          <p:nvPr/>
        </p:nvCxnSpPr>
        <p:spPr bwMode="auto">
          <a:xfrm>
            <a:off x="4332288" y="16129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4332288" y="177641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" name="Straight Connector 24"/>
          <p:cNvCxnSpPr/>
          <p:nvPr/>
        </p:nvCxnSpPr>
        <p:spPr bwMode="auto">
          <a:xfrm>
            <a:off x="4332288" y="202406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4332288" y="227012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/>
          <p:nvPr/>
        </p:nvCxnSpPr>
        <p:spPr bwMode="auto">
          <a:xfrm>
            <a:off x="4332288" y="251777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4332288" y="276383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4332288" y="30099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4332288" y="325755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4332288" y="350361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" name="Straight Connector 31"/>
          <p:cNvCxnSpPr/>
          <p:nvPr/>
        </p:nvCxnSpPr>
        <p:spPr bwMode="auto">
          <a:xfrm>
            <a:off x="4332288" y="375126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" name="Straight Connector 32"/>
          <p:cNvCxnSpPr/>
          <p:nvPr/>
        </p:nvCxnSpPr>
        <p:spPr bwMode="auto">
          <a:xfrm>
            <a:off x="4332288" y="399732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" name="Straight Connector 33"/>
          <p:cNvCxnSpPr/>
          <p:nvPr/>
        </p:nvCxnSpPr>
        <p:spPr bwMode="auto">
          <a:xfrm>
            <a:off x="4332288" y="424497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4332288" y="449103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" name="Straight Connector 35"/>
          <p:cNvCxnSpPr/>
          <p:nvPr/>
        </p:nvCxnSpPr>
        <p:spPr bwMode="auto">
          <a:xfrm>
            <a:off x="4332288" y="47371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7" name="Straight Connector 36"/>
          <p:cNvCxnSpPr/>
          <p:nvPr/>
        </p:nvCxnSpPr>
        <p:spPr bwMode="auto">
          <a:xfrm>
            <a:off x="4332288" y="50673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" name="Straight Connector 37"/>
          <p:cNvCxnSpPr/>
          <p:nvPr/>
        </p:nvCxnSpPr>
        <p:spPr bwMode="auto">
          <a:xfrm>
            <a:off x="4332288" y="531336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/>
          <p:nvPr/>
        </p:nvCxnSpPr>
        <p:spPr bwMode="auto">
          <a:xfrm>
            <a:off x="4332288" y="185896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" name="Straight Connector 39"/>
          <p:cNvCxnSpPr/>
          <p:nvPr/>
        </p:nvCxnSpPr>
        <p:spPr bwMode="auto">
          <a:xfrm>
            <a:off x="4332288" y="210502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/>
          <p:nvPr/>
        </p:nvCxnSpPr>
        <p:spPr bwMode="auto">
          <a:xfrm>
            <a:off x="4332288" y="235267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" name="Straight Connector 41"/>
          <p:cNvCxnSpPr/>
          <p:nvPr/>
        </p:nvCxnSpPr>
        <p:spPr bwMode="auto">
          <a:xfrm>
            <a:off x="4332288" y="259873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/>
          <p:nvPr/>
        </p:nvCxnSpPr>
        <p:spPr bwMode="auto">
          <a:xfrm>
            <a:off x="4332288" y="284638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4" name="Straight Connector 43"/>
          <p:cNvCxnSpPr/>
          <p:nvPr/>
        </p:nvCxnSpPr>
        <p:spPr bwMode="auto">
          <a:xfrm>
            <a:off x="4332288" y="309245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/>
          <p:nvPr/>
        </p:nvCxnSpPr>
        <p:spPr bwMode="auto">
          <a:xfrm>
            <a:off x="4332288" y="33401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6" name="Straight Connector 45"/>
          <p:cNvCxnSpPr/>
          <p:nvPr/>
        </p:nvCxnSpPr>
        <p:spPr bwMode="auto">
          <a:xfrm>
            <a:off x="4332288" y="358616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/>
          <p:nvPr/>
        </p:nvCxnSpPr>
        <p:spPr bwMode="auto">
          <a:xfrm>
            <a:off x="4332288" y="383222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>
            <a:off x="4332288" y="407987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>
            <a:off x="4332288" y="432593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>
            <a:off x="4332288" y="457358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>
            <a:off x="4332288" y="481965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>
            <a:off x="4332288" y="514826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>
            <a:off x="4332288" y="539591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>
            <a:off x="4332288" y="555942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>
            <a:off x="4332288" y="49022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4332288" y="523081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4332288" y="5478463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4332288" y="564197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4332288" y="572452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0" name="Straight Connector 59"/>
          <p:cNvCxnSpPr/>
          <p:nvPr/>
        </p:nvCxnSpPr>
        <p:spPr bwMode="auto">
          <a:xfrm>
            <a:off x="4332288" y="580707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1" name="Straight Connector 60"/>
          <p:cNvCxnSpPr/>
          <p:nvPr/>
        </p:nvCxnSpPr>
        <p:spPr bwMode="auto">
          <a:xfrm>
            <a:off x="4332288" y="588962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/>
          <p:nvPr/>
        </p:nvCxnSpPr>
        <p:spPr bwMode="auto">
          <a:xfrm>
            <a:off x="4332288" y="5972175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/>
          <p:nvPr/>
        </p:nvCxnSpPr>
        <p:spPr bwMode="auto">
          <a:xfrm>
            <a:off x="4332288" y="605313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4" name="Straight Connector 63"/>
          <p:cNvCxnSpPr/>
          <p:nvPr/>
        </p:nvCxnSpPr>
        <p:spPr bwMode="auto">
          <a:xfrm>
            <a:off x="4332288" y="613568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/>
          <p:nvPr/>
        </p:nvCxnSpPr>
        <p:spPr bwMode="auto">
          <a:xfrm>
            <a:off x="4332288" y="621823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/>
          <p:nvPr/>
        </p:nvCxnSpPr>
        <p:spPr bwMode="auto">
          <a:xfrm>
            <a:off x="4332288" y="630078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/>
          <p:nvPr/>
        </p:nvCxnSpPr>
        <p:spPr bwMode="auto">
          <a:xfrm>
            <a:off x="4332288" y="6383338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8" name="Straight Connector 67"/>
          <p:cNvCxnSpPr/>
          <p:nvPr/>
        </p:nvCxnSpPr>
        <p:spPr bwMode="auto">
          <a:xfrm>
            <a:off x="4332288" y="64643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>
            <a:off x="4332288" y="654685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>
            <a:off x="4332288" y="6629400"/>
            <a:ext cx="457200" cy="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flipH="1" flipV="1">
            <a:off x="4332288" y="1447800"/>
            <a:ext cx="0" cy="5181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flipH="1" flipV="1">
            <a:off x="4789488" y="1447800"/>
            <a:ext cx="0" cy="5181600"/>
          </a:xfrm>
          <a:prstGeom prst="line">
            <a:avLst/>
          </a:prstGeom>
          <a:solidFill>
            <a:srgbClr val="00B8FF"/>
          </a:solidFill>
          <a:ln w="9525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1078" name="Straight Connector 292"/>
          <p:cNvCxnSpPr>
            <a:cxnSpLocks noChangeShapeType="1"/>
            <a:endCxn id="171079" idx="1"/>
          </p:cNvCxnSpPr>
          <p:nvPr/>
        </p:nvCxnSpPr>
        <p:spPr bwMode="auto">
          <a:xfrm>
            <a:off x="4802188" y="2270125"/>
            <a:ext cx="1128712" cy="52705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079" name="Rectangle 302"/>
          <p:cNvSpPr>
            <a:spLocks noChangeArrowheads="1"/>
          </p:cNvSpPr>
          <p:nvPr/>
        </p:nvSpPr>
        <p:spPr bwMode="auto">
          <a:xfrm>
            <a:off x="5930900" y="2136775"/>
            <a:ext cx="2830513" cy="1322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>
                <a:solidFill>
                  <a:srgbClr val="003367"/>
                </a:solidFill>
              </a:rPr>
              <a:t>Allocated heap blocks for structs or objects.  Align!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2000">
              <a:solidFill>
                <a:srgbClr val="003367"/>
              </a:solidFill>
            </a:endParaRPr>
          </a:p>
        </p:txBody>
      </p:sp>
      <p:cxnSp>
        <p:nvCxnSpPr>
          <p:cNvPr id="171080" name="Straight Connector 292"/>
          <p:cNvCxnSpPr>
            <a:cxnSpLocks noChangeShapeType="1"/>
            <a:endCxn id="171079" idx="1"/>
          </p:cNvCxnSpPr>
          <p:nvPr/>
        </p:nvCxnSpPr>
        <p:spPr bwMode="auto">
          <a:xfrm flipV="1">
            <a:off x="4802188" y="2797175"/>
            <a:ext cx="1128712" cy="1611313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71081" name="Left Brace 76"/>
          <p:cNvSpPr>
            <a:spLocks/>
          </p:cNvSpPr>
          <p:nvPr/>
        </p:nvSpPr>
        <p:spPr bwMode="auto">
          <a:xfrm>
            <a:off x="3505200" y="1460500"/>
            <a:ext cx="685800" cy="5168900"/>
          </a:xfrm>
          <a:prstGeom prst="leftBrace">
            <a:avLst>
              <a:gd name="adj1" fmla="val 8340"/>
              <a:gd name="adj2" fmla="val 50000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 defTabSz="457200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>
              <a:cs typeface="Arial" charset="0"/>
            </a:endParaRPr>
          </a:p>
        </p:txBody>
      </p:sp>
      <p:sp>
        <p:nvSpPr>
          <p:cNvPr id="171082" name="Rectangle 302"/>
          <p:cNvSpPr>
            <a:spLocks noChangeArrowheads="1"/>
          </p:cNvSpPr>
          <p:nvPr/>
        </p:nvSpPr>
        <p:spPr bwMode="auto">
          <a:xfrm>
            <a:off x="533400" y="1858963"/>
            <a:ext cx="2830513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en-US" sz="2000">
                <a:solidFill>
                  <a:srgbClr val="003367"/>
                </a:solidFill>
              </a:rPr>
              <a:t>A contiguous chunk of memory obtained from OS kernel.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>
                <a:solidFill>
                  <a:srgbClr val="003367"/>
                </a:solidFill>
              </a:rPr>
              <a:t>E.g., with Unix </a:t>
            </a:r>
            <a:r>
              <a:rPr lang="en-US" sz="2000" i="1">
                <a:solidFill>
                  <a:srgbClr val="003367"/>
                </a:solidFill>
              </a:rPr>
              <a:t>sbrk</a:t>
            </a:r>
            <a:r>
              <a:rPr lang="en-US" sz="2000">
                <a:solidFill>
                  <a:srgbClr val="003367"/>
                </a:solidFill>
              </a:rPr>
              <a:t>() system call.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2000">
              <a:solidFill>
                <a:srgbClr val="003367"/>
              </a:solidFill>
            </a:endParaRPr>
          </a:p>
        </p:txBody>
      </p:sp>
      <p:sp>
        <p:nvSpPr>
          <p:cNvPr id="171083" name="Rectangle 302"/>
          <p:cNvSpPr>
            <a:spLocks noChangeArrowheads="1"/>
          </p:cNvSpPr>
          <p:nvPr/>
        </p:nvSpPr>
        <p:spPr bwMode="auto">
          <a:xfrm>
            <a:off x="304800" y="3657600"/>
            <a:ext cx="3429000" cy="347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>
                <a:solidFill>
                  <a:srgbClr val="003367"/>
                </a:solidFill>
              </a:rPr>
              <a:t>A runtime library obtains the block and manages it as a “heap” for use by the programming language environment, to store dynamic objects.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2000">
              <a:solidFill>
                <a:srgbClr val="003367"/>
              </a:solidFill>
            </a:endParaRPr>
          </a:p>
          <a:p>
            <a:pPr algn="ctr">
              <a:buClr>
                <a:srgbClr val="000000"/>
              </a:buClr>
              <a:buSzPct val="100000"/>
            </a:pPr>
            <a:r>
              <a:rPr lang="en-US" sz="2000">
                <a:solidFill>
                  <a:srgbClr val="003367"/>
                </a:solidFill>
              </a:rPr>
              <a:t>E.g., with Unix </a:t>
            </a:r>
            <a:r>
              <a:rPr lang="en-US" sz="2000" i="1">
                <a:solidFill>
                  <a:srgbClr val="003367"/>
                </a:solidFill>
              </a:rPr>
              <a:t>malloc </a:t>
            </a:r>
            <a:r>
              <a:rPr lang="en-US" sz="2000">
                <a:solidFill>
                  <a:srgbClr val="003367"/>
                </a:solidFill>
              </a:rPr>
              <a:t>and </a:t>
            </a:r>
            <a:r>
              <a:rPr lang="en-US" sz="2000" i="1">
                <a:solidFill>
                  <a:srgbClr val="003367"/>
                </a:solidFill>
              </a:rPr>
              <a:t>free </a:t>
            </a:r>
            <a:r>
              <a:rPr lang="en-US" sz="2000">
                <a:solidFill>
                  <a:srgbClr val="003367"/>
                </a:solidFill>
              </a:rPr>
              <a:t>library calls.</a:t>
            </a: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2000">
              <a:solidFill>
                <a:srgbClr val="003367"/>
              </a:solidFill>
            </a:endParaRPr>
          </a:p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2000">
              <a:solidFill>
                <a:srgbClr val="003367"/>
              </a:solidFill>
            </a:endParaRPr>
          </a:p>
        </p:txBody>
      </p:sp>
      <p:pic>
        <p:nvPicPr>
          <p:cNvPr id="171084" name="Picture 7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408488"/>
            <a:ext cx="2836863" cy="151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956365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>
                <a:latin typeface="Arial" charset="0"/>
                <a:ea typeface="ＭＳ Ｐゴシック" charset="0"/>
              </a:rPr>
              <a:t>“</a:t>
            </a:r>
            <a:r>
              <a:rPr lang="en-US" altLang="ja-JP">
                <a:latin typeface="Arial" charset="0"/>
                <a:ea typeface="ＭＳ Ｐゴシック" charset="0"/>
              </a:rPr>
              <a:t>Classic Linux Address Space</a:t>
            </a:r>
            <a:r>
              <a:rPr lang="ja-JP" altLang="en-US">
                <a:latin typeface="Arial" charset="0"/>
                <a:ea typeface="ＭＳ Ｐゴシック" charset="0"/>
              </a:rPr>
              <a:t>”</a:t>
            </a:r>
            <a:endParaRPr lang="en-US">
              <a:latin typeface="Arial" charset="0"/>
              <a:ea typeface="ＭＳ Ｐゴシック" charset="0"/>
            </a:endParaRPr>
          </a:p>
        </p:txBody>
      </p:sp>
      <p:pic>
        <p:nvPicPr>
          <p:cNvPr id="165890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676400"/>
            <a:ext cx="7443788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5891" name="TextBox 3"/>
          <p:cNvSpPr txBox="1">
            <a:spLocks noChangeArrowheads="1"/>
          </p:cNvSpPr>
          <p:nvPr/>
        </p:nvSpPr>
        <p:spPr bwMode="auto">
          <a:xfrm>
            <a:off x="762000" y="6477000"/>
            <a:ext cx="47910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800">
                <a:solidFill>
                  <a:schemeClr val="tx1"/>
                </a:solidFill>
                <a:cs typeface="Arial" charset="0"/>
                <a:hlinkClick r:id="rId3"/>
              </a:rPr>
              <a:t>http://duartes.org/gustavo/blog/category/linux</a:t>
            </a:r>
            <a:endParaRPr lang="en-US" sz="1800">
              <a:solidFill>
                <a:schemeClr val="tx1"/>
              </a:solidFill>
              <a:cs typeface="Arial" charset="0"/>
            </a:endParaRPr>
          </a:p>
        </p:txBody>
      </p:sp>
      <p:cxnSp>
        <p:nvCxnSpPr>
          <p:cNvPr id="3" name="Straight Arrow Connector 2"/>
          <p:cNvCxnSpPr/>
          <p:nvPr/>
        </p:nvCxnSpPr>
        <p:spPr bwMode="auto">
          <a:xfrm flipV="1">
            <a:off x="8534400" y="2743200"/>
            <a:ext cx="0" cy="1143000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chemeClr val="accent3">
                <a:lumMod val="50000"/>
              </a:schemeClr>
            </a:solidFill>
            <a:prstDash val="solid"/>
            <a:round/>
            <a:headEnd type="none" w="med" len="med"/>
            <a:tailEnd type="stealth" w="lg" len="lg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8331200" y="2209800"/>
            <a:ext cx="4064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2912180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is a program? </a:t>
            </a:r>
          </a:p>
          <a:p>
            <a:pPr lvl="1"/>
            <a:r>
              <a:rPr lang="en-US" dirty="0" smtClean="0"/>
              <a:t>A little bit of C on “classical OS”</a:t>
            </a:r>
          </a:p>
          <a:p>
            <a:r>
              <a:rPr lang="en-US" dirty="0" smtClean="0"/>
              <a:t>How does a program run?</a:t>
            </a:r>
          </a:p>
          <a:p>
            <a:r>
              <a:rPr lang="en-US" dirty="0" smtClean="0"/>
              <a:t>How are programs built?</a:t>
            </a:r>
          </a:p>
          <a:p>
            <a:r>
              <a:rPr lang="en-US" dirty="0" smtClean="0"/>
              <a:t>What does the computer look like to a program?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4473575"/>
            <a:ext cx="24130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597663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C program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362200" y="2209800"/>
            <a:ext cx="4572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sz="3600" dirty="0" err="1" smtClean="0"/>
              <a:t>int</a:t>
            </a:r>
            <a:r>
              <a:rPr lang="fr-FR" sz="3600" dirty="0" smtClean="0"/>
              <a:t> </a:t>
            </a:r>
          </a:p>
          <a:p>
            <a:r>
              <a:rPr lang="fr-FR" sz="3600" dirty="0" smtClean="0"/>
              <a:t>main()</a:t>
            </a:r>
          </a:p>
          <a:p>
            <a:r>
              <a:rPr lang="fr-FR" sz="3600" dirty="0" smtClean="0"/>
              <a:t>{</a:t>
            </a:r>
          </a:p>
          <a:p>
            <a:endParaRPr lang="fr-FR" sz="3600" dirty="0" smtClean="0"/>
          </a:p>
          <a:p>
            <a:r>
              <a:rPr lang="fr-FR" sz="3600" dirty="0" smtClean="0"/>
              <a:t>}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22163515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457200"/>
            <a:ext cx="8305800" cy="1554163"/>
          </a:xfrm>
        </p:spPr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imple I/O: </a:t>
            </a:r>
            <a:r>
              <a:rPr lang="en-US" dirty="0" err="1" smtClean="0"/>
              <a:t>args</a:t>
            </a:r>
            <a:r>
              <a:rPr lang="en-US" dirty="0" smtClean="0"/>
              <a:t> and </a:t>
            </a:r>
            <a:r>
              <a:rPr lang="en-US" dirty="0" err="1" smtClean="0"/>
              <a:t>printf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286000" y="1647885"/>
            <a:ext cx="5486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endParaRPr lang="en-US" dirty="0" smtClean="0"/>
          </a:p>
          <a:p>
            <a:r>
              <a:rPr lang="en-US" dirty="0" smtClean="0"/>
              <a:t>  </a:t>
            </a:r>
            <a:r>
              <a:rPr lang="en-US" dirty="0" err="1" smtClean="0"/>
              <a:t>printf</a:t>
            </a:r>
            <a:r>
              <a:rPr lang="en-US" dirty="0" smtClean="0"/>
              <a:t>("arguments: %d\n", </a:t>
            </a:r>
            <a:r>
              <a:rPr lang="en-US" dirty="0" err="1" smtClean="0"/>
              <a:t>argc</a:t>
            </a:r>
            <a:r>
              <a:rPr lang="en-US" dirty="0" smtClean="0"/>
              <a:t>);</a:t>
            </a:r>
          </a:p>
          <a:p>
            <a:r>
              <a:rPr lang="en-US" dirty="0" smtClean="0"/>
              <a:t>  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&lt;</a:t>
            </a:r>
            <a:r>
              <a:rPr lang="en-US" dirty="0" err="1" smtClean="0"/>
              <a:t>argc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("%d: %s\n",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argv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363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 variables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1752600" y="1447800"/>
            <a:ext cx="57912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#include &lt;</a:t>
            </a:r>
            <a:r>
              <a:rPr lang="en-US" dirty="0" err="1" smtClean="0"/>
              <a:t>stdio.h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#include &lt;</a:t>
            </a:r>
            <a:r>
              <a:rPr lang="en-US" dirty="0" err="1" smtClean="0"/>
              <a:t>stdlib.h</a:t>
            </a:r>
            <a:r>
              <a:rPr lang="en-US" dirty="0" smtClean="0"/>
              <a:t>&gt;</a:t>
            </a:r>
          </a:p>
          <a:p>
            <a:endParaRPr lang="en-US" dirty="0" smtClean="0"/>
          </a:p>
          <a:p>
            <a:r>
              <a:rPr lang="en-US" dirty="0" err="1" smtClean="0"/>
              <a:t>int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main(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argc</a:t>
            </a:r>
            <a:r>
              <a:rPr lang="en-US" dirty="0" smtClean="0"/>
              <a:t>, char* </a:t>
            </a:r>
            <a:r>
              <a:rPr lang="en-US" dirty="0" err="1" smtClean="0"/>
              <a:t>argv</a:t>
            </a:r>
            <a:r>
              <a:rPr lang="en-US" dirty="0" smtClean="0"/>
              <a:t>[], char* </a:t>
            </a:r>
            <a:r>
              <a:rPr lang="en-US" dirty="0" err="1" smtClean="0"/>
              <a:t>envp</a:t>
            </a:r>
            <a:r>
              <a:rPr lang="en-US" dirty="0" smtClean="0"/>
              <a:t>[])</a:t>
            </a:r>
          </a:p>
          <a:p>
            <a:r>
              <a:rPr lang="en-US" dirty="0" smtClean="0"/>
              <a:t>{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;</a:t>
            </a:r>
          </a:p>
          <a:p>
            <a:r>
              <a:rPr lang="en-US" dirty="0" smtClean="0"/>
              <a:t>  </a:t>
            </a:r>
            <a:r>
              <a:rPr lang="en-US" dirty="0" err="1" smtClean="0"/>
              <a:t>int</a:t>
            </a:r>
            <a:r>
              <a:rPr lang="en-US" dirty="0" smtClean="0"/>
              <a:t> count = </a:t>
            </a:r>
            <a:r>
              <a:rPr lang="en-US" dirty="0" err="1" smtClean="0"/>
              <a:t>atoi</a:t>
            </a:r>
            <a:r>
              <a:rPr lang="en-US" dirty="0" smtClean="0"/>
              <a:t>(</a:t>
            </a:r>
            <a:r>
              <a:rPr lang="en-US" dirty="0" err="1" smtClean="0"/>
              <a:t>argv</a:t>
            </a:r>
            <a:r>
              <a:rPr lang="en-US" dirty="0" smtClean="0"/>
              <a:t>[1]);</a:t>
            </a:r>
          </a:p>
          <a:p>
            <a:endParaRPr lang="en-US" dirty="0" smtClean="0"/>
          </a:p>
          <a:p>
            <a:r>
              <a:rPr lang="en-US" dirty="0" smtClean="0"/>
              <a:t>  for (</a:t>
            </a:r>
            <a:r>
              <a:rPr lang="en-US" dirty="0" err="1" smtClean="0"/>
              <a:t>i</a:t>
            </a:r>
            <a:r>
              <a:rPr lang="en-US" dirty="0" smtClean="0"/>
              <a:t>=0; </a:t>
            </a:r>
            <a:r>
              <a:rPr lang="en-US" dirty="0" err="1" smtClean="0"/>
              <a:t>i</a:t>
            </a:r>
            <a:r>
              <a:rPr lang="en-US" dirty="0" smtClean="0"/>
              <a:t> &lt; count; </a:t>
            </a:r>
            <a:r>
              <a:rPr lang="en-US" dirty="0" err="1" smtClean="0"/>
              <a:t>i</a:t>
            </a:r>
            <a:r>
              <a:rPr lang="en-US" dirty="0" smtClean="0"/>
              <a:t>++) {</a:t>
            </a:r>
          </a:p>
          <a:p>
            <a:r>
              <a:rPr lang="en-US" dirty="0" smtClean="0"/>
              <a:t>    </a:t>
            </a:r>
            <a:r>
              <a:rPr lang="en-US" dirty="0" err="1" smtClean="0"/>
              <a:t>printf</a:t>
            </a:r>
            <a:r>
              <a:rPr lang="en-US" dirty="0" smtClean="0"/>
              <a:t>("</a:t>
            </a:r>
            <a:r>
              <a:rPr lang="en-US" dirty="0" err="1" smtClean="0"/>
              <a:t>env</a:t>
            </a:r>
            <a:r>
              <a:rPr lang="en-US" dirty="0" smtClean="0"/>
              <a:t> %d: %s\n", </a:t>
            </a:r>
            <a:r>
              <a:rPr lang="en-US" dirty="0" err="1" smtClean="0"/>
              <a:t>i</a:t>
            </a:r>
            <a:r>
              <a:rPr lang="en-US" dirty="0" smtClean="0"/>
              <a:t>, </a:t>
            </a:r>
            <a:r>
              <a:rPr lang="en-US" dirty="0" err="1" smtClean="0"/>
              <a:t>envp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]);</a:t>
            </a:r>
          </a:p>
          <a:p>
            <a:r>
              <a:rPr lang="en-US" dirty="0" smtClean="0"/>
              <a:t>  }</a:t>
            </a:r>
          </a:p>
          <a:p>
            <a:r>
              <a:rPr lang="en-US" dirty="0" smtClean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768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OS Platform: A Better Model</a:t>
            </a:r>
          </a:p>
        </p:txBody>
      </p:sp>
      <p:sp>
        <p:nvSpPr>
          <p:cNvPr id="146434" name="Rectangle 4"/>
          <p:cNvSpPr>
            <a:spLocks noChangeArrowheads="1"/>
          </p:cNvSpPr>
          <p:nvPr/>
        </p:nvSpPr>
        <p:spPr bwMode="auto">
          <a:xfrm>
            <a:off x="1371600" y="4038600"/>
            <a:ext cx="3657600" cy="1295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46435" name="Rectangle 5"/>
          <p:cNvSpPr>
            <a:spLocks noChangeArrowheads="1"/>
          </p:cNvSpPr>
          <p:nvPr/>
        </p:nvSpPr>
        <p:spPr bwMode="auto">
          <a:xfrm>
            <a:off x="1371600" y="3276600"/>
            <a:ext cx="9144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1371600" y="1905000"/>
            <a:ext cx="533400" cy="1371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146437" name="Rectangle 7"/>
          <p:cNvSpPr>
            <a:spLocks noChangeArrowheads="1"/>
          </p:cNvSpPr>
          <p:nvPr/>
        </p:nvSpPr>
        <p:spPr bwMode="auto">
          <a:xfrm>
            <a:off x="2286000" y="3276600"/>
            <a:ext cx="4572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46438" name="Rectangle 8"/>
          <p:cNvSpPr>
            <a:spLocks noChangeArrowheads="1"/>
          </p:cNvSpPr>
          <p:nvPr/>
        </p:nvSpPr>
        <p:spPr bwMode="auto">
          <a:xfrm>
            <a:off x="2743200" y="3276600"/>
            <a:ext cx="9906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46439" name="Rectangle 9"/>
          <p:cNvSpPr>
            <a:spLocks noChangeArrowheads="1"/>
          </p:cNvSpPr>
          <p:nvPr/>
        </p:nvSpPr>
        <p:spPr bwMode="auto">
          <a:xfrm>
            <a:off x="3733800" y="3276600"/>
            <a:ext cx="7620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46440" name="Rectangle 10"/>
          <p:cNvSpPr>
            <a:spLocks noChangeArrowheads="1"/>
          </p:cNvSpPr>
          <p:nvPr/>
        </p:nvSpPr>
        <p:spPr bwMode="auto">
          <a:xfrm>
            <a:off x="4495800" y="3276600"/>
            <a:ext cx="533400" cy="7620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0" name="Rectangle 11"/>
          <p:cNvSpPr>
            <a:spLocks noChangeArrowheads="1"/>
          </p:cNvSpPr>
          <p:nvPr/>
        </p:nvSpPr>
        <p:spPr bwMode="auto">
          <a:xfrm>
            <a:off x="2133600" y="1905000"/>
            <a:ext cx="533400" cy="1371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2895600" y="1905000"/>
            <a:ext cx="533400" cy="1371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12" name="Rectangle 13"/>
          <p:cNvSpPr>
            <a:spLocks noChangeArrowheads="1"/>
          </p:cNvSpPr>
          <p:nvPr/>
        </p:nvSpPr>
        <p:spPr bwMode="auto">
          <a:xfrm>
            <a:off x="3657600" y="1905000"/>
            <a:ext cx="533400" cy="1371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4495800" y="1905000"/>
            <a:ext cx="533400" cy="1371600"/>
          </a:xfrm>
          <a:prstGeom prst="rect">
            <a:avLst/>
          </a:prstGeom>
          <a:solidFill>
            <a:schemeClr val="accent5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en-US" sz="1800">
              <a:cs typeface="Arial" charset="0"/>
            </a:endParaRPr>
          </a:p>
        </p:txBody>
      </p:sp>
      <p:sp>
        <p:nvSpPr>
          <p:cNvPr id="146445" name="AutoShape 15"/>
          <p:cNvSpPr>
            <a:spLocks/>
          </p:cNvSpPr>
          <p:nvPr/>
        </p:nvSpPr>
        <p:spPr bwMode="auto">
          <a:xfrm>
            <a:off x="5257800" y="4038600"/>
            <a:ext cx="228600" cy="1295400"/>
          </a:xfrm>
          <a:prstGeom prst="rightBrace">
            <a:avLst>
              <a:gd name="adj1" fmla="val 47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46446" name="Text Box 16"/>
          <p:cNvSpPr txBox="1">
            <a:spLocks noChangeArrowheads="1"/>
          </p:cNvSpPr>
          <p:nvPr/>
        </p:nvSpPr>
        <p:spPr bwMode="auto">
          <a:xfrm>
            <a:off x="5715000" y="4267200"/>
            <a:ext cx="32004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 dirty="0">
                <a:solidFill>
                  <a:srgbClr val="003367"/>
                </a:solidFill>
              </a:rPr>
              <a:t>Platform: same for all </a:t>
            </a:r>
            <a:r>
              <a:rPr lang="en-US" sz="2000" dirty="0" smtClean="0">
                <a:solidFill>
                  <a:srgbClr val="003367"/>
                </a:solidFill>
              </a:rPr>
              <a:t>applications</a:t>
            </a:r>
          </a:p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 dirty="0" err="1" smtClean="0">
                <a:solidFill>
                  <a:srgbClr val="003367"/>
                </a:solidFill>
              </a:rPr>
              <a:t>E,g</a:t>
            </a:r>
            <a:r>
              <a:rPr lang="en-US" sz="2000" dirty="0" smtClean="0">
                <a:solidFill>
                  <a:srgbClr val="003367"/>
                </a:solidFill>
              </a:rPr>
              <a:t>,, classical OS </a:t>
            </a:r>
            <a:r>
              <a:rPr lang="en-US" sz="2000" b="1" dirty="0" smtClean="0">
                <a:solidFill>
                  <a:srgbClr val="003367"/>
                </a:solidFill>
              </a:rPr>
              <a:t>kernel</a:t>
            </a:r>
            <a:endParaRPr lang="en-US" sz="2000" b="1" dirty="0">
              <a:solidFill>
                <a:srgbClr val="003367"/>
              </a:solidFill>
            </a:endParaRPr>
          </a:p>
        </p:txBody>
      </p:sp>
      <p:sp>
        <p:nvSpPr>
          <p:cNvPr id="146447" name="Text Box 17"/>
          <p:cNvSpPr txBox="1">
            <a:spLocks noChangeArrowheads="1"/>
          </p:cNvSpPr>
          <p:nvPr/>
        </p:nvSpPr>
        <p:spPr bwMode="auto">
          <a:xfrm>
            <a:off x="5715000" y="3233738"/>
            <a:ext cx="29718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>
                <a:solidFill>
                  <a:srgbClr val="003367"/>
                </a:solidFill>
              </a:rPr>
              <a:t>Libraries: shared by multiple applications</a:t>
            </a:r>
          </a:p>
        </p:txBody>
      </p:sp>
      <p:sp>
        <p:nvSpPr>
          <p:cNvPr id="146448" name="AutoShape 18"/>
          <p:cNvSpPr>
            <a:spLocks/>
          </p:cNvSpPr>
          <p:nvPr/>
        </p:nvSpPr>
        <p:spPr bwMode="auto">
          <a:xfrm>
            <a:off x="5257800" y="3276600"/>
            <a:ext cx="228600" cy="762000"/>
          </a:xfrm>
          <a:prstGeom prst="rightBrace">
            <a:avLst>
              <a:gd name="adj1" fmla="val 2777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46449" name="AutoShape 19"/>
          <p:cNvSpPr>
            <a:spLocks/>
          </p:cNvSpPr>
          <p:nvPr/>
        </p:nvSpPr>
        <p:spPr bwMode="auto">
          <a:xfrm>
            <a:off x="5257800" y="1905000"/>
            <a:ext cx="228600" cy="1371600"/>
          </a:xfrm>
          <a:prstGeom prst="rightBrace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</a:pPr>
            <a:endParaRPr lang="en-US" sz="1800"/>
          </a:p>
        </p:txBody>
      </p:sp>
      <p:sp>
        <p:nvSpPr>
          <p:cNvPr id="146450" name="Text Box 21"/>
          <p:cNvSpPr txBox="1">
            <a:spLocks noChangeArrowheads="1"/>
          </p:cNvSpPr>
          <p:nvPr/>
        </p:nvSpPr>
        <p:spPr bwMode="auto">
          <a:xfrm>
            <a:off x="5715000" y="2192338"/>
            <a:ext cx="29718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>
                <a:solidFill>
                  <a:srgbClr val="003367"/>
                </a:solidFill>
              </a:rPr>
              <a:t>Applications</a:t>
            </a:r>
          </a:p>
        </p:txBody>
      </p:sp>
      <p:cxnSp>
        <p:nvCxnSpPr>
          <p:cNvPr id="146451" name="Straight Connector 292"/>
          <p:cNvCxnSpPr>
            <a:cxnSpLocks noChangeShapeType="1"/>
          </p:cNvCxnSpPr>
          <p:nvPr/>
        </p:nvCxnSpPr>
        <p:spPr bwMode="auto">
          <a:xfrm rot="16200000" flipH="1">
            <a:off x="2133600" y="5105400"/>
            <a:ext cx="990600" cy="838200"/>
          </a:xfrm>
          <a:prstGeom prst="line">
            <a:avLst/>
          </a:prstGeom>
          <a:noFill/>
          <a:ln w="47625">
            <a:solidFill>
              <a:schemeClr val="tx1"/>
            </a:solidFill>
            <a:round/>
            <a:headEnd type="stealth" w="med" len="med"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46452" name="Rectangle 302"/>
          <p:cNvSpPr>
            <a:spLocks noChangeArrowheads="1"/>
          </p:cNvSpPr>
          <p:nvPr/>
        </p:nvSpPr>
        <p:spPr bwMode="auto">
          <a:xfrm>
            <a:off x="3048000" y="6019800"/>
            <a:ext cx="59436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2000" dirty="0">
                <a:solidFill>
                  <a:srgbClr val="003367"/>
                </a:solidFill>
              </a:rPr>
              <a:t>OS platform mediates access to shared resources.</a:t>
            </a:r>
          </a:p>
        </p:txBody>
      </p:sp>
      <p:sp>
        <p:nvSpPr>
          <p:cNvPr id="146453" name="TextBox 24"/>
          <p:cNvSpPr txBox="1">
            <a:spLocks noChangeArrowheads="1"/>
          </p:cNvSpPr>
          <p:nvPr/>
        </p:nvSpPr>
        <p:spPr bwMode="auto">
          <a:xfrm>
            <a:off x="152400" y="6488113"/>
            <a:ext cx="1249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5pPr>
            <a:lvl6pPr marL="25146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6pPr>
            <a:lvl7pPr marL="29718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7pPr>
            <a:lvl8pPr marL="34290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8pPr>
            <a:lvl9pPr marL="3886200" indent="-228600" defTabSz="4556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bg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charset="0"/>
              <a:buNone/>
            </a:pPr>
            <a:r>
              <a:rPr lang="en-US" sz="1800">
                <a:solidFill>
                  <a:schemeClr val="tx1"/>
                </a:solidFill>
              </a:rPr>
              <a:t>[RAD Lab]</a:t>
            </a:r>
          </a:p>
        </p:txBody>
      </p:sp>
    </p:spTree>
    <p:extLst>
      <p:ext uri="{BB962C8B-B14F-4D97-AF65-F5344CB8AC3E}">
        <p14:creationId xmlns:p14="http://schemas.microsoft.com/office/powerpoint/2010/main" val="3505415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>
                <a:latin typeface="Arial" charset="0"/>
                <a:ea typeface="ＭＳ Ｐゴシック" charset="0"/>
              </a:rPr>
              <a:t>Libraries</a:t>
            </a:r>
            <a:endParaRPr lang="en-US" sz="3600" dirty="0">
              <a:latin typeface="Arial" charset="0"/>
              <a:ea typeface="ＭＳ Ｐゴシック" charset="0"/>
            </a:endParaRPr>
          </a:p>
        </p:txBody>
      </p:sp>
      <p:sp>
        <p:nvSpPr>
          <p:cNvPr id="1392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>
                <a:latin typeface="Arial" charset="0"/>
                <a:ea typeface="ＭＳ Ｐゴシック" charset="0"/>
              </a:rPr>
              <a:t>Programs may incorporate (link to) </a:t>
            </a:r>
            <a:r>
              <a:rPr lang="en-US" sz="2000" b="1" dirty="0">
                <a:latin typeface="Arial" charset="0"/>
                <a:ea typeface="ＭＳ Ｐゴシック" charset="0"/>
              </a:rPr>
              <a:t>libraries</a:t>
            </a:r>
            <a:r>
              <a:rPr lang="en-US" sz="2000" dirty="0">
                <a:latin typeface="Arial" charset="0"/>
                <a:ea typeface="ＭＳ Ｐゴシック" charset="0"/>
              </a:rPr>
              <a:t> packaged with the OS or written by third parties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.</a:t>
            </a:r>
          </a:p>
          <a:p>
            <a:pPr lvl="1" eaLnBrk="1" hangingPunct="1"/>
            <a:r>
              <a:rPr lang="en-US" sz="1800" dirty="0" smtClean="0">
                <a:latin typeface="Arial" charset="0"/>
                <a:ea typeface="ＭＳ Ｐゴシック" charset="0"/>
              </a:rPr>
              <a:t>E.g., C </a:t>
            </a:r>
            <a:r>
              <a:rPr lang="en-US" sz="1800" b="1" dirty="0" smtClean="0">
                <a:latin typeface="Arial" charset="0"/>
                <a:ea typeface="ＭＳ Ｐゴシック" charset="0"/>
              </a:rPr>
              <a:t>standard library </a:t>
            </a:r>
            <a:r>
              <a:rPr lang="en-US" sz="1800" dirty="0" smtClean="0">
                <a:latin typeface="Arial" charset="0"/>
                <a:ea typeface="ＭＳ Ｐゴシック" charset="0"/>
              </a:rPr>
              <a:t>and </a:t>
            </a:r>
            <a:r>
              <a:rPr lang="en-US" sz="1800" b="1" dirty="0" smtClean="0">
                <a:latin typeface="Arial" charset="0"/>
                <a:ea typeface="ＭＳ Ｐゴシック" charset="0"/>
              </a:rPr>
              <a:t>standard I/O library</a:t>
            </a:r>
            <a:endParaRPr lang="en-US" sz="1800" b="1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000" dirty="0">
                <a:latin typeface="Arial" charset="0"/>
                <a:ea typeface="ＭＳ Ｐゴシック" charset="0"/>
              </a:rPr>
              <a:t>These libraries may even define a system API that applications use.  (e.g., heap manager </a:t>
            </a:r>
            <a:r>
              <a:rPr lang="en-US" sz="2000" b="1" dirty="0" err="1">
                <a:latin typeface="Arial" charset="0"/>
                <a:ea typeface="ＭＳ Ｐゴシック" charset="0"/>
              </a:rPr>
              <a:t>malloc</a:t>
            </a:r>
            <a:r>
              <a:rPr lang="en-US" sz="2000" dirty="0">
                <a:latin typeface="Arial" charset="0"/>
                <a:ea typeface="ＭＳ Ｐゴシック" charset="0"/>
              </a:rPr>
              <a:t> and </a:t>
            </a:r>
            <a:r>
              <a:rPr lang="en-US" sz="2000" b="1" dirty="0">
                <a:latin typeface="Arial" charset="0"/>
                <a:ea typeface="ＭＳ Ｐゴシック" charset="0"/>
              </a:rPr>
              <a:t>free</a:t>
            </a:r>
            <a:r>
              <a:rPr lang="en-US" sz="2000" dirty="0">
                <a:latin typeface="Arial" charset="0"/>
                <a:ea typeface="ＭＳ Ｐゴシック" charset="0"/>
              </a:rPr>
              <a:t>).</a:t>
            </a:r>
          </a:p>
          <a:p>
            <a:pPr eaLnBrk="1" hangingPunct="1"/>
            <a:r>
              <a:rPr lang="en-US" sz="2000" dirty="0" smtClean="0">
                <a:latin typeface="Arial" charset="0"/>
                <a:ea typeface="ＭＳ Ｐゴシック" charset="0"/>
              </a:rPr>
              <a:t>Libraries </a:t>
            </a:r>
            <a:r>
              <a:rPr lang="en-US" sz="2000" dirty="0">
                <a:latin typeface="Arial" charset="0"/>
                <a:ea typeface="ＭＳ Ｐゴシック" charset="0"/>
              </a:rPr>
              <a:t>run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as part of the program.  </a:t>
            </a:r>
            <a:r>
              <a:rPr lang="en-US" sz="2000" dirty="0">
                <a:latin typeface="Arial" charset="0"/>
                <a:ea typeface="ＭＳ Ｐゴシック" charset="0"/>
              </a:rPr>
              <a:t>Any failure in the library can damage the program, and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vice versa.</a:t>
            </a:r>
            <a:endParaRPr lang="en-US" sz="2000" dirty="0">
              <a:latin typeface="Arial" charset="0"/>
              <a:ea typeface="ＭＳ Ｐゴシック" charset="0"/>
            </a:endParaRPr>
          </a:p>
          <a:p>
            <a:pPr eaLnBrk="1" hangingPunct="1"/>
            <a:r>
              <a:rPr lang="en-US" sz="2000" dirty="0">
                <a:latin typeface="Arial" charset="0"/>
                <a:ea typeface="ＭＳ Ｐゴシック" charset="0"/>
              </a:rPr>
              <a:t>These libraries have no more privilege or power than any other part of the program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.</a:t>
            </a:r>
          </a:p>
          <a:p>
            <a:pPr eaLnBrk="1" hangingPunct="1"/>
            <a:r>
              <a:rPr lang="en-US" sz="2000" dirty="0" smtClean="0">
                <a:latin typeface="Arial" charset="0"/>
                <a:ea typeface="ＭＳ Ｐゴシック" charset="0"/>
              </a:rPr>
              <a:t>However, some libraries are merely wrappers for </a:t>
            </a:r>
            <a:r>
              <a:rPr lang="en-US" sz="2000" b="1" dirty="0" smtClean="0">
                <a:latin typeface="Arial" charset="0"/>
                <a:ea typeface="ＭＳ Ｐゴシック" charset="0"/>
              </a:rPr>
              <a:t>system calls 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to the trusted operating system </a:t>
            </a:r>
            <a:r>
              <a:rPr lang="en-US" sz="2000" b="1" dirty="0" smtClean="0">
                <a:latin typeface="Arial" charset="0"/>
                <a:ea typeface="ＭＳ Ｐゴシック" charset="0"/>
              </a:rPr>
              <a:t>kernel</a:t>
            </a:r>
            <a:r>
              <a:rPr lang="en-US" sz="2000" dirty="0" smtClean="0">
                <a:latin typeface="Arial" charset="0"/>
                <a:ea typeface="ＭＳ Ｐゴシック" charset="0"/>
              </a:rPr>
              <a:t>.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775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simple module</a:t>
            </a:r>
            <a:endParaRPr lang="en-US" dirty="0"/>
          </a:p>
        </p:txBody>
      </p: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6092825" y="3111500"/>
            <a:ext cx="1819275" cy="539750"/>
            <a:chOff x="1785" y="1844"/>
            <a:chExt cx="1292" cy="383"/>
          </a:xfrm>
        </p:grpSpPr>
        <p:sp>
          <p:nvSpPr>
            <p:cNvPr id="6" name="Rectangle 22"/>
            <p:cNvSpPr>
              <a:spLocks noChangeArrowheads="1"/>
            </p:cNvSpPr>
            <p:nvPr/>
          </p:nvSpPr>
          <p:spPr bwMode="auto">
            <a:xfrm>
              <a:off x="1824" y="1853"/>
              <a:ext cx="1253" cy="374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7" name="Text Box 23"/>
            <p:cNvSpPr txBox="1">
              <a:spLocks noChangeArrowheads="1"/>
            </p:cNvSpPr>
            <p:nvPr/>
          </p:nvSpPr>
          <p:spPr bwMode="auto">
            <a:xfrm>
              <a:off x="1785" y="1844"/>
              <a:ext cx="47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600" b="1" i="1" smtClean="0"/>
                <a:t>P1()</a:t>
              </a:r>
              <a:endParaRPr lang="en-US" sz="3200" u="sng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</p:grpSp>
      <p:grpSp>
        <p:nvGrpSpPr>
          <p:cNvPr id="8" name="Group 24"/>
          <p:cNvGrpSpPr>
            <a:grpSpLocks/>
          </p:cNvGrpSpPr>
          <p:nvPr/>
        </p:nvGrpSpPr>
        <p:grpSpPr bwMode="auto">
          <a:xfrm>
            <a:off x="6092825" y="3686175"/>
            <a:ext cx="1819275" cy="539750"/>
            <a:chOff x="1785" y="1844"/>
            <a:chExt cx="1292" cy="383"/>
          </a:xfrm>
        </p:grpSpPr>
        <p:sp>
          <p:nvSpPr>
            <p:cNvPr id="9" name="Rectangle 25"/>
            <p:cNvSpPr>
              <a:spLocks noChangeArrowheads="1"/>
            </p:cNvSpPr>
            <p:nvPr/>
          </p:nvSpPr>
          <p:spPr bwMode="auto">
            <a:xfrm>
              <a:off x="1824" y="1853"/>
              <a:ext cx="1253" cy="374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0" name="Text Box 26"/>
            <p:cNvSpPr txBox="1">
              <a:spLocks noChangeArrowheads="1"/>
            </p:cNvSpPr>
            <p:nvPr/>
          </p:nvSpPr>
          <p:spPr bwMode="auto">
            <a:xfrm>
              <a:off x="1785" y="1844"/>
              <a:ext cx="47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600" b="1" i="1" smtClean="0"/>
                <a:t>P2()</a:t>
              </a:r>
              <a:endParaRPr lang="en-US" sz="3200" u="sng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</p:grpSp>
      <p:grpSp>
        <p:nvGrpSpPr>
          <p:cNvPr id="11" name="Group 27"/>
          <p:cNvGrpSpPr>
            <a:grpSpLocks/>
          </p:cNvGrpSpPr>
          <p:nvPr/>
        </p:nvGrpSpPr>
        <p:grpSpPr bwMode="auto">
          <a:xfrm>
            <a:off x="6092825" y="4260850"/>
            <a:ext cx="1819275" cy="539750"/>
            <a:chOff x="1785" y="1844"/>
            <a:chExt cx="1292" cy="383"/>
          </a:xfrm>
        </p:grpSpPr>
        <p:sp>
          <p:nvSpPr>
            <p:cNvPr id="12" name="Rectangle 28"/>
            <p:cNvSpPr>
              <a:spLocks noChangeArrowheads="1"/>
            </p:cNvSpPr>
            <p:nvPr/>
          </p:nvSpPr>
          <p:spPr bwMode="auto">
            <a:xfrm>
              <a:off x="1824" y="1853"/>
              <a:ext cx="1253" cy="374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3" name="Text Box 29"/>
            <p:cNvSpPr txBox="1">
              <a:spLocks noChangeArrowheads="1"/>
            </p:cNvSpPr>
            <p:nvPr/>
          </p:nvSpPr>
          <p:spPr bwMode="auto">
            <a:xfrm>
              <a:off x="1785" y="1844"/>
              <a:ext cx="47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600" b="1" i="1" smtClean="0"/>
                <a:t>P3()</a:t>
              </a:r>
              <a:endParaRPr lang="en-US" sz="3200" u="sng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</p:grpSp>
      <p:grpSp>
        <p:nvGrpSpPr>
          <p:cNvPr id="14" name="Group 30"/>
          <p:cNvGrpSpPr>
            <a:grpSpLocks/>
          </p:cNvGrpSpPr>
          <p:nvPr/>
        </p:nvGrpSpPr>
        <p:grpSpPr bwMode="auto">
          <a:xfrm>
            <a:off x="6092825" y="4835525"/>
            <a:ext cx="1819275" cy="539750"/>
            <a:chOff x="1785" y="1844"/>
            <a:chExt cx="1292" cy="383"/>
          </a:xfrm>
        </p:grpSpPr>
        <p:sp>
          <p:nvSpPr>
            <p:cNvPr id="15" name="Rectangle 31"/>
            <p:cNvSpPr>
              <a:spLocks noChangeArrowheads="1"/>
            </p:cNvSpPr>
            <p:nvPr/>
          </p:nvSpPr>
          <p:spPr bwMode="auto">
            <a:xfrm>
              <a:off x="1824" y="1853"/>
              <a:ext cx="1253" cy="374"/>
            </a:xfrm>
            <a:prstGeom prst="rect">
              <a:avLst/>
            </a:prstGeom>
            <a:solidFill>
              <a:srgbClr val="96969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2075" tIns="46038" rIns="92075" bIns="46038" anchor="ctr"/>
            <a:lstStyle/>
            <a:p>
              <a:endParaRPr lang="en-US"/>
            </a:p>
          </p:txBody>
        </p:sp>
        <p:sp>
          <p:nvSpPr>
            <p:cNvPr id="16" name="Text Box 32"/>
            <p:cNvSpPr txBox="1">
              <a:spLocks noChangeArrowheads="1"/>
            </p:cNvSpPr>
            <p:nvPr/>
          </p:nvSpPr>
          <p:spPr bwMode="auto">
            <a:xfrm>
              <a:off x="1785" y="1844"/>
              <a:ext cx="479" cy="23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lIns="92075" tIns="46038" rIns="92075" bIns="46038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  <a:cs typeface="ＭＳ Ｐゴシック" charset="0"/>
                </a:defRPr>
              </a:lvl1pPr>
              <a:lvl2pPr marL="37931725" indent="-37474525"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2pPr>
              <a:lvl3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3pPr>
              <a:lvl4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4pPr>
              <a:lvl5pPr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5pPr>
              <a:lvl6pPr marL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6pPr>
              <a:lvl7pPr marL="9144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7pPr>
              <a:lvl8pPr marL="1371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8pPr>
              <a:lvl9pPr marL="18288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charset="0"/>
                  <a:ea typeface="ＭＳ Ｐゴシック" charset="0"/>
                </a:defRPr>
              </a:lvl9pPr>
            </a:lstStyle>
            <a:p>
              <a:pPr algn="ctr">
                <a:spcBef>
                  <a:spcPct val="50000"/>
                </a:spcBef>
                <a:defRPr/>
              </a:pPr>
              <a:r>
                <a:rPr lang="en-US" sz="1600" b="1" i="1" smtClean="0"/>
                <a:t>P4()</a:t>
              </a:r>
              <a:endParaRPr lang="en-US" sz="3200" u="sng" smtClean="0">
                <a:solidFill>
                  <a:schemeClr val="tx2"/>
                </a:solidFill>
                <a:effectLst>
                  <a:outerShdw blurRad="38100" dist="38100" dir="2700000" algn="tl">
                    <a:srgbClr val="DDDDDD"/>
                  </a:outerShdw>
                </a:effectLst>
              </a:endParaRPr>
            </a:p>
          </p:txBody>
        </p:sp>
      </p:grpSp>
      <p:sp>
        <p:nvSpPr>
          <p:cNvPr id="17" name="Rectangle 33"/>
          <p:cNvSpPr>
            <a:spLocks noChangeArrowheads="1"/>
          </p:cNvSpPr>
          <p:nvPr/>
        </p:nvSpPr>
        <p:spPr bwMode="auto">
          <a:xfrm>
            <a:off x="6127750" y="2517775"/>
            <a:ext cx="1797050" cy="28924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8" name="Rectangle 34"/>
          <p:cNvSpPr>
            <a:spLocks noChangeArrowheads="1"/>
          </p:cNvSpPr>
          <p:nvPr/>
        </p:nvSpPr>
        <p:spPr bwMode="auto">
          <a:xfrm>
            <a:off x="6146800" y="2563813"/>
            <a:ext cx="1765300" cy="527050"/>
          </a:xfrm>
          <a:prstGeom prst="rect">
            <a:avLst/>
          </a:prstGeom>
          <a:solidFill>
            <a:srgbClr val="6666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/>
          <a:lstStyle/>
          <a:p>
            <a:endParaRPr lang="en-US"/>
          </a:p>
        </p:txBody>
      </p:sp>
      <p:sp>
        <p:nvSpPr>
          <p:cNvPr id="19" name="Rectangle 35"/>
          <p:cNvSpPr>
            <a:spLocks noChangeArrowheads="1"/>
          </p:cNvSpPr>
          <p:nvPr/>
        </p:nvSpPr>
        <p:spPr bwMode="auto">
          <a:xfrm>
            <a:off x="6102350" y="2568575"/>
            <a:ext cx="615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 anchor="ctr">
            <a:spAutoFit/>
          </a:bodyPr>
          <a:lstStyle/>
          <a:p>
            <a:pPr algn="ctr"/>
            <a:r>
              <a:rPr lang="en-US" sz="1800" b="1" i="1"/>
              <a:t>state</a:t>
            </a:r>
            <a:endParaRPr lang="en-US" sz="1600" b="1" i="1"/>
          </a:p>
        </p:txBody>
      </p:sp>
      <p:sp>
        <p:nvSpPr>
          <p:cNvPr id="28" name="Rectangle 27"/>
          <p:cNvSpPr/>
          <p:nvPr/>
        </p:nvSpPr>
        <p:spPr>
          <a:xfrm>
            <a:off x="1219200" y="1447800"/>
            <a:ext cx="4572000" cy="489364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FR" dirty="0" err="1" smtClean="0"/>
              <a:t>int</a:t>
            </a:r>
            <a:r>
              <a:rPr lang="fr-FR" dirty="0" smtClean="0"/>
              <a:t> val = 0;</a:t>
            </a:r>
          </a:p>
          <a:p>
            <a:endParaRPr lang="fr-FR" dirty="0" smtClean="0"/>
          </a:p>
          <a:p>
            <a:r>
              <a:rPr lang="fr-FR" dirty="0" err="1" smtClean="0"/>
              <a:t>int</a:t>
            </a:r>
            <a:r>
              <a:rPr lang="fr-FR" dirty="0" smtClean="0"/>
              <a:t> p1(char *s) {</a:t>
            </a:r>
          </a:p>
          <a:p>
            <a:r>
              <a:rPr lang="fr-FR" dirty="0" smtClean="0"/>
              <a:t>  return 1;</a:t>
            </a:r>
          </a:p>
          <a:p>
            <a:r>
              <a:rPr lang="fr-FR" dirty="0" smtClean="0"/>
              <a:t>}</a:t>
            </a:r>
          </a:p>
          <a:p>
            <a:endParaRPr lang="fr-FR" dirty="0" smtClean="0"/>
          </a:p>
          <a:p>
            <a:r>
              <a:rPr lang="fr-FR" dirty="0" err="1" smtClean="0"/>
              <a:t>int</a:t>
            </a:r>
            <a:r>
              <a:rPr lang="fr-FR" dirty="0" smtClean="0"/>
              <a:t> p2() {</a:t>
            </a:r>
          </a:p>
          <a:p>
            <a:r>
              <a:rPr lang="fr-FR" dirty="0" smtClean="0"/>
              <a:t>  char *s;</a:t>
            </a:r>
          </a:p>
          <a:p>
            <a:r>
              <a:rPr lang="fr-FR" dirty="0" smtClean="0"/>
              <a:t>  </a:t>
            </a:r>
            <a:r>
              <a:rPr lang="fr-FR" dirty="0" err="1" smtClean="0"/>
              <a:t>int</a:t>
            </a:r>
            <a:r>
              <a:rPr lang="fr-FR" dirty="0" smtClean="0"/>
              <a:t> i;</a:t>
            </a:r>
          </a:p>
          <a:p>
            <a:r>
              <a:rPr lang="fr-FR" dirty="0" smtClean="0"/>
              <a:t>  s = "hello\n";</a:t>
            </a:r>
          </a:p>
          <a:p>
            <a:r>
              <a:rPr lang="fr-FR" dirty="0" smtClean="0"/>
              <a:t>  i = p1(s);</a:t>
            </a:r>
          </a:p>
          <a:p>
            <a:r>
              <a:rPr lang="fr-FR" dirty="0" smtClean="0"/>
              <a:t>  return(i);</a:t>
            </a:r>
          </a:p>
          <a:p>
            <a:r>
              <a:rPr lang="fr-FR" dirty="0" smtClean="0"/>
              <a:t>}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62596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Custom 5">
      <a:dk1>
        <a:srgbClr val="003367"/>
      </a:dk1>
      <a:lt1>
        <a:srgbClr val="37305A"/>
      </a:lt1>
      <a:dk2>
        <a:srgbClr val="E0E4DC"/>
      </a:dk2>
      <a:lt2>
        <a:srgbClr val="B5B5B5"/>
      </a:lt2>
      <a:accent1>
        <a:srgbClr val="4D8CF1"/>
      </a:accent1>
      <a:accent2>
        <a:srgbClr val="651222"/>
      </a:accent2>
      <a:accent3>
        <a:srgbClr val="0036A6"/>
      </a:accent3>
      <a:accent4>
        <a:srgbClr val="666666"/>
      </a:accent4>
      <a:accent5>
        <a:srgbClr val="738300"/>
      </a:accent5>
      <a:accent6>
        <a:srgbClr val="003367"/>
      </a:accent6>
      <a:hlink>
        <a:srgbClr val="0036A6"/>
      </a:hlink>
      <a:folHlink>
        <a:srgbClr val="4E005F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85974</TotalTime>
  <Words>1777</Words>
  <Application>Microsoft Macintosh PowerPoint</Application>
  <PresentationFormat>On-screen Show (4:3)</PresentationFormat>
  <Paragraphs>443</Paragraphs>
  <Slides>26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Default Design</vt:lpstr>
      <vt:lpstr>Office Theme</vt:lpstr>
      <vt:lpstr>PowerPoint Presentation</vt:lpstr>
      <vt:lpstr>The Operating System</vt:lpstr>
      <vt:lpstr>Today</vt:lpstr>
      <vt:lpstr>A simple C program</vt:lpstr>
      <vt:lpstr>Simple I/O: args and printf</vt:lpstr>
      <vt:lpstr>Environment variables</vt:lpstr>
      <vt:lpstr>OS Platform: A Better Model</vt:lpstr>
      <vt:lpstr>Libraries</vt:lpstr>
      <vt:lpstr>A simple module</vt:lpstr>
      <vt:lpstr>PowerPoint Presentation</vt:lpstr>
      <vt:lpstr>Global data (“static”)</vt:lpstr>
      <vt:lpstr>Assembler directives: quick peek</vt:lpstr>
      <vt:lpstr>Calling the module</vt:lpstr>
      <vt:lpstr>The Birth of a Program (C/Ux)</vt:lpstr>
      <vt:lpstr>What’s in an Object File or Executable?</vt:lpstr>
      <vt:lpstr>Running a program</vt:lpstr>
      <vt:lpstr>A Peek Inside a Running Program</vt:lpstr>
      <vt:lpstr>VAS example (32-bit)</vt:lpstr>
      <vt:lpstr>int P(int a){…}  void C(int x){    int y=P(x);  }</vt:lpstr>
      <vt:lpstr>int P(int a){…}  void C(int x){    int y=P(x);  }</vt:lpstr>
      <vt:lpstr>Review of the stack</vt:lpstr>
      <vt:lpstr>PowerPoint Presentation</vt:lpstr>
      <vt:lpstr>PowerPoint Presentation</vt:lpstr>
      <vt:lpstr>PowerPoint Presentation</vt:lpstr>
      <vt:lpstr>Heap: dynamic memory</vt:lpstr>
      <vt:lpstr>“Classic Linux Address Space”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Slides About Systems</dc:title>
  <dc:subject/>
  <dc:creator>Jeff Chase</dc:creator>
  <cp:keywords/>
  <dc:description/>
  <cp:lastModifiedBy>Jeff Chase</cp:lastModifiedBy>
  <cp:revision>5227</cp:revision>
  <cp:lastPrinted>1601-01-01T00:00:00Z</cp:lastPrinted>
  <dcterms:created xsi:type="dcterms:W3CDTF">2011-04-11T18:52:21Z</dcterms:created>
  <dcterms:modified xsi:type="dcterms:W3CDTF">2013-02-14T13:42:19Z</dcterms:modified>
  <cp:category/>
</cp:coreProperties>
</file>