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7803" r:id="rId2"/>
  </p:sldMasterIdLst>
  <p:notesMasterIdLst>
    <p:notesMasterId r:id="rId29"/>
  </p:notesMasterIdLst>
  <p:handoutMasterIdLst>
    <p:handoutMasterId r:id="rId30"/>
  </p:handoutMasterIdLst>
  <p:sldIdLst>
    <p:sldId id="256" r:id="rId3"/>
    <p:sldId id="1191" r:id="rId4"/>
    <p:sldId id="1187" r:id="rId5"/>
    <p:sldId id="1188" r:id="rId6"/>
    <p:sldId id="1189" r:id="rId7"/>
    <p:sldId id="1190" r:id="rId8"/>
    <p:sldId id="1166" r:id="rId9"/>
    <p:sldId id="1160" r:id="rId10"/>
    <p:sldId id="1195" r:id="rId11"/>
    <p:sldId id="1196" r:id="rId12"/>
    <p:sldId id="1197" r:id="rId13"/>
    <p:sldId id="1198" r:id="rId14"/>
    <p:sldId id="1211" r:id="rId15"/>
    <p:sldId id="1167" r:id="rId16"/>
    <p:sldId id="1171" r:id="rId17"/>
    <p:sldId id="1158" r:id="rId18"/>
    <p:sldId id="1199" r:id="rId19"/>
    <p:sldId id="1212" r:id="rId20"/>
    <p:sldId id="1181" r:id="rId21"/>
    <p:sldId id="1182" r:id="rId22"/>
    <p:sldId id="1183" r:id="rId23"/>
    <p:sldId id="1184" r:id="rId24"/>
    <p:sldId id="1185" r:id="rId25"/>
    <p:sldId id="1186" r:id="rId26"/>
    <p:sldId id="1176" r:id="rId27"/>
    <p:sldId id="1170" r:id="rId28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A8DFB"/>
    <a:srgbClr val="618FFD"/>
    <a:srgbClr val="00264D"/>
    <a:srgbClr val="636464"/>
    <a:srgbClr val="F3F3F3"/>
    <a:srgbClr val="46FF77"/>
    <a:srgbClr val="E8161F"/>
    <a:srgbClr val="E8E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88" y="-3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buNone/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defRPr sz="1200">
                <a:cs typeface="Arial" charset="0"/>
              </a:defRPr>
            </a:lvl1pPr>
          </a:lstStyle>
          <a:p>
            <a:pPr>
              <a:defRPr/>
            </a:pPr>
            <a:fld id="{48D443D6-FB5E-7C42-B16E-7EDDCD870E40}" type="datetime1">
              <a:rPr lang="en-US"/>
              <a:pPr>
                <a:defRPr/>
              </a:pPr>
              <a:t>2/14/13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buNone/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defRPr sz="1200">
                <a:cs typeface="Arial" charset="0"/>
              </a:defRPr>
            </a:lvl1pPr>
          </a:lstStyle>
          <a:p>
            <a:pPr>
              <a:defRPr/>
            </a:pPr>
            <a:fld id="{E037FB44-4180-0044-AD26-22E815129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1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D7113CB9-9A72-F24E-8D2E-4CA3AFA73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93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ED531-658C-4640-BF33-A8FA3EEF0D5A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5613" eaLnBrk="1" hangingPunct="1"/>
            <a:fld id="{42F4AAD6-6E53-5A41-9644-0AEB8526E593}" type="slidenum">
              <a:rPr lang="en-US" sz="1200">
                <a:solidFill>
                  <a:schemeClr val="tx1"/>
                </a:solidFill>
                <a:latin typeface="Calibri" charset="0"/>
                <a:cs typeface="Arial" charset="0"/>
              </a:rPr>
              <a:pPr defTabSz="455613" eaLnBrk="1" hangingPunct="1"/>
              <a:t>14</a:t>
            </a:fld>
            <a:endParaRPr lang="en-US" sz="1200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4688"/>
            <a:ext cx="4603750" cy="34544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32375" cy="2327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21" tIns="45610" rIns="91221" bIns="45610"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Executable images are also built from separately developed components (modules)...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separate compilation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symbol tables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...linked together by system utilities.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cross-module procedure calls and data references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relocation records and linkage sections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static link-and-load in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traditional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Unix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DLLs and shared libraries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importance of calling conventions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7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7219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5613" eaLnBrk="1" hangingPunct="1"/>
            <a:fld id="{E0E3C013-BDD1-0941-9F66-1B90DA79EFD3}" type="slidenum">
              <a:rPr lang="en-US" sz="1200">
                <a:solidFill>
                  <a:srgbClr val="000000"/>
                </a:solidFill>
                <a:latin typeface="Calibri" charset="0"/>
                <a:cs typeface="Arial" charset="0"/>
              </a:rPr>
              <a:pPr defTabSz="455613" eaLnBrk="1" hangingPunct="1"/>
              <a:t>16</a:t>
            </a:fld>
            <a:endParaRPr lang="en-US" sz="1200">
              <a:solidFill>
                <a:srgbClr val="000000"/>
              </a:solidFill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 http://web.mit.edu/6.033/lec/l4.txt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B1223-3489-A94A-A0F1-62EA7E04CE6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 http://web.mit.edu/6.033/lec/l4.txt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B1223-3489-A94A-A0F1-62EA7E04CE6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919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idx="10"/>
          </p:nvPr>
        </p:nvSpPr>
        <p:spPr>
          <a:xfrm>
            <a:off x="3124200" y="6229350"/>
            <a:ext cx="2130425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B7102-0CB9-2C4E-AEDB-C4FD3D7C4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0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876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294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128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5464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135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8035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799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idx="10"/>
          </p:nvPr>
        </p:nvSpPr>
        <p:spPr>
          <a:xfrm>
            <a:off x="6858000" y="6248400"/>
            <a:ext cx="2130425" cy="47307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7740E11-9CFB-B54D-84A8-E9F7C80E41CB}" type="slidenum">
              <a:rPr lang="en-US"/>
              <a:pPr>
                <a:defRPr/>
              </a:pPr>
              <a:t>‹#›</a:t>
            </a:fld>
            <a:r>
              <a:rPr lang="en-US"/>
              <a:t> of 12</a:t>
            </a:r>
          </a:p>
        </p:txBody>
      </p:sp>
    </p:spTree>
    <p:extLst>
      <p:ext uri="{BB962C8B-B14F-4D97-AF65-F5344CB8AC3E}">
        <p14:creationId xmlns:p14="http://schemas.microsoft.com/office/powerpoint/2010/main" val="17041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9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 noChangeArrowheads="1"/>
          </p:cNvSpPr>
          <p:nvPr>
            <p:ph type="sldNum" idx="10"/>
          </p:nvPr>
        </p:nvSpPr>
        <p:spPr>
          <a:xfrm>
            <a:off x="3124200" y="6229350"/>
            <a:ext cx="2130425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3E3D-F40E-5E49-AE61-FB4A0F70F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1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7013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124200" y="6229350"/>
            <a:ext cx="2130425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2DCCC-C58F-8F49-9631-211785B92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8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850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49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756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782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339725"/>
            <a:ext cx="8226425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5791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97" r:id="rId1"/>
    <p:sldLayoutId id="2147487798" r:id="rId2"/>
    <p:sldLayoutId id="2147487784" r:id="rId3"/>
    <p:sldLayoutId id="2147487799" r:id="rId4"/>
    <p:sldLayoutId id="2147487815" r:id="rId5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161645"/>
          </a:solid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161645"/>
          </a:solidFill>
          <a:latin typeface="Arial" charset="0"/>
          <a:ea typeface="ＭＳ Ｐゴシック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161645"/>
          </a:solidFill>
          <a:latin typeface="Arial" charset="0"/>
          <a:ea typeface="ＭＳ Ｐゴシック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161645"/>
          </a:solidFill>
          <a:latin typeface="Arial" charset="0"/>
          <a:ea typeface="ＭＳ Ｐゴシック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161645"/>
          </a:solidFill>
          <a:latin typeface="Arial" charset="0"/>
          <a:ea typeface="ＭＳ Ｐゴシック" charset="-128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800">
          <a:solidFill>
            <a:srgbClr val="161645"/>
          </a:solidFill>
          <a:latin typeface="Gill Sans MT" pitchFamily="32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800">
          <a:solidFill>
            <a:srgbClr val="161645"/>
          </a:solidFill>
          <a:latin typeface="Gill Sans MT" pitchFamily="32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800">
          <a:solidFill>
            <a:srgbClr val="161645"/>
          </a:solidFill>
          <a:latin typeface="Gill Sans MT" pitchFamily="32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800">
          <a:solidFill>
            <a:srgbClr val="161645"/>
          </a:solidFill>
          <a:latin typeface="Gill Sans MT" pitchFamily="32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00264D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00264D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>
          <a:solidFill>
            <a:srgbClr val="00264D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 b="1">
          <a:solidFill>
            <a:srgbClr val="00264D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200" b="1">
          <a:solidFill>
            <a:srgbClr val="00264D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B6BCF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B6BCF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B6BCF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6B6BC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82BC35-E172-FB40-BC07-59E57C75D7E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2/14/13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E1C50A-A548-314E-A0B9-6004DAD6FB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74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804" r:id="rId1"/>
    <p:sldLayoutId id="2147487805" r:id="rId2"/>
    <p:sldLayoutId id="2147487806" r:id="rId3"/>
    <p:sldLayoutId id="2147487807" r:id="rId4"/>
    <p:sldLayoutId id="2147487808" r:id="rId5"/>
    <p:sldLayoutId id="2147487809" r:id="rId6"/>
    <p:sldLayoutId id="2147487810" r:id="rId7"/>
    <p:sldLayoutId id="2147487811" r:id="rId8"/>
    <p:sldLayoutId id="2147487812" r:id="rId9"/>
    <p:sldLayoutId id="2147487813" r:id="rId10"/>
    <p:sldLayoutId id="214748781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hyperlink" Target="http://duartes.org/gustavo/blog/category/linu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-381000" y="1600200"/>
            <a:ext cx="9448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3200" b="1" dirty="0" smtClean="0">
                <a:solidFill>
                  <a:srgbClr val="161645"/>
                </a:solidFill>
                <a:latin typeface="Calibri" charset="0"/>
              </a:rPr>
              <a:t>Programs and Processes</a:t>
            </a:r>
            <a:endParaRPr lang="en-US" sz="3200" b="1" dirty="0">
              <a:solidFill>
                <a:srgbClr val="161645"/>
              </a:solidFill>
              <a:latin typeface="Calibri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b="1" dirty="0">
              <a:solidFill>
                <a:srgbClr val="161645"/>
              </a:solidFill>
              <a:latin typeface="Calibri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" y="3810000"/>
            <a:ext cx="8458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srgbClr val="161645"/>
                </a:solidFill>
                <a:latin typeface="Calibri" charset="0"/>
              </a:rPr>
              <a:t>Jeff Chase</a:t>
            </a:r>
          </a:p>
          <a:p>
            <a:pPr algn="ctr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srgbClr val="161645"/>
                </a:solidFill>
                <a:latin typeface="Calibri" charset="0"/>
              </a:rPr>
              <a:t>Duke University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800"/>
            <a:ext cx="5943600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	.section	__TEXT,__</a:t>
            </a:r>
            <a:r>
              <a:rPr lang="en-US" sz="1800" dirty="0" err="1" smtClean="0"/>
              <a:t>text,regular,pure_instructions</a:t>
            </a:r>
            <a:endParaRPr lang="en-US" sz="1800" dirty="0" smtClean="0"/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globl</a:t>
            </a:r>
            <a:r>
              <a:rPr lang="en-US" sz="1800" dirty="0" smtClean="0"/>
              <a:t>	_p1</a:t>
            </a:r>
          </a:p>
          <a:p>
            <a:r>
              <a:rPr lang="en-US" sz="1800" dirty="0" smtClean="0"/>
              <a:t>	.align	4, 0x90</a:t>
            </a:r>
          </a:p>
          <a:p>
            <a:r>
              <a:rPr lang="en-US" sz="1800" b="1" dirty="0" smtClean="0"/>
              <a:t>_p1:</a:t>
            </a:r>
            <a:r>
              <a:rPr lang="en-US" sz="1800" dirty="0" smtClean="0"/>
              <a:t>                                    ## @p1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cfi_startproc</a:t>
            </a:r>
            <a:endParaRPr lang="en-US" sz="1800" dirty="0" smtClean="0"/>
          </a:p>
          <a:p>
            <a:r>
              <a:rPr lang="en-US" sz="1800" dirty="0" smtClean="0"/>
              <a:t>## BB#0: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pushq</a:t>
            </a:r>
            <a:r>
              <a:rPr lang="en-US" sz="1800" dirty="0" smtClean="0"/>
              <a:t>	%</a:t>
            </a:r>
            <a:r>
              <a:rPr lang="en-US" sz="1800" dirty="0" err="1" smtClean="0"/>
              <a:t>rbp</a:t>
            </a:r>
            <a:endParaRPr lang="en-US" sz="1800" dirty="0" smtClean="0"/>
          </a:p>
          <a:p>
            <a:r>
              <a:rPr lang="en-US" sz="1800" dirty="0" smtClean="0"/>
              <a:t>Ltmp2: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cfi_def_cfa_offset</a:t>
            </a:r>
            <a:r>
              <a:rPr lang="en-US" sz="1800" dirty="0" smtClean="0"/>
              <a:t> 16</a:t>
            </a:r>
          </a:p>
          <a:p>
            <a:r>
              <a:rPr lang="en-US" sz="1800" dirty="0" smtClean="0"/>
              <a:t>Ltmp3: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cfi_offset</a:t>
            </a:r>
            <a:r>
              <a:rPr lang="en-US" sz="1800" dirty="0" smtClean="0"/>
              <a:t> %</a:t>
            </a:r>
            <a:r>
              <a:rPr lang="en-US" sz="1800" dirty="0" err="1" smtClean="0"/>
              <a:t>rbp</a:t>
            </a:r>
            <a:r>
              <a:rPr lang="en-US" sz="1800" dirty="0" smtClean="0"/>
              <a:t>, -16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movq</a:t>
            </a:r>
            <a:r>
              <a:rPr lang="en-US" sz="1800" dirty="0" smtClean="0"/>
              <a:t>	%</a:t>
            </a:r>
            <a:r>
              <a:rPr lang="en-US" sz="1800" dirty="0" err="1" smtClean="0"/>
              <a:t>rsp</a:t>
            </a:r>
            <a:r>
              <a:rPr lang="en-US" sz="1800" dirty="0" smtClean="0"/>
              <a:t>, %</a:t>
            </a:r>
            <a:r>
              <a:rPr lang="en-US" sz="1800" dirty="0" err="1" smtClean="0"/>
              <a:t>rbp</a:t>
            </a:r>
            <a:endParaRPr lang="en-US" sz="1800" dirty="0" smtClean="0"/>
          </a:p>
          <a:p>
            <a:r>
              <a:rPr lang="en-US" sz="1800" dirty="0" smtClean="0"/>
              <a:t>Ltmp4: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cfi_def_cfa_register</a:t>
            </a:r>
            <a:r>
              <a:rPr lang="en-US" sz="1800" dirty="0" smtClean="0"/>
              <a:t> %</a:t>
            </a:r>
            <a:r>
              <a:rPr lang="en-US" sz="1800" dirty="0" err="1" smtClean="0"/>
              <a:t>rbp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movl</a:t>
            </a:r>
            <a:r>
              <a:rPr lang="en-US" sz="1800" dirty="0" smtClean="0"/>
              <a:t>	$1, %</a:t>
            </a:r>
            <a:r>
              <a:rPr lang="en-US" sz="1800" dirty="0" err="1" smtClean="0"/>
              <a:t>eax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movq</a:t>
            </a:r>
            <a:r>
              <a:rPr lang="en-US" sz="1800" dirty="0" smtClean="0"/>
              <a:t>	%</a:t>
            </a:r>
            <a:r>
              <a:rPr lang="en-US" sz="1800" dirty="0" err="1" smtClean="0"/>
              <a:t>rdi</a:t>
            </a:r>
            <a:r>
              <a:rPr lang="en-US" sz="1800" dirty="0" smtClean="0"/>
              <a:t>, -8(%</a:t>
            </a:r>
            <a:r>
              <a:rPr lang="en-US" sz="1800" dirty="0" err="1" smtClean="0"/>
              <a:t>rbp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popq</a:t>
            </a:r>
            <a:r>
              <a:rPr lang="en-US" sz="1800" dirty="0" smtClean="0"/>
              <a:t>	%</a:t>
            </a:r>
            <a:r>
              <a:rPr lang="en-US" sz="1800" dirty="0" err="1" smtClean="0"/>
              <a:t>rbp</a:t>
            </a:r>
            <a:endParaRPr lang="en-US" sz="1800" dirty="0" smtClean="0"/>
          </a:p>
          <a:p>
            <a:r>
              <a:rPr lang="en-US" sz="1800" dirty="0" smtClean="0"/>
              <a:t>	ret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cfi_endproc</a:t>
            </a: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97400" y="1904285"/>
            <a:ext cx="4572000" cy="480131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globl</a:t>
            </a:r>
            <a:r>
              <a:rPr lang="en-US" sz="1800" dirty="0" smtClean="0"/>
              <a:t>	_p2</a:t>
            </a:r>
          </a:p>
          <a:p>
            <a:r>
              <a:rPr lang="en-US" sz="1800" dirty="0" smtClean="0"/>
              <a:t>	.align	4, 0x90</a:t>
            </a:r>
          </a:p>
          <a:p>
            <a:r>
              <a:rPr lang="en-US" sz="1800" b="1" dirty="0" smtClean="0"/>
              <a:t>_p2</a:t>
            </a:r>
            <a:r>
              <a:rPr lang="en-US" sz="1800" dirty="0" smtClean="0"/>
              <a:t>:                                    ## @p2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cfi_startproc</a:t>
            </a:r>
            <a:endParaRPr lang="en-US" sz="1800" dirty="0" smtClean="0"/>
          </a:p>
          <a:p>
            <a:r>
              <a:rPr lang="en-US" sz="1800" dirty="0" smtClean="0"/>
              <a:t>….</a:t>
            </a:r>
          </a:p>
          <a:p>
            <a:r>
              <a:rPr lang="en-US" sz="1800" dirty="0" smtClean="0"/>
              <a:t>	ret</a:t>
            </a:r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cfi_endproc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	.section	__TEXT,__</a:t>
            </a:r>
            <a:r>
              <a:rPr lang="en-US" sz="1800" dirty="0" err="1" smtClean="0"/>
              <a:t>cstring,cstring_literals</a:t>
            </a:r>
            <a:endParaRPr lang="en-US" sz="1800" dirty="0" smtClean="0"/>
          </a:p>
          <a:p>
            <a:r>
              <a:rPr lang="en-US" sz="1800" dirty="0" smtClean="0"/>
              <a:t>L_.</a:t>
            </a:r>
            <a:r>
              <a:rPr lang="en-US" sz="1800" dirty="0" err="1" smtClean="0"/>
              <a:t>str</a:t>
            </a:r>
            <a:r>
              <a:rPr lang="en-US" sz="1800" dirty="0" smtClean="0"/>
              <a:t>:                                 ## @.</a:t>
            </a:r>
            <a:r>
              <a:rPr lang="en-US" sz="1800" dirty="0" err="1" smtClean="0"/>
              <a:t>str</a:t>
            </a:r>
            <a:endParaRPr lang="en-US" sz="1800" dirty="0" smtClean="0"/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asciz</a:t>
            </a:r>
            <a:r>
              <a:rPr lang="en-US" sz="1800" dirty="0" smtClean="0"/>
              <a:t>	 "hello\n"</a:t>
            </a:r>
          </a:p>
          <a:p>
            <a:endParaRPr lang="en-US" sz="1800" dirty="0" smtClean="0"/>
          </a:p>
          <a:p>
            <a:r>
              <a:rPr lang="en-US" sz="1800" dirty="0" smtClean="0"/>
              <a:t>	.</a:t>
            </a:r>
            <a:r>
              <a:rPr lang="en-US" sz="1800" dirty="0" err="1" smtClean="0"/>
              <a:t>comm</a:t>
            </a:r>
            <a:r>
              <a:rPr lang="en-US" sz="1800" dirty="0" smtClean="0"/>
              <a:t>	_val,4,2                ## @</a:t>
            </a:r>
            <a:r>
              <a:rPr lang="en-US" sz="1800" dirty="0" err="1" smtClean="0"/>
              <a:t>val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.</a:t>
            </a:r>
            <a:r>
              <a:rPr lang="en-US" sz="1800" dirty="0" err="1" smtClean="0"/>
              <a:t>subsections_via_symbols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07840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data (“static”)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4572000" cy="1200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 smtClean="0"/>
              <a:t>int</a:t>
            </a:r>
            <a:r>
              <a:rPr lang="fr-FR" dirty="0" smtClean="0"/>
              <a:t> g;</a:t>
            </a:r>
          </a:p>
          <a:p>
            <a:r>
              <a:rPr lang="fr-FR" dirty="0" err="1" smtClean="0"/>
              <a:t>int</a:t>
            </a:r>
            <a:r>
              <a:rPr lang="fr-FR" dirty="0" smtClean="0"/>
              <a:t> g0 = 0;</a:t>
            </a:r>
          </a:p>
          <a:p>
            <a:r>
              <a:rPr lang="fr-FR" dirty="0" err="1" smtClean="0"/>
              <a:t>int</a:t>
            </a:r>
            <a:r>
              <a:rPr lang="fr-FR" dirty="0" smtClean="0"/>
              <a:t> g1 = 1;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886200" y="16764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	.</a:t>
            </a:r>
            <a:r>
              <a:rPr lang="en-US" dirty="0" err="1" smtClean="0"/>
              <a:t>globl</a:t>
            </a:r>
            <a:r>
              <a:rPr lang="en-US" dirty="0" smtClean="0"/>
              <a:t>	_g0                     ## @g0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zerofill</a:t>
            </a:r>
            <a:r>
              <a:rPr lang="en-US" dirty="0" smtClean="0"/>
              <a:t> __DATA,__common,_g0,4,2</a:t>
            </a:r>
          </a:p>
          <a:p>
            <a:r>
              <a:rPr lang="en-US" dirty="0" smtClean="0"/>
              <a:t>	.section	__</a:t>
            </a:r>
            <a:r>
              <a:rPr lang="en-US" dirty="0" err="1" smtClean="0"/>
              <a:t>DATA,__data</a:t>
            </a:r>
            <a:endParaRPr lang="en-US" dirty="0" smtClean="0"/>
          </a:p>
          <a:p>
            <a:r>
              <a:rPr lang="en-US" dirty="0" smtClean="0"/>
              <a:t>	.</a:t>
            </a:r>
            <a:r>
              <a:rPr lang="en-US" dirty="0" err="1" smtClean="0"/>
              <a:t>globl</a:t>
            </a:r>
            <a:r>
              <a:rPr lang="en-US" dirty="0" smtClean="0"/>
              <a:t>	_g1                     ## @g1</a:t>
            </a:r>
          </a:p>
          <a:p>
            <a:r>
              <a:rPr lang="en-US" dirty="0" smtClean="0"/>
              <a:t>	.align	2</a:t>
            </a:r>
          </a:p>
          <a:p>
            <a:r>
              <a:rPr lang="en-US" dirty="0" smtClean="0"/>
              <a:t>_g1:</a:t>
            </a:r>
          </a:p>
          <a:p>
            <a:r>
              <a:rPr lang="en-US" dirty="0" smtClean="0"/>
              <a:t>	.long	1                       ## 0x1</a:t>
            </a:r>
          </a:p>
          <a:p>
            <a:endParaRPr lang="en-US" dirty="0" smtClean="0"/>
          </a:p>
          <a:p>
            <a:r>
              <a:rPr lang="en-US" dirty="0" smtClean="0"/>
              <a:t>	.</a:t>
            </a:r>
            <a:r>
              <a:rPr lang="en-US" dirty="0" err="1" smtClean="0"/>
              <a:t>comm</a:t>
            </a:r>
            <a:r>
              <a:rPr lang="en-US" dirty="0" smtClean="0"/>
              <a:t>	_g,4,2                  ## @g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3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Assembler directives: quick peek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371600"/>
            <a:ext cx="8153400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From x86 Assembly Language Reference Manual</a:t>
            </a:r>
          </a:p>
          <a:p>
            <a:endParaRPr lang="en-US" sz="1800" dirty="0"/>
          </a:p>
          <a:p>
            <a:r>
              <a:rPr lang="en-US" sz="1800" dirty="0" smtClean="0"/>
              <a:t>The .align directive causes the next data generated to be aligned modulo integer bytes. </a:t>
            </a:r>
          </a:p>
          <a:p>
            <a:endParaRPr lang="en-US" sz="1800" dirty="0"/>
          </a:p>
          <a:p>
            <a:r>
              <a:rPr lang="en-US" sz="1800" dirty="0" smtClean="0"/>
              <a:t>The .</a:t>
            </a:r>
            <a:r>
              <a:rPr lang="en-US" sz="1800" dirty="0" err="1" smtClean="0"/>
              <a:t>ascii</a:t>
            </a:r>
            <a:r>
              <a:rPr lang="en-US" sz="1800" dirty="0" smtClean="0"/>
              <a:t> directive places the characters in </a:t>
            </a:r>
            <a:r>
              <a:rPr lang="en-US" sz="1800" i="1" dirty="0" smtClean="0"/>
              <a:t>string</a:t>
            </a:r>
            <a:r>
              <a:rPr lang="en-US" sz="1800" dirty="0" smtClean="0"/>
              <a:t> into the object module at the current location but does </a:t>
            </a:r>
            <a:r>
              <a:rPr lang="en-US" sz="1800" b="1" dirty="0" smtClean="0"/>
              <a:t>not</a:t>
            </a:r>
            <a:r>
              <a:rPr lang="en-US" sz="1800" dirty="0" smtClean="0"/>
              <a:t> terminate the string with a null byte (\0).</a:t>
            </a:r>
          </a:p>
          <a:p>
            <a:endParaRPr lang="en-US" sz="1800" dirty="0" smtClean="0"/>
          </a:p>
          <a:p>
            <a:r>
              <a:rPr lang="en-US" sz="1800" dirty="0" smtClean="0"/>
              <a:t>The .</a:t>
            </a:r>
            <a:r>
              <a:rPr lang="en-US" sz="1800" dirty="0" err="1" smtClean="0"/>
              <a:t>comm</a:t>
            </a:r>
            <a:r>
              <a:rPr lang="en-US" sz="1800" dirty="0" smtClean="0"/>
              <a:t> directive allocates storage in the data section. The storage is referenced by the identifier </a:t>
            </a:r>
            <a:r>
              <a:rPr lang="en-US" sz="1800" i="1" dirty="0" smtClean="0"/>
              <a:t>name</a:t>
            </a:r>
            <a:r>
              <a:rPr lang="en-US" sz="1800" dirty="0" smtClean="0"/>
              <a:t>. </a:t>
            </a:r>
            <a:r>
              <a:rPr lang="en-US" sz="1800" i="1" dirty="0" smtClean="0"/>
              <a:t>Size</a:t>
            </a:r>
            <a:r>
              <a:rPr lang="en-US" sz="1800" dirty="0" smtClean="0"/>
              <a:t> is measured in bytes and must be a positive integer.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The .</a:t>
            </a:r>
            <a:r>
              <a:rPr lang="en-US" sz="1800" dirty="0" err="1" smtClean="0"/>
              <a:t>globl</a:t>
            </a:r>
            <a:r>
              <a:rPr lang="en-US" sz="1800" dirty="0" smtClean="0"/>
              <a:t> directive declares each </a:t>
            </a:r>
            <a:r>
              <a:rPr lang="en-US" sz="1800" i="1" dirty="0" smtClean="0"/>
              <a:t>symbol</a:t>
            </a:r>
            <a:r>
              <a:rPr lang="en-US" sz="1800" dirty="0" smtClean="0"/>
              <a:t> in the list to be </a:t>
            </a:r>
            <a:r>
              <a:rPr lang="en-US" sz="1800" b="1" dirty="0" smtClean="0"/>
              <a:t>global</a:t>
            </a:r>
            <a:r>
              <a:rPr lang="en-US" sz="1800" dirty="0" smtClean="0"/>
              <a:t>. Each symbol is either defined externally or defined in the input file and accessible in other files.</a:t>
            </a:r>
          </a:p>
          <a:p>
            <a:endParaRPr lang="en-US" sz="1800" dirty="0"/>
          </a:p>
          <a:p>
            <a:r>
              <a:rPr lang="en-US" sz="1800" dirty="0" smtClean="0"/>
              <a:t>The .long directive generates a long integer (32-bit, two's complement value) for each </a:t>
            </a:r>
            <a:r>
              <a:rPr lang="en-US" sz="1800" i="1" dirty="0" smtClean="0"/>
              <a:t>expression</a:t>
            </a:r>
            <a:r>
              <a:rPr lang="en-US" sz="1800" dirty="0" smtClean="0"/>
              <a:t> into the current section. Each </a:t>
            </a:r>
            <a:r>
              <a:rPr lang="en-US" sz="1800" i="1" dirty="0" smtClean="0"/>
              <a:t>expression</a:t>
            </a:r>
            <a:r>
              <a:rPr lang="en-US" sz="1800" dirty="0" smtClean="0"/>
              <a:t> must be a 32–bit value and must evaluate to an integer value.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557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module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67640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extern </a:t>
            </a:r>
            <a:r>
              <a:rPr lang="en-US" dirty="0" err="1" smtClean="0"/>
              <a:t>int</a:t>
            </a:r>
            <a:r>
              <a:rPr lang="en-US" dirty="0" smtClean="0"/>
              <a:t> p1();</a:t>
            </a:r>
          </a:p>
          <a:p>
            <a:r>
              <a:rPr lang="en-US" dirty="0" smtClean="0"/>
              <a:t>extern </a:t>
            </a:r>
            <a:r>
              <a:rPr lang="en-US" dirty="0" err="1" smtClean="0"/>
              <a:t>int</a:t>
            </a:r>
            <a:r>
              <a:rPr lang="en-US" dirty="0" smtClean="0"/>
              <a:t> p2();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= p2();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printf</a:t>
            </a:r>
            <a:r>
              <a:rPr lang="en-US" dirty="0" smtClean="0"/>
              <a:t>("%d\n",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2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The Birth of a Program (C/Ux)</a:t>
            </a:r>
          </a:p>
        </p:txBody>
      </p:sp>
      <p:sp>
        <p:nvSpPr>
          <p:cNvPr id="166914" name="Text Box 3"/>
          <p:cNvSpPr txBox="1">
            <a:spLocks noChangeArrowheads="1"/>
          </p:cNvSpPr>
          <p:nvPr/>
        </p:nvSpPr>
        <p:spPr bwMode="auto">
          <a:xfrm>
            <a:off x="806450" y="1749425"/>
            <a:ext cx="2192338" cy="2027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solidFill>
                  <a:schemeClr val="tx1"/>
                </a:solidFill>
                <a:cs typeface="Arial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cs typeface="Arial" charset="0"/>
              </a:rPr>
              <a:t> j;</a:t>
            </a:r>
          </a:p>
          <a:p>
            <a:pPr eaLnBrk="1" hangingPunct="1"/>
            <a:r>
              <a:rPr lang="en-US" sz="1800" dirty="0">
                <a:solidFill>
                  <a:schemeClr val="tx1"/>
                </a:solidFill>
                <a:cs typeface="Arial" charset="0"/>
              </a:rPr>
              <a:t>char* s = </a:t>
            </a:r>
            <a:r>
              <a:rPr lang="ja-JP" altLang="en-US" sz="1800" dirty="0">
                <a:solidFill>
                  <a:schemeClr val="tx1"/>
                </a:solidFill>
                <a:cs typeface="Arial" charset="0"/>
              </a:rPr>
              <a:t>“</a:t>
            </a:r>
            <a:r>
              <a:rPr lang="en-US" altLang="ja-JP" sz="1800" dirty="0">
                <a:solidFill>
                  <a:schemeClr val="tx1"/>
                </a:solidFill>
                <a:cs typeface="Arial" charset="0"/>
              </a:rPr>
              <a:t>hello\n</a:t>
            </a:r>
            <a:r>
              <a:rPr lang="ja-JP" altLang="en-US" sz="1800" dirty="0">
                <a:solidFill>
                  <a:schemeClr val="tx1"/>
                </a:solidFill>
                <a:cs typeface="Arial" charset="0"/>
              </a:rPr>
              <a:t>”</a:t>
            </a:r>
            <a:r>
              <a:rPr lang="en-US" altLang="ja-JP" sz="1800" dirty="0">
                <a:solidFill>
                  <a:schemeClr val="tx1"/>
                </a:solidFill>
                <a:cs typeface="Arial" charset="0"/>
              </a:rPr>
              <a:t>;</a:t>
            </a:r>
          </a:p>
          <a:p>
            <a:pPr eaLnBrk="1" hangingPunct="1"/>
            <a:endParaRPr lang="en-US" sz="1800" dirty="0">
              <a:solidFill>
                <a:schemeClr val="tx1"/>
              </a:solidFill>
              <a:cs typeface="Arial" charset="0"/>
            </a:endParaRPr>
          </a:p>
          <a:p>
            <a:pPr eaLnBrk="1" hangingPunct="1"/>
            <a:r>
              <a:rPr lang="en-US" sz="1800" dirty="0" err="1">
                <a:solidFill>
                  <a:schemeClr val="tx1"/>
                </a:solidFill>
                <a:cs typeface="Arial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cs typeface="Arial" charset="0"/>
              </a:rPr>
              <a:t> p() {</a:t>
            </a:r>
          </a:p>
          <a:p>
            <a:pPr eaLnBrk="1" hangingPunct="1"/>
            <a:r>
              <a:rPr lang="en-US" sz="1800" dirty="0">
                <a:solidFill>
                  <a:schemeClr val="tx1"/>
                </a:solidFill>
                <a:cs typeface="Arial" charset="0"/>
              </a:rPr>
              <a:t>        j = write(1, s, 6);</a:t>
            </a:r>
          </a:p>
          <a:p>
            <a:pPr eaLnBrk="1" hangingPunct="1"/>
            <a:r>
              <a:rPr lang="en-US" sz="1800" dirty="0">
                <a:solidFill>
                  <a:schemeClr val="tx1"/>
                </a:solidFill>
                <a:cs typeface="Arial" charset="0"/>
              </a:rPr>
              <a:t>       return(j);</a:t>
            </a:r>
          </a:p>
          <a:p>
            <a:pPr eaLnBrk="1" hangingPunct="1"/>
            <a:r>
              <a:rPr lang="en-US" sz="1800" dirty="0">
                <a:solidFill>
                  <a:schemeClr val="tx1"/>
                </a:solidFill>
                <a:cs typeface="Arial" charset="0"/>
              </a:rPr>
              <a:t>} </a:t>
            </a:r>
          </a:p>
        </p:txBody>
      </p:sp>
      <p:sp>
        <p:nvSpPr>
          <p:cNvPr id="166915" name="Rectangle 4"/>
          <p:cNvSpPr>
            <a:spLocks noChangeArrowheads="1"/>
          </p:cNvSpPr>
          <p:nvPr/>
        </p:nvSpPr>
        <p:spPr bwMode="auto">
          <a:xfrm>
            <a:off x="1236663" y="1360488"/>
            <a:ext cx="140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800080"/>
                </a:solidFill>
              </a:rPr>
              <a:t>myprogram.c</a:t>
            </a:r>
            <a:endParaRPr lang="en-US"/>
          </a:p>
        </p:txBody>
      </p:sp>
      <p:sp>
        <p:nvSpPr>
          <p:cNvPr id="166916" name="AutoShape 5"/>
          <p:cNvSpPr>
            <a:spLocks noChangeArrowheads="1"/>
          </p:cNvSpPr>
          <p:nvPr/>
        </p:nvSpPr>
        <p:spPr bwMode="auto">
          <a:xfrm>
            <a:off x="1685925" y="3844925"/>
            <a:ext cx="300038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17" name="AutoShape 6"/>
          <p:cNvSpPr>
            <a:spLocks noChangeArrowheads="1"/>
          </p:cNvSpPr>
          <p:nvPr/>
        </p:nvSpPr>
        <p:spPr bwMode="auto">
          <a:xfrm>
            <a:off x="1211263" y="4503738"/>
            <a:ext cx="1446212" cy="1295400"/>
          </a:xfrm>
          <a:prstGeom prst="irregularSeal1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8" name="Rectangle 7"/>
          <p:cNvSpPr>
            <a:spLocks noChangeArrowheads="1"/>
          </p:cNvSpPr>
          <p:nvPr/>
        </p:nvSpPr>
        <p:spPr bwMode="auto">
          <a:xfrm>
            <a:off x="1385888" y="4894263"/>
            <a:ext cx="108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000">
                <a:solidFill>
                  <a:srgbClr val="800080"/>
                </a:solidFill>
              </a:rPr>
              <a:t>compiler</a:t>
            </a:r>
            <a:endParaRPr lang="en-US">
              <a:solidFill>
                <a:srgbClr val="800080"/>
              </a:solidFill>
            </a:endParaRPr>
          </a:p>
        </p:txBody>
      </p:sp>
      <p:sp>
        <p:nvSpPr>
          <p:cNvPr id="166919" name="AutoShape 8"/>
          <p:cNvSpPr>
            <a:spLocks noChangeArrowheads="1"/>
          </p:cNvSpPr>
          <p:nvPr/>
        </p:nvSpPr>
        <p:spPr bwMode="auto">
          <a:xfrm rot="-5400000">
            <a:off x="3131344" y="4826794"/>
            <a:ext cx="300037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20" name="Text Box 9"/>
          <p:cNvSpPr txBox="1">
            <a:spLocks noChangeArrowheads="1"/>
          </p:cNvSpPr>
          <p:nvPr/>
        </p:nvSpPr>
        <p:spPr bwMode="auto">
          <a:xfrm>
            <a:off x="3886200" y="3767138"/>
            <a:ext cx="1158875" cy="1690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   …..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p:</a:t>
            </a: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1600" b="1">
                <a:solidFill>
                  <a:schemeClr val="tx1"/>
                </a:solidFill>
                <a:cs typeface="Arial" charset="0"/>
              </a:rPr>
              <a:t>store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 this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1600" b="1">
                <a:solidFill>
                  <a:schemeClr val="tx1"/>
                </a:solidFill>
                <a:cs typeface="Arial" charset="0"/>
              </a:rPr>
              <a:t>store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 that</a:t>
            </a: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1600" b="1">
                <a:solidFill>
                  <a:schemeClr val="tx1"/>
                </a:solidFill>
                <a:cs typeface="Arial" charset="0"/>
              </a:rPr>
              <a:t>push</a:t>
            </a:r>
            <a:endParaRPr lang="en-US" sz="160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1600" b="1">
                <a:solidFill>
                  <a:schemeClr val="tx1"/>
                </a:solidFill>
                <a:cs typeface="Arial" charset="0"/>
              </a:rPr>
              <a:t>jsr</a:t>
            </a:r>
            <a:r>
              <a:rPr lang="en-US" sz="1600">
                <a:solidFill>
                  <a:schemeClr val="tx1"/>
                </a:solidFill>
                <a:cs typeface="Arial" charset="0"/>
              </a:rPr>
              <a:t> _write</a:t>
            </a:r>
          </a:p>
          <a:p>
            <a:pPr eaLnBrk="1" hangingPunct="1"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US" sz="1600" b="1">
                <a:solidFill>
                  <a:schemeClr val="tx1"/>
                </a:solidFill>
                <a:cs typeface="Arial" charset="0"/>
              </a:rPr>
              <a:t>ret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>
                <a:solidFill>
                  <a:schemeClr val="tx1"/>
                </a:solidFill>
                <a:cs typeface="Arial" charset="0"/>
              </a:rPr>
              <a:t>   etc.</a:t>
            </a:r>
            <a:endParaRPr lang="en-US" sz="16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66921" name="Rectangle 10"/>
          <p:cNvSpPr>
            <a:spLocks noChangeArrowheads="1"/>
          </p:cNvSpPr>
          <p:nvPr/>
        </p:nvSpPr>
        <p:spPr bwMode="auto">
          <a:xfrm>
            <a:off x="3797300" y="5508625"/>
            <a:ext cx="139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800080"/>
                </a:solidFill>
              </a:rPr>
              <a:t>myprogram.s</a:t>
            </a:r>
            <a:endParaRPr lang="en-US"/>
          </a:p>
        </p:txBody>
      </p:sp>
      <p:sp>
        <p:nvSpPr>
          <p:cNvPr id="166922" name="AutoShape 11"/>
          <p:cNvSpPr>
            <a:spLocks noChangeArrowheads="1"/>
          </p:cNvSpPr>
          <p:nvPr/>
        </p:nvSpPr>
        <p:spPr bwMode="auto">
          <a:xfrm rot="10800000">
            <a:off x="4448175" y="2971800"/>
            <a:ext cx="300038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AutoShape 12"/>
          <p:cNvSpPr>
            <a:spLocks noChangeArrowheads="1"/>
          </p:cNvSpPr>
          <p:nvPr/>
        </p:nvSpPr>
        <p:spPr bwMode="auto">
          <a:xfrm>
            <a:off x="3733800" y="1463675"/>
            <a:ext cx="1828800" cy="1508125"/>
          </a:xfrm>
          <a:prstGeom prst="irregularSeal1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Rectangle 13"/>
          <p:cNvSpPr>
            <a:spLocks noChangeArrowheads="1"/>
          </p:cNvSpPr>
          <p:nvPr/>
        </p:nvSpPr>
        <p:spPr bwMode="auto">
          <a:xfrm>
            <a:off x="4016375" y="1952625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000">
                <a:solidFill>
                  <a:srgbClr val="800080"/>
                </a:solidFill>
              </a:rPr>
              <a:t>assembler</a:t>
            </a:r>
            <a:endParaRPr lang="en-US">
              <a:solidFill>
                <a:srgbClr val="800080"/>
              </a:solidFill>
            </a:endParaRPr>
          </a:p>
        </p:txBody>
      </p:sp>
      <p:sp>
        <p:nvSpPr>
          <p:cNvPr id="166925" name="AutoShape 14"/>
          <p:cNvSpPr>
            <a:spLocks noChangeArrowheads="1"/>
          </p:cNvSpPr>
          <p:nvPr/>
        </p:nvSpPr>
        <p:spPr bwMode="auto">
          <a:xfrm rot="-5400000">
            <a:off x="5668169" y="1908969"/>
            <a:ext cx="300037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6926" name="Group 15"/>
          <p:cNvGrpSpPr>
            <a:grpSpLocks/>
          </p:cNvGrpSpPr>
          <p:nvPr/>
        </p:nvGrpSpPr>
        <p:grpSpPr bwMode="auto">
          <a:xfrm>
            <a:off x="6518275" y="1849438"/>
            <a:ext cx="576263" cy="766762"/>
            <a:chOff x="3888" y="960"/>
            <a:chExt cx="363" cy="483"/>
          </a:xfrm>
        </p:grpSpPr>
        <p:sp>
          <p:nvSpPr>
            <p:cNvPr id="166966" name="AutoShape 16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7" name="AutoShape 17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66968" name="AutoShape 18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9" name="AutoShape 19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70" name="AutoShape 20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71" name="AutoShape 21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sp>
        <p:nvSpPr>
          <p:cNvPr id="166927" name="Rectangle 22"/>
          <p:cNvSpPr>
            <a:spLocks noChangeArrowheads="1"/>
          </p:cNvSpPr>
          <p:nvPr/>
        </p:nvSpPr>
        <p:spPr bwMode="auto">
          <a:xfrm>
            <a:off x="6127750" y="1466850"/>
            <a:ext cx="142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800080"/>
                </a:solidFill>
              </a:rPr>
              <a:t>myprogram.o</a:t>
            </a:r>
            <a:endParaRPr lang="en-US"/>
          </a:p>
        </p:txBody>
      </p:sp>
      <p:sp>
        <p:nvSpPr>
          <p:cNvPr id="166928" name="AutoShape 23"/>
          <p:cNvSpPr>
            <a:spLocks noChangeArrowheads="1"/>
          </p:cNvSpPr>
          <p:nvPr/>
        </p:nvSpPr>
        <p:spPr bwMode="auto">
          <a:xfrm>
            <a:off x="6681788" y="2741613"/>
            <a:ext cx="300037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29" name="AutoShape 24"/>
          <p:cNvSpPr>
            <a:spLocks noChangeArrowheads="1"/>
          </p:cNvSpPr>
          <p:nvPr/>
        </p:nvSpPr>
        <p:spPr bwMode="auto">
          <a:xfrm>
            <a:off x="6107113" y="3244850"/>
            <a:ext cx="1492250" cy="1365250"/>
          </a:xfrm>
          <a:prstGeom prst="irregularSeal1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30" name="Rectangle 25"/>
          <p:cNvSpPr>
            <a:spLocks noChangeArrowheads="1"/>
          </p:cNvSpPr>
          <p:nvPr/>
        </p:nvSpPr>
        <p:spPr bwMode="auto">
          <a:xfrm>
            <a:off x="6475413" y="3727450"/>
            <a:ext cx="77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000">
                <a:solidFill>
                  <a:srgbClr val="800080"/>
                </a:solidFill>
              </a:rPr>
              <a:t>linker</a:t>
            </a:r>
            <a:endParaRPr lang="en-US">
              <a:solidFill>
                <a:srgbClr val="800080"/>
              </a:solidFill>
            </a:endParaRPr>
          </a:p>
        </p:txBody>
      </p:sp>
      <p:sp>
        <p:nvSpPr>
          <p:cNvPr id="166931" name="AutoShape 26"/>
          <p:cNvSpPr>
            <a:spLocks noChangeArrowheads="1"/>
          </p:cNvSpPr>
          <p:nvPr/>
        </p:nvSpPr>
        <p:spPr bwMode="auto">
          <a:xfrm>
            <a:off x="6729413" y="4575175"/>
            <a:ext cx="300037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32" name="Rectangle 27"/>
          <p:cNvSpPr>
            <a:spLocks noChangeArrowheads="1"/>
          </p:cNvSpPr>
          <p:nvPr/>
        </p:nvSpPr>
        <p:spPr bwMode="auto">
          <a:xfrm>
            <a:off x="7118350" y="1773238"/>
            <a:ext cx="962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>
                <a:solidFill>
                  <a:srgbClr val="0033CC"/>
                </a:solidFill>
              </a:rPr>
              <a:t>object file</a:t>
            </a:r>
          </a:p>
        </p:txBody>
      </p:sp>
      <p:grpSp>
        <p:nvGrpSpPr>
          <p:cNvPr id="166933" name="Group 28"/>
          <p:cNvGrpSpPr>
            <a:grpSpLocks/>
          </p:cNvGrpSpPr>
          <p:nvPr/>
        </p:nvGrpSpPr>
        <p:grpSpPr bwMode="auto">
          <a:xfrm>
            <a:off x="6588125" y="5246688"/>
            <a:ext cx="576263" cy="766762"/>
            <a:chOff x="3888" y="960"/>
            <a:chExt cx="363" cy="483"/>
          </a:xfrm>
        </p:grpSpPr>
        <p:sp>
          <p:nvSpPr>
            <p:cNvPr id="166960" name="AutoShape 29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1" name="AutoShape 30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66962" name="AutoShape 31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3" name="AutoShape 32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4" name="AutoShape 33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65" name="AutoShape 34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sp>
        <p:nvSpPr>
          <p:cNvPr id="166934" name="Rectangle 35"/>
          <p:cNvSpPr>
            <a:spLocks noChangeArrowheads="1"/>
          </p:cNvSpPr>
          <p:nvPr/>
        </p:nvSpPr>
        <p:spPr bwMode="auto">
          <a:xfrm>
            <a:off x="7256463" y="5405438"/>
            <a:ext cx="127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program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66935" name="Rectangle 36"/>
          <p:cNvSpPr>
            <a:spLocks noChangeArrowheads="1"/>
          </p:cNvSpPr>
          <p:nvPr/>
        </p:nvSpPr>
        <p:spPr bwMode="auto">
          <a:xfrm>
            <a:off x="6048375" y="6291263"/>
            <a:ext cx="166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(executable file)</a:t>
            </a:r>
          </a:p>
        </p:txBody>
      </p:sp>
      <p:sp>
        <p:nvSpPr>
          <p:cNvPr id="166936" name="Rectangle 37"/>
          <p:cNvSpPr>
            <a:spLocks noChangeArrowheads="1"/>
          </p:cNvSpPr>
          <p:nvPr/>
        </p:nvSpPr>
        <p:spPr bwMode="auto">
          <a:xfrm>
            <a:off x="6270625" y="6030913"/>
            <a:ext cx="125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800080"/>
                </a:solidFill>
              </a:rPr>
              <a:t>myprogram</a:t>
            </a:r>
            <a:endParaRPr lang="en-US"/>
          </a:p>
        </p:txBody>
      </p:sp>
      <p:grpSp>
        <p:nvGrpSpPr>
          <p:cNvPr id="166937" name="Group 38"/>
          <p:cNvGrpSpPr>
            <a:grpSpLocks/>
          </p:cNvGrpSpPr>
          <p:nvPr/>
        </p:nvGrpSpPr>
        <p:grpSpPr bwMode="auto">
          <a:xfrm>
            <a:off x="8018463" y="2825750"/>
            <a:ext cx="576262" cy="766763"/>
            <a:chOff x="3888" y="960"/>
            <a:chExt cx="363" cy="483"/>
          </a:xfrm>
        </p:grpSpPr>
        <p:sp>
          <p:nvSpPr>
            <p:cNvPr id="166954" name="AutoShape 39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5" name="AutoShape 40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66956" name="AutoShape 41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7" name="AutoShape 42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8" name="AutoShape 43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9" name="AutoShape 44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sp>
        <p:nvSpPr>
          <p:cNvPr id="166938" name="AutoShape 45"/>
          <p:cNvSpPr>
            <a:spLocks noChangeArrowheads="1"/>
          </p:cNvSpPr>
          <p:nvPr/>
        </p:nvSpPr>
        <p:spPr bwMode="auto">
          <a:xfrm rot="2415433">
            <a:off x="7467600" y="3148013"/>
            <a:ext cx="300038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6939" name="Group 46"/>
          <p:cNvGrpSpPr>
            <a:grpSpLocks/>
          </p:cNvGrpSpPr>
          <p:nvPr/>
        </p:nvGrpSpPr>
        <p:grpSpPr bwMode="auto">
          <a:xfrm>
            <a:off x="8147050" y="2770188"/>
            <a:ext cx="576263" cy="766762"/>
            <a:chOff x="3888" y="960"/>
            <a:chExt cx="363" cy="483"/>
          </a:xfrm>
        </p:grpSpPr>
        <p:sp>
          <p:nvSpPr>
            <p:cNvPr id="166948" name="AutoShape 47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49" name="AutoShape 48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66950" name="AutoShape 49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1" name="AutoShape 50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2" name="AutoShape 51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53" name="AutoShape 52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166940" name="Group 53"/>
          <p:cNvGrpSpPr>
            <a:grpSpLocks/>
          </p:cNvGrpSpPr>
          <p:nvPr/>
        </p:nvGrpSpPr>
        <p:grpSpPr bwMode="auto">
          <a:xfrm>
            <a:off x="8301038" y="2703513"/>
            <a:ext cx="576262" cy="766762"/>
            <a:chOff x="3888" y="960"/>
            <a:chExt cx="363" cy="483"/>
          </a:xfrm>
        </p:grpSpPr>
        <p:sp>
          <p:nvSpPr>
            <p:cNvPr id="166942" name="AutoShape 54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43" name="AutoShape 55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66944" name="AutoShape 56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45" name="AutoShape 57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46" name="AutoShape 58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66947" name="AutoShape 59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sp>
        <p:nvSpPr>
          <p:cNvPr id="166941" name="Rectangle 60"/>
          <p:cNvSpPr>
            <a:spLocks noChangeArrowheads="1"/>
          </p:cNvSpPr>
          <p:nvPr/>
        </p:nvSpPr>
        <p:spPr bwMode="auto">
          <a:xfrm>
            <a:off x="7920038" y="3629561"/>
            <a:ext cx="10461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600" dirty="0">
                <a:solidFill>
                  <a:srgbClr val="0033CC"/>
                </a:solidFill>
              </a:rPr>
              <a:t>libraries and other </a:t>
            </a:r>
            <a:r>
              <a:rPr lang="en-US" sz="1600" dirty="0" smtClean="0">
                <a:solidFill>
                  <a:srgbClr val="0033CC"/>
                </a:solidFill>
              </a:rPr>
              <a:t>object</a:t>
            </a:r>
          </a:p>
          <a:p>
            <a:pPr algn="ctr"/>
            <a:r>
              <a:rPr lang="en-US" sz="1600" dirty="0">
                <a:solidFill>
                  <a:srgbClr val="0033CC"/>
                </a:solidFill>
              </a:rPr>
              <a:t>f</a:t>
            </a:r>
            <a:r>
              <a:rPr lang="en-US" sz="1600" dirty="0" smtClean="0">
                <a:solidFill>
                  <a:srgbClr val="0033CC"/>
                </a:solidFill>
              </a:rPr>
              <a:t>iles or archives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61" name="AutoShape 45"/>
          <p:cNvSpPr>
            <a:spLocks noChangeArrowheads="1"/>
          </p:cNvSpPr>
          <p:nvPr/>
        </p:nvSpPr>
        <p:spPr bwMode="auto">
          <a:xfrm rot="2415433" flipH="1" flipV="1">
            <a:off x="1072759" y="5470043"/>
            <a:ext cx="300038" cy="6000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09600" y="5943600"/>
            <a:ext cx="184666" cy="3231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  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762000" y="6096000"/>
            <a:ext cx="184666" cy="3231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  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914400" y="6248400"/>
            <a:ext cx="184666" cy="3231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  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1143000" y="609600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33CC"/>
                </a:solidFill>
              </a:rPr>
              <a:t>header files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5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09600"/>
            <a:ext cx="8226425" cy="1554163"/>
          </a:xfrm>
        </p:spPr>
        <p:txBody>
          <a:bodyPr/>
          <a:lstStyle/>
          <a:p>
            <a:r>
              <a:rPr lang="en-US" sz="3200">
                <a:latin typeface="Arial" charset="0"/>
                <a:ea typeface="ＭＳ Ｐゴシック" charset="0"/>
              </a:rPr>
              <a:t>What</a:t>
            </a:r>
            <a:r>
              <a:rPr lang="ja-JP" altLang="en-US" sz="3200">
                <a:latin typeface="Arial" charset="0"/>
                <a:ea typeface="ＭＳ Ｐゴシック" charset="0"/>
              </a:rPr>
              <a:t>’</a:t>
            </a:r>
            <a:r>
              <a:rPr lang="en-US" altLang="ja-JP" sz="3200">
                <a:latin typeface="Arial" charset="0"/>
                <a:ea typeface="ＭＳ Ｐゴシック" charset="0"/>
              </a:rPr>
              <a:t>s in an Object File or Executable?</a:t>
            </a:r>
            <a:endParaRPr lang="en-US" sz="3200">
              <a:latin typeface="Arial" charset="0"/>
              <a:ea typeface="ＭＳ Ｐゴシック" charset="0"/>
            </a:endParaRPr>
          </a:p>
        </p:txBody>
      </p:sp>
      <p:sp>
        <p:nvSpPr>
          <p:cNvPr id="166914" name="Text Box 3"/>
          <p:cNvSpPr txBox="1">
            <a:spLocks noChangeArrowheads="1"/>
          </p:cNvSpPr>
          <p:nvPr/>
        </p:nvSpPr>
        <p:spPr bwMode="auto">
          <a:xfrm>
            <a:off x="6656388" y="4203700"/>
            <a:ext cx="1974850" cy="2305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int j = 327;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char* s = </a:t>
            </a:r>
            <a:r>
              <a:rPr lang="ja-JP" altLang="en-US" sz="1600">
                <a:solidFill>
                  <a:srgbClr val="003367"/>
                </a:solidFill>
                <a:cs typeface="Arial" charset="0"/>
              </a:rPr>
              <a:t>“</a:t>
            </a:r>
            <a:r>
              <a:rPr lang="en-US" altLang="ja-JP" sz="1600">
                <a:solidFill>
                  <a:srgbClr val="003367"/>
                </a:solidFill>
                <a:cs typeface="Arial" charset="0"/>
              </a:rPr>
              <a:t>hello\n</a:t>
            </a:r>
            <a:r>
              <a:rPr lang="ja-JP" altLang="en-US" sz="1600">
                <a:solidFill>
                  <a:srgbClr val="003367"/>
                </a:solidFill>
                <a:cs typeface="Arial" charset="0"/>
              </a:rPr>
              <a:t>”</a:t>
            </a:r>
            <a:r>
              <a:rPr lang="en-US" altLang="ja-JP" sz="1600">
                <a:solidFill>
                  <a:srgbClr val="003367"/>
                </a:solidFill>
                <a:cs typeface="Arial" charset="0"/>
              </a:rPr>
              <a:t>;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char sbuf[512];</a:t>
            </a:r>
          </a:p>
          <a:p>
            <a:pPr defTabSz="914400" eaLnBrk="1" hangingPunct="1"/>
            <a:endParaRPr lang="en-US" sz="1600">
              <a:solidFill>
                <a:srgbClr val="003367"/>
              </a:solidFill>
              <a:cs typeface="Arial" charset="0"/>
            </a:endParaRP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int p() {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        int k = 0;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        j = write(1, s, 6);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       return(j);</a:t>
            </a:r>
          </a:p>
          <a:p>
            <a:pPr defTabSz="914400" eaLnBrk="1" hangingPunct="1"/>
            <a:r>
              <a:rPr lang="en-US" sz="1600">
                <a:solidFill>
                  <a:srgbClr val="003367"/>
                </a:solidFill>
                <a:cs typeface="Arial" charset="0"/>
              </a:rPr>
              <a:t>} </a:t>
            </a:r>
          </a:p>
        </p:txBody>
      </p:sp>
      <p:grpSp>
        <p:nvGrpSpPr>
          <p:cNvPr id="166915" name="Group 4"/>
          <p:cNvGrpSpPr>
            <a:grpSpLocks/>
          </p:cNvGrpSpPr>
          <p:nvPr/>
        </p:nvGrpSpPr>
        <p:grpSpPr bwMode="auto">
          <a:xfrm>
            <a:off x="4056063" y="1903413"/>
            <a:ext cx="958850" cy="3905250"/>
            <a:chOff x="3792" y="864"/>
            <a:chExt cx="480" cy="1955"/>
          </a:xfrm>
        </p:grpSpPr>
        <p:sp>
          <p:nvSpPr>
            <p:cNvPr id="166928" name="AutoShape 5"/>
            <p:cNvSpPr>
              <a:spLocks noChangeArrowheads="1"/>
            </p:cNvSpPr>
            <p:nvPr/>
          </p:nvSpPr>
          <p:spPr bwMode="auto">
            <a:xfrm>
              <a:off x="3792" y="963"/>
              <a:ext cx="480" cy="384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2000">
                  <a:solidFill>
                    <a:srgbClr val="003367"/>
                  </a:solidFill>
                  <a:cs typeface="Arial" charset="0"/>
                </a:rPr>
                <a:t>text</a:t>
              </a:r>
              <a:endParaRPr lang="en-US" sz="14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29" name="AutoShape 6"/>
            <p:cNvSpPr>
              <a:spLocks noChangeArrowheads="1"/>
            </p:cNvSpPr>
            <p:nvPr/>
          </p:nvSpPr>
          <p:spPr bwMode="auto">
            <a:xfrm>
              <a:off x="3792" y="1347"/>
              <a:ext cx="480" cy="230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1600">
                  <a:solidFill>
                    <a:srgbClr val="003367"/>
                  </a:solidFill>
                  <a:cs typeface="Arial" charset="0"/>
                </a:rPr>
                <a:t>data</a:t>
              </a:r>
              <a:endParaRPr lang="en-US" sz="14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30" name="AutoShape 7"/>
            <p:cNvSpPr>
              <a:spLocks noChangeArrowheads="1"/>
            </p:cNvSpPr>
            <p:nvPr/>
          </p:nvSpPr>
          <p:spPr bwMode="auto">
            <a:xfrm>
              <a:off x="3792" y="1347"/>
              <a:ext cx="480" cy="230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2000">
                  <a:solidFill>
                    <a:srgbClr val="003367"/>
                  </a:solidFill>
                  <a:cs typeface="Arial" charset="0"/>
                </a:rPr>
                <a:t>idata</a:t>
              </a:r>
              <a:endParaRPr lang="en-US" sz="14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31" name="AutoShape 8"/>
            <p:cNvSpPr>
              <a:spLocks noChangeArrowheads="1"/>
            </p:cNvSpPr>
            <p:nvPr/>
          </p:nvSpPr>
          <p:spPr bwMode="auto">
            <a:xfrm>
              <a:off x="3792" y="1577"/>
              <a:ext cx="480" cy="229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2000">
                  <a:solidFill>
                    <a:srgbClr val="003367"/>
                  </a:solidFill>
                  <a:cs typeface="Arial" charset="0"/>
                </a:rPr>
                <a:t>wdata</a:t>
              </a:r>
              <a:endParaRPr lang="en-US" sz="14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32" name="AutoShape 9"/>
            <p:cNvSpPr>
              <a:spLocks noChangeArrowheads="1"/>
            </p:cNvSpPr>
            <p:nvPr/>
          </p:nvSpPr>
          <p:spPr bwMode="auto">
            <a:xfrm>
              <a:off x="3792" y="864"/>
              <a:ext cx="480" cy="99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1800">
                  <a:solidFill>
                    <a:srgbClr val="003367"/>
                  </a:solidFill>
                  <a:cs typeface="Arial" charset="0"/>
                </a:rPr>
                <a:t>header</a:t>
              </a:r>
              <a:endParaRPr lang="en-US" sz="14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33" name="AutoShape 10"/>
            <p:cNvSpPr>
              <a:spLocks noChangeArrowheads="1"/>
            </p:cNvSpPr>
            <p:nvPr/>
          </p:nvSpPr>
          <p:spPr bwMode="auto">
            <a:xfrm>
              <a:off x="3792" y="1806"/>
              <a:ext cx="480" cy="507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1800">
                  <a:solidFill>
                    <a:srgbClr val="003367"/>
                  </a:solidFill>
                  <a:cs typeface="Arial" charset="0"/>
                </a:rPr>
                <a:t>symbol</a:t>
              </a:r>
            </a:p>
            <a:p>
              <a:pPr algn="ctr" defTabSz="914400"/>
              <a:r>
                <a:rPr lang="en-US" sz="1800">
                  <a:solidFill>
                    <a:srgbClr val="003367"/>
                  </a:solidFill>
                  <a:cs typeface="Arial" charset="0"/>
                </a:rPr>
                <a:t>table</a:t>
              </a:r>
              <a:endParaRPr lang="en-US" sz="1200">
                <a:solidFill>
                  <a:srgbClr val="003367"/>
                </a:solidFill>
                <a:cs typeface="Arial" charset="0"/>
              </a:endParaRPr>
            </a:p>
          </p:txBody>
        </p:sp>
        <p:sp>
          <p:nvSpPr>
            <p:cNvPr id="166934" name="AutoShape 11"/>
            <p:cNvSpPr>
              <a:spLocks noChangeArrowheads="1"/>
            </p:cNvSpPr>
            <p:nvPr/>
          </p:nvSpPr>
          <p:spPr bwMode="auto">
            <a:xfrm>
              <a:off x="3792" y="2313"/>
              <a:ext cx="480" cy="506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914400"/>
              <a:r>
                <a:rPr lang="en-US" sz="1600" dirty="0">
                  <a:solidFill>
                    <a:srgbClr val="003367"/>
                  </a:solidFill>
                  <a:cs typeface="Arial" charset="0"/>
                </a:rPr>
                <a:t>relocation</a:t>
              </a:r>
            </a:p>
            <a:p>
              <a:pPr algn="ctr" defTabSz="914400"/>
              <a:r>
                <a:rPr lang="en-US" sz="1600" dirty="0">
                  <a:solidFill>
                    <a:srgbClr val="003367"/>
                  </a:solidFill>
                  <a:cs typeface="Arial" charset="0"/>
                </a:rPr>
                <a:t>records</a:t>
              </a:r>
            </a:p>
          </p:txBody>
        </p:sp>
      </p:grpSp>
      <p:cxnSp>
        <p:nvCxnSpPr>
          <p:cNvPr id="166916" name="AutoShape 12"/>
          <p:cNvCxnSpPr>
            <a:cxnSpLocks noChangeShapeType="1"/>
          </p:cNvCxnSpPr>
          <p:nvPr/>
        </p:nvCxnSpPr>
        <p:spPr bwMode="auto">
          <a:xfrm flipV="1">
            <a:off x="3527425" y="2789238"/>
            <a:ext cx="506413" cy="587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917" name="AutoShape 13"/>
          <p:cNvCxnSpPr>
            <a:cxnSpLocks noChangeShapeType="1"/>
            <a:endCxn id="166931" idx="1"/>
          </p:cNvCxnSpPr>
          <p:nvPr/>
        </p:nvCxnSpPr>
        <p:spPr bwMode="auto">
          <a:xfrm>
            <a:off x="3527425" y="3376613"/>
            <a:ext cx="528638" cy="179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918" name="AutoShape 14"/>
          <p:cNvCxnSpPr>
            <a:cxnSpLocks noChangeShapeType="1"/>
          </p:cNvCxnSpPr>
          <p:nvPr/>
        </p:nvCxnSpPr>
        <p:spPr bwMode="auto">
          <a:xfrm flipV="1">
            <a:off x="3527425" y="3094038"/>
            <a:ext cx="506413" cy="282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922" name="AutoShape 18"/>
          <p:cNvSpPr>
            <a:spLocks/>
          </p:cNvSpPr>
          <p:nvPr/>
        </p:nvSpPr>
        <p:spPr bwMode="auto">
          <a:xfrm>
            <a:off x="3600450" y="3868738"/>
            <a:ext cx="314325" cy="1885950"/>
          </a:xfrm>
          <a:prstGeom prst="leftBrace">
            <a:avLst>
              <a:gd name="adj1" fmla="val 50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/>
            <a:endParaRPr lang="en-US" sz="1800">
              <a:solidFill>
                <a:srgbClr val="003367"/>
              </a:solidFill>
              <a:cs typeface="Arial" charset="0"/>
            </a:endParaRPr>
          </a:p>
        </p:txBody>
      </p:sp>
      <p:sp>
        <p:nvSpPr>
          <p:cNvPr id="166924" name="Rectangle 20"/>
          <p:cNvSpPr>
            <a:spLocks noChangeArrowheads="1"/>
          </p:cNvSpPr>
          <p:nvPr/>
        </p:nvSpPr>
        <p:spPr bwMode="auto">
          <a:xfrm>
            <a:off x="5273675" y="2247900"/>
            <a:ext cx="2082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>
              <a:lnSpc>
                <a:spcPct val="65000"/>
              </a:lnSpc>
            </a:pPr>
            <a:r>
              <a:rPr lang="en-US" sz="1800" dirty="0">
                <a:solidFill>
                  <a:srgbClr val="800080"/>
                </a:solidFill>
                <a:cs typeface="Arial" charset="0"/>
              </a:rPr>
              <a:t>program instructions</a:t>
            </a:r>
          </a:p>
          <a:p>
            <a:pPr algn="ctr" defTabSz="914400">
              <a:lnSpc>
                <a:spcPct val="65000"/>
              </a:lnSpc>
            </a:pPr>
            <a:r>
              <a:rPr lang="en-US" sz="1800" dirty="0">
                <a:solidFill>
                  <a:srgbClr val="003367"/>
                </a:solidFill>
                <a:cs typeface="Arial" charset="0"/>
              </a:rPr>
              <a:t>p</a:t>
            </a:r>
            <a:endParaRPr lang="en-US" sz="1800" dirty="0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166925" name="Rectangle 21"/>
          <p:cNvSpPr>
            <a:spLocks noChangeArrowheads="1"/>
          </p:cNvSpPr>
          <p:nvPr/>
        </p:nvSpPr>
        <p:spPr bwMode="auto">
          <a:xfrm>
            <a:off x="5124450" y="2841625"/>
            <a:ext cx="26606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>
              <a:lnSpc>
                <a:spcPct val="70000"/>
              </a:lnSpc>
            </a:pPr>
            <a:r>
              <a:rPr lang="en-US" sz="1800">
                <a:solidFill>
                  <a:srgbClr val="800080"/>
                </a:solidFill>
                <a:cs typeface="Arial" charset="0"/>
              </a:rPr>
              <a:t>immutable data (constants)</a:t>
            </a:r>
          </a:p>
          <a:p>
            <a:pPr algn="ctr" defTabSz="914400">
              <a:lnSpc>
                <a:spcPct val="70000"/>
              </a:lnSpc>
            </a:pPr>
            <a:r>
              <a:rPr lang="ja-JP" altLang="en-US" sz="1800">
                <a:solidFill>
                  <a:srgbClr val="003367"/>
                </a:solidFill>
                <a:cs typeface="Arial" charset="0"/>
              </a:rPr>
              <a:t>“</a:t>
            </a:r>
            <a:r>
              <a:rPr lang="en-US" altLang="ja-JP" sz="1800">
                <a:solidFill>
                  <a:srgbClr val="003367"/>
                </a:solidFill>
                <a:cs typeface="Arial" charset="0"/>
              </a:rPr>
              <a:t>hello\n</a:t>
            </a:r>
            <a:r>
              <a:rPr lang="ja-JP" altLang="en-US" sz="1800">
                <a:solidFill>
                  <a:srgbClr val="003367"/>
                </a:solidFill>
                <a:cs typeface="Arial" charset="0"/>
              </a:rPr>
              <a:t>”</a:t>
            </a:r>
            <a:endParaRPr lang="en-US" sz="1800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166926" name="Rectangle 22"/>
          <p:cNvSpPr>
            <a:spLocks noChangeArrowheads="1"/>
          </p:cNvSpPr>
          <p:nvPr/>
        </p:nvSpPr>
        <p:spPr bwMode="auto">
          <a:xfrm>
            <a:off x="5186363" y="3395663"/>
            <a:ext cx="2546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>
              <a:lnSpc>
                <a:spcPct val="70000"/>
              </a:lnSpc>
            </a:pPr>
            <a:r>
              <a:rPr lang="en-US" sz="1800">
                <a:solidFill>
                  <a:srgbClr val="800080"/>
                </a:solidFill>
                <a:cs typeface="Arial" charset="0"/>
              </a:rPr>
              <a:t>writable global/static data</a:t>
            </a:r>
          </a:p>
          <a:p>
            <a:pPr algn="ctr" defTabSz="914400">
              <a:lnSpc>
                <a:spcPct val="70000"/>
              </a:lnSpc>
            </a:pPr>
            <a:r>
              <a:rPr lang="en-US" sz="1800">
                <a:solidFill>
                  <a:srgbClr val="003367"/>
                </a:solidFill>
                <a:cs typeface="Arial" charset="0"/>
              </a:rPr>
              <a:t>j, s</a:t>
            </a:r>
            <a:endParaRPr lang="en-US" sz="1800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166927" name="Rectangle 23"/>
          <p:cNvSpPr>
            <a:spLocks noChangeArrowheads="1"/>
          </p:cNvSpPr>
          <p:nvPr/>
        </p:nvSpPr>
        <p:spPr bwMode="auto">
          <a:xfrm>
            <a:off x="5111750" y="4152900"/>
            <a:ext cx="11176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>
              <a:lnSpc>
                <a:spcPct val="70000"/>
              </a:lnSpc>
            </a:pPr>
            <a:r>
              <a:rPr lang="en-US" sz="1800">
                <a:solidFill>
                  <a:srgbClr val="003367"/>
                </a:solidFill>
                <a:cs typeface="Arial" charset="0"/>
              </a:rPr>
              <a:t>j, s ,p,sbuf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12954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/>
            <a:r>
              <a:rPr lang="en-US" sz="2000" dirty="0" smtClean="0">
                <a:solidFill>
                  <a:srgbClr val="003367"/>
                </a:solidFill>
                <a:cs typeface="Arial" charset="0"/>
              </a:rPr>
              <a:t>Header </a:t>
            </a:r>
            <a:r>
              <a:rPr lang="ja-JP" altLang="en-US" sz="2000" dirty="0" smtClean="0">
                <a:solidFill>
                  <a:srgbClr val="003367"/>
                </a:solidFill>
                <a:cs typeface="Arial" charset="0"/>
              </a:rPr>
              <a:t>“</a:t>
            </a:r>
            <a:r>
              <a:rPr lang="en-US" altLang="ja-JP" sz="2000" dirty="0" smtClean="0">
                <a:solidFill>
                  <a:srgbClr val="003367"/>
                </a:solidFill>
                <a:cs typeface="Arial" charset="0"/>
              </a:rPr>
              <a:t>magic number</a:t>
            </a:r>
            <a:r>
              <a:rPr lang="ja-JP" altLang="en-US" sz="2000" dirty="0" smtClean="0">
                <a:solidFill>
                  <a:srgbClr val="003367"/>
                </a:solidFill>
                <a:cs typeface="Arial" charset="0"/>
              </a:rPr>
              <a:t>”</a:t>
            </a:r>
            <a:endParaRPr lang="en-US" altLang="ja-JP" sz="2000" dirty="0" smtClean="0">
              <a:solidFill>
                <a:srgbClr val="003367"/>
              </a:solidFill>
              <a:cs typeface="Arial" charset="0"/>
            </a:endParaRPr>
          </a:p>
          <a:p>
            <a:pPr defTabSz="914400"/>
            <a:r>
              <a:rPr lang="en-US" sz="2000" dirty="0" smtClean="0">
                <a:solidFill>
                  <a:srgbClr val="003367"/>
                </a:solidFill>
                <a:cs typeface="Arial" charset="0"/>
              </a:rPr>
              <a:t>indicates type of file/image.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28600" y="22098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/>
            <a:r>
              <a:rPr lang="en-US" sz="2000" dirty="0" smtClean="0">
                <a:solidFill>
                  <a:srgbClr val="003367"/>
                </a:solidFill>
                <a:cs typeface="Arial" charset="0"/>
              </a:rPr>
              <a:t>Section table an array</a:t>
            </a:r>
          </a:p>
          <a:p>
            <a:pPr defTabSz="914400"/>
            <a:r>
              <a:rPr lang="en-US" sz="2000" dirty="0" smtClean="0">
                <a:solidFill>
                  <a:srgbClr val="003367"/>
                </a:solidFill>
                <a:cs typeface="Arial" charset="0"/>
              </a:rPr>
              <a:t>of </a:t>
            </a:r>
            <a:r>
              <a:rPr lang="en-US" sz="2000" b="1" dirty="0" smtClean="0">
                <a:solidFill>
                  <a:srgbClr val="003367"/>
                </a:solidFill>
                <a:cs typeface="Arial" charset="0"/>
              </a:rPr>
              <a:t>(offset, </a:t>
            </a:r>
            <a:r>
              <a:rPr lang="en-US" sz="2000" b="1" dirty="0" err="1" smtClean="0">
                <a:solidFill>
                  <a:srgbClr val="003367"/>
                </a:solidFill>
                <a:cs typeface="Arial" charset="0"/>
              </a:rPr>
              <a:t>len</a:t>
            </a:r>
            <a:r>
              <a:rPr lang="en-US" sz="2000" b="1" dirty="0" smtClean="0">
                <a:solidFill>
                  <a:srgbClr val="003367"/>
                </a:solidFill>
                <a:cs typeface="Arial" charset="0"/>
              </a:rPr>
              <a:t>, </a:t>
            </a:r>
            <a:r>
              <a:rPr lang="en-US" sz="2000" b="1" dirty="0" err="1" smtClean="0">
                <a:solidFill>
                  <a:srgbClr val="003367"/>
                </a:solidFill>
                <a:cs typeface="Arial" charset="0"/>
              </a:rPr>
              <a:t>startVA</a:t>
            </a:r>
            <a:r>
              <a:rPr lang="en-US" sz="2000" b="1" dirty="0" smtClean="0">
                <a:solidFill>
                  <a:srgbClr val="003367"/>
                </a:solidFill>
                <a:cs typeface="Arial" charset="0"/>
              </a:rPr>
              <a:t>)</a:t>
            </a:r>
            <a:endParaRPr lang="en-US" sz="2000" dirty="0">
              <a:solidFill>
                <a:srgbClr val="003367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276600"/>
            <a:ext cx="1313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n-US" dirty="0" smtClean="0">
                <a:solidFill>
                  <a:srgbClr val="003367"/>
                </a:solidFill>
                <a:cs typeface="Arial" charset="0"/>
              </a:rPr>
              <a:t>sections</a:t>
            </a:r>
            <a:endParaRPr lang="en-US" sz="1600" dirty="0">
              <a:solidFill>
                <a:srgbClr val="003367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191000"/>
            <a:ext cx="327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dirty="0" smtClean="0">
                <a:solidFill>
                  <a:srgbClr val="003367"/>
                </a:solidFill>
                <a:cs typeface="Arial" charset="0"/>
              </a:rPr>
              <a:t>Used by linker; may be removed after final link step and strip.  Also includes info for debugger.</a:t>
            </a:r>
            <a:endParaRPr lang="en-US" sz="2000" dirty="0">
              <a:solidFill>
                <a:srgbClr val="003367"/>
              </a:solidFill>
              <a:cs typeface="Arial" charset="0"/>
            </a:endParaRPr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3352800" y="1622424"/>
            <a:ext cx="685800" cy="2825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flipV="1">
            <a:off x="3048000" y="2057399"/>
            <a:ext cx="990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5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nip Single Corner Rectangle 78"/>
          <p:cNvSpPr/>
          <p:nvPr/>
        </p:nvSpPr>
        <p:spPr bwMode="auto">
          <a:xfrm flipH="1">
            <a:off x="1490663" y="2971800"/>
            <a:ext cx="1219200" cy="1381125"/>
          </a:xfrm>
          <a:prstGeom prst="snip1Rect">
            <a:avLst/>
          </a:prstGeom>
          <a:solidFill>
            <a:srgbClr val="99867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36194" name="Text Box 93"/>
          <p:cNvSpPr txBox="1">
            <a:spLocks noChangeArrowheads="1"/>
          </p:cNvSpPr>
          <p:nvPr/>
        </p:nvSpPr>
        <p:spPr bwMode="auto">
          <a:xfrm>
            <a:off x="1414463" y="3919538"/>
            <a:ext cx="18351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2200" b="1" dirty="0">
                <a:solidFill>
                  <a:srgbClr val="000000"/>
                </a:solidFill>
              </a:rPr>
              <a:t>Program</a:t>
            </a:r>
          </a:p>
        </p:txBody>
      </p:sp>
      <p:sp>
        <p:nvSpPr>
          <p:cNvPr id="99" name="Down Arrow 98"/>
          <p:cNvSpPr/>
          <p:nvPr/>
        </p:nvSpPr>
        <p:spPr bwMode="auto">
          <a:xfrm rot="5400000" flipV="1">
            <a:off x="4606926" y="1684337"/>
            <a:ext cx="127000" cy="3921125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solidFill>
                <a:prstClr val="white"/>
              </a:solidFill>
              <a:ea typeface="ＭＳ Ｐゴシック" charset="-128"/>
              <a:cs typeface="Arial" charset="0"/>
            </a:endParaRPr>
          </a:p>
        </p:txBody>
      </p:sp>
      <p:sp>
        <p:nvSpPr>
          <p:cNvPr id="13619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Running a program</a:t>
            </a:r>
          </a:p>
        </p:txBody>
      </p:sp>
      <p:sp>
        <p:nvSpPr>
          <p:cNvPr id="136197" name="TextBox 52"/>
          <p:cNvSpPr txBox="1">
            <a:spLocks noChangeArrowheads="1"/>
          </p:cNvSpPr>
          <p:nvPr/>
        </p:nvSpPr>
        <p:spPr bwMode="auto">
          <a:xfrm>
            <a:off x="1066800" y="5029200"/>
            <a:ext cx="7315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3367"/>
                </a:solidFill>
              </a:rPr>
              <a:t>When a program launches, the OS </a:t>
            </a:r>
            <a:r>
              <a:rPr lang="en-US" dirty="0" smtClean="0">
                <a:solidFill>
                  <a:srgbClr val="003367"/>
                </a:solidFill>
              </a:rPr>
              <a:t>creates an execution context (</a:t>
            </a:r>
            <a:r>
              <a:rPr lang="en-US" b="1" dirty="0" smtClean="0">
                <a:solidFill>
                  <a:srgbClr val="003367"/>
                </a:solidFill>
              </a:rPr>
              <a:t>process</a:t>
            </a:r>
            <a:r>
              <a:rPr lang="en-US" dirty="0" smtClean="0">
                <a:solidFill>
                  <a:srgbClr val="003367"/>
                </a:solidFill>
              </a:rPr>
              <a:t>) to run it, with a </a:t>
            </a:r>
            <a:r>
              <a:rPr lang="en-US" b="1" dirty="0" smtClean="0">
                <a:solidFill>
                  <a:srgbClr val="003367"/>
                </a:solidFill>
              </a:rPr>
              <a:t>thread</a:t>
            </a:r>
            <a:r>
              <a:rPr lang="en-US" dirty="0" smtClean="0">
                <a:solidFill>
                  <a:srgbClr val="003367"/>
                </a:solidFill>
              </a:rPr>
              <a:t> to run the program, and a </a:t>
            </a:r>
            <a:r>
              <a:rPr lang="en-US" b="1" dirty="0" smtClean="0">
                <a:solidFill>
                  <a:srgbClr val="003367"/>
                </a:solidFill>
              </a:rPr>
              <a:t>virtual memory </a:t>
            </a:r>
            <a:r>
              <a:rPr lang="en-US" dirty="0">
                <a:solidFill>
                  <a:srgbClr val="003367"/>
                </a:solidFill>
              </a:rPr>
              <a:t>to store </a:t>
            </a:r>
            <a:r>
              <a:rPr lang="en-US" dirty="0" smtClean="0">
                <a:solidFill>
                  <a:srgbClr val="003367"/>
                </a:solidFill>
              </a:rPr>
              <a:t>the running program’s code </a:t>
            </a:r>
            <a:r>
              <a:rPr lang="en-US" dirty="0">
                <a:solidFill>
                  <a:srgbClr val="003367"/>
                </a:solidFill>
              </a:rPr>
              <a:t>and data</a:t>
            </a:r>
            <a:r>
              <a:rPr lang="en-US" dirty="0" smtClean="0">
                <a:solidFill>
                  <a:srgbClr val="003367"/>
                </a:solidFill>
              </a:rPr>
              <a:t>.  </a:t>
            </a:r>
            <a:endParaRPr lang="en-US" dirty="0">
              <a:solidFill>
                <a:srgbClr val="003367"/>
              </a:solidFill>
            </a:endParaRPr>
          </a:p>
        </p:txBody>
      </p:sp>
      <p:grpSp>
        <p:nvGrpSpPr>
          <p:cNvPr id="136198" name="Group 1"/>
          <p:cNvGrpSpPr>
            <a:grpSpLocks/>
          </p:cNvGrpSpPr>
          <p:nvPr/>
        </p:nvGrpSpPr>
        <p:grpSpPr bwMode="auto">
          <a:xfrm>
            <a:off x="6748463" y="2514600"/>
            <a:ext cx="1328737" cy="2247900"/>
            <a:chOff x="6215063" y="2514600"/>
            <a:chExt cx="990600" cy="1676400"/>
          </a:xfrm>
        </p:grpSpPr>
        <p:sp>
          <p:nvSpPr>
            <p:cNvPr id="136213" name="AutoShape 21"/>
            <p:cNvSpPr>
              <a:spLocks noChangeArrowheads="1"/>
            </p:cNvSpPr>
            <p:nvPr/>
          </p:nvSpPr>
          <p:spPr bwMode="auto">
            <a:xfrm>
              <a:off x="6215063" y="2514600"/>
              <a:ext cx="990600" cy="381000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400"/>
            </a:p>
          </p:txBody>
        </p:sp>
        <p:sp>
          <p:nvSpPr>
            <p:cNvPr id="136214" name="AutoShape 22"/>
            <p:cNvSpPr>
              <a:spLocks noChangeArrowheads="1"/>
            </p:cNvSpPr>
            <p:nvPr/>
          </p:nvSpPr>
          <p:spPr bwMode="auto">
            <a:xfrm>
              <a:off x="6215063" y="2895600"/>
              <a:ext cx="990600" cy="228600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400"/>
            </a:p>
          </p:txBody>
        </p:sp>
        <p:sp>
          <p:nvSpPr>
            <p:cNvPr id="136215" name="AutoShape 23"/>
            <p:cNvSpPr>
              <a:spLocks noChangeArrowheads="1"/>
            </p:cNvSpPr>
            <p:nvPr/>
          </p:nvSpPr>
          <p:spPr bwMode="auto">
            <a:xfrm>
              <a:off x="6215063" y="3124200"/>
              <a:ext cx="990600" cy="381000"/>
            </a:xfrm>
            <a:prstGeom prst="flowChartProcess">
              <a:avLst/>
            </a:prstGeom>
            <a:solidFill>
              <a:srgbClr val="6666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/>
            </a:p>
          </p:txBody>
        </p:sp>
        <p:sp>
          <p:nvSpPr>
            <p:cNvPr id="136216" name="AutoShape 24"/>
            <p:cNvSpPr>
              <a:spLocks noChangeArrowheads="1"/>
            </p:cNvSpPr>
            <p:nvPr/>
          </p:nvSpPr>
          <p:spPr bwMode="auto">
            <a:xfrm>
              <a:off x="6215063" y="3505200"/>
              <a:ext cx="990600" cy="76200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/>
            </a:p>
          </p:txBody>
        </p:sp>
        <p:sp>
          <p:nvSpPr>
            <p:cNvPr id="136217" name="AutoShape 25"/>
            <p:cNvSpPr>
              <a:spLocks noChangeArrowheads="1"/>
            </p:cNvSpPr>
            <p:nvPr/>
          </p:nvSpPr>
          <p:spPr bwMode="auto">
            <a:xfrm>
              <a:off x="6215063" y="3581400"/>
              <a:ext cx="990600" cy="381000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600"/>
            </a:p>
          </p:txBody>
        </p:sp>
        <p:sp>
          <p:nvSpPr>
            <p:cNvPr id="136218" name="AutoShape 26"/>
            <p:cNvSpPr>
              <a:spLocks noChangeArrowheads="1"/>
            </p:cNvSpPr>
            <p:nvPr/>
          </p:nvSpPr>
          <p:spPr bwMode="auto">
            <a:xfrm>
              <a:off x="6215063" y="3962400"/>
              <a:ext cx="990600" cy="228600"/>
            </a:xfrm>
            <a:prstGeom prst="flowChartProcess">
              <a:avLst/>
            </a:prstGeom>
            <a:solidFill>
              <a:srgbClr val="800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/>
            </a:p>
          </p:txBody>
        </p:sp>
        <p:grpSp>
          <p:nvGrpSpPr>
            <p:cNvPr id="136219" name="Group 49"/>
            <p:cNvGrpSpPr>
              <a:grpSpLocks/>
            </p:cNvGrpSpPr>
            <p:nvPr/>
          </p:nvGrpSpPr>
          <p:grpSpPr bwMode="auto">
            <a:xfrm>
              <a:off x="6538913" y="3221037"/>
              <a:ext cx="404812" cy="404813"/>
              <a:chOff x="4201" y="2912"/>
              <a:chExt cx="255" cy="255"/>
            </a:xfrm>
          </p:grpSpPr>
          <p:sp>
            <p:nvSpPr>
              <p:cNvPr id="136220" name="Oval 50"/>
              <p:cNvSpPr>
                <a:spLocks noChangeArrowheads="1"/>
              </p:cNvSpPr>
              <p:nvPr/>
            </p:nvSpPr>
            <p:spPr bwMode="auto">
              <a:xfrm>
                <a:off x="4201" y="2912"/>
                <a:ext cx="255" cy="255"/>
              </a:xfrm>
              <a:prstGeom prst="ellipse">
                <a:avLst/>
              </a:prstGeom>
              <a:solidFill>
                <a:srgbClr val="800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/>
              </a:p>
            </p:txBody>
          </p:sp>
          <p:sp>
            <p:nvSpPr>
              <p:cNvPr id="136221" name="AutoShape 51"/>
              <p:cNvSpPr>
                <a:spLocks noChangeArrowheads="1"/>
              </p:cNvSpPr>
              <p:nvPr/>
            </p:nvSpPr>
            <p:spPr bwMode="auto">
              <a:xfrm flipH="1">
                <a:off x="4290" y="2968"/>
                <a:ext cx="87" cy="149"/>
              </a:xfrm>
              <a:prstGeom prst="lightningBol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/>
              </a:p>
            </p:txBody>
          </p:sp>
          <p:sp>
            <p:nvSpPr>
              <p:cNvPr id="136222" name="AutoShape 52"/>
              <p:cNvSpPr>
                <a:spLocks noChangeArrowheads="1"/>
              </p:cNvSpPr>
              <p:nvPr/>
            </p:nvSpPr>
            <p:spPr bwMode="auto">
              <a:xfrm rot="-8460389">
                <a:off x="4212" y="2946"/>
                <a:ext cx="31" cy="33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/>
              </a:p>
            </p:txBody>
          </p:sp>
        </p:grpSp>
      </p:grpSp>
      <p:grpSp>
        <p:nvGrpSpPr>
          <p:cNvPr id="136199" name="Group 28"/>
          <p:cNvGrpSpPr>
            <a:grpSpLocks/>
          </p:cNvGrpSpPr>
          <p:nvPr/>
        </p:nvGrpSpPr>
        <p:grpSpPr bwMode="auto">
          <a:xfrm>
            <a:off x="1828800" y="3152775"/>
            <a:ext cx="576263" cy="766763"/>
            <a:chOff x="3888" y="960"/>
            <a:chExt cx="363" cy="483"/>
          </a:xfrm>
        </p:grpSpPr>
        <p:sp>
          <p:nvSpPr>
            <p:cNvPr id="136207" name="AutoShape 29"/>
            <p:cNvSpPr>
              <a:spLocks noChangeArrowheads="1"/>
            </p:cNvSpPr>
            <p:nvPr/>
          </p:nvSpPr>
          <p:spPr bwMode="auto">
            <a:xfrm>
              <a:off x="3888" y="993"/>
              <a:ext cx="363" cy="128"/>
            </a:xfrm>
            <a:prstGeom prst="flowChartProcess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36208" name="AutoShape 30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data</a:t>
              </a:r>
              <a:endParaRPr lang="en-US" sz="1400"/>
            </a:p>
          </p:txBody>
        </p:sp>
        <p:sp>
          <p:nvSpPr>
            <p:cNvPr id="136209" name="AutoShape 31"/>
            <p:cNvSpPr>
              <a:spLocks noChangeArrowheads="1"/>
            </p:cNvSpPr>
            <p:nvPr/>
          </p:nvSpPr>
          <p:spPr bwMode="auto">
            <a:xfrm>
              <a:off x="3888" y="1121"/>
              <a:ext cx="363" cy="77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36210" name="AutoShape 32"/>
            <p:cNvSpPr>
              <a:spLocks noChangeArrowheads="1"/>
            </p:cNvSpPr>
            <p:nvPr/>
          </p:nvSpPr>
          <p:spPr bwMode="auto">
            <a:xfrm>
              <a:off x="3888" y="1198"/>
              <a:ext cx="363" cy="76"/>
            </a:xfrm>
            <a:prstGeom prst="flowChartProcess">
              <a:avLst/>
            </a:prstGeom>
            <a:solidFill>
              <a:srgbClr val="008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36211" name="AutoShape 33"/>
            <p:cNvSpPr>
              <a:spLocks noChangeArrowheads="1"/>
            </p:cNvSpPr>
            <p:nvPr/>
          </p:nvSpPr>
          <p:spPr bwMode="auto">
            <a:xfrm>
              <a:off x="3888" y="960"/>
              <a:ext cx="363" cy="33"/>
            </a:xfrm>
            <a:prstGeom prst="flowChartProcess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  <p:sp>
          <p:nvSpPr>
            <p:cNvPr id="136212" name="AutoShape 34"/>
            <p:cNvSpPr>
              <a:spLocks noChangeArrowheads="1"/>
            </p:cNvSpPr>
            <p:nvPr/>
          </p:nvSpPr>
          <p:spPr bwMode="auto">
            <a:xfrm>
              <a:off x="3888" y="1274"/>
              <a:ext cx="363" cy="169"/>
            </a:xfrm>
            <a:prstGeom prst="flowChartProcess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136200" name="Straight Connector 292"/>
          <p:cNvCxnSpPr>
            <a:cxnSpLocks noChangeShapeType="1"/>
            <a:stCxn id="136207" idx="0"/>
          </p:cNvCxnSpPr>
          <p:nvPr/>
        </p:nvCxnSpPr>
        <p:spPr bwMode="auto">
          <a:xfrm flipV="1">
            <a:off x="2116138" y="2139950"/>
            <a:ext cx="1431925" cy="1065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201" name="Straight Connector 292"/>
          <p:cNvCxnSpPr>
            <a:cxnSpLocks noChangeShapeType="1"/>
            <a:stCxn id="136207" idx="2"/>
          </p:cNvCxnSpPr>
          <p:nvPr/>
        </p:nvCxnSpPr>
        <p:spPr bwMode="auto">
          <a:xfrm flipV="1">
            <a:off x="2116138" y="2139950"/>
            <a:ext cx="1431925" cy="1268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202" name="Straight Connector 292"/>
          <p:cNvCxnSpPr>
            <a:cxnSpLocks noChangeShapeType="1"/>
            <a:stCxn id="136210" idx="0"/>
          </p:cNvCxnSpPr>
          <p:nvPr/>
        </p:nvCxnSpPr>
        <p:spPr bwMode="auto">
          <a:xfrm flipV="1">
            <a:off x="2116138" y="2139950"/>
            <a:ext cx="1431925" cy="139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6203" name="Rectangle 302"/>
          <p:cNvSpPr>
            <a:spLocks noChangeArrowheads="1"/>
          </p:cNvSpPr>
          <p:nvPr/>
        </p:nvSpPr>
        <p:spPr bwMode="auto">
          <a:xfrm>
            <a:off x="3486150" y="1452563"/>
            <a:ext cx="1981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code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constants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initialized data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en-US" sz="2000" u="sng">
                <a:solidFill>
                  <a:srgbClr val="003367"/>
                </a:solidFill>
              </a:rPr>
              <a:t>imports/exports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symbols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types/interfaces</a:t>
            </a:r>
          </a:p>
        </p:txBody>
      </p:sp>
      <p:cxnSp>
        <p:nvCxnSpPr>
          <p:cNvPr id="136204" name="Straight Connector 292"/>
          <p:cNvCxnSpPr>
            <a:cxnSpLocks noChangeShapeType="1"/>
            <a:stCxn id="136213" idx="1"/>
          </p:cNvCxnSpPr>
          <p:nvPr/>
        </p:nvCxnSpPr>
        <p:spPr bwMode="auto">
          <a:xfrm flipH="1" flipV="1">
            <a:off x="5318125" y="2133600"/>
            <a:ext cx="1430338" cy="636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205" name="Straight Connector 292"/>
          <p:cNvCxnSpPr>
            <a:cxnSpLocks noChangeShapeType="1"/>
            <a:stCxn id="136214" idx="1"/>
          </p:cNvCxnSpPr>
          <p:nvPr/>
        </p:nvCxnSpPr>
        <p:spPr bwMode="auto">
          <a:xfrm flipH="1" flipV="1">
            <a:off x="5318125" y="2133600"/>
            <a:ext cx="1430338" cy="1044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206" name="Straight Connector 292"/>
          <p:cNvCxnSpPr>
            <a:cxnSpLocks noChangeShapeType="1"/>
          </p:cNvCxnSpPr>
          <p:nvPr/>
        </p:nvCxnSpPr>
        <p:spPr bwMode="auto">
          <a:xfrm flipH="1" flipV="1">
            <a:off x="5316538" y="2133600"/>
            <a:ext cx="1431925" cy="139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Text Box 93"/>
          <p:cNvSpPr txBox="1">
            <a:spLocks noChangeArrowheads="1"/>
          </p:cNvSpPr>
          <p:nvPr/>
        </p:nvSpPr>
        <p:spPr bwMode="auto">
          <a:xfrm>
            <a:off x="6705600" y="1981200"/>
            <a:ext cx="18351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2200" b="1" dirty="0" smtClean="0">
                <a:solidFill>
                  <a:srgbClr val="000000"/>
                </a:solidFill>
              </a:rPr>
              <a:t>Process</a:t>
            </a:r>
            <a:endParaRPr lang="en-US" sz="2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5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  <a:ea typeface="ＭＳ Ｐゴシック" charset="0"/>
              </a:rPr>
              <a:t>A Peek Inside a Running Program</a:t>
            </a:r>
          </a:p>
        </p:txBody>
      </p:sp>
      <p:sp>
        <p:nvSpPr>
          <p:cNvPr id="167938" name="Text Box 3"/>
          <p:cNvSpPr txBox="1">
            <a:spLocks noChangeArrowheads="1"/>
          </p:cNvSpPr>
          <p:nvPr/>
        </p:nvSpPr>
        <p:spPr bwMode="auto">
          <a:xfrm>
            <a:off x="4449763" y="1711325"/>
            <a:ext cx="260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0</a:t>
            </a:r>
          </a:p>
        </p:txBody>
      </p:sp>
      <p:sp>
        <p:nvSpPr>
          <p:cNvPr id="167939" name="Text Box 4"/>
          <p:cNvSpPr txBox="1">
            <a:spLocks noChangeArrowheads="1"/>
          </p:cNvSpPr>
          <p:nvPr/>
        </p:nvSpPr>
        <p:spPr bwMode="auto">
          <a:xfrm>
            <a:off x="4354513" y="5462588"/>
            <a:ext cx="4556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high</a:t>
            </a:r>
          </a:p>
        </p:txBody>
      </p:sp>
      <p:sp>
        <p:nvSpPr>
          <p:cNvPr id="167940" name="AutoShape 5"/>
          <p:cNvSpPr>
            <a:spLocks noChangeArrowheads="1"/>
          </p:cNvSpPr>
          <p:nvPr/>
        </p:nvSpPr>
        <p:spPr bwMode="auto">
          <a:xfrm>
            <a:off x="4760913" y="2587625"/>
            <a:ext cx="1470025" cy="444500"/>
          </a:xfrm>
          <a:prstGeom prst="flowChartProcess">
            <a:avLst/>
          </a:prstGeom>
          <a:solidFill>
            <a:srgbClr val="969696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1800">
                <a:solidFill>
                  <a:srgbClr val="000000"/>
                </a:solidFill>
                <a:cs typeface="Arial" charset="0"/>
              </a:rPr>
              <a:t>code library</a:t>
            </a:r>
            <a:endParaRPr lang="en-US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41" name="AutoShape 6"/>
          <p:cNvSpPr>
            <a:spLocks noChangeArrowheads="1"/>
          </p:cNvSpPr>
          <p:nvPr/>
        </p:nvSpPr>
        <p:spPr bwMode="auto">
          <a:xfrm>
            <a:off x="4760913" y="3248025"/>
            <a:ext cx="1470025" cy="390525"/>
          </a:xfrm>
          <a:prstGeom prst="flowChartProcess">
            <a:avLst/>
          </a:prstGeom>
          <a:solidFill>
            <a:srgbClr val="00808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1800">
                <a:solidFill>
                  <a:srgbClr val="000000"/>
                </a:solidFill>
                <a:cs typeface="Arial" charset="0"/>
              </a:rPr>
              <a:t>your data</a:t>
            </a:r>
          </a:p>
        </p:txBody>
      </p:sp>
      <p:sp>
        <p:nvSpPr>
          <p:cNvPr id="167942" name="AutoShape 7"/>
          <p:cNvSpPr>
            <a:spLocks noChangeArrowheads="1"/>
          </p:cNvSpPr>
          <p:nvPr/>
        </p:nvSpPr>
        <p:spPr bwMode="auto">
          <a:xfrm>
            <a:off x="4760913" y="3636963"/>
            <a:ext cx="1470025" cy="866775"/>
          </a:xfrm>
          <a:prstGeom prst="flowChartProcess">
            <a:avLst/>
          </a:prstGeom>
          <a:solidFill>
            <a:srgbClr val="DCE1E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1800">
                <a:solidFill>
                  <a:srgbClr val="000000"/>
                </a:solidFill>
                <a:cs typeface="Arial" charset="0"/>
              </a:rPr>
              <a:t>heap</a:t>
            </a:r>
          </a:p>
        </p:txBody>
      </p:sp>
      <p:sp>
        <p:nvSpPr>
          <p:cNvPr id="167943" name="AutoShape 8"/>
          <p:cNvSpPr>
            <a:spLocks noChangeArrowheads="1"/>
          </p:cNvSpPr>
          <p:nvPr/>
        </p:nvSpPr>
        <p:spPr bwMode="auto">
          <a:xfrm>
            <a:off x="4760913" y="3032125"/>
            <a:ext cx="1470025" cy="212725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67944" name="Group 9"/>
          <p:cNvGrpSpPr>
            <a:grpSpLocks/>
          </p:cNvGrpSpPr>
          <p:nvPr/>
        </p:nvGrpSpPr>
        <p:grpSpPr bwMode="auto">
          <a:xfrm>
            <a:off x="1978025" y="2301875"/>
            <a:ext cx="914400" cy="914400"/>
            <a:chOff x="4480" y="2017"/>
            <a:chExt cx="576" cy="576"/>
          </a:xfrm>
        </p:grpSpPr>
        <p:sp>
          <p:nvSpPr>
            <p:cNvPr id="168010" name="Oval 10"/>
            <p:cNvSpPr>
              <a:spLocks noChangeArrowheads="1"/>
            </p:cNvSpPr>
            <p:nvPr/>
          </p:nvSpPr>
          <p:spPr bwMode="auto">
            <a:xfrm>
              <a:off x="4480" y="2017"/>
              <a:ext cx="576" cy="576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4400"/>
              <a:endParaRPr lang="en-US" sz="18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8011" name="AutoShape 11"/>
            <p:cNvSpPr>
              <a:spLocks noChangeArrowheads="1"/>
            </p:cNvSpPr>
            <p:nvPr/>
          </p:nvSpPr>
          <p:spPr bwMode="auto">
            <a:xfrm flipH="1">
              <a:off x="4680" y="2144"/>
              <a:ext cx="197" cy="336"/>
            </a:xfrm>
            <a:prstGeom prst="lightningBol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US" sz="18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8012" name="AutoShape 12"/>
            <p:cNvSpPr>
              <a:spLocks noChangeArrowheads="1"/>
            </p:cNvSpPr>
            <p:nvPr/>
          </p:nvSpPr>
          <p:spPr bwMode="auto">
            <a:xfrm rot="-8460389">
              <a:off x="4505" y="2094"/>
              <a:ext cx="69" cy="75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4400"/>
              <a:endParaRPr lang="en-US" sz="180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67945" name="Group 13"/>
          <p:cNvGrpSpPr>
            <a:grpSpLocks/>
          </p:cNvGrpSpPr>
          <p:nvPr/>
        </p:nvGrpSpPr>
        <p:grpSpPr bwMode="auto">
          <a:xfrm>
            <a:off x="2065338" y="3568700"/>
            <a:ext cx="704850" cy="1285875"/>
            <a:chOff x="1131" y="2503"/>
            <a:chExt cx="747" cy="810"/>
          </a:xfrm>
        </p:grpSpPr>
        <p:grpSp>
          <p:nvGrpSpPr>
            <p:cNvPr id="167980" name="Group 14"/>
            <p:cNvGrpSpPr>
              <a:grpSpLocks/>
            </p:cNvGrpSpPr>
            <p:nvPr/>
          </p:nvGrpSpPr>
          <p:grpSpPr bwMode="auto">
            <a:xfrm>
              <a:off x="1131" y="2503"/>
              <a:ext cx="747" cy="408"/>
              <a:chOff x="1131" y="2503"/>
              <a:chExt cx="747" cy="408"/>
            </a:xfrm>
          </p:grpSpPr>
          <p:grpSp>
            <p:nvGrpSpPr>
              <p:cNvPr id="167996" name="Group 15"/>
              <p:cNvGrpSpPr>
                <a:grpSpLocks/>
              </p:cNvGrpSpPr>
              <p:nvPr/>
            </p:nvGrpSpPr>
            <p:grpSpPr bwMode="auto">
              <a:xfrm>
                <a:off x="1131" y="2503"/>
                <a:ext cx="747" cy="204"/>
                <a:chOff x="1131" y="2503"/>
                <a:chExt cx="747" cy="204"/>
              </a:xfrm>
            </p:grpSpPr>
            <p:grpSp>
              <p:nvGrpSpPr>
                <p:cNvPr id="168004" name="Group 16"/>
                <p:cNvGrpSpPr>
                  <a:grpSpLocks/>
                </p:cNvGrpSpPr>
                <p:nvPr/>
              </p:nvGrpSpPr>
              <p:grpSpPr bwMode="auto">
                <a:xfrm>
                  <a:off x="1131" y="2503"/>
                  <a:ext cx="747" cy="102"/>
                  <a:chOff x="1131" y="2503"/>
                  <a:chExt cx="747" cy="102"/>
                </a:xfrm>
              </p:grpSpPr>
              <p:sp>
                <p:nvSpPr>
                  <p:cNvPr id="168008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8009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  <p:grpSp>
              <p:nvGrpSpPr>
                <p:cNvPr id="168005" name="Group 19"/>
                <p:cNvGrpSpPr>
                  <a:grpSpLocks/>
                </p:cNvGrpSpPr>
                <p:nvPr/>
              </p:nvGrpSpPr>
              <p:grpSpPr bwMode="auto">
                <a:xfrm>
                  <a:off x="1131" y="2605"/>
                  <a:ext cx="747" cy="102"/>
                  <a:chOff x="1131" y="2503"/>
                  <a:chExt cx="747" cy="102"/>
                </a:xfrm>
              </p:grpSpPr>
              <p:sp>
                <p:nvSpPr>
                  <p:cNvPr id="168006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8007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167997" name="Group 22"/>
              <p:cNvGrpSpPr>
                <a:grpSpLocks/>
              </p:cNvGrpSpPr>
              <p:nvPr/>
            </p:nvGrpSpPr>
            <p:grpSpPr bwMode="auto">
              <a:xfrm>
                <a:off x="1131" y="2707"/>
                <a:ext cx="747" cy="204"/>
                <a:chOff x="1131" y="2503"/>
                <a:chExt cx="747" cy="204"/>
              </a:xfrm>
            </p:grpSpPr>
            <p:grpSp>
              <p:nvGrpSpPr>
                <p:cNvPr id="167998" name="Group 23"/>
                <p:cNvGrpSpPr>
                  <a:grpSpLocks/>
                </p:cNvGrpSpPr>
                <p:nvPr/>
              </p:nvGrpSpPr>
              <p:grpSpPr bwMode="auto">
                <a:xfrm>
                  <a:off x="1131" y="2503"/>
                  <a:ext cx="747" cy="102"/>
                  <a:chOff x="1131" y="2503"/>
                  <a:chExt cx="747" cy="102"/>
                </a:xfrm>
              </p:grpSpPr>
              <p:sp>
                <p:nvSpPr>
                  <p:cNvPr id="168002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8003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  <p:grpSp>
              <p:nvGrpSpPr>
                <p:cNvPr id="167999" name="Group 26"/>
                <p:cNvGrpSpPr>
                  <a:grpSpLocks/>
                </p:cNvGrpSpPr>
                <p:nvPr/>
              </p:nvGrpSpPr>
              <p:grpSpPr bwMode="auto">
                <a:xfrm>
                  <a:off x="1131" y="2605"/>
                  <a:ext cx="747" cy="102"/>
                  <a:chOff x="1131" y="2503"/>
                  <a:chExt cx="747" cy="102"/>
                </a:xfrm>
              </p:grpSpPr>
              <p:sp>
                <p:nvSpPr>
                  <p:cNvPr id="168000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8001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167981" name="Group 29"/>
            <p:cNvGrpSpPr>
              <a:grpSpLocks/>
            </p:cNvGrpSpPr>
            <p:nvPr/>
          </p:nvGrpSpPr>
          <p:grpSpPr bwMode="auto">
            <a:xfrm>
              <a:off x="1131" y="2905"/>
              <a:ext cx="747" cy="408"/>
              <a:chOff x="1131" y="2503"/>
              <a:chExt cx="747" cy="408"/>
            </a:xfrm>
          </p:grpSpPr>
          <p:grpSp>
            <p:nvGrpSpPr>
              <p:cNvPr id="167982" name="Group 30"/>
              <p:cNvGrpSpPr>
                <a:grpSpLocks/>
              </p:cNvGrpSpPr>
              <p:nvPr/>
            </p:nvGrpSpPr>
            <p:grpSpPr bwMode="auto">
              <a:xfrm>
                <a:off x="1131" y="2503"/>
                <a:ext cx="747" cy="204"/>
                <a:chOff x="1131" y="2503"/>
                <a:chExt cx="747" cy="204"/>
              </a:xfrm>
            </p:grpSpPr>
            <p:grpSp>
              <p:nvGrpSpPr>
                <p:cNvPr id="167990" name="Group 31"/>
                <p:cNvGrpSpPr>
                  <a:grpSpLocks/>
                </p:cNvGrpSpPr>
                <p:nvPr/>
              </p:nvGrpSpPr>
              <p:grpSpPr bwMode="auto">
                <a:xfrm>
                  <a:off x="1131" y="2503"/>
                  <a:ext cx="747" cy="102"/>
                  <a:chOff x="1131" y="2503"/>
                  <a:chExt cx="747" cy="102"/>
                </a:xfrm>
              </p:grpSpPr>
              <p:sp>
                <p:nvSpPr>
                  <p:cNvPr id="167994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7995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  <p:grpSp>
              <p:nvGrpSpPr>
                <p:cNvPr id="167991" name="Group 34"/>
                <p:cNvGrpSpPr>
                  <a:grpSpLocks/>
                </p:cNvGrpSpPr>
                <p:nvPr/>
              </p:nvGrpSpPr>
              <p:grpSpPr bwMode="auto">
                <a:xfrm>
                  <a:off x="1131" y="2605"/>
                  <a:ext cx="747" cy="102"/>
                  <a:chOff x="1131" y="2503"/>
                  <a:chExt cx="747" cy="102"/>
                </a:xfrm>
              </p:grpSpPr>
              <p:sp>
                <p:nvSpPr>
                  <p:cNvPr id="167992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7993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167983" name="Group 37"/>
              <p:cNvGrpSpPr>
                <a:grpSpLocks/>
              </p:cNvGrpSpPr>
              <p:nvPr/>
            </p:nvGrpSpPr>
            <p:grpSpPr bwMode="auto">
              <a:xfrm>
                <a:off x="1131" y="2707"/>
                <a:ext cx="747" cy="204"/>
                <a:chOff x="1131" y="2503"/>
                <a:chExt cx="747" cy="204"/>
              </a:xfrm>
            </p:grpSpPr>
            <p:grpSp>
              <p:nvGrpSpPr>
                <p:cNvPr id="167984" name="Group 38"/>
                <p:cNvGrpSpPr>
                  <a:grpSpLocks/>
                </p:cNvGrpSpPr>
                <p:nvPr/>
              </p:nvGrpSpPr>
              <p:grpSpPr bwMode="auto">
                <a:xfrm>
                  <a:off x="1131" y="2503"/>
                  <a:ext cx="747" cy="102"/>
                  <a:chOff x="1131" y="2503"/>
                  <a:chExt cx="747" cy="102"/>
                </a:xfrm>
              </p:grpSpPr>
              <p:sp>
                <p:nvSpPr>
                  <p:cNvPr id="167988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7989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  <p:grpSp>
              <p:nvGrpSpPr>
                <p:cNvPr id="167985" name="Group 41"/>
                <p:cNvGrpSpPr>
                  <a:grpSpLocks/>
                </p:cNvGrpSpPr>
                <p:nvPr/>
              </p:nvGrpSpPr>
              <p:grpSpPr bwMode="auto">
                <a:xfrm>
                  <a:off x="1131" y="2605"/>
                  <a:ext cx="747" cy="102"/>
                  <a:chOff x="1131" y="2503"/>
                  <a:chExt cx="747" cy="102"/>
                </a:xfrm>
              </p:grpSpPr>
              <p:sp>
                <p:nvSpPr>
                  <p:cNvPr id="167986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03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67987" name="AutoShape 43"/>
                  <p:cNvSpPr>
                    <a:spLocks noChangeArrowheads="1"/>
                  </p:cNvSpPr>
                  <p:nvPr/>
                </p:nvSpPr>
                <p:spPr bwMode="auto">
                  <a:xfrm>
                    <a:off x="1131" y="2554"/>
                    <a:ext cx="747" cy="51"/>
                  </a:xfrm>
                  <a:prstGeom prst="flowChartProcess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defTabSz="914400"/>
                    <a:endParaRPr lang="en-US" sz="180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</p:grpSp>
          </p:grpSp>
        </p:grpSp>
      </p:grpSp>
      <p:sp>
        <p:nvSpPr>
          <p:cNvPr id="167946" name="Text Box 44"/>
          <p:cNvSpPr txBox="1">
            <a:spLocks noChangeArrowheads="1"/>
          </p:cNvSpPr>
          <p:nvPr/>
        </p:nvSpPr>
        <p:spPr bwMode="auto">
          <a:xfrm>
            <a:off x="1917700" y="4830763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registers</a:t>
            </a:r>
          </a:p>
        </p:txBody>
      </p:sp>
      <p:sp>
        <p:nvSpPr>
          <p:cNvPr id="167947" name="Rectangle 45"/>
          <p:cNvSpPr>
            <a:spLocks noChangeArrowheads="1"/>
          </p:cNvSpPr>
          <p:nvPr/>
        </p:nvSpPr>
        <p:spPr bwMode="auto">
          <a:xfrm>
            <a:off x="1524000" y="2111375"/>
            <a:ext cx="1798638" cy="3268663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48" name="Text Box 46"/>
          <p:cNvSpPr txBox="1">
            <a:spLocks noChangeArrowheads="1"/>
          </p:cNvSpPr>
          <p:nvPr/>
        </p:nvSpPr>
        <p:spPr bwMode="auto">
          <a:xfrm>
            <a:off x="1450975" y="174466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1800">
                <a:solidFill>
                  <a:srgbClr val="000000"/>
                </a:solidFill>
                <a:cs typeface="Arial" charset="0"/>
              </a:rPr>
              <a:t>CPU</a:t>
            </a:r>
          </a:p>
        </p:txBody>
      </p:sp>
      <p:sp>
        <p:nvSpPr>
          <p:cNvPr id="167949" name="Text Box 47"/>
          <p:cNvSpPr txBox="1">
            <a:spLocks noChangeArrowheads="1"/>
          </p:cNvSpPr>
          <p:nvPr/>
        </p:nvSpPr>
        <p:spPr bwMode="auto">
          <a:xfrm>
            <a:off x="1757363" y="3455988"/>
            <a:ext cx="36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R0</a:t>
            </a:r>
          </a:p>
        </p:txBody>
      </p:sp>
      <p:sp>
        <p:nvSpPr>
          <p:cNvPr id="167950" name="Text Box 48"/>
          <p:cNvSpPr txBox="1">
            <a:spLocks noChangeArrowheads="1"/>
          </p:cNvSpPr>
          <p:nvPr/>
        </p:nvSpPr>
        <p:spPr bwMode="auto">
          <a:xfrm>
            <a:off x="1757363" y="4054475"/>
            <a:ext cx="361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Rn</a:t>
            </a:r>
          </a:p>
        </p:txBody>
      </p:sp>
      <p:sp>
        <p:nvSpPr>
          <p:cNvPr id="167951" name="Text Box 49"/>
          <p:cNvSpPr txBox="1">
            <a:spLocks noChangeArrowheads="1"/>
          </p:cNvSpPr>
          <p:nvPr/>
        </p:nvSpPr>
        <p:spPr bwMode="auto">
          <a:xfrm>
            <a:off x="1749425" y="4521200"/>
            <a:ext cx="3698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PC</a:t>
            </a:r>
          </a:p>
        </p:txBody>
      </p:sp>
      <p:sp>
        <p:nvSpPr>
          <p:cNvPr id="167952" name="Text Box 50"/>
          <p:cNvSpPr txBox="1">
            <a:spLocks noChangeArrowheads="1"/>
          </p:cNvSpPr>
          <p:nvPr/>
        </p:nvSpPr>
        <p:spPr bwMode="auto">
          <a:xfrm>
            <a:off x="4929188" y="5641975"/>
            <a:ext cx="114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ja-JP" altLang="en-US" sz="1800">
                <a:solidFill>
                  <a:srgbClr val="000000"/>
                </a:solidFill>
                <a:cs typeface="Arial" charset="0"/>
              </a:rPr>
              <a:t>“</a:t>
            </a:r>
            <a:r>
              <a:rPr lang="en-US" altLang="ja-JP" sz="1800">
                <a:solidFill>
                  <a:srgbClr val="000000"/>
                </a:solidFill>
                <a:cs typeface="Arial" charset="0"/>
              </a:rPr>
              <a:t>memory</a:t>
            </a:r>
            <a:r>
              <a:rPr lang="ja-JP" altLang="en-US" sz="1800">
                <a:solidFill>
                  <a:srgbClr val="000000"/>
                </a:solidFill>
                <a:cs typeface="Arial" charset="0"/>
              </a:rPr>
              <a:t>”</a:t>
            </a:r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53" name="Text Box 51"/>
          <p:cNvSpPr txBox="1">
            <a:spLocks noChangeArrowheads="1"/>
          </p:cNvSpPr>
          <p:nvPr/>
        </p:nvSpPr>
        <p:spPr bwMode="auto">
          <a:xfrm>
            <a:off x="4505325" y="2160588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 i="1">
                <a:solidFill>
                  <a:srgbClr val="FC0128"/>
                </a:solidFill>
                <a:cs typeface="Arial" charset="0"/>
              </a:rPr>
              <a:t>x</a:t>
            </a:r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54" name="Text Box 52"/>
          <p:cNvSpPr txBox="1">
            <a:spLocks noChangeArrowheads="1"/>
          </p:cNvSpPr>
          <p:nvPr/>
        </p:nvSpPr>
        <p:spPr bwMode="auto">
          <a:xfrm>
            <a:off x="2295525" y="44989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 i="1">
                <a:solidFill>
                  <a:srgbClr val="FC0128"/>
                </a:solidFill>
                <a:cs typeface="Arial" charset="0"/>
              </a:rPr>
              <a:t>x</a:t>
            </a:r>
          </a:p>
        </p:txBody>
      </p:sp>
      <p:sp>
        <p:nvSpPr>
          <p:cNvPr id="167955" name="AutoShape 53"/>
          <p:cNvSpPr>
            <a:spLocks noChangeArrowheads="1"/>
          </p:cNvSpPr>
          <p:nvPr/>
        </p:nvSpPr>
        <p:spPr bwMode="auto">
          <a:xfrm>
            <a:off x="4760913" y="2141538"/>
            <a:ext cx="1470025" cy="446087"/>
          </a:xfrm>
          <a:prstGeom prst="flowChartProcess">
            <a:avLst/>
          </a:prstGeom>
          <a:solidFill>
            <a:srgbClr val="3366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2000">
                <a:solidFill>
                  <a:srgbClr val="000000"/>
                </a:solidFill>
                <a:cs typeface="Arial" charset="0"/>
              </a:rPr>
              <a:t>your program</a:t>
            </a:r>
          </a:p>
        </p:txBody>
      </p:sp>
      <p:sp>
        <p:nvSpPr>
          <p:cNvPr id="167956" name="AutoShape 54"/>
          <p:cNvSpPr>
            <a:spLocks noChangeArrowheads="1"/>
          </p:cNvSpPr>
          <p:nvPr/>
        </p:nvSpPr>
        <p:spPr bwMode="auto">
          <a:xfrm>
            <a:off x="4760913" y="1841500"/>
            <a:ext cx="1470025" cy="301625"/>
          </a:xfrm>
          <a:prstGeom prst="flowChartProcess">
            <a:avLst/>
          </a:prstGeom>
          <a:solidFill>
            <a:srgbClr val="969696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1600">
                <a:solidFill>
                  <a:srgbClr val="000000"/>
                </a:solidFill>
                <a:cs typeface="Arial" charset="0"/>
              </a:rPr>
              <a:t>common runtime</a:t>
            </a:r>
            <a:endParaRPr lang="en-US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57" name="AutoShape 55"/>
          <p:cNvSpPr>
            <a:spLocks noChangeArrowheads="1"/>
          </p:cNvSpPr>
          <p:nvPr/>
        </p:nvSpPr>
        <p:spPr bwMode="auto">
          <a:xfrm>
            <a:off x="4760913" y="4503738"/>
            <a:ext cx="1470025" cy="504825"/>
          </a:xfrm>
          <a:prstGeom prst="flowChartProcess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914400"/>
            <a:endParaRPr lang="en-US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58" name="AutoShape 56"/>
          <p:cNvSpPr>
            <a:spLocks noChangeArrowheads="1"/>
          </p:cNvSpPr>
          <p:nvPr/>
        </p:nvSpPr>
        <p:spPr bwMode="auto">
          <a:xfrm>
            <a:off x="4760913" y="5008563"/>
            <a:ext cx="1470025" cy="577850"/>
          </a:xfrm>
          <a:prstGeom prst="flowChartProcess">
            <a:avLst/>
          </a:prstGeom>
          <a:solidFill>
            <a:srgbClr val="80008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en-US" sz="1800">
                <a:solidFill>
                  <a:srgbClr val="000000"/>
                </a:solidFill>
                <a:cs typeface="Arial" charset="0"/>
              </a:rPr>
              <a:t>stack</a:t>
            </a:r>
          </a:p>
        </p:txBody>
      </p:sp>
      <p:sp>
        <p:nvSpPr>
          <p:cNvPr id="167959" name="AutoShape 57"/>
          <p:cNvSpPr>
            <a:spLocks noChangeArrowheads="1"/>
          </p:cNvSpPr>
          <p:nvPr/>
        </p:nvSpPr>
        <p:spPr bwMode="auto">
          <a:xfrm>
            <a:off x="5435600" y="4778375"/>
            <a:ext cx="120650" cy="214313"/>
          </a:xfrm>
          <a:prstGeom prst="upArrow">
            <a:avLst>
              <a:gd name="adj1" fmla="val 50000"/>
              <a:gd name="adj2" fmla="val 44408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0" name="Rectangle 58"/>
          <p:cNvSpPr>
            <a:spLocks noChangeArrowheads="1"/>
          </p:cNvSpPr>
          <p:nvPr/>
        </p:nvSpPr>
        <p:spPr bwMode="auto">
          <a:xfrm>
            <a:off x="6324600" y="2744313"/>
            <a:ext cx="2667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800" i="1" dirty="0">
                <a:solidFill>
                  <a:srgbClr val="000000"/>
                </a:solidFill>
                <a:cs typeface="Arial" charset="0"/>
              </a:rPr>
              <a:t>address space</a:t>
            </a:r>
            <a:endParaRPr lang="en-US" sz="1800" dirty="0">
              <a:solidFill>
                <a:srgbClr val="000000"/>
              </a:solidFill>
              <a:cs typeface="Arial" charset="0"/>
            </a:endParaRPr>
          </a:p>
          <a:p>
            <a:pPr algn="ctr" defTabSz="914400"/>
            <a:r>
              <a:rPr lang="en-US" sz="1800" dirty="0">
                <a:solidFill>
                  <a:srgbClr val="000000"/>
                </a:solidFill>
                <a:cs typeface="Arial" charset="0"/>
              </a:rPr>
              <a:t>(virtual or physical</a:t>
            </a:r>
            <a:r>
              <a:rPr lang="en-US" sz="1800" dirty="0" smtClean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algn="ctr" defTabSz="914400"/>
            <a:endParaRPr lang="en-US" sz="1800" dirty="0">
              <a:solidFill>
                <a:srgbClr val="000000"/>
              </a:solidFill>
              <a:cs typeface="Arial" charset="0"/>
            </a:endParaRPr>
          </a:p>
          <a:p>
            <a:pPr algn="ctr" defTabSz="914400"/>
            <a:r>
              <a:rPr lang="en-US" sz="1800" dirty="0" smtClean="0">
                <a:solidFill>
                  <a:srgbClr val="000000"/>
                </a:solidFill>
                <a:cs typeface="Arial" charset="0"/>
              </a:rPr>
              <a:t>e.g., a </a:t>
            </a:r>
            <a:r>
              <a:rPr lang="en-US" sz="1800" b="1" dirty="0" smtClean="0">
                <a:solidFill>
                  <a:srgbClr val="000000"/>
                </a:solidFill>
                <a:cs typeface="Arial" charset="0"/>
              </a:rPr>
              <a:t>virtual memory </a:t>
            </a:r>
            <a:r>
              <a:rPr lang="en-US" sz="1800" dirty="0" smtClean="0">
                <a:solidFill>
                  <a:srgbClr val="000000"/>
                </a:solidFill>
                <a:cs typeface="Arial" charset="0"/>
              </a:rPr>
              <a:t>for a process</a:t>
            </a: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1" name="Oval 59"/>
          <p:cNvSpPr>
            <a:spLocks noChangeArrowheads="1"/>
          </p:cNvSpPr>
          <p:nvPr/>
        </p:nvSpPr>
        <p:spPr bwMode="auto">
          <a:xfrm flipH="1">
            <a:off x="5726113" y="4283075"/>
            <a:ext cx="111125" cy="1174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2" name="Oval 60"/>
          <p:cNvSpPr>
            <a:spLocks noChangeArrowheads="1"/>
          </p:cNvSpPr>
          <p:nvPr/>
        </p:nvSpPr>
        <p:spPr bwMode="auto">
          <a:xfrm flipH="1">
            <a:off x="5895975" y="4362450"/>
            <a:ext cx="111125" cy="1174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3" name="Oval 61"/>
          <p:cNvSpPr>
            <a:spLocks noChangeArrowheads="1"/>
          </p:cNvSpPr>
          <p:nvPr/>
        </p:nvSpPr>
        <p:spPr bwMode="auto">
          <a:xfrm flipH="1">
            <a:off x="6083300" y="4294188"/>
            <a:ext cx="112713" cy="1174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67964" name="AutoShape 62"/>
          <p:cNvCxnSpPr>
            <a:cxnSpLocks noChangeShapeType="1"/>
            <a:stCxn id="167967" idx="4"/>
            <a:endCxn id="167961" idx="0"/>
          </p:cNvCxnSpPr>
          <p:nvPr/>
        </p:nvCxnSpPr>
        <p:spPr bwMode="auto">
          <a:xfrm flipH="1">
            <a:off x="5781675" y="4208463"/>
            <a:ext cx="169863" cy="74612"/>
          </a:xfrm>
          <a:prstGeom prst="straightConnector1">
            <a:avLst/>
          </a:prstGeom>
          <a:noFill/>
          <a:ln w="31750" cap="rnd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965" name="AutoShape 63"/>
          <p:cNvCxnSpPr>
            <a:cxnSpLocks noChangeShapeType="1"/>
            <a:stCxn id="167967" idx="4"/>
            <a:endCxn id="167962" idx="0"/>
          </p:cNvCxnSpPr>
          <p:nvPr/>
        </p:nvCxnSpPr>
        <p:spPr bwMode="auto">
          <a:xfrm>
            <a:off x="5951538" y="4208463"/>
            <a:ext cx="0" cy="153987"/>
          </a:xfrm>
          <a:prstGeom prst="straightConnector1">
            <a:avLst/>
          </a:prstGeom>
          <a:noFill/>
          <a:ln w="31750" cap="rnd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966" name="AutoShape 64"/>
          <p:cNvCxnSpPr>
            <a:cxnSpLocks noChangeShapeType="1"/>
            <a:stCxn id="167967" idx="4"/>
            <a:endCxn id="167963" idx="7"/>
          </p:cNvCxnSpPr>
          <p:nvPr/>
        </p:nvCxnSpPr>
        <p:spPr bwMode="auto">
          <a:xfrm>
            <a:off x="5951538" y="4208463"/>
            <a:ext cx="149225" cy="101600"/>
          </a:xfrm>
          <a:prstGeom prst="straightConnector1">
            <a:avLst/>
          </a:prstGeom>
          <a:noFill/>
          <a:ln w="31750" cap="rnd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967" name="Oval 65"/>
          <p:cNvSpPr>
            <a:spLocks noChangeArrowheads="1"/>
          </p:cNvSpPr>
          <p:nvPr/>
        </p:nvSpPr>
        <p:spPr bwMode="auto">
          <a:xfrm flipH="1">
            <a:off x="5894388" y="4097338"/>
            <a:ext cx="112712" cy="112712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8" name="Oval 66"/>
          <p:cNvSpPr>
            <a:spLocks noChangeArrowheads="1"/>
          </p:cNvSpPr>
          <p:nvPr/>
        </p:nvSpPr>
        <p:spPr bwMode="auto">
          <a:xfrm flipH="1">
            <a:off x="4927600" y="4030663"/>
            <a:ext cx="111125" cy="1174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7969" name="Oval 67"/>
          <p:cNvSpPr>
            <a:spLocks noChangeArrowheads="1"/>
          </p:cNvSpPr>
          <p:nvPr/>
        </p:nvSpPr>
        <p:spPr bwMode="auto">
          <a:xfrm flipH="1">
            <a:off x="5094288" y="3762375"/>
            <a:ext cx="111125" cy="1174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3" name="Line 68"/>
          <p:cNvSpPr>
            <a:spLocks noChangeShapeType="1"/>
          </p:cNvSpPr>
          <p:nvPr/>
        </p:nvSpPr>
        <p:spPr bwMode="auto">
          <a:xfrm>
            <a:off x="4762500" y="4776788"/>
            <a:ext cx="14636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ea typeface="Arial" charset="0"/>
              <a:cs typeface="Arial" charset="0"/>
            </a:endParaRPr>
          </a:p>
        </p:txBody>
      </p:sp>
      <p:sp>
        <p:nvSpPr>
          <p:cNvPr id="167971" name="Text Box 69"/>
          <p:cNvSpPr txBox="1">
            <a:spLocks noChangeArrowheads="1"/>
          </p:cNvSpPr>
          <p:nvPr/>
        </p:nvSpPr>
        <p:spPr bwMode="auto">
          <a:xfrm>
            <a:off x="1758950" y="46815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SP</a:t>
            </a:r>
          </a:p>
        </p:txBody>
      </p:sp>
      <p:sp>
        <p:nvSpPr>
          <p:cNvPr id="167972" name="Rectangle 70"/>
          <p:cNvSpPr>
            <a:spLocks noChangeArrowheads="1"/>
          </p:cNvSpPr>
          <p:nvPr/>
        </p:nvSpPr>
        <p:spPr bwMode="auto">
          <a:xfrm>
            <a:off x="4546600" y="5041900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US" sz="1200" i="1">
                <a:solidFill>
                  <a:srgbClr val="FC0128"/>
                </a:solidFill>
                <a:cs typeface="Arial" charset="0"/>
              </a:rPr>
              <a:t>y</a:t>
            </a:r>
          </a:p>
        </p:txBody>
      </p:sp>
      <p:sp>
        <p:nvSpPr>
          <p:cNvPr id="167973" name="Rectangle 71"/>
          <p:cNvSpPr>
            <a:spLocks noChangeArrowheads="1"/>
          </p:cNvSpPr>
          <p:nvPr/>
        </p:nvSpPr>
        <p:spPr bwMode="auto">
          <a:xfrm>
            <a:off x="2289175" y="46386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US" sz="1200" i="1">
                <a:solidFill>
                  <a:srgbClr val="FC0128"/>
                </a:solidFill>
                <a:cs typeface="Arial" charset="0"/>
              </a:rPr>
              <a:t>y</a:t>
            </a:r>
          </a:p>
        </p:txBody>
      </p:sp>
      <p:cxnSp>
        <p:nvCxnSpPr>
          <p:cNvPr id="167974" name="AutoShape 72"/>
          <p:cNvCxnSpPr>
            <a:cxnSpLocks noChangeShapeType="1"/>
            <a:stCxn id="167975" idx="6"/>
            <a:endCxn id="167955" idx="1"/>
          </p:cNvCxnSpPr>
          <p:nvPr/>
        </p:nvCxnSpPr>
        <p:spPr bwMode="auto">
          <a:xfrm flipV="1">
            <a:off x="2803525" y="2365375"/>
            <a:ext cx="1957388" cy="2278063"/>
          </a:xfrm>
          <a:prstGeom prst="curvedConnector3">
            <a:avLst>
              <a:gd name="adj1" fmla="val 49958"/>
            </a:avLst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975" name="Oval 73"/>
          <p:cNvSpPr>
            <a:spLocks noChangeArrowheads="1"/>
          </p:cNvSpPr>
          <p:nvPr/>
        </p:nvSpPr>
        <p:spPr bwMode="auto">
          <a:xfrm>
            <a:off x="2728913" y="4605338"/>
            <a:ext cx="74612" cy="746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67976" name="AutoShape 74"/>
          <p:cNvCxnSpPr>
            <a:cxnSpLocks noChangeShapeType="1"/>
          </p:cNvCxnSpPr>
          <p:nvPr/>
        </p:nvCxnSpPr>
        <p:spPr bwMode="auto">
          <a:xfrm>
            <a:off x="2789238" y="4819650"/>
            <a:ext cx="1971675" cy="48577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977" name="Oval 75"/>
          <p:cNvSpPr>
            <a:spLocks noChangeArrowheads="1"/>
          </p:cNvSpPr>
          <p:nvPr/>
        </p:nvSpPr>
        <p:spPr bwMode="auto">
          <a:xfrm>
            <a:off x="2714625" y="4773613"/>
            <a:ext cx="74613" cy="746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67978" name="AutoShape 76"/>
          <p:cNvCxnSpPr>
            <a:cxnSpLocks noChangeShapeType="1"/>
            <a:stCxn id="167979" idx="6"/>
            <a:endCxn id="167968" idx="7"/>
          </p:cNvCxnSpPr>
          <p:nvPr/>
        </p:nvCxnSpPr>
        <p:spPr bwMode="auto">
          <a:xfrm flipV="1">
            <a:off x="2827338" y="4046538"/>
            <a:ext cx="2116137" cy="47625"/>
          </a:xfrm>
          <a:prstGeom prst="curvedConnector4">
            <a:avLst>
              <a:gd name="adj1" fmla="val 49588"/>
              <a:gd name="adj2" fmla="val 613333"/>
            </a:avLst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979" name="Oval 77"/>
          <p:cNvSpPr>
            <a:spLocks noChangeArrowheads="1"/>
          </p:cNvSpPr>
          <p:nvPr/>
        </p:nvSpPr>
        <p:spPr bwMode="auto">
          <a:xfrm>
            <a:off x="2752725" y="4056063"/>
            <a:ext cx="74613" cy="746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defTabSz="914400"/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41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2" descr="25%"/>
          <p:cNvSpPr>
            <a:spLocks noChangeArrowheads="1"/>
          </p:cNvSpPr>
          <p:nvPr/>
        </p:nvSpPr>
        <p:spPr bwMode="auto">
          <a:xfrm>
            <a:off x="5791200" y="5105400"/>
            <a:ext cx="2514600" cy="990600"/>
          </a:xfrm>
          <a:prstGeom prst="rect">
            <a:avLst/>
          </a:prstGeom>
          <a:pattFill prst="pct25">
            <a:fgClr>
              <a:srgbClr val="FAFD00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66" name="Rectangle 3" descr="25%"/>
          <p:cNvSpPr>
            <a:spLocks noChangeArrowheads="1"/>
          </p:cNvSpPr>
          <p:nvPr/>
        </p:nvSpPr>
        <p:spPr bwMode="auto">
          <a:xfrm>
            <a:off x="5791200" y="4495800"/>
            <a:ext cx="2514600" cy="6096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67" name="Rectangle 4" descr="25%"/>
          <p:cNvSpPr>
            <a:spLocks noChangeArrowheads="1"/>
          </p:cNvSpPr>
          <p:nvPr/>
        </p:nvSpPr>
        <p:spPr bwMode="auto">
          <a:xfrm>
            <a:off x="5791200" y="3581400"/>
            <a:ext cx="2514600" cy="914400"/>
          </a:xfrm>
          <a:prstGeom prst="rect">
            <a:avLst/>
          </a:prstGeom>
          <a:pattFill prst="pct25">
            <a:fgClr>
              <a:schemeClr val="accent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68" name="Rectangle 5" descr="25%"/>
          <p:cNvSpPr>
            <a:spLocks noChangeArrowheads="1"/>
          </p:cNvSpPr>
          <p:nvPr/>
        </p:nvSpPr>
        <p:spPr bwMode="auto">
          <a:xfrm>
            <a:off x="5791200" y="1524000"/>
            <a:ext cx="2514600" cy="533400"/>
          </a:xfrm>
          <a:prstGeom prst="rect">
            <a:avLst/>
          </a:prstGeom>
          <a:pattFill prst="pct25">
            <a:fgClr>
              <a:srgbClr val="E5405D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69" name="Rectangle 6" descr="25%"/>
          <p:cNvSpPr>
            <a:spLocks noChangeArrowheads="1"/>
          </p:cNvSpPr>
          <p:nvPr/>
        </p:nvSpPr>
        <p:spPr bwMode="auto">
          <a:xfrm>
            <a:off x="5791200" y="774700"/>
            <a:ext cx="2514600" cy="749300"/>
          </a:xfrm>
          <a:prstGeom prst="rect">
            <a:avLst/>
          </a:prstGeom>
          <a:pattFill prst="pct25">
            <a:fgClr>
              <a:srgbClr val="00B7A5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70" name="Rectangle 8"/>
          <p:cNvSpPr>
            <a:spLocks noChangeArrowheads="1"/>
          </p:cNvSpPr>
          <p:nvPr/>
        </p:nvSpPr>
        <p:spPr bwMode="auto">
          <a:xfrm>
            <a:off x="5803900" y="774700"/>
            <a:ext cx="2489200" cy="568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eaLnBrk="0" hangingPunct="0"/>
            <a:endParaRPr lang="en-US" sz="1800">
              <a:solidFill>
                <a:srgbClr val="000000"/>
              </a:solidFill>
              <a:latin typeface="Helvetica" charset="0"/>
              <a:cs typeface="Arial" charset="0"/>
            </a:endParaRPr>
          </a:p>
        </p:txBody>
      </p:sp>
      <p:sp>
        <p:nvSpPr>
          <p:cNvPr id="164871" name="Line 9"/>
          <p:cNvSpPr>
            <a:spLocks noChangeShapeType="1"/>
          </p:cNvSpPr>
          <p:nvPr/>
        </p:nvSpPr>
        <p:spPr bwMode="auto">
          <a:xfrm>
            <a:off x="5803900" y="2082800"/>
            <a:ext cx="248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Line 10"/>
          <p:cNvSpPr>
            <a:spLocks noChangeShapeType="1"/>
          </p:cNvSpPr>
          <p:nvPr/>
        </p:nvSpPr>
        <p:spPr bwMode="auto">
          <a:xfrm>
            <a:off x="5803900" y="3581400"/>
            <a:ext cx="248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Line 11"/>
          <p:cNvSpPr>
            <a:spLocks noChangeShapeType="1"/>
          </p:cNvSpPr>
          <p:nvPr/>
        </p:nvSpPr>
        <p:spPr bwMode="auto">
          <a:xfrm>
            <a:off x="5803900" y="5105400"/>
            <a:ext cx="248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Line 12"/>
          <p:cNvSpPr>
            <a:spLocks noChangeShapeType="1"/>
          </p:cNvSpPr>
          <p:nvPr/>
        </p:nvSpPr>
        <p:spPr bwMode="auto">
          <a:xfrm>
            <a:off x="5803900" y="1524000"/>
            <a:ext cx="248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3"/>
          <p:cNvSpPr>
            <a:spLocks noChangeArrowheads="1"/>
          </p:cNvSpPr>
          <p:nvPr/>
        </p:nvSpPr>
        <p:spPr bwMode="auto">
          <a:xfrm>
            <a:off x="8278813" y="6186488"/>
            <a:ext cx="598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1800" b="1">
                <a:solidFill>
                  <a:srgbClr val="000000"/>
                </a:solidFill>
                <a:latin typeface="Courier" charset="0"/>
                <a:cs typeface="Arial" charset="0"/>
              </a:rPr>
              <a:t>0x0</a:t>
            </a:r>
          </a:p>
        </p:txBody>
      </p:sp>
      <p:sp>
        <p:nvSpPr>
          <p:cNvPr id="164876" name="Rectangle 15"/>
          <p:cNvSpPr>
            <a:spLocks noChangeArrowheads="1"/>
          </p:cNvSpPr>
          <p:nvPr/>
        </p:nvSpPr>
        <p:spPr bwMode="auto">
          <a:xfrm>
            <a:off x="6202363" y="457200"/>
            <a:ext cx="155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1800" b="1">
                <a:solidFill>
                  <a:srgbClr val="000000"/>
                </a:solidFill>
                <a:latin typeface="Courier" charset="0"/>
                <a:cs typeface="Arial" charset="0"/>
              </a:rPr>
              <a:t>0x7fffffff</a:t>
            </a:r>
          </a:p>
        </p:txBody>
      </p:sp>
      <p:sp>
        <p:nvSpPr>
          <p:cNvPr id="164877" name="Line 18"/>
          <p:cNvSpPr>
            <a:spLocks noChangeShapeType="1"/>
          </p:cNvSpPr>
          <p:nvPr/>
        </p:nvSpPr>
        <p:spPr bwMode="auto">
          <a:xfrm>
            <a:off x="5797550" y="4495800"/>
            <a:ext cx="25019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Rectangle 19"/>
          <p:cNvSpPr>
            <a:spLocks noChangeArrowheads="1"/>
          </p:cNvSpPr>
          <p:nvPr/>
        </p:nvSpPr>
        <p:spPr bwMode="auto">
          <a:xfrm>
            <a:off x="6172200" y="4572000"/>
            <a:ext cx="173920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b="1" dirty="0" smtClean="0">
                <a:solidFill>
                  <a:srgbClr val="F3F3F3"/>
                </a:solidFill>
                <a:latin typeface="Helvetica" charset="0"/>
                <a:cs typeface="Arial" charset="0"/>
              </a:rPr>
              <a:t>Static data</a:t>
            </a:r>
            <a:endParaRPr lang="en-US" b="1" dirty="0">
              <a:solidFill>
                <a:srgbClr val="F3F3F3"/>
              </a:solidFill>
              <a:latin typeface="Helvetica" charset="0"/>
              <a:cs typeface="Arial" charset="0"/>
            </a:endParaRPr>
          </a:p>
        </p:txBody>
      </p:sp>
      <p:sp>
        <p:nvSpPr>
          <p:cNvPr id="157715" name="Rectangle 20"/>
          <p:cNvSpPr>
            <a:spLocks noChangeArrowheads="1"/>
          </p:cNvSpPr>
          <p:nvPr/>
        </p:nvSpPr>
        <p:spPr bwMode="auto">
          <a:xfrm>
            <a:off x="5918200" y="3657600"/>
            <a:ext cx="2184400" cy="828675"/>
          </a:xfrm>
          <a:prstGeom prst="rect">
            <a:avLst/>
          </a:prstGeom>
          <a:noFill/>
          <a:ln>
            <a:noFill/>
          </a:ln>
        </p:spPr>
        <p:txBody>
          <a:bodyPr wrap="none" lIns="90487" tIns="44450" rIns="90487" bIns="44450">
            <a:spAutoFit/>
          </a:bodyPr>
          <a:lstStyle/>
          <a:p>
            <a:pPr algn="ctr" defTabSz="914400" eaLnBrk="0" hangingPunct="0">
              <a:defRPr/>
            </a:pPr>
            <a:r>
              <a:rPr lang="en-US" b="1" dirty="0">
                <a:solidFill>
                  <a:srgbClr val="F3F3F3"/>
                </a:solidFill>
                <a:latin typeface="Helvetica" charset="0"/>
                <a:cs typeface="Arial" charset="0"/>
              </a:rPr>
              <a:t>Dynamic data</a:t>
            </a:r>
          </a:p>
          <a:p>
            <a:pPr algn="ctr" defTabSz="914400" eaLnBrk="0" hangingPunct="0">
              <a:defRPr/>
            </a:pPr>
            <a:r>
              <a:rPr lang="en-US" b="1" dirty="0">
                <a:solidFill>
                  <a:srgbClr val="F3F3F3"/>
                </a:solidFill>
                <a:latin typeface="Helvetica" charset="0"/>
                <a:cs typeface="Arial" charset="0"/>
              </a:rPr>
              <a:t>(heap/BSS)</a:t>
            </a:r>
          </a:p>
        </p:txBody>
      </p:sp>
      <p:sp>
        <p:nvSpPr>
          <p:cNvPr id="164880" name="Rectangle 21"/>
          <p:cNvSpPr>
            <a:spLocks noChangeArrowheads="1"/>
          </p:cNvSpPr>
          <p:nvPr/>
        </p:nvSpPr>
        <p:spPr bwMode="auto">
          <a:xfrm>
            <a:off x="6477000" y="5181600"/>
            <a:ext cx="12128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 defTabSz="914400" eaLnBrk="0" hangingPunct="0"/>
            <a:r>
              <a:rPr lang="en-US" b="1" dirty="0">
                <a:solidFill>
                  <a:srgbClr val="F3F3F3"/>
                </a:solidFill>
                <a:latin typeface="Helvetica" charset="0"/>
                <a:cs typeface="Arial" charset="0"/>
              </a:rPr>
              <a:t>Text</a:t>
            </a:r>
          </a:p>
          <a:p>
            <a:pPr algn="ctr" defTabSz="914400" eaLnBrk="0" hangingPunct="0"/>
            <a:r>
              <a:rPr lang="en-US" b="1" dirty="0">
                <a:solidFill>
                  <a:srgbClr val="F3F3F3"/>
                </a:solidFill>
                <a:latin typeface="Helvetica" charset="0"/>
                <a:cs typeface="Arial" charset="0"/>
              </a:rPr>
              <a:t>(code)</a:t>
            </a:r>
          </a:p>
        </p:txBody>
      </p:sp>
      <p:sp>
        <p:nvSpPr>
          <p:cNvPr id="164881" name="Rectangle 23"/>
          <p:cNvSpPr>
            <a:spLocks noChangeArrowheads="1"/>
          </p:cNvSpPr>
          <p:nvPr/>
        </p:nvSpPr>
        <p:spPr bwMode="auto">
          <a:xfrm>
            <a:off x="6508750" y="1598613"/>
            <a:ext cx="10033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b="1" dirty="0">
                <a:solidFill>
                  <a:srgbClr val="F3F3F3"/>
                </a:solidFill>
                <a:latin typeface="Helvetica" charset="0"/>
                <a:cs typeface="Arial" charset="0"/>
              </a:rPr>
              <a:t>Stack</a:t>
            </a:r>
          </a:p>
        </p:txBody>
      </p:sp>
      <p:sp>
        <p:nvSpPr>
          <p:cNvPr id="164882" name="Rectangle 24"/>
          <p:cNvSpPr>
            <a:spLocks noChangeArrowheads="1"/>
          </p:cNvSpPr>
          <p:nvPr/>
        </p:nvSpPr>
        <p:spPr bwMode="auto">
          <a:xfrm>
            <a:off x="6402388" y="9572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1800" b="1">
                <a:solidFill>
                  <a:srgbClr val="FF5008"/>
                </a:solidFill>
                <a:latin typeface="Helvetica" charset="0"/>
                <a:cs typeface="Arial" charset="0"/>
              </a:rPr>
              <a:t>Reserved</a:t>
            </a:r>
          </a:p>
        </p:txBody>
      </p:sp>
      <p:sp>
        <p:nvSpPr>
          <p:cNvPr id="164883" name="Line 12"/>
          <p:cNvSpPr>
            <a:spLocks noChangeShapeType="1"/>
          </p:cNvSpPr>
          <p:nvPr/>
        </p:nvSpPr>
        <p:spPr bwMode="auto">
          <a:xfrm>
            <a:off x="5789613" y="6096000"/>
            <a:ext cx="248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  <a:ea typeface="ＭＳ Ｐゴシック" charset="0"/>
              </a:rPr>
              <a:t>VAS example (32-bit)</a:t>
            </a:r>
          </a:p>
        </p:txBody>
      </p:sp>
      <p:sp>
        <p:nvSpPr>
          <p:cNvPr id="164885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410200" cy="4111625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ＭＳ Ｐゴシック" charset="0"/>
              </a:rPr>
              <a:t>The program uses virtual memory through its process’ </a:t>
            </a:r>
            <a:r>
              <a:rPr lang="en-US" sz="2000" dirty="0" smtClean="0">
                <a:solidFill>
                  <a:srgbClr val="800000"/>
                </a:solidFill>
                <a:latin typeface="Arial" charset="0"/>
                <a:ea typeface="ＭＳ Ｐゴシック" charset="0"/>
              </a:rPr>
              <a:t>Virtual Address Space:</a:t>
            </a:r>
          </a:p>
          <a:p>
            <a:r>
              <a:rPr lang="en-US" sz="2000" dirty="0" smtClean="0">
                <a:latin typeface="Arial" charset="0"/>
                <a:ea typeface="ＭＳ Ｐゴシック" charset="0"/>
              </a:rPr>
              <a:t>An </a:t>
            </a:r>
            <a:r>
              <a:rPr lang="en-US" sz="2000" dirty="0">
                <a:latin typeface="Arial" charset="0"/>
                <a:ea typeface="ＭＳ Ｐゴシック" charset="0"/>
              </a:rPr>
              <a:t>addressable array of bytes…</a:t>
            </a:r>
          </a:p>
          <a:p>
            <a:r>
              <a:rPr lang="en-US" sz="2000" dirty="0">
                <a:latin typeface="Arial" charset="0"/>
                <a:ea typeface="ＭＳ Ｐゴシック" charset="0"/>
              </a:rPr>
              <a:t>Containing every instruction the process thread can execute…</a:t>
            </a:r>
          </a:p>
          <a:p>
            <a:r>
              <a:rPr lang="en-US" sz="2000" dirty="0">
                <a:latin typeface="Arial" charset="0"/>
                <a:ea typeface="ＭＳ Ｐゴシック" charset="0"/>
              </a:rPr>
              <a:t>And every piece of data those instructions can read/write…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i.e., read/write == </a:t>
            </a:r>
            <a:r>
              <a:rPr lang="en-US" sz="1800" b="1" dirty="0">
                <a:latin typeface="Arial" charset="0"/>
                <a:ea typeface="ＭＳ Ｐゴシック" charset="0"/>
              </a:rPr>
              <a:t>load/</a:t>
            </a:r>
            <a:r>
              <a:rPr lang="en-US" sz="1800" b="1" dirty="0" smtClean="0">
                <a:latin typeface="Arial" charset="0"/>
                <a:ea typeface="ＭＳ Ｐゴシック" charset="0"/>
              </a:rPr>
              <a:t>store 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on memory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</a:rPr>
              <a:t>Partitioned into logical </a:t>
            </a:r>
            <a:r>
              <a:rPr lang="en-US" sz="2000" b="1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segments</a:t>
            </a:r>
            <a:r>
              <a:rPr lang="en-US" sz="20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</a:rPr>
              <a:t>with distinct purpose and use.</a:t>
            </a:r>
          </a:p>
          <a:p>
            <a:r>
              <a:rPr lang="en-US" sz="2000" dirty="0">
                <a:latin typeface="Arial" charset="0"/>
                <a:ea typeface="ＭＳ Ｐゴシック" charset="0"/>
              </a:rPr>
              <a:t>Every memory reference by a thread is interpreted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in the context of </a:t>
            </a:r>
            <a:r>
              <a:rPr lang="en-US" sz="2000" dirty="0">
                <a:latin typeface="Arial" charset="0"/>
                <a:ea typeface="ＭＳ Ｐゴシック" charset="0"/>
              </a:rPr>
              <a:t>its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VAS.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800" dirty="0" smtClean="0">
                <a:latin typeface="Arial" charset="0"/>
                <a:ea typeface="ＭＳ Ｐゴシック" charset="0"/>
              </a:rPr>
              <a:t>Resolves </a:t>
            </a:r>
            <a:r>
              <a:rPr lang="en-US" sz="1800" dirty="0">
                <a:latin typeface="Arial" charset="0"/>
                <a:ea typeface="ＭＳ Ｐゴシック" charset="0"/>
              </a:rPr>
              <a:t>to a location in machine 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memory</a:t>
            </a:r>
            <a:endParaRPr lang="en-US" sz="1800" dirty="0">
              <a:latin typeface="Arial" charset="0"/>
              <a:ea typeface="ＭＳ Ｐゴシック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10800000" flipV="1">
            <a:off x="6764338" y="2100263"/>
            <a:ext cx="492125" cy="614362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solidFill>
                <a:prstClr val="white"/>
              </a:solidFill>
              <a:ea typeface="ＭＳ Ｐゴシック" charset="-128"/>
              <a:cs typeface="Arial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 rot="10800000">
            <a:off x="6764338" y="2967038"/>
            <a:ext cx="492125" cy="614362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solidFill>
                <a:prstClr val="white"/>
              </a:solidFill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516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598" y="446300"/>
            <a:ext cx="5143992" cy="337164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P(int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a){…}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/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void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C(int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){ 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y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=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P(x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); 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}</a:t>
            </a:r>
            <a:endParaRPr lang="en-US" b="1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462850" y="4255380"/>
            <a:ext cx="5516930" cy="1248389"/>
          </a:xfrm>
          <a:prstGeom prst="wedgeRoundRectCallout">
            <a:avLst>
              <a:gd name="adj1" fmla="val 6578"/>
              <a:gd name="adj2" fmla="val -14440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How do C and P share information?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62850" y="5503769"/>
            <a:ext cx="5516930" cy="846734"/>
          </a:xfrm>
          <a:prstGeom prst="round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1" indent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Via a shared, in-memory stack</a:t>
            </a:r>
          </a:p>
        </p:txBody>
      </p:sp>
    </p:spTree>
    <p:extLst>
      <p:ext uri="{BB962C8B-B14F-4D97-AF65-F5344CB8AC3E}">
        <p14:creationId xmlns:p14="http://schemas.microsoft.com/office/powerpoint/2010/main" val="314752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The Operating System</a:t>
            </a:r>
          </a:p>
        </p:txBody>
      </p:sp>
      <p:sp>
        <p:nvSpPr>
          <p:cNvPr id="138242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6425" cy="41116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An operating system: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0"/>
              </a:rPr>
              <a:t>Runs programs; sets </a:t>
            </a:r>
            <a:r>
              <a:rPr lang="en-US" dirty="0">
                <a:latin typeface="Arial" charset="0"/>
                <a:ea typeface="ＭＳ Ｐゴシック" charset="0"/>
              </a:rPr>
              <a:t>up </a:t>
            </a:r>
            <a:r>
              <a:rPr lang="en-US" dirty="0" smtClean="0">
                <a:latin typeface="Arial" charset="0"/>
                <a:ea typeface="ＭＳ Ｐゴシック" charset="0"/>
              </a:rPr>
              <a:t>execution contexts for programs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0"/>
              </a:rPr>
              <a:t>Enables programs to interact with the outside world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E</a:t>
            </a:r>
            <a:r>
              <a:rPr lang="en-US" dirty="0" smtClean="0">
                <a:latin typeface="Arial" charset="0"/>
                <a:ea typeface="ＭＳ Ｐゴシック" charset="0"/>
              </a:rPr>
              <a:t>nforces isolation among programs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0"/>
              </a:rPr>
              <a:t>Mediates interactions among programs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14600" y="4179280"/>
            <a:ext cx="4340225" cy="2373920"/>
            <a:chOff x="3595688" y="3581400"/>
            <a:chExt cx="5087937" cy="2782887"/>
          </a:xfrm>
        </p:grpSpPr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4514850" y="4000500"/>
              <a:ext cx="298450" cy="585787"/>
            </a:xfrm>
            <a:prstGeom prst="downArrow">
              <a:avLst>
                <a:gd name="adj1" fmla="val 50000"/>
                <a:gd name="adj2" fmla="val 49069"/>
              </a:avLst>
            </a:prstGeom>
            <a:solidFill>
              <a:srgbClr val="998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 flipV="1">
              <a:off x="7131050" y="4000500"/>
              <a:ext cx="296863" cy="585787"/>
            </a:xfrm>
            <a:prstGeom prst="downArrow">
              <a:avLst>
                <a:gd name="adj1" fmla="val 50000"/>
                <a:gd name="adj2" fmla="val 49331"/>
              </a:avLst>
            </a:prstGeom>
            <a:solidFill>
              <a:srgbClr val="998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3595688" y="3581400"/>
              <a:ext cx="5075237" cy="447675"/>
            </a:xfrm>
            <a:prstGeom prst="rect">
              <a:avLst/>
            </a:prstGeom>
            <a:solidFill>
              <a:srgbClr val="998674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8674"/>
              </a:extrusionClr>
            </a:sp3d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User Applications</a:t>
              </a:r>
            </a:p>
          </p:txBody>
        </p:sp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4497388" y="5172075"/>
              <a:ext cx="298450" cy="585787"/>
            </a:xfrm>
            <a:prstGeom prst="downArrow">
              <a:avLst>
                <a:gd name="adj1" fmla="val 50000"/>
                <a:gd name="adj2" fmla="val 49069"/>
              </a:avLst>
            </a:prstGeom>
            <a:solidFill>
              <a:srgbClr val="998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auto">
            <a:xfrm flipV="1">
              <a:off x="7115175" y="5172075"/>
              <a:ext cx="298450" cy="585787"/>
            </a:xfrm>
            <a:prstGeom prst="downArrow">
              <a:avLst>
                <a:gd name="adj1" fmla="val 50000"/>
                <a:gd name="adj2" fmla="val 49069"/>
              </a:avLst>
            </a:prstGeom>
            <a:solidFill>
              <a:srgbClr val="998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3611563" y="4773612"/>
              <a:ext cx="4237037" cy="447675"/>
            </a:xfrm>
            <a:prstGeom prst="rect">
              <a:avLst/>
            </a:prstGeom>
            <a:solidFill>
              <a:srgbClr val="998674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8674"/>
              </a:extrusionClr>
            </a:sp3d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Operating System(s)</a:t>
              </a: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3602038" y="5916612"/>
              <a:ext cx="5076825" cy="447675"/>
            </a:xfrm>
            <a:prstGeom prst="rect">
              <a:avLst/>
            </a:prstGeom>
            <a:solidFill>
              <a:srgbClr val="998674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8674"/>
              </a:extrusionClr>
            </a:sp3d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Substrate / Architecture</a:t>
              </a:r>
            </a:p>
          </p:txBody>
        </p:sp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8374063" y="4057650"/>
              <a:ext cx="309562" cy="1630362"/>
              <a:chOff x="8379328" y="2379464"/>
              <a:chExt cx="298319" cy="1143554"/>
            </a:xfrm>
          </p:grpSpPr>
          <p:sp>
            <p:nvSpPr>
              <p:cNvPr id="22" name="AutoShape 11"/>
              <p:cNvSpPr>
                <a:spLocks noChangeArrowheads="1"/>
              </p:cNvSpPr>
              <p:nvPr/>
            </p:nvSpPr>
            <p:spPr bwMode="auto">
              <a:xfrm flipV="1">
                <a:off x="8379328" y="2379464"/>
                <a:ext cx="298319" cy="585828"/>
              </a:xfrm>
              <a:prstGeom prst="downArrow">
                <a:avLst>
                  <a:gd name="adj1" fmla="val 50000"/>
                  <a:gd name="adj2" fmla="val 49094"/>
                </a:avLst>
              </a:prstGeom>
              <a:solidFill>
                <a:srgbClr val="9986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AutoShape 11"/>
              <p:cNvSpPr>
                <a:spLocks noChangeArrowheads="1"/>
              </p:cNvSpPr>
              <p:nvPr/>
            </p:nvSpPr>
            <p:spPr bwMode="auto">
              <a:xfrm>
                <a:off x="8379328" y="2937190"/>
                <a:ext cx="298319" cy="585828"/>
              </a:xfrm>
              <a:prstGeom prst="downArrow">
                <a:avLst>
                  <a:gd name="adj1" fmla="val 50000"/>
                  <a:gd name="adj2" fmla="val 49094"/>
                </a:avLst>
              </a:prstGeom>
              <a:solidFill>
                <a:srgbClr val="9986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312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598" y="446300"/>
            <a:ext cx="5143992" cy="337164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P(int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a){…}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/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void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C(int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){ 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y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=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P(x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); 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}</a:t>
            </a:r>
            <a:endParaRPr lang="en-US" b="1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462850" y="4255380"/>
            <a:ext cx="5516930" cy="1248389"/>
          </a:xfrm>
          <a:prstGeom prst="wedgeRoundRectCallout">
            <a:avLst>
              <a:gd name="adj1" fmla="val 6578"/>
              <a:gd name="adj2" fmla="val -14440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white"/>
                </a:solidFill>
                <a:latin typeface="Calibri"/>
              </a:rPr>
              <a:t>What info is stored on the stack?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62850" y="5503769"/>
            <a:ext cx="5516930" cy="846734"/>
          </a:xfrm>
          <a:prstGeom prst="round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457200" lvl="1" indent="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/>
              </a:rPr>
              <a:t>C’s registers, call arguments, RA, </a:t>
            </a:r>
          </a:p>
          <a:p>
            <a:pPr marL="457200" lvl="1" indent="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/>
              </a:rPr>
              <a:t>P's local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vars</a:t>
            </a:r>
            <a:endParaRPr lang="en-US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802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Arial" pitchFamily="-1" charset="0"/>
              </a:rPr>
              <a:t>Review of the stack</a:t>
            </a:r>
          </a:p>
        </p:txBody>
      </p:sp>
      <p:sp>
        <p:nvSpPr>
          <p:cNvPr id="2560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Arial" pitchFamily="-1" charset="0"/>
              </a:rPr>
              <a:t>Each </a:t>
            </a:r>
            <a:r>
              <a:rPr lang="en-US" b="1" dirty="0">
                <a:solidFill>
                  <a:schemeClr val="accent1"/>
                </a:solidFill>
                <a:ea typeface="Arial" pitchFamily="-1" charset="0"/>
              </a:rPr>
              <a:t>stack frame</a:t>
            </a:r>
            <a:r>
              <a:rPr lang="en-US" dirty="0">
                <a:ea typeface="Arial" pitchFamily="-1" charset="0"/>
              </a:rPr>
              <a:t> contains a function’s</a:t>
            </a:r>
          </a:p>
          <a:p>
            <a:pPr lvl="1"/>
            <a:r>
              <a:rPr lang="en-US" dirty="0">
                <a:ea typeface="Arial" pitchFamily="-1" charset="0"/>
              </a:rPr>
              <a:t>Local variables</a:t>
            </a:r>
          </a:p>
          <a:p>
            <a:pPr lvl="1"/>
            <a:r>
              <a:rPr lang="en-US" dirty="0">
                <a:ea typeface="Arial" pitchFamily="-1" charset="0"/>
              </a:rPr>
              <a:t>Parameters</a:t>
            </a:r>
          </a:p>
          <a:p>
            <a:pPr lvl="1"/>
            <a:r>
              <a:rPr lang="en-US" dirty="0">
                <a:ea typeface="Arial" pitchFamily="-1" charset="0"/>
              </a:rPr>
              <a:t>Return address</a:t>
            </a:r>
          </a:p>
          <a:p>
            <a:pPr lvl="1"/>
            <a:r>
              <a:rPr lang="en-US" dirty="0">
                <a:ea typeface="Arial" pitchFamily="-1" charset="0"/>
              </a:rPr>
              <a:t>Saved values of calling function’s registers</a:t>
            </a:r>
          </a:p>
          <a:p>
            <a:r>
              <a:rPr lang="en-US" dirty="0">
                <a:ea typeface="Arial" pitchFamily="-1" charset="0"/>
              </a:rPr>
              <a:t>The stack enables recursion</a:t>
            </a:r>
          </a:p>
        </p:txBody>
      </p:sp>
    </p:spTree>
    <p:extLst>
      <p:ext uri="{BB962C8B-B14F-4D97-AF65-F5344CB8AC3E}">
        <p14:creationId xmlns:p14="http://schemas.microsoft.com/office/powerpoint/2010/main" val="275545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5867400" y="5029200"/>
            <a:ext cx="2895600" cy="838200"/>
            <a:chOff x="5867400" y="5029200"/>
            <a:chExt cx="2895600" cy="838200"/>
          </a:xfrm>
          <a:solidFill>
            <a:srgbClr val="95B3D7"/>
          </a:solidFill>
          <a:effectLst/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867400" y="50292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c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onst1=1</a:t>
              </a:r>
              <a:endParaRPr lang="en-US" sz="18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c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onst2=0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67400" y="50292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main</a:t>
              </a:r>
            </a:p>
          </p:txBody>
        </p:sp>
      </p:grpSp>
      <p:sp>
        <p:nvSpPr>
          <p:cNvPr id="26627" name="Rectang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endParaRPr lang="en-US" dirty="0">
              <a:ea typeface="Arial" pitchFamily="-1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5867400" y="4191000"/>
            <a:ext cx="2895600" cy="838200"/>
            <a:chOff x="5867400" y="4191000"/>
            <a:chExt cx="2895600" cy="838200"/>
          </a:xfrm>
          <a:solidFill>
            <a:srgbClr val="95B3D7"/>
          </a:solidFill>
          <a:effectLst/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867400" y="41910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tmp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=1</a:t>
              </a:r>
              <a:endParaRPr lang="en-US" sz="18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RA=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867400" y="41910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5867400" y="3352800"/>
            <a:ext cx="2895600" cy="838200"/>
            <a:chOff x="5867400" y="3352800"/>
            <a:chExt cx="2895600" cy="838200"/>
          </a:xfrm>
          <a:solidFill>
            <a:srgbClr val="95B3D7"/>
          </a:solidFill>
          <a:effectLst/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867400" y="33528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RA=0x8048361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867400" y="33528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B</a:t>
              </a:r>
            </a:p>
          </p:txBody>
        </p:sp>
      </p:grpSp>
      <p:grpSp>
        <p:nvGrpSpPr>
          <p:cNvPr id="26656" name="Group 72"/>
          <p:cNvGrpSpPr>
            <a:grpSpLocks/>
          </p:cNvGrpSpPr>
          <p:nvPr/>
        </p:nvGrpSpPr>
        <p:grpSpPr bwMode="auto">
          <a:xfrm>
            <a:off x="5867400" y="2514600"/>
            <a:ext cx="2895600" cy="838200"/>
            <a:chOff x="5867400" y="2514600"/>
            <a:chExt cx="2895600" cy="838200"/>
          </a:xfrm>
          <a:solidFill>
            <a:srgbClr val="95B3D7"/>
          </a:solidFill>
          <a:effectLst/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867400" y="25146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prstClr val="black"/>
                  </a:solidFill>
                  <a:latin typeface="Calibri" charset="0"/>
                  <a:ea typeface="Arial" charset="0"/>
                  <a:cs typeface="Arial" charset="0"/>
                </a:rPr>
                <a:t>const=0</a:t>
              </a:r>
              <a:endParaRPr lang="en-US" sz="1800">
                <a:solidFill>
                  <a:prstClr val="black"/>
                </a:solidFill>
                <a:latin typeface="Gill Sans MT" charset="-18"/>
                <a:ea typeface="Arial" charset="0"/>
                <a:cs typeface="Arial" charset="0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prstClr val="black"/>
                  </a:solidFill>
                  <a:latin typeface="Calibri" charset="0"/>
                  <a:ea typeface="Arial" charset="0"/>
                  <a:cs typeface="Arial" charset="0"/>
                </a:rPr>
                <a:t>RA=0x8048354</a:t>
              </a:r>
              <a:endParaRPr lang="en-US">
                <a:solidFill>
                  <a:prstClr val="black"/>
                </a:solidFill>
                <a:latin typeface="Gill Sans MT" charset="-18"/>
                <a:ea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867400" y="25146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C</a:t>
              </a:r>
            </a:p>
          </p:txBody>
        </p:sp>
      </p:grpSp>
      <p:grpSp>
        <p:nvGrpSpPr>
          <p:cNvPr id="26657" name="Group 73"/>
          <p:cNvGrpSpPr>
            <a:grpSpLocks/>
          </p:cNvGrpSpPr>
          <p:nvPr/>
        </p:nvGrpSpPr>
        <p:grpSpPr bwMode="auto">
          <a:xfrm>
            <a:off x="5867400" y="1676400"/>
            <a:ext cx="2895600" cy="838200"/>
            <a:chOff x="5867400" y="1676400"/>
            <a:chExt cx="2895600" cy="838200"/>
          </a:xfrm>
          <a:solidFill>
            <a:srgbClr val="95B3D7"/>
          </a:solidFill>
          <a:effectLst/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867400" y="16764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tmp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=0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RA=0x8048347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867400" y="16764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4724400" y="1676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0xfffffff</a:t>
            </a:r>
            <a:endParaRPr lang="en-US" sz="1400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24400" y="1905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724400" y="2133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24400" y="2362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24400" y="2590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2819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048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724400" y="3276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419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724400" y="4648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4876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24400" y="5105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724400" y="5334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24400" y="5562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24400" y="5791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724400" y="6019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Arial"/>
                <a:ea typeface="+mn-ea"/>
                <a:cs typeface="Arial"/>
              </a:rPr>
              <a:t>0x0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724400" y="3505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95800" y="1143000"/>
            <a:ext cx="1219200" cy="3810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Memory</a:t>
            </a:r>
            <a:endParaRPr lang="en-US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grpSp>
        <p:nvGrpSpPr>
          <p:cNvPr id="26658" name="Group 56"/>
          <p:cNvGrpSpPr>
            <a:grpSpLocks/>
          </p:cNvGrpSpPr>
          <p:nvPr/>
        </p:nvGrpSpPr>
        <p:grpSpPr bwMode="auto">
          <a:xfrm>
            <a:off x="152400" y="1143000"/>
            <a:ext cx="4267200" cy="5029200"/>
            <a:chOff x="152400" y="1143000"/>
            <a:chExt cx="4267200" cy="5029200"/>
          </a:xfrm>
          <a:effectLst/>
        </p:grpSpPr>
        <p:sp>
          <p:nvSpPr>
            <p:cNvPr id="4" name="Rectangle 3"/>
            <p:cNvSpPr txBox="1">
              <a:spLocks noChangeArrowheads="1"/>
            </p:cNvSpPr>
            <p:nvPr/>
          </p:nvSpPr>
          <p:spPr bwMode="auto">
            <a:xfrm>
              <a:off x="1676400" y="1647825"/>
              <a:ext cx="2743200" cy="4524375"/>
            </a:xfrm>
            <a:prstGeom prst="rect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void C () {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A (0);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1" dirty="0">
                <a:solidFill>
                  <a:prstClr val="black"/>
                </a:solidFill>
                <a:latin typeface="Courier New"/>
                <a:ea typeface="+mn-ea"/>
                <a:cs typeface="Courier New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void B () {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C ();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1" dirty="0">
                <a:solidFill>
                  <a:prstClr val="black"/>
                </a:solidFill>
                <a:latin typeface="Courier New"/>
                <a:ea typeface="+mn-ea"/>
                <a:cs typeface="Courier New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void A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tmp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){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if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tmp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) B ();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1" dirty="0">
                <a:solidFill>
                  <a:prstClr val="black"/>
                </a:solidFill>
                <a:latin typeface="Courier New"/>
                <a:ea typeface="+mn-ea"/>
                <a:cs typeface="Courier New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main () {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A (1);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return 0;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</p:txBody>
        </p:sp>
        <p:sp>
          <p:nvSpPr>
            <p:cNvPr id="5" name="Right Arrow 4"/>
            <p:cNvSpPr>
              <a:spLocks noChangeArrowheads="1"/>
            </p:cNvSpPr>
            <p:nvPr/>
          </p:nvSpPr>
          <p:spPr bwMode="auto">
            <a:xfrm>
              <a:off x="152400" y="2028825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0x8048347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7" name="Right Arrow 6"/>
            <p:cNvSpPr>
              <a:spLocks noChangeArrowheads="1"/>
            </p:cNvSpPr>
            <p:nvPr/>
          </p:nvSpPr>
          <p:spPr bwMode="auto">
            <a:xfrm>
              <a:off x="152400" y="3171825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0x8048354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6" name="Right Arrow 5"/>
            <p:cNvSpPr>
              <a:spLocks noChangeArrowheads="1"/>
            </p:cNvSpPr>
            <p:nvPr/>
          </p:nvSpPr>
          <p:spPr bwMode="auto">
            <a:xfrm>
              <a:off x="152400" y="4238625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0x8048361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8" name="Right Arrow 7"/>
            <p:cNvSpPr>
              <a:spLocks noChangeArrowheads="1"/>
            </p:cNvSpPr>
            <p:nvPr/>
          </p:nvSpPr>
          <p:spPr bwMode="auto">
            <a:xfrm>
              <a:off x="152400" y="5381625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14600" y="1143000"/>
              <a:ext cx="1219200" cy="381000"/>
            </a:xfrm>
            <a:prstGeom prst="rect">
              <a:avLst/>
            </a:prstGeom>
            <a:solidFill>
              <a:srgbClr val="BFBFBF"/>
            </a:solidFill>
            <a:ln w="19050" cap="flat" cmpd="sng" algn="ctr">
              <a:solidFill>
                <a:schemeClr val="bg1">
                  <a:shade val="75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/>
                  <a:ea typeface="+mn-ea"/>
                  <a:cs typeface="Arial"/>
                </a:rPr>
                <a:t>Code</a:t>
              </a:r>
              <a:endParaRPr lang="en-US" b="1" dirty="0">
                <a:solidFill>
                  <a:prstClr val="black"/>
                </a:solidFill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39" name="Rectangle 38"/>
          <p:cNvSpPr/>
          <p:nvPr/>
        </p:nvSpPr>
        <p:spPr bwMode="auto">
          <a:xfrm>
            <a:off x="6629400" y="1143000"/>
            <a:ext cx="1219200" cy="381000"/>
          </a:xfrm>
          <a:prstGeom prst="rect">
            <a:avLst/>
          </a:prstGeom>
          <a:solidFill>
            <a:srgbClr val="95B3D7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charset="0"/>
                <a:ea typeface="Arial" charset="0"/>
                <a:cs typeface="Arial" charset="0"/>
              </a:rPr>
              <a:t>Stack</a:t>
            </a:r>
            <a:endParaRPr lang="en-US" b="1" dirty="0">
              <a:solidFill>
                <a:prstClr val="black"/>
              </a:solidFill>
              <a:ea typeface="Arial" charset="0"/>
              <a:cs typeface="Arial" charset="0"/>
            </a:endParaRPr>
          </a:p>
        </p:txBody>
      </p:sp>
      <p:sp>
        <p:nvSpPr>
          <p:cNvPr id="26652" name="Rectangle 40"/>
          <p:cNvSpPr>
            <a:spLocks noChangeArrowheads="1"/>
          </p:cNvSpPr>
          <p:nvPr/>
        </p:nvSpPr>
        <p:spPr bwMode="auto">
          <a:xfrm>
            <a:off x="4724400" y="3733800"/>
            <a:ext cx="762000" cy="685800"/>
          </a:xfrm>
          <a:prstGeom prst="rect">
            <a:avLst/>
          </a:prstGeom>
          <a:noFill/>
          <a:ln w="57150">
            <a:noFill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…</a:t>
            </a:r>
          </a:p>
        </p:txBody>
      </p:sp>
      <p:grpSp>
        <p:nvGrpSpPr>
          <p:cNvPr id="26659" name="Group 59"/>
          <p:cNvGrpSpPr>
            <a:grpSpLocks/>
          </p:cNvGrpSpPr>
          <p:nvPr/>
        </p:nvGrpSpPr>
        <p:grpSpPr bwMode="auto">
          <a:xfrm>
            <a:off x="4419600" y="1676400"/>
            <a:ext cx="304800" cy="4457700"/>
            <a:chOff x="4419600" y="1676400"/>
            <a:chExt cx="304800" cy="4457700"/>
          </a:xfrm>
          <a:effectLst/>
        </p:grpSpPr>
        <p:cxnSp>
          <p:nvCxnSpPr>
            <p:cNvPr id="26662" name="Straight Connector 43"/>
            <p:cNvCxnSpPr>
              <a:cxnSpLocks noChangeShapeType="1"/>
            </p:cNvCxnSpPr>
            <p:nvPr/>
          </p:nvCxnSpPr>
          <p:spPr bwMode="auto">
            <a:xfrm rot="5400000" flipV="1">
              <a:off x="4114800" y="1981200"/>
              <a:ext cx="9144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63" name="Straight Connector 44"/>
            <p:cNvCxnSpPr>
              <a:cxnSpLocks noChangeShapeType="1"/>
            </p:cNvCxnSpPr>
            <p:nvPr/>
          </p:nvCxnSpPr>
          <p:spPr bwMode="auto">
            <a:xfrm rot="5400000">
              <a:off x="3171825" y="4600575"/>
              <a:ext cx="2819400" cy="2476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6664" name="Group 68"/>
          <p:cNvGrpSpPr>
            <a:grpSpLocks/>
          </p:cNvGrpSpPr>
          <p:nvPr/>
        </p:nvGrpSpPr>
        <p:grpSpPr bwMode="auto">
          <a:xfrm>
            <a:off x="5486400" y="5029200"/>
            <a:ext cx="381000" cy="838200"/>
            <a:chOff x="5486400" y="5029200"/>
            <a:chExt cx="381000" cy="838200"/>
          </a:xfrm>
          <a:effectLst/>
        </p:grpSpPr>
        <p:cxnSp>
          <p:nvCxnSpPr>
            <p:cNvPr id="26660" name="Straight Connector 61"/>
            <p:cNvCxnSpPr>
              <a:cxnSpLocks noChangeShapeType="1"/>
            </p:cNvCxnSpPr>
            <p:nvPr/>
          </p:nvCxnSpPr>
          <p:spPr bwMode="auto">
            <a:xfrm rot="10800000">
              <a:off x="5486400" y="5791200"/>
              <a:ext cx="381000" cy="7620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661" name="Straight Connector 62"/>
            <p:cNvCxnSpPr>
              <a:cxnSpLocks noChangeShapeType="1"/>
            </p:cNvCxnSpPr>
            <p:nvPr/>
          </p:nvCxnSpPr>
          <p:spPr bwMode="auto">
            <a:xfrm rot="10800000" flipV="1">
              <a:off x="5486400" y="5029200"/>
              <a:ext cx="381000" cy="30480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75" name="Right Arrow 74"/>
          <p:cNvSpPr>
            <a:spLocks noChangeArrowheads="1"/>
          </p:cNvSpPr>
          <p:nvPr/>
        </p:nvSpPr>
        <p:spPr bwMode="auto">
          <a:xfrm rot="19145137" flipH="1">
            <a:off x="8431213" y="4522788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sz="2000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6" name="Right Arrow 75"/>
          <p:cNvSpPr>
            <a:spLocks noChangeArrowheads="1"/>
          </p:cNvSpPr>
          <p:nvPr/>
        </p:nvSpPr>
        <p:spPr bwMode="auto">
          <a:xfrm rot="19145137" flipH="1">
            <a:off x="8399463" y="3689350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sz="2000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7" name="Right Arrow 76"/>
          <p:cNvSpPr>
            <a:spLocks noChangeArrowheads="1"/>
          </p:cNvSpPr>
          <p:nvPr/>
        </p:nvSpPr>
        <p:spPr bwMode="auto">
          <a:xfrm rot="19145137" flipH="1">
            <a:off x="8447088" y="2881313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sz="2000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8" name="Right Arrow 77"/>
          <p:cNvSpPr>
            <a:spLocks noChangeArrowheads="1"/>
          </p:cNvSpPr>
          <p:nvPr/>
        </p:nvSpPr>
        <p:spPr bwMode="auto">
          <a:xfrm rot="19145137" flipH="1">
            <a:off x="8431213" y="2020888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sz="2000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9" name="Right Arrow 78"/>
          <p:cNvSpPr>
            <a:spLocks noChangeArrowheads="1"/>
          </p:cNvSpPr>
          <p:nvPr/>
        </p:nvSpPr>
        <p:spPr bwMode="auto">
          <a:xfrm rot="19145137" flipH="1">
            <a:off x="8431213" y="1154113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sz="2000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570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5" grpId="0" animBg="1"/>
      <p:bldP spid="75" grpId="1" animBg="1"/>
      <p:bldP spid="75" grpId="2" animBg="1"/>
      <p:bldP spid="75" grpId="3" animBg="1"/>
      <p:bldP spid="76" grpId="0" animBg="1"/>
      <p:bldP spid="76" grpId="1" animBg="1"/>
      <p:bldP spid="76" grpId="2" animBg="1"/>
      <p:bldP spid="76" grpId="3" animBg="1"/>
      <p:bldP spid="77" grpId="0" animBg="1"/>
      <p:bldP spid="77" grpId="1" animBg="1"/>
      <p:bldP spid="77" grpId="2" animBg="1"/>
      <p:bldP spid="77" grpId="3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5867400" y="5029200"/>
            <a:ext cx="2895600" cy="838200"/>
            <a:chOff x="5867400" y="5029200"/>
            <a:chExt cx="2895600" cy="838200"/>
          </a:xfrm>
          <a:solidFill>
            <a:srgbClr val="95B3D7"/>
          </a:solidFill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867400" y="50292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c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onst1=3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c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onst2=0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67400" y="50292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main</a:t>
              </a:r>
            </a:p>
          </p:txBody>
        </p:sp>
      </p:grpSp>
      <p:sp>
        <p:nvSpPr>
          <p:cNvPr id="27651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Arial" pitchFamily="-1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5867400" y="4191000"/>
            <a:ext cx="2895600" cy="838200"/>
            <a:chOff x="5867400" y="4191000"/>
            <a:chExt cx="2895600" cy="838200"/>
          </a:xfrm>
          <a:solidFill>
            <a:srgbClr val="95B3D7"/>
          </a:solidFill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867400" y="41910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bnd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=3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RA=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867400" y="41910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5867400" y="3352800"/>
            <a:ext cx="2895600" cy="838200"/>
            <a:chOff x="5867400" y="3352800"/>
            <a:chExt cx="2895600" cy="838200"/>
          </a:xfrm>
          <a:solidFill>
            <a:srgbClr val="95B3D7"/>
          </a:solidFill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867400" y="33528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bnd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=2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RA=0x8048361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867400" y="33528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5867400" y="2514600"/>
            <a:ext cx="2895600" cy="838200"/>
            <a:chOff x="5867400" y="2514600"/>
            <a:chExt cx="2895600" cy="838200"/>
          </a:xfrm>
          <a:solidFill>
            <a:srgbClr val="95B3D7"/>
          </a:solidFill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867400" y="25146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prstClr val="black"/>
                  </a:solidFill>
                  <a:latin typeface="Calibri" charset="0"/>
                  <a:ea typeface="Arial" charset="0"/>
                  <a:cs typeface="Arial" charset="0"/>
                </a:rPr>
                <a:t>bnd=1</a:t>
              </a:r>
              <a:endParaRPr lang="en-US" sz="1800">
                <a:solidFill>
                  <a:prstClr val="black"/>
                </a:solidFill>
                <a:latin typeface="Gill Sans MT" charset="-18"/>
                <a:ea typeface="Arial" charset="0"/>
                <a:cs typeface="Arial" charset="0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prstClr val="black"/>
                  </a:solidFill>
                  <a:latin typeface="Calibri" charset="0"/>
                  <a:ea typeface="Arial" charset="0"/>
                  <a:cs typeface="Arial" charset="0"/>
                </a:rPr>
                <a:t>RA=0x8048361</a:t>
              </a:r>
              <a:endParaRPr lang="en-US">
                <a:solidFill>
                  <a:prstClr val="black"/>
                </a:solidFill>
                <a:latin typeface="Gill Sans MT" charset="-18"/>
                <a:ea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867400" y="25146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5867400" y="1676400"/>
            <a:ext cx="2895600" cy="838200"/>
            <a:chOff x="5867400" y="1676400"/>
            <a:chExt cx="2895600" cy="838200"/>
          </a:xfrm>
          <a:solidFill>
            <a:srgbClr val="95B3D7"/>
          </a:solidFill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867400" y="16764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bnd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=0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RA=0x8048361</a:t>
              </a:r>
              <a:endParaRPr lang="en-US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867400" y="16764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A</a:t>
              </a: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4724400" y="1676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0xfffffff</a:t>
            </a:r>
            <a:endParaRPr lang="en-US" sz="1400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24400" y="1905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724400" y="2133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24400" y="2362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24400" y="2590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2819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048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724400" y="3276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419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724400" y="4648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4876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24400" y="5105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724400" y="5334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24400" y="5562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24400" y="5791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724400" y="6019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Arial"/>
                <a:ea typeface="+mn-ea"/>
                <a:cs typeface="Arial"/>
              </a:rPr>
              <a:t>0x0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724400" y="3505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95800" y="1143000"/>
            <a:ext cx="1219200" cy="3810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Memory</a:t>
            </a:r>
            <a:endParaRPr lang="en-US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grpSp>
        <p:nvGrpSpPr>
          <p:cNvPr id="37" name="Group 56"/>
          <p:cNvGrpSpPr>
            <a:grpSpLocks/>
          </p:cNvGrpSpPr>
          <p:nvPr/>
        </p:nvGrpSpPr>
        <p:grpSpPr bwMode="auto">
          <a:xfrm>
            <a:off x="152400" y="1143000"/>
            <a:ext cx="4267200" cy="4038600"/>
            <a:chOff x="152400" y="1143000"/>
            <a:chExt cx="4267200" cy="4038600"/>
          </a:xfrm>
        </p:grpSpPr>
        <p:sp>
          <p:nvSpPr>
            <p:cNvPr id="4" name="Rectangle 3"/>
            <p:cNvSpPr txBox="1">
              <a:spLocks noChangeArrowheads="1"/>
            </p:cNvSpPr>
            <p:nvPr/>
          </p:nvSpPr>
          <p:spPr bwMode="auto">
            <a:xfrm>
              <a:off x="1676400" y="2595563"/>
              <a:ext cx="2743200" cy="25860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void A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bnd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){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if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bnd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)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  A (bnd-1);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1" dirty="0">
                <a:solidFill>
                  <a:prstClr val="black"/>
                </a:solidFill>
                <a:latin typeface="Courier New"/>
                <a:ea typeface="+mn-ea"/>
                <a:cs typeface="Courier New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main () {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A (3);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  return 0;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/>
                  <a:ea typeface="+mn-ea"/>
                  <a:cs typeface="Courier New"/>
                </a:rPr>
                <a:t>}</a:t>
              </a:r>
            </a:p>
          </p:txBody>
        </p:sp>
        <p:sp>
          <p:nvSpPr>
            <p:cNvPr id="6" name="Right Arrow 5"/>
            <p:cNvSpPr>
              <a:spLocks noChangeArrowheads="1"/>
            </p:cNvSpPr>
            <p:nvPr/>
          </p:nvSpPr>
          <p:spPr bwMode="auto">
            <a:xfrm>
              <a:off x="152400" y="3200400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0x8048361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8" name="Right Arrow 7"/>
            <p:cNvSpPr>
              <a:spLocks noChangeArrowheads="1"/>
            </p:cNvSpPr>
            <p:nvPr/>
          </p:nvSpPr>
          <p:spPr bwMode="auto">
            <a:xfrm>
              <a:off x="152400" y="4419600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  <a:endParaRPr lang="en-US" sz="2000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14600" y="1143000"/>
              <a:ext cx="1219200" cy="381000"/>
            </a:xfrm>
            <a:prstGeom prst="rect">
              <a:avLst/>
            </a:prstGeom>
            <a:solidFill>
              <a:srgbClr val="BFBFBF"/>
            </a:solidFill>
            <a:ln w="19050" cap="flat" cmpd="sng" algn="ctr">
              <a:solidFill>
                <a:schemeClr val="bg1">
                  <a:shade val="75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/>
                  <a:ea typeface="+mn-ea"/>
                  <a:cs typeface="Arial"/>
                </a:rPr>
                <a:t>Code</a:t>
              </a:r>
              <a:endParaRPr lang="en-US" b="1" dirty="0">
                <a:solidFill>
                  <a:prstClr val="black"/>
                </a:solidFill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39" name="Rectangle 38"/>
          <p:cNvSpPr/>
          <p:nvPr/>
        </p:nvSpPr>
        <p:spPr bwMode="auto">
          <a:xfrm>
            <a:off x="6629400" y="1143000"/>
            <a:ext cx="1219200" cy="381000"/>
          </a:xfrm>
          <a:prstGeom prst="rect">
            <a:avLst/>
          </a:prstGeom>
          <a:solidFill>
            <a:srgbClr val="95B3D7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charset="0"/>
                <a:ea typeface="Arial" charset="0"/>
                <a:cs typeface="Arial" charset="0"/>
              </a:rPr>
              <a:t>Stack</a:t>
            </a:r>
            <a:endParaRPr lang="en-US" b="1" dirty="0">
              <a:solidFill>
                <a:prstClr val="black"/>
              </a:solidFill>
              <a:ea typeface="Arial" charset="0"/>
              <a:cs typeface="Arial" charset="0"/>
            </a:endParaRPr>
          </a:p>
        </p:txBody>
      </p:sp>
      <p:sp>
        <p:nvSpPr>
          <p:cNvPr id="27676" name="Rectangle 40"/>
          <p:cNvSpPr>
            <a:spLocks noChangeArrowheads="1"/>
          </p:cNvSpPr>
          <p:nvPr/>
        </p:nvSpPr>
        <p:spPr bwMode="auto">
          <a:xfrm>
            <a:off x="4724400" y="3733800"/>
            <a:ext cx="762000" cy="685800"/>
          </a:xfrm>
          <a:prstGeom prst="rect">
            <a:avLst/>
          </a:prstGeom>
          <a:noFill/>
          <a:ln w="57150">
            <a:noFill/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solidFill>
                  <a:prstClr val="white"/>
                </a:solidFill>
                <a:latin typeface="Calibri"/>
                <a:ea typeface="+mn-ea"/>
                <a:cs typeface="+mn-cs"/>
              </a:rPr>
              <a:t>…</a:t>
            </a:r>
          </a:p>
        </p:txBody>
      </p:sp>
      <p:grpSp>
        <p:nvGrpSpPr>
          <p:cNvPr id="41" name="Group 59"/>
          <p:cNvGrpSpPr>
            <a:grpSpLocks/>
          </p:cNvGrpSpPr>
          <p:nvPr/>
        </p:nvGrpSpPr>
        <p:grpSpPr bwMode="auto">
          <a:xfrm>
            <a:off x="4419600" y="2590800"/>
            <a:ext cx="304800" cy="2590800"/>
            <a:chOff x="4419600" y="2590800"/>
            <a:chExt cx="304800" cy="2590800"/>
          </a:xfrm>
        </p:grpSpPr>
        <p:cxnSp>
          <p:nvCxnSpPr>
            <p:cNvPr id="27687" name="Straight Connector 43"/>
            <p:cNvCxnSpPr>
              <a:cxnSpLocks noChangeShapeType="1"/>
            </p:cNvCxnSpPr>
            <p:nvPr/>
          </p:nvCxnSpPr>
          <p:spPr bwMode="auto">
            <a:xfrm flipV="1">
              <a:off x="4419600" y="2590800"/>
              <a:ext cx="304800" cy="547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88" name="Straight Connector 44"/>
            <p:cNvCxnSpPr>
              <a:cxnSpLocks noChangeShapeType="1"/>
            </p:cNvCxnSpPr>
            <p:nvPr/>
          </p:nvCxnSpPr>
          <p:spPr bwMode="auto">
            <a:xfrm rot="5400000">
              <a:off x="3648075" y="4124325"/>
              <a:ext cx="1866900" cy="24765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42" name="Group 68"/>
          <p:cNvGrpSpPr>
            <a:grpSpLocks/>
          </p:cNvGrpSpPr>
          <p:nvPr/>
        </p:nvGrpSpPr>
        <p:grpSpPr bwMode="auto">
          <a:xfrm>
            <a:off x="5486400" y="5029200"/>
            <a:ext cx="381000" cy="838200"/>
            <a:chOff x="5486400" y="5029200"/>
            <a:chExt cx="381000" cy="838200"/>
          </a:xfrm>
        </p:grpSpPr>
        <p:cxnSp>
          <p:nvCxnSpPr>
            <p:cNvPr id="27685" name="Straight Connector 61"/>
            <p:cNvCxnSpPr>
              <a:cxnSpLocks noChangeShapeType="1"/>
            </p:cNvCxnSpPr>
            <p:nvPr/>
          </p:nvCxnSpPr>
          <p:spPr bwMode="auto">
            <a:xfrm rot="10800000">
              <a:off x="5486400" y="5791200"/>
              <a:ext cx="381000" cy="76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6" name="Straight Connector 62"/>
            <p:cNvCxnSpPr>
              <a:cxnSpLocks noChangeShapeType="1"/>
            </p:cNvCxnSpPr>
            <p:nvPr/>
          </p:nvCxnSpPr>
          <p:spPr bwMode="auto">
            <a:xfrm rot="10800000" flipV="1">
              <a:off x="5486400" y="5029200"/>
              <a:ext cx="3810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5" name="Right Arrow 74"/>
          <p:cNvSpPr>
            <a:spLocks noChangeArrowheads="1"/>
          </p:cNvSpPr>
          <p:nvPr/>
        </p:nvSpPr>
        <p:spPr bwMode="auto">
          <a:xfrm rot="19145137" flipH="1">
            <a:off x="8386763" y="4522788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6" name="Right Arrow 75"/>
          <p:cNvSpPr>
            <a:spLocks noChangeArrowheads="1"/>
          </p:cNvSpPr>
          <p:nvPr/>
        </p:nvSpPr>
        <p:spPr bwMode="auto">
          <a:xfrm rot="19145137" flipH="1">
            <a:off x="8355013" y="3689350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7" name="Right Arrow 76"/>
          <p:cNvSpPr>
            <a:spLocks noChangeArrowheads="1"/>
          </p:cNvSpPr>
          <p:nvPr/>
        </p:nvSpPr>
        <p:spPr bwMode="auto">
          <a:xfrm rot="19145137" flipH="1">
            <a:off x="8402638" y="2881313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8" name="Right Arrow 77"/>
          <p:cNvSpPr>
            <a:spLocks noChangeArrowheads="1"/>
          </p:cNvSpPr>
          <p:nvPr/>
        </p:nvSpPr>
        <p:spPr bwMode="auto">
          <a:xfrm rot="19145137" flipH="1">
            <a:off x="8386763" y="2020888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9" name="Right Arrow 78"/>
          <p:cNvSpPr>
            <a:spLocks noChangeArrowheads="1"/>
          </p:cNvSpPr>
          <p:nvPr/>
        </p:nvSpPr>
        <p:spPr bwMode="auto">
          <a:xfrm rot="19145137" flipH="1">
            <a:off x="8386763" y="1154113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31788" y="5257800"/>
            <a:ext cx="41005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How can recursion go wrong?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Can overflow the stack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Keep adding frame after frame</a:t>
            </a:r>
          </a:p>
        </p:txBody>
      </p:sp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4724400" y="3711831"/>
            <a:ext cx="762000" cy="685800"/>
          </a:xfrm>
          <a:prstGeom prst="rect">
            <a:avLst/>
          </a:prstGeom>
          <a:noFill/>
          <a:ln w="57150">
            <a:noFill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71792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5" grpId="0" animBg="1"/>
      <p:bldP spid="75" grpId="1" animBg="1"/>
      <p:bldP spid="75" grpId="2" animBg="1"/>
      <p:bldP spid="75" grpId="3" animBg="1"/>
      <p:bldP spid="76" grpId="0" animBg="1"/>
      <p:bldP spid="76" grpId="1" animBg="1"/>
      <p:bldP spid="76" grpId="2" animBg="1"/>
      <p:bldP spid="76" grpId="3" animBg="1"/>
      <p:bldP spid="77" grpId="0" animBg="1"/>
      <p:bldP spid="77" grpId="1" animBg="1"/>
      <p:bldP spid="77" grpId="2" animBg="1"/>
      <p:bldP spid="77" grpId="3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  <p:bldP spid="58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5867400" y="4424363"/>
            <a:ext cx="2895600" cy="1824037"/>
            <a:chOff x="5867400" y="5029200"/>
            <a:chExt cx="2895600" cy="838200"/>
          </a:xfrm>
          <a:solidFill>
            <a:srgbClr val="95B3D7"/>
          </a:solidFill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867400" y="50292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wrd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[3]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wrd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[2]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wrd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[1]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err="1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wrd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[0]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c</a:t>
              </a: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onst2=0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67400" y="50292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main</a:t>
              </a:r>
            </a:p>
          </p:txBody>
        </p:sp>
      </p:grpSp>
      <p:sp>
        <p:nvSpPr>
          <p:cNvPr id="28675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Arial" pitchFamily="-1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5867400" y="3429000"/>
            <a:ext cx="2895600" cy="990600"/>
            <a:chOff x="5867400" y="4191000"/>
            <a:chExt cx="2895600" cy="838200"/>
          </a:xfrm>
          <a:solidFill>
            <a:srgbClr val="95B3D7"/>
          </a:solidFill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867400" y="4191000"/>
              <a:ext cx="2895600" cy="838200"/>
            </a:xfrm>
            <a:prstGeom prst="rect">
              <a:avLst/>
            </a:prstGeom>
            <a:grpFill/>
            <a:ln w="57150">
              <a:noFill/>
              <a:round/>
              <a:headEnd type="triangle" w="med" len="med"/>
              <a:tailEnd type="triangle" w="med" len="med"/>
            </a:ln>
            <a:effectLst>
              <a:outerShdw blurRad="63500" dist="50800" dir="2700000" algn="tl" rotWithShape="0">
                <a:srgbClr val="000000">
                  <a:alpha val="43137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b=</a:t>
              </a:r>
              <a:r>
                <a:rPr lang="en-US" sz="1800" b="1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0x00234</a:t>
              </a:r>
              <a:endPara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>
                      <a:alpha val="100000"/>
                    </a:prstClr>
                  </a:solidFill>
                  <a:latin typeface="Calibri"/>
                  <a:ea typeface="+mn-ea"/>
                  <a:cs typeface="Arial"/>
                </a:rPr>
                <a:t>RA=</a:t>
              </a: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867400" y="4191000"/>
              <a:ext cx="914400" cy="838200"/>
            </a:xfrm>
            <a:prstGeom prst="rect">
              <a:avLst/>
            </a:prstGeom>
            <a:grpFill/>
            <a:ln w="57150" cap="flat" cmpd="sng" algn="ctr">
              <a:noFill/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rgbClr val="C0504D">
                      <a:shade val="75000"/>
                    </a:srgbClr>
                  </a:solidFill>
                  <a:latin typeface="Calibri"/>
                  <a:ea typeface="+mn-ea"/>
                  <a:cs typeface="Arial"/>
                </a:rPr>
                <a:t>cap</a:t>
              </a: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4724400" y="1676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0xfffffff</a:t>
            </a:r>
            <a:endParaRPr lang="en-US" sz="1400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24400" y="1905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724400" y="2133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24400" y="2362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24400" y="2590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2819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048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724400" y="3276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419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724400" y="4648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4876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24400" y="51054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724400" y="53340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24400" y="55626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24400" y="5791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724400" y="60198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7C80"/>
                </a:solidFill>
                <a:latin typeface="Arial"/>
                <a:ea typeface="+mn-ea"/>
                <a:cs typeface="Arial"/>
              </a:rPr>
              <a:t>0x0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724400" y="3505200"/>
            <a:ext cx="762000" cy="2286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prstClr val="black">
                  <a:alpha val="100000"/>
                </a:prst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95800" y="1143000"/>
            <a:ext cx="1219200" cy="381000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7C80"/>
                </a:solidFill>
                <a:latin typeface="Calibri" charset="0"/>
                <a:ea typeface="Arial" charset="0"/>
                <a:cs typeface="Arial" charset="0"/>
              </a:rPr>
              <a:t>Memory</a:t>
            </a:r>
            <a:endParaRPr lang="en-US" b="1" dirty="0">
              <a:solidFill>
                <a:srgbClr val="FF7C80"/>
              </a:solidFill>
              <a:ea typeface="Arial" charset="0"/>
              <a:cs typeface="Arial" charset="0"/>
            </a:endParaRPr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76200" y="1143000"/>
            <a:ext cx="4343400" cy="3886200"/>
            <a:chOff x="76200" y="1143000"/>
            <a:chExt cx="4343400" cy="3886200"/>
          </a:xfrm>
        </p:grpSpPr>
        <p:sp>
          <p:nvSpPr>
            <p:cNvPr id="4" name="Rectangle 3"/>
            <p:cNvSpPr txBox="1">
              <a:spLocks noChangeArrowheads="1"/>
            </p:cNvSpPr>
            <p:nvPr/>
          </p:nvSpPr>
          <p:spPr bwMode="auto">
            <a:xfrm>
              <a:off x="1447800" y="1600200"/>
              <a:ext cx="2971800" cy="3416300"/>
            </a:xfrm>
            <a:prstGeom prst="rect">
              <a:avLst/>
            </a:prstGeom>
            <a:solidFill>
              <a:srgbClr val="BFBFBF"/>
            </a:solidFill>
            <a:ln w="28575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void cap (char*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b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){</a:t>
              </a:r>
              <a:endParaRPr lang="en-US" sz="1800" dirty="0">
                <a:solidFill>
                  <a:prstClr val="black"/>
                </a:solidFill>
                <a:latin typeface="Gill Sans MT" charset="-18"/>
                <a:ea typeface="Arial" charset="0"/>
                <a:cs typeface="Arial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for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i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=0;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    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b[i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]!=‘\0’;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    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i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++)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b[i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]+=32;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}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main(char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*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arg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) {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char wrd[4];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strcpy(arg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, 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wrd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cap (</a:t>
              </a:r>
              <a:r>
                <a:rPr lang="en-US" sz="1800" b="1" dirty="0" err="1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wrd</a:t>
              </a: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  return 0;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Courier New" charset="0"/>
                  <a:ea typeface="Courier New" charset="0"/>
                  <a:cs typeface="Courier New" charset="0"/>
                </a:rPr>
                <a:t>}</a:t>
              </a:r>
            </a:p>
          </p:txBody>
        </p:sp>
        <p:sp>
          <p:nvSpPr>
            <p:cNvPr id="6" name="Right Arrow 5"/>
            <p:cNvSpPr>
              <a:spLocks noChangeArrowheads="1"/>
            </p:cNvSpPr>
            <p:nvPr/>
          </p:nvSpPr>
          <p:spPr bwMode="auto">
            <a:xfrm>
              <a:off x="76200" y="2667000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0x8048361</a:t>
              </a:r>
              <a:endParaRPr lang="en-US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8" name="Right Arrow 7"/>
            <p:cNvSpPr>
              <a:spLocks noChangeArrowheads="1"/>
            </p:cNvSpPr>
            <p:nvPr/>
          </p:nvSpPr>
          <p:spPr bwMode="auto">
            <a:xfrm>
              <a:off x="76200" y="4419600"/>
              <a:ext cx="1676400" cy="6096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bg1"/>
            </a:solidFill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/>
                  <a:ea typeface="+mn-ea"/>
                  <a:cs typeface="Arial"/>
                </a:rPr>
                <a:t>0x804838c</a:t>
              </a:r>
              <a:endParaRPr lang="en-US" b="1" dirty="0">
                <a:solidFill>
                  <a:prstClr val="black">
                    <a:alpha val="100000"/>
                  </a:prstClr>
                </a:solidFill>
                <a:latin typeface="Calibri"/>
                <a:ea typeface="+mn-ea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14600" y="1143000"/>
              <a:ext cx="1219200" cy="381000"/>
            </a:xfrm>
            <a:prstGeom prst="rect">
              <a:avLst/>
            </a:prstGeom>
            <a:solidFill>
              <a:srgbClr val="BFBFBF"/>
            </a:solidFill>
            <a:ln w="19050" cap="flat" cmpd="sng" algn="ctr">
              <a:solidFill>
                <a:schemeClr val="bg1">
                  <a:shade val="75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prstClr val="black"/>
                  </a:solidFill>
                  <a:latin typeface="Arial"/>
                  <a:ea typeface="+mn-ea"/>
                  <a:cs typeface="Arial"/>
                </a:rPr>
                <a:t>Code</a:t>
              </a:r>
              <a:endParaRPr lang="en-US" b="1" dirty="0">
                <a:solidFill>
                  <a:prstClr val="black"/>
                </a:solidFill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39" name="Rectangle 38"/>
          <p:cNvSpPr/>
          <p:nvPr/>
        </p:nvSpPr>
        <p:spPr bwMode="auto">
          <a:xfrm>
            <a:off x="6629400" y="1143000"/>
            <a:ext cx="1219200" cy="381000"/>
          </a:xfrm>
          <a:prstGeom prst="rect">
            <a:avLst/>
          </a:prstGeom>
          <a:solidFill>
            <a:srgbClr val="95B3D7"/>
          </a:solidFill>
          <a:ln w="19050" cap="flat" cmpd="sng" algn="ctr">
            <a:solidFill>
              <a:schemeClr val="bg1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charset="0"/>
                <a:ea typeface="Arial" charset="0"/>
                <a:cs typeface="Arial" charset="0"/>
              </a:rPr>
              <a:t>Stack</a:t>
            </a:r>
            <a:endParaRPr lang="en-US" b="1" dirty="0">
              <a:solidFill>
                <a:prstClr val="black"/>
              </a:solidFill>
              <a:ea typeface="Arial" charset="0"/>
              <a:cs typeface="Arial" charset="0"/>
            </a:endParaRPr>
          </a:p>
        </p:txBody>
      </p:sp>
      <p:sp>
        <p:nvSpPr>
          <p:cNvPr id="28697" name="Rectangle 40"/>
          <p:cNvSpPr>
            <a:spLocks noChangeArrowheads="1"/>
          </p:cNvSpPr>
          <p:nvPr/>
        </p:nvSpPr>
        <p:spPr bwMode="auto">
          <a:xfrm>
            <a:off x="4724400" y="3733800"/>
            <a:ext cx="762000" cy="685800"/>
          </a:xfrm>
          <a:prstGeom prst="rect">
            <a:avLst/>
          </a:prstGeom>
          <a:noFill/>
          <a:ln w="57150">
            <a:noFill/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solidFill>
                  <a:prstClr val="white"/>
                </a:solidFill>
                <a:latin typeface="Calibri"/>
                <a:ea typeface="+mn-ea"/>
                <a:cs typeface="+mn-cs"/>
              </a:rPr>
              <a:t>…</a:t>
            </a:r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4419600" y="1600200"/>
            <a:ext cx="304800" cy="3416300"/>
            <a:chOff x="4419600" y="1532786"/>
            <a:chExt cx="304800" cy="3648814"/>
          </a:xfrm>
        </p:grpSpPr>
        <p:cxnSp>
          <p:nvCxnSpPr>
            <p:cNvPr id="28706" name="Straight Connector 43"/>
            <p:cNvCxnSpPr>
              <a:cxnSpLocks noChangeShapeType="1"/>
            </p:cNvCxnSpPr>
            <p:nvPr/>
          </p:nvCxnSpPr>
          <p:spPr bwMode="auto">
            <a:xfrm rot="16200000" flipH="1">
              <a:off x="4042993" y="1909393"/>
              <a:ext cx="1058014" cy="30480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07" name="Straight Connector 44"/>
            <p:cNvCxnSpPr>
              <a:cxnSpLocks noChangeShapeType="1"/>
            </p:cNvCxnSpPr>
            <p:nvPr/>
          </p:nvCxnSpPr>
          <p:spPr bwMode="auto">
            <a:xfrm rot="5400000">
              <a:off x="3648075" y="4124325"/>
              <a:ext cx="1866900" cy="24765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5486400" y="4648200"/>
            <a:ext cx="381000" cy="1600200"/>
            <a:chOff x="5486400" y="4648200"/>
            <a:chExt cx="381000" cy="1600200"/>
          </a:xfrm>
        </p:grpSpPr>
        <p:cxnSp>
          <p:nvCxnSpPr>
            <p:cNvPr id="28704" name="Straight Connector 61"/>
            <p:cNvCxnSpPr>
              <a:cxnSpLocks noChangeShapeType="1"/>
            </p:cNvCxnSpPr>
            <p:nvPr/>
          </p:nvCxnSpPr>
          <p:spPr bwMode="auto">
            <a:xfrm rot="16200000" flipV="1">
              <a:off x="5448300" y="5829300"/>
              <a:ext cx="45720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05" name="Straight Connector 62"/>
            <p:cNvCxnSpPr>
              <a:cxnSpLocks noChangeShapeType="1"/>
            </p:cNvCxnSpPr>
            <p:nvPr/>
          </p:nvCxnSpPr>
          <p:spPr bwMode="auto">
            <a:xfrm rot="5400000">
              <a:off x="5334000" y="4800600"/>
              <a:ext cx="68580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5" name="Right Arrow 74"/>
          <p:cNvSpPr>
            <a:spLocks noChangeArrowheads="1"/>
          </p:cNvSpPr>
          <p:nvPr/>
        </p:nvSpPr>
        <p:spPr bwMode="auto">
          <a:xfrm rot="19145137" flipH="1">
            <a:off x="8462963" y="3930650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76" name="Right Arrow 75"/>
          <p:cNvSpPr>
            <a:spLocks noChangeArrowheads="1"/>
          </p:cNvSpPr>
          <p:nvPr/>
        </p:nvSpPr>
        <p:spPr bwMode="auto">
          <a:xfrm rot="19145137" flipH="1">
            <a:off x="8431213" y="2944813"/>
            <a:ext cx="6096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5C8"/>
          </a:solidFill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SP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55" name="Right Arrow 54"/>
          <p:cNvSpPr>
            <a:spLocks noChangeArrowheads="1"/>
          </p:cNvSpPr>
          <p:nvPr/>
        </p:nvSpPr>
        <p:spPr bwMode="auto">
          <a:xfrm>
            <a:off x="5943600" y="5410200"/>
            <a:ext cx="1676400" cy="6096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bg1"/>
          </a:solidFill>
          <a:ln w="5715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>
            <a:outerShdw blurRad="63500" dist="50800" dir="2700000" algn="tl" rotWithShape="0">
              <a:srgbClr val="000000">
                <a:alpha val="43137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/>
              </a:rPr>
              <a:t>0x00234</a:t>
            </a:r>
            <a:endParaRPr lang="en-US" b="1" dirty="0">
              <a:solidFill>
                <a:prstClr val="black">
                  <a:alpha val="100000"/>
                </a:prstClr>
              </a:solidFill>
              <a:latin typeface="Calibri"/>
              <a:ea typeface="+mn-ea"/>
              <a:cs typeface="Arial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31788" y="5257800"/>
            <a:ext cx="3825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What can go wrong?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Can overflow </a:t>
            </a:r>
            <a:r>
              <a:rPr lang="en-US" b="1" dirty="0" err="1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wrd</a:t>
            </a: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 variable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itchFamily="-1" charset="0"/>
                <a:ea typeface="+mn-ea"/>
                <a:cs typeface="+mn-cs"/>
              </a:rPr>
              <a:t>Overwrite cap’s RA</a:t>
            </a:r>
          </a:p>
        </p:txBody>
      </p:sp>
      <p:sp>
        <p:nvSpPr>
          <p:cNvPr id="44" name="Rectangle 40"/>
          <p:cNvSpPr>
            <a:spLocks noChangeArrowheads="1"/>
          </p:cNvSpPr>
          <p:nvPr/>
        </p:nvSpPr>
        <p:spPr bwMode="auto">
          <a:xfrm>
            <a:off x="4724400" y="3733800"/>
            <a:ext cx="762000" cy="685800"/>
          </a:xfrm>
          <a:prstGeom prst="rect">
            <a:avLst/>
          </a:prstGeom>
          <a:noFill/>
          <a:ln w="57150">
            <a:noFill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17198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B3D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5" grpId="0" animBg="1"/>
      <p:bldP spid="75" grpId="1" animBg="1"/>
      <p:bldP spid="76" grpId="0" animBg="1"/>
      <p:bldP spid="76" grpId="1" animBg="1"/>
      <p:bldP spid="55" grpId="0" animBg="1"/>
      <p:bldP spid="61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1"/>
          <p:cNvSpPr>
            <a:spLocks noChangeArrowheads="1"/>
          </p:cNvSpPr>
          <p:nvPr/>
        </p:nvSpPr>
        <p:spPr bwMode="auto">
          <a:xfrm>
            <a:off x="4332288" y="2203450"/>
            <a:ext cx="457200" cy="11366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171010" name="Rectangle 339"/>
          <p:cNvSpPr>
            <a:spLocks noChangeArrowheads="1"/>
          </p:cNvSpPr>
          <p:nvPr/>
        </p:nvSpPr>
        <p:spPr bwMode="auto">
          <a:xfrm>
            <a:off x="4332288" y="4325938"/>
            <a:ext cx="457200" cy="172402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171011" name="Title 1"/>
          <p:cNvSpPr>
            <a:spLocks noGrp="1"/>
          </p:cNvSpPr>
          <p:nvPr>
            <p:ph type="title"/>
          </p:nvPr>
        </p:nvSpPr>
        <p:spPr>
          <a:xfrm>
            <a:off x="381000" y="-236538"/>
            <a:ext cx="7620000" cy="1554163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</a:rPr>
              <a:t>Heap: dynamic memory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32288" y="15303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332288" y="14478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332288" y="16938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332288" y="19415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332288" y="21875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332288" y="24352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332288" y="26812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332288" y="29289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332288" y="31750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332288" y="34210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332288" y="36687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332288" y="39147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332288" y="41624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332288" y="44084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332288" y="46561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332288" y="49847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332288" y="16129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332288" y="17764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332288" y="20240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332288" y="22701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332288" y="25177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332288" y="27638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332288" y="30099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332288" y="32575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332288" y="35036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332288" y="37512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332288" y="39973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332288" y="42449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332288" y="44910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332288" y="47371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332288" y="50673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332288" y="53133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332288" y="18589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332288" y="21050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4332288" y="23526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332288" y="25987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332288" y="28463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332288" y="30924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332288" y="33401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332288" y="35861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332288" y="38322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332288" y="40798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4332288" y="43259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332288" y="45735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4332288" y="48196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4332288" y="51482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4332288" y="53959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4332288" y="55594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4332288" y="49022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4332288" y="523081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4332288" y="547846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4332288" y="56419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4332288" y="57245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332288" y="58070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4332288" y="588962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4332288" y="5972175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4332288" y="60531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332288" y="61356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332288" y="62182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4332288" y="630078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4332288" y="6383338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332288" y="64643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4332288" y="654685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4332288" y="66294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 flipV="1">
            <a:off x="4332288" y="1447800"/>
            <a:ext cx="0" cy="5181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H="1" flipV="1">
            <a:off x="4789488" y="1447800"/>
            <a:ext cx="0" cy="5181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078" name="Straight Connector 292"/>
          <p:cNvCxnSpPr>
            <a:cxnSpLocks noChangeShapeType="1"/>
            <a:endCxn id="171079" idx="1"/>
          </p:cNvCxnSpPr>
          <p:nvPr/>
        </p:nvCxnSpPr>
        <p:spPr bwMode="auto">
          <a:xfrm>
            <a:off x="4802188" y="2270125"/>
            <a:ext cx="1128712" cy="527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079" name="Rectangle 302"/>
          <p:cNvSpPr>
            <a:spLocks noChangeArrowheads="1"/>
          </p:cNvSpPr>
          <p:nvPr/>
        </p:nvSpPr>
        <p:spPr bwMode="auto">
          <a:xfrm>
            <a:off x="5930900" y="2136775"/>
            <a:ext cx="2830513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Allocated heap blocks for structs or objects.  Align!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solidFill>
                <a:srgbClr val="003367"/>
              </a:solidFill>
            </a:endParaRPr>
          </a:p>
        </p:txBody>
      </p:sp>
      <p:cxnSp>
        <p:nvCxnSpPr>
          <p:cNvPr id="171080" name="Straight Connector 292"/>
          <p:cNvCxnSpPr>
            <a:cxnSpLocks noChangeShapeType="1"/>
            <a:endCxn id="171079" idx="1"/>
          </p:cNvCxnSpPr>
          <p:nvPr/>
        </p:nvCxnSpPr>
        <p:spPr bwMode="auto">
          <a:xfrm flipV="1">
            <a:off x="4802188" y="2797175"/>
            <a:ext cx="1128712" cy="1611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081" name="Left Brace 76"/>
          <p:cNvSpPr>
            <a:spLocks/>
          </p:cNvSpPr>
          <p:nvPr/>
        </p:nvSpPr>
        <p:spPr bwMode="auto">
          <a:xfrm>
            <a:off x="3505200" y="1460500"/>
            <a:ext cx="685800" cy="5168900"/>
          </a:xfrm>
          <a:prstGeom prst="leftBrace">
            <a:avLst>
              <a:gd name="adj1" fmla="val 834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cs typeface="Arial" charset="0"/>
            </a:endParaRPr>
          </a:p>
        </p:txBody>
      </p:sp>
      <p:sp>
        <p:nvSpPr>
          <p:cNvPr id="171082" name="Rectangle 302"/>
          <p:cNvSpPr>
            <a:spLocks noChangeArrowheads="1"/>
          </p:cNvSpPr>
          <p:nvPr/>
        </p:nvSpPr>
        <p:spPr bwMode="auto">
          <a:xfrm>
            <a:off x="533400" y="1858963"/>
            <a:ext cx="28305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sz="2000">
                <a:solidFill>
                  <a:srgbClr val="003367"/>
                </a:solidFill>
              </a:rPr>
              <a:t>A contiguous chunk of memory obtained from OS kernel.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E.g., with Unix </a:t>
            </a:r>
            <a:r>
              <a:rPr lang="en-US" sz="2000" i="1">
                <a:solidFill>
                  <a:srgbClr val="003367"/>
                </a:solidFill>
              </a:rPr>
              <a:t>sbrk</a:t>
            </a:r>
            <a:r>
              <a:rPr lang="en-US" sz="2000">
                <a:solidFill>
                  <a:srgbClr val="003367"/>
                </a:solidFill>
              </a:rPr>
              <a:t>() system call.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solidFill>
                <a:srgbClr val="003367"/>
              </a:solidFill>
            </a:endParaRPr>
          </a:p>
        </p:txBody>
      </p:sp>
      <p:sp>
        <p:nvSpPr>
          <p:cNvPr id="171083" name="Rectangle 302"/>
          <p:cNvSpPr>
            <a:spLocks noChangeArrowheads="1"/>
          </p:cNvSpPr>
          <p:nvPr/>
        </p:nvSpPr>
        <p:spPr bwMode="auto">
          <a:xfrm>
            <a:off x="304800" y="3657600"/>
            <a:ext cx="34290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A runtime library obtains the block and manages it as a “heap” for use by the programming language environment, to store dynamic objects.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solidFill>
                <a:srgbClr val="003367"/>
              </a:solidFill>
            </a:endParaRPr>
          </a:p>
          <a:p>
            <a:pPr algn="ctr">
              <a:buClr>
                <a:srgbClr val="000000"/>
              </a:buClr>
              <a:buSzPct val="100000"/>
            </a:pPr>
            <a:r>
              <a:rPr lang="en-US" sz="2000">
                <a:solidFill>
                  <a:srgbClr val="003367"/>
                </a:solidFill>
              </a:rPr>
              <a:t>E.g., with Unix </a:t>
            </a:r>
            <a:r>
              <a:rPr lang="en-US" sz="2000" i="1">
                <a:solidFill>
                  <a:srgbClr val="003367"/>
                </a:solidFill>
              </a:rPr>
              <a:t>malloc </a:t>
            </a:r>
            <a:r>
              <a:rPr lang="en-US" sz="2000">
                <a:solidFill>
                  <a:srgbClr val="003367"/>
                </a:solidFill>
              </a:rPr>
              <a:t>and </a:t>
            </a:r>
            <a:r>
              <a:rPr lang="en-US" sz="2000" i="1">
                <a:solidFill>
                  <a:srgbClr val="003367"/>
                </a:solidFill>
              </a:rPr>
              <a:t>free </a:t>
            </a:r>
            <a:r>
              <a:rPr lang="en-US" sz="2000">
                <a:solidFill>
                  <a:srgbClr val="003367"/>
                </a:solidFill>
              </a:rPr>
              <a:t>library calls.</a:t>
            </a: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solidFill>
                <a:srgbClr val="003367"/>
              </a:solidFill>
            </a:endParaRPr>
          </a:p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solidFill>
                <a:srgbClr val="003367"/>
              </a:solidFill>
            </a:endParaRPr>
          </a:p>
        </p:txBody>
      </p:sp>
      <p:pic>
        <p:nvPicPr>
          <p:cNvPr id="171084" name="Picture 7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08488"/>
            <a:ext cx="2836863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63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Classic Linux Address Space</a:t>
            </a:r>
            <a:r>
              <a:rPr lang="ja-JP" altLang="en-US">
                <a:latin typeface="Arial" charset="0"/>
                <a:ea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16589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744378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1" name="TextBox 3"/>
          <p:cNvSpPr txBox="1">
            <a:spLocks noChangeArrowheads="1"/>
          </p:cNvSpPr>
          <p:nvPr/>
        </p:nvSpPr>
        <p:spPr bwMode="auto">
          <a:xfrm>
            <a:off x="762000" y="6477000"/>
            <a:ext cx="4791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  <a:cs typeface="Arial" charset="0"/>
                <a:hlinkClick r:id="rId3"/>
              </a:rPr>
              <a:t>http://duartes.org/gustavo/blog/category/linux</a:t>
            </a:r>
            <a:endParaRPr lang="en-US" sz="180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8534400" y="2743200"/>
            <a:ext cx="0" cy="11430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331200" y="2209800"/>
            <a:ext cx="4064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12180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program? </a:t>
            </a:r>
          </a:p>
          <a:p>
            <a:pPr lvl="1"/>
            <a:r>
              <a:rPr lang="en-US" dirty="0" smtClean="0"/>
              <a:t>A little bit of C on “classical OS”</a:t>
            </a:r>
          </a:p>
          <a:p>
            <a:r>
              <a:rPr lang="en-US" dirty="0" smtClean="0"/>
              <a:t>How does a program run?</a:t>
            </a:r>
          </a:p>
          <a:p>
            <a:r>
              <a:rPr lang="en-US" dirty="0" smtClean="0"/>
              <a:t>How are programs built?</a:t>
            </a:r>
          </a:p>
          <a:p>
            <a:r>
              <a:rPr lang="en-US" dirty="0" smtClean="0"/>
              <a:t>What does the computer look like to a program?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473575"/>
            <a:ext cx="24130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76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C program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2209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600" dirty="0" err="1" smtClean="0"/>
              <a:t>int</a:t>
            </a:r>
            <a:r>
              <a:rPr lang="fr-FR" sz="3600" dirty="0" smtClean="0"/>
              <a:t> </a:t>
            </a:r>
          </a:p>
          <a:p>
            <a:r>
              <a:rPr lang="fr-FR" sz="3600" dirty="0" smtClean="0"/>
              <a:t>main()</a:t>
            </a:r>
          </a:p>
          <a:p>
            <a:r>
              <a:rPr lang="fr-FR" sz="3600" dirty="0" smtClean="0"/>
              <a:t>{</a:t>
            </a:r>
          </a:p>
          <a:p>
            <a:endParaRPr lang="fr-FR" sz="3600" dirty="0" smtClean="0"/>
          </a:p>
          <a:p>
            <a:r>
              <a:rPr lang="fr-FR" sz="3600" dirty="0" smtClean="0"/>
              <a:t>}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216351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305800" cy="1554163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I/O: </a:t>
            </a:r>
            <a:r>
              <a:rPr lang="en-US" dirty="0" err="1" smtClean="0"/>
              <a:t>args</a:t>
            </a:r>
            <a:r>
              <a:rPr lang="en-US" dirty="0" smtClean="0"/>
              <a:t> and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1647885"/>
            <a:ext cx="5486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printf</a:t>
            </a:r>
            <a:r>
              <a:rPr lang="en-US" dirty="0" smtClean="0"/>
              <a:t>("arguments: %d\n", </a:t>
            </a:r>
            <a:r>
              <a:rPr lang="en-US" dirty="0" err="1" smtClean="0"/>
              <a:t>argc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argc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("%d: %s\n",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argv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6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1447800"/>
            <a:ext cx="5791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[], char* </a:t>
            </a:r>
            <a:r>
              <a:rPr lang="en-US" dirty="0" err="1" smtClean="0"/>
              <a:t>envp</a:t>
            </a:r>
            <a:r>
              <a:rPr lang="en-US" dirty="0" smtClean="0"/>
              <a:t>[])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count = </a:t>
            </a:r>
            <a:r>
              <a:rPr lang="en-US" dirty="0" err="1" smtClean="0"/>
              <a:t>atoi</a:t>
            </a:r>
            <a:r>
              <a:rPr lang="en-US" dirty="0" smtClean="0"/>
              <a:t>(</a:t>
            </a:r>
            <a:r>
              <a:rPr lang="en-US" dirty="0" err="1" smtClean="0"/>
              <a:t>argv</a:t>
            </a:r>
            <a:r>
              <a:rPr lang="en-US" dirty="0" smtClean="0"/>
              <a:t>[1]);</a:t>
            </a:r>
          </a:p>
          <a:p>
            <a:endParaRPr lang="en-US" dirty="0" smtClean="0"/>
          </a:p>
          <a:p>
            <a:r>
              <a:rPr lang="en-US" dirty="0" smtClean="0"/>
              <a:t>  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 &lt; count;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</a:t>
            </a:r>
            <a:r>
              <a:rPr lang="en-US" dirty="0" err="1" smtClean="0"/>
              <a:t>env</a:t>
            </a:r>
            <a:r>
              <a:rPr lang="en-US" dirty="0" smtClean="0"/>
              <a:t> %d: %s\n",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envp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68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OS Platform: A Better Model</a:t>
            </a:r>
          </a:p>
        </p:txBody>
      </p:sp>
      <p:sp>
        <p:nvSpPr>
          <p:cNvPr id="146434" name="Rectangle 4"/>
          <p:cNvSpPr>
            <a:spLocks noChangeArrowheads="1"/>
          </p:cNvSpPr>
          <p:nvPr/>
        </p:nvSpPr>
        <p:spPr bwMode="auto">
          <a:xfrm>
            <a:off x="1371600" y="4038600"/>
            <a:ext cx="3657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35" name="Rectangle 5"/>
          <p:cNvSpPr>
            <a:spLocks noChangeArrowheads="1"/>
          </p:cNvSpPr>
          <p:nvPr/>
        </p:nvSpPr>
        <p:spPr bwMode="auto">
          <a:xfrm>
            <a:off x="1371600" y="3276600"/>
            <a:ext cx="9144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533400" cy="1371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46437" name="Rectangle 7"/>
          <p:cNvSpPr>
            <a:spLocks noChangeArrowheads="1"/>
          </p:cNvSpPr>
          <p:nvPr/>
        </p:nvSpPr>
        <p:spPr bwMode="auto">
          <a:xfrm>
            <a:off x="2286000" y="3276600"/>
            <a:ext cx="457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38" name="Rectangle 8"/>
          <p:cNvSpPr>
            <a:spLocks noChangeArrowheads="1"/>
          </p:cNvSpPr>
          <p:nvPr/>
        </p:nvSpPr>
        <p:spPr bwMode="auto">
          <a:xfrm>
            <a:off x="2743200" y="3276600"/>
            <a:ext cx="9906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39" name="Rectangle 9"/>
          <p:cNvSpPr>
            <a:spLocks noChangeArrowheads="1"/>
          </p:cNvSpPr>
          <p:nvPr/>
        </p:nvSpPr>
        <p:spPr bwMode="auto">
          <a:xfrm>
            <a:off x="3733800" y="3276600"/>
            <a:ext cx="7620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40" name="Rectangle 10"/>
          <p:cNvSpPr>
            <a:spLocks noChangeArrowheads="1"/>
          </p:cNvSpPr>
          <p:nvPr/>
        </p:nvSpPr>
        <p:spPr bwMode="auto">
          <a:xfrm>
            <a:off x="4495800" y="3276600"/>
            <a:ext cx="5334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133600" y="1905000"/>
            <a:ext cx="533400" cy="1371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895600" y="1905000"/>
            <a:ext cx="533400" cy="1371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657600" y="1905000"/>
            <a:ext cx="533400" cy="1371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495800" y="1905000"/>
            <a:ext cx="533400" cy="1371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46445" name="AutoShape 15"/>
          <p:cNvSpPr>
            <a:spLocks/>
          </p:cNvSpPr>
          <p:nvPr/>
        </p:nvSpPr>
        <p:spPr bwMode="auto">
          <a:xfrm>
            <a:off x="5257800" y="40386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46" name="Text Box 16"/>
          <p:cNvSpPr txBox="1">
            <a:spLocks noChangeArrowheads="1"/>
          </p:cNvSpPr>
          <p:nvPr/>
        </p:nvSpPr>
        <p:spPr bwMode="auto">
          <a:xfrm>
            <a:off x="5715000" y="4267200"/>
            <a:ext cx="3200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 dirty="0">
                <a:solidFill>
                  <a:srgbClr val="003367"/>
                </a:solidFill>
              </a:rPr>
              <a:t>Platform: same for all </a:t>
            </a:r>
            <a:r>
              <a:rPr lang="en-US" sz="2000" dirty="0" smtClean="0">
                <a:solidFill>
                  <a:srgbClr val="003367"/>
                </a:solidFill>
              </a:rPr>
              <a:t>applications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 dirty="0" err="1" smtClean="0">
                <a:solidFill>
                  <a:srgbClr val="003367"/>
                </a:solidFill>
              </a:rPr>
              <a:t>E,g</a:t>
            </a:r>
            <a:r>
              <a:rPr lang="en-US" sz="2000" dirty="0" smtClean="0">
                <a:solidFill>
                  <a:srgbClr val="003367"/>
                </a:solidFill>
              </a:rPr>
              <a:t>,, classical OS </a:t>
            </a:r>
            <a:r>
              <a:rPr lang="en-US" sz="2000" b="1" dirty="0" smtClean="0">
                <a:solidFill>
                  <a:srgbClr val="003367"/>
                </a:solidFill>
              </a:rPr>
              <a:t>kernel</a:t>
            </a:r>
            <a:endParaRPr lang="en-US" sz="2000" b="1" dirty="0">
              <a:solidFill>
                <a:srgbClr val="003367"/>
              </a:solidFill>
            </a:endParaRPr>
          </a:p>
        </p:txBody>
      </p:sp>
      <p:sp>
        <p:nvSpPr>
          <p:cNvPr id="146447" name="Text Box 17"/>
          <p:cNvSpPr txBox="1">
            <a:spLocks noChangeArrowheads="1"/>
          </p:cNvSpPr>
          <p:nvPr/>
        </p:nvSpPr>
        <p:spPr bwMode="auto">
          <a:xfrm>
            <a:off x="5715000" y="3233738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Libraries: shared by multiple applications</a:t>
            </a:r>
          </a:p>
        </p:txBody>
      </p:sp>
      <p:sp>
        <p:nvSpPr>
          <p:cNvPr id="146448" name="AutoShape 18"/>
          <p:cNvSpPr>
            <a:spLocks/>
          </p:cNvSpPr>
          <p:nvPr/>
        </p:nvSpPr>
        <p:spPr bwMode="auto">
          <a:xfrm>
            <a:off x="5257800" y="32766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49" name="AutoShape 19"/>
          <p:cNvSpPr>
            <a:spLocks/>
          </p:cNvSpPr>
          <p:nvPr/>
        </p:nvSpPr>
        <p:spPr bwMode="auto">
          <a:xfrm>
            <a:off x="5257800" y="1905000"/>
            <a:ext cx="228600" cy="1371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46450" name="Text Box 21"/>
          <p:cNvSpPr txBox="1">
            <a:spLocks noChangeArrowheads="1"/>
          </p:cNvSpPr>
          <p:nvPr/>
        </p:nvSpPr>
        <p:spPr bwMode="auto">
          <a:xfrm>
            <a:off x="5715000" y="2192338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>
                <a:solidFill>
                  <a:srgbClr val="003367"/>
                </a:solidFill>
              </a:rPr>
              <a:t>Applications</a:t>
            </a:r>
          </a:p>
        </p:txBody>
      </p:sp>
      <p:cxnSp>
        <p:nvCxnSpPr>
          <p:cNvPr id="146451" name="Straight Connector 292"/>
          <p:cNvCxnSpPr>
            <a:cxnSpLocks noChangeShapeType="1"/>
          </p:cNvCxnSpPr>
          <p:nvPr/>
        </p:nvCxnSpPr>
        <p:spPr bwMode="auto">
          <a:xfrm rot="16200000" flipH="1">
            <a:off x="2133600" y="5105400"/>
            <a:ext cx="990600" cy="8382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6452" name="Rectangle 302"/>
          <p:cNvSpPr>
            <a:spLocks noChangeArrowheads="1"/>
          </p:cNvSpPr>
          <p:nvPr/>
        </p:nvSpPr>
        <p:spPr bwMode="auto">
          <a:xfrm>
            <a:off x="3048000" y="6019800"/>
            <a:ext cx="594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2000" dirty="0">
                <a:solidFill>
                  <a:srgbClr val="003367"/>
                </a:solidFill>
              </a:rPr>
              <a:t>OS platform mediates access to shared resources.</a:t>
            </a:r>
          </a:p>
        </p:txBody>
      </p:sp>
      <p:sp>
        <p:nvSpPr>
          <p:cNvPr id="146453" name="TextBox 24"/>
          <p:cNvSpPr txBox="1">
            <a:spLocks noChangeArrowheads="1"/>
          </p:cNvSpPr>
          <p:nvPr/>
        </p:nvSpPr>
        <p:spPr bwMode="auto">
          <a:xfrm>
            <a:off x="152400" y="6488113"/>
            <a:ext cx="1249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sz="1800">
                <a:solidFill>
                  <a:schemeClr val="tx1"/>
                </a:solidFill>
              </a:rPr>
              <a:t>[RAD Lab]</a:t>
            </a:r>
          </a:p>
        </p:txBody>
      </p:sp>
    </p:spTree>
    <p:extLst>
      <p:ext uri="{BB962C8B-B14F-4D97-AF65-F5344CB8AC3E}">
        <p14:creationId xmlns:p14="http://schemas.microsoft.com/office/powerpoint/2010/main" val="350541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  <a:ea typeface="ＭＳ Ｐゴシック" charset="0"/>
              </a:rPr>
              <a:t>Libraries</a:t>
            </a:r>
            <a:endParaRPr lang="en-US" sz="3600" dirty="0">
              <a:latin typeface="Arial" charset="0"/>
              <a:ea typeface="ＭＳ Ｐゴシック" charset="0"/>
            </a:endParaRPr>
          </a:p>
        </p:txBody>
      </p:sp>
      <p:sp>
        <p:nvSpPr>
          <p:cNvPr id="139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</a:rPr>
              <a:t>Programs may incorporate (link to) </a:t>
            </a:r>
            <a:r>
              <a:rPr lang="en-US" sz="2000" b="1" dirty="0">
                <a:latin typeface="Arial" charset="0"/>
                <a:ea typeface="ＭＳ Ｐゴシック" charset="0"/>
              </a:rPr>
              <a:t>libraries</a:t>
            </a:r>
            <a:r>
              <a:rPr lang="en-US" sz="2000" dirty="0">
                <a:latin typeface="Arial" charset="0"/>
                <a:ea typeface="ＭＳ Ｐゴシック" charset="0"/>
              </a:rPr>
              <a:t> packaged with the OS or written by third parties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.</a:t>
            </a:r>
          </a:p>
          <a:p>
            <a:pPr lvl="1" eaLnBrk="1" hangingPunct="1"/>
            <a:r>
              <a:rPr lang="en-US" sz="1800" dirty="0" smtClean="0">
                <a:latin typeface="Arial" charset="0"/>
                <a:ea typeface="ＭＳ Ｐゴシック" charset="0"/>
              </a:rPr>
              <a:t>E.g., C </a:t>
            </a:r>
            <a:r>
              <a:rPr lang="en-US" sz="1800" b="1" dirty="0" smtClean="0">
                <a:latin typeface="Arial" charset="0"/>
                <a:ea typeface="ＭＳ Ｐゴシック" charset="0"/>
              </a:rPr>
              <a:t>standard library 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and </a:t>
            </a:r>
            <a:r>
              <a:rPr lang="en-US" sz="1800" b="1" dirty="0" smtClean="0">
                <a:latin typeface="Arial" charset="0"/>
                <a:ea typeface="ＭＳ Ｐゴシック" charset="0"/>
              </a:rPr>
              <a:t>standard I/O library</a:t>
            </a:r>
            <a:endParaRPr lang="en-US" sz="1800" b="1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</a:rPr>
              <a:t>These libraries may even define a system API that applications use.  (e.g., heap manager </a:t>
            </a:r>
            <a:r>
              <a:rPr lang="en-US" sz="2000" b="1" dirty="0" err="1">
                <a:latin typeface="Arial" charset="0"/>
                <a:ea typeface="ＭＳ Ｐゴシック" charset="0"/>
              </a:rPr>
              <a:t>malloc</a:t>
            </a:r>
            <a:r>
              <a:rPr lang="en-US" sz="2000" dirty="0">
                <a:latin typeface="Arial" charset="0"/>
                <a:ea typeface="ＭＳ Ｐゴシック" charset="0"/>
              </a:rPr>
              <a:t> and </a:t>
            </a:r>
            <a:r>
              <a:rPr lang="en-US" sz="2000" b="1" dirty="0">
                <a:latin typeface="Arial" charset="0"/>
                <a:ea typeface="ＭＳ Ｐゴシック" charset="0"/>
              </a:rPr>
              <a:t>free</a:t>
            </a:r>
            <a:r>
              <a:rPr lang="en-US" sz="2000" dirty="0">
                <a:latin typeface="Arial" charset="0"/>
                <a:ea typeface="ＭＳ Ｐゴシック" charset="0"/>
              </a:rPr>
              <a:t>).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Libraries </a:t>
            </a:r>
            <a:r>
              <a:rPr lang="en-US" sz="2000" dirty="0">
                <a:latin typeface="Arial" charset="0"/>
                <a:ea typeface="ＭＳ Ｐゴシック" charset="0"/>
              </a:rPr>
              <a:t>run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as part of the program.  </a:t>
            </a:r>
            <a:r>
              <a:rPr lang="en-US" sz="2000" dirty="0">
                <a:latin typeface="Arial" charset="0"/>
                <a:ea typeface="ＭＳ Ｐゴシック" charset="0"/>
              </a:rPr>
              <a:t>Any failure in the library can damage the program, and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vice versa.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</a:rPr>
              <a:t>These libraries have no more privilege or power than any other part of the program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.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However, some libraries are merely wrappers for </a:t>
            </a:r>
            <a:r>
              <a:rPr lang="en-US" sz="2000" b="1" dirty="0" smtClean="0">
                <a:latin typeface="Arial" charset="0"/>
                <a:ea typeface="ＭＳ Ｐゴシック" charset="0"/>
              </a:rPr>
              <a:t>system calls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to the trusted operating system </a:t>
            </a:r>
            <a:r>
              <a:rPr lang="en-US" sz="2000" b="1" dirty="0" smtClean="0">
                <a:latin typeface="Arial" charset="0"/>
                <a:ea typeface="ＭＳ Ｐゴシック" charset="0"/>
              </a:rPr>
              <a:t>kernel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.</a:t>
            </a:r>
            <a:endParaRPr lang="en-US" sz="20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7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module</a:t>
            </a:r>
            <a:endParaRPr lang="en-US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092825" y="3111500"/>
            <a:ext cx="1819275" cy="539750"/>
            <a:chOff x="1785" y="1844"/>
            <a:chExt cx="1292" cy="383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1824" y="1853"/>
              <a:ext cx="1253" cy="374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" name="Text Box 23"/>
            <p:cNvSpPr txBox="1">
              <a:spLocks noChangeArrowheads="1"/>
            </p:cNvSpPr>
            <p:nvPr/>
          </p:nvSpPr>
          <p:spPr bwMode="auto">
            <a:xfrm>
              <a:off x="1785" y="1844"/>
              <a:ext cx="47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600" b="1" i="1" smtClean="0"/>
                <a:t>P1()</a:t>
              </a:r>
              <a:endParaRPr lang="en-US" sz="3200" u="sng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092825" y="3686175"/>
            <a:ext cx="1819275" cy="539750"/>
            <a:chOff x="1785" y="1844"/>
            <a:chExt cx="1292" cy="383"/>
          </a:xfrm>
        </p:grpSpPr>
        <p:sp>
          <p:nvSpPr>
            <p:cNvPr id="9" name="Rectangle 25"/>
            <p:cNvSpPr>
              <a:spLocks noChangeArrowheads="1"/>
            </p:cNvSpPr>
            <p:nvPr/>
          </p:nvSpPr>
          <p:spPr bwMode="auto">
            <a:xfrm>
              <a:off x="1824" y="1853"/>
              <a:ext cx="1253" cy="374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1785" y="1844"/>
              <a:ext cx="47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600" b="1" i="1" smtClean="0"/>
                <a:t>P2()</a:t>
              </a:r>
              <a:endParaRPr lang="en-US" sz="3200" u="sng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</p:grp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6092825" y="4260850"/>
            <a:ext cx="1819275" cy="539750"/>
            <a:chOff x="1785" y="1844"/>
            <a:chExt cx="1292" cy="383"/>
          </a:xfrm>
        </p:grpSpPr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1824" y="1853"/>
              <a:ext cx="1253" cy="374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1785" y="1844"/>
              <a:ext cx="47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600" b="1" i="1" smtClean="0"/>
                <a:t>P3()</a:t>
              </a:r>
              <a:endParaRPr lang="en-US" sz="3200" u="sng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</p:grpSp>
      <p:grpSp>
        <p:nvGrpSpPr>
          <p:cNvPr id="14" name="Group 30"/>
          <p:cNvGrpSpPr>
            <a:grpSpLocks/>
          </p:cNvGrpSpPr>
          <p:nvPr/>
        </p:nvGrpSpPr>
        <p:grpSpPr bwMode="auto">
          <a:xfrm>
            <a:off x="6092825" y="4835525"/>
            <a:ext cx="1819275" cy="539750"/>
            <a:chOff x="1785" y="1844"/>
            <a:chExt cx="1292" cy="383"/>
          </a:xfrm>
        </p:grpSpPr>
        <p:sp>
          <p:nvSpPr>
            <p:cNvPr id="15" name="Rectangle 31"/>
            <p:cNvSpPr>
              <a:spLocks noChangeArrowheads="1"/>
            </p:cNvSpPr>
            <p:nvPr/>
          </p:nvSpPr>
          <p:spPr bwMode="auto">
            <a:xfrm>
              <a:off x="1824" y="1853"/>
              <a:ext cx="1253" cy="374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1785" y="1844"/>
              <a:ext cx="47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600" b="1" i="1" smtClean="0"/>
                <a:t>P4()</a:t>
              </a:r>
              <a:endParaRPr lang="en-US" sz="3200" u="sng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</p:grp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6127750" y="2517775"/>
            <a:ext cx="1797050" cy="2892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" name="Rectangle 34"/>
          <p:cNvSpPr>
            <a:spLocks noChangeArrowheads="1"/>
          </p:cNvSpPr>
          <p:nvPr/>
        </p:nvSpPr>
        <p:spPr bwMode="auto">
          <a:xfrm>
            <a:off x="6146800" y="2563813"/>
            <a:ext cx="1765300" cy="52705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9" name="Rectangle 35"/>
          <p:cNvSpPr>
            <a:spLocks noChangeArrowheads="1"/>
          </p:cNvSpPr>
          <p:nvPr/>
        </p:nvSpPr>
        <p:spPr bwMode="auto">
          <a:xfrm>
            <a:off x="6102350" y="25685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en-US" sz="1800" b="1" i="1"/>
              <a:t>state</a:t>
            </a:r>
            <a:endParaRPr lang="en-US" sz="1600" b="1" i="1"/>
          </a:p>
        </p:txBody>
      </p:sp>
      <p:sp>
        <p:nvSpPr>
          <p:cNvPr id="28" name="Rectangle 27"/>
          <p:cNvSpPr/>
          <p:nvPr/>
        </p:nvSpPr>
        <p:spPr>
          <a:xfrm>
            <a:off x="1219200" y="144780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 smtClean="0"/>
              <a:t>int</a:t>
            </a:r>
            <a:r>
              <a:rPr lang="fr-FR" dirty="0" smtClean="0"/>
              <a:t> val = 0;</a:t>
            </a:r>
          </a:p>
          <a:p>
            <a:endParaRPr lang="fr-FR" dirty="0" smtClean="0"/>
          </a:p>
          <a:p>
            <a:r>
              <a:rPr lang="fr-FR" dirty="0" err="1" smtClean="0"/>
              <a:t>int</a:t>
            </a:r>
            <a:r>
              <a:rPr lang="fr-FR" dirty="0" smtClean="0"/>
              <a:t> p1(char *s) {</a:t>
            </a:r>
          </a:p>
          <a:p>
            <a:r>
              <a:rPr lang="fr-FR" dirty="0" smtClean="0"/>
              <a:t>  return 1;</a:t>
            </a:r>
          </a:p>
          <a:p>
            <a:r>
              <a:rPr lang="fr-FR" dirty="0" smtClean="0"/>
              <a:t>}</a:t>
            </a:r>
          </a:p>
          <a:p>
            <a:endParaRPr lang="fr-FR" dirty="0" smtClean="0"/>
          </a:p>
          <a:p>
            <a:r>
              <a:rPr lang="fr-FR" dirty="0" err="1" smtClean="0"/>
              <a:t>int</a:t>
            </a:r>
            <a:r>
              <a:rPr lang="fr-FR" dirty="0" smtClean="0"/>
              <a:t> p2() {</a:t>
            </a:r>
          </a:p>
          <a:p>
            <a:r>
              <a:rPr lang="fr-FR" dirty="0" smtClean="0"/>
              <a:t>  char *s;</a:t>
            </a:r>
          </a:p>
          <a:p>
            <a:r>
              <a:rPr lang="fr-FR" dirty="0" smtClean="0"/>
              <a:t>  </a:t>
            </a:r>
            <a:r>
              <a:rPr lang="fr-FR" dirty="0" err="1" smtClean="0"/>
              <a:t>int</a:t>
            </a:r>
            <a:r>
              <a:rPr lang="fr-FR" dirty="0" smtClean="0"/>
              <a:t> i;</a:t>
            </a:r>
          </a:p>
          <a:p>
            <a:r>
              <a:rPr lang="fr-FR" dirty="0" smtClean="0"/>
              <a:t>  s = "hello\n";</a:t>
            </a:r>
          </a:p>
          <a:p>
            <a:r>
              <a:rPr lang="fr-FR" dirty="0" smtClean="0"/>
              <a:t>  i = p1(s);</a:t>
            </a:r>
          </a:p>
          <a:p>
            <a:r>
              <a:rPr lang="fr-FR" dirty="0" smtClean="0"/>
              <a:t>  return(i);</a:t>
            </a:r>
          </a:p>
          <a:p>
            <a:r>
              <a:rPr lang="fr-FR" dirty="0" smtClean="0"/>
              <a:t>}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596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5">
      <a:dk1>
        <a:srgbClr val="003367"/>
      </a:dk1>
      <a:lt1>
        <a:srgbClr val="37305A"/>
      </a:lt1>
      <a:dk2>
        <a:srgbClr val="E0E4DC"/>
      </a:dk2>
      <a:lt2>
        <a:srgbClr val="B5B5B5"/>
      </a:lt2>
      <a:accent1>
        <a:srgbClr val="4D8CF1"/>
      </a:accent1>
      <a:accent2>
        <a:srgbClr val="651222"/>
      </a:accent2>
      <a:accent3>
        <a:srgbClr val="0036A6"/>
      </a:accent3>
      <a:accent4>
        <a:srgbClr val="666666"/>
      </a:accent4>
      <a:accent5>
        <a:srgbClr val="738300"/>
      </a:accent5>
      <a:accent6>
        <a:srgbClr val="003367"/>
      </a:accent6>
      <a:hlink>
        <a:srgbClr val="0036A6"/>
      </a:hlink>
      <a:folHlink>
        <a:srgbClr val="4E005F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85974</TotalTime>
  <Words>1777</Words>
  <Application>Microsoft Macintosh PowerPoint</Application>
  <PresentationFormat>On-screen Show (4:3)</PresentationFormat>
  <Paragraphs>443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Office Theme</vt:lpstr>
      <vt:lpstr>PowerPoint Presentation</vt:lpstr>
      <vt:lpstr>The Operating System</vt:lpstr>
      <vt:lpstr>Today</vt:lpstr>
      <vt:lpstr>A simple C program</vt:lpstr>
      <vt:lpstr>Simple I/O: args and printf</vt:lpstr>
      <vt:lpstr>Environment variables</vt:lpstr>
      <vt:lpstr>OS Platform: A Better Model</vt:lpstr>
      <vt:lpstr>Libraries</vt:lpstr>
      <vt:lpstr>A simple module</vt:lpstr>
      <vt:lpstr>PowerPoint Presentation</vt:lpstr>
      <vt:lpstr>Global data (“static”)</vt:lpstr>
      <vt:lpstr>Assembler directives: quick peek</vt:lpstr>
      <vt:lpstr>Calling the module</vt:lpstr>
      <vt:lpstr>The Birth of a Program (C/Ux)</vt:lpstr>
      <vt:lpstr>What’s in an Object File or Executable?</vt:lpstr>
      <vt:lpstr>Running a program</vt:lpstr>
      <vt:lpstr>A Peek Inside a Running Program</vt:lpstr>
      <vt:lpstr>VAS example (32-bit)</vt:lpstr>
      <vt:lpstr>int P(int a){…}  void C(int x){    int y=P(x);  }</vt:lpstr>
      <vt:lpstr>int P(int a){…}  void C(int x){    int y=P(x);  }</vt:lpstr>
      <vt:lpstr>Review of the stack</vt:lpstr>
      <vt:lpstr>PowerPoint Presentation</vt:lpstr>
      <vt:lpstr>PowerPoint Presentation</vt:lpstr>
      <vt:lpstr>PowerPoint Presentation</vt:lpstr>
      <vt:lpstr>Heap: dynamic memory</vt:lpstr>
      <vt:lpstr>“Classic Linux Address Space”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About Systems</dc:title>
  <dc:subject/>
  <dc:creator>Jeff Chase</dc:creator>
  <cp:keywords/>
  <dc:description/>
  <cp:lastModifiedBy>Jeff Chase</cp:lastModifiedBy>
  <cp:revision>5227</cp:revision>
  <cp:lastPrinted>1601-01-01T00:00:00Z</cp:lastPrinted>
  <dcterms:created xsi:type="dcterms:W3CDTF">2011-04-11T18:52:21Z</dcterms:created>
  <dcterms:modified xsi:type="dcterms:W3CDTF">2013-02-14T13:42:19Z</dcterms:modified>
  <cp:category/>
</cp:coreProperties>
</file>