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1166" r:id="rId3"/>
    <p:sldId id="1195" r:id="rId4"/>
    <p:sldId id="1211" r:id="rId5"/>
    <p:sldId id="1167" r:id="rId6"/>
    <p:sldId id="1158" r:id="rId7"/>
    <p:sldId id="1201" r:id="rId8"/>
    <p:sldId id="1176" r:id="rId9"/>
    <p:sldId id="1173" r:id="rId10"/>
    <p:sldId id="1232" r:id="rId11"/>
    <p:sldId id="1203" r:id="rId12"/>
    <p:sldId id="1204" r:id="rId13"/>
    <p:sldId id="1222" r:id="rId14"/>
    <p:sldId id="1174" r:id="rId15"/>
    <p:sldId id="1175" r:id="rId16"/>
    <p:sldId id="1215" r:id="rId17"/>
    <p:sldId id="1216" r:id="rId18"/>
    <p:sldId id="1217" r:id="rId19"/>
    <p:sldId id="1218" r:id="rId20"/>
    <p:sldId id="1231" r:id="rId21"/>
    <p:sldId id="1220" r:id="rId22"/>
    <p:sldId id="1221" r:id="rId23"/>
    <p:sldId id="1219" r:id="rId24"/>
    <p:sldId id="1223" r:id="rId25"/>
    <p:sldId id="1177" r:id="rId26"/>
    <p:sldId id="1180" r:id="rId27"/>
    <p:sldId id="1202" r:id="rId28"/>
    <p:sldId id="1227" r:id="rId29"/>
    <p:sldId id="1229" r:id="rId30"/>
    <p:sldId id="1228" r:id="rId31"/>
    <p:sldId id="1161" r:id="rId32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A8DFB"/>
    <a:srgbClr val="618FFD"/>
    <a:srgbClr val="00264D"/>
    <a:srgbClr val="636464"/>
    <a:srgbClr val="F3F3F3"/>
    <a:srgbClr val="46FF77"/>
    <a:srgbClr val="E8161F"/>
    <a:srgbClr val="E8E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88" y="-3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4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buNone/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200">
                <a:cs typeface="Arial" charset="0"/>
              </a:defRPr>
            </a:lvl1pPr>
          </a:lstStyle>
          <a:p>
            <a:pPr>
              <a:defRPr/>
            </a:pPr>
            <a:fld id="{48D443D6-FB5E-7C42-B16E-7EDDCD870E40}" type="datetime1">
              <a:rPr lang="en-US"/>
              <a:pPr>
                <a:defRPr/>
              </a:pPr>
              <a:t>2/14/13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buNone/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200">
                <a:cs typeface="Arial" charset="0"/>
              </a:defRPr>
            </a:lvl1pPr>
          </a:lstStyle>
          <a:p>
            <a:pPr>
              <a:defRPr/>
            </a:pPr>
            <a:fld id="{E037FB44-4180-0044-AD26-22E815129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116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2150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D7113CB9-9A72-F24E-8D2E-4CA3AFA73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93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0ED531-658C-4640-BF33-A8FA3EEF0D5A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fld id="{42F4AAD6-6E53-5A41-9644-0AEB8526E593}" type="slidenum">
              <a:rPr lang="en-US" sz="1200">
                <a:solidFill>
                  <a:schemeClr val="tx1"/>
                </a:solidFill>
                <a:latin typeface="Calibri" charset="0"/>
                <a:cs typeface="Arial" charset="0"/>
              </a:rPr>
              <a:pPr defTabSz="455613" eaLnBrk="1" hangingPunct="1"/>
              <a:t>5</a:t>
            </a:fld>
            <a:endParaRPr lang="en-US" sz="1200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2327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1" tIns="45610" rIns="91221" bIns="45610"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Executable images are also built from separately developed components (modules)...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separate compilation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symbol tables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...linked together by system utilities.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cross-module procedure calls and data references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relocation records and linkage sections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static link-and-load in </a:t>
            </a:r>
            <a:r>
              <a:rPr lang="ja-JP" altLang="en-US">
                <a:latin typeface="Times New Roman" charset="0"/>
                <a:ea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</a:rPr>
              <a:t>traditional</a:t>
            </a:r>
            <a:r>
              <a:rPr lang="ja-JP" altLang="en-US">
                <a:latin typeface="Times New Roman" charset="0"/>
                <a:ea typeface="ＭＳ Ｐゴシック" charset="0"/>
              </a:rPr>
              <a:t>”</a:t>
            </a:r>
            <a:r>
              <a:rPr lang="en-US" altLang="ja-JP">
                <a:latin typeface="Times New Roman" charset="0"/>
                <a:ea typeface="ＭＳ Ｐゴシック" charset="0"/>
              </a:rPr>
              <a:t> Unix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DLLs and shared libraries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importance of calling conventions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fld id="{E0E3C013-BDD1-0941-9F66-1B90DA79EFD3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defTabSz="455613" eaLnBrk="1" hangingPunct="1"/>
              <a:t>6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919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3124200" y="6229350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B7102-0CB9-2C4E-AEDB-C4FD3D7C4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0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6858000" y="6248400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7740E11-9CFB-B54D-84A8-E9F7C80E41CB}" type="slidenum">
              <a:rPr lang="en-US"/>
              <a:pPr>
                <a:defRPr/>
              </a:pPr>
              <a:t>‹#›</a:t>
            </a:fld>
            <a:r>
              <a:rPr lang="en-US"/>
              <a:t> of 12</a:t>
            </a:r>
          </a:p>
        </p:txBody>
      </p:sp>
    </p:spTree>
    <p:extLst>
      <p:ext uri="{BB962C8B-B14F-4D97-AF65-F5344CB8AC3E}">
        <p14:creationId xmlns:p14="http://schemas.microsoft.com/office/powerpoint/2010/main" val="17041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9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 noChangeArrowheads="1"/>
          </p:cNvSpPr>
          <p:nvPr>
            <p:ph type="sldNum" idx="10"/>
          </p:nvPr>
        </p:nvSpPr>
        <p:spPr>
          <a:xfrm>
            <a:off x="3124200" y="6229350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93E3D-F40E-5E49-AE61-FB4A0F70F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1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70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3124200" y="6229350"/>
            <a:ext cx="2130425" cy="473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2DCCC-C58F-8F49-9631-211785B92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8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97" r:id="rId1"/>
    <p:sldLayoutId id="2147487798" r:id="rId2"/>
    <p:sldLayoutId id="2147487784" r:id="rId3"/>
    <p:sldLayoutId id="2147487799" r:id="rId4"/>
    <p:sldLayoutId id="2147487815" r:id="rId5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264D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264D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>
          <a:solidFill>
            <a:srgbClr val="00264D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ikipedia.org/wiki/ASCII" TargetMode="External"/><Relationship Id="rId3" Type="http://schemas.openxmlformats.org/officeDocument/2006/relationships/hyperlink" Target="http://wikipedia.org/wiki/Endiannes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csapp.cs.cm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066800" y="1524000"/>
            <a:ext cx="7162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200" b="1" dirty="0" smtClean="0">
                <a:solidFill>
                  <a:srgbClr val="161645"/>
                </a:solidFill>
                <a:latin typeface="Calibri" charset="0"/>
              </a:rPr>
              <a:t>More on Programs and Processes</a:t>
            </a:r>
            <a:endParaRPr lang="en-US" sz="3200" b="1" dirty="0">
              <a:solidFill>
                <a:srgbClr val="161645"/>
              </a:solidFill>
              <a:latin typeface="Calibri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b="1" dirty="0">
              <a:solidFill>
                <a:srgbClr val="161645"/>
              </a:solidFill>
              <a:latin typeface="Calibri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2400" y="3810000"/>
            <a:ext cx="845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rgbClr val="161645"/>
                </a:solidFill>
                <a:latin typeface="Calibri" charset="0"/>
              </a:rPr>
              <a:t>Jeff Chase</a:t>
            </a:r>
          </a:p>
          <a:p>
            <a:pPr algn="ctr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rgbClr val="161645"/>
                </a:solidFill>
                <a:latin typeface="Calibri" charset="0"/>
              </a:rPr>
              <a:t>Duke University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hints on using Unix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Find a properly installed Unix system: </a:t>
            </a:r>
            <a:r>
              <a:rPr lang="en-US" sz="1800" dirty="0" err="1" smtClean="0"/>
              <a:t>linux.cs.duke.edu</a:t>
            </a:r>
            <a:r>
              <a:rPr lang="en-US" sz="1800" dirty="0" smtClean="0"/>
              <a:t>, or </a:t>
            </a:r>
            <a:r>
              <a:rPr lang="en-US" sz="1800" dirty="0" err="1" smtClean="0"/>
              <a:t>MacOS</a:t>
            </a:r>
            <a:r>
              <a:rPr lang="en-US" sz="1800" dirty="0" smtClean="0"/>
              <a:t> with </a:t>
            </a:r>
            <a:r>
              <a:rPr lang="en-US" sz="1800" dirty="0" err="1" smtClean="0"/>
              <a:t>Xcode</a:t>
            </a:r>
            <a:r>
              <a:rPr lang="en-US" sz="1800" dirty="0" smtClean="0"/>
              <a:t> and its command line tools will do nicely.</a:t>
            </a:r>
          </a:p>
          <a:p>
            <a:r>
              <a:rPr lang="en-US" sz="1800" dirty="0" smtClean="0"/>
              <a:t>Learn a little about the Unix shell command language: e.g., look ahead to the shell lab, Lab #2.  On </a:t>
            </a:r>
            <a:r>
              <a:rPr lang="en-US" sz="1800" dirty="0" err="1" smtClean="0"/>
              <a:t>MacOS</a:t>
            </a:r>
            <a:r>
              <a:rPr lang="en-US" sz="1800" dirty="0" smtClean="0"/>
              <a:t> open the standard </a:t>
            </a:r>
            <a:r>
              <a:rPr lang="en-US" sz="1800" b="1" dirty="0" smtClean="0"/>
              <a:t>Terminal</a:t>
            </a:r>
            <a:r>
              <a:rPr lang="en-US" sz="1800" dirty="0" smtClean="0"/>
              <a:t> utility.</a:t>
            </a:r>
          </a:p>
          <a:p>
            <a:r>
              <a:rPr lang="en-US" sz="1800" dirty="0" smtClean="0"/>
              <a:t>Learn some basic commands: </a:t>
            </a:r>
            <a:r>
              <a:rPr lang="en-US" sz="1800" b="1" dirty="0" smtClean="0"/>
              <a:t>cd, </a:t>
            </a:r>
            <a:r>
              <a:rPr lang="en-US" sz="1800" b="1" dirty="0" err="1" smtClean="0"/>
              <a:t>ls</a:t>
            </a:r>
            <a:r>
              <a:rPr lang="en-US" sz="1800" b="1" dirty="0" smtClean="0"/>
              <a:t>, cat, </a:t>
            </a:r>
            <a:r>
              <a:rPr lang="en-US" sz="1800" b="1" dirty="0" err="1" smtClean="0"/>
              <a:t>grep</a:t>
            </a:r>
            <a:r>
              <a:rPr lang="en-US" sz="1800" b="1" dirty="0" smtClean="0"/>
              <a:t>, more/less, </a:t>
            </a:r>
            <a:r>
              <a:rPr lang="en-US" sz="1800" b="1" dirty="0" err="1" smtClean="0"/>
              <a:t>pwd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rm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cp</a:t>
            </a:r>
            <a:r>
              <a:rPr lang="en-US" sz="1800" b="1" dirty="0" smtClean="0"/>
              <a:t>, mv</a:t>
            </a:r>
            <a:r>
              <a:rPr lang="en-US" sz="1800" dirty="0" smtClean="0"/>
              <a:t>, and a text editor of some kind (</a:t>
            </a:r>
            <a:r>
              <a:rPr lang="en-US" sz="1800" b="1" dirty="0" smtClean="0"/>
              <a:t>vi, </a:t>
            </a:r>
            <a:r>
              <a:rPr lang="en-US" sz="1800" b="1" dirty="0" err="1" smtClean="0"/>
              <a:t>emacs</a:t>
            </a:r>
            <a:r>
              <a:rPr lang="en-US" sz="1800" dirty="0" smtClean="0"/>
              <a:t>, …).  Spend one hour.</a:t>
            </a:r>
          </a:p>
          <a:p>
            <a:r>
              <a:rPr lang="en-US" sz="1800" dirty="0" smtClean="0"/>
              <a:t>Learn basics of </a:t>
            </a:r>
            <a:r>
              <a:rPr lang="en-US" sz="1800" b="1" dirty="0" smtClean="0"/>
              <a:t>make</a:t>
            </a:r>
            <a:r>
              <a:rPr lang="en-US" sz="1800" dirty="0" smtClean="0"/>
              <a:t>.  Look at the </a:t>
            </a:r>
            <a:r>
              <a:rPr lang="en-US" sz="1800" b="1" dirty="0" err="1" smtClean="0"/>
              <a:t>makefile</a:t>
            </a:r>
            <a:r>
              <a:rPr lang="en-US" sz="1800" dirty="0" smtClean="0"/>
              <a:t>.  Run “</a:t>
            </a:r>
            <a:r>
              <a:rPr lang="en-US" sz="1800" b="1" dirty="0" smtClean="0"/>
              <a:t>make –</a:t>
            </a:r>
            <a:r>
              <a:rPr lang="en-US" sz="1800" b="1" dirty="0" err="1" smtClean="0"/>
              <a:t>i</a:t>
            </a:r>
            <a:r>
              <a:rPr lang="en-US" sz="1800" dirty="0" smtClean="0"/>
              <a:t>” to get it to tell you what it is doing.  Understand what it is doing</a:t>
            </a:r>
            <a:r>
              <a:rPr lang="en-US" sz="1800" dirty="0"/>
              <a:t>.</a:t>
            </a:r>
            <a:endParaRPr lang="en-US" sz="1800" dirty="0" smtClean="0"/>
          </a:p>
          <a:p>
            <a:r>
              <a:rPr lang="en-US" sz="1800" dirty="0" smtClean="0"/>
              <a:t>Wikipedia is a good source for basics.  Use the </a:t>
            </a:r>
            <a:r>
              <a:rPr lang="en-US" sz="1800" b="1" dirty="0" smtClean="0"/>
              <a:t>man</a:t>
            </a:r>
            <a:r>
              <a:rPr lang="en-US" sz="1800" dirty="0" smtClean="0"/>
              <a:t> command to learn about commands (1), </a:t>
            </a:r>
            <a:r>
              <a:rPr lang="en-US" sz="1800" dirty="0" err="1" smtClean="0"/>
              <a:t>syscalls</a:t>
            </a:r>
            <a:r>
              <a:rPr lang="en-US" sz="1800" dirty="0" smtClean="0"/>
              <a:t> (2), or C libraries (3).  E.g.: type “man man”.</a:t>
            </a:r>
          </a:p>
          <a:p>
            <a:r>
              <a:rPr lang="en-US" sz="1800" dirty="0" smtClean="0"/>
              <a:t>Know how to run your programs under a debugger: </a:t>
            </a:r>
            <a:r>
              <a:rPr lang="en-US" sz="1800" b="1" dirty="0" err="1" smtClean="0"/>
              <a:t>gdb</a:t>
            </a:r>
            <a:r>
              <a:rPr lang="en-US" sz="1800" dirty="0" smtClean="0"/>
              <a:t>.  If it crashes you can find out where.  It’s easy to set breakpoints, print variables, etc.</a:t>
            </a:r>
          </a:p>
          <a:p>
            <a:r>
              <a:rPr lang="en-US" sz="1800" dirty="0" smtClean="0"/>
              <a:t>If your program doesn’t compile, deal with errors from the top down.  Try “make &gt;out 2&gt;out”.  It puts all output in the file “out” to examine at leisure. </a:t>
            </a:r>
          </a:p>
          <a:p>
            <a:r>
              <a:rPr lang="en-US" sz="1800" dirty="0" smtClean="0"/>
              <a:t>Put source in a revision system like </a:t>
            </a:r>
            <a:r>
              <a:rPr lang="en-US" sz="1800" b="1" dirty="0" err="1" smtClean="0"/>
              <a:t>git</a:t>
            </a:r>
            <a:r>
              <a:rPr lang="en-US" sz="1800" dirty="0" smtClean="0"/>
              <a:t> or </a:t>
            </a:r>
            <a:r>
              <a:rPr lang="en-US" sz="1800" b="1" dirty="0" err="1" smtClean="0"/>
              <a:t>svn</a:t>
            </a:r>
            <a:r>
              <a:rPr lang="en-US" sz="1800" dirty="0" smtClean="0"/>
              <a:t>, but </a:t>
            </a:r>
            <a:r>
              <a:rPr lang="en-US" sz="1800" b="1" dirty="0" smtClean="0"/>
              <a:t>Do. Not. Share. It.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55797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heap (1)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442621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#include &lt;</a:t>
            </a:r>
            <a:r>
              <a:rPr lang="en-US" dirty="0" err="1" smtClean="0"/>
              <a:t>stdlib.h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#include &lt;</a:t>
            </a:r>
            <a:r>
              <a:rPr lang="en-US" dirty="0" err="1" smtClean="0"/>
              <a:t>stdio.h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char* </a:t>
            </a:r>
            <a:r>
              <a:rPr lang="en-US" dirty="0" err="1" smtClean="0"/>
              <a:t>cb</a:t>
            </a:r>
            <a:r>
              <a:rPr lang="en-US" dirty="0" smtClean="0"/>
              <a:t> = (char*) </a:t>
            </a:r>
            <a:r>
              <a:rPr lang="en-US" dirty="0" err="1" smtClean="0"/>
              <a:t>malloc</a:t>
            </a:r>
            <a:r>
              <a:rPr lang="en-US" dirty="0" smtClean="0"/>
              <a:t>(14);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cb</a:t>
            </a:r>
            <a:r>
              <a:rPr lang="en-US" dirty="0" smtClean="0"/>
              <a:t>[0]='h';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cb</a:t>
            </a:r>
            <a:r>
              <a:rPr lang="en-US" dirty="0" smtClean="0"/>
              <a:t>[1]='</a:t>
            </a:r>
            <a:r>
              <a:rPr lang="en-US" dirty="0" err="1" smtClean="0"/>
              <a:t>i</a:t>
            </a:r>
            <a:r>
              <a:rPr lang="en-US" dirty="0" smtClean="0"/>
              <a:t>';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cb</a:t>
            </a:r>
            <a:r>
              <a:rPr lang="en-US" dirty="0" smtClean="0"/>
              <a:t>[2]='!';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cb</a:t>
            </a:r>
            <a:r>
              <a:rPr lang="en-US" dirty="0" smtClean="0"/>
              <a:t>[3]='\0';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("%s\n", </a:t>
            </a:r>
            <a:r>
              <a:rPr lang="en-US" dirty="0" err="1" smtClean="0"/>
              <a:t>cb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free(</a:t>
            </a:r>
            <a:r>
              <a:rPr lang="en-US" dirty="0" err="1" smtClean="0"/>
              <a:t>cb</a:t>
            </a:r>
            <a:r>
              <a:rPr lang="en-US" dirty="0" smtClean="0"/>
              <a:t>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8200" y="4724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chase$ cc -o heap </a:t>
            </a:r>
            <a:r>
              <a:rPr lang="en-US" dirty="0" err="1" smtClean="0">
                <a:solidFill>
                  <a:srgbClr val="0000FF"/>
                </a:solidFill>
              </a:rPr>
              <a:t>heap.c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chase$ ./heap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hi!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chase$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9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heap (2)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44780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#include &lt;</a:t>
            </a:r>
            <a:r>
              <a:rPr lang="en-US" sz="2000" dirty="0" err="1" smtClean="0"/>
              <a:t>stdlib.h</a:t>
            </a:r>
            <a:r>
              <a:rPr lang="en-US" sz="2000" dirty="0" smtClean="0"/>
              <a:t>&gt;</a:t>
            </a:r>
          </a:p>
          <a:p>
            <a:r>
              <a:rPr lang="en-US" sz="2000" dirty="0" smtClean="0"/>
              <a:t>#include &lt;</a:t>
            </a:r>
            <a:r>
              <a:rPr lang="en-US" sz="2000" dirty="0" err="1" smtClean="0"/>
              <a:t>stdio.h</a:t>
            </a:r>
            <a:r>
              <a:rPr lang="en-US" sz="2000" dirty="0" smtClean="0"/>
              <a:t>&gt;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main()</a:t>
            </a:r>
          </a:p>
          <a:p>
            <a:r>
              <a:rPr lang="en-US" sz="2000" dirty="0" smtClean="0"/>
              <a:t>{</a:t>
            </a:r>
          </a:p>
          <a:p>
            <a:r>
              <a:rPr lang="en-US" sz="2000" dirty="0" smtClean="0"/>
              <a:t>  char* </a:t>
            </a:r>
            <a:r>
              <a:rPr lang="en-US" sz="2000" dirty="0" err="1" smtClean="0"/>
              <a:t>cb</a:t>
            </a:r>
            <a:r>
              <a:rPr lang="en-US" sz="2000" dirty="0" smtClean="0"/>
              <a:t> = (char*) </a:t>
            </a:r>
            <a:r>
              <a:rPr lang="en-US" sz="2000" dirty="0" err="1" smtClean="0"/>
              <a:t>malloc</a:t>
            </a:r>
            <a:r>
              <a:rPr lang="en-US" sz="2000" dirty="0" smtClean="0"/>
              <a:t>(14);</a:t>
            </a:r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cb</a:t>
            </a:r>
            <a:r>
              <a:rPr lang="en-US" sz="2000" dirty="0" smtClean="0"/>
              <a:t>[0]='h';</a:t>
            </a:r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cb</a:t>
            </a:r>
            <a:r>
              <a:rPr lang="en-US" sz="2000" dirty="0" smtClean="0"/>
              <a:t>[1]='</a:t>
            </a:r>
            <a:r>
              <a:rPr lang="en-US" sz="2000" dirty="0" err="1" smtClean="0"/>
              <a:t>i</a:t>
            </a:r>
            <a:r>
              <a:rPr lang="en-US" sz="2000" dirty="0" smtClean="0"/>
              <a:t>';</a:t>
            </a:r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cb</a:t>
            </a:r>
            <a:r>
              <a:rPr lang="en-US" sz="2000" dirty="0" smtClean="0"/>
              <a:t>[2]='!';</a:t>
            </a:r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cb</a:t>
            </a:r>
            <a:r>
              <a:rPr lang="en-US" sz="2000" dirty="0" smtClean="0"/>
              <a:t>[3]='\0';</a:t>
            </a:r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printf</a:t>
            </a:r>
            <a:r>
              <a:rPr lang="en-US" sz="2000" dirty="0" smtClean="0"/>
              <a:t>("%s\n", </a:t>
            </a:r>
            <a:r>
              <a:rPr lang="en-US" sz="2000" dirty="0" err="1" smtClean="0"/>
              <a:t>cb</a:t>
            </a:r>
            <a:r>
              <a:rPr lang="en-US" sz="2000" dirty="0" smtClean="0"/>
              <a:t>);</a:t>
            </a:r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int</a:t>
            </a:r>
            <a:r>
              <a:rPr lang="en-US" sz="2000" dirty="0" smtClean="0"/>
              <a:t> *</a:t>
            </a:r>
            <a:r>
              <a:rPr lang="en-US" sz="2000" dirty="0" err="1" smtClean="0"/>
              <a:t>ip</a:t>
            </a:r>
            <a:r>
              <a:rPr lang="en-US" sz="2000" dirty="0" smtClean="0"/>
              <a:t> = (</a:t>
            </a:r>
            <a:r>
              <a:rPr lang="en-US" sz="2000" dirty="0" err="1" smtClean="0"/>
              <a:t>int</a:t>
            </a:r>
            <a:r>
              <a:rPr lang="en-US" sz="2000" dirty="0" smtClean="0"/>
              <a:t>*)</a:t>
            </a:r>
            <a:r>
              <a:rPr lang="en-US" sz="2000" dirty="0" err="1" smtClean="0"/>
              <a:t>cb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printf</a:t>
            </a:r>
            <a:r>
              <a:rPr lang="en-US" sz="2000" dirty="0" smtClean="0"/>
              <a:t>("0x%x\n", *</a:t>
            </a:r>
            <a:r>
              <a:rPr lang="en-US" sz="2000" dirty="0" err="1" smtClean="0"/>
              <a:t>ip</a:t>
            </a:r>
            <a:r>
              <a:rPr lang="en-US" sz="2000" dirty="0" smtClean="0"/>
              <a:t>);</a:t>
            </a:r>
          </a:p>
          <a:p>
            <a:r>
              <a:rPr lang="en-US" sz="2000" dirty="0" smtClean="0"/>
              <a:t>  free(</a:t>
            </a:r>
            <a:r>
              <a:rPr lang="en-US" sz="2000" dirty="0" err="1" smtClean="0"/>
              <a:t>cb</a:t>
            </a:r>
            <a:r>
              <a:rPr lang="en-US" sz="2000" dirty="0" smtClean="0"/>
              <a:t>);</a:t>
            </a:r>
          </a:p>
          <a:p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648200" y="381446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chase$ cc -o heap </a:t>
            </a:r>
            <a:r>
              <a:rPr lang="en-US" dirty="0" err="1" smtClean="0">
                <a:solidFill>
                  <a:srgbClr val="0000FF"/>
                </a:solidFill>
              </a:rPr>
              <a:t>heap.c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chase$ ./heap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hi!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0x216968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chase$ 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7086600" y="766465"/>
            <a:ext cx="1447800" cy="2651760"/>
            <a:chOff x="6324600" y="2133600"/>
            <a:chExt cx="1295400" cy="1676400"/>
          </a:xfrm>
        </p:grpSpPr>
        <p:cxnSp>
          <p:nvCxnSpPr>
            <p:cNvPr id="62" name="Straight Connector 61"/>
            <p:cNvCxnSpPr/>
            <p:nvPr/>
          </p:nvCxnSpPr>
          <p:spPr bwMode="auto">
            <a:xfrm>
              <a:off x="6324600" y="2134395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6324600" y="2368287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6324600" y="2602179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6324600" y="2836070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6324600" y="3069962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6324600" y="3299355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6324600" y="3533246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6324600" y="3810000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6324600" y="2133600"/>
              <a:ext cx="0" cy="1676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7620000" y="2133600"/>
              <a:ext cx="0" cy="1676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6" name="Rectangle 75"/>
          <p:cNvSpPr/>
          <p:nvPr/>
        </p:nvSpPr>
        <p:spPr>
          <a:xfrm>
            <a:off x="7086600" y="762000"/>
            <a:ext cx="1202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h=0x68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7086600" y="1071265"/>
            <a:ext cx="1100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=0x69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7086600" y="1447800"/>
            <a:ext cx="111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!</a:t>
            </a:r>
            <a:r>
              <a:rPr lang="en-US" dirty="0" smtClean="0"/>
              <a:t>=0x21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7797563" y="1828800"/>
            <a:ext cx="35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80" name="Curved Connector 249"/>
          <p:cNvCxnSpPr>
            <a:cxnSpLocks noChangeShapeType="1"/>
            <a:stCxn id="82" idx="3"/>
            <a:endCxn id="76" idx="1"/>
          </p:cNvCxnSpPr>
          <p:nvPr/>
        </p:nvCxnSpPr>
        <p:spPr bwMode="auto">
          <a:xfrm flipV="1">
            <a:off x="6256070" y="992833"/>
            <a:ext cx="830530" cy="64281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Rectangle 325"/>
          <p:cNvSpPr>
            <a:spLocks noChangeArrowheads="1"/>
          </p:cNvSpPr>
          <p:nvPr/>
        </p:nvSpPr>
        <p:spPr bwMode="auto">
          <a:xfrm>
            <a:off x="5715000" y="1580853"/>
            <a:ext cx="600075" cy="179387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82" name="Rectangle 13"/>
          <p:cNvSpPr>
            <a:spLocks noChangeArrowheads="1"/>
          </p:cNvSpPr>
          <p:nvPr/>
        </p:nvSpPr>
        <p:spPr bwMode="auto">
          <a:xfrm>
            <a:off x="5791200" y="1452265"/>
            <a:ext cx="46487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 dirty="0" err="1" smtClean="0">
                <a:solidFill>
                  <a:srgbClr val="000000"/>
                </a:solidFill>
                <a:latin typeface="Courier" charset="0"/>
                <a:cs typeface="Arial" charset="0"/>
              </a:rPr>
              <a:t>cb</a:t>
            </a:r>
            <a:endParaRPr lang="en-US" sz="1800" b="1" dirty="0">
              <a:solidFill>
                <a:srgbClr val="000000"/>
              </a:solidFill>
              <a:latin typeface="Courier" charset="0"/>
              <a:cs typeface="Arial" charset="0"/>
            </a:endParaRPr>
          </a:p>
        </p:txBody>
      </p:sp>
      <p:cxnSp>
        <p:nvCxnSpPr>
          <p:cNvPr id="84" name="Curved Connector 249"/>
          <p:cNvCxnSpPr>
            <a:cxnSpLocks noChangeShapeType="1"/>
            <a:stCxn id="86" idx="3"/>
            <a:endCxn id="76" idx="1"/>
          </p:cNvCxnSpPr>
          <p:nvPr/>
        </p:nvCxnSpPr>
        <p:spPr bwMode="auto">
          <a:xfrm flipV="1">
            <a:off x="6256070" y="992833"/>
            <a:ext cx="830530" cy="96184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Rectangle 325"/>
          <p:cNvSpPr>
            <a:spLocks noChangeArrowheads="1"/>
          </p:cNvSpPr>
          <p:nvPr/>
        </p:nvSpPr>
        <p:spPr bwMode="auto">
          <a:xfrm>
            <a:off x="5715000" y="1899886"/>
            <a:ext cx="600075" cy="179387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86" name="Rectangle 13"/>
          <p:cNvSpPr>
            <a:spLocks noChangeArrowheads="1"/>
          </p:cNvSpPr>
          <p:nvPr/>
        </p:nvSpPr>
        <p:spPr bwMode="auto">
          <a:xfrm>
            <a:off x="5791200" y="1771298"/>
            <a:ext cx="46487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 dirty="0" err="1" smtClean="0">
                <a:solidFill>
                  <a:srgbClr val="000000"/>
                </a:solidFill>
                <a:latin typeface="Courier" charset="0"/>
                <a:cs typeface="Arial" charset="0"/>
              </a:rPr>
              <a:t>ip</a:t>
            </a:r>
            <a:endParaRPr lang="en-US" sz="1800" b="1" dirty="0">
              <a:solidFill>
                <a:srgbClr val="000000"/>
              </a:solidFill>
              <a:latin typeface="Courier" charset="0"/>
              <a:cs typeface="Arial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038600" y="59155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 err="1" smtClean="0"/>
              <a:t>Try</a:t>
            </a:r>
            <a:r>
              <a:rPr lang="pl-PL" sz="1600" dirty="0" smtClean="0"/>
              <a:t>:</a:t>
            </a:r>
          </a:p>
          <a:p>
            <a:r>
              <a:rPr lang="pl-PL" sz="1600" dirty="0" smtClean="0">
                <a:hlinkClick r:id="rId2"/>
              </a:rPr>
              <a:t>http://wikipedia.org/wiki/ASCII</a:t>
            </a:r>
            <a:endParaRPr lang="pl-PL" sz="1600" dirty="0" smtClean="0"/>
          </a:p>
          <a:p>
            <a:r>
              <a:rPr lang="pl-PL" sz="1600" dirty="0" smtClean="0">
                <a:hlinkClick r:id="rId3"/>
              </a:rPr>
              <a:t>http://wikipedia.org/wiki/Endianness</a:t>
            </a:r>
            <a:endParaRPr lang="pl-PL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964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Endianness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5892800" cy="361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0" y="1600200"/>
            <a:ext cx="2032000" cy="1524000"/>
          </a:xfrm>
          <a:prstGeom prst="rect">
            <a:avLst/>
          </a:prstGeom>
        </p:spPr>
      </p:pic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533400" y="5769114"/>
            <a:ext cx="792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A silly difference among machine architectures creates a need for </a:t>
            </a:r>
            <a:r>
              <a:rPr lang="en-US" sz="2000" dirty="0" smtClean="0">
                <a:solidFill>
                  <a:srgbClr val="800000"/>
                </a:solidFill>
                <a:cs typeface="Arial" charset="0"/>
              </a:rPr>
              <a:t>byte swapping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when unlike machines exchange data over a network.</a:t>
            </a:r>
            <a:endParaRPr lang="en-US" sz="2000" dirty="0" smtClean="0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3505200"/>
            <a:ext cx="2438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Lilliput and </a:t>
            </a:r>
            <a:r>
              <a:rPr lang="en-US" sz="1800" dirty="0" err="1" smtClean="0"/>
              <a:t>Blefuscu</a:t>
            </a:r>
            <a:r>
              <a:rPr lang="en-US" sz="1800" dirty="0" smtClean="0"/>
              <a:t> are at war over which end of a soft-boiled egg to crack.</a:t>
            </a:r>
          </a:p>
          <a:p>
            <a:endParaRPr lang="en-US" sz="1800" dirty="0"/>
          </a:p>
          <a:p>
            <a:r>
              <a:rPr lang="en-US" sz="1800" dirty="0" smtClean="0"/>
              <a:t>Gulliver’s Travel’s 1726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1671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961" name="Curved Connector 2"/>
          <p:cNvCxnSpPr>
            <a:cxnSpLocks noChangeShapeType="1"/>
            <a:stCxn id="169196" idx="1"/>
            <a:endCxn id="169197" idx="3"/>
          </p:cNvCxnSpPr>
          <p:nvPr/>
        </p:nvCxnSpPr>
        <p:spPr bwMode="auto">
          <a:xfrm rot="10800000">
            <a:off x="2133600" y="1489075"/>
            <a:ext cx="762000" cy="22431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962" name="Curved Connector 249"/>
          <p:cNvCxnSpPr>
            <a:cxnSpLocks noChangeShapeType="1"/>
            <a:stCxn id="169196" idx="3"/>
            <a:endCxn id="168965" idx="1"/>
          </p:cNvCxnSpPr>
          <p:nvPr/>
        </p:nvCxnSpPr>
        <p:spPr bwMode="auto">
          <a:xfrm flipV="1">
            <a:off x="3219450" y="2382838"/>
            <a:ext cx="527050" cy="13493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963" name="Curved Connector 322"/>
          <p:cNvCxnSpPr>
            <a:cxnSpLocks noChangeShapeType="1"/>
            <a:stCxn id="169196" idx="2"/>
            <a:endCxn id="168964" idx="1"/>
          </p:cNvCxnSpPr>
          <p:nvPr/>
        </p:nvCxnSpPr>
        <p:spPr bwMode="auto">
          <a:xfrm rot="16200000" flipH="1">
            <a:off x="3491707" y="3482181"/>
            <a:ext cx="874712" cy="17430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8964" name="Rectangle 323"/>
          <p:cNvSpPr>
            <a:spLocks noChangeArrowheads="1"/>
          </p:cNvSpPr>
          <p:nvPr/>
        </p:nvSpPr>
        <p:spPr bwMode="auto">
          <a:xfrm>
            <a:off x="4800600" y="4752975"/>
            <a:ext cx="3657600" cy="74613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68965" name="Rectangle 250"/>
          <p:cNvSpPr>
            <a:spLocks noChangeArrowheads="1"/>
          </p:cNvSpPr>
          <p:nvPr/>
        </p:nvSpPr>
        <p:spPr bwMode="auto">
          <a:xfrm>
            <a:off x="3746500" y="2341563"/>
            <a:ext cx="1816100" cy="8255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68966" name="Rectangle 325"/>
          <p:cNvSpPr>
            <a:spLocks noChangeArrowheads="1"/>
          </p:cNvSpPr>
          <p:nvPr/>
        </p:nvSpPr>
        <p:spPr bwMode="auto">
          <a:xfrm>
            <a:off x="2757488" y="3681413"/>
            <a:ext cx="600075" cy="179387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68967" name="Title 1"/>
          <p:cNvSpPr>
            <a:spLocks noGrp="1"/>
          </p:cNvSpPr>
          <p:nvPr>
            <p:ph type="title"/>
          </p:nvPr>
        </p:nvSpPr>
        <p:spPr>
          <a:xfrm>
            <a:off x="3937000" y="-236538"/>
            <a:ext cx="5257800" cy="1554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64 bytes: 3 ways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676400" y="15303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676400" y="14478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676400" y="16938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676400" y="19415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76400" y="21875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676400" y="24352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676400" y="26812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676400" y="2928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676400" y="31750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676400" y="34210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676400" y="36687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676400" y="39147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676400" y="41624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676400" y="44084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676400" y="46561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676400" y="49847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676400" y="16129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676400" y="17764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1676400" y="20240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1676400" y="22701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1676400" y="25177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1676400" y="27638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1676400" y="30099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1676400" y="32575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676400" y="35036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1676400" y="37512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676400" y="39973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1676400" y="42449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1676400" y="44910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1676400" y="4737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1676400" y="50673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676400" y="53133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676400" y="18589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1676400" y="21050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1676400" y="23526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1676400" y="25987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1676400" y="28463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1676400" y="30924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1676400" y="3340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1676400" y="35861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1676400" y="38322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1676400" y="40798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1676400" y="4325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1676400" y="45735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1676400" y="4819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1676400" y="51482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1676400" y="53959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1676400" y="55594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1676400" y="4902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1676400" y="52308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76400" y="54784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1676400" y="56419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1676400" y="57245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676400" y="58070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1676400" y="58896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1676400" y="59721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1676400" y="60531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1676400" y="61356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1676400" y="62182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1676400" y="63007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1676400" y="63833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1676400" y="64643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1676400" y="65468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1676400" y="66294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flipH="1" flipV="1">
            <a:off x="1676400" y="1447800"/>
            <a:ext cx="0" cy="5181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H="1" flipV="1">
            <a:off x="2133600" y="1447800"/>
            <a:ext cx="0" cy="5181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/>
          <p:nvPr/>
        </p:nvCxnSpPr>
        <p:spPr bwMode="auto">
          <a:xfrm>
            <a:off x="3746500" y="24241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/>
          <p:nvPr/>
        </p:nvCxnSpPr>
        <p:spPr bwMode="auto">
          <a:xfrm>
            <a:off x="3746500" y="23415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>
            <a:off x="3746500" y="25876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/>
          <p:cNvCxnSpPr/>
          <p:nvPr/>
        </p:nvCxnSpPr>
        <p:spPr bwMode="auto">
          <a:xfrm>
            <a:off x="3746500" y="28336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>
            <a:off x="3746500" y="25066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/>
          <p:cNvCxnSpPr/>
          <p:nvPr/>
        </p:nvCxnSpPr>
        <p:spPr bwMode="auto">
          <a:xfrm>
            <a:off x="3746500" y="26701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/>
          <p:cNvCxnSpPr/>
          <p:nvPr/>
        </p:nvCxnSpPr>
        <p:spPr bwMode="auto">
          <a:xfrm>
            <a:off x="3746500" y="2914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>
            <a:off x="3746500" y="27511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Straight Connector 168"/>
          <p:cNvCxnSpPr/>
          <p:nvPr/>
        </p:nvCxnSpPr>
        <p:spPr bwMode="auto">
          <a:xfrm>
            <a:off x="3746500" y="2997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3746500" y="2341563"/>
            <a:ext cx="0" cy="131127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5257800" y="4833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5257800" y="47513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5257800" y="49990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/>
          <p:cNvCxnSpPr/>
          <p:nvPr/>
        </p:nvCxnSpPr>
        <p:spPr bwMode="auto">
          <a:xfrm>
            <a:off x="5257800" y="5245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>
            <a:off x="5257800" y="49164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/>
          <p:cNvCxnSpPr/>
          <p:nvPr/>
        </p:nvCxnSpPr>
        <p:spPr bwMode="auto">
          <a:xfrm>
            <a:off x="5257800" y="50815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>
            <a:off x="5257800" y="5327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>
            <a:off x="5257800" y="51625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/>
          <p:nvPr/>
        </p:nvCxnSpPr>
        <p:spPr bwMode="auto">
          <a:xfrm>
            <a:off x="5257800" y="5410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/>
          <p:cNvCxnSpPr/>
          <p:nvPr/>
        </p:nvCxnSpPr>
        <p:spPr bwMode="auto">
          <a:xfrm flipV="1">
            <a:off x="5257800" y="4751388"/>
            <a:ext cx="0" cy="6588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/>
          <p:nvPr/>
        </p:nvCxnSpPr>
        <p:spPr bwMode="auto">
          <a:xfrm>
            <a:off x="3746500" y="30797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/>
          <p:nvPr/>
        </p:nvCxnSpPr>
        <p:spPr bwMode="auto">
          <a:xfrm>
            <a:off x="3746500" y="32432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>
            <a:off x="3746500" y="34877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/>
          <p:cNvCxnSpPr/>
          <p:nvPr/>
        </p:nvCxnSpPr>
        <p:spPr bwMode="auto">
          <a:xfrm>
            <a:off x="3746500" y="31607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/>
          <p:nvPr/>
        </p:nvCxnSpPr>
        <p:spPr bwMode="auto">
          <a:xfrm>
            <a:off x="3746500" y="33242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/>
          <p:nvPr/>
        </p:nvCxnSpPr>
        <p:spPr bwMode="auto">
          <a:xfrm>
            <a:off x="3746500" y="35702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/>
          <p:nvPr/>
        </p:nvCxnSpPr>
        <p:spPr bwMode="auto">
          <a:xfrm>
            <a:off x="3746500" y="34067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/>
          <p:cNvCxnSpPr/>
          <p:nvPr/>
        </p:nvCxnSpPr>
        <p:spPr bwMode="auto">
          <a:xfrm>
            <a:off x="3746500" y="36528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/>
          <p:nvPr/>
        </p:nvCxnSpPr>
        <p:spPr bwMode="auto">
          <a:xfrm>
            <a:off x="4203700" y="24241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/>
          <p:nvPr/>
        </p:nvCxnSpPr>
        <p:spPr bwMode="auto">
          <a:xfrm>
            <a:off x="4203700" y="23415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/>
          <p:cNvCxnSpPr/>
          <p:nvPr/>
        </p:nvCxnSpPr>
        <p:spPr bwMode="auto">
          <a:xfrm>
            <a:off x="4203700" y="25876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/>
          <p:cNvCxnSpPr/>
          <p:nvPr/>
        </p:nvCxnSpPr>
        <p:spPr bwMode="auto">
          <a:xfrm>
            <a:off x="4203700" y="28336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>
            <a:off x="4203700" y="25066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/>
          <p:nvPr/>
        </p:nvCxnSpPr>
        <p:spPr bwMode="auto">
          <a:xfrm>
            <a:off x="4203700" y="26701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>
            <a:off x="4203700" y="2914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/>
          <p:cNvCxnSpPr/>
          <p:nvPr/>
        </p:nvCxnSpPr>
        <p:spPr bwMode="auto">
          <a:xfrm>
            <a:off x="4203700" y="27511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/>
          <p:nvPr/>
        </p:nvCxnSpPr>
        <p:spPr bwMode="auto">
          <a:xfrm>
            <a:off x="4203700" y="2997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/>
          <p:nvPr/>
        </p:nvCxnSpPr>
        <p:spPr bwMode="auto">
          <a:xfrm flipV="1">
            <a:off x="4203700" y="2341563"/>
            <a:ext cx="0" cy="131127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/>
          <p:nvPr/>
        </p:nvCxnSpPr>
        <p:spPr bwMode="auto">
          <a:xfrm>
            <a:off x="4203700" y="30797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/>
          <p:nvPr/>
        </p:nvCxnSpPr>
        <p:spPr bwMode="auto">
          <a:xfrm>
            <a:off x="4203700" y="32432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/>
          <p:cNvCxnSpPr/>
          <p:nvPr/>
        </p:nvCxnSpPr>
        <p:spPr bwMode="auto">
          <a:xfrm>
            <a:off x="4203700" y="34877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/>
          <p:nvPr/>
        </p:nvCxnSpPr>
        <p:spPr bwMode="auto">
          <a:xfrm>
            <a:off x="4203700" y="31607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Straight Connector 206"/>
          <p:cNvCxnSpPr/>
          <p:nvPr/>
        </p:nvCxnSpPr>
        <p:spPr bwMode="auto">
          <a:xfrm>
            <a:off x="4203700" y="33242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8" name="Straight Connector 207"/>
          <p:cNvCxnSpPr/>
          <p:nvPr/>
        </p:nvCxnSpPr>
        <p:spPr bwMode="auto">
          <a:xfrm>
            <a:off x="4203700" y="35702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/>
          <p:cNvCxnSpPr/>
          <p:nvPr/>
        </p:nvCxnSpPr>
        <p:spPr bwMode="auto">
          <a:xfrm>
            <a:off x="4203700" y="34067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/>
          <p:nvPr/>
        </p:nvCxnSpPr>
        <p:spPr bwMode="auto">
          <a:xfrm>
            <a:off x="4203700" y="36528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/>
          <p:cNvCxnSpPr/>
          <p:nvPr/>
        </p:nvCxnSpPr>
        <p:spPr bwMode="auto">
          <a:xfrm>
            <a:off x="4648200" y="24241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" name="Straight Connector 211"/>
          <p:cNvCxnSpPr/>
          <p:nvPr/>
        </p:nvCxnSpPr>
        <p:spPr bwMode="auto">
          <a:xfrm>
            <a:off x="4648200" y="23415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/>
          <p:cNvCxnSpPr/>
          <p:nvPr/>
        </p:nvCxnSpPr>
        <p:spPr bwMode="auto">
          <a:xfrm>
            <a:off x="4648200" y="25876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4" name="Straight Connector 213"/>
          <p:cNvCxnSpPr/>
          <p:nvPr/>
        </p:nvCxnSpPr>
        <p:spPr bwMode="auto">
          <a:xfrm>
            <a:off x="4648200" y="28336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/>
          <p:cNvCxnSpPr/>
          <p:nvPr/>
        </p:nvCxnSpPr>
        <p:spPr bwMode="auto">
          <a:xfrm>
            <a:off x="4648200" y="25066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Straight Connector 215"/>
          <p:cNvCxnSpPr/>
          <p:nvPr/>
        </p:nvCxnSpPr>
        <p:spPr bwMode="auto">
          <a:xfrm>
            <a:off x="4648200" y="26701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/>
          <p:cNvCxnSpPr/>
          <p:nvPr/>
        </p:nvCxnSpPr>
        <p:spPr bwMode="auto">
          <a:xfrm>
            <a:off x="4648200" y="2914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/>
          <p:nvPr/>
        </p:nvCxnSpPr>
        <p:spPr bwMode="auto">
          <a:xfrm>
            <a:off x="4648200" y="27511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9" name="Straight Connector 218"/>
          <p:cNvCxnSpPr/>
          <p:nvPr/>
        </p:nvCxnSpPr>
        <p:spPr bwMode="auto">
          <a:xfrm>
            <a:off x="4648200" y="2997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0" name="Straight Connector 219"/>
          <p:cNvCxnSpPr/>
          <p:nvPr/>
        </p:nvCxnSpPr>
        <p:spPr bwMode="auto">
          <a:xfrm flipV="1">
            <a:off x="4648200" y="2341563"/>
            <a:ext cx="0" cy="131127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Connector 220"/>
          <p:cNvCxnSpPr/>
          <p:nvPr/>
        </p:nvCxnSpPr>
        <p:spPr bwMode="auto">
          <a:xfrm>
            <a:off x="4648200" y="30797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2" name="Straight Connector 221"/>
          <p:cNvCxnSpPr/>
          <p:nvPr/>
        </p:nvCxnSpPr>
        <p:spPr bwMode="auto">
          <a:xfrm>
            <a:off x="4648200" y="32432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3" name="Straight Connector 222"/>
          <p:cNvCxnSpPr/>
          <p:nvPr/>
        </p:nvCxnSpPr>
        <p:spPr bwMode="auto">
          <a:xfrm>
            <a:off x="4648200" y="34877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/>
          <p:nvPr/>
        </p:nvCxnSpPr>
        <p:spPr bwMode="auto">
          <a:xfrm>
            <a:off x="4648200" y="31607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5" name="Straight Connector 224"/>
          <p:cNvCxnSpPr/>
          <p:nvPr/>
        </p:nvCxnSpPr>
        <p:spPr bwMode="auto">
          <a:xfrm>
            <a:off x="4648200" y="33242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6" name="Straight Connector 225"/>
          <p:cNvCxnSpPr/>
          <p:nvPr/>
        </p:nvCxnSpPr>
        <p:spPr bwMode="auto">
          <a:xfrm>
            <a:off x="4648200" y="35702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/>
          <p:nvPr/>
        </p:nvCxnSpPr>
        <p:spPr bwMode="auto">
          <a:xfrm>
            <a:off x="4648200" y="34067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/>
          <p:cNvCxnSpPr/>
          <p:nvPr/>
        </p:nvCxnSpPr>
        <p:spPr bwMode="auto">
          <a:xfrm>
            <a:off x="4648200" y="36528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/>
          <p:nvPr/>
        </p:nvCxnSpPr>
        <p:spPr bwMode="auto">
          <a:xfrm>
            <a:off x="5105400" y="24241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/>
          <p:nvPr/>
        </p:nvCxnSpPr>
        <p:spPr bwMode="auto">
          <a:xfrm>
            <a:off x="5105400" y="23415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Straight Connector 230"/>
          <p:cNvCxnSpPr/>
          <p:nvPr/>
        </p:nvCxnSpPr>
        <p:spPr bwMode="auto">
          <a:xfrm>
            <a:off x="5105400" y="25876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/>
          <p:cNvCxnSpPr/>
          <p:nvPr/>
        </p:nvCxnSpPr>
        <p:spPr bwMode="auto">
          <a:xfrm>
            <a:off x="5105400" y="28336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3" name="Straight Connector 232"/>
          <p:cNvCxnSpPr/>
          <p:nvPr/>
        </p:nvCxnSpPr>
        <p:spPr bwMode="auto">
          <a:xfrm>
            <a:off x="5105400" y="25066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/>
          <p:nvPr/>
        </p:nvCxnSpPr>
        <p:spPr bwMode="auto">
          <a:xfrm>
            <a:off x="5105400" y="26701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/>
          <p:nvPr/>
        </p:nvCxnSpPr>
        <p:spPr bwMode="auto">
          <a:xfrm>
            <a:off x="5105400" y="2914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/>
          <p:cNvCxnSpPr/>
          <p:nvPr/>
        </p:nvCxnSpPr>
        <p:spPr bwMode="auto">
          <a:xfrm>
            <a:off x="5105400" y="27511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/>
          <p:nvPr/>
        </p:nvCxnSpPr>
        <p:spPr bwMode="auto">
          <a:xfrm>
            <a:off x="5105400" y="2997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 flipV="1">
            <a:off x="5105400" y="2341563"/>
            <a:ext cx="0" cy="131127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>
            <a:off x="5105400" y="30797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/>
          <p:nvPr/>
        </p:nvCxnSpPr>
        <p:spPr bwMode="auto">
          <a:xfrm>
            <a:off x="5105400" y="32432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/>
          <p:nvPr/>
        </p:nvCxnSpPr>
        <p:spPr bwMode="auto">
          <a:xfrm>
            <a:off x="5105400" y="34877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/>
          <p:nvPr/>
        </p:nvCxnSpPr>
        <p:spPr bwMode="auto">
          <a:xfrm>
            <a:off x="5105400" y="31607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Straight Connector 242"/>
          <p:cNvCxnSpPr/>
          <p:nvPr/>
        </p:nvCxnSpPr>
        <p:spPr bwMode="auto">
          <a:xfrm>
            <a:off x="5105400" y="33242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/>
          <p:cNvCxnSpPr/>
          <p:nvPr/>
        </p:nvCxnSpPr>
        <p:spPr bwMode="auto">
          <a:xfrm>
            <a:off x="5105400" y="35702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/>
          <p:cNvCxnSpPr/>
          <p:nvPr/>
        </p:nvCxnSpPr>
        <p:spPr bwMode="auto">
          <a:xfrm>
            <a:off x="5105400" y="34067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/>
          <p:cNvCxnSpPr/>
          <p:nvPr/>
        </p:nvCxnSpPr>
        <p:spPr bwMode="auto">
          <a:xfrm>
            <a:off x="5105400" y="36528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/>
          <p:nvPr/>
        </p:nvCxnSpPr>
        <p:spPr bwMode="auto">
          <a:xfrm flipV="1">
            <a:off x="5562600" y="2347913"/>
            <a:ext cx="0" cy="13096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>
            <a:off x="5715000" y="4833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/>
          <p:nvPr/>
        </p:nvCxnSpPr>
        <p:spPr bwMode="auto">
          <a:xfrm>
            <a:off x="5715000" y="47513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/>
        </p:nvCxnSpPr>
        <p:spPr bwMode="auto">
          <a:xfrm>
            <a:off x="5715000" y="49990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/>
          <p:nvPr/>
        </p:nvCxnSpPr>
        <p:spPr bwMode="auto">
          <a:xfrm>
            <a:off x="5715000" y="5245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/>
          <p:nvPr/>
        </p:nvCxnSpPr>
        <p:spPr bwMode="auto">
          <a:xfrm>
            <a:off x="5715000" y="49164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>
            <a:off x="5715000" y="50815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/>
          <p:nvPr/>
        </p:nvCxnSpPr>
        <p:spPr bwMode="auto">
          <a:xfrm>
            <a:off x="5715000" y="5327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Straight Connector 258"/>
          <p:cNvCxnSpPr/>
          <p:nvPr/>
        </p:nvCxnSpPr>
        <p:spPr bwMode="auto">
          <a:xfrm>
            <a:off x="5715000" y="51625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/>
          <p:nvPr/>
        </p:nvCxnSpPr>
        <p:spPr bwMode="auto">
          <a:xfrm>
            <a:off x="5715000" y="5410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1" name="Straight Connector 260"/>
          <p:cNvCxnSpPr/>
          <p:nvPr/>
        </p:nvCxnSpPr>
        <p:spPr bwMode="auto">
          <a:xfrm flipV="1">
            <a:off x="5715000" y="4751388"/>
            <a:ext cx="0" cy="6588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2" name="Straight Connector 261"/>
          <p:cNvCxnSpPr/>
          <p:nvPr/>
        </p:nvCxnSpPr>
        <p:spPr bwMode="auto">
          <a:xfrm>
            <a:off x="6172200" y="4833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3" name="Straight Connector 262"/>
          <p:cNvCxnSpPr/>
          <p:nvPr/>
        </p:nvCxnSpPr>
        <p:spPr bwMode="auto">
          <a:xfrm>
            <a:off x="6172200" y="47529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/>
          <p:nvPr/>
        </p:nvCxnSpPr>
        <p:spPr bwMode="auto">
          <a:xfrm>
            <a:off x="6172200" y="49990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/>
          <p:nvPr/>
        </p:nvCxnSpPr>
        <p:spPr bwMode="auto">
          <a:xfrm>
            <a:off x="6172200" y="5245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Connector 265"/>
          <p:cNvCxnSpPr/>
          <p:nvPr/>
        </p:nvCxnSpPr>
        <p:spPr bwMode="auto">
          <a:xfrm>
            <a:off x="6172200" y="49164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7" name="Straight Connector 266"/>
          <p:cNvCxnSpPr/>
          <p:nvPr/>
        </p:nvCxnSpPr>
        <p:spPr bwMode="auto">
          <a:xfrm>
            <a:off x="6172200" y="50815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8" name="Straight Connector 267"/>
          <p:cNvCxnSpPr/>
          <p:nvPr/>
        </p:nvCxnSpPr>
        <p:spPr bwMode="auto">
          <a:xfrm>
            <a:off x="6172200" y="5327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/>
          <p:nvPr/>
        </p:nvCxnSpPr>
        <p:spPr bwMode="auto">
          <a:xfrm>
            <a:off x="6172200" y="51641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/>
          <p:nvPr/>
        </p:nvCxnSpPr>
        <p:spPr bwMode="auto">
          <a:xfrm>
            <a:off x="6172200" y="5410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1" name="Straight Connector 270"/>
          <p:cNvCxnSpPr/>
          <p:nvPr/>
        </p:nvCxnSpPr>
        <p:spPr bwMode="auto">
          <a:xfrm flipV="1">
            <a:off x="6172200" y="4752975"/>
            <a:ext cx="0" cy="65722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2" name="Straight Connector 271"/>
          <p:cNvCxnSpPr/>
          <p:nvPr/>
        </p:nvCxnSpPr>
        <p:spPr bwMode="auto">
          <a:xfrm>
            <a:off x="6629400" y="4833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/>
          <p:nvPr/>
        </p:nvCxnSpPr>
        <p:spPr bwMode="auto">
          <a:xfrm>
            <a:off x="6629400" y="47529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/>
          <p:nvPr/>
        </p:nvCxnSpPr>
        <p:spPr bwMode="auto">
          <a:xfrm>
            <a:off x="6629400" y="49990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5" name="Straight Connector 274"/>
          <p:cNvCxnSpPr/>
          <p:nvPr/>
        </p:nvCxnSpPr>
        <p:spPr bwMode="auto">
          <a:xfrm>
            <a:off x="6629400" y="5245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6" name="Straight Connector 275"/>
          <p:cNvCxnSpPr/>
          <p:nvPr/>
        </p:nvCxnSpPr>
        <p:spPr bwMode="auto">
          <a:xfrm>
            <a:off x="6629400" y="49164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/>
          <p:nvPr/>
        </p:nvCxnSpPr>
        <p:spPr bwMode="auto">
          <a:xfrm>
            <a:off x="6629400" y="50815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/>
          <p:nvPr/>
        </p:nvCxnSpPr>
        <p:spPr bwMode="auto">
          <a:xfrm>
            <a:off x="6629400" y="5327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9" name="Straight Connector 278"/>
          <p:cNvCxnSpPr/>
          <p:nvPr/>
        </p:nvCxnSpPr>
        <p:spPr bwMode="auto">
          <a:xfrm>
            <a:off x="6629400" y="51641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/>
          <p:nvPr/>
        </p:nvCxnSpPr>
        <p:spPr bwMode="auto">
          <a:xfrm>
            <a:off x="6629400" y="5410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/>
          <p:nvPr/>
        </p:nvCxnSpPr>
        <p:spPr bwMode="auto">
          <a:xfrm flipV="1">
            <a:off x="6629400" y="4752975"/>
            <a:ext cx="0" cy="65722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2" name="Straight Connector 281"/>
          <p:cNvCxnSpPr/>
          <p:nvPr/>
        </p:nvCxnSpPr>
        <p:spPr bwMode="auto">
          <a:xfrm>
            <a:off x="6629400" y="4833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3" name="Straight Connector 282"/>
          <p:cNvCxnSpPr/>
          <p:nvPr/>
        </p:nvCxnSpPr>
        <p:spPr bwMode="auto">
          <a:xfrm>
            <a:off x="6629400" y="47513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Straight Connector 283"/>
          <p:cNvCxnSpPr/>
          <p:nvPr/>
        </p:nvCxnSpPr>
        <p:spPr bwMode="auto">
          <a:xfrm>
            <a:off x="6629400" y="49990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5" name="Straight Connector 284"/>
          <p:cNvCxnSpPr/>
          <p:nvPr/>
        </p:nvCxnSpPr>
        <p:spPr bwMode="auto">
          <a:xfrm>
            <a:off x="6629400" y="5245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/>
          <p:nvPr/>
        </p:nvCxnSpPr>
        <p:spPr bwMode="auto">
          <a:xfrm>
            <a:off x="6629400" y="49164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7" name="Straight Connector 286"/>
          <p:cNvCxnSpPr/>
          <p:nvPr/>
        </p:nvCxnSpPr>
        <p:spPr bwMode="auto">
          <a:xfrm>
            <a:off x="6629400" y="50815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8" name="Straight Connector 287"/>
          <p:cNvCxnSpPr/>
          <p:nvPr/>
        </p:nvCxnSpPr>
        <p:spPr bwMode="auto">
          <a:xfrm>
            <a:off x="6629400" y="5327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9" name="Straight Connector 288"/>
          <p:cNvCxnSpPr/>
          <p:nvPr/>
        </p:nvCxnSpPr>
        <p:spPr bwMode="auto">
          <a:xfrm>
            <a:off x="6629400" y="51625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0" name="Straight Connector 289"/>
          <p:cNvCxnSpPr/>
          <p:nvPr/>
        </p:nvCxnSpPr>
        <p:spPr bwMode="auto">
          <a:xfrm>
            <a:off x="6629400" y="5410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1" name="Straight Connector 290"/>
          <p:cNvCxnSpPr/>
          <p:nvPr/>
        </p:nvCxnSpPr>
        <p:spPr bwMode="auto">
          <a:xfrm flipV="1">
            <a:off x="6629400" y="4751388"/>
            <a:ext cx="0" cy="6588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2" name="Straight Connector 291"/>
          <p:cNvCxnSpPr/>
          <p:nvPr/>
        </p:nvCxnSpPr>
        <p:spPr bwMode="auto">
          <a:xfrm>
            <a:off x="7086600" y="4833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3" name="Straight Connector 292"/>
          <p:cNvCxnSpPr/>
          <p:nvPr/>
        </p:nvCxnSpPr>
        <p:spPr bwMode="auto">
          <a:xfrm>
            <a:off x="7086600" y="47513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4" name="Straight Connector 293"/>
          <p:cNvCxnSpPr/>
          <p:nvPr/>
        </p:nvCxnSpPr>
        <p:spPr bwMode="auto">
          <a:xfrm>
            <a:off x="7086600" y="49990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5" name="Straight Connector 294"/>
          <p:cNvCxnSpPr/>
          <p:nvPr/>
        </p:nvCxnSpPr>
        <p:spPr bwMode="auto">
          <a:xfrm>
            <a:off x="7086600" y="5245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6" name="Straight Connector 295"/>
          <p:cNvCxnSpPr/>
          <p:nvPr/>
        </p:nvCxnSpPr>
        <p:spPr bwMode="auto">
          <a:xfrm>
            <a:off x="7086600" y="49164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7" name="Straight Connector 296"/>
          <p:cNvCxnSpPr/>
          <p:nvPr/>
        </p:nvCxnSpPr>
        <p:spPr bwMode="auto">
          <a:xfrm>
            <a:off x="7086600" y="50815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8" name="Straight Connector 297"/>
          <p:cNvCxnSpPr/>
          <p:nvPr/>
        </p:nvCxnSpPr>
        <p:spPr bwMode="auto">
          <a:xfrm>
            <a:off x="7086600" y="5327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9" name="Straight Connector 298"/>
          <p:cNvCxnSpPr/>
          <p:nvPr/>
        </p:nvCxnSpPr>
        <p:spPr bwMode="auto">
          <a:xfrm>
            <a:off x="7086600" y="51625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0" name="Straight Connector 299"/>
          <p:cNvCxnSpPr/>
          <p:nvPr/>
        </p:nvCxnSpPr>
        <p:spPr bwMode="auto">
          <a:xfrm>
            <a:off x="7086600" y="5410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1" name="Straight Connector 300"/>
          <p:cNvCxnSpPr/>
          <p:nvPr/>
        </p:nvCxnSpPr>
        <p:spPr bwMode="auto">
          <a:xfrm flipV="1">
            <a:off x="7086600" y="4751388"/>
            <a:ext cx="0" cy="6588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2" name="Straight Connector 301"/>
          <p:cNvCxnSpPr/>
          <p:nvPr/>
        </p:nvCxnSpPr>
        <p:spPr bwMode="auto">
          <a:xfrm>
            <a:off x="7543800" y="4833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3" name="Straight Connector 302"/>
          <p:cNvCxnSpPr/>
          <p:nvPr/>
        </p:nvCxnSpPr>
        <p:spPr bwMode="auto">
          <a:xfrm>
            <a:off x="7543800" y="47529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4" name="Straight Connector 303"/>
          <p:cNvCxnSpPr/>
          <p:nvPr/>
        </p:nvCxnSpPr>
        <p:spPr bwMode="auto">
          <a:xfrm>
            <a:off x="7543800" y="49990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5" name="Straight Connector 304"/>
          <p:cNvCxnSpPr/>
          <p:nvPr/>
        </p:nvCxnSpPr>
        <p:spPr bwMode="auto">
          <a:xfrm>
            <a:off x="7543800" y="5245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6" name="Straight Connector 305"/>
          <p:cNvCxnSpPr/>
          <p:nvPr/>
        </p:nvCxnSpPr>
        <p:spPr bwMode="auto">
          <a:xfrm>
            <a:off x="7543800" y="49164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" name="Straight Connector 306"/>
          <p:cNvCxnSpPr/>
          <p:nvPr/>
        </p:nvCxnSpPr>
        <p:spPr bwMode="auto">
          <a:xfrm>
            <a:off x="7543800" y="50815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/>
          <p:nvPr/>
        </p:nvCxnSpPr>
        <p:spPr bwMode="auto">
          <a:xfrm>
            <a:off x="7543800" y="5327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" name="Straight Connector 308"/>
          <p:cNvCxnSpPr/>
          <p:nvPr/>
        </p:nvCxnSpPr>
        <p:spPr bwMode="auto">
          <a:xfrm>
            <a:off x="7543800" y="51641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/>
          <p:nvPr/>
        </p:nvCxnSpPr>
        <p:spPr bwMode="auto">
          <a:xfrm>
            <a:off x="7543800" y="5410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1" name="Straight Connector 310"/>
          <p:cNvCxnSpPr/>
          <p:nvPr/>
        </p:nvCxnSpPr>
        <p:spPr bwMode="auto">
          <a:xfrm flipV="1">
            <a:off x="7543800" y="4752975"/>
            <a:ext cx="0" cy="65722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2" name="Straight Connector 311"/>
          <p:cNvCxnSpPr/>
          <p:nvPr/>
        </p:nvCxnSpPr>
        <p:spPr bwMode="auto">
          <a:xfrm>
            <a:off x="8001000" y="4833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3" name="Straight Connector 312"/>
          <p:cNvCxnSpPr/>
          <p:nvPr/>
        </p:nvCxnSpPr>
        <p:spPr bwMode="auto">
          <a:xfrm>
            <a:off x="8001000" y="47529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4" name="Straight Connector 313"/>
          <p:cNvCxnSpPr/>
          <p:nvPr/>
        </p:nvCxnSpPr>
        <p:spPr bwMode="auto">
          <a:xfrm>
            <a:off x="8001000" y="49990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/>
          <p:nvPr/>
        </p:nvCxnSpPr>
        <p:spPr bwMode="auto">
          <a:xfrm>
            <a:off x="8001000" y="5245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/>
          <p:nvPr/>
        </p:nvCxnSpPr>
        <p:spPr bwMode="auto">
          <a:xfrm>
            <a:off x="8001000" y="49164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7" name="Straight Connector 316"/>
          <p:cNvCxnSpPr/>
          <p:nvPr/>
        </p:nvCxnSpPr>
        <p:spPr bwMode="auto">
          <a:xfrm>
            <a:off x="8001000" y="50815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8" name="Straight Connector 317"/>
          <p:cNvCxnSpPr/>
          <p:nvPr/>
        </p:nvCxnSpPr>
        <p:spPr bwMode="auto">
          <a:xfrm>
            <a:off x="8001000" y="5327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9" name="Straight Connector 318"/>
          <p:cNvCxnSpPr/>
          <p:nvPr/>
        </p:nvCxnSpPr>
        <p:spPr bwMode="auto">
          <a:xfrm>
            <a:off x="8001000" y="51641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0" name="Straight Connector 319"/>
          <p:cNvCxnSpPr/>
          <p:nvPr/>
        </p:nvCxnSpPr>
        <p:spPr bwMode="auto">
          <a:xfrm>
            <a:off x="8001000" y="5410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/>
          <p:nvPr/>
        </p:nvCxnSpPr>
        <p:spPr bwMode="auto">
          <a:xfrm flipV="1">
            <a:off x="8001000" y="4752975"/>
            <a:ext cx="0" cy="65722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/>
          <p:nvPr/>
        </p:nvCxnSpPr>
        <p:spPr bwMode="auto">
          <a:xfrm flipV="1">
            <a:off x="8458200" y="4751388"/>
            <a:ext cx="0" cy="6588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9188" name="Rectangle 13"/>
          <p:cNvSpPr>
            <a:spLocks noChangeArrowheads="1"/>
          </p:cNvSpPr>
          <p:nvPr/>
        </p:nvSpPr>
        <p:spPr bwMode="auto">
          <a:xfrm>
            <a:off x="523875" y="1268413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p + 0x0</a:t>
            </a:r>
          </a:p>
        </p:txBody>
      </p:sp>
      <p:sp>
        <p:nvSpPr>
          <p:cNvPr id="169189" name="Rectangle 13"/>
          <p:cNvSpPr>
            <a:spLocks noChangeArrowheads="1"/>
          </p:cNvSpPr>
          <p:nvPr/>
        </p:nvSpPr>
        <p:spPr bwMode="auto">
          <a:xfrm>
            <a:off x="939800" y="6415088"/>
            <a:ext cx="73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0x1f</a:t>
            </a:r>
          </a:p>
        </p:txBody>
      </p:sp>
      <p:sp>
        <p:nvSpPr>
          <p:cNvPr id="169190" name="Rectangle 13"/>
          <p:cNvSpPr>
            <a:spLocks noChangeArrowheads="1"/>
          </p:cNvSpPr>
          <p:nvPr/>
        </p:nvSpPr>
        <p:spPr bwMode="auto">
          <a:xfrm>
            <a:off x="3636963" y="2003425"/>
            <a:ext cx="598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0x0</a:t>
            </a:r>
          </a:p>
        </p:txBody>
      </p:sp>
      <p:sp>
        <p:nvSpPr>
          <p:cNvPr id="169191" name="Rectangle 13"/>
          <p:cNvSpPr>
            <a:spLocks noChangeArrowheads="1"/>
          </p:cNvSpPr>
          <p:nvPr/>
        </p:nvSpPr>
        <p:spPr bwMode="auto">
          <a:xfrm>
            <a:off x="5511800" y="34036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0x1f</a:t>
            </a:r>
          </a:p>
        </p:txBody>
      </p:sp>
      <p:sp>
        <p:nvSpPr>
          <p:cNvPr id="169192" name="Rectangle 13"/>
          <p:cNvSpPr>
            <a:spLocks noChangeArrowheads="1"/>
          </p:cNvSpPr>
          <p:nvPr/>
        </p:nvSpPr>
        <p:spPr bwMode="auto">
          <a:xfrm>
            <a:off x="8458200" y="5195888"/>
            <a:ext cx="73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0x1f</a:t>
            </a:r>
          </a:p>
        </p:txBody>
      </p:sp>
      <p:sp>
        <p:nvSpPr>
          <p:cNvPr id="169193" name="Rectangle 13"/>
          <p:cNvSpPr>
            <a:spLocks noChangeArrowheads="1"/>
          </p:cNvSpPr>
          <p:nvPr/>
        </p:nvSpPr>
        <p:spPr bwMode="auto">
          <a:xfrm>
            <a:off x="4737100" y="4383088"/>
            <a:ext cx="598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0x0</a:t>
            </a:r>
          </a:p>
        </p:txBody>
      </p:sp>
      <p:sp>
        <p:nvSpPr>
          <p:cNvPr id="169194" name="Rectangle 302"/>
          <p:cNvSpPr>
            <a:spLocks noChangeArrowheads="1"/>
          </p:cNvSpPr>
          <p:nvPr/>
        </p:nvSpPr>
        <p:spPr bwMode="auto">
          <a:xfrm>
            <a:off x="436563" y="3160713"/>
            <a:ext cx="1039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char p[]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char *p</a:t>
            </a:r>
          </a:p>
        </p:txBody>
      </p:sp>
      <p:sp>
        <p:nvSpPr>
          <p:cNvPr id="169195" name="Rectangle 302"/>
          <p:cNvSpPr>
            <a:spLocks noChangeArrowheads="1"/>
          </p:cNvSpPr>
          <p:nvPr/>
        </p:nvSpPr>
        <p:spPr bwMode="auto">
          <a:xfrm>
            <a:off x="5986463" y="2438400"/>
            <a:ext cx="841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int p[]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int* p</a:t>
            </a:r>
          </a:p>
        </p:txBody>
      </p:sp>
      <p:sp>
        <p:nvSpPr>
          <p:cNvPr id="169196" name="Rectangle 13"/>
          <p:cNvSpPr>
            <a:spLocks noChangeArrowheads="1"/>
          </p:cNvSpPr>
          <p:nvPr/>
        </p:nvSpPr>
        <p:spPr bwMode="auto">
          <a:xfrm>
            <a:off x="2895600" y="354965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p</a:t>
            </a:r>
          </a:p>
        </p:txBody>
      </p:sp>
      <p:sp>
        <p:nvSpPr>
          <p:cNvPr id="169197" name="Rectangle 71"/>
          <p:cNvSpPr>
            <a:spLocks noChangeArrowheads="1"/>
          </p:cNvSpPr>
          <p:nvPr/>
        </p:nvSpPr>
        <p:spPr bwMode="auto">
          <a:xfrm>
            <a:off x="1676400" y="1447800"/>
            <a:ext cx="457200" cy="8255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69198" name="Rectangle 302"/>
          <p:cNvSpPr>
            <a:spLocks noChangeArrowheads="1"/>
          </p:cNvSpPr>
          <p:nvPr/>
        </p:nvSpPr>
        <p:spPr bwMode="auto">
          <a:xfrm>
            <a:off x="7219950" y="3948113"/>
            <a:ext cx="1139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char* p[]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char** p</a:t>
            </a:r>
          </a:p>
        </p:txBody>
      </p:sp>
      <p:sp>
        <p:nvSpPr>
          <p:cNvPr id="169199" name="Text Box 48"/>
          <p:cNvSpPr txBox="1">
            <a:spLocks noChangeArrowheads="1"/>
          </p:cNvSpPr>
          <p:nvPr/>
        </p:nvSpPr>
        <p:spPr bwMode="auto">
          <a:xfrm>
            <a:off x="5181600" y="5678488"/>
            <a:ext cx="3375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Pointers (addresses) are 8 bytes on a 64-bit machine.</a:t>
            </a:r>
            <a:endParaRPr lang="en-US" sz="1800">
              <a:solidFill>
                <a:srgbClr val="800080"/>
              </a:solidFill>
              <a:cs typeface="Arial" charset="0"/>
            </a:endParaRPr>
          </a:p>
        </p:txBody>
      </p:sp>
      <p:cxnSp>
        <p:nvCxnSpPr>
          <p:cNvPr id="328" name="Straight Connector 327"/>
          <p:cNvCxnSpPr/>
          <p:nvPr/>
        </p:nvCxnSpPr>
        <p:spPr bwMode="auto">
          <a:xfrm>
            <a:off x="4800600" y="4833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9" name="Straight Connector 328"/>
          <p:cNvCxnSpPr/>
          <p:nvPr/>
        </p:nvCxnSpPr>
        <p:spPr bwMode="auto">
          <a:xfrm>
            <a:off x="4800600" y="49990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0" name="Straight Connector 329"/>
          <p:cNvCxnSpPr/>
          <p:nvPr/>
        </p:nvCxnSpPr>
        <p:spPr bwMode="auto">
          <a:xfrm>
            <a:off x="4800600" y="5245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1" name="Straight Connector 330"/>
          <p:cNvCxnSpPr/>
          <p:nvPr/>
        </p:nvCxnSpPr>
        <p:spPr bwMode="auto">
          <a:xfrm>
            <a:off x="4800600" y="49164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2" name="Straight Connector 331"/>
          <p:cNvCxnSpPr/>
          <p:nvPr/>
        </p:nvCxnSpPr>
        <p:spPr bwMode="auto">
          <a:xfrm>
            <a:off x="4800600" y="50815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/>
          <p:nvPr/>
        </p:nvCxnSpPr>
        <p:spPr bwMode="auto">
          <a:xfrm>
            <a:off x="4800600" y="5327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/>
          <p:nvPr/>
        </p:nvCxnSpPr>
        <p:spPr bwMode="auto">
          <a:xfrm>
            <a:off x="4800600" y="51625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5" name="Straight Connector 334"/>
          <p:cNvCxnSpPr/>
          <p:nvPr/>
        </p:nvCxnSpPr>
        <p:spPr bwMode="auto">
          <a:xfrm>
            <a:off x="4800600" y="5410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6" name="Straight Connector 335"/>
          <p:cNvCxnSpPr/>
          <p:nvPr/>
        </p:nvCxnSpPr>
        <p:spPr bwMode="auto">
          <a:xfrm flipV="1">
            <a:off x="4800600" y="4751388"/>
            <a:ext cx="0" cy="6588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7" name="Straight Connector 336"/>
          <p:cNvCxnSpPr/>
          <p:nvPr/>
        </p:nvCxnSpPr>
        <p:spPr bwMode="auto">
          <a:xfrm>
            <a:off x="4800600" y="47498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1" name="Text Box 48"/>
          <p:cNvSpPr txBox="1">
            <a:spLocks noChangeArrowheads="1"/>
          </p:cNvSpPr>
          <p:nvPr/>
        </p:nvSpPr>
        <p:spPr bwMode="auto">
          <a:xfrm>
            <a:off x="4343400" y="1295400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Memory is “fungible”.</a:t>
            </a:r>
            <a:endParaRPr lang="en-US" sz="2800" dirty="0" smtClean="0">
              <a:solidFill>
                <a:srgbClr val="8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8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342"/>
          <p:cNvSpPr>
            <a:spLocks noChangeArrowheads="1"/>
          </p:cNvSpPr>
          <p:nvPr/>
        </p:nvSpPr>
        <p:spPr bwMode="auto">
          <a:xfrm>
            <a:off x="5715000" y="5080000"/>
            <a:ext cx="2743200" cy="8255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69986" name="Rectangle 343"/>
          <p:cNvSpPr>
            <a:spLocks noChangeArrowheads="1"/>
          </p:cNvSpPr>
          <p:nvPr/>
        </p:nvSpPr>
        <p:spPr bwMode="auto">
          <a:xfrm>
            <a:off x="4800600" y="5160963"/>
            <a:ext cx="914400" cy="84137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69987" name="Rectangle 341"/>
          <p:cNvSpPr>
            <a:spLocks noChangeArrowheads="1"/>
          </p:cNvSpPr>
          <p:nvPr/>
        </p:nvSpPr>
        <p:spPr bwMode="auto">
          <a:xfrm>
            <a:off x="3746500" y="3249613"/>
            <a:ext cx="901700" cy="8255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69988" name="Rectangle 340"/>
          <p:cNvSpPr>
            <a:spLocks noChangeArrowheads="1"/>
          </p:cNvSpPr>
          <p:nvPr/>
        </p:nvSpPr>
        <p:spPr bwMode="auto">
          <a:xfrm>
            <a:off x="4648200" y="3159125"/>
            <a:ext cx="914400" cy="84138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69989" name="Rectangle 337"/>
          <p:cNvSpPr>
            <a:spLocks noChangeArrowheads="1"/>
          </p:cNvSpPr>
          <p:nvPr/>
        </p:nvSpPr>
        <p:spPr bwMode="auto">
          <a:xfrm>
            <a:off x="4203700" y="2832100"/>
            <a:ext cx="1358900" cy="8255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cxnSp>
        <p:nvCxnSpPr>
          <p:cNvPr id="169990" name="Curved Connector 2"/>
          <p:cNvCxnSpPr>
            <a:cxnSpLocks noChangeShapeType="1"/>
            <a:stCxn id="170225" idx="1"/>
            <a:endCxn id="170226" idx="3"/>
          </p:cNvCxnSpPr>
          <p:nvPr/>
        </p:nvCxnSpPr>
        <p:spPr bwMode="auto">
          <a:xfrm rot="10800000">
            <a:off x="2133600" y="1489075"/>
            <a:ext cx="762000" cy="22431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991" name="Curved Connector 249"/>
          <p:cNvCxnSpPr>
            <a:cxnSpLocks noChangeShapeType="1"/>
            <a:stCxn id="170225" idx="3"/>
            <a:endCxn id="169994" idx="1"/>
          </p:cNvCxnSpPr>
          <p:nvPr/>
        </p:nvCxnSpPr>
        <p:spPr bwMode="auto">
          <a:xfrm flipV="1">
            <a:off x="3219450" y="2382838"/>
            <a:ext cx="527050" cy="13493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992" name="Curved Connector 322"/>
          <p:cNvCxnSpPr>
            <a:cxnSpLocks noChangeShapeType="1"/>
            <a:stCxn id="170225" idx="2"/>
            <a:endCxn id="169993" idx="1"/>
          </p:cNvCxnSpPr>
          <p:nvPr/>
        </p:nvCxnSpPr>
        <p:spPr bwMode="auto">
          <a:xfrm rot="16200000" flipH="1">
            <a:off x="3491707" y="3482181"/>
            <a:ext cx="874712" cy="17430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9993" name="Rectangle 323"/>
          <p:cNvSpPr>
            <a:spLocks noChangeArrowheads="1"/>
          </p:cNvSpPr>
          <p:nvPr/>
        </p:nvSpPr>
        <p:spPr bwMode="auto">
          <a:xfrm>
            <a:off x="4800600" y="4752975"/>
            <a:ext cx="3657600" cy="74613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69994" name="Rectangle 250"/>
          <p:cNvSpPr>
            <a:spLocks noChangeArrowheads="1"/>
          </p:cNvSpPr>
          <p:nvPr/>
        </p:nvSpPr>
        <p:spPr bwMode="auto">
          <a:xfrm>
            <a:off x="3746500" y="2341563"/>
            <a:ext cx="1816100" cy="8255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69995" name="Rectangle 325"/>
          <p:cNvSpPr>
            <a:spLocks noChangeArrowheads="1"/>
          </p:cNvSpPr>
          <p:nvPr/>
        </p:nvSpPr>
        <p:spPr bwMode="auto">
          <a:xfrm>
            <a:off x="2757488" y="3681413"/>
            <a:ext cx="600075" cy="179387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69996" name="Title 1"/>
          <p:cNvSpPr>
            <a:spLocks noGrp="1"/>
          </p:cNvSpPr>
          <p:nvPr>
            <p:ph type="title"/>
          </p:nvPr>
        </p:nvSpPr>
        <p:spPr>
          <a:xfrm>
            <a:off x="3937000" y="-236538"/>
            <a:ext cx="5257800" cy="1554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Alignment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676400" y="15303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676400" y="14478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676400" y="16938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676400" y="19415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76400" y="21875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676400" y="24352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676400" y="26812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676400" y="2928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676400" y="31750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676400" y="34210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676400" y="36687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676400" y="39147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676400" y="41624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676400" y="44084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676400" y="46561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676400" y="49847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676400" y="16129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676400" y="17764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1676400" y="20240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1676400" y="22701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1676400" y="25177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1676400" y="27638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1676400" y="30099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1676400" y="32575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676400" y="35036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1676400" y="37512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676400" y="39973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1676400" y="42449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1676400" y="44910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1676400" y="4737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1676400" y="50673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676400" y="53133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676400" y="18589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1676400" y="21050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1676400" y="23526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1676400" y="25987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1676400" y="28463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1676400" y="30924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1676400" y="3340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1676400" y="35861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1676400" y="38322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1676400" y="40798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1676400" y="4325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1676400" y="45735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1676400" y="4819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1676400" y="51482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1676400" y="53959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1676400" y="55594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1676400" y="4902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1676400" y="52308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76400" y="54784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1676400" y="56419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1676400" y="57245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676400" y="58070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1676400" y="58896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1676400" y="59721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1676400" y="60531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1676400" y="61356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1676400" y="62182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1676400" y="63007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1676400" y="63833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1676400" y="64643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1676400" y="65468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1676400" y="66294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flipH="1" flipV="1">
            <a:off x="1676400" y="1447800"/>
            <a:ext cx="0" cy="5181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H="1" flipV="1">
            <a:off x="2133600" y="1447800"/>
            <a:ext cx="0" cy="5181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/>
          <p:nvPr/>
        </p:nvCxnSpPr>
        <p:spPr bwMode="auto">
          <a:xfrm>
            <a:off x="3746500" y="24241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/>
          <p:nvPr/>
        </p:nvCxnSpPr>
        <p:spPr bwMode="auto">
          <a:xfrm>
            <a:off x="3746500" y="23415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>
            <a:off x="3746500" y="25876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/>
          <p:cNvCxnSpPr/>
          <p:nvPr/>
        </p:nvCxnSpPr>
        <p:spPr bwMode="auto">
          <a:xfrm>
            <a:off x="3746500" y="28336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>
            <a:off x="3746500" y="25066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/>
          <p:cNvCxnSpPr/>
          <p:nvPr/>
        </p:nvCxnSpPr>
        <p:spPr bwMode="auto">
          <a:xfrm>
            <a:off x="3746500" y="26701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/>
          <p:cNvCxnSpPr/>
          <p:nvPr/>
        </p:nvCxnSpPr>
        <p:spPr bwMode="auto">
          <a:xfrm>
            <a:off x="3746500" y="2914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>
            <a:off x="3746500" y="27511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Straight Connector 168"/>
          <p:cNvCxnSpPr/>
          <p:nvPr/>
        </p:nvCxnSpPr>
        <p:spPr bwMode="auto">
          <a:xfrm>
            <a:off x="3746500" y="2997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3746500" y="2341563"/>
            <a:ext cx="0" cy="131127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5257800" y="4833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5257800" y="47513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5257800" y="49990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/>
          <p:cNvCxnSpPr/>
          <p:nvPr/>
        </p:nvCxnSpPr>
        <p:spPr bwMode="auto">
          <a:xfrm>
            <a:off x="5257800" y="5245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>
            <a:off x="5257800" y="49164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/>
          <p:cNvCxnSpPr/>
          <p:nvPr/>
        </p:nvCxnSpPr>
        <p:spPr bwMode="auto">
          <a:xfrm>
            <a:off x="5257800" y="50815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>
            <a:off x="5257800" y="5327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>
            <a:off x="5257800" y="51625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/>
          <p:nvPr/>
        </p:nvCxnSpPr>
        <p:spPr bwMode="auto">
          <a:xfrm>
            <a:off x="5257800" y="5410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/>
          <p:cNvCxnSpPr/>
          <p:nvPr/>
        </p:nvCxnSpPr>
        <p:spPr bwMode="auto">
          <a:xfrm flipV="1">
            <a:off x="5257800" y="4751388"/>
            <a:ext cx="0" cy="6588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/>
          <p:nvPr/>
        </p:nvCxnSpPr>
        <p:spPr bwMode="auto">
          <a:xfrm>
            <a:off x="3746500" y="30797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/>
          <p:nvPr/>
        </p:nvCxnSpPr>
        <p:spPr bwMode="auto">
          <a:xfrm>
            <a:off x="3746500" y="32432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>
            <a:off x="3746500" y="34877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/>
          <p:cNvCxnSpPr/>
          <p:nvPr/>
        </p:nvCxnSpPr>
        <p:spPr bwMode="auto">
          <a:xfrm>
            <a:off x="3746500" y="31607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/>
          <p:nvPr/>
        </p:nvCxnSpPr>
        <p:spPr bwMode="auto">
          <a:xfrm>
            <a:off x="3746500" y="33242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/>
          <p:nvPr/>
        </p:nvCxnSpPr>
        <p:spPr bwMode="auto">
          <a:xfrm>
            <a:off x="3746500" y="35702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/>
          <p:nvPr/>
        </p:nvCxnSpPr>
        <p:spPr bwMode="auto">
          <a:xfrm>
            <a:off x="3746500" y="34067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/>
          <p:cNvCxnSpPr/>
          <p:nvPr/>
        </p:nvCxnSpPr>
        <p:spPr bwMode="auto">
          <a:xfrm>
            <a:off x="3746500" y="36528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/>
          <p:nvPr/>
        </p:nvCxnSpPr>
        <p:spPr bwMode="auto">
          <a:xfrm>
            <a:off x="4203700" y="24241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/>
          <p:nvPr/>
        </p:nvCxnSpPr>
        <p:spPr bwMode="auto">
          <a:xfrm>
            <a:off x="4203700" y="23415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/>
          <p:cNvCxnSpPr/>
          <p:nvPr/>
        </p:nvCxnSpPr>
        <p:spPr bwMode="auto">
          <a:xfrm>
            <a:off x="4203700" y="25876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/>
          <p:cNvCxnSpPr/>
          <p:nvPr/>
        </p:nvCxnSpPr>
        <p:spPr bwMode="auto">
          <a:xfrm>
            <a:off x="4203700" y="28336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>
            <a:off x="4203700" y="25066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/>
          <p:nvPr/>
        </p:nvCxnSpPr>
        <p:spPr bwMode="auto">
          <a:xfrm>
            <a:off x="4203700" y="26701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>
            <a:off x="4203700" y="2914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/>
          <p:cNvCxnSpPr/>
          <p:nvPr/>
        </p:nvCxnSpPr>
        <p:spPr bwMode="auto">
          <a:xfrm>
            <a:off x="4203700" y="27511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Straight Connector 200"/>
          <p:cNvCxnSpPr/>
          <p:nvPr/>
        </p:nvCxnSpPr>
        <p:spPr bwMode="auto">
          <a:xfrm>
            <a:off x="4203700" y="2997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Straight Connector 201"/>
          <p:cNvCxnSpPr/>
          <p:nvPr/>
        </p:nvCxnSpPr>
        <p:spPr bwMode="auto">
          <a:xfrm flipV="1">
            <a:off x="4203700" y="2341563"/>
            <a:ext cx="0" cy="131127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/>
          <p:nvPr/>
        </p:nvCxnSpPr>
        <p:spPr bwMode="auto">
          <a:xfrm>
            <a:off x="4203700" y="30797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/>
          <p:nvPr/>
        </p:nvCxnSpPr>
        <p:spPr bwMode="auto">
          <a:xfrm>
            <a:off x="4203700" y="32432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/>
          <p:cNvCxnSpPr/>
          <p:nvPr/>
        </p:nvCxnSpPr>
        <p:spPr bwMode="auto">
          <a:xfrm>
            <a:off x="4203700" y="34877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/>
          <p:nvPr/>
        </p:nvCxnSpPr>
        <p:spPr bwMode="auto">
          <a:xfrm>
            <a:off x="4203700" y="31607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Straight Connector 206"/>
          <p:cNvCxnSpPr/>
          <p:nvPr/>
        </p:nvCxnSpPr>
        <p:spPr bwMode="auto">
          <a:xfrm>
            <a:off x="4203700" y="33242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8" name="Straight Connector 207"/>
          <p:cNvCxnSpPr/>
          <p:nvPr/>
        </p:nvCxnSpPr>
        <p:spPr bwMode="auto">
          <a:xfrm>
            <a:off x="4203700" y="35702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/>
          <p:cNvCxnSpPr/>
          <p:nvPr/>
        </p:nvCxnSpPr>
        <p:spPr bwMode="auto">
          <a:xfrm>
            <a:off x="4203700" y="34067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/>
          <p:nvPr/>
        </p:nvCxnSpPr>
        <p:spPr bwMode="auto">
          <a:xfrm>
            <a:off x="4203700" y="36528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/>
          <p:cNvCxnSpPr/>
          <p:nvPr/>
        </p:nvCxnSpPr>
        <p:spPr bwMode="auto">
          <a:xfrm>
            <a:off x="4648200" y="24241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" name="Straight Connector 211"/>
          <p:cNvCxnSpPr/>
          <p:nvPr/>
        </p:nvCxnSpPr>
        <p:spPr bwMode="auto">
          <a:xfrm>
            <a:off x="4648200" y="23415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/>
          <p:cNvCxnSpPr/>
          <p:nvPr/>
        </p:nvCxnSpPr>
        <p:spPr bwMode="auto">
          <a:xfrm>
            <a:off x="4648200" y="25876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4" name="Straight Connector 213"/>
          <p:cNvCxnSpPr/>
          <p:nvPr/>
        </p:nvCxnSpPr>
        <p:spPr bwMode="auto">
          <a:xfrm>
            <a:off x="4648200" y="28336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/>
          <p:cNvCxnSpPr/>
          <p:nvPr/>
        </p:nvCxnSpPr>
        <p:spPr bwMode="auto">
          <a:xfrm>
            <a:off x="4648200" y="25066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Straight Connector 215"/>
          <p:cNvCxnSpPr/>
          <p:nvPr/>
        </p:nvCxnSpPr>
        <p:spPr bwMode="auto">
          <a:xfrm>
            <a:off x="4648200" y="26701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/>
          <p:cNvCxnSpPr/>
          <p:nvPr/>
        </p:nvCxnSpPr>
        <p:spPr bwMode="auto">
          <a:xfrm>
            <a:off x="4648200" y="2914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/>
          <p:nvPr/>
        </p:nvCxnSpPr>
        <p:spPr bwMode="auto">
          <a:xfrm>
            <a:off x="4648200" y="27511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9" name="Straight Connector 218"/>
          <p:cNvCxnSpPr/>
          <p:nvPr/>
        </p:nvCxnSpPr>
        <p:spPr bwMode="auto">
          <a:xfrm>
            <a:off x="4648200" y="2997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0" name="Straight Connector 219"/>
          <p:cNvCxnSpPr/>
          <p:nvPr/>
        </p:nvCxnSpPr>
        <p:spPr bwMode="auto">
          <a:xfrm flipV="1">
            <a:off x="4648200" y="2341563"/>
            <a:ext cx="0" cy="131127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Connector 220"/>
          <p:cNvCxnSpPr/>
          <p:nvPr/>
        </p:nvCxnSpPr>
        <p:spPr bwMode="auto">
          <a:xfrm>
            <a:off x="4648200" y="30797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2" name="Straight Connector 221"/>
          <p:cNvCxnSpPr/>
          <p:nvPr/>
        </p:nvCxnSpPr>
        <p:spPr bwMode="auto">
          <a:xfrm>
            <a:off x="4648200" y="32432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3" name="Straight Connector 222"/>
          <p:cNvCxnSpPr/>
          <p:nvPr/>
        </p:nvCxnSpPr>
        <p:spPr bwMode="auto">
          <a:xfrm>
            <a:off x="4648200" y="34877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/>
          <p:nvPr/>
        </p:nvCxnSpPr>
        <p:spPr bwMode="auto">
          <a:xfrm>
            <a:off x="4648200" y="31607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5" name="Straight Connector 224"/>
          <p:cNvCxnSpPr/>
          <p:nvPr/>
        </p:nvCxnSpPr>
        <p:spPr bwMode="auto">
          <a:xfrm>
            <a:off x="4648200" y="33242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6" name="Straight Connector 225"/>
          <p:cNvCxnSpPr/>
          <p:nvPr/>
        </p:nvCxnSpPr>
        <p:spPr bwMode="auto">
          <a:xfrm>
            <a:off x="4648200" y="35702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/>
          <p:nvPr/>
        </p:nvCxnSpPr>
        <p:spPr bwMode="auto">
          <a:xfrm>
            <a:off x="4648200" y="34067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/>
          <p:cNvCxnSpPr/>
          <p:nvPr/>
        </p:nvCxnSpPr>
        <p:spPr bwMode="auto">
          <a:xfrm>
            <a:off x="4648200" y="36528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/>
          <p:nvPr/>
        </p:nvCxnSpPr>
        <p:spPr bwMode="auto">
          <a:xfrm>
            <a:off x="5105400" y="24241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/>
          <p:nvPr/>
        </p:nvCxnSpPr>
        <p:spPr bwMode="auto">
          <a:xfrm>
            <a:off x="5105400" y="23415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Straight Connector 230"/>
          <p:cNvCxnSpPr/>
          <p:nvPr/>
        </p:nvCxnSpPr>
        <p:spPr bwMode="auto">
          <a:xfrm>
            <a:off x="5105400" y="25876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/>
          <p:cNvCxnSpPr/>
          <p:nvPr/>
        </p:nvCxnSpPr>
        <p:spPr bwMode="auto">
          <a:xfrm>
            <a:off x="5105400" y="28336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3" name="Straight Connector 232"/>
          <p:cNvCxnSpPr/>
          <p:nvPr/>
        </p:nvCxnSpPr>
        <p:spPr bwMode="auto">
          <a:xfrm>
            <a:off x="5105400" y="25066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/>
          <p:nvPr/>
        </p:nvCxnSpPr>
        <p:spPr bwMode="auto">
          <a:xfrm>
            <a:off x="5105400" y="26701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/>
          <p:nvPr/>
        </p:nvCxnSpPr>
        <p:spPr bwMode="auto">
          <a:xfrm>
            <a:off x="5105400" y="2914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/>
          <p:cNvCxnSpPr/>
          <p:nvPr/>
        </p:nvCxnSpPr>
        <p:spPr bwMode="auto">
          <a:xfrm>
            <a:off x="5105400" y="27511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/>
          <p:nvPr/>
        </p:nvCxnSpPr>
        <p:spPr bwMode="auto">
          <a:xfrm>
            <a:off x="5105400" y="2997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 flipV="1">
            <a:off x="5105400" y="2341563"/>
            <a:ext cx="0" cy="131127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>
            <a:off x="5105400" y="30797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/>
          <p:nvPr/>
        </p:nvCxnSpPr>
        <p:spPr bwMode="auto">
          <a:xfrm>
            <a:off x="5105400" y="32432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/>
          <p:nvPr/>
        </p:nvCxnSpPr>
        <p:spPr bwMode="auto">
          <a:xfrm>
            <a:off x="5105400" y="34877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/>
          <p:nvPr/>
        </p:nvCxnSpPr>
        <p:spPr bwMode="auto">
          <a:xfrm>
            <a:off x="5105400" y="31607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Straight Connector 242"/>
          <p:cNvCxnSpPr/>
          <p:nvPr/>
        </p:nvCxnSpPr>
        <p:spPr bwMode="auto">
          <a:xfrm>
            <a:off x="5105400" y="33242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/>
          <p:cNvCxnSpPr/>
          <p:nvPr/>
        </p:nvCxnSpPr>
        <p:spPr bwMode="auto">
          <a:xfrm>
            <a:off x="5105400" y="35702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/>
          <p:cNvCxnSpPr/>
          <p:nvPr/>
        </p:nvCxnSpPr>
        <p:spPr bwMode="auto">
          <a:xfrm>
            <a:off x="5105400" y="34067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/>
          <p:cNvCxnSpPr/>
          <p:nvPr/>
        </p:nvCxnSpPr>
        <p:spPr bwMode="auto">
          <a:xfrm>
            <a:off x="5105400" y="36528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/>
          <p:nvPr/>
        </p:nvCxnSpPr>
        <p:spPr bwMode="auto">
          <a:xfrm flipV="1">
            <a:off x="5562600" y="2347913"/>
            <a:ext cx="0" cy="13096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>
            <a:off x="5715000" y="4833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/>
          <p:nvPr/>
        </p:nvCxnSpPr>
        <p:spPr bwMode="auto">
          <a:xfrm>
            <a:off x="5715000" y="47513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/>
        </p:nvCxnSpPr>
        <p:spPr bwMode="auto">
          <a:xfrm>
            <a:off x="5715000" y="49990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/>
          <p:nvPr/>
        </p:nvCxnSpPr>
        <p:spPr bwMode="auto">
          <a:xfrm>
            <a:off x="5715000" y="5245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/>
          <p:nvPr/>
        </p:nvCxnSpPr>
        <p:spPr bwMode="auto">
          <a:xfrm>
            <a:off x="5715000" y="49164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>
            <a:off x="5715000" y="50815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/>
          <p:nvPr/>
        </p:nvCxnSpPr>
        <p:spPr bwMode="auto">
          <a:xfrm>
            <a:off x="5715000" y="5327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Straight Connector 258"/>
          <p:cNvCxnSpPr/>
          <p:nvPr/>
        </p:nvCxnSpPr>
        <p:spPr bwMode="auto">
          <a:xfrm>
            <a:off x="5715000" y="51625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/>
          <p:nvPr/>
        </p:nvCxnSpPr>
        <p:spPr bwMode="auto">
          <a:xfrm>
            <a:off x="5715000" y="5410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1" name="Straight Connector 260"/>
          <p:cNvCxnSpPr/>
          <p:nvPr/>
        </p:nvCxnSpPr>
        <p:spPr bwMode="auto">
          <a:xfrm flipV="1">
            <a:off x="5715000" y="4751388"/>
            <a:ext cx="0" cy="6588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2" name="Straight Connector 261"/>
          <p:cNvCxnSpPr/>
          <p:nvPr/>
        </p:nvCxnSpPr>
        <p:spPr bwMode="auto">
          <a:xfrm>
            <a:off x="6172200" y="4833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3" name="Straight Connector 262"/>
          <p:cNvCxnSpPr/>
          <p:nvPr/>
        </p:nvCxnSpPr>
        <p:spPr bwMode="auto">
          <a:xfrm>
            <a:off x="6172200" y="47529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/>
          <p:nvPr/>
        </p:nvCxnSpPr>
        <p:spPr bwMode="auto">
          <a:xfrm>
            <a:off x="6172200" y="49990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/>
          <p:nvPr/>
        </p:nvCxnSpPr>
        <p:spPr bwMode="auto">
          <a:xfrm>
            <a:off x="6172200" y="5245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Connector 265"/>
          <p:cNvCxnSpPr/>
          <p:nvPr/>
        </p:nvCxnSpPr>
        <p:spPr bwMode="auto">
          <a:xfrm>
            <a:off x="6172200" y="49164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7" name="Straight Connector 266"/>
          <p:cNvCxnSpPr/>
          <p:nvPr/>
        </p:nvCxnSpPr>
        <p:spPr bwMode="auto">
          <a:xfrm>
            <a:off x="6172200" y="50815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8" name="Straight Connector 267"/>
          <p:cNvCxnSpPr/>
          <p:nvPr/>
        </p:nvCxnSpPr>
        <p:spPr bwMode="auto">
          <a:xfrm>
            <a:off x="6172200" y="5327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Connector 268"/>
          <p:cNvCxnSpPr/>
          <p:nvPr/>
        </p:nvCxnSpPr>
        <p:spPr bwMode="auto">
          <a:xfrm>
            <a:off x="6172200" y="51641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/>
          <p:cNvCxnSpPr/>
          <p:nvPr/>
        </p:nvCxnSpPr>
        <p:spPr bwMode="auto">
          <a:xfrm>
            <a:off x="6172200" y="5410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1" name="Straight Connector 270"/>
          <p:cNvCxnSpPr/>
          <p:nvPr/>
        </p:nvCxnSpPr>
        <p:spPr bwMode="auto">
          <a:xfrm flipV="1">
            <a:off x="6172200" y="4752975"/>
            <a:ext cx="0" cy="65722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2" name="Straight Connector 271"/>
          <p:cNvCxnSpPr/>
          <p:nvPr/>
        </p:nvCxnSpPr>
        <p:spPr bwMode="auto">
          <a:xfrm>
            <a:off x="6629400" y="4833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/>
          <p:nvPr/>
        </p:nvCxnSpPr>
        <p:spPr bwMode="auto">
          <a:xfrm>
            <a:off x="6629400" y="47529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4" name="Straight Connector 273"/>
          <p:cNvCxnSpPr/>
          <p:nvPr/>
        </p:nvCxnSpPr>
        <p:spPr bwMode="auto">
          <a:xfrm>
            <a:off x="6629400" y="49990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5" name="Straight Connector 274"/>
          <p:cNvCxnSpPr/>
          <p:nvPr/>
        </p:nvCxnSpPr>
        <p:spPr bwMode="auto">
          <a:xfrm>
            <a:off x="6629400" y="5245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6" name="Straight Connector 275"/>
          <p:cNvCxnSpPr/>
          <p:nvPr/>
        </p:nvCxnSpPr>
        <p:spPr bwMode="auto">
          <a:xfrm>
            <a:off x="6629400" y="49164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/>
          <p:cNvCxnSpPr/>
          <p:nvPr/>
        </p:nvCxnSpPr>
        <p:spPr bwMode="auto">
          <a:xfrm>
            <a:off x="6629400" y="50815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Connector 277"/>
          <p:cNvCxnSpPr/>
          <p:nvPr/>
        </p:nvCxnSpPr>
        <p:spPr bwMode="auto">
          <a:xfrm>
            <a:off x="6629400" y="5327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9" name="Straight Connector 278"/>
          <p:cNvCxnSpPr/>
          <p:nvPr/>
        </p:nvCxnSpPr>
        <p:spPr bwMode="auto">
          <a:xfrm>
            <a:off x="6629400" y="51641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/>
          <p:nvPr/>
        </p:nvCxnSpPr>
        <p:spPr bwMode="auto">
          <a:xfrm>
            <a:off x="6629400" y="5410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/>
          <p:cNvCxnSpPr/>
          <p:nvPr/>
        </p:nvCxnSpPr>
        <p:spPr bwMode="auto">
          <a:xfrm flipV="1">
            <a:off x="6629400" y="4752975"/>
            <a:ext cx="0" cy="65722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2" name="Straight Connector 281"/>
          <p:cNvCxnSpPr/>
          <p:nvPr/>
        </p:nvCxnSpPr>
        <p:spPr bwMode="auto">
          <a:xfrm>
            <a:off x="6629400" y="4833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3" name="Straight Connector 282"/>
          <p:cNvCxnSpPr/>
          <p:nvPr/>
        </p:nvCxnSpPr>
        <p:spPr bwMode="auto">
          <a:xfrm>
            <a:off x="6629400" y="47513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Straight Connector 283"/>
          <p:cNvCxnSpPr/>
          <p:nvPr/>
        </p:nvCxnSpPr>
        <p:spPr bwMode="auto">
          <a:xfrm>
            <a:off x="6629400" y="49990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5" name="Straight Connector 284"/>
          <p:cNvCxnSpPr/>
          <p:nvPr/>
        </p:nvCxnSpPr>
        <p:spPr bwMode="auto">
          <a:xfrm>
            <a:off x="6629400" y="5245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/>
          <p:nvPr/>
        </p:nvCxnSpPr>
        <p:spPr bwMode="auto">
          <a:xfrm>
            <a:off x="6629400" y="49164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7" name="Straight Connector 286"/>
          <p:cNvCxnSpPr/>
          <p:nvPr/>
        </p:nvCxnSpPr>
        <p:spPr bwMode="auto">
          <a:xfrm>
            <a:off x="6629400" y="50815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8" name="Straight Connector 287"/>
          <p:cNvCxnSpPr/>
          <p:nvPr/>
        </p:nvCxnSpPr>
        <p:spPr bwMode="auto">
          <a:xfrm>
            <a:off x="6629400" y="5327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9" name="Straight Connector 288"/>
          <p:cNvCxnSpPr/>
          <p:nvPr/>
        </p:nvCxnSpPr>
        <p:spPr bwMode="auto">
          <a:xfrm>
            <a:off x="6629400" y="51625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0" name="Straight Connector 289"/>
          <p:cNvCxnSpPr/>
          <p:nvPr/>
        </p:nvCxnSpPr>
        <p:spPr bwMode="auto">
          <a:xfrm>
            <a:off x="6629400" y="5410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1" name="Straight Connector 290"/>
          <p:cNvCxnSpPr/>
          <p:nvPr/>
        </p:nvCxnSpPr>
        <p:spPr bwMode="auto">
          <a:xfrm flipV="1">
            <a:off x="6629400" y="4751388"/>
            <a:ext cx="0" cy="6588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2" name="Straight Connector 291"/>
          <p:cNvCxnSpPr/>
          <p:nvPr/>
        </p:nvCxnSpPr>
        <p:spPr bwMode="auto">
          <a:xfrm>
            <a:off x="7086600" y="4833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3" name="Straight Connector 292"/>
          <p:cNvCxnSpPr/>
          <p:nvPr/>
        </p:nvCxnSpPr>
        <p:spPr bwMode="auto">
          <a:xfrm>
            <a:off x="7086600" y="47513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4" name="Straight Connector 293"/>
          <p:cNvCxnSpPr/>
          <p:nvPr/>
        </p:nvCxnSpPr>
        <p:spPr bwMode="auto">
          <a:xfrm>
            <a:off x="7086600" y="49990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5" name="Straight Connector 294"/>
          <p:cNvCxnSpPr/>
          <p:nvPr/>
        </p:nvCxnSpPr>
        <p:spPr bwMode="auto">
          <a:xfrm>
            <a:off x="7086600" y="5245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6" name="Straight Connector 295"/>
          <p:cNvCxnSpPr/>
          <p:nvPr/>
        </p:nvCxnSpPr>
        <p:spPr bwMode="auto">
          <a:xfrm>
            <a:off x="7086600" y="49164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7" name="Straight Connector 296"/>
          <p:cNvCxnSpPr/>
          <p:nvPr/>
        </p:nvCxnSpPr>
        <p:spPr bwMode="auto">
          <a:xfrm>
            <a:off x="7086600" y="50815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8" name="Straight Connector 297"/>
          <p:cNvCxnSpPr/>
          <p:nvPr/>
        </p:nvCxnSpPr>
        <p:spPr bwMode="auto">
          <a:xfrm>
            <a:off x="7086600" y="5327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9" name="Straight Connector 298"/>
          <p:cNvCxnSpPr/>
          <p:nvPr/>
        </p:nvCxnSpPr>
        <p:spPr bwMode="auto">
          <a:xfrm>
            <a:off x="7086600" y="51625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0" name="Straight Connector 299"/>
          <p:cNvCxnSpPr/>
          <p:nvPr/>
        </p:nvCxnSpPr>
        <p:spPr bwMode="auto">
          <a:xfrm>
            <a:off x="7086600" y="5410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1" name="Straight Connector 300"/>
          <p:cNvCxnSpPr/>
          <p:nvPr/>
        </p:nvCxnSpPr>
        <p:spPr bwMode="auto">
          <a:xfrm flipV="1">
            <a:off x="7086600" y="4751388"/>
            <a:ext cx="0" cy="6588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2" name="Straight Connector 301"/>
          <p:cNvCxnSpPr/>
          <p:nvPr/>
        </p:nvCxnSpPr>
        <p:spPr bwMode="auto">
          <a:xfrm>
            <a:off x="7543800" y="4833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3" name="Straight Connector 302"/>
          <p:cNvCxnSpPr/>
          <p:nvPr/>
        </p:nvCxnSpPr>
        <p:spPr bwMode="auto">
          <a:xfrm>
            <a:off x="7543800" y="47529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4" name="Straight Connector 303"/>
          <p:cNvCxnSpPr/>
          <p:nvPr/>
        </p:nvCxnSpPr>
        <p:spPr bwMode="auto">
          <a:xfrm>
            <a:off x="7543800" y="49990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5" name="Straight Connector 304"/>
          <p:cNvCxnSpPr/>
          <p:nvPr/>
        </p:nvCxnSpPr>
        <p:spPr bwMode="auto">
          <a:xfrm>
            <a:off x="7543800" y="5245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6" name="Straight Connector 305"/>
          <p:cNvCxnSpPr/>
          <p:nvPr/>
        </p:nvCxnSpPr>
        <p:spPr bwMode="auto">
          <a:xfrm>
            <a:off x="7543800" y="49164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" name="Straight Connector 306"/>
          <p:cNvCxnSpPr/>
          <p:nvPr/>
        </p:nvCxnSpPr>
        <p:spPr bwMode="auto">
          <a:xfrm>
            <a:off x="7543800" y="50815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/>
          <p:nvPr/>
        </p:nvCxnSpPr>
        <p:spPr bwMode="auto">
          <a:xfrm>
            <a:off x="7543800" y="5327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" name="Straight Connector 308"/>
          <p:cNvCxnSpPr/>
          <p:nvPr/>
        </p:nvCxnSpPr>
        <p:spPr bwMode="auto">
          <a:xfrm>
            <a:off x="7543800" y="51641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/>
          <p:cNvCxnSpPr/>
          <p:nvPr/>
        </p:nvCxnSpPr>
        <p:spPr bwMode="auto">
          <a:xfrm>
            <a:off x="7543800" y="5410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1" name="Straight Connector 310"/>
          <p:cNvCxnSpPr/>
          <p:nvPr/>
        </p:nvCxnSpPr>
        <p:spPr bwMode="auto">
          <a:xfrm flipV="1">
            <a:off x="7543800" y="4752975"/>
            <a:ext cx="0" cy="65722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2" name="Straight Connector 311"/>
          <p:cNvCxnSpPr/>
          <p:nvPr/>
        </p:nvCxnSpPr>
        <p:spPr bwMode="auto">
          <a:xfrm>
            <a:off x="8001000" y="4833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3" name="Straight Connector 312"/>
          <p:cNvCxnSpPr/>
          <p:nvPr/>
        </p:nvCxnSpPr>
        <p:spPr bwMode="auto">
          <a:xfrm>
            <a:off x="8001000" y="47529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4" name="Straight Connector 313"/>
          <p:cNvCxnSpPr/>
          <p:nvPr/>
        </p:nvCxnSpPr>
        <p:spPr bwMode="auto">
          <a:xfrm>
            <a:off x="8001000" y="49990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/>
          <p:cNvCxnSpPr/>
          <p:nvPr/>
        </p:nvCxnSpPr>
        <p:spPr bwMode="auto">
          <a:xfrm>
            <a:off x="8001000" y="5245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/>
          <p:cNvCxnSpPr/>
          <p:nvPr/>
        </p:nvCxnSpPr>
        <p:spPr bwMode="auto">
          <a:xfrm>
            <a:off x="8001000" y="49164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7" name="Straight Connector 316"/>
          <p:cNvCxnSpPr/>
          <p:nvPr/>
        </p:nvCxnSpPr>
        <p:spPr bwMode="auto">
          <a:xfrm>
            <a:off x="8001000" y="50815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8" name="Straight Connector 317"/>
          <p:cNvCxnSpPr/>
          <p:nvPr/>
        </p:nvCxnSpPr>
        <p:spPr bwMode="auto">
          <a:xfrm>
            <a:off x="8001000" y="5327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9" name="Straight Connector 318"/>
          <p:cNvCxnSpPr/>
          <p:nvPr/>
        </p:nvCxnSpPr>
        <p:spPr bwMode="auto">
          <a:xfrm>
            <a:off x="8001000" y="51641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0" name="Straight Connector 319"/>
          <p:cNvCxnSpPr/>
          <p:nvPr/>
        </p:nvCxnSpPr>
        <p:spPr bwMode="auto">
          <a:xfrm>
            <a:off x="8001000" y="5410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1" name="Straight Connector 320"/>
          <p:cNvCxnSpPr/>
          <p:nvPr/>
        </p:nvCxnSpPr>
        <p:spPr bwMode="auto">
          <a:xfrm flipV="1">
            <a:off x="8001000" y="4752975"/>
            <a:ext cx="0" cy="65722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2" name="Straight Connector 321"/>
          <p:cNvCxnSpPr/>
          <p:nvPr/>
        </p:nvCxnSpPr>
        <p:spPr bwMode="auto">
          <a:xfrm flipV="1">
            <a:off x="8458200" y="4751388"/>
            <a:ext cx="0" cy="6588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0217" name="Rectangle 13"/>
          <p:cNvSpPr>
            <a:spLocks noChangeArrowheads="1"/>
          </p:cNvSpPr>
          <p:nvPr/>
        </p:nvSpPr>
        <p:spPr bwMode="auto">
          <a:xfrm>
            <a:off x="523875" y="1268413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p + 0x0</a:t>
            </a:r>
          </a:p>
        </p:txBody>
      </p:sp>
      <p:sp>
        <p:nvSpPr>
          <p:cNvPr id="170218" name="Rectangle 13"/>
          <p:cNvSpPr>
            <a:spLocks noChangeArrowheads="1"/>
          </p:cNvSpPr>
          <p:nvPr/>
        </p:nvSpPr>
        <p:spPr bwMode="auto">
          <a:xfrm>
            <a:off x="939800" y="6415088"/>
            <a:ext cx="73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0x1f</a:t>
            </a:r>
          </a:p>
        </p:txBody>
      </p:sp>
      <p:sp>
        <p:nvSpPr>
          <p:cNvPr id="170219" name="Rectangle 13"/>
          <p:cNvSpPr>
            <a:spLocks noChangeArrowheads="1"/>
          </p:cNvSpPr>
          <p:nvPr/>
        </p:nvSpPr>
        <p:spPr bwMode="auto">
          <a:xfrm>
            <a:off x="3636963" y="2003425"/>
            <a:ext cx="598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0x0</a:t>
            </a:r>
          </a:p>
        </p:txBody>
      </p:sp>
      <p:sp>
        <p:nvSpPr>
          <p:cNvPr id="170220" name="Rectangle 13"/>
          <p:cNvSpPr>
            <a:spLocks noChangeArrowheads="1"/>
          </p:cNvSpPr>
          <p:nvPr/>
        </p:nvSpPr>
        <p:spPr bwMode="auto">
          <a:xfrm>
            <a:off x="5511800" y="3403600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0x1f</a:t>
            </a:r>
          </a:p>
        </p:txBody>
      </p:sp>
      <p:sp>
        <p:nvSpPr>
          <p:cNvPr id="170221" name="Rectangle 13"/>
          <p:cNvSpPr>
            <a:spLocks noChangeArrowheads="1"/>
          </p:cNvSpPr>
          <p:nvPr/>
        </p:nvSpPr>
        <p:spPr bwMode="auto">
          <a:xfrm>
            <a:off x="8458200" y="5195888"/>
            <a:ext cx="73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0x1f</a:t>
            </a:r>
          </a:p>
        </p:txBody>
      </p:sp>
      <p:sp>
        <p:nvSpPr>
          <p:cNvPr id="170222" name="Rectangle 13"/>
          <p:cNvSpPr>
            <a:spLocks noChangeArrowheads="1"/>
          </p:cNvSpPr>
          <p:nvPr/>
        </p:nvSpPr>
        <p:spPr bwMode="auto">
          <a:xfrm>
            <a:off x="4737100" y="4383088"/>
            <a:ext cx="598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0x0</a:t>
            </a:r>
          </a:p>
        </p:txBody>
      </p:sp>
      <p:sp>
        <p:nvSpPr>
          <p:cNvPr id="170223" name="Rectangle 302"/>
          <p:cNvSpPr>
            <a:spLocks noChangeArrowheads="1"/>
          </p:cNvSpPr>
          <p:nvPr/>
        </p:nvSpPr>
        <p:spPr bwMode="auto">
          <a:xfrm>
            <a:off x="436563" y="3160713"/>
            <a:ext cx="1039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char p[]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char *p</a:t>
            </a:r>
          </a:p>
        </p:txBody>
      </p:sp>
      <p:sp>
        <p:nvSpPr>
          <p:cNvPr id="170224" name="Rectangle 302"/>
          <p:cNvSpPr>
            <a:spLocks noChangeArrowheads="1"/>
          </p:cNvSpPr>
          <p:nvPr/>
        </p:nvSpPr>
        <p:spPr bwMode="auto">
          <a:xfrm>
            <a:off x="5986463" y="2438400"/>
            <a:ext cx="841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int p[]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int* p</a:t>
            </a:r>
          </a:p>
        </p:txBody>
      </p:sp>
      <p:sp>
        <p:nvSpPr>
          <p:cNvPr id="170225" name="Rectangle 13"/>
          <p:cNvSpPr>
            <a:spLocks noChangeArrowheads="1"/>
          </p:cNvSpPr>
          <p:nvPr/>
        </p:nvSpPr>
        <p:spPr bwMode="auto">
          <a:xfrm>
            <a:off x="2895600" y="354965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p</a:t>
            </a:r>
          </a:p>
        </p:txBody>
      </p:sp>
      <p:sp>
        <p:nvSpPr>
          <p:cNvPr id="170226" name="Rectangle 71"/>
          <p:cNvSpPr>
            <a:spLocks noChangeArrowheads="1"/>
          </p:cNvSpPr>
          <p:nvPr/>
        </p:nvSpPr>
        <p:spPr bwMode="auto">
          <a:xfrm>
            <a:off x="1676400" y="1447800"/>
            <a:ext cx="457200" cy="8255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70227" name="Rectangle 302"/>
          <p:cNvSpPr>
            <a:spLocks noChangeArrowheads="1"/>
          </p:cNvSpPr>
          <p:nvPr/>
        </p:nvSpPr>
        <p:spPr bwMode="auto">
          <a:xfrm>
            <a:off x="7219950" y="3948113"/>
            <a:ext cx="1139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char* p[]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char** p</a:t>
            </a:r>
          </a:p>
        </p:txBody>
      </p:sp>
      <p:sp>
        <p:nvSpPr>
          <p:cNvPr id="170228" name="Text Box 48"/>
          <p:cNvSpPr txBox="1">
            <a:spLocks noChangeArrowheads="1"/>
          </p:cNvSpPr>
          <p:nvPr/>
        </p:nvSpPr>
        <p:spPr bwMode="auto">
          <a:xfrm>
            <a:off x="2590800" y="5614105"/>
            <a:ext cx="6015038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Machines desire/require that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an n-byte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type is 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aligned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on an n-byte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boundary.</a:t>
            </a:r>
          </a:p>
          <a:p>
            <a:pPr algn="ctr" defTabSz="914400" eaLnBrk="1" hangingPunct="1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n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= 2</a:t>
            </a:r>
            <a:r>
              <a:rPr lang="en-US" baseline="30000" dirty="0">
                <a:solidFill>
                  <a:srgbClr val="000000"/>
                </a:solidFill>
                <a:cs typeface="Arial" charset="0"/>
              </a:rPr>
              <a:t>i</a:t>
            </a:r>
            <a:endParaRPr lang="en-US" baseline="30000" dirty="0">
              <a:solidFill>
                <a:srgbClr val="800080"/>
              </a:solidFill>
              <a:cs typeface="Arial" charset="0"/>
            </a:endParaRPr>
          </a:p>
        </p:txBody>
      </p:sp>
      <p:cxnSp>
        <p:nvCxnSpPr>
          <p:cNvPr id="328" name="Straight Connector 327"/>
          <p:cNvCxnSpPr/>
          <p:nvPr/>
        </p:nvCxnSpPr>
        <p:spPr bwMode="auto">
          <a:xfrm>
            <a:off x="4800600" y="4833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9" name="Straight Connector 328"/>
          <p:cNvCxnSpPr/>
          <p:nvPr/>
        </p:nvCxnSpPr>
        <p:spPr bwMode="auto">
          <a:xfrm>
            <a:off x="4800600" y="49990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0" name="Straight Connector 329"/>
          <p:cNvCxnSpPr/>
          <p:nvPr/>
        </p:nvCxnSpPr>
        <p:spPr bwMode="auto">
          <a:xfrm>
            <a:off x="4800600" y="5245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1" name="Straight Connector 330"/>
          <p:cNvCxnSpPr/>
          <p:nvPr/>
        </p:nvCxnSpPr>
        <p:spPr bwMode="auto">
          <a:xfrm>
            <a:off x="4800600" y="49164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2" name="Straight Connector 331"/>
          <p:cNvCxnSpPr/>
          <p:nvPr/>
        </p:nvCxnSpPr>
        <p:spPr bwMode="auto">
          <a:xfrm>
            <a:off x="4800600" y="50815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3" name="Straight Connector 332"/>
          <p:cNvCxnSpPr/>
          <p:nvPr/>
        </p:nvCxnSpPr>
        <p:spPr bwMode="auto">
          <a:xfrm>
            <a:off x="4800600" y="5327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4" name="Straight Connector 333"/>
          <p:cNvCxnSpPr/>
          <p:nvPr/>
        </p:nvCxnSpPr>
        <p:spPr bwMode="auto">
          <a:xfrm>
            <a:off x="4800600" y="51625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5" name="Straight Connector 334"/>
          <p:cNvCxnSpPr/>
          <p:nvPr/>
        </p:nvCxnSpPr>
        <p:spPr bwMode="auto">
          <a:xfrm>
            <a:off x="4800600" y="5410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6" name="Straight Connector 335"/>
          <p:cNvCxnSpPr/>
          <p:nvPr/>
        </p:nvCxnSpPr>
        <p:spPr bwMode="auto">
          <a:xfrm flipV="1">
            <a:off x="4800600" y="4751388"/>
            <a:ext cx="0" cy="6588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7" name="Straight Connector 336"/>
          <p:cNvCxnSpPr/>
          <p:nvPr/>
        </p:nvCxnSpPr>
        <p:spPr bwMode="auto">
          <a:xfrm>
            <a:off x="4800600" y="47498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0239" name="Rectangle 338"/>
          <p:cNvSpPr>
            <a:spLocks noChangeArrowheads="1"/>
          </p:cNvSpPr>
          <p:nvPr/>
        </p:nvSpPr>
        <p:spPr bwMode="auto">
          <a:xfrm>
            <a:off x="3746500" y="2908300"/>
            <a:ext cx="457200" cy="8255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70240" name="Text Box 15"/>
          <p:cNvSpPr txBox="1">
            <a:spLocks noChangeArrowheads="1"/>
          </p:cNvSpPr>
          <p:nvPr/>
        </p:nvSpPr>
        <p:spPr bwMode="auto">
          <a:xfrm>
            <a:off x="4081463" y="2598738"/>
            <a:ext cx="309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0000"/>
                </a:solidFill>
              </a:rPr>
              <a:t>X</a:t>
            </a:r>
          </a:p>
        </p:txBody>
      </p:sp>
      <p:sp>
        <p:nvSpPr>
          <p:cNvPr id="170241" name="Text Box 15"/>
          <p:cNvSpPr txBox="1">
            <a:spLocks noChangeArrowheads="1"/>
          </p:cNvSpPr>
          <p:nvPr/>
        </p:nvSpPr>
        <p:spPr bwMode="auto">
          <a:xfrm>
            <a:off x="4529138" y="2979738"/>
            <a:ext cx="311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0000"/>
                </a:solidFill>
              </a:rPr>
              <a:t>X</a:t>
            </a:r>
          </a:p>
        </p:txBody>
      </p:sp>
      <p:sp>
        <p:nvSpPr>
          <p:cNvPr id="170242" name="Text Box 15"/>
          <p:cNvSpPr txBox="1">
            <a:spLocks noChangeArrowheads="1"/>
          </p:cNvSpPr>
          <p:nvPr/>
        </p:nvSpPr>
        <p:spPr bwMode="auto">
          <a:xfrm>
            <a:off x="5562600" y="4819650"/>
            <a:ext cx="311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7656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heap (3)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691819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  char</a:t>
            </a:r>
            <a:r>
              <a:rPr lang="en-US" sz="2000" dirty="0"/>
              <a:t>* </a:t>
            </a:r>
            <a:r>
              <a:rPr lang="en-US" sz="2000" dirty="0" err="1"/>
              <a:t>cb</a:t>
            </a:r>
            <a:r>
              <a:rPr lang="en-US" sz="2000" dirty="0"/>
              <a:t> = (char*</a:t>
            </a:r>
            <a:r>
              <a:rPr lang="en-US" sz="2000" dirty="0" smtClean="0"/>
              <a:t>)</a:t>
            </a:r>
            <a:r>
              <a:rPr lang="en-US" sz="2000" dirty="0" err="1" smtClean="0"/>
              <a:t>malloc</a:t>
            </a:r>
            <a:r>
              <a:rPr lang="en-US" sz="2000" dirty="0"/>
              <a:t>(14);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strcpy</a:t>
            </a:r>
            <a:r>
              <a:rPr lang="en-US" sz="2000" dirty="0"/>
              <a:t>(</a:t>
            </a:r>
            <a:r>
              <a:rPr lang="en-US" sz="2000" dirty="0" err="1"/>
              <a:t>cb</a:t>
            </a:r>
            <a:r>
              <a:rPr lang="en-US" sz="2000" dirty="0"/>
              <a:t>, "hi!");</a:t>
            </a:r>
          </a:p>
          <a:p>
            <a:r>
              <a:rPr lang="en-US" sz="2000" dirty="0"/>
              <a:t>  free(</a:t>
            </a:r>
            <a:r>
              <a:rPr lang="en-US" sz="2000" dirty="0" err="1"/>
              <a:t>cb</a:t>
            </a:r>
            <a:r>
              <a:rPr lang="en-US" sz="2000" dirty="0"/>
              <a:t>);</a:t>
            </a:r>
          </a:p>
          <a:p>
            <a:r>
              <a:rPr lang="en-US" sz="2000" dirty="0"/>
              <a:t>  /*</a:t>
            </a:r>
          </a:p>
          <a:p>
            <a:r>
              <a:rPr lang="en-US" sz="2000" dirty="0"/>
              <a:t>   * </a:t>
            </a:r>
            <a:r>
              <a:rPr lang="en-US" sz="2000" dirty="0">
                <a:solidFill>
                  <a:srgbClr val="800000"/>
                </a:solidFill>
              </a:rPr>
              <a:t>Dangling reference!</a:t>
            </a:r>
          </a:p>
          <a:p>
            <a:r>
              <a:rPr lang="en-US" sz="2000" dirty="0"/>
              <a:t>   */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printf</a:t>
            </a:r>
            <a:r>
              <a:rPr lang="en-US" sz="2000" dirty="0"/>
              <a:t>("%s\n", </a:t>
            </a:r>
            <a:r>
              <a:rPr lang="en-US" sz="2000" dirty="0" err="1"/>
              <a:t>cb</a:t>
            </a:r>
            <a:r>
              <a:rPr lang="en-US" sz="2000" dirty="0"/>
              <a:t>);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int</a:t>
            </a:r>
            <a:r>
              <a:rPr lang="en-US" sz="2000" dirty="0"/>
              <a:t> *</a:t>
            </a:r>
            <a:r>
              <a:rPr lang="en-US" sz="2000" dirty="0" err="1"/>
              <a:t>ip</a:t>
            </a:r>
            <a:r>
              <a:rPr lang="en-US" sz="2000" dirty="0"/>
              <a:t> = (</a:t>
            </a:r>
            <a:r>
              <a:rPr lang="en-US" sz="2000" dirty="0" err="1"/>
              <a:t>int</a:t>
            </a:r>
            <a:r>
              <a:rPr lang="en-US" sz="2000" dirty="0"/>
              <a:t>*)</a:t>
            </a:r>
            <a:r>
              <a:rPr lang="en-US" sz="2000" dirty="0" err="1"/>
              <a:t>cb</a:t>
            </a:r>
            <a:r>
              <a:rPr lang="en-US" sz="2000" dirty="0"/>
              <a:t>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printf</a:t>
            </a:r>
            <a:r>
              <a:rPr lang="en-US" sz="2000" dirty="0"/>
              <a:t>("0x%x\n", *</a:t>
            </a:r>
            <a:r>
              <a:rPr lang="en-US" sz="2000" dirty="0" err="1"/>
              <a:t>ip</a:t>
            </a:r>
            <a:r>
              <a:rPr lang="en-US" sz="2000" dirty="0"/>
              <a:t>);</a:t>
            </a:r>
          </a:p>
          <a:p>
            <a:r>
              <a:rPr lang="en-US" sz="2000" dirty="0" smtClean="0"/>
              <a:t>  /*</a:t>
            </a:r>
          </a:p>
          <a:p>
            <a:r>
              <a:rPr lang="en-US" sz="2000" dirty="0" smtClean="0"/>
              <a:t>   * </a:t>
            </a:r>
            <a:r>
              <a:rPr lang="en-US" sz="2000" dirty="0" smtClean="0">
                <a:solidFill>
                  <a:srgbClr val="800000"/>
                </a:solidFill>
              </a:rPr>
              <a:t>Uninitialized heap block!</a:t>
            </a:r>
          </a:p>
          <a:p>
            <a:r>
              <a:rPr lang="en-US" sz="2000" dirty="0" smtClean="0"/>
              <a:t>   */</a:t>
            </a:r>
            <a:endParaRPr lang="en-US" sz="2000" dirty="0"/>
          </a:p>
          <a:p>
            <a:r>
              <a:rPr lang="en-US" sz="2000" dirty="0"/>
              <a:t>  char* cb2 = (char*</a:t>
            </a:r>
            <a:r>
              <a:rPr lang="en-US" sz="2000" dirty="0" smtClean="0"/>
              <a:t>)</a:t>
            </a:r>
            <a:r>
              <a:rPr lang="en-US" sz="2000" dirty="0" err="1" smtClean="0"/>
              <a:t>malloc</a:t>
            </a:r>
            <a:r>
              <a:rPr lang="en-US" sz="2000" dirty="0"/>
              <a:t>(14);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printf</a:t>
            </a:r>
            <a:r>
              <a:rPr lang="en-US" sz="2000" dirty="0"/>
              <a:t>("%s\n", cb2);  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648200" y="381446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chase$ cc -o heap2 heap2.c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chase$ ./heap2</a:t>
            </a:r>
          </a:p>
          <a:p>
            <a:r>
              <a:rPr lang="en-US" dirty="0" smtClean="0">
                <a:solidFill>
                  <a:srgbClr val="E8161F"/>
                </a:solidFill>
              </a:rPr>
              <a:t>???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chase$ 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7086600" y="766465"/>
            <a:ext cx="1447800" cy="2651760"/>
            <a:chOff x="6324600" y="2133600"/>
            <a:chExt cx="1295400" cy="1676400"/>
          </a:xfrm>
        </p:grpSpPr>
        <p:cxnSp>
          <p:nvCxnSpPr>
            <p:cNvPr id="62" name="Straight Connector 61"/>
            <p:cNvCxnSpPr/>
            <p:nvPr/>
          </p:nvCxnSpPr>
          <p:spPr bwMode="auto">
            <a:xfrm>
              <a:off x="6324600" y="2134395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6324600" y="2368287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6324600" y="2602179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6324600" y="2836070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6324600" y="3069962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6324600" y="3299355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6324600" y="3533246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6324600" y="3810000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6324600" y="2133600"/>
              <a:ext cx="0" cy="1676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7620000" y="2133600"/>
              <a:ext cx="0" cy="1676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6" name="Rectangle 75"/>
          <p:cNvSpPr/>
          <p:nvPr/>
        </p:nvSpPr>
        <p:spPr>
          <a:xfrm>
            <a:off x="7086600" y="762000"/>
            <a:ext cx="1202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h=0x68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7086600" y="1071265"/>
            <a:ext cx="1100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=0x69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7086600" y="1447800"/>
            <a:ext cx="111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!</a:t>
            </a:r>
            <a:r>
              <a:rPr lang="en-US" dirty="0" smtClean="0"/>
              <a:t>=0x21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7797563" y="1828800"/>
            <a:ext cx="35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80" name="Curved Connector 249"/>
          <p:cNvCxnSpPr>
            <a:cxnSpLocks noChangeShapeType="1"/>
            <a:stCxn id="82" idx="3"/>
            <a:endCxn id="76" idx="1"/>
          </p:cNvCxnSpPr>
          <p:nvPr/>
        </p:nvCxnSpPr>
        <p:spPr bwMode="auto">
          <a:xfrm flipV="1">
            <a:off x="6256070" y="992833"/>
            <a:ext cx="830530" cy="64281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Rectangle 325"/>
          <p:cNvSpPr>
            <a:spLocks noChangeArrowheads="1"/>
          </p:cNvSpPr>
          <p:nvPr/>
        </p:nvSpPr>
        <p:spPr bwMode="auto">
          <a:xfrm>
            <a:off x="5715000" y="1580853"/>
            <a:ext cx="600075" cy="179387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82" name="Rectangle 13"/>
          <p:cNvSpPr>
            <a:spLocks noChangeArrowheads="1"/>
          </p:cNvSpPr>
          <p:nvPr/>
        </p:nvSpPr>
        <p:spPr bwMode="auto">
          <a:xfrm>
            <a:off x="5791200" y="1452265"/>
            <a:ext cx="46487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 dirty="0" err="1" smtClean="0">
                <a:solidFill>
                  <a:srgbClr val="000000"/>
                </a:solidFill>
                <a:latin typeface="Courier" charset="0"/>
                <a:cs typeface="Arial" charset="0"/>
              </a:rPr>
              <a:t>cb</a:t>
            </a:r>
            <a:endParaRPr lang="en-US" sz="1800" b="1" dirty="0">
              <a:solidFill>
                <a:srgbClr val="000000"/>
              </a:solidFill>
              <a:latin typeface="Courier" charset="0"/>
              <a:cs typeface="Arial" charset="0"/>
            </a:endParaRPr>
          </a:p>
        </p:txBody>
      </p:sp>
      <p:cxnSp>
        <p:nvCxnSpPr>
          <p:cNvPr id="84" name="Curved Connector 249"/>
          <p:cNvCxnSpPr>
            <a:cxnSpLocks noChangeShapeType="1"/>
            <a:stCxn id="86" idx="3"/>
            <a:endCxn id="76" idx="1"/>
          </p:cNvCxnSpPr>
          <p:nvPr/>
        </p:nvCxnSpPr>
        <p:spPr bwMode="auto">
          <a:xfrm flipV="1">
            <a:off x="6256070" y="992833"/>
            <a:ext cx="830530" cy="96184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Rectangle 325"/>
          <p:cNvSpPr>
            <a:spLocks noChangeArrowheads="1"/>
          </p:cNvSpPr>
          <p:nvPr/>
        </p:nvSpPr>
        <p:spPr bwMode="auto">
          <a:xfrm>
            <a:off x="5715000" y="1899886"/>
            <a:ext cx="600075" cy="179387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86" name="Rectangle 13"/>
          <p:cNvSpPr>
            <a:spLocks noChangeArrowheads="1"/>
          </p:cNvSpPr>
          <p:nvPr/>
        </p:nvSpPr>
        <p:spPr bwMode="auto">
          <a:xfrm>
            <a:off x="5791200" y="1771298"/>
            <a:ext cx="46487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 dirty="0" err="1" smtClean="0">
                <a:solidFill>
                  <a:srgbClr val="000000"/>
                </a:solidFill>
                <a:latin typeface="Courier" charset="0"/>
                <a:cs typeface="Arial" charset="0"/>
              </a:rPr>
              <a:t>ip</a:t>
            </a:r>
            <a:endParaRPr lang="en-US" sz="1800" b="1" dirty="0">
              <a:solidFill>
                <a:srgbClr val="000000"/>
              </a:solidFill>
              <a:latin typeface="Courier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0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heap (4)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8200" y="381446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chase$ cc -o heap2 heap2.c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chase$ ./heap2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hi!</a:t>
            </a:r>
          </a:p>
          <a:p>
            <a:r>
              <a:rPr lang="en-US" dirty="0">
                <a:solidFill>
                  <a:srgbClr val="0000FF"/>
                </a:solidFill>
              </a:rPr>
              <a:t>0x216968</a:t>
            </a:r>
          </a:p>
          <a:p>
            <a:r>
              <a:rPr lang="en-US" dirty="0">
                <a:solidFill>
                  <a:srgbClr val="0000FF"/>
                </a:solidFill>
              </a:rPr>
              <a:t>hi!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chase$ 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7086600" y="766465"/>
            <a:ext cx="1447800" cy="2651760"/>
            <a:chOff x="6324600" y="2133600"/>
            <a:chExt cx="1295400" cy="1676400"/>
          </a:xfrm>
        </p:grpSpPr>
        <p:cxnSp>
          <p:nvCxnSpPr>
            <p:cNvPr id="62" name="Straight Connector 61"/>
            <p:cNvCxnSpPr/>
            <p:nvPr/>
          </p:nvCxnSpPr>
          <p:spPr bwMode="auto">
            <a:xfrm>
              <a:off x="6324600" y="2134395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6324600" y="2368287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6324600" y="2602179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6324600" y="2836070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6324600" y="3069962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6324600" y="3299355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6324600" y="3533246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6324600" y="3810000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6324600" y="2133600"/>
              <a:ext cx="0" cy="1676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7620000" y="2133600"/>
              <a:ext cx="0" cy="1676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6" name="Rectangle 75"/>
          <p:cNvSpPr/>
          <p:nvPr/>
        </p:nvSpPr>
        <p:spPr>
          <a:xfrm>
            <a:off x="7086600" y="762000"/>
            <a:ext cx="1202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h=0x68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7086600" y="1071265"/>
            <a:ext cx="1100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=0x69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7086600" y="1447800"/>
            <a:ext cx="111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!</a:t>
            </a:r>
            <a:r>
              <a:rPr lang="en-US" dirty="0" smtClean="0"/>
              <a:t>=0x21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7797563" y="1828800"/>
            <a:ext cx="35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80" name="Curved Connector 249"/>
          <p:cNvCxnSpPr>
            <a:cxnSpLocks noChangeShapeType="1"/>
            <a:stCxn id="82" idx="3"/>
            <a:endCxn id="76" idx="1"/>
          </p:cNvCxnSpPr>
          <p:nvPr/>
        </p:nvCxnSpPr>
        <p:spPr bwMode="auto">
          <a:xfrm flipV="1">
            <a:off x="6256070" y="992833"/>
            <a:ext cx="830530" cy="64281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Rectangle 325"/>
          <p:cNvSpPr>
            <a:spLocks noChangeArrowheads="1"/>
          </p:cNvSpPr>
          <p:nvPr/>
        </p:nvSpPr>
        <p:spPr bwMode="auto">
          <a:xfrm>
            <a:off x="5715000" y="1580853"/>
            <a:ext cx="600075" cy="179387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82" name="Rectangle 13"/>
          <p:cNvSpPr>
            <a:spLocks noChangeArrowheads="1"/>
          </p:cNvSpPr>
          <p:nvPr/>
        </p:nvSpPr>
        <p:spPr bwMode="auto">
          <a:xfrm>
            <a:off x="5791200" y="1452265"/>
            <a:ext cx="46487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 dirty="0" err="1" smtClean="0">
                <a:solidFill>
                  <a:srgbClr val="000000"/>
                </a:solidFill>
                <a:latin typeface="Courier" charset="0"/>
                <a:cs typeface="Arial" charset="0"/>
              </a:rPr>
              <a:t>cb</a:t>
            </a:r>
            <a:endParaRPr lang="en-US" sz="1800" b="1" dirty="0">
              <a:solidFill>
                <a:srgbClr val="000000"/>
              </a:solidFill>
              <a:latin typeface="Courier" charset="0"/>
              <a:cs typeface="Arial" charset="0"/>
            </a:endParaRPr>
          </a:p>
        </p:txBody>
      </p:sp>
      <p:cxnSp>
        <p:nvCxnSpPr>
          <p:cNvPr id="84" name="Curved Connector 249"/>
          <p:cNvCxnSpPr>
            <a:cxnSpLocks noChangeShapeType="1"/>
            <a:stCxn id="86" idx="3"/>
            <a:endCxn id="76" idx="1"/>
          </p:cNvCxnSpPr>
          <p:nvPr/>
        </p:nvCxnSpPr>
        <p:spPr bwMode="auto">
          <a:xfrm flipV="1">
            <a:off x="6256070" y="992833"/>
            <a:ext cx="830530" cy="96184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Rectangle 325"/>
          <p:cNvSpPr>
            <a:spLocks noChangeArrowheads="1"/>
          </p:cNvSpPr>
          <p:nvPr/>
        </p:nvSpPr>
        <p:spPr bwMode="auto">
          <a:xfrm>
            <a:off x="5715000" y="1899886"/>
            <a:ext cx="600075" cy="179387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86" name="Rectangle 13"/>
          <p:cNvSpPr>
            <a:spLocks noChangeArrowheads="1"/>
          </p:cNvSpPr>
          <p:nvPr/>
        </p:nvSpPr>
        <p:spPr bwMode="auto">
          <a:xfrm>
            <a:off x="5791200" y="1771298"/>
            <a:ext cx="46487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 dirty="0" err="1" smtClean="0">
                <a:solidFill>
                  <a:srgbClr val="000000"/>
                </a:solidFill>
                <a:latin typeface="Courier" charset="0"/>
                <a:cs typeface="Arial" charset="0"/>
              </a:rPr>
              <a:t>ip</a:t>
            </a:r>
            <a:endParaRPr lang="en-US" sz="1800" b="1" dirty="0">
              <a:solidFill>
                <a:srgbClr val="000000"/>
              </a:solidFill>
              <a:latin typeface="Courier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9600" y="1691819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  char</a:t>
            </a:r>
            <a:r>
              <a:rPr lang="en-US" sz="2000" dirty="0"/>
              <a:t>* </a:t>
            </a:r>
            <a:r>
              <a:rPr lang="en-US" sz="2000" dirty="0" err="1"/>
              <a:t>cb</a:t>
            </a:r>
            <a:r>
              <a:rPr lang="en-US" sz="2000" dirty="0"/>
              <a:t> = (char*</a:t>
            </a:r>
            <a:r>
              <a:rPr lang="en-US" sz="2000" dirty="0" smtClean="0"/>
              <a:t>)</a:t>
            </a:r>
            <a:r>
              <a:rPr lang="en-US" sz="2000" dirty="0" err="1" smtClean="0"/>
              <a:t>malloc</a:t>
            </a:r>
            <a:r>
              <a:rPr lang="en-US" sz="2000" dirty="0"/>
              <a:t>(14);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strcpy</a:t>
            </a:r>
            <a:r>
              <a:rPr lang="en-US" sz="2000" dirty="0"/>
              <a:t>(</a:t>
            </a:r>
            <a:r>
              <a:rPr lang="en-US" sz="2000" dirty="0" err="1"/>
              <a:t>cb</a:t>
            </a:r>
            <a:r>
              <a:rPr lang="en-US" sz="2000" dirty="0"/>
              <a:t>, "hi!");</a:t>
            </a:r>
          </a:p>
          <a:p>
            <a:r>
              <a:rPr lang="en-US" sz="2000" dirty="0"/>
              <a:t>  free(</a:t>
            </a:r>
            <a:r>
              <a:rPr lang="en-US" sz="2000" dirty="0" err="1"/>
              <a:t>cb</a:t>
            </a:r>
            <a:r>
              <a:rPr lang="en-US" sz="2000" dirty="0"/>
              <a:t>);</a:t>
            </a:r>
          </a:p>
          <a:p>
            <a:r>
              <a:rPr lang="en-US" sz="2000" dirty="0"/>
              <a:t>  /*</a:t>
            </a:r>
          </a:p>
          <a:p>
            <a:r>
              <a:rPr lang="en-US" sz="2000" dirty="0"/>
              <a:t>   * </a:t>
            </a:r>
            <a:r>
              <a:rPr lang="en-US" sz="2000" dirty="0">
                <a:solidFill>
                  <a:srgbClr val="800000"/>
                </a:solidFill>
              </a:rPr>
              <a:t>Dangling reference!</a:t>
            </a:r>
          </a:p>
          <a:p>
            <a:r>
              <a:rPr lang="en-US" sz="2000" dirty="0"/>
              <a:t>   */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printf</a:t>
            </a:r>
            <a:r>
              <a:rPr lang="en-US" sz="2000" dirty="0"/>
              <a:t>("%s\n", </a:t>
            </a:r>
            <a:r>
              <a:rPr lang="en-US" sz="2000" dirty="0" err="1"/>
              <a:t>cb</a:t>
            </a:r>
            <a:r>
              <a:rPr lang="en-US" sz="2000" dirty="0"/>
              <a:t>);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int</a:t>
            </a:r>
            <a:r>
              <a:rPr lang="en-US" sz="2000" dirty="0"/>
              <a:t> *</a:t>
            </a:r>
            <a:r>
              <a:rPr lang="en-US" sz="2000" dirty="0" err="1"/>
              <a:t>ip</a:t>
            </a:r>
            <a:r>
              <a:rPr lang="en-US" sz="2000" dirty="0"/>
              <a:t> = (</a:t>
            </a:r>
            <a:r>
              <a:rPr lang="en-US" sz="2000" dirty="0" err="1"/>
              <a:t>int</a:t>
            </a:r>
            <a:r>
              <a:rPr lang="en-US" sz="2000" dirty="0"/>
              <a:t>*)</a:t>
            </a:r>
            <a:r>
              <a:rPr lang="en-US" sz="2000" dirty="0" err="1"/>
              <a:t>cb</a:t>
            </a:r>
            <a:r>
              <a:rPr lang="en-US" sz="2000" dirty="0"/>
              <a:t>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printf</a:t>
            </a:r>
            <a:r>
              <a:rPr lang="en-US" sz="2000" dirty="0"/>
              <a:t>("0x%x\n", *</a:t>
            </a:r>
            <a:r>
              <a:rPr lang="en-US" sz="2000" dirty="0" err="1"/>
              <a:t>ip</a:t>
            </a:r>
            <a:r>
              <a:rPr lang="en-US" sz="2000" dirty="0"/>
              <a:t>);</a:t>
            </a:r>
          </a:p>
          <a:p>
            <a:r>
              <a:rPr lang="en-US" sz="2000" dirty="0" smtClean="0"/>
              <a:t>  /*</a:t>
            </a:r>
          </a:p>
          <a:p>
            <a:r>
              <a:rPr lang="en-US" sz="2000" dirty="0" smtClean="0"/>
              <a:t>   * </a:t>
            </a:r>
            <a:r>
              <a:rPr lang="en-US" sz="2000" dirty="0" smtClean="0">
                <a:solidFill>
                  <a:srgbClr val="800000"/>
                </a:solidFill>
              </a:rPr>
              <a:t>Uninitialized heap block!</a:t>
            </a:r>
          </a:p>
          <a:p>
            <a:r>
              <a:rPr lang="en-US" sz="2000" dirty="0" smtClean="0"/>
              <a:t>   */</a:t>
            </a:r>
            <a:endParaRPr lang="en-US" sz="2000" dirty="0"/>
          </a:p>
          <a:p>
            <a:r>
              <a:rPr lang="en-US" sz="2000" dirty="0"/>
              <a:t>  char* cb2 = (char*</a:t>
            </a:r>
            <a:r>
              <a:rPr lang="en-US" sz="2000" dirty="0" smtClean="0"/>
              <a:t>)</a:t>
            </a:r>
            <a:r>
              <a:rPr lang="en-US" sz="2000" dirty="0" err="1" smtClean="0"/>
              <a:t>malloc</a:t>
            </a:r>
            <a:r>
              <a:rPr lang="en-US" sz="2000" dirty="0"/>
              <a:t>(14);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printf</a:t>
            </a:r>
            <a:r>
              <a:rPr lang="en-US" sz="2000" dirty="0"/>
              <a:t>("%s\n", cb2); 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058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behaviors are </a:t>
            </a:r>
            <a:r>
              <a:rPr lang="en-US" dirty="0" smtClean="0">
                <a:solidFill>
                  <a:srgbClr val="E8161F"/>
                </a:solidFill>
              </a:rPr>
              <a:t>undefined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 program whose behavior relies on the meaning of a dangling reference is </a:t>
            </a:r>
            <a:r>
              <a:rPr lang="en-US" dirty="0" smtClean="0">
                <a:solidFill>
                  <a:srgbClr val="E8161F"/>
                </a:solidFill>
              </a:rPr>
              <a:t>incorrect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example, a change in the allocation policy of the heap manager could result in different behavior.</a:t>
            </a:r>
          </a:p>
          <a:p>
            <a:r>
              <a:rPr lang="en-US" dirty="0" smtClean="0"/>
              <a:t>Can a program stay safe from dangling references by just never calling </a:t>
            </a:r>
            <a:r>
              <a:rPr lang="en-US" dirty="0" smtClean="0">
                <a:solidFill>
                  <a:srgbClr val="1160DD"/>
                </a:solidFill>
              </a:rPr>
              <a:t>free</a:t>
            </a:r>
            <a:r>
              <a:rPr lang="en-US" dirty="0" smtClean="0"/>
              <a:t>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9238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Java’s </a:t>
            </a:r>
            <a:r>
              <a:rPr lang="en-US" dirty="0" smtClean="0">
                <a:solidFill>
                  <a:srgbClr val="1160DD"/>
                </a:solidFill>
              </a:rPr>
              <a:t>new </a:t>
            </a:r>
            <a:r>
              <a:rPr lang="en-US" dirty="0" smtClean="0"/>
              <a:t>operator calls </a:t>
            </a:r>
            <a:r>
              <a:rPr lang="en-US" dirty="0" err="1" smtClean="0">
                <a:solidFill>
                  <a:srgbClr val="1160DD"/>
                </a:solidFill>
              </a:rPr>
              <a:t>malloc</a:t>
            </a:r>
            <a:r>
              <a:rPr lang="en-US" dirty="0" smtClean="0">
                <a:solidFill>
                  <a:srgbClr val="1160DD"/>
                </a:solidFill>
              </a:rPr>
              <a:t> </a:t>
            </a:r>
            <a:r>
              <a:rPr lang="en-US" dirty="0" smtClean="0"/>
              <a:t>“under the hood”.</a:t>
            </a:r>
          </a:p>
          <a:p>
            <a:pPr lvl="1"/>
            <a:r>
              <a:rPr lang="en-US" dirty="0" smtClean="0"/>
              <a:t>Allocate a heap block for each new object.</a:t>
            </a:r>
          </a:p>
          <a:p>
            <a:pPr lvl="1"/>
            <a:r>
              <a:rPr lang="en-US" dirty="0" smtClean="0"/>
              <a:t>How big should the heap block be?  Who decides?</a:t>
            </a:r>
          </a:p>
          <a:p>
            <a:pPr lvl="1"/>
            <a:r>
              <a:rPr lang="en-US" dirty="0" smtClean="0"/>
              <a:t>Java initializes the block by automatically calling a type-specific constructor defined by the program.</a:t>
            </a:r>
          </a:p>
          <a:p>
            <a:pPr lvl="1"/>
            <a:r>
              <a:rPr lang="en-US" dirty="0" smtClean="0"/>
              <a:t>C++ is the same.</a:t>
            </a:r>
          </a:p>
          <a:p>
            <a:r>
              <a:rPr lang="en-US" dirty="0" smtClean="0"/>
              <a:t>But in Java there is no </a:t>
            </a:r>
            <a:r>
              <a:rPr lang="en-US" dirty="0" smtClean="0">
                <a:solidFill>
                  <a:srgbClr val="1160DD"/>
                </a:solidFill>
              </a:rPr>
              <a:t>free</a:t>
            </a:r>
            <a:r>
              <a:rPr lang="en-US" dirty="0" smtClean="0"/>
              <a:t> (or </a:t>
            </a:r>
            <a:r>
              <a:rPr lang="en-US" dirty="0" smtClean="0">
                <a:solidFill>
                  <a:srgbClr val="1160DD"/>
                </a:solidFill>
              </a:rPr>
              <a:t>delete</a:t>
            </a:r>
            <a:r>
              <a:rPr lang="en-US" dirty="0" smtClean="0"/>
              <a:t>)!</a:t>
            </a:r>
          </a:p>
          <a:p>
            <a:pPr lvl="1"/>
            <a:r>
              <a:rPr lang="en-US" dirty="0" smtClean="0"/>
              <a:t>No dangling references!</a:t>
            </a:r>
          </a:p>
          <a:p>
            <a:r>
              <a:rPr lang="en-US" dirty="0" smtClean="0"/>
              <a:t>How does Java avoid </a:t>
            </a:r>
            <a:r>
              <a:rPr lang="en-US" dirty="0" smtClean="0">
                <a:solidFill>
                  <a:srgbClr val="800000"/>
                </a:solidFill>
              </a:rPr>
              <a:t>memory leaks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3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OS </a:t>
            </a:r>
            <a:r>
              <a:rPr lang="en-US" dirty="0" smtClean="0">
                <a:latin typeface="Arial" charset="0"/>
                <a:ea typeface="ＭＳ Ｐゴシック" charset="0"/>
              </a:rPr>
              <a:t>Platform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46434" name="Rectangle 4"/>
          <p:cNvSpPr>
            <a:spLocks noChangeArrowheads="1"/>
          </p:cNvSpPr>
          <p:nvPr/>
        </p:nvSpPr>
        <p:spPr bwMode="auto">
          <a:xfrm>
            <a:off x="1371600" y="4038600"/>
            <a:ext cx="3657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6435" name="Rectangle 5"/>
          <p:cNvSpPr>
            <a:spLocks noChangeArrowheads="1"/>
          </p:cNvSpPr>
          <p:nvPr/>
        </p:nvSpPr>
        <p:spPr bwMode="auto">
          <a:xfrm>
            <a:off x="1371600" y="3276600"/>
            <a:ext cx="914400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71600" y="1905000"/>
            <a:ext cx="533400" cy="13716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46437" name="Rectangle 7"/>
          <p:cNvSpPr>
            <a:spLocks noChangeArrowheads="1"/>
          </p:cNvSpPr>
          <p:nvPr/>
        </p:nvSpPr>
        <p:spPr bwMode="auto">
          <a:xfrm>
            <a:off x="2286000" y="3276600"/>
            <a:ext cx="457200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6438" name="Rectangle 8"/>
          <p:cNvSpPr>
            <a:spLocks noChangeArrowheads="1"/>
          </p:cNvSpPr>
          <p:nvPr/>
        </p:nvSpPr>
        <p:spPr bwMode="auto">
          <a:xfrm>
            <a:off x="2743200" y="3276600"/>
            <a:ext cx="990600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6439" name="Rectangle 9"/>
          <p:cNvSpPr>
            <a:spLocks noChangeArrowheads="1"/>
          </p:cNvSpPr>
          <p:nvPr/>
        </p:nvSpPr>
        <p:spPr bwMode="auto">
          <a:xfrm>
            <a:off x="3733800" y="3276600"/>
            <a:ext cx="762000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6440" name="Rectangle 10"/>
          <p:cNvSpPr>
            <a:spLocks noChangeArrowheads="1"/>
          </p:cNvSpPr>
          <p:nvPr/>
        </p:nvSpPr>
        <p:spPr bwMode="auto">
          <a:xfrm>
            <a:off x="4495800" y="3276600"/>
            <a:ext cx="533400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1905000"/>
            <a:ext cx="533400" cy="13716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895600" y="1905000"/>
            <a:ext cx="533400" cy="13716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657600" y="1905000"/>
            <a:ext cx="533400" cy="13716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495800" y="1905000"/>
            <a:ext cx="533400" cy="13716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46445" name="AutoShape 15"/>
          <p:cNvSpPr>
            <a:spLocks/>
          </p:cNvSpPr>
          <p:nvPr/>
        </p:nvSpPr>
        <p:spPr bwMode="auto">
          <a:xfrm>
            <a:off x="5257800" y="4038600"/>
            <a:ext cx="228600" cy="1295400"/>
          </a:xfrm>
          <a:prstGeom prst="righ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6446" name="Text Box 16"/>
          <p:cNvSpPr txBox="1">
            <a:spLocks noChangeArrowheads="1"/>
          </p:cNvSpPr>
          <p:nvPr/>
        </p:nvSpPr>
        <p:spPr bwMode="auto">
          <a:xfrm>
            <a:off x="5791200" y="4397514"/>
            <a:ext cx="320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 smtClean="0">
                <a:solidFill>
                  <a:srgbClr val="003367"/>
                </a:solidFill>
              </a:rPr>
              <a:t>Kernel: </a:t>
            </a:r>
            <a:r>
              <a:rPr lang="en-US" sz="2000" dirty="0">
                <a:solidFill>
                  <a:srgbClr val="003367"/>
                </a:solidFill>
              </a:rPr>
              <a:t>same for all </a:t>
            </a:r>
            <a:r>
              <a:rPr lang="en-US" sz="2000" dirty="0" smtClean="0">
                <a:solidFill>
                  <a:srgbClr val="003367"/>
                </a:solidFill>
              </a:rPr>
              <a:t>applications</a:t>
            </a:r>
          </a:p>
        </p:txBody>
      </p:sp>
      <p:sp>
        <p:nvSpPr>
          <p:cNvPr id="146447" name="Text Box 17"/>
          <p:cNvSpPr txBox="1">
            <a:spLocks noChangeArrowheads="1"/>
          </p:cNvSpPr>
          <p:nvPr/>
        </p:nvSpPr>
        <p:spPr bwMode="auto">
          <a:xfrm>
            <a:off x="5715000" y="3233738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Libraries: shared by multiple applications</a:t>
            </a:r>
          </a:p>
        </p:txBody>
      </p:sp>
      <p:sp>
        <p:nvSpPr>
          <p:cNvPr id="146448" name="AutoShape 18"/>
          <p:cNvSpPr>
            <a:spLocks/>
          </p:cNvSpPr>
          <p:nvPr/>
        </p:nvSpPr>
        <p:spPr bwMode="auto">
          <a:xfrm>
            <a:off x="5257800" y="3276600"/>
            <a:ext cx="228600" cy="762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6449" name="AutoShape 19"/>
          <p:cNvSpPr>
            <a:spLocks/>
          </p:cNvSpPr>
          <p:nvPr/>
        </p:nvSpPr>
        <p:spPr bwMode="auto">
          <a:xfrm>
            <a:off x="5257800" y="1905000"/>
            <a:ext cx="228600" cy="1371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6450" name="Text Box 21"/>
          <p:cNvSpPr txBox="1">
            <a:spLocks noChangeArrowheads="1"/>
          </p:cNvSpPr>
          <p:nvPr/>
        </p:nvSpPr>
        <p:spPr bwMode="auto">
          <a:xfrm>
            <a:off x="5715000" y="2192338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Applications</a:t>
            </a:r>
          </a:p>
        </p:txBody>
      </p:sp>
      <p:cxnSp>
        <p:nvCxnSpPr>
          <p:cNvPr id="146451" name="Straight Connector 292"/>
          <p:cNvCxnSpPr>
            <a:cxnSpLocks noChangeShapeType="1"/>
          </p:cNvCxnSpPr>
          <p:nvPr/>
        </p:nvCxnSpPr>
        <p:spPr bwMode="auto">
          <a:xfrm rot="16200000" flipH="1">
            <a:off x="2133600" y="5105400"/>
            <a:ext cx="990600" cy="838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6452" name="Rectangle 302"/>
          <p:cNvSpPr>
            <a:spLocks noChangeArrowheads="1"/>
          </p:cNvSpPr>
          <p:nvPr/>
        </p:nvSpPr>
        <p:spPr bwMode="auto">
          <a:xfrm>
            <a:off x="3048000" y="6019800"/>
            <a:ext cx="594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rgbClr val="003367"/>
                </a:solidFill>
              </a:rPr>
              <a:t>OS platform mediates access to shared resources.</a:t>
            </a:r>
          </a:p>
        </p:txBody>
      </p:sp>
      <p:sp>
        <p:nvSpPr>
          <p:cNvPr id="146453" name="TextBox 24"/>
          <p:cNvSpPr txBox="1">
            <a:spLocks noChangeArrowheads="1"/>
          </p:cNvSpPr>
          <p:nvPr/>
        </p:nvSpPr>
        <p:spPr bwMode="auto">
          <a:xfrm>
            <a:off x="152400" y="6488113"/>
            <a:ext cx="1249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chemeClr val="tx1"/>
                </a:solidFill>
              </a:rPr>
              <a:t>[RAD Lab]</a:t>
            </a:r>
          </a:p>
        </p:txBody>
      </p:sp>
    </p:spTree>
    <p:extLst>
      <p:ext uri="{BB962C8B-B14F-4D97-AF65-F5344CB8AC3E}">
        <p14:creationId xmlns:p14="http://schemas.microsoft.com/office/powerpoint/2010/main" val="350541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Digression: Garbage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has </a:t>
            </a:r>
            <a:r>
              <a:rPr lang="en-US" dirty="0">
                <a:solidFill>
                  <a:srgbClr val="1160DD"/>
                </a:solidFill>
              </a:rPr>
              <a:t>new</a:t>
            </a:r>
            <a:r>
              <a:rPr lang="en-US" dirty="0" smtClean="0"/>
              <a:t> but no </a:t>
            </a:r>
            <a:r>
              <a:rPr lang="en-US" dirty="0" smtClean="0">
                <a:solidFill>
                  <a:srgbClr val="1160DD"/>
                </a:solidFill>
              </a:rPr>
              <a:t>free</a:t>
            </a:r>
            <a:r>
              <a:rPr lang="en-US" dirty="0" smtClean="0"/>
              <a:t> (or </a:t>
            </a:r>
            <a:r>
              <a:rPr lang="en-US" dirty="0" smtClean="0">
                <a:solidFill>
                  <a:srgbClr val="1160DD"/>
                </a:solidFill>
              </a:rPr>
              <a:t>delete</a:t>
            </a:r>
            <a:r>
              <a:rPr lang="en-US" dirty="0" smtClean="0"/>
              <a:t>)!</a:t>
            </a:r>
          </a:p>
          <a:p>
            <a:pPr lvl="1"/>
            <a:r>
              <a:rPr lang="en-US" dirty="0" smtClean="0"/>
              <a:t>No dangling references!</a:t>
            </a:r>
          </a:p>
          <a:p>
            <a:r>
              <a:rPr lang="en-US" dirty="0" smtClean="0"/>
              <a:t>Q: How does Java avoid </a:t>
            </a:r>
            <a:r>
              <a:rPr lang="en-US" dirty="0" smtClean="0">
                <a:solidFill>
                  <a:srgbClr val="800000"/>
                </a:solidFill>
              </a:rPr>
              <a:t>memory leaks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</a:t>
            </a:r>
            <a:r>
              <a:rPr lang="en-US" dirty="0" smtClean="0">
                <a:solidFill>
                  <a:srgbClr val="800000"/>
                </a:solidFill>
              </a:rPr>
              <a:t>automatic garbage collection</a:t>
            </a:r>
          </a:p>
          <a:p>
            <a:r>
              <a:rPr lang="en-US" dirty="0" smtClean="0">
                <a:solidFill>
                  <a:srgbClr val="37305A"/>
                </a:solidFill>
              </a:rPr>
              <a:t>Java is </a:t>
            </a:r>
            <a:r>
              <a:rPr lang="en-US" dirty="0" smtClean="0">
                <a:solidFill>
                  <a:srgbClr val="800000"/>
                </a:solidFill>
              </a:rPr>
              <a:t>strongly typed</a:t>
            </a:r>
            <a:r>
              <a:rPr lang="en-US" dirty="0" smtClean="0">
                <a:solidFill>
                  <a:srgbClr val="37305A"/>
                </a:solidFill>
              </a:rPr>
              <a:t>: e.g., it tracks and controls pointers, and it knows where all of them are and what object types they reference.</a:t>
            </a:r>
          </a:p>
          <a:p>
            <a:r>
              <a:rPr lang="en-US" dirty="0" smtClean="0">
                <a:solidFill>
                  <a:srgbClr val="37305A"/>
                </a:solidFill>
              </a:rPr>
              <a:t>Java knows if an object has no references pointing to it, and it calls </a:t>
            </a:r>
            <a:r>
              <a:rPr lang="en-US" dirty="0">
                <a:solidFill>
                  <a:srgbClr val="1160DD"/>
                </a:solidFill>
              </a:rPr>
              <a:t>free</a:t>
            </a:r>
            <a:r>
              <a:rPr lang="en-US" dirty="0" smtClean="0">
                <a:solidFill>
                  <a:srgbClr val="37305A"/>
                </a:solidFill>
              </a:rPr>
              <a:t> </a:t>
            </a:r>
            <a:r>
              <a:rPr lang="en-US" b="1" dirty="0" smtClean="0">
                <a:solidFill>
                  <a:srgbClr val="37305A"/>
                </a:solidFill>
              </a:rPr>
              <a:t>for you</a:t>
            </a:r>
            <a:r>
              <a:rPr lang="en-US" dirty="0" smtClean="0">
                <a:solidFill>
                  <a:srgbClr val="37305A"/>
                </a:solidFill>
              </a:rPr>
              <a:t>!</a:t>
            </a:r>
          </a:p>
          <a:p>
            <a:r>
              <a:rPr lang="en-US" dirty="0" smtClean="0">
                <a:solidFill>
                  <a:srgbClr val="37305A"/>
                </a:solidFill>
              </a:rPr>
              <a:t>But Java has no </a:t>
            </a:r>
            <a:r>
              <a:rPr lang="en-US" dirty="0" smtClean="0">
                <a:solidFill>
                  <a:srgbClr val="800000"/>
                </a:solidFill>
              </a:rPr>
              <a:t>pointer arithmetic</a:t>
            </a:r>
            <a:r>
              <a:rPr lang="en-US" dirty="0" smtClean="0">
                <a:solidFill>
                  <a:srgbClr val="37305A"/>
                </a:solidFill>
              </a:rPr>
              <a:t>: your program cannot manipulate virtual addresses as numbers, as in C.</a:t>
            </a:r>
            <a:endParaRPr lang="en-US" dirty="0">
              <a:solidFill>
                <a:srgbClr val="373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07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 arithmetic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6324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char</a:t>
            </a:r>
            <a:r>
              <a:rPr lang="en-US" dirty="0"/>
              <a:t>* </a:t>
            </a:r>
            <a:r>
              <a:rPr lang="en-US" dirty="0" err="1"/>
              <a:t>cb</a:t>
            </a:r>
            <a:r>
              <a:rPr lang="en-US" dirty="0"/>
              <a:t> = (char*) </a:t>
            </a:r>
            <a:r>
              <a:rPr lang="en-US" dirty="0" err="1"/>
              <a:t>malloc</a:t>
            </a:r>
            <a:r>
              <a:rPr lang="en-US" dirty="0"/>
              <a:t>(14);</a:t>
            </a:r>
          </a:p>
          <a:p>
            <a:r>
              <a:rPr lang="en-US" dirty="0"/>
              <a:t>  </a:t>
            </a:r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 err="1"/>
              <a:t>cb</a:t>
            </a:r>
            <a:r>
              <a:rPr lang="en-US" dirty="0"/>
              <a:t>, "hi!")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n-US" dirty="0"/>
              <a:t>  unsigned long </a:t>
            </a:r>
            <a:r>
              <a:rPr lang="en-US" dirty="0" err="1"/>
              <a:t>ptr</a:t>
            </a:r>
            <a:r>
              <a:rPr lang="en-US" dirty="0"/>
              <a:t> = (unsigned long)</a:t>
            </a:r>
            <a:r>
              <a:rPr lang="en-US" dirty="0" err="1"/>
              <a:t>cb</a:t>
            </a:r>
            <a:r>
              <a:rPr lang="en-US" dirty="0"/>
              <a:t>;</a:t>
            </a:r>
          </a:p>
          <a:p>
            <a:r>
              <a:rPr lang="en-US" dirty="0"/>
              <a:t>  </a:t>
            </a:r>
            <a:r>
              <a:rPr lang="en-US" dirty="0" err="1"/>
              <a:t>ptr</a:t>
            </a:r>
            <a:r>
              <a:rPr lang="en-US" dirty="0"/>
              <a:t> = </a:t>
            </a:r>
            <a:r>
              <a:rPr lang="en-US" dirty="0" err="1"/>
              <a:t>ptr</a:t>
            </a:r>
            <a:r>
              <a:rPr lang="en-US" dirty="0"/>
              <a:t> + 2;</a:t>
            </a:r>
          </a:p>
          <a:p>
            <a:r>
              <a:rPr lang="en-US" dirty="0"/>
              <a:t>  </a:t>
            </a:r>
            <a:r>
              <a:rPr lang="en-US" dirty="0" err="1"/>
              <a:t>cb</a:t>
            </a:r>
            <a:r>
              <a:rPr lang="en-US" dirty="0"/>
              <a:t> = (char*)</a:t>
            </a:r>
            <a:r>
              <a:rPr lang="en-US" dirty="0" err="1"/>
              <a:t>ptr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printf</a:t>
            </a:r>
            <a:r>
              <a:rPr lang="en-US" dirty="0"/>
              <a:t>("%s\n", </a:t>
            </a:r>
            <a:r>
              <a:rPr lang="en-US" dirty="0" err="1"/>
              <a:t>cb</a:t>
            </a:r>
            <a:r>
              <a:rPr lang="en-US" dirty="0"/>
              <a:t>); 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  free(</a:t>
            </a:r>
            <a:r>
              <a:rPr lang="en-US" dirty="0" err="1"/>
              <a:t>cb</a:t>
            </a:r>
            <a:r>
              <a:rPr lang="en-US" dirty="0"/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352800"/>
            <a:ext cx="2209800" cy="2209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86600" y="918865"/>
            <a:ext cx="1447800" cy="2651760"/>
            <a:chOff x="6324600" y="2133600"/>
            <a:chExt cx="1295400" cy="167640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6324600" y="2134395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6324600" y="2368287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6324600" y="2602179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6324600" y="2836070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6324600" y="3069962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324600" y="3299355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324600" y="3533246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324600" y="3810000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6324600" y="2133600"/>
              <a:ext cx="0" cy="1676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7620000" y="2133600"/>
              <a:ext cx="0" cy="1676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Rectangle 16"/>
          <p:cNvSpPr/>
          <p:nvPr/>
        </p:nvSpPr>
        <p:spPr>
          <a:xfrm>
            <a:off x="7086600" y="914400"/>
            <a:ext cx="1202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h=0x68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086600" y="1223665"/>
            <a:ext cx="1100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=0x69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86600" y="1600200"/>
            <a:ext cx="111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!</a:t>
            </a:r>
            <a:r>
              <a:rPr lang="en-US" dirty="0" smtClean="0"/>
              <a:t>=0x21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797563" y="1981200"/>
            <a:ext cx="35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21" name="Curved Connector 249"/>
          <p:cNvCxnSpPr>
            <a:cxnSpLocks noChangeShapeType="1"/>
            <a:stCxn id="23" idx="3"/>
            <a:endCxn id="19" idx="1"/>
          </p:cNvCxnSpPr>
          <p:nvPr/>
        </p:nvCxnSpPr>
        <p:spPr bwMode="auto">
          <a:xfrm>
            <a:off x="6256070" y="1788049"/>
            <a:ext cx="830530" cy="4298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325"/>
          <p:cNvSpPr>
            <a:spLocks noChangeArrowheads="1"/>
          </p:cNvSpPr>
          <p:nvPr/>
        </p:nvSpPr>
        <p:spPr bwMode="auto">
          <a:xfrm>
            <a:off x="5715000" y="1733253"/>
            <a:ext cx="600075" cy="179387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5791200" y="1604665"/>
            <a:ext cx="46487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 dirty="0" err="1" smtClean="0">
                <a:solidFill>
                  <a:srgbClr val="000000"/>
                </a:solidFill>
                <a:latin typeface="Courier" charset="0"/>
                <a:cs typeface="Arial" charset="0"/>
              </a:rPr>
              <a:t>cb</a:t>
            </a:r>
            <a:endParaRPr lang="en-US" sz="1800" b="1" dirty="0">
              <a:solidFill>
                <a:srgbClr val="000000"/>
              </a:solidFill>
              <a:latin typeface="Courier" charset="0"/>
              <a:cs typeface="Arial" charset="0"/>
            </a:endParaRPr>
          </a:p>
        </p:txBody>
      </p:sp>
      <p:cxnSp>
        <p:nvCxnSpPr>
          <p:cNvPr id="24" name="Curved Connector 249"/>
          <p:cNvCxnSpPr>
            <a:cxnSpLocks noChangeShapeType="1"/>
            <a:stCxn id="26" idx="3"/>
            <a:endCxn id="19" idx="1"/>
          </p:cNvCxnSpPr>
          <p:nvPr/>
        </p:nvCxnSpPr>
        <p:spPr bwMode="auto">
          <a:xfrm flipV="1">
            <a:off x="6389507" y="1831033"/>
            <a:ext cx="697093" cy="27604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325"/>
          <p:cNvSpPr>
            <a:spLocks noChangeArrowheads="1"/>
          </p:cNvSpPr>
          <p:nvPr/>
        </p:nvSpPr>
        <p:spPr bwMode="auto">
          <a:xfrm>
            <a:off x="5715000" y="2052286"/>
            <a:ext cx="600075" cy="179387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5791200" y="1923698"/>
            <a:ext cx="59830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 dirty="0" err="1" smtClean="0">
                <a:solidFill>
                  <a:srgbClr val="000000"/>
                </a:solidFill>
                <a:latin typeface="Courier" charset="0"/>
                <a:cs typeface="Arial" charset="0"/>
              </a:rPr>
              <a:t>ptr</a:t>
            </a:r>
            <a:endParaRPr lang="en-US" sz="1800" b="1" dirty="0">
              <a:solidFill>
                <a:srgbClr val="000000"/>
              </a:solidFill>
              <a:latin typeface="Courier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0" y="53821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chase$ cc -o heap3 heap3.c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chase$ ./heap3</a:t>
            </a:r>
          </a:p>
          <a:p>
            <a:r>
              <a:rPr lang="en-US" sz="2000" dirty="0" smtClean="0">
                <a:solidFill>
                  <a:srgbClr val="E8161F"/>
                </a:solidFill>
              </a:rPr>
              <a:t>???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chase$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62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 arithmetic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6324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char</a:t>
            </a:r>
            <a:r>
              <a:rPr lang="en-US" dirty="0"/>
              <a:t>* </a:t>
            </a:r>
            <a:r>
              <a:rPr lang="en-US" dirty="0" err="1"/>
              <a:t>cb</a:t>
            </a:r>
            <a:r>
              <a:rPr lang="en-US" dirty="0"/>
              <a:t> = (char*) </a:t>
            </a:r>
            <a:r>
              <a:rPr lang="en-US" dirty="0" err="1"/>
              <a:t>malloc</a:t>
            </a:r>
            <a:r>
              <a:rPr lang="en-US" dirty="0"/>
              <a:t>(14);</a:t>
            </a:r>
          </a:p>
          <a:p>
            <a:r>
              <a:rPr lang="en-US" dirty="0"/>
              <a:t>  </a:t>
            </a:r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 err="1"/>
              <a:t>cb</a:t>
            </a:r>
            <a:r>
              <a:rPr lang="en-US" dirty="0"/>
              <a:t>, "hi!")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n-US" dirty="0"/>
              <a:t>  unsigned long </a:t>
            </a:r>
            <a:r>
              <a:rPr lang="en-US" dirty="0" err="1"/>
              <a:t>ptr</a:t>
            </a:r>
            <a:r>
              <a:rPr lang="en-US" dirty="0"/>
              <a:t> = (unsigned long)</a:t>
            </a:r>
            <a:r>
              <a:rPr lang="en-US" dirty="0" err="1"/>
              <a:t>cb</a:t>
            </a:r>
            <a:r>
              <a:rPr lang="en-US" dirty="0"/>
              <a:t>;</a:t>
            </a:r>
          </a:p>
          <a:p>
            <a:r>
              <a:rPr lang="en-US" dirty="0"/>
              <a:t>  </a:t>
            </a:r>
            <a:r>
              <a:rPr lang="en-US" dirty="0" err="1"/>
              <a:t>ptr</a:t>
            </a:r>
            <a:r>
              <a:rPr lang="en-US" dirty="0"/>
              <a:t> = </a:t>
            </a:r>
            <a:r>
              <a:rPr lang="en-US" dirty="0" err="1"/>
              <a:t>ptr</a:t>
            </a:r>
            <a:r>
              <a:rPr lang="en-US" dirty="0"/>
              <a:t> + 2;</a:t>
            </a:r>
          </a:p>
          <a:p>
            <a:r>
              <a:rPr lang="en-US" dirty="0"/>
              <a:t>  </a:t>
            </a:r>
            <a:r>
              <a:rPr lang="en-US" dirty="0" err="1"/>
              <a:t>cb</a:t>
            </a:r>
            <a:r>
              <a:rPr lang="en-US" dirty="0"/>
              <a:t> = (char*)</a:t>
            </a:r>
            <a:r>
              <a:rPr lang="en-US" dirty="0" err="1"/>
              <a:t>ptr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printf</a:t>
            </a:r>
            <a:r>
              <a:rPr lang="en-US" dirty="0"/>
              <a:t>("%s\n", </a:t>
            </a:r>
            <a:r>
              <a:rPr lang="en-US" dirty="0" err="1"/>
              <a:t>cb</a:t>
            </a:r>
            <a:r>
              <a:rPr lang="en-US" dirty="0"/>
              <a:t>); 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  free(</a:t>
            </a:r>
            <a:r>
              <a:rPr lang="en-US" dirty="0" err="1"/>
              <a:t>cb</a:t>
            </a:r>
            <a:r>
              <a:rPr lang="en-US" dirty="0"/>
              <a:t>);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086600" y="918865"/>
            <a:ext cx="1447800" cy="2651760"/>
            <a:chOff x="6324600" y="2133600"/>
            <a:chExt cx="1295400" cy="167640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6324600" y="2134395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6324600" y="2368287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6324600" y="2602179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6324600" y="2836070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6324600" y="3069962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324600" y="3299355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324600" y="3533246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324600" y="3810000"/>
              <a:ext cx="12954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6324600" y="2133600"/>
              <a:ext cx="0" cy="1676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7620000" y="2133600"/>
              <a:ext cx="0" cy="1676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Rectangle 16"/>
          <p:cNvSpPr/>
          <p:nvPr/>
        </p:nvSpPr>
        <p:spPr>
          <a:xfrm>
            <a:off x="7086600" y="914400"/>
            <a:ext cx="1202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h=0x68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086600" y="1223665"/>
            <a:ext cx="1100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=0x69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86600" y="1600200"/>
            <a:ext cx="111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!</a:t>
            </a:r>
            <a:r>
              <a:rPr lang="en-US" dirty="0" smtClean="0"/>
              <a:t>=0x21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797563" y="1981200"/>
            <a:ext cx="35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21" name="Curved Connector 249"/>
          <p:cNvCxnSpPr>
            <a:cxnSpLocks noChangeShapeType="1"/>
            <a:stCxn id="23" idx="3"/>
            <a:endCxn id="19" idx="1"/>
          </p:cNvCxnSpPr>
          <p:nvPr/>
        </p:nvCxnSpPr>
        <p:spPr bwMode="auto">
          <a:xfrm>
            <a:off x="6256070" y="1788049"/>
            <a:ext cx="830530" cy="4298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325"/>
          <p:cNvSpPr>
            <a:spLocks noChangeArrowheads="1"/>
          </p:cNvSpPr>
          <p:nvPr/>
        </p:nvSpPr>
        <p:spPr bwMode="auto">
          <a:xfrm>
            <a:off x="5715000" y="1733253"/>
            <a:ext cx="600075" cy="179387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5791200" y="1604665"/>
            <a:ext cx="46487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 dirty="0" err="1" smtClean="0">
                <a:solidFill>
                  <a:srgbClr val="000000"/>
                </a:solidFill>
                <a:latin typeface="Courier" charset="0"/>
                <a:cs typeface="Arial" charset="0"/>
              </a:rPr>
              <a:t>cb</a:t>
            </a:r>
            <a:endParaRPr lang="en-US" sz="1800" b="1" dirty="0">
              <a:solidFill>
                <a:srgbClr val="000000"/>
              </a:solidFill>
              <a:latin typeface="Courier" charset="0"/>
              <a:cs typeface="Arial" charset="0"/>
            </a:endParaRPr>
          </a:p>
        </p:txBody>
      </p:sp>
      <p:cxnSp>
        <p:nvCxnSpPr>
          <p:cNvPr id="24" name="Curved Connector 249"/>
          <p:cNvCxnSpPr>
            <a:cxnSpLocks noChangeShapeType="1"/>
            <a:stCxn id="26" idx="3"/>
            <a:endCxn id="19" idx="1"/>
          </p:cNvCxnSpPr>
          <p:nvPr/>
        </p:nvCxnSpPr>
        <p:spPr bwMode="auto">
          <a:xfrm flipV="1">
            <a:off x="6389507" y="1831033"/>
            <a:ext cx="697093" cy="27604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325"/>
          <p:cNvSpPr>
            <a:spLocks noChangeArrowheads="1"/>
          </p:cNvSpPr>
          <p:nvPr/>
        </p:nvSpPr>
        <p:spPr bwMode="auto">
          <a:xfrm>
            <a:off x="5715000" y="2052286"/>
            <a:ext cx="600075" cy="179387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5791200" y="1923698"/>
            <a:ext cx="59830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 dirty="0" err="1" smtClean="0">
                <a:solidFill>
                  <a:srgbClr val="000000"/>
                </a:solidFill>
                <a:latin typeface="Courier" charset="0"/>
                <a:cs typeface="Arial" charset="0"/>
              </a:rPr>
              <a:t>ptr</a:t>
            </a:r>
            <a:endParaRPr lang="en-US" sz="1800" b="1" dirty="0">
              <a:solidFill>
                <a:srgbClr val="000000"/>
              </a:solidFill>
              <a:latin typeface="Courier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0" y="415105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chase$ cc -o heap3 heap3.c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chase$ ./heap3</a:t>
            </a:r>
          </a:p>
          <a:p>
            <a:r>
              <a:rPr lang="en-US" sz="2000" dirty="0">
                <a:solidFill>
                  <a:srgbClr val="0000FF"/>
                </a:solidFill>
              </a:rPr>
              <a:t>!</a:t>
            </a:r>
          </a:p>
          <a:p>
            <a:r>
              <a:rPr lang="en-US" sz="2000" dirty="0">
                <a:solidFill>
                  <a:srgbClr val="0000FF"/>
                </a:solidFill>
              </a:rPr>
              <a:t>heap3(5478) </a:t>
            </a:r>
            <a:r>
              <a:rPr lang="en-US" sz="2000" dirty="0" err="1">
                <a:solidFill>
                  <a:srgbClr val="0000FF"/>
                </a:solidFill>
              </a:rPr>
              <a:t>malloc</a:t>
            </a:r>
            <a:r>
              <a:rPr lang="en-US" sz="2000" dirty="0">
                <a:solidFill>
                  <a:srgbClr val="0000FF"/>
                </a:solidFill>
              </a:rPr>
              <a:t>: *** error for object 0x7f92a9c000e2: pointer being freed was not allocated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Abort </a:t>
            </a:r>
            <a:r>
              <a:rPr lang="en-US" sz="2000" dirty="0">
                <a:solidFill>
                  <a:srgbClr val="0000FF"/>
                </a:solidFill>
              </a:rPr>
              <a:t>trap: </a:t>
            </a:r>
            <a:r>
              <a:rPr lang="en-US" sz="2000" dirty="0" smtClean="0">
                <a:solidFill>
                  <a:srgbClr val="0000FF"/>
                </a:solidFill>
              </a:rPr>
              <a:t>6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chase$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48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heap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heap manager is a </a:t>
            </a:r>
            <a:r>
              <a:rPr lang="en-US" dirty="0" smtClean="0">
                <a:solidFill>
                  <a:srgbClr val="800000"/>
                </a:solidFill>
              </a:rPr>
              <a:t>library</a:t>
            </a:r>
            <a:r>
              <a:rPr lang="en-US" dirty="0" smtClean="0"/>
              <a:t> module.   A program can redefine it, change it, misuse it.</a:t>
            </a:r>
          </a:p>
          <a:p>
            <a:r>
              <a:rPr lang="en-US" dirty="0" smtClean="0"/>
              <a:t>It manages memory only </a:t>
            </a:r>
            <a:r>
              <a:rPr lang="en-US" b="1" dirty="0" smtClean="0"/>
              <a:t>within</a:t>
            </a:r>
            <a:r>
              <a:rPr lang="en-US" dirty="0" smtClean="0"/>
              <a:t> a running program.  The </a:t>
            </a:r>
            <a:r>
              <a:rPr lang="en-US" dirty="0" smtClean="0"/>
              <a:t>kernel </a:t>
            </a:r>
            <a:r>
              <a:rPr lang="en-US" dirty="0" smtClean="0"/>
              <a:t>allocates memory among </a:t>
            </a:r>
            <a:r>
              <a:rPr lang="en-US" dirty="0" smtClean="0"/>
              <a:t>programs</a:t>
            </a:r>
            <a:r>
              <a:rPr lang="en-US" dirty="0"/>
              <a:t> </a:t>
            </a:r>
            <a:r>
              <a:rPr lang="en-US" dirty="0" smtClean="0"/>
              <a:t>(processes)</a:t>
            </a:r>
            <a:endParaRPr lang="en-US" dirty="0" smtClean="0"/>
          </a:p>
          <a:p>
            <a:pPr lvl="1"/>
            <a:r>
              <a:rPr lang="en-US" dirty="0" smtClean="0"/>
              <a:t>E.g., </a:t>
            </a:r>
            <a:r>
              <a:rPr lang="en-US" dirty="0" smtClean="0"/>
              <a:t>via </a:t>
            </a:r>
            <a:r>
              <a:rPr lang="en-US" b="1" dirty="0" err="1" smtClean="0"/>
              <a:t>sbrk</a:t>
            </a:r>
            <a:r>
              <a:rPr lang="en-US" dirty="0" smtClean="0"/>
              <a:t> </a:t>
            </a:r>
            <a:r>
              <a:rPr lang="en-US" dirty="0" smtClean="0"/>
              <a:t>or </a:t>
            </a:r>
            <a:r>
              <a:rPr lang="en-US" b="1" dirty="0" err="1" smtClean="0"/>
              <a:t>mmap</a:t>
            </a:r>
            <a:r>
              <a:rPr lang="en-US" dirty="0" smtClean="0"/>
              <a:t> system calls.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315200" y="4343400"/>
            <a:ext cx="1600200" cy="2209800"/>
            <a:chOff x="1295400" y="2133600"/>
            <a:chExt cx="1600200" cy="3200400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95400" y="4038600"/>
              <a:ext cx="1600200" cy="129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447800" y="3276600"/>
              <a:ext cx="533400" cy="7620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447800" y="2133600"/>
              <a:ext cx="533400" cy="1143000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209800" y="3276600"/>
              <a:ext cx="533400" cy="7620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209800" y="2133600"/>
              <a:ext cx="533400" cy="1143000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800">
                <a:cs typeface="Arial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467600" y="5105400"/>
            <a:ext cx="49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lib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229600" y="5105400"/>
            <a:ext cx="49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lib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391400" y="5867400"/>
            <a:ext cx="1553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OS kernel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315200" y="3886200"/>
            <a:ext cx="1587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391400" y="4419600"/>
            <a:ext cx="64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/>
              <a:t>prog</a:t>
            </a: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8192531" y="4419600"/>
            <a:ext cx="64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/>
              <a:t>prog</a:t>
            </a:r>
            <a:endParaRPr lang="en-US" sz="1800" dirty="0"/>
          </a:p>
        </p:txBody>
      </p:sp>
      <p:sp>
        <p:nvSpPr>
          <p:cNvPr id="23" name="Text Box 48"/>
          <p:cNvSpPr txBox="1">
            <a:spLocks noChangeArrowheads="1"/>
          </p:cNvSpPr>
          <p:nvPr/>
        </p:nvSpPr>
        <p:spPr bwMode="auto">
          <a:xfrm>
            <a:off x="457200" y="4191000"/>
            <a:ext cx="60150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The heap manager does not protect the program from itself!  A buggy program can corrupt the heap!  A buggy heap manager can crash the program!</a:t>
            </a:r>
          </a:p>
          <a:p>
            <a:pPr algn="ctr" defTabSz="914400" eaLnBrk="1" hangingPunct="1"/>
            <a:r>
              <a:rPr lang="en-US" dirty="0" smtClean="0">
                <a:solidFill>
                  <a:srgbClr val="800000"/>
                </a:solidFill>
                <a:cs typeface="Arial" charset="0"/>
              </a:rPr>
              <a:t>“fate sharing”</a:t>
            </a:r>
          </a:p>
        </p:txBody>
      </p:sp>
    </p:spTree>
    <p:extLst>
      <p:ext uri="{BB962C8B-B14F-4D97-AF65-F5344CB8AC3E}">
        <p14:creationId xmlns:p14="http://schemas.microsoft.com/office/powerpoint/2010/main" val="1646417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manager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0975"/>
            <a:ext cx="8226425" cy="4111625"/>
          </a:xfrm>
        </p:spPr>
        <p:txBody>
          <a:bodyPr/>
          <a:lstStyle/>
          <a:p>
            <a:r>
              <a:rPr lang="en-US" dirty="0" smtClean="0"/>
              <a:t>The heap manager must find a suitable free block to return for each call to </a:t>
            </a:r>
            <a:r>
              <a:rPr lang="en-US" dirty="0" err="1" smtClean="0"/>
              <a:t>malloc</a:t>
            </a:r>
            <a:r>
              <a:rPr lang="en-US" dirty="0" smtClean="0"/>
              <a:t>().</a:t>
            </a:r>
          </a:p>
          <a:p>
            <a:pPr lvl="1"/>
            <a:r>
              <a:rPr lang="en-US" dirty="0" smtClean="0"/>
              <a:t>No byte can be part of two simultaneously allocated heap blocks!   If any byte of memory is </a:t>
            </a:r>
            <a:r>
              <a:rPr lang="en-US" b="1" dirty="0" smtClean="0">
                <a:solidFill>
                  <a:srgbClr val="800000"/>
                </a:solidFill>
              </a:rPr>
              <a:t>doubly allocated</a:t>
            </a:r>
            <a:r>
              <a:rPr lang="en-US" dirty="0" smtClean="0"/>
              <a:t>, programs will fail</a:t>
            </a:r>
            <a:r>
              <a:rPr lang="en-US" dirty="0" smtClean="0"/>
              <a:t>.  </a:t>
            </a:r>
            <a:r>
              <a:rPr lang="en-US" b="1" dirty="0" smtClean="0"/>
              <a:t>We test for this!</a:t>
            </a:r>
            <a:endParaRPr lang="en-US" b="1" dirty="0" smtClean="0"/>
          </a:p>
          <a:p>
            <a:r>
              <a:rPr lang="en-US" dirty="0" smtClean="0"/>
              <a:t>A heap manager has a </a:t>
            </a:r>
            <a:r>
              <a:rPr lang="en-US" dirty="0" smtClean="0">
                <a:solidFill>
                  <a:srgbClr val="800000"/>
                </a:solidFill>
              </a:rPr>
              <a:t>policy algorithm</a:t>
            </a:r>
            <a:r>
              <a:rPr lang="en-US" dirty="0" smtClean="0"/>
              <a:t> to identify a suitable free block within the heap.</a:t>
            </a:r>
          </a:p>
          <a:p>
            <a:pPr lvl="1"/>
            <a:r>
              <a:rPr lang="en-US" dirty="0" smtClean="0"/>
              <a:t>Last fit, first fit, best fit, worst fit</a:t>
            </a:r>
          </a:p>
          <a:p>
            <a:pPr lvl="1"/>
            <a:r>
              <a:rPr lang="en-US" dirty="0" smtClean="0"/>
              <a:t>Choose your favorite!</a:t>
            </a:r>
          </a:p>
          <a:p>
            <a:pPr lvl="1"/>
            <a:r>
              <a:rPr lang="en-US" dirty="0" smtClean="0"/>
              <a:t>Goals: be quick, and use memory efficiently</a:t>
            </a:r>
          </a:p>
          <a:p>
            <a:pPr lvl="1"/>
            <a:r>
              <a:rPr lang="en-US" dirty="0" smtClean="0"/>
              <a:t>Behavior depends on </a:t>
            </a:r>
            <a:r>
              <a:rPr lang="en-US" dirty="0" smtClean="0">
                <a:solidFill>
                  <a:srgbClr val="800000"/>
                </a:solidFill>
              </a:rPr>
              <a:t>workload</a:t>
            </a:r>
            <a:r>
              <a:rPr lang="en-US" dirty="0" smtClean="0"/>
              <a:t>: pattern of </a:t>
            </a:r>
            <a:r>
              <a:rPr lang="en-US" dirty="0" err="1" smtClean="0"/>
              <a:t>malloc</a:t>
            </a:r>
            <a:r>
              <a:rPr lang="en-US" dirty="0" smtClean="0"/>
              <a:t>/free requests</a:t>
            </a:r>
          </a:p>
          <a:p>
            <a:r>
              <a:rPr lang="en-US" dirty="0" smtClean="0"/>
              <a:t>This is an old problem in computer science, and it occurs in many settings: </a:t>
            </a:r>
            <a:r>
              <a:rPr lang="en-US" dirty="0" smtClean="0">
                <a:solidFill>
                  <a:srgbClr val="800000"/>
                </a:solidFill>
              </a:rPr>
              <a:t>variable partitioning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0520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Variable Partitioning</a:t>
            </a:r>
          </a:p>
        </p:txBody>
      </p:sp>
      <p:grpSp>
        <p:nvGrpSpPr>
          <p:cNvPr id="172034" name="Group 3"/>
          <p:cNvGrpSpPr>
            <a:grpSpLocks/>
          </p:cNvGrpSpPr>
          <p:nvPr/>
        </p:nvGrpSpPr>
        <p:grpSpPr bwMode="auto">
          <a:xfrm>
            <a:off x="1371600" y="2590800"/>
            <a:ext cx="4635500" cy="673100"/>
            <a:chOff x="964" y="1396"/>
            <a:chExt cx="2920" cy="424"/>
          </a:xfrm>
        </p:grpSpPr>
        <p:grpSp>
          <p:nvGrpSpPr>
            <p:cNvPr id="172078" name="Group 4"/>
            <p:cNvGrpSpPr>
              <a:grpSpLocks/>
            </p:cNvGrpSpPr>
            <p:nvPr/>
          </p:nvGrpSpPr>
          <p:grpSpPr bwMode="auto">
            <a:xfrm>
              <a:off x="964" y="1396"/>
              <a:ext cx="616" cy="424"/>
              <a:chOff x="964" y="1396"/>
              <a:chExt cx="616" cy="424"/>
            </a:xfrm>
          </p:grpSpPr>
          <p:sp>
            <p:nvSpPr>
              <p:cNvPr id="172091" name="Rectangle 5"/>
              <p:cNvSpPr>
                <a:spLocks noChangeArrowheads="1"/>
              </p:cNvSpPr>
              <p:nvPr/>
            </p:nvSpPr>
            <p:spPr bwMode="auto">
              <a:xfrm>
                <a:off x="964" y="1444"/>
                <a:ext cx="616" cy="32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3367"/>
                  </a:solidFill>
                  <a:cs typeface="Arial" charset="0"/>
                </a:endParaRPr>
              </a:p>
            </p:txBody>
          </p:sp>
          <p:sp>
            <p:nvSpPr>
              <p:cNvPr id="172092" name="Rectangle 6"/>
              <p:cNvSpPr>
                <a:spLocks noChangeArrowheads="1"/>
              </p:cNvSpPr>
              <p:nvPr/>
            </p:nvSpPr>
            <p:spPr bwMode="auto">
              <a:xfrm>
                <a:off x="1048" y="1396"/>
                <a:ext cx="74" cy="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3367"/>
                  </a:solidFill>
                  <a:cs typeface="Arial" charset="0"/>
                </a:endParaRPr>
              </a:p>
            </p:txBody>
          </p:sp>
          <p:sp>
            <p:nvSpPr>
              <p:cNvPr id="172093" name="Rectangle 7"/>
              <p:cNvSpPr>
                <a:spLocks noChangeArrowheads="1"/>
              </p:cNvSpPr>
              <p:nvPr/>
            </p:nvSpPr>
            <p:spPr bwMode="auto">
              <a:xfrm>
                <a:off x="1422" y="1780"/>
                <a:ext cx="74" cy="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3367"/>
                  </a:solidFill>
                  <a:cs typeface="Arial" charset="0"/>
                </a:endParaRPr>
              </a:p>
            </p:txBody>
          </p:sp>
          <p:sp>
            <p:nvSpPr>
              <p:cNvPr id="172094" name="Rectangle 8"/>
              <p:cNvSpPr>
                <a:spLocks noChangeArrowheads="1"/>
              </p:cNvSpPr>
              <p:nvPr/>
            </p:nvSpPr>
            <p:spPr bwMode="auto">
              <a:xfrm>
                <a:off x="1422" y="1396"/>
                <a:ext cx="74" cy="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3367"/>
                  </a:solidFill>
                  <a:cs typeface="Arial" charset="0"/>
                </a:endParaRPr>
              </a:p>
            </p:txBody>
          </p:sp>
          <p:sp>
            <p:nvSpPr>
              <p:cNvPr id="172095" name="Rectangle 9"/>
              <p:cNvSpPr>
                <a:spLocks noChangeArrowheads="1"/>
              </p:cNvSpPr>
              <p:nvPr/>
            </p:nvSpPr>
            <p:spPr bwMode="auto">
              <a:xfrm>
                <a:off x="1048" y="1780"/>
                <a:ext cx="74" cy="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3367"/>
                  </a:solidFill>
                  <a:cs typeface="Arial" charset="0"/>
                </a:endParaRPr>
              </a:p>
            </p:txBody>
          </p:sp>
        </p:grpSp>
        <p:grpSp>
          <p:nvGrpSpPr>
            <p:cNvPr id="172079" name="Group 10"/>
            <p:cNvGrpSpPr>
              <a:grpSpLocks/>
            </p:cNvGrpSpPr>
            <p:nvPr/>
          </p:nvGrpSpPr>
          <p:grpSpPr bwMode="auto">
            <a:xfrm>
              <a:off x="1828" y="1396"/>
              <a:ext cx="1096" cy="424"/>
              <a:chOff x="1828" y="1396"/>
              <a:chExt cx="1096" cy="424"/>
            </a:xfrm>
          </p:grpSpPr>
          <p:sp>
            <p:nvSpPr>
              <p:cNvPr id="172086" name="Rectangle 11"/>
              <p:cNvSpPr>
                <a:spLocks noChangeArrowheads="1"/>
              </p:cNvSpPr>
              <p:nvPr/>
            </p:nvSpPr>
            <p:spPr bwMode="auto">
              <a:xfrm>
                <a:off x="1828" y="1444"/>
                <a:ext cx="1096" cy="328"/>
              </a:xfrm>
              <a:prstGeom prst="rect">
                <a:avLst/>
              </a:prstGeom>
              <a:solidFill>
                <a:srgbClr val="FF7C80"/>
              </a:solidFill>
              <a:ln w="127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3367"/>
                  </a:solidFill>
                  <a:cs typeface="Arial" charset="0"/>
                </a:endParaRPr>
              </a:p>
            </p:txBody>
          </p:sp>
          <p:sp>
            <p:nvSpPr>
              <p:cNvPr id="172087" name="Rectangle 12"/>
              <p:cNvSpPr>
                <a:spLocks noChangeArrowheads="1"/>
              </p:cNvSpPr>
              <p:nvPr/>
            </p:nvSpPr>
            <p:spPr bwMode="auto">
              <a:xfrm>
                <a:off x="1975" y="1396"/>
                <a:ext cx="139" cy="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3367"/>
                  </a:solidFill>
                  <a:cs typeface="Arial" charset="0"/>
                </a:endParaRPr>
              </a:p>
            </p:txBody>
          </p:sp>
          <p:sp>
            <p:nvSpPr>
              <p:cNvPr id="172088" name="Rectangle 13"/>
              <p:cNvSpPr>
                <a:spLocks noChangeArrowheads="1"/>
              </p:cNvSpPr>
              <p:nvPr/>
            </p:nvSpPr>
            <p:spPr bwMode="auto">
              <a:xfrm>
                <a:off x="2638" y="1780"/>
                <a:ext cx="139" cy="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3367"/>
                  </a:solidFill>
                  <a:cs typeface="Arial" charset="0"/>
                </a:endParaRPr>
              </a:p>
            </p:txBody>
          </p:sp>
          <p:sp>
            <p:nvSpPr>
              <p:cNvPr id="172089" name="Rectangle 14"/>
              <p:cNvSpPr>
                <a:spLocks noChangeArrowheads="1"/>
              </p:cNvSpPr>
              <p:nvPr/>
            </p:nvSpPr>
            <p:spPr bwMode="auto">
              <a:xfrm>
                <a:off x="2638" y="1396"/>
                <a:ext cx="139" cy="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3367"/>
                  </a:solidFill>
                  <a:cs typeface="Arial" charset="0"/>
                </a:endParaRPr>
              </a:p>
            </p:txBody>
          </p:sp>
          <p:sp>
            <p:nvSpPr>
              <p:cNvPr id="172090" name="Rectangle 15"/>
              <p:cNvSpPr>
                <a:spLocks noChangeArrowheads="1"/>
              </p:cNvSpPr>
              <p:nvPr/>
            </p:nvSpPr>
            <p:spPr bwMode="auto">
              <a:xfrm>
                <a:off x="1975" y="1780"/>
                <a:ext cx="139" cy="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3367"/>
                  </a:solidFill>
                  <a:cs typeface="Arial" charset="0"/>
                </a:endParaRPr>
              </a:p>
            </p:txBody>
          </p:sp>
        </p:grpSp>
        <p:grpSp>
          <p:nvGrpSpPr>
            <p:cNvPr id="172080" name="Group 16"/>
            <p:cNvGrpSpPr>
              <a:grpSpLocks/>
            </p:cNvGrpSpPr>
            <p:nvPr/>
          </p:nvGrpSpPr>
          <p:grpSpPr bwMode="auto">
            <a:xfrm>
              <a:off x="3172" y="1396"/>
              <a:ext cx="712" cy="424"/>
              <a:chOff x="3172" y="1396"/>
              <a:chExt cx="712" cy="424"/>
            </a:xfrm>
          </p:grpSpPr>
          <p:sp>
            <p:nvSpPr>
              <p:cNvPr id="172081" name="Rectangle 17"/>
              <p:cNvSpPr>
                <a:spLocks noChangeArrowheads="1"/>
              </p:cNvSpPr>
              <p:nvPr/>
            </p:nvSpPr>
            <p:spPr bwMode="auto">
              <a:xfrm>
                <a:off x="3172" y="1444"/>
                <a:ext cx="712" cy="32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3367"/>
                  </a:solidFill>
                  <a:cs typeface="Arial" charset="0"/>
                </a:endParaRPr>
              </a:p>
            </p:txBody>
          </p:sp>
          <p:sp>
            <p:nvSpPr>
              <p:cNvPr id="172082" name="Rectangle 18"/>
              <p:cNvSpPr>
                <a:spLocks noChangeArrowheads="1"/>
              </p:cNvSpPr>
              <p:nvPr/>
            </p:nvSpPr>
            <p:spPr bwMode="auto">
              <a:xfrm>
                <a:off x="3268" y="1396"/>
                <a:ext cx="88" cy="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3367"/>
                  </a:solidFill>
                  <a:cs typeface="Arial" charset="0"/>
                </a:endParaRPr>
              </a:p>
            </p:txBody>
          </p:sp>
          <p:sp>
            <p:nvSpPr>
              <p:cNvPr id="172083" name="Rectangle 19"/>
              <p:cNvSpPr>
                <a:spLocks noChangeArrowheads="1"/>
              </p:cNvSpPr>
              <p:nvPr/>
            </p:nvSpPr>
            <p:spPr bwMode="auto">
              <a:xfrm>
                <a:off x="3700" y="1780"/>
                <a:ext cx="88" cy="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3367"/>
                  </a:solidFill>
                  <a:cs typeface="Arial" charset="0"/>
                </a:endParaRPr>
              </a:p>
            </p:txBody>
          </p:sp>
          <p:sp>
            <p:nvSpPr>
              <p:cNvPr id="172084" name="Rectangle 20"/>
              <p:cNvSpPr>
                <a:spLocks noChangeArrowheads="1"/>
              </p:cNvSpPr>
              <p:nvPr/>
            </p:nvSpPr>
            <p:spPr bwMode="auto">
              <a:xfrm>
                <a:off x="3700" y="1396"/>
                <a:ext cx="88" cy="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3367"/>
                  </a:solidFill>
                  <a:cs typeface="Arial" charset="0"/>
                </a:endParaRPr>
              </a:p>
            </p:txBody>
          </p:sp>
          <p:sp>
            <p:nvSpPr>
              <p:cNvPr id="172085" name="Rectangle 21"/>
              <p:cNvSpPr>
                <a:spLocks noChangeArrowheads="1"/>
              </p:cNvSpPr>
              <p:nvPr/>
            </p:nvSpPr>
            <p:spPr bwMode="auto">
              <a:xfrm>
                <a:off x="3268" y="1780"/>
                <a:ext cx="88" cy="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3367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72035" name="Group 22"/>
          <p:cNvGrpSpPr>
            <a:grpSpLocks/>
          </p:cNvGrpSpPr>
          <p:nvPr/>
        </p:nvGrpSpPr>
        <p:grpSpPr bwMode="auto">
          <a:xfrm>
            <a:off x="2743200" y="4953000"/>
            <a:ext cx="1206500" cy="673100"/>
            <a:chOff x="1828" y="2884"/>
            <a:chExt cx="760" cy="424"/>
          </a:xfrm>
        </p:grpSpPr>
        <p:sp>
          <p:nvSpPr>
            <p:cNvPr id="172073" name="Rectangle 23"/>
            <p:cNvSpPr>
              <a:spLocks noChangeArrowheads="1"/>
            </p:cNvSpPr>
            <p:nvPr/>
          </p:nvSpPr>
          <p:spPr bwMode="auto">
            <a:xfrm>
              <a:off x="1828" y="2932"/>
              <a:ext cx="760" cy="328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2074" name="Rectangle 24"/>
            <p:cNvSpPr>
              <a:spLocks noChangeArrowheads="1"/>
            </p:cNvSpPr>
            <p:nvPr/>
          </p:nvSpPr>
          <p:spPr bwMode="auto">
            <a:xfrm>
              <a:off x="1930" y="2884"/>
              <a:ext cx="95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2075" name="Rectangle 25"/>
            <p:cNvSpPr>
              <a:spLocks noChangeArrowheads="1"/>
            </p:cNvSpPr>
            <p:nvPr/>
          </p:nvSpPr>
          <p:spPr bwMode="auto">
            <a:xfrm>
              <a:off x="2391" y="3268"/>
              <a:ext cx="95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2076" name="Rectangle 26"/>
            <p:cNvSpPr>
              <a:spLocks noChangeArrowheads="1"/>
            </p:cNvSpPr>
            <p:nvPr/>
          </p:nvSpPr>
          <p:spPr bwMode="auto">
            <a:xfrm>
              <a:off x="2391" y="2884"/>
              <a:ext cx="95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2077" name="Rectangle 27"/>
            <p:cNvSpPr>
              <a:spLocks noChangeArrowheads="1"/>
            </p:cNvSpPr>
            <p:nvPr/>
          </p:nvSpPr>
          <p:spPr bwMode="auto">
            <a:xfrm>
              <a:off x="1930" y="3268"/>
              <a:ext cx="95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</p:grpSp>
      <p:grpSp>
        <p:nvGrpSpPr>
          <p:cNvPr id="172036" name="Group 28"/>
          <p:cNvGrpSpPr>
            <a:grpSpLocks/>
          </p:cNvGrpSpPr>
          <p:nvPr/>
        </p:nvGrpSpPr>
        <p:grpSpPr bwMode="auto">
          <a:xfrm>
            <a:off x="1371600" y="3733800"/>
            <a:ext cx="977900" cy="673100"/>
            <a:chOff x="964" y="2116"/>
            <a:chExt cx="616" cy="424"/>
          </a:xfrm>
        </p:grpSpPr>
        <p:sp>
          <p:nvSpPr>
            <p:cNvPr id="172068" name="Rectangle 29"/>
            <p:cNvSpPr>
              <a:spLocks noChangeArrowheads="1"/>
            </p:cNvSpPr>
            <p:nvPr/>
          </p:nvSpPr>
          <p:spPr bwMode="auto">
            <a:xfrm>
              <a:off x="964" y="2164"/>
              <a:ext cx="616" cy="32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2069" name="Rectangle 30"/>
            <p:cNvSpPr>
              <a:spLocks noChangeArrowheads="1"/>
            </p:cNvSpPr>
            <p:nvPr/>
          </p:nvSpPr>
          <p:spPr bwMode="auto">
            <a:xfrm>
              <a:off x="1048" y="2116"/>
              <a:ext cx="74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2070" name="Rectangle 31"/>
            <p:cNvSpPr>
              <a:spLocks noChangeArrowheads="1"/>
            </p:cNvSpPr>
            <p:nvPr/>
          </p:nvSpPr>
          <p:spPr bwMode="auto">
            <a:xfrm>
              <a:off x="1422" y="2500"/>
              <a:ext cx="74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2071" name="Rectangle 32"/>
            <p:cNvSpPr>
              <a:spLocks noChangeArrowheads="1"/>
            </p:cNvSpPr>
            <p:nvPr/>
          </p:nvSpPr>
          <p:spPr bwMode="auto">
            <a:xfrm>
              <a:off x="1422" y="2116"/>
              <a:ext cx="74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2072" name="Rectangle 33"/>
            <p:cNvSpPr>
              <a:spLocks noChangeArrowheads="1"/>
            </p:cNvSpPr>
            <p:nvPr/>
          </p:nvSpPr>
          <p:spPr bwMode="auto">
            <a:xfrm>
              <a:off x="1048" y="2500"/>
              <a:ext cx="74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</p:grpSp>
      <p:grpSp>
        <p:nvGrpSpPr>
          <p:cNvPr id="172037" name="Group 34"/>
          <p:cNvGrpSpPr>
            <a:grpSpLocks/>
          </p:cNvGrpSpPr>
          <p:nvPr/>
        </p:nvGrpSpPr>
        <p:grpSpPr bwMode="auto">
          <a:xfrm>
            <a:off x="4876800" y="3733800"/>
            <a:ext cx="1130300" cy="673100"/>
            <a:chOff x="3172" y="2116"/>
            <a:chExt cx="712" cy="424"/>
          </a:xfrm>
        </p:grpSpPr>
        <p:sp>
          <p:nvSpPr>
            <p:cNvPr id="172063" name="Rectangle 35"/>
            <p:cNvSpPr>
              <a:spLocks noChangeArrowheads="1"/>
            </p:cNvSpPr>
            <p:nvPr/>
          </p:nvSpPr>
          <p:spPr bwMode="auto">
            <a:xfrm>
              <a:off x="3172" y="2164"/>
              <a:ext cx="712" cy="3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2064" name="Rectangle 36"/>
            <p:cNvSpPr>
              <a:spLocks noChangeArrowheads="1"/>
            </p:cNvSpPr>
            <p:nvPr/>
          </p:nvSpPr>
          <p:spPr bwMode="auto">
            <a:xfrm>
              <a:off x="3268" y="2116"/>
              <a:ext cx="88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2065" name="Rectangle 37"/>
            <p:cNvSpPr>
              <a:spLocks noChangeArrowheads="1"/>
            </p:cNvSpPr>
            <p:nvPr/>
          </p:nvSpPr>
          <p:spPr bwMode="auto">
            <a:xfrm>
              <a:off x="3700" y="2500"/>
              <a:ext cx="88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2066" name="Rectangle 38"/>
            <p:cNvSpPr>
              <a:spLocks noChangeArrowheads="1"/>
            </p:cNvSpPr>
            <p:nvPr/>
          </p:nvSpPr>
          <p:spPr bwMode="auto">
            <a:xfrm>
              <a:off x="3700" y="2116"/>
              <a:ext cx="88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2067" name="Rectangle 39"/>
            <p:cNvSpPr>
              <a:spLocks noChangeArrowheads="1"/>
            </p:cNvSpPr>
            <p:nvPr/>
          </p:nvSpPr>
          <p:spPr bwMode="auto">
            <a:xfrm>
              <a:off x="3268" y="2500"/>
              <a:ext cx="88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</p:grpSp>
      <p:grpSp>
        <p:nvGrpSpPr>
          <p:cNvPr id="172038" name="Group 40"/>
          <p:cNvGrpSpPr>
            <a:grpSpLocks/>
          </p:cNvGrpSpPr>
          <p:nvPr/>
        </p:nvGrpSpPr>
        <p:grpSpPr bwMode="auto">
          <a:xfrm>
            <a:off x="1371600" y="4953000"/>
            <a:ext cx="977900" cy="673100"/>
            <a:chOff x="964" y="2884"/>
            <a:chExt cx="616" cy="424"/>
          </a:xfrm>
        </p:grpSpPr>
        <p:sp>
          <p:nvSpPr>
            <p:cNvPr id="172058" name="Rectangle 41"/>
            <p:cNvSpPr>
              <a:spLocks noChangeArrowheads="1"/>
            </p:cNvSpPr>
            <p:nvPr/>
          </p:nvSpPr>
          <p:spPr bwMode="auto">
            <a:xfrm>
              <a:off x="964" y="2932"/>
              <a:ext cx="616" cy="32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2059" name="Rectangle 42"/>
            <p:cNvSpPr>
              <a:spLocks noChangeArrowheads="1"/>
            </p:cNvSpPr>
            <p:nvPr/>
          </p:nvSpPr>
          <p:spPr bwMode="auto">
            <a:xfrm>
              <a:off x="1048" y="2884"/>
              <a:ext cx="74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2060" name="Rectangle 43"/>
            <p:cNvSpPr>
              <a:spLocks noChangeArrowheads="1"/>
            </p:cNvSpPr>
            <p:nvPr/>
          </p:nvSpPr>
          <p:spPr bwMode="auto">
            <a:xfrm>
              <a:off x="1422" y="3268"/>
              <a:ext cx="74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2061" name="Rectangle 44"/>
            <p:cNvSpPr>
              <a:spLocks noChangeArrowheads="1"/>
            </p:cNvSpPr>
            <p:nvPr/>
          </p:nvSpPr>
          <p:spPr bwMode="auto">
            <a:xfrm>
              <a:off x="1422" y="2884"/>
              <a:ext cx="74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2062" name="Rectangle 45"/>
            <p:cNvSpPr>
              <a:spLocks noChangeArrowheads="1"/>
            </p:cNvSpPr>
            <p:nvPr/>
          </p:nvSpPr>
          <p:spPr bwMode="auto">
            <a:xfrm>
              <a:off x="1048" y="3268"/>
              <a:ext cx="74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</p:grpSp>
      <p:grpSp>
        <p:nvGrpSpPr>
          <p:cNvPr id="172039" name="Group 46"/>
          <p:cNvGrpSpPr>
            <a:grpSpLocks/>
          </p:cNvGrpSpPr>
          <p:nvPr/>
        </p:nvGrpSpPr>
        <p:grpSpPr bwMode="auto">
          <a:xfrm>
            <a:off x="4876800" y="4953000"/>
            <a:ext cx="1130300" cy="673100"/>
            <a:chOff x="3172" y="2884"/>
            <a:chExt cx="712" cy="424"/>
          </a:xfrm>
        </p:grpSpPr>
        <p:sp>
          <p:nvSpPr>
            <p:cNvPr id="172053" name="Rectangle 47"/>
            <p:cNvSpPr>
              <a:spLocks noChangeArrowheads="1"/>
            </p:cNvSpPr>
            <p:nvPr/>
          </p:nvSpPr>
          <p:spPr bwMode="auto">
            <a:xfrm>
              <a:off x="3172" y="2932"/>
              <a:ext cx="712" cy="3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2054" name="Rectangle 48"/>
            <p:cNvSpPr>
              <a:spLocks noChangeArrowheads="1"/>
            </p:cNvSpPr>
            <p:nvPr/>
          </p:nvSpPr>
          <p:spPr bwMode="auto">
            <a:xfrm>
              <a:off x="3268" y="2884"/>
              <a:ext cx="88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2055" name="Rectangle 49"/>
            <p:cNvSpPr>
              <a:spLocks noChangeArrowheads="1"/>
            </p:cNvSpPr>
            <p:nvPr/>
          </p:nvSpPr>
          <p:spPr bwMode="auto">
            <a:xfrm>
              <a:off x="3700" y="3268"/>
              <a:ext cx="88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2056" name="Rectangle 50"/>
            <p:cNvSpPr>
              <a:spLocks noChangeArrowheads="1"/>
            </p:cNvSpPr>
            <p:nvPr/>
          </p:nvSpPr>
          <p:spPr bwMode="auto">
            <a:xfrm>
              <a:off x="3700" y="2884"/>
              <a:ext cx="88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2057" name="Rectangle 51"/>
            <p:cNvSpPr>
              <a:spLocks noChangeArrowheads="1"/>
            </p:cNvSpPr>
            <p:nvPr/>
          </p:nvSpPr>
          <p:spPr bwMode="auto">
            <a:xfrm>
              <a:off x="3268" y="3268"/>
              <a:ext cx="88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</p:grpSp>
      <p:sp>
        <p:nvSpPr>
          <p:cNvPr id="172040" name="Text Box 52"/>
          <p:cNvSpPr txBox="1">
            <a:spLocks noChangeArrowheads="1"/>
          </p:cNvSpPr>
          <p:nvPr/>
        </p:nvSpPr>
        <p:spPr bwMode="auto">
          <a:xfrm>
            <a:off x="1050925" y="1462088"/>
            <a:ext cx="7072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>
                <a:solidFill>
                  <a:srgbClr val="003367"/>
                </a:solidFill>
                <a:cs typeface="Arial" charset="0"/>
              </a:rPr>
              <a:t>Variable partitioning is the strategy of parking differently sized cars</a:t>
            </a:r>
          </a:p>
          <a:p>
            <a:pPr defTabSz="914400" eaLnBrk="1" hangingPunct="1"/>
            <a:r>
              <a:rPr lang="en-US" sz="2000">
                <a:solidFill>
                  <a:srgbClr val="003367"/>
                </a:solidFill>
                <a:cs typeface="Arial" charset="0"/>
              </a:rPr>
              <a:t>along a street with no marked parking space dividers.</a:t>
            </a:r>
            <a:endParaRPr lang="en-US" sz="1800">
              <a:solidFill>
                <a:srgbClr val="003367"/>
              </a:solidFill>
              <a:cs typeface="Arial" charset="0"/>
            </a:endParaRPr>
          </a:p>
        </p:txBody>
      </p:sp>
      <p:sp>
        <p:nvSpPr>
          <p:cNvPr id="172041" name="Rectangle 54" descr="20%"/>
          <p:cNvSpPr>
            <a:spLocks noChangeArrowheads="1"/>
          </p:cNvSpPr>
          <p:nvPr/>
        </p:nvSpPr>
        <p:spPr bwMode="auto">
          <a:xfrm>
            <a:off x="4038600" y="4953000"/>
            <a:ext cx="762000" cy="609600"/>
          </a:xfrm>
          <a:prstGeom prst="rect">
            <a:avLst/>
          </a:prstGeom>
          <a:pattFill prst="pct20">
            <a:fgClr>
              <a:srgbClr val="666699"/>
            </a:fgClr>
            <a:bgClr>
              <a:srgbClr val="FFFFFF"/>
            </a:bgClr>
          </a:pattFill>
          <a:ln w="12700">
            <a:solidFill>
              <a:srgbClr val="333399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3367"/>
              </a:solidFill>
              <a:cs typeface="Arial" charset="0"/>
            </a:endParaRPr>
          </a:p>
        </p:txBody>
      </p:sp>
      <p:sp>
        <p:nvSpPr>
          <p:cNvPr id="172042" name="Rectangle 1"/>
          <p:cNvSpPr>
            <a:spLocks noChangeArrowheads="1"/>
          </p:cNvSpPr>
          <p:nvPr/>
        </p:nvSpPr>
        <p:spPr bwMode="auto">
          <a:xfrm>
            <a:off x="5029200" y="57912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en-US" u="sng">
                <a:solidFill>
                  <a:srgbClr val="003367"/>
                </a:solidFill>
                <a:cs typeface="Arial" charset="0"/>
              </a:rPr>
              <a:t>Wasted space</a:t>
            </a:r>
          </a:p>
          <a:p>
            <a:pPr defTabSz="914400"/>
            <a:r>
              <a:rPr lang="en-US">
                <a:solidFill>
                  <a:schemeClr val="accent2"/>
                </a:solidFill>
                <a:cs typeface="Arial" charset="0"/>
              </a:rPr>
              <a:t>external fragmentation</a:t>
            </a:r>
          </a:p>
        </p:txBody>
      </p:sp>
      <p:cxnSp>
        <p:nvCxnSpPr>
          <p:cNvPr id="172043" name="AutoShape 32"/>
          <p:cNvCxnSpPr>
            <a:cxnSpLocks noChangeShapeType="1"/>
          </p:cNvCxnSpPr>
          <p:nvPr/>
        </p:nvCxnSpPr>
        <p:spPr bwMode="auto">
          <a:xfrm flipH="1" flipV="1">
            <a:off x="4483100" y="5334000"/>
            <a:ext cx="546100" cy="685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2044" name="Group 123"/>
          <p:cNvGrpSpPr>
            <a:grpSpLocks/>
          </p:cNvGrpSpPr>
          <p:nvPr/>
        </p:nvGrpSpPr>
        <p:grpSpPr bwMode="auto">
          <a:xfrm>
            <a:off x="588963" y="3832225"/>
            <a:ext cx="457200" cy="420688"/>
            <a:chOff x="8991600" y="2362200"/>
            <a:chExt cx="457200" cy="421332"/>
          </a:xfrm>
        </p:grpSpPr>
        <p:sp>
          <p:nvSpPr>
            <p:cNvPr id="172051" name="TextBox 120"/>
            <p:cNvSpPr txBox="1">
              <a:spLocks noChangeArrowheads="1"/>
            </p:cNvSpPr>
            <p:nvPr/>
          </p:nvSpPr>
          <p:spPr bwMode="auto">
            <a:xfrm>
              <a:off x="8991600" y="2362200"/>
              <a:ext cx="457200" cy="369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0000FF"/>
                  </a:solidFill>
                  <a:latin typeface="Calibri" charset="0"/>
                </a:rPr>
                <a:t>2</a:t>
              </a:r>
            </a:p>
          </p:txBody>
        </p:sp>
        <p:sp>
          <p:nvSpPr>
            <p:cNvPr id="172052" name="Oval 121"/>
            <p:cNvSpPr>
              <a:spLocks noChangeArrowheads="1"/>
            </p:cNvSpPr>
            <p:nvPr/>
          </p:nvSpPr>
          <p:spPr bwMode="auto">
            <a:xfrm>
              <a:off x="9029700" y="2402532"/>
              <a:ext cx="381000" cy="38100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0000FF"/>
                </a:solidFill>
                <a:latin typeface="Calibri" charset="0"/>
                <a:cs typeface="Arial" charset="0"/>
              </a:endParaRPr>
            </a:p>
          </p:txBody>
        </p:sp>
      </p:grpSp>
      <p:grpSp>
        <p:nvGrpSpPr>
          <p:cNvPr id="172045" name="Group 123"/>
          <p:cNvGrpSpPr>
            <a:grpSpLocks/>
          </p:cNvGrpSpPr>
          <p:nvPr/>
        </p:nvGrpSpPr>
        <p:grpSpPr bwMode="auto">
          <a:xfrm>
            <a:off x="588963" y="5029200"/>
            <a:ext cx="457200" cy="420688"/>
            <a:chOff x="8991600" y="2362200"/>
            <a:chExt cx="457200" cy="421332"/>
          </a:xfrm>
        </p:grpSpPr>
        <p:sp>
          <p:nvSpPr>
            <p:cNvPr id="172049" name="TextBox 120"/>
            <p:cNvSpPr txBox="1">
              <a:spLocks noChangeArrowheads="1"/>
            </p:cNvSpPr>
            <p:nvPr/>
          </p:nvSpPr>
          <p:spPr bwMode="auto">
            <a:xfrm>
              <a:off x="8991600" y="2362200"/>
              <a:ext cx="457200" cy="369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0000FF"/>
                  </a:solidFill>
                  <a:latin typeface="Calibri" charset="0"/>
                </a:rPr>
                <a:t>3</a:t>
              </a:r>
            </a:p>
          </p:txBody>
        </p:sp>
        <p:sp>
          <p:nvSpPr>
            <p:cNvPr id="172050" name="Oval 121"/>
            <p:cNvSpPr>
              <a:spLocks noChangeArrowheads="1"/>
            </p:cNvSpPr>
            <p:nvPr/>
          </p:nvSpPr>
          <p:spPr bwMode="auto">
            <a:xfrm>
              <a:off x="9029700" y="2402532"/>
              <a:ext cx="381000" cy="38100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0000FF"/>
                </a:solidFill>
                <a:latin typeface="Calibri" charset="0"/>
                <a:cs typeface="Arial" charset="0"/>
              </a:endParaRPr>
            </a:p>
          </p:txBody>
        </p:sp>
      </p:grpSp>
      <p:grpSp>
        <p:nvGrpSpPr>
          <p:cNvPr id="172046" name="Group 123"/>
          <p:cNvGrpSpPr>
            <a:grpSpLocks/>
          </p:cNvGrpSpPr>
          <p:nvPr/>
        </p:nvGrpSpPr>
        <p:grpSpPr bwMode="auto">
          <a:xfrm>
            <a:off x="588963" y="2725738"/>
            <a:ext cx="457200" cy="461962"/>
            <a:chOff x="8991600" y="2362200"/>
            <a:chExt cx="457200" cy="461665"/>
          </a:xfrm>
        </p:grpSpPr>
        <p:sp>
          <p:nvSpPr>
            <p:cNvPr id="172047" name="TextBox 120"/>
            <p:cNvSpPr txBox="1">
              <a:spLocks noChangeArrowheads="1"/>
            </p:cNvSpPr>
            <p:nvPr/>
          </p:nvSpPr>
          <p:spPr bwMode="auto">
            <a:xfrm>
              <a:off x="8991600" y="2362200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0000FF"/>
                  </a:solidFill>
                  <a:latin typeface="Calibri" charset="0"/>
                </a:rPr>
                <a:t>1</a:t>
              </a:r>
            </a:p>
          </p:txBody>
        </p:sp>
        <p:sp>
          <p:nvSpPr>
            <p:cNvPr id="172048" name="Oval 121"/>
            <p:cNvSpPr>
              <a:spLocks noChangeArrowheads="1"/>
            </p:cNvSpPr>
            <p:nvPr/>
          </p:nvSpPr>
          <p:spPr bwMode="auto">
            <a:xfrm>
              <a:off x="9029700" y="2402532"/>
              <a:ext cx="381000" cy="38100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0000FF"/>
                </a:solidFill>
                <a:latin typeface="Calibri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23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Fixed Partitioning</a:t>
            </a:r>
          </a:p>
        </p:txBody>
      </p:sp>
      <p:grpSp>
        <p:nvGrpSpPr>
          <p:cNvPr id="175106" name="Group 3"/>
          <p:cNvGrpSpPr>
            <a:grpSpLocks/>
          </p:cNvGrpSpPr>
          <p:nvPr/>
        </p:nvGrpSpPr>
        <p:grpSpPr bwMode="auto">
          <a:xfrm>
            <a:off x="3206750" y="2901950"/>
            <a:ext cx="977900" cy="673100"/>
            <a:chOff x="2020" y="1828"/>
            <a:chExt cx="616" cy="424"/>
          </a:xfrm>
        </p:grpSpPr>
        <p:sp>
          <p:nvSpPr>
            <p:cNvPr id="175136" name="Rectangle 4"/>
            <p:cNvSpPr>
              <a:spLocks noChangeArrowheads="1"/>
            </p:cNvSpPr>
            <p:nvPr/>
          </p:nvSpPr>
          <p:spPr bwMode="auto">
            <a:xfrm>
              <a:off x="2020" y="1876"/>
              <a:ext cx="616" cy="32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5137" name="Rectangle 5"/>
            <p:cNvSpPr>
              <a:spLocks noChangeArrowheads="1"/>
            </p:cNvSpPr>
            <p:nvPr/>
          </p:nvSpPr>
          <p:spPr bwMode="auto">
            <a:xfrm>
              <a:off x="2104" y="1828"/>
              <a:ext cx="74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5138" name="Rectangle 6"/>
            <p:cNvSpPr>
              <a:spLocks noChangeArrowheads="1"/>
            </p:cNvSpPr>
            <p:nvPr/>
          </p:nvSpPr>
          <p:spPr bwMode="auto">
            <a:xfrm>
              <a:off x="2478" y="2212"/>
              <a:ext cx="74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5139" name="Rectangle 7"/>
            <p:cNvSpPr>
              <a:spLocks noChangeArrowheads="1"/>
            </p:cNvSpPr>
            <p:nvPr/>
          </p:nvSpPr>
          <p:spPr bwMode="auto">
            <a:xfrm>
              <a:off x="2478" y="1828"/>
              <a:ext cx="74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5140" name="Rectangle 8"/>
            <p:cNvSpPr>
              <a:spLocks noChangeArrowheads="1"/>
            </p:cNvSpPr>
            <p:nvPr/>
          </p:nvSpPr>
          <p:spPr bwMode="auto">
            <a:xfrm>
              <a:off x="2104" y="2212"/>
              <a:ext cx="74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</p:grpSp>
      <p:grpSp>
        <p:nvGrpSpPr>
          <p:cNvPr id="175107" name="Group 9"/>
          <p:cNvGrpSpPr>
            <a:grpSpLocks/>
          </p:cNvGrpSpPr>
          <p:nvPr/>
        </p:nvGrpSpPr>
        <p:grpSpPr bwMode="auto">
          <a:xfrm>
            <a:off x="4578350" y="2901950"/>
            <a:ext cx="1739900" cy="673100"/>
            <a:chOff x="2884" y="1828"/>
            <a:chExt cx="1096" cy="424"/>
          </a:xfrm>
        </p:grpSpPr>
        <p:sp>
          <p:nvSpPr>
            <p:cNvPr id="175131" name="Rectangle 10"/>
            <p:cNvSpPr>
              <a:spLocks noChangeArrowheads="1"/>
            </p:cNvSpPr>
            <p:nvPr/>
          </p:nvSpPr>
          <p:spPr bwMode="auto">
            <a:xfrm>
              <a:off x="2884" y="1876"/>
              <a:ext cx="1096" cy="328"/>
            </a:xfrm>
            <a:prstGeom prst="rect">
              <a:avLst/>
            </a:prstGeom>
            <a:solidFill>
              <a:srgbClr val="FF7C80"/>
            </a:solidFill>
            <a:ln w="12700">
              <a:solidFill>
                <a:srgbClr val="FF7C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5132" name="Rectangle 11"/>
            <p:cNvSpPr>
              <a:spLocks noChangeArrowheads="1"/>
            </p:cNvSpPr>
            <p:nvPr/>
          </p:nvSpPr>
          <p:spPr bwMode="auto">
            <a:xfrm>
              <a:off x="3031" y="1828"/>
              <a:ext cx="139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7C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5133" name="Rectangle 12"/>
            <p:cNvSpPr>
              <a:spLocks noChangeArrowheads="1"/>
            </p:cNvSpPr>
            <p:nvPr/>
          </p:nvSpPr>
          <p:spPr bwMode="auto">
            <a:xfrm>
              <a:off x="3694" y="2212"/>
              <a:ext cx="139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7C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5134" name="Rectangle 13"/>
            <p:cNvSpPr>
              <a:spLocks noChangeArrowheads="1"/>
            </p:cNvSpPr>
            <p:nvPr/>
          </p:nvSpPr>
          <p:spPr bwMode="auto">
            <a:xfrm>
              <a:off x="3694" y="1828"/>
              <a:ext cx="139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7C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5135" name="Rectangle 14"/>
            <p:cNvSpPr>
              <a:spLocks noChangeArrowheads="1"/>
            </p:cNvSpPr>
            <p:nvPr/>
          </p:nvSpPr>
          <p:spPr bwMode="auto">
            <a:xfrm>
              <a:off x="3031" y="2212"/>
              <a:ext cx="139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7C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</p:grpSp>
      <p:grpSp>
        <p:nvGrpSpPr>
          <p:cNvPr id="175108" name="Group 15"/>
          <p:cNvGrpSpPr>
            <a:grpSpLocks/>
          </p:cNvGrpSpPr>
          <p:nvPr/>
        </p:nvGrpSpPr>
        <p:grpSpPr bwMode="auto">
          <a:xfrm>
            <a:off x="6711950" y="2901950"/>
            <a:ext cx="1130300" cy="673100"/>
            <a:chOff x="4228" y="1828"/>
            <a:chExt cx="712" cy="424"/>
          </a:xfrm>
        </p:grpSpPr>
        <p:sp>
          <p:nvSpPr>
            <p:cNvPr id="175126" name="Rectangle 16"/>
            <p:cNvSpPr>
              <a:spLocks noChangeArrowheads="1"/>
            </p:cNvSpPr>
            <p:nvPr/>
          </p:nvSpPr>
          <p:spPr bwMode="auto">
            <a:xfrm>
              <a:off x="4228" y="1876"/>
              <a:ext cx="712" cy="3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5127" name="Rectangle 17"/>
            <p:cNvSpPr>
              <a:spLocks noChangeArrowheads="1"/>
            </p:cNvSpPr>
            <p:nvPr/>
          </p:nvSpPr>
          <p:spPr bwMode="auto">
            <a:xfrm>
              <a:off x="4324" y="1828"/>
              <a:ext cx="88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5128" name="Rectangle 18"/>
            <p:cNvSpPr>
              <a:spLocks noChangeArrowheads="1"/>
            </p:cNvSpPr>
            <p:nvPr/>
          </p:nvSpPr>
          <p:spPr bwMode="auto">
            <a:xfrm>
              <a:off x="4756" y="2212"/>
              <a:ext cx="88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5129" name="Rectangle 19"/>
            <p:cNvSpPr>
              <a:spLocks noChangeArrowheads="1"/>
            </p:cNvSpPr>
            <p:nvPr/>
          </p:nvSpPr>
          <p:spPr bwMode="auto">
            <a:xfrm>
              <a:off x="4756" y="1828"/>
              <a:ext cx="88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5130" name="Rectangle 20"/>
            <p:cNvSpPr>
              <a:spLocks noChangeArrowheads="1"/>
            </p:cNvSpPr>
            <p:nvPr/>
          </p:nvSpPr>
          <p:spPr bwMode="auto">
            <a:xfrm>
              <a:off x="4324" y="2212"/>
              <a:ext cx="88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</p:grpSp>
      <p:grpSp>
        <p:nvGrpSpPr>
          <p:cNvPr id="175109" name="Group 21"/>
          <p:cNvGrpSpPr>
            <a:grpSpLocks/>
          </p:cNvGrpSpPr>
          <p:nvPr/>
        </p:nvGrpSpPr>
        <p:grpSpPr bwMode="auto">
          <a:xfrm>
            <a:off x="1149350" y="2901950"/>
            <a:ext cx="1130300" cy="673100"/>
            <a:chOff x="724" y="1828"/>
            <a:chExt cx="712" cy="424"/>
          </a:xfrm>
        </p:grpSpPr>
        <p:sp>
          <p:nvSpPr>
            <p:cNvPr id="175121" name="Rectangle 22"/>
            <p:cNvSpPr>
              <a:spLocks noChangeArrowheads="1"/>
            </p:cNvSpPr>
            <p:nvPr/>
          </p:nvSpPr>
          <p:spPr bwMode="auto">
            <a:xfrm>
              <a:off x="724" y="1876"/>
              <a:ext cx="712" cy="3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5122" name="Rectangle 23"/>
            <p:cNvSpPr>
              <a:spLocks noChangeArrowheads="1"/>
            </p:cNvSpPr>
            <p:nvPr/>
          </p:nvSpPr>
          <p:spPr bwMode="auto">
            <a:xfrm>
              <a:off x="820" y="1828"/>
              <a:ext cx="88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5123" name="Rectangle 24"/>
            <p:cNvSpPr>
              <a:spLocks noChangeArrowheads="1"/>
            </p:cNvSpPr>
            <p:nvPr/>
          </p:nvSpPr>
          <p:spPr bwMode="auto">
            <a:xfrm>
              <a:off x="1252" y="2212"/>
              <a:ext cx="88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5124" name="Rectangle 25"/>
            <p:cNvSpPr>
              <a:spLocks noChangeArrowheads="1"/>
            </p:cNvSpPr>
            <p:nvPr/>
          </p:nvSpPr>
          <p:spPr bwMode="auto">
            <a:xfrm>
              <a:off x="1252" y="1828"/>
              <a:ext cx="88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  <p:sp>
          <p:nvSpPr>
            <p:cNvPr id="175125" name="Rectangle 26"/>
            <p:cNvSpPr>
              <a:spLocks noChangeArrowheads="1"/>
            </p:cNvSpPr>
            <p:nvPr/>
          </p:nvSpPr>
          <p:spPr bwMode="auto">
            <a:xfrm>
              <a:off x="820" y="2212"/>
              <a:ext cx="88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3367"/>
                </a:solidFill>
                <a:cs typeface="Arial" charset="0"/>
              </a:endParaRPr>
            </a:p>
          </p:txBody>
        </p:sp>
      </p:grpSp>
      <p:sp>
        <p:nvSpPr>
          <p:cNvPr id="175110" name="Rectangle 27"/>
          <p:cNvSpPr>
            <a:spLocks noChangeArrowheads="1"/>
          </p:cNvSpPr>
          <p:nvPr/>
        </p:nvSpPr>
        <p:spPr bwMode="auto">
          <a:xfrm>
            <a:off x="4578350" y="2749550"/>
            <a:ext cx="1816100" cy="977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en-US" sz="1800">
              <a:solidFill>
                <a:srgbClr val="003367"/>
              </a:solidFill>
              <a:cs typeface="Arial" charset="0"/>
            </a:endParaRPr>
          </a:p>
        </p:txBody>
      </p:sp>
      <p:sp>
        <p:nvSpPr>
          <p:cNvPr id="175111" name="Rectangle 28"/>
          <p:cNvSpPr>
            <a:spLocks noChangeArrowheads="1"/>
          </p:cNvSpPr>
          <p:nvPr/>
        </p:nvSpPr>
        <p:spPr bwMode="auto">
          <a:xfrm>
            <a:off x="6407150" y="2749550"/>
            <a:ext cx="1816100" cy="977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en-US" sz="1800">
              <a:solidFill>
                <a:srgbClr val="003367"/>
              </a:solidFill>
              <a:cs typeface="Arial" charset="0"/>
            </a:endParaRPr>
          </a:p>
        </p:txBody>
      </p:sp>
      <p:sp>
        <p:nvSpPr>
          <p:cNvPr id="175112" name="Rectangle 29"/>
          <p:cNvSpPr>
            <a:spLocks noChangeArrowheads="1"/>
          </p:cNvSpPr>
          <p:nvPr/>
        </p:nvSpPr>
        <p:spPr bwMode="auto">
          <a:xfrm>
            <a:off x="2749550" y="2749550"/>
            <a:ext cx="1816100" cy="977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en-US" sz="1800">
              <a:solidFill>
                <a:srgbClr val="003367"/>
              </a:solidFill>
              <a:cs typeface="Arial" charset="0"/>
            </a:endParaRPr>
          </a:p>
        </p:txBody>
      </p:sp>
      <p:sp>
        <p:nvSpPr>
          <p:cNvPr id="175113" name="Rectangle 30"/>
          <p:cNvSpPr>
            <a:spLocks noChangeArrowheads="1"/>
          </p:cNvSpPr>
          <p:nvPr/>
        </p:nvSpPr>
        <p:spPr bwMode="auto">
          <a:xfrm>
            <a:off x="920750" y="2749550"/>
            <a:ext cx="1816100" cy="977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en-US" sz="1800">
              <a:solidFill>
                <a:srgbClr val="003367"/>
              </a:solidFill>
              <a:cs typeface="Arial" charset="0"/>
            </a:endParaRPr>
          </a:p>
        </p:txBody>
      </p:sp>
      <p:cxnSp>
        <p:nvCxnSpPr>
          <p:cNvPr id="175114" name="AutoShape 32"/>
          <p:cNvCxnSpPr>
            <a:cxnSpLocks noChangeShapeType="1"/>
            <a:endCxn id="175117" idx="2"/>
          </p:cNvCxnSpPr>
          <p:nvPr/>
        </p:nvCxnSpPr>
        <p:spPr bwMode="auto">
          <a:xfrm rot="16200000" flipV="1">
            <a:off x="3090069" y="3005931"/>
            <a:ext cx="990600" cy="21415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15" name="AutoShape 33"/>
          <p:cNvCxnSpPr>
            <a:cxnSpLocks noChangeShapeType="1"/>
            <a:endCxn id="175118" idx="2"/>
          </p:cNvCxnSpPr>
          <p:nvPr/>
        </p:nvCxnSpPr>
        <p:spPr bwMode="auto">
          <a:xfrm rot="16200000" flipV="1">
            <a:off x="3318669" y="3234531"/>
            <a:ext cx="990600" cy="168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16" name="AutoShape 34"/>
          <p:cNvCxnSpPr>
            <a:cxnSpLocks noChangeShapeType="1"/>
            <a:endCxn id="175119" idx="2"/>
          </p:cNvCxnSpPr>
          <p:nvPr/>
        </p:nvCxnSpPr>
        <p:spPr bwMode="auto">
          <a:xfrm flipH="1" flipV="1">
            <a:off x="4419600" y="3581400"/>
            <a:ext cx="228600" cy="9969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117" name="Rectangle 35" descr="20%"/>
          <p:cNvSpPr>
            <a:spLocks noChangeArrowheads="1"/>
          </p:cNvSpPr>
          <p:nvPr/>
        </p:nvSpPr>
        <p:spPr bwMode="auto">
          <a:xfrm>
            <a:off x="2362200" y="2971800"/>
            <a:ext cx="304800" cy="609600"/>
          </a:xfrm>
          <a:prstGeom prst="rect">
            <a:avLst/>
          </a:prstGeom>
          <a:pattFill prst="pct20">
            <a:fgClr>
              <a:srgbClr val="666699"/>
            </a:fgClr>
            <a:bgClr>
              <a:srgbClr val="FFFFFF"/>
            </a:bgClr>
          </a:pattFill>
          <a:ln w="12700">
            <a:solidFill>
              <a:srgbClr val="333399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>
              <a:solidFill>
                <a:srgbClr val="003367"/>
              </a:solidFill>
              <a:cs typeface="Arial" charset="0"/>
            </a:endParaRPr>
          </a:p>
        </p:txBody>
      </p:sp>
      <p:sp>
        <p:nvSpPr>
          <p:cNvPr id="175118" name="Rectangle 36" descr="20%"/>
          <p:cNvSpPr>
            <a:spLocks noChangeArrowheads="1"/>
          </p:cNvSpPr>
          <p:nvPr/>
        </p:nvSpPr>
        <p:spPr bwMode="auto">
          <a:xfrm>
            <a:off x="2819400" y="2971800"/>
            <a:ext cx="304800" cy="609600"/>
          </a:xfrm>
          <a:prstGeom prst="rect">
            <a:avLst/>
          </a:prstGeom>
          <a:pattFill prst="pct20">
            <a:fgClr>
              <a:srgbClr val="666699"/>
            </a:fgClr>
            <a:bgClr>
              <a:srgbClr val="FFFFFF"/>
            </a:bgClr>
          </a:pattFill>
          <a:ln w="12700">
            <a:solidFill>
              <a:srgbClr val="333399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>
              <a:solidFill>
                <a:srgbClr val="003367"/>
              </a:solidFill>
              <a:cs typeface="Arial" charset="0"/>
            </a:endParaRPr>
          </a:p>
        </p:txBody>
      </p:sp>
      <p:sp>
        <p:nvSpPr>
          <p:cNvPr id="175119" name="Rectangle 37" descr="20%"/>
          <p:cNvSpPr>
            <a:spLocks noChangeArrowheads="1"/>
          </p:cNvSpPr>
          <p:nvPr/>
        </p:nvSpPr>
        <p:spPr bwMode="auto">
          <a:xfrm>
            <a:off x="4267200" y="2971800"/>
            <a:ext cx="304800" cy="609600"/>
          </a:xfrm>
          <a:prstGeom prst="rect">
            <a:avLst/>
          </a:prstGeom>
          <a:pattFill prst="pct20">
            <a:fgClr>
              <a:srgbClr val="666699"/>
            </a:fgClr>
            <a:bgClr>
              <a:srgbClr val="FFFFFF"/>
            </a:bgClr>
          </a:pattFill>
          <a:ln w="12700">
            <a:solidFill>
              <a:srgbClr val="333399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>
              <a:solidFill>
                <a:srgbClr val="003367"/>
              </a:solidFill>
              <a:cs typeface="Arial" charset="0"/>
            </a:endParaRPr>
          </a:p>
        </p:txBody>
      </p:sp>
      <p:sp>
        <p:nvSpPr>
          <p:cNvPr id="175120" name="Rectangle 37"/>
          <p:cNvSpPr>
            <a:spLocks noChangeArrowheads="1"/>
          </p:cNvSpPr>
          <p:nvPr/>
        </p:nvSpPr>
        <p:spPr bwMode="auto">
          <a:xfrm>
            <a:off x="4200525" y="45720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en-US" u="sng">
                <a:solidFill>
                  <a:srgbClr val="003367"/>
                </a:solidFill>
                <a:cs typeface="Arial" charset="0"/>
              </a:rPr>
              <a:t>Wasted space</a:t>
            </a:r>
          </a:p>
          <a:p>
            <a:pPr defTabSz="914400"/>
            <a:r>
              <a:rPr lang="en-US">
                <a:solidFill>
                  <a:schemeClr val="accent2"/>
                </a:solidFill>
                <a:cs typeface="Arial" charset="0"/>
              </a:rPr>
              <a:t>internal fragmentation</a:t>
            </a:r>
          </a:p>
        </p:txBody>
      </p:sp>
    </p:spTree>
    <p:extLst>
      <p:ext uri="{BB962C8B-B14F-4D97-AF65-F5344CB8AC3E}">
        <p14:creationId xmlns:p14="http://schemas.microsoft.com/office/powerpoint/2010/main" val="1847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25%"/>
          <p:cNvSpPr>
            <a:spLocks noChangeArrowheads="1"/>
          </p:cNvSpPr>
          <p:nvPr/>
        </p:nvSpPr>
        <p:spPr bwMode="auto">
          <a:xfrm>
            <a:off x="6021387" y="5105400"/>
            <a:ext cx="2514600" cy="990600"/>
          </a:xfrm>
          <a:prstGeom prst="rect">
            <a:avLst/>
          </a:prstGeom>
          <a:pattFill prst="pct25">
            <a:fgClr>
              <a:srgbClr val="FAFD00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4" name="Rectangle 3" descr="25%"/>
          <p:cNvSpPr>
            <a:spLocks noChangeArrowheads="1"/>
          </p:cNvSpPr>
          <p:nvPr/>
        </p:nvSpPr>
        <p:spPr bwMode="auto">
          <a:xfrm>
            <a:off x="6021387" y="4495800"/>
            <a:ext cx="2514600" cy="609600"/>
          </a:xfrm>
          <a:prstGeom prst="rect">
            <a:avLst/>
          </a:prstGeom>
          <a:pattFill prst="pct25">
            <a:fgClr>
              <a:schemeClr val="tx2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5" name="Rectangle 4" descr="25%"/>
          <p:cNvSpPr>
            <a:spLocks noChangeArrowheads="1"/>
          </p:cNvSpPr>
          <p:nvPr/>
        </p:nvSpPr>
        <p:spPr bwMode="auto">
          <a:xfrm>
            <a:off x="6021387" y="3581400"/>
            <a:ext cx="2514600" cy="914400"/>
          </a:xfrm>
          <a:prstGeom prst="rect">
            <a:avLst/>
          </a:prstGeom>
          <a:pattFill prst="pct25">
            <a:fgClr>
              <a:schemeClr val="accent2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6" name="Rectangle 5" descr="25%"/>
          <p:cNvSpPr>
            <a:spLocks noChangeArrowheads="1"/>
          </p:cNvSpPr>
          <p:nvPr/>
        </p:nvSpPr>
        <p:spPr bwMode="auto">
          <a:xfrm>
            <a:off x="6021387" y="1524000"/>
            <a:ext cx="2514600" cy="533400"/>
          </a:xfrm>
          <a:prstGeom prst="rect">
            <a:avLst/>
          </a:prstGeom>
          <a:pattFill prst="pct25">
            <a:fgClr>
              <a:srgbClr val="E5405D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7" name="Rectangle 6" descr="25%"/>
          <p:cNvSpPr>
            <a:spLocks noChangeArrowheads="1"/>
          </p:cNvSpPr>
          <p:nvPr/>
        </p:nvSpPr>
        <p:spPr bwMode="auto">
          <a:xfrm>
            <a:off x="6021387" y="774700"/>
            <a:ext cx="2514600" cy="749300"/>
          </a:xfrm>
          <a:prstGeom prst="rect">
            <a:avLst/>
          </a:prstGeom>
          <a:pattFill prst="pct25">
            <a:fgClr>
              <a:srgbClr val="00B7A5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034087" y="774700"/>
            <a:ext cx="2489200" cy="568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034087" y="20828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034087" y="35814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6034087" y="51054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034087" y="15240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8509000" y="6186488"/>
            <a:ext cx="598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0x0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432550" y="457200"/>
            <a:ext cx="1552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0x7fffffff</a:t>
            </a: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6027737" y="4495800"/>
            <a:ext cx="25019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6402387" y="4572000"/>
            <a:ext cx="173920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b="1" dirty="0" smtClean="0">
                <a:solidFill>
                  <a:srgbClr val="F3F3F3"/>
                </a:solidFill>
                <a:latin typeface="Helvetica" charset="0"/>
                <a:cs typeface="Arial" charset="0"/>
              </a:rPr>
              <a:t>Static data</a:t>
            </a:r>
            <a:endParaRPr lang="en-US" b="1" dirty="0">
              <a:solidFill>
                <a:srgbClr val="F3F3F3"/>
              </a:solidFill>
              <a:latin typeface="Helvetica" charset="0"/>
              <a:cs typeface="Arial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148387" y="3657600"/>
            <a:ext cx="2184400" cy="828675"/>
          </a:xfrm>
          <a:prstGeom prst="rect">
            <a:avLst/>
          </a:prstGeom>
          <a:noFill/>
          <a:ln>
            <a:noFill/>
          </a:ln>
        </p:spPr>
        <p:txBody>
          <a:bodyPr wrap="none" lIns="90487" tIns="44450" rIns="90487" bIns="44450">
            <a:spAutoFit/>
          </a:bodyPr>
          <a:lstStyle/>
          <a:p>
            <a:pPr algn="ctr" defTabSz="914400" eaLnBrk="0" hangingPunct="0">
              <a:defRPr/>
            </a:pPr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Dynamic data</a:t>
            </a:r>
          </a:p>
          <a:p>
            <a:pPr algn="ctr" defTabSz="914400" eaLnBrk="0" hangingPunct="0">
              <a:defRPr/>
            </a:pPr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(heap/BSS)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6707187" y="5181600"/>
            <a:ext cx="12128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 defTabSz="914400" eaLnBrk="0" hangingPunct="0"/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Text</a:t>
            </a:r>
          </a:p>
          <a:p>
            <a:pPr algn="ctr" defTabSz="914400" eaLnBrk="0" hangingPunct="0"/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(code)</a:t>
            </a: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6738937" y="1598613"/>
            <a:ext cx="10033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Stack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6632575" y="957263"/>
            <a:ext cx="1209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FF5008"/>
                </a:solidFill>
                <a:latin typeface="Helvetica" charset="0"/>
                <a:cs typeface="Arial" charset="0"/>
              </a:rPr>
              <a:t>Reserved</a:t>
            </a: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6019800" y="60960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Down Arrow 21"/>
          <p:cNvSpPr/>
          <p:nvPr/>
        </p:nvSpPr>
        <p:spPr bwMode="auto">
          <a:xfrm rot="10800000" flipV="1">
            <a:off x="6994525" y="2100263"/>
            <a:ext cx="492125" cy="614362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 rot="10800000">
            <a:off x="6994525" y="2967038"/>
            <a:ext cx="492125" cy="614362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Rectangle 2" descr="25%"/>
          <p:cNvSpPr>
            <a:spLocks noChangeArrowheads="1"/>
          </p:cNvSpPr>
          <p:nvPr/>
        </p:nvSpPr>
        <p:spPr bwMode="auto">
          <a:xfrm>
            <a:off x="611187" y="5105400"/>
            <a:ext cx="2514600" cy="990600"/>
          </a:xfrm>
          <a:prstGeom prst="rect">
            <a:avLst/>
          </a:prstGeom>
          <a:pattFill prst="pct25">
            <a:fgClr>
              <a:srgbClr val="FAFD00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25" name="Rectangle 3" descr="25%"/>
          <p:cNvSpPr>
            <a:spLocks noChangeArrowheads="1"/>
          </p:cNvSpPr>
          <p:nvPr/>
        </p:nvSpPr>
        <p:spPr bwMode="auto">
          <a:xfrm>
            <a:off x="611187" y="4495800"/>
            <a:ext cx="2514600" cy="609600"/>
          </a:xfrm>
          <a:prstGeom prst="rect">
            <a:avLst/>
          </a:prstGeom>
          <a:pattFill prst="pct25">
            <a:fgClr>
              <a:schemeClr val="tx2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26" name="Rectangle 4" descr="25%"/>
          <p:cNvSpPr>
            <a:spLocks noChangeArrowheads="1"/>
          </p:cNvSpPr>
          <p:nvPr/>
        </p:nvSpPr>
        <p:spPr bwMode="auto">
          <a:xfrm>
            <a:off x="611187" y="3581400"/>
            <a:ext cx="2514600" cy="914400"/>
          </a:xfrm>
          <a:prstGeom prst="rect">
            <a:avLst/>
          </a:prstGeom>
          <a:pattFill prst="pct25">
            <a:fgClr>
              <a:schemeClr val="accent2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27" name="Rectangle 5" descr="25%"/>
          <p:cNvSpPr>
            <a:spLocks noChangeArrowheads="1"/>
          </p:cNvSpPr>
          <p:nvPr/>
        </p:nvSpPr>
        <p:spPr bwMode="auto">
          <a:xfrm>
            <a:off x="611187" y="1524000"/>
            <a:ext cx="2514600" cy="533400"/>
          </a:xfrm>
          <a:prstGeom prst="rect">
            <a:avLst/>
          </a:prstGeom>
          <a:pattFill prst="pct25">
            <a:fgClr>
              <a:srgbClr val="E5405D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28" name="Rectangle 6" descr="25%"/>
          <p:cNvSpPr>
            <a:spLocks noChangeArrowheads="1"/>
          </p:cNvSpPr>
          <p:nvPr/>
        </p:nvSpPr>
        <p:spPr bwMode="auto">
          <a:xfrm>
            <a:off x="611187" y="774700"/>
            <a:ext cx="2514600" cy="749300"/>
          </a:xfrm>
          <a:prstGeom prst="rect">
            <a:avLst/>
          </a:prstGeom>
          <a:pattFill prst="pct25">
            <a:fgClr>
              <a:srgbClr val="00B7A5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623887" y="774700"/>
            <a:ext cx="2489200" cy="568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623887" y="20828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623887" y="35814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623887" y="51054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623887" y="15240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3098800" y="6186488"/>
            <a:ext cx="598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0x0</a:t>
            </a: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1022350" y="457200"/>
            <a:ext cx="1552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0x7fffffff</a:t>
            </a: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617537" y="4495800"/>
            <a:ext cx="25019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992187" y="4572000"/>
            <a:ext cx="173920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b="1" dirty="0" smtClean="0">
                <a:solidFill>
                  <a:srgbClr val="F3F3F3"/>
                </a:solidFill>
                <a:latin typeface="Helvetica" charset="0"/>
                <a:cs typeface="Arial" charset="0"/>
              </a:rPr>
              <a:t>Static data</a:t>
            </a:r>
            <a:endParaRPr lang="en-US" b="1" dirty="0">
              <a:solidFill>
                <a:srgbClr val="F3F3F3"/>
              </a:solidFill>
              <a:latin typeface="Helvetica" charset="0"/>
              <a:cs typeface="Arial" charset="0"/>
            </a:endParaRP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738187" y="3657600"/>
            <a:ext cx="2184400" cy="828675"/>
          </a:xfrm>
          <a:prstGeom prst="rect">
            <a:avLst/>
          </a:prstGeom>
          <a:noFill/>
          <a:ln>
            <a:noFill/>
          </a:ln>
        </p:spPr>
        <p:txBody>
          <a:bodyPr wrap="none" lIns="90487" tIns="44450" rIns="90487" bIns="44450">
            <a:spAutoFit/>
          </a:bodyPr>
          <a:lstStyle/>
          <a:p>
            <a:pPr algn="ctr" defTabSz="914400" eaLnBrk="0" hangingPunct="0">
              <a:defRPr/>
            </a:pPr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Dynamic data</a:t>
            </a:r>
          </a:p>
          <a:p>
            <a:pPr algn="ctr" defTabSz="914400" eaLnBrk="0" hangingPunct="0">
              <a:defRPr/>
            </a:pPr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(heap/BSS)</a:t>
            </a: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1296987" y="5181600"/>
            <a:ext cx="12128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 defTabSz="914400" eaLnBrk="0" hangingPunct="0"/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Text</a:t>
            </a:r>
          </a:p>
          <a:p>
            <a:pPr algn="ctr" defTabSz="914400" eaLnBrk="0" hangingPunct="0"/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(code)</a:t>
            </a:r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1328737" y="1598613"/>
            <a:ext cx="10033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Stack</a:t>
            </a: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1222375" y="957263"/>
            <a:ext cx="1209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FF5008"/>
                </a:solidFill>
                <a:latin typeface="Helvetica" charset="0"/>
                <a:cs typeface="Arial" charset="0"/>
              </a:rPr>
              <a:t>Reserved</a:t>
            </a:r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609600" y="60960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Down Arrow 42"/>
          <p:cNvSpPr/>
          <p:nvPr/>
        </p:nvSpPr>
        <p:spPr bwMode="auto">
          <a:xfrm rot="10800000" flipV="1">
            <a:off x="1584325" y="2100263"/>
            <a:ext cx="492125" cy="614362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44" name="Down Arrow 43"/>
          <p:cNvSpPr/>
          <p:nvPr/>
        </p:nvSpPr>
        <p:spPr bwMode="auto">
          <a:xfrm rot="10800000">
            <a:off x="1584325" y="2967038"/>
            <a:ext cx="492125" cy="614362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  <a:cs typeface="Arial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14" y="1676400"/>
            <a:ext cx="271848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118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cpu.c</a:t>
            </a:r>
            <a:r>
              <a:rPr lang="en-US" dirty="0" smtClean="0"/>
              <a:t> (OSTEP)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923395"/>
            <a:ext cx="533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/>
              <a:t>main(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argc</a:t>
            </a:r>
            <a:r>
              <a:rPr lang="en-US" sz="2000" dirty="0"/>
              <a:t>, char *</a:t>
            </a:r>
            <a:r>
              <a:rPr lang="en-US" sz="2000" dirty="0" err="1"/>
              <a:t>argv</a:t>
            </a:r>
            <a:r>
              <a:rPr lang="en-US" sz="2000" dirty="0"/>
              <a:t>[])</a:t>
            </a:r>
          </a:p>
          <a:p>
            <a:r>
              <a:rPr lang="en-US" sz="2000" dirty="0"/>
              <a:t>{</a:t>
            </a:r>
          </a:p>
          <a:p>
            <a:r>
              <a:rPr lang="en-US" sz="2000" dirty="0"/>
              <a:t>    if (</a:t>
            </a:r>
            <a:r>
              <a:rPr lang="en-US" sz="2000" dirty="0" err="1"/>
              <a:t>argc</a:t>
            </a:r>
            <a:r>
              <a:rPr lang="en-US" sz="2000" dirty="0"/>
              <a:t> != 2) {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fprintf</a:t>
            </a:r>
            <a:r>
              <a:rPr lang="en-US" sz="2000" dirty="0"/>
              <a:t>(</a:t>
            </a:r>
            <a:r>
              <a:rPr lang="en-US" sz="2000" dirty="0" err="1"/>
              <a:t>stderr</a:t>
            </a:r>
            <a:r>
              <a:rPr lang="en-US" sz="2000" dirty="0"/>
              <a:t>, "usage: </a:t>
            </a:r>
            <a:r>
              <a:rPr lang="en-US" sz="2000" dirty="0" err="1"/>
              <a:t>cpu</a:t>
            </a:r>
            <a:r>
              <a:rPr lang="en-US" sz="2000" dirty="0"/>
              <a:t> &lt;string&gt;\n");</a:t>
            </a:r>
          </a:p>
          <a:p>
            <a:r>
              <a:rPr lang="en-US" sz="2000" dirty="0"/>
              <a:t>	exit(1);</a:t>
            </a:r>
          </a:p>
          <a:p>
            <a:r>
              <a:rPr lang="en-US" sz="2000" dirty="0"/>
              <a:t>    }</a:t>
            </a:r>
          </a:p>
          <a:p>
            <a:r>
              <a:rPr lang="en-US" sz="2000" dirty="0"/>
              <a:t>    char *</a:t>
            </a:r>
            <a:r>
              <a:rPr lang="en-US" sz="2000" dirty="0" err="1"/>
              <a:t>str</a:t>
            </a:r>
            <a:r>
              <a:rPr lang="en-US" sz="2000" dirty="0"/>
              <a:t> = </a:t>
            </a:r>
            <a:r>
              <a:rPr lang="en-US" sz="2000" dirty="0" err="1"/>
              <a:t>argv</a:t>
            </a:r>
            <a:r>
              <a:rPr lang="en-US" sz="2000" dirty="0"/>
              <a:t>[1];</a:t>
            </a:r>
          </a:p>
          <a:p>
            <a:endParaRPr lang="en-US" sz="2000" dirty="0"/>
          </a:p>
          <a:p>
            <a:r>
              <a:rPr lang="en-US" sz="2000" dirty="0"/>
              <a:t>    while (1) {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printf</a:t>
            </a:r>
            <a:r>
              <a:rPr lang="en-US" sz="2000" dirty="0"/>
              <a:t>("%s\n", </a:t>
            </a:r>
            <a:r>
              <a:rPr lang="en-US" sz="2000" dirty="0" err="1"/>
              <a:t>str</a:t>
            </a:r>
            <a:r>
              <a:rPr lang="en-US" sz="2000" dirty="0"/>
              <a:t>);</a:t>
            </a:r>
          </a:p>
          <a:p>
            <a:r>
              <a:rPr lang="en-US" sz="2000" dirty="0"/>
              <a:t>	Spin(1);</a:t>
            </a:r>
          </a:p>
          <a:p>
            <a:r>
              <a:rPr lang="en-US" sz="2000" dirty="0"/>
              <a:t>    }</a:t>
            </a:r>
          </a:p>
          <a:p>
            <a:r>
              <a:rPr lang="en-US" sz="2000" dirty="0"/>
              <a:t>    return 0;</a:t>
            </a:r>
          </a:p>
          <a:p>
            <a:r>
              <a:rPr lang="en-US" sz="2000" dirty="0"/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81600" y="457200"/>
            <a:ext cx="4114800" cy="1785938"/>
            <a:chOff x="6934200" y="5562600"/>
            <a:chExt cx="2057400" cy="947738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7013575" y="5562600"/>
              <a:ext cx="1749425" cy="94773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auto">
            <a:xfrm>
              <a:off x="7092950" y="5881688"/>
              <a:ext cx="712788" cy="12858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Rectangle 38"/>
            <p:cNvSpPr>
              <a:spLocks noChangeArrowheads="1"/>
            </p:cNvSpPr>
            <p:nvPr/>
          </p:nvSpPr>
          <p:spPr bwMode="auto">
            <a:xfrm>
              <a:off x="7815263" y="5735638"/>
              <a:ext cx="141287" cy="146050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Rectangle 55"/>
            <p:cNvSpPr>
              <a:spLocks noChangeArrowheads="1"/>
            </p:cNvSpPr>
            <p:nvPr/>
          </p:nvSpPr>
          <p:spPr bwMode="auto">
            <a:xfrm>
              <a:off x="7972425" y="6015038"/>
              <a:ext cx="139700" cy="14605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Line 67"/>
            <p:cNvSpPr>
              <a:spLocks noChangeShapeType="1"/>
            </p:cNvSpPr>
            <p:nvPr/>
          </p:nvSpPr>
          <p:spPr bwMode="auto">
            <a:xfrm>
              <a:off x="7970838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7"/>
            <p:cNvSpPr>
              <a:spLocks noChangeShapeType="1"/>
            </p:cNvSpPr>
            <p:nvPr/>
          </p:nvSpPr>
          <p:spPr bwMode="auto">
            <a:xfrm>
              <a:off x="8123238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7"/>
            <p:cNvSpPr>
              <a:spLocks noChangeShapeType="1"/>
            </p:cNvSpPr>
            <p:nvPr/>
          </p:nvSpPr>
          <p:spPr bwMode="auto">
            <a:xfrm>
              <a:off x="7813675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7"/>
            <p:cNvSpPr>
              <a:spLocks noChangeShapeType="1"/>
            </p:cNvSpPr>
            <p:nvPr/>
          </p:nvSpPr>
          <p:spPr bwMode="auto">
            <a:xfrm>
              <a:off x="8610600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67"/>
            <p:cNvSpPr>
              <a:spLocks noChangeShapeType="1"/>
            </p:cNvSpPr>
            <p:nvPr/>
          </p:nvSpPr>
          <p:spPr bwMode="auto">
            <a:xfrm>
              <a:off x="7092950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8129588" y="5891213"/>
              <a:ext cx="481012" cy="12858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Rectangle 302"/>
            <p:cNvSpPr>
              <a:spLocks noChangeArrowheads="1"/>
            </p:cNvSpPr>
            <p:nvPr/>
          </p:nvSpPr>
          <p:spPr bwMode="auto">
            <a:xfrm>
              <a:off x="6934200" y="6172200"/>
              <a:ext cx="2057400" cy="244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time </a:t>
              </a: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  <a:sym typeface="Wingdings"/>
                </a:rPr>
                <a:t>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638800" y="297180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chase$ cc -o </a:t>
            </a:r>
            <a:r>
              <a:rPr lang="en-US" sz="2000" dirty="0" err="1" smtClean="0">
                <a:solidFill>
                  <a:srgbClr val="0000FF"/>
                </a:solidFill>
              </a:rPr>
              <a:t>cpu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cpu.c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chase$ ./</a:t>
            </a:r>
            <a:r>
              <a:rPr lang="en-US" sz="2000" dirty="0" err="1" smtClean="0">
                <a:solidFill>
                  <a:srgbClr val="0000FF"/>
                </a:solidFill>
              </a:rPr>
              <a:t>cpu</a:t>
            </a:r>
            <a:r>
              <a:rPr lang="en-US" sz="2000" dirty="0" smtClean="0">
                <a:solidFill>
                  <a:srgbClr val="0000FF"/>
                </a:solidFill>
              </a:rPr>
              <a:t> A &amp;</a:t>
            </a:r>
          </a:p>
          <a:p>
            <a:r>
              <a:rPr lang="en-US" sz="2000" dirty="0">
                <a:solidFill>
                  <a:srgbClr val="0000FF"/>
                </a:solidFill>
              </a:rPr>
              <a:t>chase$ ./</a:t>
            </a:r>
            <a:r>
              <a:rPr lang="en-US" sz="2000" dirty="0" err="1">
                <a:solidFill>
                  <a:srgbClr val="0000FF"/>
                </a:solidFill>
              </a:rPr>
              <a:t>cpu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B </a:t>
            </a:r>
            <a:r>
              <a:rPr lang="en-US" sz="2000" dirty="0">
                <a:solidFill>
                  <a:srgbClr val="0000FF"/>
                </a:solidFill>
              </a:rPr>
              <a:t>&amp;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A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A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B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B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B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A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B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89392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Foreground and background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55775"/>
            <a:ext cx="7315200" cy="4111625"/>
          </a:xfrm>
        </p:spPr>
        <p:txBody>
          <a:bodyPr/>
          <a:lstStyle/>
          <a:p>
            <a:r>
              <a:rPr lang="en-US" sz="2000" dirty="0" smtClean="0"/>
              <a:t>A </a:t>
            </a:r>
            <a:r>
              <a:rPr lang="en-US" sz="2000" dirty="0" err="1" smtClean="0">
                <a:solidFill>
                  <a:srgbClr val="800000"/>
                </a:solidFill>
              </a:rPr>
              <a:t>multiprogrammed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OS can run many processes concurrently / simultaneously / at the same time.</a:t>
            </a:r>
          </a:p>
          <a:p>
            <a:r>
              <a:rPr lang="en-US" sz="2000" dirty="0" smtClean="0"/>
              <a:t>When you run a program as a command to the shell (e.g., Terminal), by default the process is </a:t>
            </a:r>
            <a:r>
              <a:rPr lang="en-US" sz="2000" dirty="0" smtClean="0">
                <a:solidFill>
                  <a:srgbClr val="800000"/>
                </a:solidFill>
              </a:rPr>
              <a:t>foreground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T	he shell calls the OS to create a child process to run the program, passes control of the terminal to the child process, and waits for the process to finish (exit).</a:t>
            </a:r>
          </a:p>
          <a:p>
            <a:r>
              <a:rPr lang="en-US" sz="2000" dirty="0" smtClean="0"/>
              <a:t>You can also run a program in </a:t>
            </a:r>
            <a:r>
              <a:rPr lang="en-US" sz="2000" dirty="0" smtClean="0">
                <a:solidFill>
                  <a:srgbClr val="800000"/>
                </a:solidFill>
              </a:rPr>
              <a:t>background</a:t>
            </a:r>
            <a:r>
              <a:rPr lang="en-US" sz="2000" dirty="0" smtClean="0"/>
              <a:t> with &amp;.</a:t>
            </a:r>
          </a:p>
          <a:p>
            <a:pPr lvl="1"/>
            <a:r>
              <a:rPr lang="en-US" sz="1800" dirty="0" smtClean="0"/>
              <a:t>&amp; is an arbitrary syntax used in Unix since the 1960s.</a:t>
            </a:r>
          </a:p>
          <a:p>
            <a:pPr lvl="1"/>
            <a:r>
              <a:rPr lang="en-US" sz="1800" dirty="0" smtClean="0"/>
              <a:t>The shell creates the child process and starts it running, but keeps control of the terminal to accept another command.</a:t>
            </a:r>
          </a:p>
          <a:p>
            <a:pPr lvl="1"/>
            <a:r>
              <a:rPr lang="en-US" sz="1800" dirty="0" smtClean="0"/>
              <a:t>&amp; allows you to run multiple </a:t>
            </a:r>
            <a:r>
              <a:rPr lang="en-US" sz="1800" b="1" dirty="0" smtClean="0">
                <a:solidFill>
                  <a:srgbClr val="800000"/>
                </a:solidFill>
              </a:rPr>
              <a:t>concurrent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dirty="0" smtClean="0"/>
              <a:t>processes.</a:t>
            </a:r>
          </a:p>
          <a:p>
            <a:pPr lvl="1"/>
            <a:r>
              <a:rPr lang="en-US" sz="1800" dirty="0" smtClean="0"/>
              <a:t>The processes share the machine; they could run different programs, or the same program.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0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module</a:t>
            </a:r>
            <a:endParaRPr lang="en-US" dirty="0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092825" y="3111500"/>
            <a:ext cx="1819275" cy="539750"/>
            <a:chOff x="1785" y="1844"/>
            <a:chExt cx="1292" cy="383"/>
          </a:xfrm>
        </p:grpSpPr>
        <p:sp>
          <p:nvSpPr>
            <p:cNvPr id="6" name="Rectangle 22"/>
            <p:cNvSpPr>
              <a:spLocks noChangeArrowheads="1"/>
            </p:cNvSpPr>
            <p:nvPr/>
          </p:nvSpPr>
          <p:spPr bwMode="auto">
            <a:xfrm>
              <a:off x="1824" y="1853"/>
              <a:ext cx="1253" cy="374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7" name="Text Box 23"/>
            <p:cNvSpPr txBox="1">
              <a:spLocks noChangeArrowheads="1"/>
            </p:cNvSpPr>
            <p:nvPr/>
          </p:nvSpPr>
          <p:spPr bwMode="auto">
            <a:xfrm>
              <a:off x="1785" y="1844"/>
              <a:ext cx="47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1600" b="1" i="1" smtClean="0"/>
                <a:t>P1()</a:t>
              </a:r>
              <a:endParaRPr lang="en-US" sz="3200" u="sng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6092825" y="3686175"/>
            <a:ext cx="1819275" cy="539750"/>
            <a:chOff x="1785" y="1844"/>
            <a:chExt cx="1292" cy="383"/>
          </a:xfrm>
        </p:grpSpPr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1824" y="1853"/>
              <a:ext cx="1253" cy="374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1785" y="1844"/>
              <a:ext cx="47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1600" b="1" i="1" smtClean="0"/>
                <a:t>P2()</a:t>
              </a:r>
              <a:endParaRPr lang="en-US" sz="3200" u="sng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6092825" y="4260850"/>
            <a:ext cx="1819275" cy="539750"/>
            <a:chOff x="1785" y="1844"/>
            <a:chExt cx="1292" cy="383"/>
          </a:xfrm>
        </p:grpSpPr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1824" y="1853"/>
              <a:ext cx="1253" cy="374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3" name="Text Box 29"/>
            <p:cNvSpPr txBox="1">
              <a:spLocks noChangeArrowheads="1"/>
            </p:cNvSpPr>
            <p:nvPr/>
          </p:nvSpPr>
          <p:spPr bwMode="auto">
            <a:xfrm>
              <a:off x="1785" y="1844"/>
              <a:ext cx="47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1600" b="1" i="1" smtClean="0"/>
                <a:t>P3()</a:t>
              </a:r>
              <a:endParaRPr lang="en-US" sz="3200" u="sng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grpSp>
        <p:nvGrpSpPr>
          <p:cNvPr id="14" name="Group 30"/>
          <p:cNvGrpSpPr>
            <a:grpSpLocks/>
          </p:cNvGrpSpPr>
          <p:nvPr/>
        </p:nvGrpSpPr>
        <p:grpSpPr bwMode="auto">
          <a:xfrm>
            <a:off x="6092825" y="4835525"/>
            <a:ext cx="1819275" cy="539750"/>
            <a:chOff x="1785" y="1844"/>
            <a:chExt cx="1292" cy="383"/>
          </a:xfrm>
        </p:grpSpPr>
        <p:sp>
          <p:nvSpPr>
            <p:cNvPr id="15" name="Rectangle 31"/>
            <p:cNvSpPr>
              <a:spLocks noChangeArrowheads="1"/>
            </p:cNvSpPr>
            <p:nvPr/>
          </p:nvSpPr>
          <p:spPr bwMode="auto">
            <a:xfrm>
              <a:off x="1824" y="1853"/>
              <a:ext cx="1253" cy="374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" name="Text Box 32"/>
            <p:cNvSpPr txBox="1">
              <a:spLocks noChangeArrowheads="1"/>
            </p:cNvSpPr>
            <p:nvPr/>
          </p:nvSpPr>
          <p:spPr bwMode="auto">
            <a:xfrm>
              <a:off x="1785" y="1844"/>
              <a:ext cx="47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1600" b="1" i="1" smtClean="0"/>
                <a:t>P4()</a:t>
              </a:r>
              <a:endParaRPr lang="en-US" sz="3200" u="sng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6127750" y="2517775"/>
            <a:ext cx="1797050" cy="2892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6146800" y="2563813"/>
            <a:ext cx="1765300" cy="52705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6102350" y="25685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ctr"/>
            <a:r>
              <a:rPr lang="en-US" sz="1800" b="1" i="1"/>
              <a:t>state</a:t>
            </a:r>
            <a:endParaRPr lang="en-US" sz="1600" b="1" i="1"/>
          </a:p>
        </p:txBody>
      </p:sp>
      <p:sp>
        <p:nvSpPr>
          <p:cNvPr id="28" name="Rectangle 27"/>
          <p:cNvSpPr/>
          <p:nvPr/>
        </p:nvSpPr>
        <p:spPr>
          <a:xfrm>
            <a:off x="1219200" y="144780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 smtClean="0"/>
              <a:t>int</a:t>
            </a:r>
            <a:r>
              <a:rPr lang="fr-FR" dirty="0" smtClean="0"/>
              <a:t> val = 0;</a:t>
            </a:r>
          </a:p>
          <a:p>
            <a:endParaRPr lang="fr-FR" dirty="0" smtClean="0"/>
          </a:p>
          <a:p>
            <a:r>
              <a:rPr lang="fr-FR" dirty="0" err="1" smtClean="0"/>
              <a:t>int</a:t>
            </a:r>
            <a:r>
              <a:rPr lang="fr-FR" dirty="0" smtClean="0"/>
              <a:t> p1(char *s) {</a:t>
            </a:r>
          </a:p>
          <a:p>
            <a:r>
              <a:rPr lang="fr-FR" dirty="0" smtClean="0"/>
              <a:t>  return 1;</a:t>
            </a:r>
          </a:p>
          <a:p>
            <a:r>
              <a:rPr lang="fr-FR" dirty="0" smtClean="0"/>
              <a:t>}</a:t>
            </a:r>
          </a:p>
          <a:p>
            <a:endParaRPr lang="fr-FR" dirty="0" smtClean="0"/>
          </a:p>
          <a:p>
            <a:r>
              <a:rPr lang="fr-FR" dirty="0" err="1" smtClean="0"/>
              <a:t>int</a:t>
            </a:r>
            <a:r>
              <a:rPr lang="fr-FR" dirty="0" smtClean="0"/>
              <a:t> p2() {</a:t>
            </a:r>
          </a:p>
          <a:p>
            <a:r>
              <a:rPr lang="fr-FR" dirty="0" smtClean="0"/>
              <a:t>  char *s;</a:t>
            </a:r>
          </a:p>
          <a:p>
            <a:r>
              <a:rPr lang="fr-FR" dirty="0" smtClean="0"/>
              <a:t>  </a:t>
            </a:r>
            <a:r>
              <a:rPr lang="fr-FR" dirty="0" err="1" smtClean="0"/>
              <a:t>int</a:t>
            </a:r>
            <a:r>
              <a:rPr lang="fr-FR" dirty="0" smtClean="0"/>
              <a:t> i;</a:t>
            </a:r>
          </a:p>
          <a:p>
            <a:r>
              <a:rPr lang="fr-FR" dirty="0" smtClean="0"/>
              <a:t>  s = "hello\n";</a:t>
            </a:r>
          </a:p>
          <a:p>
            <a:r>
              <a:rPr lang="fr-FR" dirty="0" smtClean="0"/>
              <a:t>  i = p1(s);</a:t>
            </a:r>
          </a:p>
          <a:p>
            <a:r>
              <a:rPr lang="fr-FR" dirty="0" smtClean="0"/>
              <a:t>  return(i);</a:t>
            </a:r>
          </a:p>
          <a:p>
            <a:r>
              <a:rPr lang="fr-FR" dirty="0" smtClean="0"/>
              <a:t>} </a:t>
            </a:r>
            <a:endParaRPr lang="fr-FR" dirty="0"/>
          </a:p>
        </p:txBody>
      </p:sp>
      <p:sp>
        <p:nvSpPr>
          <p:cNvPr id="20" name="Rectangle 302"/>
          <p:cNvSpPr>
            <a:spLocks noChangeArrowheads="1"/>
          </p:cNvSpPr>
          <p:nvPr/>
        </p:nvSpPr>
        <p:spPr bwMode="auto">
          <a:xfrm>
            <a:off x="6019800" y="5715000"/>
            <a:ext cx="1997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3367"/>
                </a:solidFill>
              </a:rPr>
              <a:t>E.g., a library</a:t>
            </a:r>
            <a:endParaRPr lang="en-US" dirty="0">
              <a:solidFill>
                <a:srgbClr val="003367"/>
              </a:solidFill>
            </a:endParaRPr>
          </a:p>
        </p:txBody>
      </p:sp>
      <p:sp>
        <p:nvSpPr>
          <p:cNvPr id="21" name="Rectangle 302"/>
          <p:cNvSpPr>
            <a:spLocks noChangeArrowheads="1"/>
          </p:cNvSpPr>
          <p:nvPr/>
        </p:nvSpPr>
        <p:spPr bwMode="auto">
          <a:xfrm>
            <a:off x="5105400" y="3810000"/>
            <a:ext cx="693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800000"/>
                </a:solidFill>
              </a:rPr>
              <a:t>API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9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em.c</a:t>
            </a:r>
            <a:r>
              <a:rPr lang="en-US" dirty="0" smtClean="0"/>
              <a:t> (OSTEP)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923395"/>
            <a:ext cx="533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int</a:t>
            </a:r>
            <a:endParaRPr lang="en-US" sz="2000" dirty="0"/>
          </a:p>
          <a:p>
            <a:r>
              <a:rPr lang="en-US" sz="2000" dirty="0"/>
              <a:t>main(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argc</a:t>
            </a:r>
            <a:r>
              <a:rPr lang="en-US" sz="2000" dirty="0"/>
              <a:t>, char *</a:t>
            </a:r>
            <a:r>
              <a:rPr lang="en-US" sz="2000" dirty="0" err="1"/>
              <a:t>argv</a:t>
            </a:r>
            <a:r>
              <a:rPr lang="en-US" sz="2000" dirty="0"/>
              <a:t>[])</a:t>
            </a:r>
          </a:p>
          <a:p>
            <a:r>
              <a:rPr lang="en-US" sz="2000" dirty="0"/>
              <a:t>{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/>
              <a:t>*p;                   </a:t>
            </a:r>
          </a:p>
          <a:p>
            <a:r>
              <a:rPr lang="en-US" sz="2000" dirty="0"/>
              <a:t>    p = </a:t>
            </a:r>
            <a:r>
              <a:rPr lang="en-US" sz="2000" dirty="0" err="1"/>
              <a:t>malloc</a:t>
            </a:r>
            <a:r>
              <a:rPr lang="en-US" sz="2000" dirty="0"/>
              <a:t>(</a:t>
            </a:r>
            <a:r>
              <a:rPr lang="en-US" sz="2000" dirty="0" err="1"/>
              <a:t>sizeof</a:t>
            </a:r>
            <a:r>
              <a:rPr lang="en-US" sz="2000" dirty="0"/>
              <a:t>(</a:t>
            </a:r>
            <a:r>
              <a:rPr lang="en-US" sz="2000" dirty="0" err="1"/>
              <a:t>int</a:t>
            </a:r>
            <a:r>
              <a:rPr lang="en-US" sz="2000" dirty="0"/>
              <a:t>));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*</a:t>
            </a:r>
            <a:r>
              <a:rPr lang="en-US" sz="2000" dirty="0"/>
              <a:t>p = </a:t>
            </a:r>
            <a:r>
              <a:rPr lang="en-US" sz="2000" dirty="0" err="1"/>
              <a:t>atoi</a:t>
            </a:r>
            <a:r>
              <a:rPr lang="en-US" sz="2000" dirty="0"/>
              <a:t>(</a:t>
            </a:r>
            <a:r>
              <a:rPr lang="en-US" sz="2000" dirty="0" err="1"/>
              <a:t>argv</a:t>
            </a:r>
            <a:r>
              <a:rPr lang="en-US" sz="2000" dirty="0"/>
              <a:t>[1]); </a:t>
            </a:r>
          </a:p>
          <a:p>
            <a:r>
              <a:rPr lang="en-US" sz="2000" dirty="0"/>
              <a:t>    while (1) {</a:t>
            </a:r>
          </a:p>
          <a:p>
            <a:r>
              <a:rPr lang="en-US" sz="2000" dirty="0"/>
              <a:t>	Spin(1);</a:t>
            </a:r>
          </a:p>
          <a:p>
            <a:r>
              <a:rPr lang="en-US" sz="2000" dirty="0"/>
              <a:t>	*p = *p + 1;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printf</a:t>
            </a:r>
            <a:r>
              <a:rPr lang="en-US" sz="2000" dirty="0"/>
              <a:t>("(</a:t>
            </a:r>
            <a:r>
              <a:rPr lang="en-US" sz="2000" dirty="0" err="1"/>
              <a:t>pid</a:t>
            </a:r>
            <a:r>
              <a:rPr lang="en-US" sz="2000" dirty="0"/>
              <a:t>:%d) value of p: %d\</a:t>
            </a:r>
            <a:r>
              <a:rPr lang="en-US" sz="2000" dirty="0" smtClean="0"/>
              <a:t>n”,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 err="1" smtClean="0"/>
              <a:t>getpid</a:t>
            </a:r>
            <a:r>
              <a:rPr lang="en-US" sz="2000" dirty="0"/>
              <a:t>(), *p);</a:t>
            </a:r>
          </a:p>
          <a:p>
            <a:r>
              <a:rPr lang="en-US" sz="2000" dirty="0"/>
              <a:t>    }</a:t>
            </a:r>
          </a:p>
          <a:p>
            <a:r>
              <a:rPr lang="en-US" sz="2000" dirty="0" smtClean="0"/>
              <a:t>}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38800" y="297180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chase$ cc -o </a:t>
            </a:r>
            <a:r>
              <a:rPr lang="en-US" sz="2000" dirty="0" err="1" smtClean="0">
                <a:solidFill>
                  <a:srgbClr val="0000FF"/>
                </a:solidFill>
              </a:rPr>
              <a:t>mem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mem.c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chase$ ./</a:t>
            </a:r>
            <a:r>
              <a:rPr lang="en-US" sz="2000" dirty="0" err="1" smtClean="0">
                <a:solidFill>
                  <a:srgbClr val="0000FF"/>
                </a:solidFill>
              </a:rPr>
              <a:t>mem</a:t>
            </a:r>
            <a:r>
              <a:rPr lang="en-US" sz="2000" dirty="0" smtClean="0">
                <a:solidFill>
                  <a:srgbClr val="0000FF"/>
                </a:solidFill>
              </a:rPr>
              <a:t> 21 &amp;</a:t>
            </a:r>
          </a:p>
          <a:p>
            <a:r>
              <a:rPr lang="en-US" sz="2000" dirty="0">
                <a:solidFill>
                  <a:srgbClr val="0000FF"/>
                </a:solidFill>
              </a:rPr>
              <a:t>chase$ .</a:t>
            </a:r>
            <a:r>
              <a:rPr lang="en-US" sz="2000" dirty="0" smtClean="0">
                <a:solidFill>
                  <a:srgbClr val="0000FF"/>
                </a:solidFill>
              </a:rPr>
              <a:t>/</a:t>
            </a:r>
            <a:r>
              <a:rPr lang="en-US" sz="2000" dirty="0" err="1" smtClean="0">
                <a:solidFill>
                  <a:srgbClr val="0000FF"/>
                </a:solidFill>
              </a:rPr>
              <a:t>mem</a:t>
            </a:r>
            <a:r>
              <a:rPr lang="en-US" sz="2000" dirty="0" smtClean="0">
                <a:solidFill>
                  <a:srgbClr val="0000FF"/>
                </a:solidFill>
              </a:rPr>
              <a:t> 42 &amp;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(pid:5587) value of p: 22</a:t>
            </a:r>
          </a:p>
          <a:p>
            <a:r>
              <a:rPr lang="en-US" sz="2000" dirty="0">
                <a:solidFill>
                  <a:srgbClr val="0000FF"/>
                </a:solidFill>
              </a:rPr>
              <a:t>(pid:5587) value of p: 23</a:t>
            </a:r>
          </a:p>
          <a:p>
            <a:r>
              <a:rPr lang="en-US" sz="2000" dirty="0">
                <a:solidFill>
                  <a:srgbClr val="0000FF"/>
                </a:solidFill>
              </a:rPr>
              <a:t>(pid:5587) value of p: </a:t>
            </a:r>
            <a:r>
              <a:rPr lang="en-US" sz="2000" dirty="0" smtClean="0">
                <a:solidFill>
                  <a:srgbClr val="0000FF"/>
                </a:solidFill>
              </a:rPr>
              <a:t>24</a:t>
            </a:r>
          </a:p>
          <a:p>
            <a:r>
              <a:rPr lang="en-US" sz="2000" dirty="0">
                <a:solidFill>
                  <a:srgbClr val="0000FF"/>
                </a:solidFill>
              </a:rPr>
              <a:t>(pid:5588) value of p: </a:t>
            </a:r>
            <a:r>
              <a:rPr lang="en-US" sz="2000" dirty="0" smtClean="0">
                <a:solidFill>
                  <a:srgbClr val="0000FF"/>
                </a:solidFill>
              </a:rPr>
              <a:t>43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(pid:5588) value of p: </a:t>
            </a:r>
            <a:r>
              <a:rPr lang="en-US" sz="2000" dirty="0" smtClean="0">
                <a:solidFill>
                  <a:srgbClr val="0000FF"/>
                </a:solidFill>
              </a:rPr>
              <a:t>44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(pid:5587) value of p: 25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dirty="0">
                <a:solidFill>
                  <a:srgbClr val="0000FF"/>
                </a:solidFill>
              </a:rPr>
              <a:t>pid:5587) value of p: </a:t>
            </a:r>
            <a:r>
              <a:rPr lang="en-US" sz="2000" dirty="0" smtClean="0">
                <a:solidFill>
                  <a:srgbClr val="0000FF"/>
                </a:solidFill>
              </a:rPr>
              <a:t>26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…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5486400" y="457200"/>
            <a:ext cx="990600" cy="381000"/>
          </a:xfrm>
          <a:prstGeom prst="flowChartProcess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5486400" y="838200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/>
              <a:t>data</a:t>
            </a:r>
            <a:endParaRPr lang="en-US" sz="1400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5486400" y="1066800"/>
            <a:ext cx="990600" cy="381000"/>
          </a:xfrm>
          <a:prstGeom prst="flowChart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5486400" y="1447800"/>
            <a:ext cx="990600" cy="76200"/>
          </a:xfrm>
          <a:prstGeom prst="flowChartProcess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5486400" y="1524000"/>
            <a:ext cx="990600" cy="381000"/>
          </a:xfrm>
          <a:prstGeom prst="flowChartProcess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5486400" y="1905000"/>
            <a:ext cx="990600" cy="228600"/>
          </a:xfrm>
          <a:prstGeom prst="flowChartProcess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5486400" y="838200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7543800" y="457200"/>
            <a:ext cx="990600" cy="381000"/>
          </a:xfrm>
          <a:prstGeom prst="flowChartProcess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auto">
          <a:xfrm>
            <a:off x="7543800" y="838200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/>
              <a:t>data</a:t>
            </a:r>
            <a:endParaRPr lang="en-US" sz="1400"/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7543800" y="1066800"/>
            <a:ext cx="990600" cy="381000"/>
          </a:xfrm>
          <a:prstGeom prst="flowChart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27" name="AutoShape 17"/>
          <p:cNvSpPr>
            <a:spLocks noChangeArrowheads="1"/>
          </p:cNvSpPr>
          <p:nvPr/>
        </p:nvSpPr>
        <p:spPr bwMode="auto">
          <a:xfrm>
            <a:off x="7543800" y="1447800"/>
            <a:ext cx="990600" cy="76200"/>
          </a:xfrm>
          <a:prstGeom prst="flowChartProcess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28" name="AutoShape 18"/>
          <p:cNvSpPr>
            <a:spLocks noChangeArrowheads="1"/>
          </p:cNvSpPr>
          <p:nvPr/>
        </p:nvSpPr>
        <p:spPr bwMode="auto">
          <a:xfrm>
            <a:off x="7543800" y="1524000"/>
            <a:ext cx="990600" cy="381000"/>
          </a:xfrm>
          <a:prstGeom prst="flowChartProcess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7543800" y="1905000"/>
            <a:ext cx="990600" cy="228600"/>
          </a:xfrm>
          <a:prstGeom prst="flowChartProcess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30" name="AutoShape 20"/>
          <p:cNvSpPr>
            <a:spLocks noChangeArrowheads="1"/>
          </p:cNvSpPr>
          <p:nvPr/>
        </p:nvSpPr>
        <p:spPr bwMode="auto">
          <a:xfrm>
            <a:off x="7543800" y="838200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grpSp>
        <p:nvGrpSpPr>
          <p:cNvPr id="31" name="Group 40"/>
          <p:cNvGrpSpPr>
            <a:grpSpLocks/>
          </p:cNvGrpSpPr>
          <p:nvPr/>
        </p:nvGrpSpPr>
        <p:grpSpPr bwMode="auto">
          <a:xfrm>
            <a:off x="5751512" y="1193800"/>
            <a:ext cx="400050" cy="400050"/>
            <a:chOff x="3689" y="1658"/>
            <a:chExt cx="576" cy="576"/>
          </a:xfrm>
        </p:grpSpPr>
        <p:grpSp>
          <p:nvGrpSpPr>
            <p:cNvPr id="32" name="Group 41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34" name="Oval 42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35" name="AutoShape 43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</p:grpSp>
        <p:sp>
          <p:nvSpPr>
            <p:cNvPr id="33" name="AutoShape 44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36" name="Group 45"/>
          <p:cNvGrpSpPr>
            <a:grpSpLocks/>
          </p:cNvGrpSpPr>
          <p:nvPr/>
        </p:nvGrpSpPr>
        <p:grpSpPr bwMode="auto">
          <a:xfrm>
            <a:off x="7859712" y="1173162"/>
            <a:ext cx="404813" cy="404813"/>
            <a:chOff x="4784" y="2819"/>
            <a:chExt cx="255" cy="255"/>
          </a:xfrm>
        </p:grpSpPr>
        <p:sp>
          <p:nvSpPr>
            <p:cNvPr id="37" name="Oval 46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38" name="AutoShape 47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39" name="AutoShape 48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cxnSp>
        <p:nvCxnSpPr>
          <p:cNvPr id="40" name="AutoShape 33"/>
          <p:cNvCxnSpPr>
            <a:cxnSpLocks noChangeShapeType="1"/>
            <a:endCxn id="23" idx="3"/>
          </p:cNvCxnSpPr>
          <p:nvPr/>
        </p:nvCxnSpPr>
        <p:spPr bwMode="auto">
          <a:xfrm flipH="1" flipV="1">
            <a:off x="6477000" y="952500"/>
            <a:ext cx="533400" cy="342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34"/>
          <p:cNvCxnSpPr>
            <a:cxnSpLocks noChangeShapeType="1"/>
            <a:endCxn id="25" idx="1"/>
          </p:cNvCxnSpPr>
          <p:nvPr/>
        </p:nvCxnSpPr>
        <p:spPr bwMode="auto">
          <a:xfrm flipV="1">
            <a:off x="7162800" y="952500"/>
            <a:ext cx="381000" cy="342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6959363" y="1143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410200" y="2133600"/>
            <a:ext cx="124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</a:t>
            </a:r>
            <a:r>
              <a:rPr lang="en-US" sz="2000" dirty="0" err="1" smtClean="0"/>
              <a:t>id</a:t>
            </a:r>
            <a:r>
              <a:rPr lang="en-US" sz="2000" dirty="0" smtClean="0"/>
              <a:t>: 5587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7446782" y="2133600"/>
            <a:ext cx="124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</a:t>
            </a:r>
            <a:r>
              <a:rPr lang="en-US" sz="2000" dirty="0" err="1" smtClean="0"/>
              <a:t>id</a:t>
            </a:r>
            <a:r>
              <a:rPr lang="en-US" sz="2000" dirty="0" smtClean="0"/>
              <a:t>: 5588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4021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09600"/>
            <a:ext cx="8226425" cy="1554163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</a:rPr>
              <a:t>Operating Systems: The Classical View</a:t>
            </a:r>
          </a:p>
        </p:txBody>
      </p:sp>
      <p:sp>
        <p:nvSpPr>
          <p:cNvPr id="140290" name="AutoShape 3"/>
          <p:cNvSpPr>
            <a:spLocks noChangeArrowheads="1"/>
          </p:cNvSpPr>
          <p:nvPr/>
        </p:nvSpPr>
        <p:spPr bwMode="auto">
          <a:xfrm>
            <a:off x="1947863" y="1804988"/>
            <a:ext cx="990600" cy="381000"/>
          </a:xfrm>
          <a:prstGeom prst="flowChartProcess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140291" name="AutoShape 4"/>
          <p:cNvSpPr>
            <a:spLocks noChangeArrowheads="1"/>
          </p:cNvSpPr>
          <p:nvPr/>
        </p:nvSpPr>
        <p:spPr bwMode="auto">
          <a:xfrm>
            <a:off x="1947863" y="2185988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/>
              <a:t>data</a:t>
            </a:r>
            <a:endParaRPr lang="en-US" sz="1400"/>
          </a:p>
        </p:txBody>
      </p:sp>
      <p:sp>
        <p:nvSpPr>
          <p:cNvPr id="140292" name="AutoShape 5"/>
          <p:cNvSpPr>
            <a:spLocks noChangeArrowheads="1"/>
          </p:cNvSpPr>
          <p:nvPr/>
        </p:nvSpPr>
        <p:spPr bwMode="auto">
          <a:xfrm>
            <a:off x="1947863" y="2414588"/>
            <a:ext cx="990600" cy="381000"/>
          </a:xfrm>
          <a:prstGeom prst="flowChart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293" name="AutoShape 6"/>
          <p:cNvSpPr>
            <a:spLocks noChangeArrowheads="1"/>
          </p:cNvSpPr>
          <p:nvPr/>
        </p:nvSpPr>
        <p:spPr bwMode="auto">
          <a:xfrm>
            <a:off x="1947863" y="2795588"/>
            <a:ext cx="990600" cy="76200"/>
          </a:xfrm>
          <a:prstGeom prst="flowChartProcess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294" name="AutoShape 7"/>
          <p:cNvSpPr>
            <a:spLocks noChangeArrowheads="1"/>
          </p:cNvSpPr>
          <p:nvPr/>
        </p:nvSpPr>
        <p:spPr bwMode="auto">
          <a:xfrm>
            <a:off x="1947863" y="2871788"/>
            <a:ext cx="990600" cy="381000"/>
          </a:xfrm>
          <a:prstGeom prst="flowChartProcess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</p:txBody>
      </p:sp>
      <p:sp>
        <p:nvSpPr>
          <p:cNvPr id="140295" name="AutoShape 8"/>
          <p:cNvSpPr>
            <a:spLocks noChangeArrowheads="1"/>
          </p:cNvSpPr>
          <p:nvPr/>
        </p:nvSpPr>
        <p:spPr bwMode="auto">
          <a:xfrm>
            <a:off x="1947863" y="3252788"/>
            <a:ext cx="990600" cy="228600"/>
          </a:xfrm>
          <a:prstGeom prst="flowChartProcess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296" name="AutoShape 9"/>
          <p:cNvSpPr>
            <a:spLocks noChangeArrowheads="1"/>
          </p:cNvSpPr>
          <p:nvPr/>
        </p:nvSpPr>
        <p:spPr bwMode="auto">
          <a:xfrm>
            <a:off x="1947863" y="2185988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140297" name="AutoShape 10"/>
          <p:cNvSpPr>
            <a:spLocks noChangeArrowheads="1"/>
          </p:cNvSpPr>
          <p:nvPr/>
        </p:nvSpPr>
        <p:spPr bwMode="auto">
          <a:xfrm>
            <a:off x="1871663" y="4471988"/>
            <a:ext cx="5486400" cy="1143000"/>
          </a:xfrm>
          <a:prstGeom prst="flowChartProcess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298" name="AutoShape 11"/>
          <p:cNvSpPr>
            <a:spLocks noChangeArrowheads="1"/>
          </p:cNvSpPr>
          <p:nvPr/>
        </p:nvSpPr>
        <p:spPr bwMode="auto">
          <a:xfrm>
            <a:off x="2405063" y="3606800"/>
            <a:ext cx="76200" cy="762000"/>
          </a:xfrm>
          <a:prstGeom prst="upDownArrow">
            <a:avLst>
              <a:gd name="adj1" fmla="val 50000"/>
              <a:gd name="adj2" fmla="val 200000"/>
            </a:avLst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299" name="AutoShape 12"/>
          <p:cNvSpPr>
            <a:spLocks noChangeArrowheads="1"/>
          </p:cNvSpPr>
          <p:nvPr/>
        </p:nvSpPr>
        <p:spPr bwMode="auto">
          <a:xfrm>
            <a:off x="4538663" y="3582988"/>
            <a:ext cx="76200" cy="762000"/>
          </a:xfrm>
          <a:prstGeom prst="upDownArrow">
            <a:avLst>
              <a:gd name="adj1" fmla="val 50000"/>
              <a:gd name="adj2" fmla="val 200000"/>
            </a:avLst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300" name="AutoShape 13"/>
          <p:cNvSpPr>
            <a:spLocks noChangeArrowheads="1"/>
          </p:cNvSpPr>
          <p:nvPr/>
        </p:nvSpPr>
        <p:spPr bwMode="auto">
          <a:xfrm>
            <a:off x="6672263" y="3582988"/>
            <a:ext cx="76200" cy="762000"/>
          </a:xfrm>
          <a:prstGeom prst="upDownArrow">
            <a:avLst>
              <a:gd name="adj1" fmla="val 50000"/>
              <a:gd name="adj2" fmla="val 200000"/>
            </a:avLst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301" name="AutoShape 14"/>
          <p:cNvSpPr>
            <a:spLocks noChangeArrowheads="1"/>
          </p:cNvSpPr>
          <p:nvPr/>
        </p:nvSpPr>
        <p:spPr bwMode="auto">
          <a:xfrm>
            <a:off x="4081463" y="1804988"/>
            <a:ext cx="990600" cy="381000"/>
          </a:xfrm>
          <a:prstGeom prst="flowChartProcess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140302" name="AutoShape 15"/>
          <p:cNvSpPr>
            <a:spLocks noChangeArrowheads="1"/>
          </p:cNvSpPr>
          <p:nvPr/>
        </p:nvSpPr>
        <p:spPr bwMode="auto">
          <a:xfrm>
            <a:off x="4081463" y="2185988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/>
              <a:t>data</a:t>
            </a:r>
            <a:endParaRPr lang="en-US" sz="1400"/>
          </a:p>
        </p:txBody>
      </p:sp>
      <p:sp>
        <p:nvSpPr>
          <p:cNvPr id="140303" name="AutoShape 16"/>
          <p:cNvSpPr>
            <a:spLocks noChangeArrowheads="1"/>
          </p:cNvSpPr>
          <p:nvPr/>
        </p:nvSpPr>
        <p:spPr bwMode="auto">
          <a:xfrm>
            <a:off x="4081463" y="2414588"/>
            <a:ext cx="990600" cy="381000"/>
          </a:xfrm>
          <a:prstGeom prst="flowChart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304" name="AutoShape 17"/>
          <p:cNvSpPr>
            <a:spLocks noChangeArrowheads="1"/>
          </p:cNvSpPr>
          <p:nvPr/>
        </p:nvSpPr>
        <p:spPr bwMode="auto">
          <a:xfrm>
            <a:off x="4081463" y="2795588"/>
            <a:ext cx="990600" cy="76200"/>
          </a:xfrm>
          <a:prstGeom prst="flowChartProcess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305" name="AutoShape 18"/>
          <p:cNvSpPr>
            <a:spLocks noChangeArrowheads="1"/>
          </p:cNvSpPr>
          <p:nvPr/>
        </p:nvSpPr>
        <p:spPr bwMode="auto">
          <a:xfrm>
            <a:off x="4081463" y="2871788"/>
            <a:ext cx="990600" cy="381000"/>
          </a:xfrm>
          <a:prstGeom prst="flowChartProcess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</p:txBody>
      </p:sp>
      <p:sp>
        <p:nvSpPr>
          <p:cNvPr id="140306" name="AutoShape 19"/>
          <p:cNvSpPr>
            <a:spLocks noChangeArrowheads="1"/>
          </p:cNvSpPr>
          <p:nvPr/>
        </p:nvSpPr>
        <p:spPr bwMode="auto">
          <a:xfrm>
            <a:off x="4081463" y="3252788"/>
            <a:ext cx="990600" cy="228600"/>
          </a:xfrm>
          <a:prstGeom prst="flowChartProcess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307" name="AutoShape 20"/>
          <p:cNvSpPr>
            <a:spLocks noChangeArrowheads="1"/>
          </p:cNvSpPr>
          <p:nvPr/>
        </p:nvSpPr>
        <p:spPr bwMode="auto">
          <a:xfrm>
            <a:off x="4081463" y="2185988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140308" name="AutoShape 21"/>
          <p:cNvSpPr>
            <a:spLocks noChangeArrowheads="1"/>
          </p:cNvSpPr>
          <p:nvPr/>
        </p:nvSpPr>
        <p:spPr bwMode="auto">
          <a:xfrm>
            <a:off x="6215063" y="1804988"/>
            <a:ext cx="990600" cy="381000"/>
          </a:xfrm>
          <a:prstGeom prst="flowChartProcess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140309" name="AutoShape 22"/>
          <p:cNvSpPr>
            <a:spLocks noChangeArrowheads="1"/>
          </p:cNvSpPr>
          <p:nvPr/>
        </p:nvSpPr>
        <p:spPr bwMode="auto">
          <a:xfrm>
            <a:off x="6215063" y="2185988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140310" name="AutoShape 23"/>
          <p:cNvSpPr>
            <a:spLocks noChangeArrowheads="1"/>
          </p:cNvSpPr>
          <p:nvPr/>
        </p:nvSpPr>
        <p:spPr bwMode="auto">
          <a:xfrm>
            <a:off x="6215063" y="2414588"/>
            <a:ext cx="990600" cy="381000"/>
          </a:xfrm>
          <a:prstGeom prst="flowChart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311" name="AutoShape 24"/>
          <p:cNvSpPr>
            <a:spLocks noChangeArrowheads="1"/>
          </p:cNvSpPr>
          <p:nvPr/>
        </p:nvSpPr>
        <p:spPr bwMode="auto">
          <a:xfrm>
            <a:off x="6215063" y="2795588"/>
            <a:ext cx="990600" cy="76200"/>
          </a:xfrm>
          <a:prstGeom prst="flowChartProcess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312" name="AutoShape 25"/>
          <p:cNvSpPr>
            <a:spLocks noChangeArrowheads="1"/>
          </p:cNvSpPr>
          <p:nvPr/>
        </p:nvSpPr>
        <p:spPr bwMode="auto">
          <a:xfrm>
            <a:off x="6215063" y="2871788"/>
            <a:ext cx="990600" cy="381000"/>
          </a:xfrm>
          <a:prstGeom prst="flowChartProcess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</p:txBody>
      </p:sp>
      <p:sp>
        <p:nvSpPr>
          <p:cNvPr id="140313" name="AutoShape 26"/>
          <p:cNvSpPr>
            <a:spLocks noChangeArrowheads="1"/>
          </p:cNvSpPr>
          <p:nvPr/>
        </p:nvSpPr>
        <p:spPr bwMode="auto">
          <a:xfrm>
            <a:off x="6215063" y="3252788"/>
            <a:ext cx="990600" cy="228600"/>
          </a:xfrm>
          <a:prstGeom prst="flowChartProcess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grpSp>
        <p:nvGrpSpPr>
          <p:cNvPr id="140314" name="Group 27"/>
          <p:cNvGrpSpPr>
            <a:grpSpLocks/>
          </p:cNvGrpSpPr>
          <p:nvPr/>
        </p:nvGrpSpPr>
        <p:grpSpPr bwMode="auto">
          <a:xfrm>
            <a:off x="4335463" y="4837113"/>
            <a:ext cx="404812" cy="404812"/>
            <a:chOff x="4784" y="2819"/>
            <a:chExt cx="255" cy="255"/>
          </a:xfrm>
        </p:grpSpPr>
        <p:sp>
          <p:nvSpPr>
            <p:cNvPr id="140344" name="Oval 28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45" name="AutoShape 29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46" name="AutoShape 30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140315" name="Group 31"/>
          <p:cNvGrpSpPr>
            <a:grpSpLocks/>
          </p:cNvGrpSpPr>
          <p:nvPr/>
        </p:nvGrpSpPr>
        <p:grpSpPr bwMode="auto">
          <a:xfrm>
            <a:off x="6508750" y="4837113"/>
            <a:ext cx="404813" cy="404812"/>
            <a:chOff x="4201" y="2912"/>
            <a:chExt cx="255" cy="255"/>
          </a:xfrm>
        </p:grpSpPr>
        <p:sp>
          <p:nvSpPr>
            <p:cNvPr id="140341" name="Oval 32"/>
            <p:cNvSpPr>
              <a:spLocks noChangeArrowheads="1"/>
            </p:cNvSpPr>
            <p:nvPr/>
          </p:nvSpPr>
          <p:spPr bwMode="auto">
            <a:xfrm>
              <a:off x="4201" y="2912"/>
              <a:ext cx="255" cy="25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42" name="AutoShape 33"/>
            <p:cNvSpPr>
              <a:spLocks noChangeArrowheads="1"/>
            </p:cNvSpPr>
            <p:nvPr/>
          </p:nvSpPr>
          <p:spPr bwMode="auto">
            <a:xfrm flipH="1">
              <a:off x="4290" y="2968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43" name="AutoShape 34"/>
            <p:cNvSpPr>
              <a:spLocks noChangeArrowheads="1"/>
            </p:cNvSpPr>
            <p:nvPr/>
          </p:nvSpPr>
          <p:spPr bwMode="auto">
            <a:xfrm rot="-8460389">
              <a:off x="4212" y="2946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140316" name="Group 35"/>
          <p:cNvGrpSpPr>
            <a:grpSpLocks/>
          </p:cNvGrpSpPr>
          <p:nvPr/>
        </p:nvGrpSpPr>
        <p:grpSpPr bwMode="auto">
          <a:xfrm>
            <a:off x="2233613" y="4837113"/>
            <a:ext cx="400050" cy="400050"/>
            <a:chOff x="3689" y="1658"/>
            <a:chExt cx="576" cy="576"/>
          </a:xfrm>
        </p:grpSpPr>
        <p:grpSp>
          <p:nvGrpSpPr>
            <p:cNvPr id="140337" name="Group 36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140339" name="Oval 37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140340" name="AutoShape 38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</p:grpSp>
        <p:sp>
          <p:nvSpPr>
            <p:cNvPr id="140338" name="AutoShape 39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140317" name="Group 40"/>
          <p:cNvGrpSpPr>
            <a:grpSpLocks/>
          </p:cNvGrpSpPr>
          <p:nvPr/>
        </p:nvGrpSpPr>
        <p:grpSpPr bwMode="auto">
          <a:xfrm>
            <a:off x="2212975" y="2541588"/>
            <a:ext cx="400050" cy="400050"/>
            <a:chOff x="3689" y="1658"/>
            <a:chExt cx="576" cy="576"/>
          </a:xfrm>
        </p:grpSpPr>
        <p:grpSp>
          <p:nvGrpSpPr>
            <p:cNvPr id="140333" name="Group 41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140335" name="Oval 42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140336" name="AutoShape 43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</p:grpSp>
        <p:sp>
          <p:nvSpPr>
            <p:cNvPr id="140334" name="AutoShape 44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140318" name="Group 45"/>
          <p:cNvGrpSpPr>
            <a:grpSpLocks/>
          </p:cNvGrpSpPr>
          <p:nvPr/>
        </p:nvGrpSpPr>
        <p:grpSpPr bwMode="auto">
          <a:xfrm>
            <a:off x="4397375" y="2520950"/>
            <a:ext cx="404813" cy="404813"/>
            <a:chOff x="4784" y="2819"/>
            <a:chExt cx="255" cy="255"/>
          </a:xfrm>
        </p:grpSpPr>
        <p:sp>
          <p:nvSpPr>
            <p:cNvPr id="140330" name="Oval 46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31" name="AutoShape 47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32" name="AutoShape 48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140319" name="Group 49"/>
          <p:cNvGrpSpPr>
            <a:grpSpLocks/>
          </p:cNvGrpSpPr>
          <p:nvPr/>
        </p:nvGrpSpPr>
        <p:grpSpPr bwMode="auto">
          <a:xfrm>
            <a:off x="6538913" y="2511425"/>
            <a:ext cx="404812" cy="404813"/>
            <a:chOff x="4201" y="2912"/>
            <a:chExt cx="255" cy="255"/>
          </a:xfrm>
        </p:grpSpPr>
        <p:sp>
          <p:nvSpPr>
            <p:cNvPr id="140327" name="Oval 50"/>
            <p:cNvSpPr>
              <a:spLocks noChangeArrowheads="1"/>
            </p:cNvSpPr>
            <p:nvPr/>
          </p:nvSpPr>
          <p:spPr bwMode="auto">
            <a:xfrm>
              <a:off x="4201" y="2912"/>
              <a:ext cx="255" cy="25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28" name="AutoShape 51"/>
            <p:cNvSpPr>
              <a:spLocks noChangeArrowheads="1"/>
            </p:cNvSpPr>
            <p:nvPr/>
          </p:nvSpPr>
          <p:spPr bwMode="auto">
            <a:xfrm flipH="1">
              <a:off x="4290" y="2968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29" name="AutoShape 52"/>
            <p:cNvSpPr>
              <a:spLocks noChangeArrowheads="1"/>
            </p:cNvSpPr>
            <p:nvPr/>
          </p:nvSpPr>
          <p:spPr bwMode="auto">
            <a:xfrm rot="-8460389">
              <a:off x="4212" y="2946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sp>
        <p:nvSpPr>
          <p:cNvPr id="140320" name="Text Box 53"/>
          <p:cNvSpPr txBox="1">
            <a:spLocks noChangeArrowheads="1"/>
          </p:cNvSpPr>
          <p:nvPr/>
        </p:nvSpPr>
        <p:spPr bwMode="auto">
          <a:xfrm>
            <a:off x="228600" y="1828800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6A6"/>
                </a:solidFill>
              </a:rPr>
              <a:t>Programs run as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6A6"/>
                </a:solidFill>
              </a:rPr>
              <a:t>independent processes. </a:t>
            </a:r>
          </a:p>
        </p:txBody>
      </p:sp>
      <p:sp>
        <p:nvSpPr>
          <p:cNvPr id="140321" name="Text Box 54"/>
          <p:cNvSpPr txBox="1">
            <a:spLocks noChangeArrowheads="1"/>
          </p:cNvSpPr>
          <p:nvPr/>
        </p:nvSpPr>
        <p:spPr bwMode="auto">
          <a:xfrm>
            <a:off x="2590800" y="3657600"/>
            <a:ext cx="183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6A6"/>
                </a:solidFill>
              </a:rPr>
              <a:t>Protected system calls </a:t>
            </a:r>
          </a:p>
        </p:txBody>
      </p:sp>
      <p:sp>
        <p:nvSpPr>
          <p:cNvPr id="140322" name="Text Box 55"/>
          <p:cNvSpPr txBox="1">
            <a:spLocks noChangeArrowheads="1"/>
          </p:cNvSpPr>
          <p:nvPr/>
        </p:nvSpPr>
        <p:spPr bwMode="auto">
          <a:xfrm>
            <a:off x="4754563" y="3657600"/>
            <a:ext cx="183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6A6"/>
                </a:solidFill>
                <a:cs typeface="Arial" charset="0"/>
              </a:rPr>
              <a:t>...and upcalls (e.g., signals)</a:t>
            </a:r>
            <a:endParaRPr lang="en-US" sz="2000">
              <a:solidFill>
                <a:srgbClr val="0036A6"/>
              </a:solidFill>
              <a:cs typeface="Arial" charset="0"/>
            </a:endParaRPr>
          </a:p>
        </p:txBody>
      </p:sp>
      <p:sp>
        <p:nvSpPr>
          <p:cNvPr id="140323" name="Text Box 56"/>
          <p:cNvSpPr txBox="1">
            <a:spLocks noChangeArrowheads="1"/>
          </p:cNvSpPr>
          <p:nvPr/>
        </p:nvSpPr>
        <p:spPr bwMode="auto">
          <a:xfrm>
            <a:off x="149225" y="4267200"/>
            <a:ext cx="15843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6A6"/>
                </a:solidFill>
                <a:cs typeface="Arial" charset="0"/>
              </a:rPr>
              <a:t>Protected OS kernel mediates access to shared resources.</a:t>
            </a:r>
          </a:p>
        </p:txBody>
      </p:sp>
      <p:sp>
        <p:nvSpPr>
          <p:cNvPr id="140324" name="Text Box 57"/>
          <p:cNvSpPr txBox="1">
            <a:spLocks noChangeArrowheads="1"/>
          </p:cNvSpPr>
          <p:nvPr/>
        </p:nvSpPr>
        <p:spPr bwMode="auto">
          <a:xfrm>
            <a:off x="7634288" y="4267200"/>
            <a:ext cx="12827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6A6"/>
                </a:solidFill>
              </a:rPr>
              <a:t>Threads enter the kernel for OS services.</a:t>
            </a:r>
          </a:p>
        </p:txBody>
      </p:sp>
      <p:sp>
        <p:nvSpPr>
          <p:cNvPr id="140325" name="Text Box 58"/>
          <p:cNvSpPr txBox="1">
            <a:spLocks noChangeArrowheads="1"/>
          </p:cNvSpPr>
          <p:nvPr/>
        </p:nvSpPr>
        <p:spPr bwMode="auto">
          <a:xfrm>
            <a:off x="7239000" y="1754188"/>
            <a:ext cx="18256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6A6"/>
                </a:solidFill>
              </a:rPr>
              <a:t>Each process has a private virtual address space and one or more threads.</a:t>
            </a:r>
          </a:p>
        </p:txBody>
      </p:sp>
      <p:sp>
        <p:nvSpPr>
          <p:cNvPr id="140326" name="Rectangle 59"/>
          <p:cNvSpPr>
            <a:spLocks noChangeArrowheads="1"/>
          </p:cNvSpPr>
          <p:nvPr/>
        </p:nvSpPr>
        <p:spPr bwMode="auto">
          <a:xfrm>
            <a:off x="1196975" y="6107113"/>
            <a:ext cx="695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6A6"/>
                </a:solidFill>
              </a:rPr>
              <a:t>The kernel code and data are protected from untrusted processes.</a:t>
            </a:r>
          </a:p>
        </p:txBody>
      </p:sp>
    </p:spTree>
    <p:extLst>
      <p:ext uri="{BB962C8B-B14F-4D97-AF65-F5344CB8AC3E}">
        <p14:creationId xmlns:p14="http://schemas.microsoft.com/office/powerpoint/2010/main" val="338437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the module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67640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#include &lt;</a:t>
            </a:r>
            <a:r>
              <a:rPr lang="en-US" dirty="0" err="1" smtClean="0"/>
              <a:t>stdio.h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smtClean="0"/>
              <a:t>extern </a:t>
            </a:r>
            <a:r>
              <a:rPr lang="en-US" dirty="0" err="1" smtClean="0"/>
              <a:t>int</a:t>
            </a:r>
            <a:r>
              <a:rPr lang="en-US" dirty="0" smtClean="0"/>
              <a:t> p1();</a:t>
            </a:r>
          </a:p>
          <a:p>
            <a:r>
              <a:rPr lang="en-US" dirty="0" smtClean="0"/>
              <a:t>extern </a:t>
            </a:r>
            <a:r>
              <a:rPr lang="en-US" dirty="0" err="1" smtClean="0"/>
              <a:t>int</a:t>
            </a:r>
            <a:r>
              <a:rPr lang="en-US" dirty="0" smtClean="0"/>
              <a:t> p2();</a:t>
            </a:r>
          </a:p>
          <a:p>
            <a:endParaRPr lang="en-US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= p2();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("%d\n", </a:t>
            </a:r>
            <a:r>
              <a:rPr lang="en-US" dirty="0" err="1" smtClean="0"/>
              <a:t>i</a:t>
            </a:r>
            <a:r>
              <a:rPr lang="en-US" dirty="0" smtClean="0"/>
              <a:t>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nip Single Corner Rectangle 3"/>
          <p:cNvSpPr/>
          <p:nvPr/>
        </p:nvSpPr>
        <p:spPr bwMode="auto">
          <a:xfrm flipH="1">
            <a:off x="4800600" y="1752600"/>
            <a:ext cx="3048000" cy="3743325"/>
          </a:xfrm>
          <a:prstGeom prst="snip1Rect">
            <a:avLst/>
          </a:prstGeom>
          <a:solidFill>
            <a:srgbClr val="9986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4876800" y="4953000"/>
            <a:ext cx="4587875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200" b="1" dirty="0">
                <a:solidFill>
                  <a:srgbClr val="000000"/>
                </a:solidFill>
              </a:rPr>
              <a:t>Program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864225" y="2498725"/>
            <a:ext cx="1819275" cy="539750"/>
            <a:chOff x="1785" y="1844"/>
            <a:chExt cx="1292" cy="383"/>
          </a:xfrm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1824" y="1853"/>
              <a:ext cx="1253" cy="374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8" name="Text Box 23"/>
            <p:cNvSpPr txBox="1">
              <a:spLocks noChangeArrowheads="1"/>
            </p:cNvSpPr>
            <p:nvPr/>
          </p:nvSpPr>
          <p:spPr bwMode="auto">
            <a:xfrm>
              <a:off x="1785" y="1844"/>
              <a:ext cx="47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1600" b="1" i="1" smtClean="0"/>
                <a:t>P1()</a:t>
              </a:r>
              <a:endParaRPr lang="en-US" sz="3200" u="sng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5864225" y="3073400"/>
            <a:ext cx="1819275" cy="539750"/>
            <a:chOff x="1785" y="1844"/>
            <a:chExt cx="1292" cy="383"/>
          </a:xfrm>
        </p:grpSpPr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1824" y="1853"/>
              <a:ext cx="1253" cy="374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1785" y="1844"/>
              <a:ext cx="47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1600" b="1" i="1" smtClean="0"/>
                <a:t>P2()</a:t>
              </a:r>
              <a:endParaRPr lang="en-US" sz="3200" u="sng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5864225" y="3648075"/>
            <a:ext cx="1819275" cy="539750"/>
            <a:chOff x="1785" y="1844"/>
            <a:chExt cx="1292" cy="383"/>
          </a:xfrm>
        </p:grpSpPr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1824" y="1853"/>
              <a:ext cx="1253" cy="374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1785" y="1844"/>
              <a:ext cx="47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1600" b="1" i="1" smtClean="0"/>
                <a:t>P3()</a:t>
              </a:r>
              <a:endParaRPr lang="en-US" sz="3200" u="sng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grpSp>
        <p:nvGrpSpPr>
          <p:cNvPr id="15" name="Group 30"/>
          <p:cNvGrpSpPr>
            <a:grpSpLocks/>
          </p:cNvGrpSpPr>
          <p:nvPr/>
        </p:nvGrpSpPr>
        <p:grpSpPr bwMode="auto">
          <a:xfrm>
            <a:off x="5864225" y="4222750"/>
            <a:ext cx="1819275" cy="539750"/>
            <a:chOff x="1785" y="1844"/>
            <a:chExt cx="1292" cy="383"/>
          </a:xfrm>
        </p:grpSpPr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1824" y="1853"/>
              <a:ext cx="1253" cy="374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1785" y="1844"/>
              <a:ext cx="479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1600" b="1" i="1" smtClean="0"/>
                <a:t>P4()</a:t>
              </a:r>
              <a:endParaRPr lang="en-US" sz="3200" u="sng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5899150" y="1905000"/>
            <a:ext cx="1797050" cy="2892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5918200" y="1951038"/>
            <a:ext cx="1765300" cy="52705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5873750" y="1955800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ctr"/>
            <a:r>
              <a:rPr lang="en-US" sz="1800" b="1" i="1"/>
              <a:t>state</a:t>
            </a:r>
            <a:endParaRPr lang="en-US" sz="1600" b="1" i="1"/>
          </a:p>
        </p:txBody>
      </p:sp>
      <p:sp>
        <p:nvSpPr>
          <p:cNvPr id="21" name="Rectangle 302"/>
          <p:cNvSpPr>
            <a:spLocks noChangeArrowheads="1"/>
          </p:cNvSpPr>
          <p:nvPr/>
        </p:nvSpPr>
        <p:spPr bwMode="auto">
          <a:xfrm>
            <a:off x="2743200" y="2445603"/>
            <a:ext cx="16046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>
                <a:solidFill>
                  <a:srgbClr val="800000"/>
                </a:solidFill>
              </a:rPr>
              <a:t>i</a:t>
            </a:r>
            <a:r>
              <a:rPr lang="en-US" dirty="0" smtClean="0">
                <a:solidFill>
                  <a:srgbClr val="800000"/>
                </a:solidFill>
              </a:rPr>
              <a:t>nterface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800000"/>
                </a:solidFill>
              </a:rPr>
              <a:t>signatures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2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The Birth of a Program (C/Ux)</a:t>
            </a:r>
          </a:p>
        </p:txBody>
      </p:sp>
      <p:sp>
        <p:nvSpPr>
          <p:cNvPr id="166914" name="Text Box 3"/>
          <p:cNvSpPr txBox="1">
            <a:spLocks noChangeArrowheads="1"/>
          </p:cNvSpPr>
          <p:nvPr/>
        </p:nvSpPr>
        <p:spPr bwMode="auto">
          <a:xfrm>
            <a:off x="806450" y="1749425"/>
            <a:ext cx="2192338" cy="2027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solidFill>
                  <a:schemeClr val="tx1"/>
                </a:solidFill>
                <a:cs typeface="Arial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 j;</a:t>
            </a:r>
          </a:p>
          <a:p>
            <a:pPr eaLnBrk="1" hangingPunct="1"/>
            <a:r>
              <a:rPr lang="en-US" sz="1800" dirty="0">
                <a:solidFill>
                  <a:schemeClr val="tx1"/>
                </a:solidFill>
                <a:cs typeface="Arial" charset="0"/>
              </a:rPr>
              <a:t>char* s = </a:t>
            </a:r>
            <a:r>
              <a:rPr lang="ja-JP" altLang="en-US" sz="1800" dirty="0">
                <a:solidFill>
                  <a:schemeClr val="tx1"/>
                </a:solidFill>
                <a:cs typeface="Arial" charset="0"/>
              </a:rPr>
              <a:t>“</a:t>
            </a:r>
            <a:r>
              <a:rPr lang="en-US" altLang="ja-JP" sz="1800" dirty="0">
                <a:solidFill>
                  <a:schemeClr val="tx1"/>
                </a:solidFill>
                <a:cs typeface="Arial" charset="0"/>
              </a:rPr>
              <a:t>hello\n</a:t>
            </a:r>
            <a:r>
              <a:rPr lang="ja-JP" altLang="en-US" sz="1800" dirty="0">
                <a:solidFill>
                  <a:schemeClr val="tx1"/>
                </a:solidFill>
                <a:cs typeface="Arial" charset="0"/>
              </a:rPr>
              <a:t>”</a:t>
            </a:r>
            <a:r>
              <a:rPr lang="en-US" altLang="ja-JP" sz="1800" dirty="0">
                <a:solidFill>
                  <a:schemeClr val="tx1"/>
                </a:solidFill>
                <a:cs typeface="Arial" charset="0"/>
              </a:rPr>
              <a:t>;</a:t>
            </a:r>
          </a:p>
          <a:p>
            <a:pPr eaLnBrk="1" hangingPunct="1"/>
            <a:endParaRPr lang="en-US" sz="1800" dirty="0">
              <a:solidFill>
                <a:schemeClr val="tx1"/>
              </a:solidFill>
              <a:cs typeface="Arial" charset="0"/>
            </a:endParaRPr>
          </a:p>
          <a:p>
            <a:pPr eaLnBrk="1" hangingPunct="1"/>
            <a:r>
              <a:rPr lang="en-US" sz="1800" dirty="0" err="1">
                <a:solidFill>
                  <a:schemeClr val="tx1"/>
                </a:solidFill>
                <a:cs typeface="Arial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 p() {</a:t>
            </a:r>
          </a:p>
          <a:p>
            <a:pPr eaLnBrk="1" hangingPunct="1"/>
            <a:r>
              <a:rPr lang="en-US" sz="1800" dirty="0">
                <a:solidFill>
                  <a:schemeClr val="tx1"/>
                </a:solidFill>
                <a:cs typeface="Arial" charset="0"/>
              </a:rPr>
              <a:t>        j = write(1, s, 6);</a:t>
            </a:r>
          </a:p>
          <a:p>
            <a:pPr eaLnBrk="1" hangingPunct="1"/>
            <a:r>
              <a:rPr lang="en-US" sz="1800" dirty="0">
                <a:solidFill>
                  <a:schemeClr val="tx1"/>
                </a:solidFill>
                <a:cs typeface="Arial" charset="0"/>
              </a:rPr>
              <a:t>       return(j);</a:t>
            </a:r>
          </a:p>
          <a:p>
            <a:pPr eaLnBrk="1" hangingPunct="1"/>
            <a:r>
              <a:rPr lang="en-US" sz="1800" dirty="0">
                <a:solidFill>
                  <a:schemeClr val="tx1"/>
                </a:solidFill>
                <a:cs typeface="Arial" charset="0"/>
              </a:rPr>
              <a:t>} </a:t>
            </a:r>
          </a:p>
        </p:txBody>
      </p:sp>
      <p:sp>
        <p:nvSpPr>
          <p:cNvPr id="166915" name="Rectangle 4"/>
          <p:cNvSpPr>
            <a:spLocks noChangeArrowheads="1"/>
          </p:cNvSpPr>
          <p:nvPr/>
        </p:nvSpPr>
        <p:spPr bwMode="auto">
          <a:xfrm>
            <a:off x="1236663" y="1360488"/>
            <a:ext cx="1409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800080"/>
                </a:solidFill>
              </a:rPr>
              <a:t>myprogram.c</a:t>
            </a:r>
            <a:endParaRPr lang="en-US"/>
          </a:p>
        </p:txBody>
      </p:sp>
      <p:sp>
        <p:nvSpPr>
          <p:cNvPr id="166916" name="AutoShape 5"/>
          <p:cNvSpPr>
            <a:spLocks noChangeArrowheads="1"/>
          </p:cNvSpPr>
          <p:nvPr/>
        </p:nvSpPr>
        <p:spPr bwMode="auto">
          <a:xfrm>
            <a:off x="1685925" y="3844925"/>
            <a:ext cx="300038" cy="6000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17" name="AutoShape 6"/>
          <p:cNvSpPr>
            <a:spLocks noChangeArrowheads="1"/>
          </p:cNvSpPr>
          <p:nvPr/>
        </p:nvSpPr>
        <p:spPr bwMode="auto">
          <a:xfrm>
            <a:off x="1211263" y="4503738"/>
            <a:ext cx="1446212" cy="1295400"/>
          </a:xfrm>
          <a:prstGeom prst="irregularSeal1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8" name="Rectangle 7"/>
          <p:cNvSpPr>
            <a:spLocks noChangeArrowheads="1"/>
          </p:cNvSpPr>
          <p:nvPr/>
        </p:nvSpPr>
        <p:spPr bwMode="auto">
          <a:xfrm>
            <a:off x="1385888" y="4894263"/>
            <a:ext cx="1085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800080"/>
                </a:solidFill>
              </a:rPr>
              <a:t>compiler</a:t>
            </a:r>
            <a:endParaRPr lang="en-US">
              <a:solidFill>
                <a:srgbClr val="800080"/>
              </a:solidFill>
            </a:endParaRPr>
          </a:p>
        </p:txBody>
      </p:sp>
      <p:sp>
        <p:nvSpPr>
          <p:cNvPr id="166919" name="AutoShape 8"/>
          <p:cNvSpPr>
            <a:spLocks noChangeArrowheads="1"/>
          </p:cNvSpPr>
          <p:nvPr/>
        </p:nvSpPr>
        <p:spPr bwMode="auto">
          <a:xfrm rot="-5400000">
            <a:off x="3131344" y="4826794"/>
            <a:ext cx="300037" cy="6000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20" name="Text Box 9"/>
          <p:cNvSpPr txBox="1">
            <a:spLocks noChangeArrowheads="1"/>
          </p:cNvSpPr>
          <p:nvPr/>
        </p:nvSpPr>
        <p:spPr bwMode="auto">
          <a:xfrm>
            <a:off x="3886200" y="3767138"/>
            <a:ext cx="1158875" cy="1690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   …..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p:</a:t>
            </a:r>
          </a:p>
          <a:p>
            <a:pPr eaLnBrk="1" hangingPunct="1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   </a:t>
            </a:r>
            <a:r>
              <a:rPr lang="en-US" sz="1600" b="1">
                <a:solidFill>
                  <a:schemeClr val="tx1"/>
                </a:solidFill>
                <a:cs typeface="Arial" charset="0"/>
              </a:rPr>
              <a:t>store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 this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   </a:t>
            </a:r>
            <a:r>
              <a:rPr lang="en-US" sz="1600" b="1">
                <a:solidFill>
                  <a:schemeClr val="tx1"/>
                </a:solidFill>
                <a:cs typeface="Arial" charset="0"/>
              </a:rPr>
              <a:t>store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 that</a:t>
            </a:r>
          </a:p>
          <a:p>
            <a:pPr eaLnBrk="1" hangingPunct="1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   </a:t>
            </a:r>
            <a:r>
              <a:rPr lang="en-US" sz="1600" b="1">
                <a:solidFill>
                  <a:schemeClr val="tx1"/>
                </a:solidFill>
                <a:cs typeface="Arial" charset="0"/>
              </a:rPr>
              <a:t>push</a:t>
            </a:r>
            <a:endParaRPr lang="en-US" sz="160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   </a:t>
            </a:r>
            <a:r>
              <a:rPr lang="en-US" sz="1600" b="1">
                <a:solidFill>
                  <a:schemeClr val="tx1"/>
                </a:solidFill>
                <a:cs typeface="Arial" charset="0"/>
              </a:rPr>
              <a:t>jsr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 _write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   </a:t>
            </a:r>
            <a:r>
              <a:rPr lang="en-US" sz="1600" b="1">
                <a:solidFill>
                  <a:schemeClr val="tx1"/>
                </a:solidFill>
                <a:cs typeface="Arial" charset="0"/>
              </a:rPr>
              <a:t>ret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>
                <a:solidFill>
                  <a:schemeClr val="tx1"/>
                </a:solidFill>
                <a:cs typeface="Arial" charset="0"/>
              </a:rPr>
              <a:t>   etc.</a:t>
            </a:r>
            <a:endParaRPr lang="en-US" sz="16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6921" name="Rectangle 10"/>
          <p:cNvSpPr>
            <a:spLocks noChangeArrowheads="1"/>
          </p:cNvSpPr>
          <p:nvPr/>
        </p:nvSpPr>
        <p:spPr bwMode="auto">
          <a:xfrm>
            <a:off x="3797300" y="5508625"/>
            <a:ext cx="139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800080"/>
                </a:solidFill>
              </a:rPr>
              <a:t>myprogram.s</a:t>
            </a:r>
            <a:endParaRPr lang="en-US"/>
          </a:p>
        </p:txBody>
      </p:sp>
      <p:sp>
        <p:nvSpPr>
          <p:cNvPr id="166922" name="AutoShape 11"/>
          <p:cNvSpPr>
            <a:spLocks noChangeArrowheads="1"/>
          </p:cNvSpPr>
          <p:nvPr/>
        </p:nvSpPr>
        <p:spPr bwMode="auto">
          <a:xfrm rot="10800000">
            <a:off x="4448175" y="2971800"/>
            <a:ext cx="300038" cy="6000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23" name="AutoShape 12"/>
          <p:cNvSpPr>
            <a:spLocks noChangeArrowheads="1"/>
          </p:cNvSpPr>
          <p:nvPr/>
        </p:nvSpPr>
        <p:spPr bwMode="auto">
          <a:xfrm>
            <a:off x="3733800" y="1463675"/>
            <a:ext cx="1828800" cy="1508125"/>
          </a:xfrm>
          <a:prstGeom prst="irregularSeal1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4" name="Rectangle 13"/>
          <p:cNvSpPr>
            <a:spLocks noChangeArrowheads="1"/>
          </p:cNvSpPr>
          <p:nvPr/>
        </p:nvSpPr>
        <p:spPr bwMode="auto">
          <a:xfrm>
            <a:off x="4016375" y="1952625"/>
            <a:ext cx="1212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800080"/>
                </a:solidFill>
              </a:rPr>
              <a:t>assembler</a:t>
            </a:r>
            <a:endParaRPr lang="en-US">
              <a:solidFill>
                <a:srgbClr val="800080"/>
              </a:solidFill>
            </a:endParaRPr>
          </a:p>
        </p:txBody>
      </p:sp>
      <p:sp>
        <p:nvSpPr>
          <p:cNvPr id="166925" name="AutoShape 14"/>
          <p:cNvSpPr>
            <a:spLocks noChangeArrowheads="1"/>
          </p:cNvSpPr>
          <p:nvPr/>
        </p:nvSpPr>
        <p:spPr bwMode="auto">
          <a:xfrm rot="-5400000">
            <a:off x="5668169" y="1908969"/>
            <a:ext cx="300037" cy="6000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6926" name="Group 15"/>
          <p:cNvGrpSpPr>
            <a:grpSpLocks/>
          </p:cNvGrpSpPr>
          <p:nvPr/>
        </p:nvGrpSpPr>
        <p:grpSpPr bwMode="auto">
          <a:xfrm>
            <a:off x="6518275" y="1849438"/>
            <a:ext cx="576263" cy="766762"/>
            <a:chOff x="3888" y="960"/>
            <a:chExt cx="363" cy="483"/>
          </a:xfrm>
        </p:grpSpPr>
        <p:sp>
          <p:nvSpPr>
            <p:cNvPr id="166966" name="AutoShape 16"/>
            <p:cNvSpPr>
              <a:spLocks noChangeArrowheads="1"/>
            </p:cNvSpPr>
            <p:nvPr/>
          </p:nvSpPr>
          <p:spPr bwMode="auto">
            <a:xfrm>
              <a:off x="3888" y="993"/>
              <a:ext cx="363" cy="12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6967" name="AutoShape 17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data</a:t>
              </a:r>
              <a:endParaRPr lang="en-US" sz="1400"/>
            </a:p>
          </p:txBody>
        </p:sp>
        <p:sp>
          <p:nvSpPr>
            <p:cNvPr id="166968" name="AutoShape 18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6969" name="AutoShape 19"/>
            <p:cNvSpPr>
              <a:spLocks noChangeArrowheads="1"/>
            </p:cNvSpPr>
            <p:nvPr/>
          </p:nvSpPr>
          <p:spPr bwMode="auto">
            <a:xfrm>
              <a:off x="3888" y="1198"/>
              <a:ext cx="363" cy="76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6970" name="AutoShape 20"/>
            <p:cNvSpPr>
              <a:spLocks noChangeArrowheads="1"/>
            </p:cNvSpPr>
            <p:nvPr/>
          </p:nvSpPr>
          <p:spPr bwMode="auto">
            <a:xfrm>
              <a:off x="3888" y="960"/>
              <a:ext cx="363" cy="33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6971" name="AutoShape 21"/>
            <p:cNvSpPr>
              <a:spLocks noChangeArrowheads="1"/>
            </p:cNvSpPr>
            <p:nvPr/>
          </p:nvSpPr>
          <p:spPr bwMode="auto">
            <a:xfrm>
              <a:off x="3888" y="1274"/>
              <a:ext cx="363" cy="169"/>
            </a:xfrm>
            <a:prstGeom prst="flowChartProcess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</p:grpSp>
      <p:sp>
        <p:nvSpPr>
          <p:cNvPr id="166927" name="Rectangle 22"/>
          <p:cNvSpPr>
            <a:spLocks noChangeArrowheads="1"/>
          </p:cNvSpPr>
          <p:nvPr/>
        </p:nvSpPr>
        <p:spPr bwMode="auto">
          <a:xfrm>
            <a:off x="6127750" y="1466850"/>
            <a:ext cx="142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800080"/>
                </a:solidFill>
              </a:rPr>
              <a:t>myprogram.o</a:t>
            </a:r>
            <a:endParaRPr lang="en-US"/>
          </a:p>
        </p:txBody>
      </p:sp>
      <p:sp>
        <p:nvSpPr>
          <p:cNvPr id="166928" name="AutoShape 23"/>
          <p:cNvSpPr>
            <a:spLocks noChangeArrowheads="1"/>
          </p:cNvSpPr>
          <p:nvPr/>
        </p:nvSpPr>
        <p:spPr bwMode="auto">
          <a:xfrm>
            <a:off x="6681788" y="2741613"/>
            <a:ext cx="300037" cy="6000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29" name="AutoShape 24"/>
          <p:cNvSpPr>
            <a:spLocks noChangeArrowheads="1"/>
          </p:cNvSpPr>
          <p:nvPr/>
        </p:nvSpPr>
        <p:spPr bwMode="auto">
          <a:xfrm>
            <a:off x="6107113" y="3244850"/>
            <a:ext cx="1492250" cy="1365250"/>
          </a:xfrm>
          <a:prstGeom prst="irregularSeal1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0" name="Rectangle 25"/>
          <p:cNvSpPr>
            <a:spLocks noChangeArrowheads="1"/>
          </p:cNvSpPr>
          <p:nvPr/>
        </p:nvSpPr>
        <p:spPr bwMode="auto">
          <a:xfrm>
            <a:off x="6475413" y="3727450"/>
            <a:ext cx="774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800080"/>
                </a:solidFill>
              </a:rPr>
              <a:t>linker</a:t>
            </a:r>
            <a:endParaRPr lang="en-US">
              <a:solidFill>
                <a:srgbClr val="800080"/>
              </a:solidFill>
            </a:endParaRPr>
          </a:p>
        </p:txBody>
      </p:sp>
      <p:sp>
        <p:nvSpPr>
          <p:cNvPr id="166931" name="AutoShape 26"/>
          <p:cNvSpPr>
            <a:spLocks noChangeArrowheads="1"/>
          </p:cNvSpPr>
          <p:nvPr/>
        </p:nvSpPr>
        <p:spPr bwMode="auto">
          <a:xfrm>
            <a:off x="6729413" y="4575175"/>
            <a:ext cx="300037" cy="6000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32" name="Rectangle 27"/>
          <p:cNvSpPr>
            <a:spLocks noChangeArrowheads="1"/>
          </p:cNvSpPr>
          <p:nvPr/>
        </p:nvSpPr>
        <p:spPr bwMode="auto">
          <a:xfrm>
            <a:off x="7118350" y="1773238"/>
            <a:ext cx="96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srgbClr val="0033CC"/>
                </a:solidFill>
              </a:rPr>
              <a:t>object file</a:t>
            </a:r>
          </a:p>
        </p:txBody>
      </p:sp>
      <p:grpSp>
        <p:nvGrpSpPr>
          <p:cNvPr id="166933" name="Group 28"/>
          <p:cNvGrpSpPr>
            <a:grpSpLocks/>
          </p:cNvGrpSpPr>
          <p:nvPr/>
        </p:nvGrpSpPr>
        <p:grpSpPr bwMode="auto">
          <a:xfrm>
            <a:off x="6588125" y="5246688"/>
            <a:ext cx="576263" cy="766762"/>
            <a:chOff x="3888" y="960"/>
            <a:chExt cx="363" cy="483"/>
          </a:xfrm>
        </p:grpSpPr>
        <p:sp>
          <p:nvSpPr>
            <p:cNvPr id="166960" name="AutoShape 29"/>
            <p:cNvSpPr>
              <a:spLocks noChangeArrowheads="1"/>
            </p:cNvSpPr>
            <p:nvPr/>
          </p:nvSpPr>
          <p:spPr bwMode="auto">
            <a:xfrm>
              <a:off x="3888" y="993"/>
              <a:ext cx="363" cy="12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6961" name="AutoShape 30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data</a:t>
              </a:r>
              <a:endParaRPr lang="en-US" sz="1400"/>
            </a:p>
          </p:txBody>
        </p:sp>
        <p:sp>
          <p:nvSpPr>
            <p:cNvPr id="166962" name="AutoShape 31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6963" name="AutoShape 32"/>
            <p:cNvSpPr>
              <a:spLocks noChangeArrowheads="1"/>
            </p:cNvSpPr>
            <p:nvPr/>
          </p:nvSpPr>
          <p:spPr bwMode="auto">
            <a:xfrm>
              <a:off x="3888" y="1198"/>
              <a:ext cx="363" cy="76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6964" name="AutoShape 33"/>
            <p:cNvSpPr>
              <a:spLocks noChangeArrowheads="1"/>
            </p:cNvSpPr>
            <p:nvPr/>
          </p:nvSpPr>
          <p:spPr bwMode="auto">
            <a:xfrm>
              <a:off x="3888" y="960"/>
              <a:ext cx="363" cy="33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6965" name="AutoShape 34"/>
            <p:cNvSpPr>
              <a:spLocks noChangeArrowheads="1"/>
            </p:cNvSpPr>
            <p:nvPr/>
          </p:nvSpPr>
          <p:spPr bwMode="auto">
            <a:xfrm>
              <a:off x="3888" y="1274"/>
              <a:ext cx="363" cy="169"/>
            </a:xfrm>
            <a:prstGeom prst="flowChartProcess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</p:grpSp>
      <p:sp>
        <p:nvSpPr>
          <p:cNvPr id="166934" name="Rectangle 35"/>
          <p:cNvSpPr>
            <a:spLocks noChangeArrowheads="1"/>
          </p:cNvSpPr>
          <p:nvPr/>
        </p:nvSpPr>
        <p:spPr bwMode="auto">
          <a:xfrm>
            <a:off x="7256463" y="5405438"/>
            <a:ext cx="1276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program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66935" name="Rectangle 36"/>
          <p:cNvSpPr>
            <a:spLocks noChangeArrowheads="1"/>
          </p:cNvSpPr>
          <p:nvPr/>
        </p:nvSpPr>
        <p:spPr bwMode="auto">
          <a:xfrm>
            <a:off x="6048375" y="6291263"/>
            <a:ext cx="166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0033CC"/>
                </a:solidFill>
              </a:rPr>
              <a:t>(executable file)</a:t>
            </a:r>
          </a:p>
        </p:txBody>
      </p:sp>
      <p:sp>
        <p:nvSpPr>
          <p:cNvPr id="166936" name="Rectangle 37"/>
          <p:cNvSpPr>
            <a:spLocks noChangeArrowheads="1"/>
          </p:cNvSpPr>
          <p:nvPr/>
        </p:nvSpPr>
        <p:spPr bwMode="auto">
          <a:xfrm>
            <a:off x="6270625" y="6030913"/>
            <a:ext cx="125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800080"/>
                </a:solidFill>
              </a:rPr>
              <a:t>myprogram</a:t>
            </a:r>
            <a:endParaRPr lang="en-US"/>
          </a:p>
        </p:txBody>
      </p:sp>
      <p:grpSp>
        <p:nvGrpSpPr>
          <p:cNvPr id="166937" name="Group 38"/>
          <p:cNvGrpSpPr>
            <a:grpSpLocks/>
          </p:cNvGrpSpPr>
          <p:nvPr/>
        </p:nvGrpSpPr>
        <p:grpSpPr bwMode="auto">
          <a:xfrm>
            <a:off x="8018463" y="2825750"/>
            <a:ext cx="576262" cy="766763"/>
            <a:chOff x="3888" y="960"/>
            <a:chExt cx="363" cy="483"/>
          </a:xfrm>
        </p:grpSpPr>
        <p:sp>
          <p:nvSpPr>
            <p:cNvPr id="166954" name="AutoShape 39"/>
            <p:cNvSpPr>
              <a:spLocks noChangeArrowheads="1"/>
            </p:cNvSpPr>
            <p:nvPr/>
          </p:nvSpPr>
          <p:spPr bwMode="auto">
            <a:xfrm>
              <a:off x="3888" y="993"/>
              <a:ext cx="363" cy="12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6955" name="AutoShape 40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data</a:t>
              </a:r>
              <a:endParaRPr lang="en-US" sz="1400"/>
            </a:p>
          </p:txBody>
        </p:sp>
        <p:sp>
          <p:nvSpPr>
            <p:cNvPr id="166956" name="AutoShape 41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6957" name="AutoShape 42"/>
            <p:cNvSpPr>
              <a:spLocks noChangeArrowheads="1"/>
            </p:cNvSpPr>
            <p:nvPr/>
          </p:nvSpPr>
          <p:spPr bwMode="auto">
            <a:xfrm>
              <a:off x="3888" y="1198"/>
              <a:ext cx="363" cy="76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6958" name="AutoShape 43"/>
            <p:cNvSpPr>
              <a:spLocks noChangeArrowheads="1"/>
            </p:cNvSpPr>
            <p:nvPr/>
          </p:nvSpPr>
          <p:spPr bwMode="auto">
            <a:xfrm>
              <a:off x="3888" y="960"/>
              <a:ext cx="363" cy="33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6959" name="AutoShape 44"/>
            <p:cNvSpPr>
              <a:spLocks noChangeArrowheads="1"/>
            </p:cNvSpPr>
            <p:nvPr/>
          </p:nvSpPr>
          <p:spPr bwMode="auto">
            <a:xfrm>
              <a:off x="3888" y="1274"/>
              <a:ext cx="363" cy="169"/>
            </a:xfrm>
            <a:prstGeom prst="flowChartProcess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</p:grpSp>
      <p:sp>
        <p:nvSpPr>
          <p:cNvPr id="166938" name="AutoShape 45"/>
          <p:cNvSpPr>
            <a:spLocks noChangeArrowheads="1"/>
          </p:cNvSpPr>
          <p:nvPr/>
        </p:nvSpPr>
        <p:spPr bwMode="auto">
          <a:xfrm rot="2415433">
            <a:off x="7467600" y="3148013"/>
            <a:ext cx="300038" cy="6000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6939" name="Group 46"/>
          <p:cNvGrpSpPr>
            <a:grpSpLocks/>
          </p:cNvGrpSpPr>
          <p:nvPr/>
        </p:nvGrpSpPr>
        <p:grpSpPr bwMode="auto">
          <a:xfrm>
            <a:off x="8147050" y="2770188"/>
            <a:ext cx="576263" cy="766762"/>
            <a:chOff x="3888" y="960"/>
            <a:chExt cx="363" cy="483"/>
          </a:xfrm>
        </p:grpSpPr>
        <p:sp>
          <p:nvSpPr>
            <p:cNvPr id="166948" name="AutoShape 47"/>
            <p:cNvSpPr>
              <a:spLocks noChangeArrowheads="1"/>
            </p:cNvSpPr>
            <p:nvPr/>
          </p:nvSpPr>
          <p:spPr bwMode="auto">
            <a:xfrm>
              <a:off x="3888" y="993"/>
              <a:ext cx="363" cy="12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6949" name="AutoShape 48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data</a:t>
              </a:r>
              <a:endParaRPr lang="en-US" sz="1400"/>
            </a:p>
          </p:txBody>
        </p:sp>
        <p:sp>
          <p:nvSpPr>
            <p:cNvPr id="166950" name="AutoShape 49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6951" name="AutoShape 50"/>
            <p:cNvSpPr>
              <a:spLocks noChangeArrowheads="1"/>
            </p:cNvSpPr>
            <p:nvPr/>
          </p:nvSpPr>
          <p:spPr bwMode="auto">
            <a:xfrm>
              <a:off x="3888" y="1198"/>
              <a:ext cx="363" cy="76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6952" name="AutoShape 51"/>
            <p:cNvSpPr>
              <a:spLocks noChangeArrowheads="1"/>
            </p:cNvSpPr>
            <p:nvPr/>
          </p:nvSpPr>
          <p:spPr bwMode="auto">
            <a:xfrm>
              <a:off x="3888" y="960"/>
              <a:ext cx="363" cy="33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6953" name="AutoShape 52"/>
            <p:cNvSpPr>
              <a:spLocks noChangeArrowheads="1"/>
            </p:cNvSpPr>
            <p:nvPr/>
          </p:nvSpPr>
          <p:spPr bwMode="auto">
            <a:xfrm>
              <a:off x="3888" y="1274"/>
              <a:ext cx="363" cy="169"/>
            </a:xfrm>
            <a:prstGeom prst="flowChartProcess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66940" name="Group 53"/>
          <p:cNvGrpSpPr>
            <a:grpSpLocks/>
          </p:cNvGrpSpPr>
          <p:nvPr/>
        </p:nvGrpSpPr>
        <p:grpSpPr bwMode="auto">
          <a:xfrm>
            <a:off x="8301038" y="2703513"/>
            <a:ext cx="576262" cy="766762"/>
            <a:chOff x="3888" y="960"/>
            <a:chExt cx="363" cy="483"/>
          </a:xfrm>
        </p:grpSpPr>
        <p:sp>
          <p:nvSpPr>
            <p:cNvPr id="166942" name="AutoShape 54"/>
            <p:cNvSpPr>
              <a:spLocks noChangeArrowheads="1"/>
            </p:cNvSpPr>
            <p:nvPr/>
          </p:nvSpPr>
          <p:spPr bwMode="auto">
            <a:xfrm>
              <a:off x="3888" y="993"/>
              <a:ext cx="363" cy="12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6943" name="AutoShape 55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data</a:t>
              </a:r>
              <a:endParaRPr lang="en-US" sz="1400"/>
            </a:p>
          </p:txBody>
        </p:sp>
        <p:sp>
          <p:nvSpPr>
            <p:cNvPr id="166944" name="AutoShape 56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6945" name="AutoShape 57"/>
            <p:cNvSpPr>
              <a:spLocks noChangeArrowheads="1"/>
            </p:cNvSpPr>
            <p:nvPr/>
          </p:nvSpPr>
          <p:spPr bwMode="auto">
            <a:xfrm>
              <a:off x="3888" y="1198"/>
              <a:ext cx="363" cy="76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6946" name="AutoShape 58"/>
            <p:cNvSpPr>
              <a:spLocks noChangeArrowheads="1"/>
            </p:cNvSpPr>
            <p:nvPr/>
          </p:nvSpPr>
          <p:spPr bwMode="auto">
            <a:xfrm>
              <a:off x="3888" y="960"/>
              <a:ext cx="363" cy="33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66947" name="AutoShape 59"/>
            <p:cNvSpPr>
              <a:spLocks noChangeArrowheads="1"/>
            </p:cNvSpPr>
            <p:nvPr/>
          </p:nvSpPr>
          <p:spPr bwMode="auto">
            <a:xfrm>
              <a:off x="3888" y="1274"/>
              <a:ext cx="363" cy="169"/>
            </a:xfrm>
            <a:prstGeom prst="flowChartProcess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</p:grpSp>
      <p:sp>
        <p:nvSpPr>
          <p:cNvPr id="166941" name="Rectangle 60"/>
          <p:cNvSpPr>
            <a:spLocks noChangeArrowheads="1"/>
          </p:cNvSpPr>
          <p:nvPr/>
        </p:nvSpPr>
        <p:spPr bwMode="auto">
          <a:xfrm>
            <a:off x="7920038" y="3629561"/>
            <a:ext cx="10461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dirty="0">
                <a:solidFill>
                  <a:srgbClr val="0033CC"/>
                </a:solidFill>
              </a:rPr>
              <a:t>libraries and other </a:t>
            </a:r>
            <a:r>
              <a:rPr lang="en-US" sz="1600" dirty="0" smtClean="0">
                <a:solidFill>
                  <a:srgbClr val="0033CC"/>
                </a:solidFill>
              </a:rPr>
              <a:t>object</a:t>
            </a:r>
          </a:p>
          <a:p>
            <a:pPr algn="ctr"/>
            <a:r>
              <a:rPr lang="en-US" sz="1600" dirty="0">
                <a:solidFill>
                  <a:srgbClr val="0033CC"/>
                </a:solidFill>
              </a:rPr>
              <a:t>f</a:t>
            </a:r>
            <a:r>
              <a:rPr lang="en-US" sz="1600" dirty="0" smtClean="0">
                <a:solidFill>
                  <a:srgbClr val="0033CC"/>
                </a:solidFill>
              </a:rPr>
              <a:t>iles or archives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61" name="AutoShape 45"/>
          <p:cNvSpPr>
            <a:spLocks noChangeArrowheads="1"/>
          </p:cNvSpPr>
          <p:nvPr/>
        </p:nvSpPr>
        <p:spPr bwMode="auto">
          <a:xfrm rot="2415433" flipH="1" flipV="1">
            <a:off x="1072759" y="5470043"/>
            <a:ext cx="300038" cy="60007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609600" y="5943600"/>
            <a:ext cx="184666" cy="3231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   </a:t>
            </a: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762000" y="6096000"/>
            <a:ext cx="184666" cy="3231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   </a:t>
            </a: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914400" y="6248400"/>
            <a:ext cx="184666" cy="3231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   </a:t>
            </a:r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>
            <a:off x="1143000" y="6096000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0033CC"/>
                </a:solidFill>
              </a:rPr>
              <a:t>header files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5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nip Single Corner Rectangle 78"/>
          <p:cNvSpPr/>
          <p:nvPr/>
        </p:nvSpPr>
        <p:spPr bwMode="auto">
          <a:xfrm flipH="1">
            <a:off x="1490663" y="2971800"/>
            <a:ext cx="1219200" cy="1381125"/>
          </a:xfrm>
          <a:prstGeom prst="snip1Rect">
            <a:avLst/>
          </a:prstGeom>
          <a:solidFill>
            <a:srgbClr val="9986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36194" name="Text Box 93"/>
          <p:cNvSpPr txBox="1">
            <a:spLocks noChangeArrowheads="1"/>
          </p:cNvSpPr>
          <p:nvPr/>
        </p:nvSpPr>
        <p:spPr bwMode="auto">
          <a:xfrm>
            <a:off x="1414463" y="3919538"/>
            <a:ext cx="18351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200" b="1" dirty="0">
                <a:solidFill>
                  <a:srgbClr val="000000"/>
                </a:solidFill>
              </a:rPr>
              <a:t>Program</a:t>
            </a:r>
          </a:p>
        </p:txBody>
      </p:sp>
      <p:sp>
        <p:nvSpPr>
          <p:cNvPr id="99" name="Down Arrow 98"/>
          <p:cNvSpPr/>
          <p:nvPr/>
        </p:nvSpPr>
        <p:spPr bwMode="auto">
          <a:xfrm rot="5400000" flipV="1">
            <a:off x="4606926" y="1684337"/>
            <a:ext cx="127000" cy="3921125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3619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Running a program</a:t>
            </a:r>
          </a:p>
        </p:txBody>
      </p:sp>
      <p:sp>
        <p:nvSpPr>
          <p:cNvPr id="136197" name="TextBox 52"/>
          <p:cNvSpPr txBox="1">
            <a:spLocks noChangeArrowheads="1"/>
          </p:cNvSpPr>
          <p:nvPr/>
        </p:nvSpPr>
        <p:spPr bwMode="auto">
          <a:xfrm>
            <a:off x="1066800" y="502920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3367"/>
                </a:solidFill>
              </a:rPr>
              <a:t>When a program launches, the OS </a:t>
            </a:r>
            <a:r>
              <a:rPr lang="en-US" dirty="0" smtClean="0">
                <a:solidFill>
                  <a:srgbClr val="003367"/>
                </a:solidFill>
              </a:rPr>
              <a:t>creates an execution context (</a:t>
            </a:r>
            <a:r>
              <a:rPr lang="en-US" b="1" dirty="0" smtClean="0">
                <a:solidFill>
                  <a:srgbClr val="003367"/>
                </a:solidFill>
              </a:rPr>
              <a:t>process</a:t>
            </a:r>
            <a:r>
              <a:rPr lang="en-US" dirty="0" smtClean="0">
                <a:solidFill>
                  <a:srgbClr val="003367"/>
                </a:solidFill>
              </a:rPr>
              <a:t>) to run it, with a </a:t>
            </a:r>
            <a:r>
              <a:rPr lang="en-US" b="1" dirty="0" smtClean="0">
                <a:solidFill>
                  <a:srgbClr val="003367"/>
                </a:solidFill>
              </a:rPr>
              <a:t>thread</a:t>
            </a:r>
            <a:r>
              <a:rPr lang="en-US" dirty="0" smtClean="0">
                <a:solidFill>
                  <a:srgbClr val="003367"/>
                </a:solidFill>
              </a:rPr>
              <a:t> to run the program, and a </a:t>
            </a:r>
            <a:r>
              <a:rPr lang="en-US" b="1" dirty="0" smtClean="0">
                <a:solidFill>
                  <a:srgbClr val="003367"/>
                </a:solidFill>
              </a:rPr>
              <a:t>virtual memory </a:t>
            </a:r>
            <a:r>
              <a:rPr lang="en-US" dirty="0">
                <a:solidFill>
                  <a:srgbClr val="003367"/>
                </a:solidFill>
              </a:rPr>
              <a:t>to store </a:t>
            </a:r>
            <a:r>
              <a:rPr lang="en-US" dirty="0" smtClean="0">
                <a:solidFill>
                  <a:srgbClr val="003367"/>
                </a:solidFill>
              </a:rPr>
              <a:t>the running program’s code </a:t>
            </a:r>
            <a:r>
              <a:rPr lang="en-US" dirty="0">
                <a:solidFill>
                  <a:srgbClr val="003367"/>
                </a:solidFill>
              </a:rPr>
              <a:t>and data</a:t>
            </a:r>
            <a:r>
              <a:rPr lang="en-US" dirty="0" smtClean="0">
                <a:solidFill>
                  <a:srgbClr val="003367"/>
                </a:solidFill>
              </a:rPr>
              <a:t>.  </a:t>
            </a:r>
            <a:endParaRPr lang="en-US" dirty="0">
              <a:solidFill>
                <a:srgbClr val="003367"/>
              </a:solidFill>
            </a:endParaRPr>
          </a:p>
        </p:txBody>
      </p:sp>
      <p:grpSp>
        <p:nvGrpSpPr>
          <p:cNvPr id="136198" name="Group 1"/>
          <p:cNvGrpSpPr>
            <a:grpSpLocks/>
          </p:cNvGrpSpPr>
          <p:nvPr/>
        </p:nvGrpSpPr>
        <p:grpSpPr bwMode="auto">
          <a:xfrm>
            <a:off x="6748463" y="2514600"/>
            <a:ext cx="1328737" cy="2247900"/>
            <a:chOff x="6215063" y="2514600"/>
            <a:chExt cx="990600" cy="1676400"/>
          </a:xfrm>
        </p:grpSpPr>
        <p:sp>
          <p:nvSpPr>
            <p:cNvPr id="136213" name="AutoShape 21"/>
            <p:cNvSpPr>
              <a:spLocks noChangeArrowheads="1"/>
            </p:cNvSpPr>
            <p:nvPr/>
          </p:nvSpPr>
          <p:spPr bwMode="auto">
            <a:xfrm>
              <a:off x="6215063" y="2514600"/>
              <a:ext cx="990600" cy="381000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400"/>
            </a:p>
          </p:txBody>
        </p:sp>
        <p:sp>
          <p:nvSpPr>
            <p:cNvPr id="136214" name="AutoShape 22"/>
            <p:cNvSpPr>
              <a:spLocks noChangeArrowheads="1"/>
            </p:cNvSpPr>
            <p:nvPr/>
          </p:nvSpPr>
          <p:spPr bwMode="auto">
            <a:xfrm>
              <a:off x="6215063" y="2895600"/>
              <a:ext cx="990600" cy="228600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400"/>
            </a:p>
          </p:txBody>
        </p:sp>
        <p:sp>
          <p:nvSpPr>
            <p:cNvPr id="136215" name="AutoShape 23"/>
            <p:cNvSpPr>
              <a:spLocks noChangeArrowheads="1"/>
            </p:cNvSpPr>
            <p:nvPr/>
          </p:nvSpPr>
          <p:spPr bwMode="auto">
            <a:xfrm>
              <a:off x="6215063" y="3124200"/>
              <a:ext cx="990600" cy="381000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36216" name="AutoShape 24"/>
            <p:cNvSpPr>
              <a:spLocks noChangeArrowheads="1"/>
            </p:cNvSpPr>
            <p:nvPr/>
          </p:nvSpPr>
          <p:spPr bwMode="auto">
            <a:xfrm>
              <a:off x="6215063" y="3505200"/>
              <a:ext cx="990600" cy="76200"/>
            </a:xfrm>
            <a:prstGeom prst="flowChartProcess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36217" name="AutoShape 25"/>
            <p:cNvSpPr>
              <a:spLocks noChangeArrowheads="1"/>
            </p:cNvSpPr>
            <p:nvPr/>
          </p:nvSpPr>
          <p:spPr bwMode="auto">
            <a:xfrm>
              <a:off x="6215063" y="3581400"/>
              <a:ext cx="990600" cy="381000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600"/>
            </a:p>
          </p:txBody>
        </p:sp>
        <p:sp>
          <p:nvSpPr>
            <p:cNvPr id="136218" name="AutoShape 26"/>
            <p:cNvSpPr>
              <a:spLocks noChangeArrowheads="1"/>
            </p:cNvSpPr>
            <p:nvPr/>
          </p:nvSpPr>
          <p:spPr bwMode="auto">
            <a:xfrm>
              <a:off x="6215063" y="3962400"/>
              <a:ext cx="990600" cy="228600"/>
            </a:xfrm>
            <a:prstGeom prst="flowChartProcess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grpSp>
          <p:nvGrpSpPr>
            <p:cNvPr id="136219" name="Group 49"/>
            <p:cNvGrpSpPr>
              <a:grpSpLocks/>
            </p:cNvGrpSpPr>
            <p:nvPr/>
          </p:nvGrpSpPr>
          <p:grpSpPr bwMode="auto">
            <a:xfrm>
              <a:off x="6538913" y="3221037"/>
              <a:ext cx="404812" cy="404813"/>
              <a:chOff x="4201" y="2912"/>
              <a:chExt cx="255" cy="255"/>
            </a:xfrm>
          </p:grpSpPr>
          <p:sp>
            <p:nvSpPr>
              <p:cNvPr id="136220" name="Oval 50"/>
              <p:cNvSpPr>
                <a:spLocks noChangeArrowheads="1"/>
              </p:cNvSpPr>
              <p:nvPr/>
            </p:nvSpPr>
            <p:spPr bwMode="auto">
              <a:xfrm>
                <a:off x="4201" y="2912"/>
                <a:ext cx="255" cy="255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136221" name="AutoShape 51"/>
              <p:cNvSpPr>
                <a:spLocks noChangeArrowheads="1"/>
              </p:cNvSpPr>
              <p:nvPr/>
            </p:nvSpPr>
            <p:spPr bwMode="auto">
              <a:xfrm flipH="1">
                <a:off x="4290" y="2968"/>
                <a:ext cx="87" cy="149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136222" name="AutoShape 52"/>
              <p:cNvSpPr>
                <a:spLocks noChangeArrowheads="1"/>
              </p:cNvSpPr>
              <p:nvPr/>
            </p:nvSpPr>
            <p:spPr bwMode="auto">
              <a:xfrm rot="-8460389">
                <a:off x="4212" y="2946"/>
                <a:ext cx="31" cy="33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</p:grpSp>
      </p:grpSp>
      <p:grpSp>
        <p:nvGrpSpPr>
          <p:cNvPr id="136199" name="Group 28"/>
          <p:cNvGrpSpPr>
            <a:grpSpLocks/>
          </p:cNvGrpSpPr>
          <p:nvPr/>
        </p:nvGrpSpPr>
        <p:grpSpPr bwMode="auto">
          <a:xfrm>
            <a:off x="1828800" y="3152775"/>
            <a:ext cx="576263" cy="766763"/>
            <a:chOff x="3888" y="960"/>
            <a:chExt cx="363" cy="483"/>
          </a:xfrm>
        </p:grpSpPr>
        <p:sp>
          <p:nvSpPr>
            <p:cNvPr id="136207" name="AutoShape 29"/>
            <p:cNvSpPr>
              <a:spLocks noChangeArrowheads="1"/>
            </p:cNvSpPr>
            <p:nvPr/>
          </p:nvSpPr>
          <p:spPr bwMode="auto">
            <a:xfrm>
              <a:off x="3888" y="993"/>
              <a:ext cx="363" cy="128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36208" name="AutoShape 30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data</a:t>
              </a:r>
              <a:endParaRPr lang="en-US" sz="1400"/>
            </a:p>
          </p:txBody>
        </p:sp>
        <p:sp>
          <p:nvSpPr>
            <p:cNvPr id="136209" name="AutoShape 31"/>
            <p:cNvSpPr>
              <a:spLocks noChangeArrowheads="1"/>
            </p:cNvSpPr>
            <p:nvPr/>
          </p:nvSpPr>
          <p:spPr bwMode="auto">
            <a:xfrm>
              <a:off x="3888" y="1121"/>
              <a:ext cx="363" cy="77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36210" name="AutoShape 32"/>
            <p:cNvSpPr>
              <a:spLocks noChangeArrowheads="1"/>
            </p:cNvSpPr>
            <p:nvPr/>
          </p:nvSpPr>
          <p:spPr bwMode="auto">
            <a:xfrm>
              <a:off x="3888" y="1198"/>
              <a:ext cx="363" cy="76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36211" name="AutoShape 33"/>
            <p:cNvSpPr>
              <a:spLocks noChangeArrowheads="1"/>
            </p:cNvSpPr>
            <p:nvPr/>
          </p:nvSpPr>
          <p:spPr bwMode="auto">
            <a:xfrm>
              <a:off x="3888" y="960"/>
              <a:ext cx="363" cy="33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36212" name="AutoShape 34"/>
            <p:cNvSpPr>
              <a:spLocks noChangeArrowheads="1"/>
            </p:cNvSpPr>
            <p:nvPr/>
          </p:nvSpPr>
          <p:spPr bwMode="auto">
            <a:xfrm>
              <a:off x="3888" y="1274"/>
              <a:ext cx="363" cy="169"/>
            </a:xfrm>
            <a:prstGeom prst="flowChartProcess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</p:grpSp>
      <p:cxnSp>
        <p:nvCxnSpPr>
          <p:cNvPr id="136200" name="Straight Connector 292"/>
          <p:cNvCxnSpPr>
            <a:cxnSpLocks noChangeShapeType="1"/>
            <a:stCxn id="136207" idx="0"/>
          </p:cNvCxnSpPr>
          <p:nvPr/>
        </p:nvCxnSpPr>
        <p:spPr bwMode="auto">
          <a:xfrm flipV="1">
            <a:off x="2116138" y="2139950"/>
            <a:ext cx="1431925" cy="1065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201" name="Straight Connector 292"/>
          <p:cNvCxnSpPr>
            <a:cxnSpLocks noChangeShapeType="1"/>
            <a:stCxn id="136207" idx="2"/>
          </p:cNvCxnSpPr>
          <p:nvPr/>
        </p:nvCxnSpPr>
        <p:spPr bwMode="auto">
          <a:xfrm flipV="1">
            <a:off x="2116138" y="2139950"/>
            <a:ext cx="1431925" cy="1268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202" name="Straight Connector 292"/>
          <p:cNvCxnSpPr>
            <a:cxnSpLocks noChangeShapeType="1"/>
            <a:stCxn id="136210" idx="0"/>
          </p:cNvCxnSpPr>
          <p:nvPr/>
        </p:nvCxnSpPr>
        <p:spPr bwMode="auto">
          <a:xfrm flipV="1">
            <a:off x="2116138" y="2139950"/>
            <a:ext cx="1431925" cy="139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6203" name="Rectangle 302"/>
          <p:cNvSpPr>
            <a:spLocks noChangeArrowheads="1"/>
          </p:cNvSpPr>
          <p:nvPr/>
        </p:nvSpPr>
        <p:spPr bwMode="auto">
          <a:xfrm>
            <a:off x="3486150" y="1452563"/>
            <a:ext cx="1981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code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constants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initialized data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sz="2000" u="sng">
                <a:solidFill>
                  <a:srgbClr val="003367"/>
                </a:solidFill>
              </a:rPr>
              <a:t>imports/exports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symbols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types/interfaces</a:t>
            </a:r>
          </a:p>
        </p:txBody>
      </p:sp>
      <p:cxnSp>
        <p:nvCxnSpPr>
          <p:cNvPr id="136204" name="Straight Connector 292"/>
          <p:cNvCxnSpPr>
            <a:cxnSpLocks noChangeShapeType="1"/>
            <a:stCxn id="136213" idx="1"/>
          </p:cNvCxnSpPr>
          <p:nvPr/>
        </p:nvCxnSpPr>
        <p:spPr bwMode="auto">
          <a:xfrm flipH="1" flipV="1">
            <a:off x="5318125" y="2133600"/>
            <a:ext cx="1430338" cy="636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205" name="Straight Connector 292"/>
          <p:cNvCxnSpPr>
            <a:cxnSpLocks noChangeShapeType="1"/>
            <a:stCxn id="136214" idx="1"/>
          </p:cNvCxnSpPr>
          <p:nvPr/>
        </p:nvCxnSpPr>
        <p:spPr bwMode="auto">
          <a:xfrm flipH="1" flipV="1">
            <a:off x="5318125" y="2133600"/>
            <a:ext cx="1430338" cy="1044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206" name="Straight Connector 292"/>
          <p:cNvCxnSpPr>
            <a:cxnSpLocks noChangeShapeType="1"/>
          </p:cNvCxnSpPr>
          <p:nvPr/>
        </p:nvCxnSpPr>
        <p:spPr bwMode="auto">
          <a:xfrm flipH="1" flipV="1">
            <a:off x="5316538" y="2133600"/>
            <a:ext cx="1431925" cy="139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 Box 93"/>
          <p:cNvSpPr txBox="1">
            <a:spLocks noChangeArrowheads="1"/>
          </p:cNvSpPr>
          <p:nvPr/>
        </p:nvSpPr>
        <p:spPr bwMode="auto">
          <a:xfrm>
            <a:off x="6705600" y="1981200"/>
            <a:ext cx="18351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200" b="1" dirty="0" smtClean="0">
                <a:solidFill>
                  <a:srgbClr val="000000"/>
                </a:solidFill>
              </a:rPr>
              <a:t>Process</a:t>
            </a:r>
            <a:endParaRPr lang="en-US" sz="2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5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 descr="25%"/>
          <p:cNvSpPr>
            <a:spLocks noChangeArrowheads="1"/>
          </p:cNvSpPr>
          <p:nvPr/>
        </p:nvSpPr>
        <p:spPr bwMode="auto">
          <a:xfrm>
            <a:off x="5791200" y="5105400"/>
            <a:ext cx="2514600" cy="990600"/>
          </a:xfrm>
          <a:prstGeom prst="rect">
            <a:avLst/>
          </a:prstGeom>
          <a:pattFill prst="pct25">
            <a:fgClr>
              <a:srgbClr val="FAFD00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164866" name="Rectangle 3" descr="25%"/>
          <p:cNvSpPr>
            <a:spLocks noChangeArrowheads="1"/>
          </p:cNvSpPr>
          <p:nvPr/>
        </p:nvSpPr>
        <p:spPr bwMode="auto">
          <a:xfrm>
            <a:off x="5791200" y="4495800"/>
            <a:ext cx="2514600" cy="609600"/>
          </a:xfrm>
          <a:prstGeom prst="rect">
            <a:avLst/>
          </a:prstGeom>
          <a:pattFill prst="pct25">
            <a:fgClr>
              <a:schemeClr val="tx2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164867" name="Rectangle 4" descr="25%"/>
          <p:cNvSpPr>
            <a:spLocks noChangeArrowheads="1"/>
          </p:cNvSpPr>
          <p:nvPr/>
        </p:nvSpPr>
        <p:spPr bwMode="auto">
          <a:xfrm>
            <a:off x="5791200" y="3581400"/>
            <a:ext cx="2514600" cy="914400"/>
          </a:xfrm>
          <a:prstGeom prst="rect">
            <a:avLst/>
          </a:prstGeom>
          <a:pattFill prst="pct25">
            <a:fgClr>
              <a:schemeClr val="accent2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164868" name="Rectangle 5" descr="25%"/>
          <p:cNvSpPr>
            <a:spLocks noChangeArrowheads="1"/>
          </p:cNvSpPr>
          <p:nvPr/>
        </p:nvSpPr>
        <p:spPr bwMode="auto">
          <a:xfrm>
            <a:off x="5791200" y="1524000"/>
            <a:ext cx="2514600" cy="533400"/>
          </a:xfrm>
          <a:prstGeom prst="rect">
            <a:avLst/>
          </a:prstGeom>
          <a:pattFill prst="pct25">
            <a:fgClr>
              <a:srgbClr val="E5405D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164869" name="Rectangle 6" descr="25%"/>
          <p:cNvSpPr>
            <a:spLocks noChangeArrowheads="1"/>
          </p:cNvSpPr>
          <p:nvPr/>
        </p:nvSpPr>
        <p:spPr bwMode="auto">
          <a:xfrm>
            <a:off x="5791200" y="774700"/>
            <a:ext cx="2514600" cy="749300"/>
          </a:xfrm>
          <a:prstGeom prst="rect">
            <a:avLst/>
          </a:prstGeom>
          <a:pattFill prst="pct25">
            <a:fgClr>
              <a:srgbClr val="00B7A5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164870" name="Rectangle 8"/>
          <p:cNvSpPr>
            <a:spLocks noChangeArrowheads="1"/>
          </p:cNvSpPr>
          <p:nvPr/>
        </p:nvSpPr>
        <p:spPr bwMode="auto">
          <a:xfrm>
            <a:off x="5803900" y="774700"/>
            <a:ext cx="2489200" cy="568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164871" name="Line 9"/>
          <p:cNvSpPr>
            <a:spLocks noChangeShapeType="1"/>
          </p:cNvSpPr>
          <p:nvPr/>
        </p:nvSpPr>
        <p:spPr bwMode="auto">
          <a:xfrm>
            <a:off x="5803900" y="20828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2" name="Line 10"/>
          <p:cNvSpPr>
            <a:spLocks noChangeShapeType="1"/>
          </p:cNvSpPr>
          <p:nvPr/>
        </p:nvSpPr>
        <p:spPr bwMode="auto">
          <a:xfrm>
            <a:off x="5803900" y="35814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3" name="Line 11"/>
          <p:cNvSpPr>
            <a:spLocks noChangeShapeType="1"/>
          </p:cNvSpPr>
          <p:nvPr/>
        </p:nvSpPr>
        <p:spPr bwMode="auto">
          <a:xfrm>
            <a:off x="5803900" y="51054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4" name="Line 12"/>
          <p:cNvSpPr>
            <a:spLocks noChangeShapeType="1"/>
          </p:cNvSpPr>
          <p:nvPr/>
        </p:nvSpPr>
        <p:spPr bwMode="auto">
          <a:xfrm>
            <a:off x="5803900" y="15240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5" name="Rectangle 13"/>
          <p:cNvSpPr>
            <a:spLocks noChangeArrowheads="1"/>
          </p:cNvSpPr>
          <p:nvPr/>
        </p:nvSpPr>
        <p:spPr bwMode="auto">
          <a:xfrm>
            <a:off x="8278813" y="6186488"/>
            <a:ext cx="598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0x0</a:t>
            </a:r>
          </a:p>
        </p:txBody>
      </p:sp>
      <p:sp>
        <p:nvSpPr>
          <p:cNvPr id="164876" name="Rectangle 15"/>
          <p:cNvSpPr>
            <a:spLocks noChangeArrowheads="1"/>
          </p:cNvSpPr>
          <p:nvPr/>
        </p:nvSpPr>
        <p:spPr bwMode="auto">
          <a:xfrm>
            <a:off x="6202363" y="457200"/>
            <a:ext cx="1552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0x7fffffff</a:t>
            </a:r>
          </a:p>
        </p:txBody>
      </p:sp>
      <p:sp>
        <p:nvSpPr>
          <p:cNvPr id="164877" name="Line 18"/>
          <p:cNvSpPr>
            <a:spLocks noChangeShapeType="1"/>
          </p:cNvSpPr>
          <p:nvPr/>
        </p:nvSpPr>
        <p:spPr bwMode="auto">
          <a:xfrm>
            <a:off x="5797550" y="4495800"/>
            <a:ext cx="25019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8" name="Rectangle 19"/>
          <p:cNvSpPr>
            <a:spLocks noChangeArrowheads="1"/>
          </p:cNvSpPr>
          <p:nvPr/>
        </p:nvSpPr>
        <p:spPr bwMode="auto">
          <a:xfrm>
            <a:off x="6172200" y="4572000"/>
            <a:ext cx="173920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b="1" dirty="0" smtClean="0">
                <a:solidFill>
                  <a:srgbClr val="F3F3F3"/>
                </a:solidFill>
                <a:latin typeface="Helvetica" charset="0"/>
                <a:cs typeface="Arial" charset="0"/>
              </a:rPr>
              <a:t>Static data</a:t>
            </a:r>
            <a:endParaRPr lang="en-US" b="1" dirty="0">
              <a:solidFill>
                <a:srgbClr val="F3F3F3"/>
              </a:solidFill>
              <a:latin typeface="Helvetica" charset="0"/>
              <a:cs typeface="Arial" charset="0"/>
            </a:endParaRPr>
          </a:p>
        </p:txBody>
      </p:sp>
      <p:sp>
        <p:nvSpPr>
          <p:cNvPr id="157715" name="Rectangle 20"/>
          <p:cNvSpPr>
            <a:spLocks noChangeArrowheads="1"/>
          </p:cNvSpPr>
          <p:nvPr/>
        </p:nvSpPr>
        <p:spPr bwMode="auto">
          <a:xfrm>
            <a:off x="5918200" y="3657600"/>
            <a:ext cx="2184400" cy="828675"/>
          </a:xfrm>
          <a:prstGeom prst="rect">
            <a:avLst/>
          </a:prstGeom>
          <a:noFill/>
          <a:ln>
            <a:noFill/>
          </a:ln>
        </p:spPr>
        <p:txBody>
          <a:bodyPr wrap="none" lIns="90487" tIns="44450" rIns="90487" bIns="44450">
            <a:spAutoFit/>
          </a:bodyPr>
          <a:lstStyle/>
          <a:p>
            <a:pPr algn="ctr" defTabSz="914400" eaLnBrk="0" hangingPunct="0">
              <a:defRPr/>
            </a:pPr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Dynamic data</a:t>
            </a:r>
          </a:p>
          <a:p>
            <a:pPr algn="ctr" defTabSz="914400" eaLnBrk="0" hangingPunct="0">
              <a:defRPr/>
            </a:pPr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(heap/BSS)</a:t>
            </a:r>
          </a:p>
        </p:txBody>
      </p:sp>
      <p:sp>
        <p:nvSpPr>
          <p:cNvPr id="164880" name="Rectangle 21"/>
          <p:cNvSpPr>
            <a:spLocks noChangeArrowheads="1"/>
          </p:cNvSpPr>
          <p:nvPr/>
        </p:nvSpPr>
        <p:spPr bwMode="auto">
          <a:xfrm>
            <a:off x="6477000" y="5181600"/>
            <a:ext cx="12128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 defTabSz="914400" eaLnBrk="0" hangingPunct="0"/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Text</a:t>
            </a:r>
          </a:p>
          <a:p>
            <a:pPr algn="ctr" defTabSz="914400" eaLnBrk="0" hangingPunct="0"/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(code)</a:t>
            </a:r>
          </a:p>
        </p:txBody>
      </p:sp>
      <p:sp>
        <p:nvSpPr>
          <p:cNvPr id="164881" name="Rectangle 23"/>
          <p:cNvSpPr>
            <a:spLocks noChangeArrowheads="1"/>
          </p:cNvSpPr>
          <p:nvPr/>
        </p:nvSpPr>
        <p:spPr bwMode="auto">
          <a:xfrm>
            <a:off x="6508750" y="1598613"/>
            <a:ext cx="10033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Stack</a:t>
            </a:r>
          </a:p>
        </p:txBody>
      </p:sp>
      <p:sp>
        <p:nvSpPr>
          <p:cNvPr id="164882" name="Rectangle 24"/>
          <p:cNvSpPr>
            <a:spLocks noChangeArrowheads="1"/>
          </p:cNvSpPr>
          <p:nvPr/>
        </p:nvSpPr>
        <p:spPr bwMode="auto">
          <a:xfrm>
            <a:off x="6402388" y="957263"/>
            <a:ext cx="1209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FF5008"/>
                </a:solidFill>
                <a:latin typeface="Helvetica" charset="0"/>
                <a:cs typeface="Arial" charset="0"/>
              </a:rPr>
              <a:t>Reserved</a:t>
            </a:r>
          </a:p>
        </p:txBody>
      </p:sp>
      <p:sp>
        <p:nvSpPr>
          <p:cNvPr id="164883" name="Line 12"/>
          <p:cNvSpPr>
            <a:spLocks noChangeShapeType="1"/>
          </p:cNvSpPr>
          <p:nvPr/>
        </p:nvSpPr>
        <p:spPr bwMode="auto">
          <a:xfrm>
            <a:off x="5789613" y="60960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" charset="0"/>
                <a:ea typeface="ＭＳ Ｐゴシック" charset="0"/>
              </a:rPr>
              <a:t>VAS example (32-bit)</a:t>
            </a:r>
          </a:p>
        </p:txBody>
      </p:sp>
      <p:sp>
        <p:nvSpPr>
          <p:cNvPr id="164885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410200" cy="4111625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The program uses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virtual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memory through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its process’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ea typeface="ＭＳ Ｐゴシック" charset="0"/>
              </a:rPr>
              <a:t>Virtual Address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  <a:ea typeface="ＭＳ Ｐゴシック" charset="0"/>
              </a:rPr>
              <a:t>Space:</a:t>
            </a:r>
            <a:endParaRPr lang="en-US" sz="2000" dirty="0" smtClean="0">
              <a:solidFill>
                <a:srgbClr val="800000"/>
              </a:solidFill>
              <a:latin typeface="Arial" charset="0"/>
              <a:ea typeface="ＭＳ Ｐゴシック" charset="0"/>
            </a:endParaRPr>
          </a:p>
          <a:p>
            <a:r>
              <a:rPr lang="en-US" sz="2000" dirty="0" smtClean="0">
                <a:latin typeface="Arial" charset="0"/>
                <a:ea typeface="ＭＳ Ｐゴシック" charset="0"/>
              </a:rPr>
              <a:t>An </a:t>
            </a:r>
            <a:r>
              <a:rPr lang="en-US" sz="2000" dirty="0">
                <a:latin typeface="Arial" charset="0"/>
                <a:ea typeface="ＭＳ Ｐゴシック" charset="0"/>
              </a:rPr>
              <a:t>addressable array of bytes…</a:t>
            </a:r>
          </a:p>
          <a:p>
            <a:r>
              <a:rPr lang="en-US" sz="2000" dirty="0">
                <a:latin typeface="Arial" charset="0"/>
                <a:ea typeface="ＭＳ Ｐゴシック" charset="0"/>
              </a:rPr>
              <a:t>Containing every instruction the process thread can execute…</a:t>
            </a:r>
          </a:p>
          <a:p>
            <a:r>
              <a:rPr lang="en-US" sz="2000" dirty="0">
                <a:latin typeface="Arial" charset="0"/>
                <a:ea typeface="ＭＳ Ｐゴシック" charset="0"/>
              </a:rPr>
              <a:t>And every piece of data those instructions can read/write…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i.e., read/write == </a:t>
            </a:r>
            <a:r>
              <a:rPr lang="en-US" sz="1800" b="1" dirty="0">
                <a:latin typeface="Arial" charset="0"/>
                <a:ea typeface="ＭＳ Ｐゴシック" charset="0"/>
              </a:rPr>
              <a:t>load/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store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on memory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</a:rPr>
              <a:t>Partitioned into logical </a:t>
            </a:r>
            <a:r>
              <a:rPr lang="en-US" sz="2000" b="1" dirty="0">
                <a:solidFill>
                  <a:srgbClr val="651222"/>
                </a:solidFill>
                <a:latin typeface="Arial" charset="0"/>
                <a:ea typeface="ＭＳ Ｐゴシック" charset="0"/>
              </a:rPr>
              <a:t>segments</a:t>
            </a:r>
            <a:r>
              <a:rPr lang="en-US" sz="2000" dirty="0">
                <a:solidFill>
                  <a:srgbClr val="65122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000" dirty="0">
                <a:latin typeface="Arial" charset="0"/>
                <a:ea typeface="ＭＳ Ｐゴシック" charset="0"/>
              </a:rPr>
              <a:t>with distinct purpose and use.</a:t>
            </a:r>
          </a:p>
          <a:p>
            <a:r>
              <a:rPr lang="en-US" sz="2000" dirty="0">
                <a:latin typeface="Arial" charset="0"/>
                <a:ea typeface="ＭＳ Ｐゴシック" charset="0"/>
              </a:rPr>
              <a:t>Every memory reference by a thread is interpreted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in the context of </a:t>
            </a:r>
            <a:r>
              <a:rPr lang="en-US" sz="2000" dirty="0">
                <a:latin typeface="Arial" charset="0"/>
                <a:ea typeface="ＭＳ Ｐゴシック" charset="0"/>
              </a:rPr>
              <a:t>its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VAS.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</a:rPr>
              <a:t>Resolves </a:t>
            </a:r>
            <a:r>
              <a:rPr lang="en-US" sz="1800" dirty="0">
                <a:latin typeface="Arial" charset="0"/>
                <a:ea typeface="ＭＳ Ｐゴシック" charset="0"/>
              </a:rPr>
              <a:t>to a location in machine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memory</a:t>
            </a:r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28" name="Down Arrow 27"/>
          <p:cNvSpPr/>
          <p:nvPr/>
        </p:nvSpPr>
        <p:spPr bwMode="auto">
          <a:xfrm rot="10800000" flipV="1">
            <a:off x="6764338" y="2100263"/>
            <a:ext cx="492125" cy="614362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 rot="10800000">
            <a:off x="6764338" y="2967038"/>
            <a:ext cx="492125" cy="614362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938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1"/>
          <p:cNvSpPr>
            <a:spLocks noChangeArrowheads="1"/>
          </p:cNvSpPr>
          <p:nvPr/>
        </p:nvSpPr>
        <p:spPr bwMode="auto">
          <a:xfrm>
            <a:off x="4332288" y="2203450"/>
            <a:ext cx="457200" cy="113665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71010" name="Rectangle 339"/>
          <p:cNvSpPr>
            <a:spLocks noChangeArrowheads="1"/>
          </p:cNvSpPr>
          <p:nvPr/>
        </p:nvSpPr>
        <p:spPr bwMode="auto">
          <a:xfrm>
            <a:off x="4332288" y="4325938"/>
            <a:ext cx="457200" cy="1724025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71011" name="Title 1"/>
          <p:cNvSpPr>
            <a:spLocks noGrp="1"/>
          </p:cNvSpPr>
          <p:nvPr>
            <p:ph type="title"/>
          </p:nvPr>
        </p:nvSpPr>
        <p:spPr>
          <a:xfrm>
            <a:off x="381000" y="-236538"/>
            <a:ext cx="7620000" cy="1554163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Heap: dynamic memory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332288" y="15303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332288" y="14478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332288" y="16938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332288" y="19415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332288" y="21875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332288" y="24352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332288" y="26812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332288" y="2928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332288" y="31750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332288" y="34210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332288" y="36687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332288" y="39147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332288" y="41624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332288" y="44084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332288" y="46561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332288" y="49847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332288" y="16129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332288" y="17764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332288" y="20240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4332288" y="22701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332288" y="25177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332288" y="27638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32288" y="30099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332288" y="32575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332288" y="35036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4332288" y="37512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332288" y="39973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4332288" y="42449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332288" y="44910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4332288" y="4737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332288" y="50673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332288" y="53133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4332288" y="18589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4332288" y="21050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4332288" y="23526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4332288" y="25987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332288" y="28463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4332288" y="30924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4332288" y="33401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4332288" y="35861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4332288" y="38322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4332288" y="40798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4332288" y="43259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4332288" y="45735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4332288" y="48196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4332288" y="51482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4332288" y="53959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4332288" y="55594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4332288" y="49022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4332288" y="523081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4332288" y="5478463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4332288" y="56419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4332288" y="57245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4332288" y="58070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4332288" y="588962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4332288" y="5972175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4332288" y="60531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4332288" y="61356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4332288" y="62182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4332288" y="630078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4332288" y="6383338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4332288" y="64643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4332288" y="654685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4332288" y="6629400"/>
            <a:ext cx="45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flipH="1" flipV="1">
            <a:off x="4332288" y="1447800"/>
            <a:ext cx="0" cy="5181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H="1" flipV="1">
            <a:off x="4789488" y="1447800"/>
            <a:ext cx="0" cy="5181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078" name="Straight Connector 292"/>
          <p:cNvCxnSpPr>
            <a:cxnSpLocks noChangeShapeType="1"/>
            <a:endCxn id="171079" idx="1"/>
          </p:cNvCxnSpPr>
          <p:nvPr/>
        </p:nvCxnSpPr>
        <p:spPr bwMode="auto">
          <a:xfrm>
            <a:off x="4802188" y="2270125"/>
            <a:ext cx="1128712" cy="527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1079" name="Rectangle 302"/>
          <p:cNvSpPr>
            <a:spLocks noChangeArrowheads="1"/>
          </p:cNvSpPr>
          <p:nvPr/>
        </p:nvSpPr>
        <p:spPr bwMode="auto">
          <a:xfrm>
            <a:off x="5930900" y="2136775"/>
            <a:ext cx="28305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rgbClr val="003367"/>
                </a:solidFill>
              </a:rPr>
              <a:t>Allocated heap blocks for </a:t>
            </a:r>
            <a:r>
              <a:rPr lang="en-US" sz="2000" dirty="0" err="1">
                <a:solidFill>
                  <a:srgbClr val="003367"/>
                </a:solidFill>
              </a:rPr>
              <a:t>structs</a:t>
            </a:r>
            <a:r>
              <a:rPr lang="en-US" sz="2000" dirty="0">
                <a:solidFill>
                  <a:srgbClr val="003367"/>
                </a:solidFill>
              </a:rPr>
              <a:t> or objects.  Align!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 dirty="0">
              <a:solidFill>
                <a:srgbClr val="003367"/>
              </a:solidFill>
            </a:endParaRPr>
          </a:p>
        </p:txBody>
      </p:sp>
      <p:cxnSp>
        <p:nvCxnSpPr>
          <p:cNvPr id="171080" name="Straight Connector 292"/>
          <p:cNvCxnSpPr>
            <a:cxnSpLocks noChangeShapeType="1"/>
            <a:endCxn id="171079" idx="1"/>
          </p:cNvCxnSpPr>
          <p:nvPr/>
        </p:nvCxnSpPr>
        <p:spPr bwMode="auto">
          <a:xfrm flipV="1">
            <a:off x="4802188" y="2797175"/>
            <a:ext cx="1128712" cy="1611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1081" name="Left Brace 76"/>
          <p:cNvSpPr>
            <a:spLocks/>
          </p:cNvSpPr>
          <p:nvPr/>
        </p:nvSpPr>
        <p:spPr bwMode="auto">
          <a:xfrm>
            <a:off x="3505200" y="1460500"/>
            <a:ext cx="685800" cy="5168900"/>
          </a:xfrm>
          <a:prstGeom prst="leftBrace">
            <a:avLst>
              <a:gd name="adj1" fmla="val 834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71082" name="Rectangle 302"/>
          <p:cNvSpPr>
            <a:spLocks noChangeArrowheads="1"/>
          </p:cNvSpPr>
          <p:nvPr/>
        </p:nvSpPr>
        <p:spPr bwMode="auto">
          <a:xfrm>
            <a:off x="369887" y="1858963"/>
            <a:ext cx="31353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sz="2000" dirty="0">
                <a:solidFill>
                  <a:srgbClr val="003367"/>
                </a:solidFill>
              </a:rPr>
              <a:t>A contiguous chunk of </a:t>
            </a:r>
            <a:r>
              <a:rPr lang="en-US" sz="2000" dirty="0" smtClean="0">
                <a:solidFill>
                  <a:srgbClr val="003367"/>
                </a:solidFill>
              </a:rPr>
              <a:t>virtual memory </a:t>
            </a:r>
            <a:r>
              <a:rPr lang="en-US" sz="2000" dirty="0">
                <a:solidFill>
                  <a:srgbClr val="003367"/>
                </a:solidFill>
              </a:rPr>
              <a:t>obtained from OS kernel.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rgbClr val="003367"/>
                </a:solidFill>
              </a:rPr>
              <a:t>E.g., with Unix </a:t>
            </a:r>
            <a:r>
              <a:rPr lang="en-US" sz="2000" i="1" dirty="0" err="1">
                <a:solidFill>
                  <a:srgbClr val="003367"/>
                </a:solidFill>
              </a:rPr>
              <a:t>sbrk</a:t>
            </a:r>
            <a:r>
              <a:rPr lang="en-US" sz="2000" dirty="0">
                <a:solidFill>
                  <a:srgbClr val="003367"/>
                </a:solidFill>
              </a:rPr>
              <a:t>() system call.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 dirty="0">
              <a:solidFill>
                <a:srgbClr val="003367"/>
              </a:solidFill>
            </a:endParaRPr>
          </a:p>
        </p:txBody>
      </p:sp>
      <p:sp>
        <p:nvSpPr>
          <p:cNvPr id="171083" name="Rectangle 302"/>
          <p:cNvSpPr>
            <a:spLocks noChangeArrowheads="1"/>
          </p:cNvSpPr>
          <p:nvPr/>
        </p:nvSpPr>
        <p:spPr bwMode="auto">
          <a:xfrm>
            <a:off x="304800" y="3657600"/>
            <a:ext cx="3429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rgbClr val="003367"/>
                </a:solidFill>
              </a:rPr>
              <a:t>A runtime library obtains the block and manages it as a “heap” for use by the programming language environment, to store dynamic objects.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 dirty="0">
              <a:solidFill>
                <a:srgbClr val="003367"/>
              </a:solidFill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en-US" sz="2000" dirty="0">
                <a:solidFill>
                  <a:srgbClr val="003367"/>
                </a:solidFill>
              </a:rPr>
              <a:t>E.g., with Unix </a:t>
            </a:r>
            <a:r>
              <a:rPr lang="en-US" sz="2000" i="1" dirty="0" err="1">
                <a:solidFill>
                  <a:srgbClr val="003367"/>
                </a:solidFill>
              </a:rPr>
              <a:t>malloc</a:t>
            </a:r>
            <a:r>
              <a:rPr lang="en-US" sz="2000" i="1" dirty="0">
                <a:solidFill>
                  <a:srgbClr val="003367"/>
                </a:solidFill>
              </a:rPr>
              <a:t> </a:t>
            </a:r>
            <a:r>
              <a:rPr lang="en-US" sz="2000" dirty="0">
                <a:solidFill>
                  <a:srgbClr val="003367"/>
                </a:solidFill>
              </a:rPr>
              <a:t>and </a:t>
            </a:r>
            <a:r>
              <a:rPr lang="en-US" sz="2000" i="1" dirty="0">
                <a:solidFill>
                  <a:srgbClr val="003367"/>
                </a:solidFill>
              </a:rPr>
              <a:t>free </a:t>
            </a:r>
            <a:r>
              <a:rPr lang="en-US" sz="2000" dirty="0">
                <a:solidFill>
                  <a:srgbClr val="003367"/>
                </a:solidFill>
              </a:rPr>
              <a:t>library calls.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 dirty="0">
              <a:solidFill>
                <a:srgbClr val="003367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 dirty="0">
              <a:solidFill>
                <a:srgbClr val="003367"/>
              </a:solidFill>
            </a:endParaRPr>
          </a:p>
        </p:txBody>
      </p:sp>
      <p:pic>
        <p:nvPicPr>
          <p:cNvPr id="171084" name="Picture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08488"/>
            <a:ext cx="283686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302"/>
          <p:cNvSpPr>
            <a:spLocks noChangeArrowheads="1"/>
          </p:cNvSpPr>
          <p:nvPr/>
        </p:nvSpPr>
        <p:spPr bwMode="auto">
          <a:xfrm>
            <a:off x="5715000" y="3505200"/>
            <a:ext cx="2830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 smtClean="0">
                <a:solidFill>
                  <a:srgbClr val="003367"/>
                </a:solidFill>
              </a:rPr>
              <a:t>Free block</a:t>
            </a:r>
            <a:endParaRPr lang="en-US" sz="2000" dirty="0">
              <a:solidFill>
                <a:srgbClr val="003367"/>
              </a:solidFill>
            </a:endParaRPr>
          </a:p>
        </p:txBody>
      </p:sp>
      <p:cxnSp>
        <p:nvCxnSpPr>
          <p:cNvPr id="79" name="Straight Connector 292"/>
          <p:cNvCxnSpPr>
            <a:cxnSpLocks noChangeShapeType="1"/>
          </p:cNvCxnSpPr>
          <p:nvPr/>
        </p:nvCxnSpPr>
        <p:spPr bwMode="auto">
          <a:xfrm>
            <a:off x="4800600" y="3352800"/>
            <a:ext cx="1662112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9563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Get started on heap manager!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11162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To get started on heap manager, download the files and type “make”.</a:t>
            </a:r>
          </a:p>
          <a:p>
            <a:pPr lvl="1">
              <a:defRPr/>
            </a:pPr>
            <a:r>
              <a:rPr lang="en-US" sz="1800" dirty="0" smtClean="0"/>
              <a:t>Provides a script to build the heap manager test programs on Linux or </a:t>
            </a:r>
            <a:r>
              <a:rPr lang="en-US" sz="1800" dirty="0" err="1" smtClean="0"/>
              <a:t>MacOS</a:t>
            </a:r>
            <a:r>
              <a:rPr lang="en-US" sz="1800" dirty="0" smtClean="0"/>
              <a:t>.</a:t>
            </a:r>
          </a:p>
          <a:p>
            <a:pPr>
              <a:defRPr/>
            </a:pPr>
            <a:r>
              <a:rPr lang="en-US" sz="2000" dirty="0" smtClean="0"/>
              <a:t>This lab is just a taste of system programming in C.</a:t>
            </a:r>
          </a:p>
          <a:p>
            <a:pPr>
              <a:defRPr/>
            </a:pPr>
            <a:r>
              <a:rPr lang="en-US" sz="2000" dirty="0" smtClean="0"/>
              <a:t>The classic text is CS:APP.</a:t>
            </a:r>
          </a:p>
          <a:p>
            <a:pPr>
              <a:defRPr/>
            </a:pPr>
            <a:r>
              <a:rPr lang="en-US" sz="2000" dirty="0" smtClean="0"/>
              <a:t>Also see PDF “</a:t>
            </a: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What every computer systems student should know about computers</a:t>
            </a:r>
            <a:r>
              <a:rPr lang="en-US" sz="2000" dirty="0" smtClean="0"/>
              <a:t>” on the course website.</a:t>
            </a:r>
          </a:p>
          <a:p>
            <a:pPr>
              <a:defRPr/>
            </a:pPr>
            <a:r>
              <a:rPr lang="en-US" sz="2000" dirty="0" smtClean="0"/>
              <a:t>You may think of it as notes from CS:APP.  It covers background from Computer Architecture and also some material for this class.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1679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1866900"/>
            <a:ext cx="226853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0" name="Rectangle 6"/>
          <p:cNvSpPr>
            <a:spLocks noChangeArrowheads="1"/>
          </p:cNvSpPr>
          <p:nvPr/>
        </p:nvSpPr>
        <p:spPr bwMode="auto">
          <a:xfrm>
            <a:off x="6307138" y="4810125"/>
            <a:ext cx="2622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51222"/>
                </a:solidFill>
                <a:hlinkClick r:id="rId3"/>
              </a:rPr>
              <a:t>http://csapp.cs.cmu.edu</a:t>
            </a:r>
            <a:endParaRPr lang="en-US" sz="1800">
              <a:solidFill>
                <a:srgbClr val="651222"/>
              </a:solidFill>
            </a:endParaRPr>
          </a:p>
          <a:p>
            <a:r>
              <a:rPr lang="en-US" sz="1800">
                <a:solidFill>
                  <a:srgbClr val="651222"/>
                </a:solidFill>
              </a:rPr>
              <a:t>a classic</a:t>
            </a:r>
          </a:p>
        </p:txBody>
      </p:sp>
    </p:spTree>
    <p:extLst>
      <p:ext uri="{BB962C8B-B14F-4D97-AF65-F5344CB8AC3E}">
        <p14:creationId xmlns:p14="http://schemas.microsoft.com/office/powerpoint/2010/main" val="239912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5">
      <a:dk1>
        <a:srgbClr val="003367"/>
      </a:dk1>
      <a:lt1>
        <a:srgbClr val="37305A"/>
      </a:lt1>
      <a:dk2>
        <a:srgbClr val="E0E4DC"/>
      </a:dk2>
      <a:lt2>
        <a:srgbClr val="B5B5B5"/>
      </a:lt2>
      <a:accent1>
        <a:srgbClr val="4D8CF1"/>
      </a:accent1>
      <a:accent2>
        <a:srgbClr val="651222"/>
      </a:accent2>
      <a:accent3>
        <a:srgbClr val="0036A6"/>
      </a:accent3>
      <a:accent4>
        <a:srgbClr val="666666"/>
      </a:accent4>
      <a:accent5>
        <a:srgbClr val="738300"/>
      </a:accent5>
      <a:accent6>
        <a:srgbClr val="003367"/>
      </a:accent6>
      <a:hlink>
        <a:srgbClr val="0036A6"/>
      </a:hlink>
      <a:folHlink>
        <a:srgbClr val="4E005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87032</TotalTime>
  <Words>2788</Words>
  <Application>Microsoft Macintosh PowerPoint</Application>
  <PresentationFormat>On-screen Show (4:3)</PresentationFormat>
  <Paragraphs>489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PowerPoint Presentation</vt:lpstr>
      <vt:lpstr>OS Platform</vt:lpstr>
      <vt:lpstr>A simple module</vt:lpstr>
      <vt:lpstr>Calling the module</vt:lpstr>
      <vt:lpstr>The Birth of a Program (C/Ux)</vt:lpstr>
      <vt:lpstr>Running a program</vt:lpstr>
      <vt:lpstr>VAS example (32-bit)</vt:lpstr>
      <vt:lpstr>Heap: dynamic memory</vt:lpstr>
      <vt:lpstr>Get started on heap manager!</vt:lpstr>
      <vt:lpstr>Basic hints on using Unix</vt:lpstr>
      <vt:lpstr>Using the heap (1)</vt:lpstr>
      <vt:lpstr>Using the heap (2)</vt:lpstr>
      <vt:lpstr>Endianness</vt:lpstr>
      <vt:lpstr>64 bytes: 3 ways</vt:lpstr>
      <vt:lpstr>Alignment</vt:lpstr>
      <vt:lpstr>Using the heap (3)</vt:lpstr>
      <vt:lpstr>Using the heap (4)</vt:lpstr>
      <vt:lpstr>WARNING</vt:lpstr>
      <vt:lpstr>Another way</vt:lpstr>
      <vt:lpstr>Digression: Garbage collection</vt:lpstr>
      <vt:lpstr>Pointer arithmetic</vt:lpstr>
      <vt:lpstr>Pointer arithmetic</vt:lpstr>
      <vt:lpstr>About the heap manager</vt:lpstr>
      <vt:lpstr>Heap manager policy</vt:lpstr>
      <vt:lpstr>Variable Partitioning</vt:lpstr>
      <vt:lpstr>Fixed Partitioning</vt:lpstr>
      <vt:lpstr>PowerPoint Presentation</vt:lpstr>
      <vt:lpstr>cpu.c (OSTEP)</vt:lpstr>
      <vt:lpstr>Foreground and background</vt:lpstr>
      <vt:lpstr>mem.c (OSTEP)</vt:lpstr>
      <vt:lpstr>Operating Systems: The Classical View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About Systems</dc:title>
  <dc:subject/>
  <dc:creator>Jeff Chase</dc:creator>
  <cp:keywords/>
  <dc:description/>
  <cp:lastModifiedBy>Jeff Chase</cp:lastModifiedBy>
  <cp:revision>5254</cp:revision>
  <cp:lastPrinted>1601-01-01T00:00:00Z</cp:lastPrinted>
  <dcterms:created xsi:type="dcterms:W3CDTF">2011-04-11T18:52:21Z</dcterms:created>
  <dcterms:modified xsi:type="dcterms:W3CDTF">2013-02-14T13:37:16Z</dcterms:modified>
  <cp:category/>
</cp:coreProperties>
</file>