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7741" r:id="rId2"/>
  </p:sldMasterIdLst>
  <p:notesMasterIdLst>
    <p:notesMasterId r:id="rId42"/>
  </p:notesMasterIdLst>
  <p:handoutMasterIdLst>
    <p:handoutMasterId r:id="rId43"/>
  </p:handoutMasterIdLst>
  <p:sldIdLst>
    <p:sldId id="256" r:id="rId3"/>
    <p:sldId id="1228" r:id="rId4"/>
    <p:sldId id="1202" r:id="rId5"/>
    <p:sldId id="1161" r:id="rId6"/>
    <p:sldId id="1168" r:id="rId7"/>
    <p:sldId id="1230" r:id="rId8"/>
    <p:sldId id="1162" r:id="rId9"/>
    <p:sldId id="1224" r:id="rId10"/>
    <p:sldId id="1214" r:id="rId11"/>
    <p:sldId id="1212" r:id="rId12"/>
    <p:sldId id="1213" r:id="rId13"/>
    <p:sldId id="1231" r:id="rId14"/>
    <p:sldId id="1262" r:id="rId15"/>
    <p:sldId id="1199" r:id="rId16"/>
    <p:sldId id="1225" r:id="rId17"/>
    <p:sldId id="1235" r:id="rId18"/>
    <p:sldId id="1253" r:id="rId19"/>
    <p:sldId id="1252" r:id="rId20"/>
    <p:sldId id="1255" r:id="rId21"/>
    <p:sldId id="1254" r:id="rId22"/>
    <p:sldId id="1241" r:id="rId23"/>
    <p:sldId id="1233" r:id="rId24"/>
    <p:sldId id="1234" r:id="rId25"/>
    <p:sldId id="1165" r:id="rId26"/>
    <p:sldId id="1257" r:id="rId27"/>
    <p:sldId id="1103" r:id="rId28"/>
    <p:sldId id="1258" r:id="rId29"/>
    <p:sldId id="1259" r:id="rId30"/>
    <p:sldId id="1155" r:id="rId31"/>
    <p:sldId id="1243" r:id="rId32"/>
    <p:sldId id="1244" r:id="rId33"/>
    <p:sldId id="1261" r:id="rId34"/>
    <p:sldId id="1170" r:id="rId35"/>
    <p:sldId id="1263" r:id="rId36"/>
    <p:sldId id="1247" r:id="rId37"/>
    <p:sldId id="1248" r:id="rId38"/>
    <p:sldId id="1249" r:id="rId39"/>
    <p:sldId id="1250" r:id="rId40"/>
    <p:sldId id="1256" r:id="rId41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A8DFB"/>
    <a:srgbClr val="618FFD"/>
    <a:srgbClr val="00264D"/>
    <a:srgbClr val="636464"/>
    <a:srgbClr val="F3F3F3"/>
    <a:srgbClr val="46FF77"/>
    <a:srgbClr val="E8161F"/>
    <a:srgbClr val="E8E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08" y="-3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44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buNone/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200">
                <a:cs typeface="Arial" charset="0"/>
              </a:defRPr>
            </a:lvl1pPr>
          </a:lstStyle>
          <a:p>
            <a:pPr>
              <a:defRPr/>
            </a:pPr>
            <a:fld id="{48D443D6-FB5E-7C42-B16E-7EDDCD870E40}" type="datetime1">
              <a:rPr lang="en-US"/>
              <a:pPr>
                <a:defRPr/>
              </a:pPr>
              <a:t>2/14/13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buNone/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200">
                <a:cs typeface="Arial" charset="0"/>
              </a:defRPr>
            </a:lvl1pPr>
          </a:lstStyle>
          <a:p>
            <a:pPr>
              <a:defRPr/>
            </a:pPr>
            <a:fld id="{E037FB44-4180-0044-AD26-22E815129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116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2150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D7113CB9-9A72-F24E-8D2E-4CA3AFA73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93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0ED531-658C-4640-BF33-A8FA3EEF0D5A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fld id="{DF45D68E-A24C-5A4D-89D4-C6C5C625865F}" type="slidenum">
              <a:rPr lang="en-US" sz="1200">
                <a:solidFill>
                  <a:srgbClr val="000000"/>
                </a:solidFill>
                <a:latin typeface="Calibri" charset="0"/>
              </a:rPr>
              <a:pPr defTabSz="455613" eaLnBrk="1" hangingPunct="1"/>
              <a:t>7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2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solidFill>
            <a:srgbClr val="FFFFFF"/>
          </a:solidFill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269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919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3124200" y="6229350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B7102-0CB9-2C4E-AEDB-C4FD3D7C4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0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72EF1-6F47-D640-B2E7-CE29AE316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3943C-0B4E-7540-BE21-8AE447187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61F8E-40E6-F244-A197-61ABB368B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04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9989D-2DF0-E04F-86F4-5E7523BBD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67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F66F0-ADC0-7944-ACE8-E10F2F605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92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-339725"/>
            <a:ext cx="2055812" cy="605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339725"/>
            <a:ext cx="6018213" cy="605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FE78-F78F-E340-8CB8-0DC3663E1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4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725"/>
            <a:ext cx="8226425" cy="1554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32213"/>
            <a:ext cx="403701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9C33D-895D-2E41-A011-51E16DD4E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88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725"/>
            <a:ext cx="8226425" cy="1554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AA761-8F8E-D446-AF93-7C15B707A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22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4" name="Slide Number Placeholder 70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93563-4FAB-AE41-A46A-3C5A6444A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lide Number Placeholder 70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5779-8119-F54C-A481-A6CAA2720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1028"/>
          <p:cNvSpPr>
            <a:spLocks noGrp="1" noChangeArrowheads="1"/>
          </p:cNvSpPr>
          <p:nvPr>
            <p:ph type="dt" sz="half" idx="12"/>
          </p:nvPr>
        </p:nvSpPr>
        <p:spPr>
          <a:xfrm>
            <a:off x="685800" y="626745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29"/>
          <p:cNvSpPr>
            <a:spLocks noGrp="1" noChangeArrowheads="1"/>
          </p:cNvSpPr>
          <p:nvPr>
            <p:ph type="ftr" sz="quarter" idx="13"/>
          </p:nvPr>
        </p:nvSpPr>
        <p:spPr>
          <a:xfrm>
            <a:off x="3124200" y="626745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04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EF1D-4984-1046-9052-61BF7C581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lide Number Placeholder 492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C988C-A77D-8B43-B163-6E50E3796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4181"/>
      </p:ext>
    </p:extLst>
  </p:cSld>
  <p:clrMapOvr>
    <a:masterClrMapping/>
  </p:clrMapOvr>
  <p:transition xmlns:p14="http://schemas.microsoft.com/office/powerpoint/2010/main" spd="slow" advClick="0" advTm="7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idx="10"/>
          </p:nvPr>
        </p:nvSpPr>
        <p:spPr>
          <a:xfrm>
            <a:off x="6858000" y="6248400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7740E11-9CFB-B54D-84A8-E9F7C80E41CB}" type="slidenum">
              <a:rPr lang="en-US"/>
              <a:pPr>
                <a:defRPr/>
              </a:pPr>
              <a:t>‹#›</a:t>
            </a:fld>
            <a:r>
              <a:rPr lang="en-US"/>
              <a:t> of 12</a:t>
            </a:r>
          </a:p>
        </p:txBody>
      </p:sp>
    </p:spTree>
    <p:extLst>
      <p:ext uri="{BB962C8B-B14F-4D97-AF65-F5344CB8AC3E}">
        <p14:creationId xmlns:p14="http://schemas.microsoft.com/office/powerpoint/2010/main" val="17041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9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 noChangeArrowheads="1"/>
          </p:cNvSpPr>
          <p:nvPr>
            <p:ph type="sldNum" idx="10"/>
          </p:nvPr>
        </p:nvSpPr>
        <p:spPr>
          <a:xfrm>
            <a:off x="3124200" y="6229350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93E3D-F40E-5E49-AE61-FB4A0F70F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1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919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FB35C-7917-734A-BEB8-F2442E3C7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6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858000" y="6248400"/>
            <a:ext cx="2130425" cy="473075"/>
          </a:xfrm>
        </p:spPr>
        <p:txBody>
          <a:bodyPr/>
          <a:lstStyle>
            <a:lvl1pPr>
              <a:buFont typeface="Times New Roman" charset="0"/>
              <a:buNone/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531AB3E-E835-D641-A9D2-07DEBE8216C9}" type="slidenum">
              <a:rPr lang="en-US"/>
              <a:pPr>
                <a:defRPr/>
              </a:pPr>
              <a:t>‹#›</a:t>
            </a:fld>
            <a:r>
              <a:rPr lang="en-US"/>
              <a:t> of 12</a:t>
            </a:r>
          </a:p>
        </p:txBody>
      </p:sp>
    </p:spTree>
    <p:extLst>
      <p:ext uri="{BB962C8B-B14F-4D97-AF65-F5344CB8AC3E}">
        <p14:creationId xmlns:p14="http://schemas.microsoft.com/office/powerpoint/2010/main" val="107882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1C7A3-F2AE-924C-B529-3EEA95A2B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3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8D250-1F31-1E4B-BECA-483B5C350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7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D6D5B-0A7B-BE44-9241-445D70D50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5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97" r:id="rId1"/>
    <p:sldLayoutId id="2147487798" r:id="rId2"/>
    <p:sldLayoutId id="2147487784" r:id="rId3"/>
    <p:sldLayoutId id="2147487799" r:id="rId4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00264D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00264D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>
          <a:solidFill>
            <a:srgbClr val="00264D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124200" y="6229350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033DE0C7-245D-944A-922F-0D8B851A6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85" r:id="rId1"/>
    <p:sldLayoutId id="2147487800" r:id="rId2"/>
    <p:sldLayoutId id="2147487786" r:id="rId3"/>
    <p:sldLayoutId id="2147487787" r:id="rId4"/>
    <p:sldLayoutId id="2147487788" r:id="rId5"/>
    <p:sldLayoutId id="2147487789" r:id="rId6"/>
    <p:sldLayoutId id="2147487790" r:id="rId7"/>
    <p:sldLayoutId id="2147487791" r:id="rId8"/>
    <p:sldLayoutId id="2147487792" r:id="rId9"/>
    <p:sldLayoutId id="2147487793" r:id="rId10"/>
    <p:sldLayoutId id="2147487794" r:id="rId11"/>
    <p:sldLayoutId id="2147487795" r:id="rId12"/>
    <p:sldLayoutId id="2147487796" r:id="rId13"/>
    <p:sldLayoutId id="2147487801" r:id="rId14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800" b="1">
          <a:solidFill>
            <a:srgbClr val="00264D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hyperlink" Target="http://duartes.org/gustavo/blog/category/linux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066800" y="1524000"/>
            <a:ext cx="7162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200" b="1" dirty="0" smtClean="0">
                <a:solidFill>
                  <a:srgbClr val="161645"/>
                </a:solidFill>
                <a:latin typeface="Calibri" charset="0"/>
              </a:rPr>
              <a:t>Mode, space, and context: the basics</a:t>
            </a:r>
            <a:endParaRPr lang="en-US" sz="3200" b="1" dirty="0">
              <a:solidFill>
                <a:srgbClr val="161645"/>
              </a:solidFill>
              <a:latin typeface="Calibri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b="1" dirty="0">
              <a:solidFill>
                <a:srgbClr val="161645"/>
              </a:solidFill>
              <a:latin typeface="Calibri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2400" y="3581400"/>
            <a:ext cx="845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 dirty="0">
                <a:solidFill>
                  <a:srgbClr val="161645"/>
                </a:solidFill>
                <a:latin typeface="Calibri" charset="0"/>
              </a:rPr>
              <a:t>Jeff Chase</a:t>
            </a:r>
          </a:p>
          <a:p>
            <a:pPr algn="ctr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 dirty="0">
                <a:solidFill>
                  <a:srgbClr val="161645"/>
                </a:solidFill>
                <a:latin typeface="Calibri" charset="0"/>
              </a:rPr>
              <a:t>Duke University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5936975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038600"/>
            <a:ext cx="2640135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4038600"/>
            <a:ext cx="2640135" cy="175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cores</a:t>
            </a:r>
            <a:endParaRPr lang="en-US" dirty="0"/>
          </a:p>
        </p:txBody>
      </p:sp>
      <p:sp>
        <p:nvSpPr>
          <p:cNvPr id="7" name="TextBox 52"/>
          <p:cNvSpPr txBox="1">
            <a:spLocks noChangeArrowheads="1"/>
          </p:cNvSpPr>
          <p:nvPr/>
        </p:nvSpPr>
        <p:spPr bwMode="auto">
          <a:xfrm>
            <a:off x="685800" y="5638800"/>
            <a:ext cx="1495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3367"/>
                </a:solidFill>
              </a:rPr>
              <a:t>Core #1</a:t>
            </a:r>
            <a:endParaRPr lang="en-US" sz="2800" b="1" dirty="0">
              <a:solidFill>
                <a:srgbClr val="003367"/>
              </a:solidFill>
            </a:endParaRPr>
          </a:p>
        </p:txBody>
      </p:sp>
      <p:sp>
        <p:nvSpPr>
          <p:cNvPr id="8" name="TextBox 52"/>
          <p:cNvSpPr txBox="1">
            <a:spLocks noChangeArrowheads="1"/>
          </p:cNvSpPr>
          <p:nvPr/>
        </p:nvSpPr>
        <p:spPr bwMode="auto">
          <a:xfrm>
            <a:off x="3810000" y="5635625"/>
            <a:ext cx="1495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003367"/>
                </a:solidFill>
              </a:rPr>
              <a:t>Core #2</a:t>
            </a:r>
            <a:endParaRPr lang="en-US" sz="2800" b="1" dirty="0">
              <a:solidFill>
                <a:srgbClr val="003367"/>
              </a:solidFill>
            </a:endParaRPr>
          </a:p>
        </p:txBody>
      </p:sp>
      <p:sp>
        <p:nvSpPr>
          <p:cNvPr id="9" name="Rectangle 302"/>
          <p:cNvSpPr>
            <a:spLocks noChangeArrowheads="1"/>
          </p:cNvSpPr>
          <p:nvPr/>
        </p:nvSpPr>
        <p:spPr bwMode="auto">
          <a:xfrm>
            <a:off x="6172200" y="2514600"/>
            <a:ext cx="2895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 smtClean="0">
                <a:solidFill>
                  <a:srgbClr val="003367"/>
                </a:solidFill>
              </a:rPr>
              <a:t>The machine has a bank of CPU cores for threads to run on. 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 dirty="0">
              <a:solidFill>
                <a:srgbClr val="003367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 smtClean="0">
                <a:solidFill>
                  <a:srgbClr val="003367"/>
                </a:solidFill>
              </a:rPr>
              <a:t>The OS allocates cores to threads.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 dirty="0">
              <a:solidFill>
                <a:srgbClr val="003367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 smtClean="0">
                <a:solidFill>
                  <a:srgbClr val="003367"/>
                </a:solidFill>
              </a:rPr>
              <a:t>Cores are hardware.  They go where the driver tells them.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 dirty="0">
              <a:solidFill>
                <a:srgbClr val="003367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 smtClean="0">
                <a:solidFill>
                  <a:srgbClr val="003367"/>
                </a:solidFill>
              </a:rPr>
              <a:t>Switch drivers any time.</a:t>
            </a:r>
            <a:endParaRPr lang="en-US" sz="2000" dirty="0">
              <a:solidFill>
                <a:srgbClr val="0033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6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61" y="1524000"/>
            <a:ext cx="7636539" cy="5130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drive cores</a:t>
            </a:r>
            <a:endParaRPr lang="en-US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239000" y="381000"/>
            <a:ext cx="914400" cy="914400"/>
            <a:chOff x="4480" y="2017"/>
            <a:chExt cx="576" cy="576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4480" y="2017"/>
              <a:ext cx="576" cy="576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 flipH="1">
              <a:off x="4680" y="2144"/>
              <a:ext cx="197" cy="336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 rot="-8460389">
              <a:off x="4505" y="2094"/>
              <a:ext cx="69" cy="7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1333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58763"/>
            <a:ext cx="8226425" cy="1554163"/>
          </a:xfrm>
        </p:spPr>
        <p:txBody>
          <a:bodyPr/>
          <a:lstStyle/>
          <a:p>
            <a:r>
              <a:rPr lang="en-US" sz="3600" dirty="0" smtClean="0"/>
              <a:t>What was the point of that whole thing with the electric sheep actors?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process is a running program.</a:t>
            </a:r>
          </a:p>
          <a:p>
            <a:r>
              <a:rPr lang="en-US" sz="2000" dirty="0" smtClean="0"/>
              <a:t>A running program (a process) has at least one thread (“main”), but it may (optionally) create other threads.</a:t>
            </a:r>
          </a:p>
          <a:p>
            <a:r>
              <a:rPr lang="en-US" sz="2000" dirty="0" smtClean="0"/>
              <a:t>The threads execute the program (“perform the script”).</a:t>
            </a:r>
          </a:p>
          <a:p>
            <a:r>
              <a:rPr lang="en-US" sz="2000" dirty="0" smtClean="0"/>
              <a:t>The threads execute on the “stage” of the process virtual memory, with access </a:t>
            </a:r>
            <a:r>
              <a:rPr lang="en-US" sz="2000" dirty="0" smtClean="0"/>
              <a:t>to a private instance of the </a:t>
            </a:r>
            <a:r>
              <a:rPr lang="en-US" sz="2000" dirty="0" smtClean="0"/>
              <a:t>program’s code and data.</a:t>
            </a:r>
          </a:p>
          <a:p>
            <a:r>
              <a:rPr lang="en-US" sz="2000" dirty="0" smtClean="0"/>
              <a:t>A thread can access any virtual memory in its process, but is contained by the “fence” of the process virtual address space. </a:t>
            </a:r>
          </a:p>
          <a:p>
            <a:r>
              <a:rPr lang="en-US" sz="2000" dirty="0" smtClean="0"/>
              <a:t>Threads run on cores: a thread’s core executes instructions for it. </a:t>
            </a:r>
          </a:p>
          <a:p>
            <a:r>
              <a:rPr lang="en-US" sz="2000" dirty="0" smtClean="0"/>
              <a:t>Sometimes threads idle to wait for a free core, or for some event.  Sometimes cores idle to wait for a ready thread to run.</a:t>
            </a:r>
          </a:p>
          <a:p>
            <a:r>
              <a:rPr lang="en-US" sz="2000" dirty="0" smtClean="0"/>
              <a:t>The operating system kernel shares/multiplexes the computer’s memory and cores among the virtual memories and threads.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325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096000" y="1447800"/>
            <a:ext cx="2971800" cy="4876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704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Processes and threads</a:t>
            </a:r>
          </a:p>
        </p:txBody>
      </p:sp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2627313" y="2209800"/>
            <a:ext cx="473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4000" b="1">
                <a:solidFill>
                  <a:srgbClr val="000000"/>
                </a:solidFill>
                <a:cs typeface="Arial" charset="0"/>
              </a:rPr>
              <a:t>+</a:t>
            </a: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5175250" y="2206625"/>
            <a:ext cx="996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4000" b="1">
                <a:solidFill>
                  <a:srgbClr val="000000"/>
                </a:solidFill>
                <a:cs typeface="Arial" charset="0"/>
              </a:rPr>
              <a:t>+…</a:t>
            </a: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87044" name="Group 23"/>
          <p:cNvGrpSpPr>
            <a:grpSpLocks/>
          </p:cNvGrpSpPr>
          <p:nvPr/>
        </p:nvGrpSpPr>
        <p:grpSpPr bwMode="auto">
          <a:xfrm>
            <a:off x="596900" y="1538288"/>
            <a:ext cx="2152650" cy="1479550"/>
            <a:chOff x="1903" y="969"/>
            <a:chExt cx="1356" cy="932"/>
          </a:xfrm>
        </p:grpSpPr>
        <p:grpSp>
          <p:nvGrpSpPr>
            <p:cNvPr id="87074" name="Group 24"/>
            <p:cNvGrpSpPr>
              <a:grpSpLocks/>
            </p:cNvGrpSpPr>
            <p:nvPr/>
          </p:nvGrpSpPr>
          <p:grpSpPr bwMode="auto">
            <a:xfrm>
              <a:off x="2397" y="1302"/>
              <a:ext cx="391" cy="574"/>
              <a:chOff x="4691" y="3082"/>
              <a:chExt cx="289" cy="426"/>
            </a:xfrm>
          </p:grpSpPr>
          <p:sp>
            <p:nvSpPr>
              <p:cNvPr id="87076" name="AutoShape 25"/>
              <p:cNvSpPr>
                <a:spLocks noChangeArrowheads="1"/>
              </p:cNvSpPr>
              <p:nvPr/>
            </p:nvSpPr>
            <p:spPr bwMode="auto">
              <a:xfrm>
                <a:off x="4691" y="3082"/>
                <a:ext cx="289" cy="83"/>
              </a:xfrm>
              <a:prstGeom prst="flowChartProcess">
                <a:avLst/>
              </a:prstGeom>
              <a:solidFill>
                <a:srgbClr val="3366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 sz="14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7077" name="AutoShape 26"/>
              <p:cNvSpPr>
                <a:spLocks noChangeArrowheads="1"/>
              </p:cNvSpPr>
              <p:nvPr/>
            </p:nvSpPr>
            <p:spPr bwMode="auto">
              <a:xfrm>
                <a:off x="4691" y="3165"/>
                <a:ext cx="289" cy="50"/>
              </a:xfrm>
              <a:prstGeom prst="flowChartProcess">
                <a:avLst/>
              </a:prstGeom>
              <a:solidFill>
                <a:srgbClr val="00808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 sz="14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7078" name="AutoShape 27"/>
              <p:cNvSpPr>
                <a:spLocks noChangeArrowheads="1"/>
              </p:cNvSpPr>
              <p:nvPr/>
            </p:nvSpPr>
            <p:spPr bwMode="auto">
              <a:xfrm>
                <a:off x="4691" y="3215"/>
                <a:ext cx="289" cy="83"/>
              </a:xfrm>
              <a:prstGeom prst="flowChartProcess">
                <a:avLst/>
              </a:prstGeom>
              <a:solidFill>
                <a:srgbClr val="6666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7079" name="AutoShape 28"/>
              <p:cNvSpPr>
                <a:spLocks noChangeArrowheads="1"/>
              </p:cNvSpPr>
              <p:nvPr/>
            </p:nvSpPr>
            <p:spPr bwMode="auto">
              <a:xfrm>
                <a:off x="4691" y="3298"/>
                <a:ext cx="289" cy="16"/>
              </a:xfrm>
              <a:prstGeom prst="flowChartProcess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7080" name="AutoShape 29"/>
              <p:cNvSpPr>
                <a:spLocks noChangeArrowheads="1"/>
              </p:cNvSpPr>
              <p:nvPr/>
            </p:nvSpPr>
            <p:spPr bwMode="auto">
              <a:xfrm>
                <a:off x="4691" y="3314"/>
                <a:ext cx="289" cy="84"/>
              </a:xfrm>
              <a:prstGeom prst="flowChartProcess">
                <a:avLst/>
              </a:prstGeom>
              <a:solidFill>
                <a:srgbClr val="969696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7081" name="AutoShape 30"/>
              <p:cNvSpPr>
                <a:spLocks noChangeArrowheads="1"/>
              </p:cNvSpPr>
              <p:nvPr/>
            </p:nvSpPr>
            <p:spPr bwMode="auto">
              <a:xfrm>
                <a:off x="4691" y="3398"/>
                <a:ext cx="289" cy="49"/>
              </a:xfrm>
              <a:prstGeom prst="flowChartProcess">
                <a:avLst/>
              </a:prstGeom>
              <a:solidFill>
                <a:srgbClr val="80008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 anchorCtr="1"/>
              <a:lstStyle/>
              <a:p>
                <a:pPr algn="ctr" defTabSz="914400"/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7082" name="AutoShape 31"/>
              <p:cNvSpPr>
                <a:spLocks noChangeArrowheads="1"/>
              </p:cNvSpPr>
              <p:nvPr/>
            </p:nvSpPr>
            <p:spPr bwMode="auto">
              <a:xfrm>
                <a:off x="4691" y="3165"/>
                <a:ext cx="289" cy="50"/>
              </a:xfrm>
              <a:prstGeom prst="flowChartProcess">
                <a:avLst/>
              </a:prstGeom>
              <a:solidFill>
                <a:srgbClr val="00808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 sz="14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7083" name="AutoShape 32"/>
              <p:cNvSpPr>
                <a:spLocks noChangeArrowheads="1"/>
              </p:cNvSpPr>
              <p:nvPr/>
            </p:nvSpPr>
            <p:spPr bwMode="auto">
              <a:xfrm>
                <a:off x="4691" y="3449"/>
                <a:ext cx="289" cy="59"/>
              </a:xfrm>
              <a:prstGeom prst="flowChartProcess">
                <a:avLst/>
              </a:prstGeom>
              <a:solidFill>
                <a:srgbClr val="99CC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87075" name="Rectangle 33"/>
            <p:cNvSpPr>
              <a:spLocks noChangeArrowheads="1"/>
            </p:cNvSpPr>
            <p:nvPr/>
          </p:nvSpPr>
          <p:spPr bwMode="auto">
            <a:xfrm>
              <a:off x="1903" y="969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z="1800" b="1">
                  <a:solidFill>
                    <a:srgbClr val="000000"/>
                  </a:solidFill>
                  <a:cs typeface="Arial" charset="0"/>
                </a:rPr>
                <a:t>virtual address space</a:t>
              </a:r>
            </a:p>
          </p:txBody>
        </p:sp>
      </p:grpSp>
      <p:grpSp>
        <p:nvGrpSpPr>
          <p:cNvPr id="87045" name="Group 36"/>
          <p:cNvGrpSpPr>
            <a:grpSpLocks/>
          </p:cNvGrpSpPr>
          <p:nvPr/>
        </p:nvGrpSpPr>
        <p:grpSpPr bwMode="auto">
          <a:xfrm>
            <a:off x="3663950" y="1525588"/>
            <a:ext cx="1492250" cy="1519237"/>
            <a:chOff x="374" y="968"/>
            <a:chExt cx="940" cy="957"/>
          </a:xfrm>
        </p:grpSpPr>
        <p:grpSp>
          <p:nvGrpSpPr>
            <p:cNvPr id="87064" name="Group 37"/>
            <p:cNvGrpSpPr>
              <a:grpSpLocks/>
            </p:cNvGrpSpPr>
            <p:nvPr/>
          </p:nvGrpSpPr>
          <p:grpSpPr bwMode="auto">
            <a:xfrm>
              <a:off x="674" y="1237"/>
              <a:ext cx="330" cy="332"/>
              <a:chOff x="3689" y="1658"/>
              <a:chExt cx="576" cy="576"/>
            </a:xfrm>
          </p:grpSpPr>
          <p:grpSp>
            <p:nvGrpSpPr>
              <p:cNvPr id="87070" name="Group 38"/>
              <p:cNvGrpSpPr>
                <a:grpSpLocks/>
              </p:cNvGrpSpPr>
              <p:nvPr/>
            </p:nvGrpSpPr>
            <p:grpSpPr bwMode="auto">
              <a:xfrm>
                <a:off x="3689" y="1658"/>
                <a:ext cx="576" cy="576"/>
                <a:chOff x="4269" y="2781"/>
                <a:chExt cx="576" cy="576"/>
              </a:xfrm>
            </p:grpSpPr>
            <p:sp>
              <p:nvSpPr>
                <p:cNvPr id="87072" name="Oval 39"/>
                <p:cNvSpPr>
                  <a:spLocks noChangeArrowheads="1"/>
                </p:cNvSpPr>
                <p:nvPr/>
              </p:nvSpPr>
              <p:spPr bwMode="auto">
                <a:xfrm>
                  <a:off x="4269" y="2781"/>
                  <a:ext cx="576" cy="576"/>
                </a:xfrm>
                <a:prstGeom prst="ellipse">
                  <a:avLst/>
                </a:prstGeom>
                <a:solidFill>
                  <a:srgbClr val="618FFD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defTabSz="914400"/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87073" name="AutoShape 40"/>
                <p:cNvSpPr>
                  <a:spLocks noChangeArrowheads="1"/>
                </p:cNvSpPr>
                <p:nvPr/>
              </p:nvSpPr>
              <p:spPr bwMode="auto">
                <a:xfrm flipH="1">
                  <a:off x="4470" y="2908"/>
                  <a:ext cx="195" cy="337"/>
                </a:xfrm>
                <a:prstGeom prst="lightningBol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4400"/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87071" name="AutoShape 41"/>
              <p:cNvSpPr>
                <a:spLocks noChangeArrowheads="1"/>
              </p:cNvSpPr>
              <p:nvPr/>
            </p:nvSpPr>
            <p:spPr bwMode="auto">
              <a:xfrm rot="-8460389">
                <a:off x="3713" y="1734"/>
                <a:ext cx="70" cy="7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87065" name="Rectangle 42"/>
            <p:cNvSpPr>
              <a:spLocks noChangeArrowheads="1"/>
            </p:cNvSpPr>
            <p:nvPr/>
          </p:nvSpPr>
          <p:spPr bwMode="auto">
            <a:xfrm>
              <a:off x="374" y="968"/>
              <a:ext cx="9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z="1800" b="1">
                  <a:solidFill>
                    <a:srgbClr val="000000"/>
                  </a:solidFill>
                  <a:cs typeface="Arial" charset="0"/>
                </a:rPr>
                <a:t>main thread</a:t>
              </a:r>
            </a:p>
          </p:txBody>
        </p:sp>
        <p:grpSp>
          <p:nvGrpSpPr>
            <p:cNvPr id="87066" name="Group 43"/>
            <p:cNvGrpSpPr>
              <a:grpSpLocks/>
            </p:cNvGrpSpPr>
            <p:nvPr/>
          </p:nvGrpSpPr>
          <p:grpSpPr bwMode="auto">
            <a:xfrm>
              <a:off x="574" y="1634"/>
              <a:ext cx="524" cy="291"/>
              <a:chOff x="607" y="660"/>
              <a:chExt cx="524" cy="291"/>
            </a:xfrm>
          </p:grpSpPr>
          <p:sp>
            <p:nvSpPr>
              <p:cNvPr id="87067" name="AutoShape 44"/>
              <p:cNvSpPr>
                <a:spLocks noChangeArrowheads="1"/>
              </p:cNvSpPr>
              <p:nvPr/>
            </p:nvSpPr>
            <p:spPr bwMode="auto">
              <a:xfrm>
                <a:off x="607" y="660"/>
                <a:ext cx="524" cy="85"/>
              </a:xfrm>
              <a:prstGeom prst="flowChartProcess">
                <a:avLst/>
              </a:prstGeom>
              <a:solidFill>
                <a:srgbClr val="DDE1EB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 sz="2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7068" name="AutoShape 45"/>
              <p:cNvSpPr>
                <a:spLocks noChangeArrowheads="1"/>
              </p:cNvSpPr>
              <p:nvPr/>
            </p:nvSpPr>
            <p:spPr bwMode="auto">
              <a:xfrm>
                <a:off x="607" y="745"/>
                <a:ext cx="524" cy="206"/>
              </a:xfrm>
              <a:prstGeom prst="flowChartProcess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r>
                  <a:rPr lang="en-US" sz="1800">
                    <a:solidFill>
                      <a:srgbClr val="000000"/>
                    </a:solidFill>
                    <a:cs typeface="Arial" charset="0"/>
                  </a:rPr>
                  <a:t>stack</a:t>
                </a:r>
              </a:p>
            </p:txBody>
          </p:sp>
          <p:sp>
            <p:nvSpPr>
              <p:cNvPr id="87069" name="AutoShape 46"/>
              <p:cNvSpPr>
                <a:spLocks noChangeArrowheads="1"/>
              </p:cNvSpPr>
              <p:nvPr/>
            </p:nvSpPr>
            <p:spPr bwMode="auto">
              <a:xfrm>
                <a:off x="848" y="662"/>
                <a:ext cx="42" cy="77"/>
              </a:xfrm>
              <a:prstGeom prst="upArrow">
                <a:avLst>
                  <a:gd name="adj1" fmla="val 50000"/>
                  <a:gd name="adj2" fmla="val 45833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87046" name="Text Box 47"/>
          <p:cNvSpPr txBox="1">
            <a:spLocks noChangeArrowheads="1"/>
          </p:cNvSpPr>
          <p:nvPr/>
        </p:nvSpPr>
        <p:spPr bwMode="auto">
          <a:xfrm>
            <a:off x="2990850" y="3379788"/>
            <a:ext cx="295275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Each process has a thread  bound to the VAS, with stacks (user and kernel).</a:t>
            </a:r>
          </a:p>
          <a:p>
            <a:pPr algn="ctr" defTabSz="914400" eaLnBrk="1" hangingPunct="1"/>
            <a:endParaRPr lang="en-US" sz="1800">
              <a:solidFill>
                <a:srgbClr val="000000"/>
              </a:solidFill>
              <a:cs typeface="Arial" charset="0"/>
            </a:endParaRPr>
          </a:p>
          <a:p>
            <a:pPr algn="ctr" defTabSz="914400"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If we say a process does something, we really mean its thread does it.</a:t>
            </a:r>
          </a:p>
          <a:p>
            <a:pPr algn="ctr" defTabSz="914400" eaLnBrk="1" hangingPunct="1"/>
            <a:endParaRPr lang="en-US" sz="1800">
              <a:solidFill>
                <a:srgbClr val="000000"/>
              </a:solidFill>
              <a:cs typeface="Arial" charset="0"/>
            </a:endParaRPr>
          </a:p>
          <a:p>
            <a:pPr algn="ctr" defTabSz="914400"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The kernel can suspend/restart the thread wherever and whenever it wants.</a:t>
            </a:r>
            <a:endParaRPr lang="en-US" sz="1800">
              <a:solidFill>
                <a:srgbClr val="800080"/>
              </a:solidFill>
              <a:cs typeface="Arial" charset="0"/>
            </a:endParaRPr>
          </a:p>
        </p:txBody>
      </p:sp>
      <p:sp>
        <p:nvSpPr>
          <p:cNvPr id="87047" name="Text Box 49"/>
          <p:cNvSpPr txBox="1">
            <a:spLocks noChangeArrowheads="1"/>
          </p:cNvSpPr>
          <p:nvPr/>
        </p:nvSpPr>
        <p:spPr bwMode="auto">
          <a:xfrm>
            <a:off x="401638" y="3135313"/>
            <a:ext cx="2517775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dirty="0">
                <a:solidFill>
                  <a:srgbClr val="000000"/>
                </a:solidFill>
                <a:cs typeface="Arial" charset="0"/>
              </a:rPr>
              <a:t>Each process has a virtual address space (VAS): a private name space for the virtual memory it uses.</a:t>
            </a:r>
          </a:p>
          <a:p>
            <a:pPr algn="ctr" defTabSz="914400" eaLnBrk="1" hangingPunct="1"/>
            <a:endParaRPr lang="en-US" sz="1800" dirty="0">
              <a:solidFill>
                <a:srgbClr val="000000"/>
              </a:solidFill>
              <a:cs typeface="Arial" charset="0"/>
            </a:endParaRPr>
          </a:p>
          <a:p>
            <a:pPr algn="ctr" defTabSz="914400" eaLnBrk="1" hangingPunct="1"/>
            <a:r>
              <a:rPr lang="en-US" sz="1800" dirty="0">
                <a:solidFill>
                  <a:srgbClr val="000000"/>
                </a:solidFill>
                <a:cs typeface="Arial" charset="0"/>
              </a:rPr>
              <a:t>The VAS is both a “sandbox” and a “lockbox”: it limits what the process can see/do, and protects its data from others.</a:t>
            </a:r>
            <a:endParaRPr lang="en-US" sz="1800" dirty="0">
              <a:solidFill>
                <a:srgbClr val="800080"/>
              </a:solidFill>
              <a:cs typeface="Arial" charset="0"/>
            </a:endParaRPr>
          </a:p>
        </p:txBody>
      </p:sp>
      <p:sp>
        <p:nvSpPr>
          <p:cNvPr id="87048" name="Text Box 47"/>
          <p:cNvSpPr txBox="1">
            <a:spLocks noChangeArrowheads="1"/>
          </p:cNvSpPr>
          <p:nvPr/>
        </p:nvSpPr>
        <p:spPr bwMode="auto">
          <a:xfrm>
            <a:off x="6096000" y="3378875"/>
            <a:ext cx="29527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dirty="0">
                <a:solidFill>
                  <a:srgbClr val="000000"/>
                </a:solidFill>
                <a:cs typeface="Arial" charset="0"/>
              </a:rPr>
              <a:t>From now on, we suppose that a process could have 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multiple threads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 algn="ctr" defTabSz="914400" eaLnBrk="1" hangingPunct="1"/>
            <a:endParaRPr lang="en-US" sz="1800" dirty="0">
              <a:solidFill>
                <a:srgbClr val="000000"/>
              </a:solidFill>
              <a:cs typeface="Arial" charset="0"/>
            </a:endParaRPr>
          </a:p>
          <a:p>
            <a:pPr algn="ctr" defTabSz="914400" eaLnBrk="1" hangingPunct="1"/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We presume 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that they can all make system calls and block independently.  </a:t>
            </a:r>
            <a:endParaRPr lang="en-US" sz="1800" dirty="0">
              <a:solidFill>
                <a:srgbClr val="800080"/>
              </a:solidFill>
              <a:cs typeface="Arial" charset="0"/>
            </a:endParaRPr>
          </a:p>
        </p:txBody>
      </p:sp>
      <p:grpSp>
        <p:nvGrpSpPr>
          <p:cNvPr id="87049" name="Group 2"/>
          <p:cNvGrpSpPr>
            <a:grpSpLocks/>
          </p:cNvGrpSpPr>
          <p:nvPr/>
        </p:nvGrpSpPr>
        <p:grpSpPr bwMode="auto">
          <a:xfrm>
            <a:off x="6946900" y="2157413"/>
            <a:ext cx="520700" cy="509587"/>
            <a:chOff x="6858000" y="1905000"/>
            <a:chExt cx="673100" cy="658813"/>
          </a:xfrm>
        </p:grpSpPr>
        <p:sp>
          <p:nvSpPr>
            <p:cNvPr id="87061" name="Oval 20"/>
            <p:cNvSpPr>
              <a:spLocks noChangeArrowheads="1"/>
            </p:cNvSpPr>
            <p:nvPr/>
          </p:nvSpPr>
          <p:spPr bwMode="auto">
            <a:xfrm>
              <a:off x="6858000" y="1905000"/>
              <a:ext cx="673100" cy="658813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2" name="AutoShape 21"/>
            <p:cNvSpPr>
              <a:spLocks noChangeArrowheads="1"/>
            </p:cNvSpPr>
            <p:nvPr/>
          </p:nvSpPr>
          <p:spPr bwMode="auto">
            <a:xfrm flipH="1">
              <a:off x="7091363" y="2051050"/>
              <a:ext cx="230187" cy="384175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3" name="AutoShape 22"/>
            <p:cNvSpPr>
              <a:spLocks noChangeArrowheads="1"/>
            </p:cNvSpPr>
            <p:nvPr/>
          </p:nvSpPr>
          <p:spPr bwMode="auto">
            <a:xfrm rot="-8460389">
              <a:off x="6888163" y="1992313"/>
              <a:ext cx="79375" cy="8731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050" name="Group 1"/>
          <p:cNvGrpSpPr>
            <a:grpSpLocks/>
          </p:cNvGrpSpPr>
          <p:nvPr/>
        </p:nvGrpSpPr>
        <p:grpSpPr bwMode="auto">
          <a:xfrm>
            <a:off x="7634288" y="2541588"/>
            <a:ext cx="519112" cy="509587"/>
            <a:chOff x="7634288" y="2541587"/>
            <a:chExt cx="671512" cy="658813"/>
          </a:xfrm>
        </p:grpSpPr>
        <p:sp>
          <p:nvSpPr>
            <p:cNvPr id="87058" name="Oval 24"/>
            <p:cNvSpPr>
              <a:spLocks noChangeArrowheads="1"/>
            </p:cNvSpPr>
            <p:nvPr/>
          </p:nvSpPr>
          <p:spPr bwMode="auto">
            <a:xfrm>
              <a:off x="7634288" y="2541587"/>
              <a:ext cx="671512" cy="658813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AutoShape 25"/>
            <p:cNvSpPr>
              <a:spLocks noChangeArrowheads="1"/>
            </p:cNvSpPr>
            <p:nvPr/>
          </p:nvSpPr>
          <p:spPr bwMode="auto">
            <a:xfrm flipH="1">
              <a:off x="7867650" y="2687637"/>
              <a:ext cx="230188" cy="384175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0" name="AutoShape 26"/>
            <p:cNvSpPr>
              <a:spLocks noChangeArrowheads="1"/>
            </p:cNvSpPr>
            <p:nvPr/>
          </p:nvSpPr>
          <p:spPr bwMode="auto">
            <a:xfrm rot="-8460389">
              <a:off x="7662863" y="2628900"/>
              <a:ext cx="80962" cy="8731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51" name="Rectangle 42"/>
          <p:cNvSpPr>
            <a:spLocks noChangeArrowheads="1"/>
          </p:cNvSpPr>
          <p:nvPr/>
        </p:nvSpPr>
        <p:spPr bwMode="auto">
          <a:xfrm>
            <a:off x="6064250" y="1535113"/>
            <a:ext cx="277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defTabSz="914400"/>
            <a:r>
              <a:rPr lang="en-US" sz="1800" b="1">
                <a:solidFill>
                  <a:srgbClr val="000000"/>
                </a:solidFill>
                <a:cs typeface="Arial" charset="0"/>
              </a:rPr>
              <a:t>other threads (optional)</a:t>
            </a:r>
          </a:p>
        </p:txBody>
      </p:sp>
      <p:grpSp>
        <p:nvGrpSpPr>
          <p:cNvPr id="87052" name="Group 56"/>
          <p:cNvGrpSpPr>
            <a:grpSpLocks/>
          </p:cNvGrpSpPr>
          <p:nvPr/>
        </p:nvGrpSpPr>
        <p:grpSpPr bwMode="auto">
          <a:xfrm>
            <a:off x="6781800" y="5486400"/>
            <a:ext cx="809625" cy="692150"/>
            <a:chOff x="7696200" y="2812458"/>
            <a:chExt cx="808973" cy="692742"/>
          </a:xfrm>
        </p:grpSpPr>
        <p:sp>
          <p:nvSpPr>
            <p:cNvPr id="87056" name="Octagon 57"/>
            <p:cNvSpPr>
              <a:spLocks noChangeArrowheads="1"/>
            </p:cNvSpPr>
            <p:nvPr/>
          </p:nvSpPr>
          <p:spPr bwMode="auto">
            <a:xfrm>
              <a:off x="7754315" y="2812458"/>
              <a:ext cx="692742" cy="692742"/>
            </a:xfrm>
            <a:prstGeom prst="octagon">
              <a:avLst>
                <a:gd name="adj" fmla="val 29287"/>
              </a:avLst>
            </a:prstGeom>
            <a:solidFill>
              <a:srgbClr val="E8161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87057" name="Text Box 23"/>
            <p:cNvSpPr txBox="1">
              <a:spLocks noChangeArrowheads="1"/>
            </p:cNvSpPr>
            <p:nvPr/>
          </p:nvSpPr>
          <p:spPr bwMode="auto">
            <a:xfrm>
              <a:off x="7696200" y="2974163"/>
              <a:ext cx="8089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cs typeface="Arial" charset="0"/>
                </a:rPr>
                <a:t>STOP</a:t>
              </a:r>
              <a:endParaRPr lang="en-US" sz="1400">
                <a:cs typeface="Arial" charset="0"/>
              </a:endParaRPr>
            </a:p>
          </p:txBody>
        </p:sp>
      </p:grpSp>
      <p:grpSp>
        <p:nvGrpSpPr>
          <p:cNvPr id="87053" name="Group 113"/>
          <p:cNvGrpSpPr>
            <a:grpSpLocks/>
          </p:cNvGrpSpPr>
          <p:nvPr/>
        </p:nvGrpSpPr>
        <p:grpSpPr bwMode="auto">
          <a:xfrm>
            <a:off x="7742238" y="5532438"/>
            <a:ext cx="792162" cy="639762"/>
            <a:chOff x="1905000" y="2895599"/>
            <a:chExt cx="792162" cy="639765"/>
          </a:xfrm>
        </p:grpSpPr>
        <p:sp>
          <p:nvSpPr>
            <p:cNvPr id="87054" name="Merge 60"/>
            <p:cNvSpPr>
              <a:spLocks noChangeArrowheads="1"/>
            </p:cNvSpPr>
            <p:nvPr/>
          </p:nvSpPr>
          <p:spPr bwMode="auto">
            <a:xfrm flipV="1">
              <a:off x="1905000" y="2895599"/>
              <a:ext cx="792162" cy="639765"/>
            </a:xfrm>
            <a:prstGeom prst="flowChartMer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87055" name="Text Box 23"/>
            <p:cNvSpPr txBox="1">
              <a:spLocks noChangeArrowheads="1"/>
            </p:cNvSpPr>
            <p:nvPr/>
          </p:nvSpPr>
          <p:spPr bwMode="auto">
            <a:xfrm>
              <a:off x="1984284" y="3135868"/>
              <a:ext cx="6335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000000"/>
                  </a:solidFill>
                  <a:cs typeface="Arial" charset="0"/>
                </a:rPr>
                <a:t>wait</a:t>
              </a:r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108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</a:rPr>
              <a:t>A thread running in a process VAS</a:t>
            </a:r>
            <a:endParaRPr lang="en-US" sz="3600" dirty="0">
              <a:latin typeface="Arial" charset="0"/>
              <a:ea typeface="ＭＳ Ｐゴシック" charset="0"/>
            </a:endParaRPr>
          </a:p>
        </p:txBody>
      </p:sp>
      <p:sp>
        <p:nvSpPr>
          <p:cNvPr id="167938" name="Text Box 3"/>
          <p:cNvSpPr txBox="1">
            <a:spLocks noChangeArrowheads="1"/>
          </p:cNvSpPr>
          <p:nvPr/>
        </p:nvSpPr>
        <p:spPr bwMode="auto">
          <a:xfrm>
            <a:off x="4449763" y="1711325"/>
            <a:ext cx="26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200">
                <a:solidFill>
                  <a:srgbClr val="000000"/>
                </a:solidFill>
                <a:cs typeface="Arial" charset="0"/>
              </a:rPr>
              <a:t>0</a:t>
            </a:r>
          </a:p>
        </p:txBody>
      </p:sp>
      <p:sp>
        <p:nvSpPr>
          <p:cNvPr id="167939" name="Text Box 4"/>
          <p:cNvSpPr txBox="1">
            <a:spLocks noChangeArrowheads="1"/>
          </p:cNvSpPr>
          <p:nvPr/>
        </p:nvSpPr>
        <p:spPr bwMode="auto">
          <a:xfrm>
            <a:off x="4354513" y="5462588"/>
            <a:ext cx="455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200">
                <a:solidFill>
                  <a:srgbClr val="000000"/>
                </a:solidFill>
                <a:cs typeface="Arial" charset="0"/>
              </a:rPr>
              <a:t>high</a:t>
            </a:r>
          </a:p>
        </p:txBody>
      </p:sp>
      <p:sp>
        <p:nvSpPr>
          <p:cNvPr id="167940" name="AutoShape 5"/>
          <p:cNvSpPr>
            <a:spLocks noChangeArrowheads="1"/>
          </p:cNvSpPr>
          <p:nvPr/>
        </p:nvSpPr>
        <p:spPr bwMode="auto">
          <a:xfrm>
            <a:off x="4760913" y="2587625"/>
            <a:ext cx="1470025" cy="444500"/>
          </a:xfrm>
          <a:prstGeom prst="flowChartProcess">
            <a:avLst/>
          </a:prstGeom>
          <a:solidFill>
            <a:srgbClr val="96969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r>
              <a:rPr lang="en-US" sz="1800">
                <a:solidFill>
                  <a:srgbClr val="000000"/>
                </a:solidFill>
                <a:cs typeface="Arial" charset="0"/>
              </a:rPr>
              <a:t>code library</a:t>
            </a:r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7941" name="AutoShape 6"/>
          <p:cNvSpPr>
            <a:spLocks noChangeArrowheads="1"/>
          </p:cNvSpPr>
          <p:nvPr/>
        </p:nvSpPr>
        <p:spPr bwMode="auto">
          <a:xfrm>
            <a:off x="4760913" y="3248025"/>
            <a:ext cx="1470025" cy="390525"/>
          </a:xfrm>
          <a:prstGeom prst="flowChartProcess">
            <a:avLst/>
          </a:prstGeom>
          <a:solidFill>
            <a:srgbClr val="00808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r>
              <a:rPr lang="en-US" sz="1800">
                <a:solidFill>
                  <a:srgbClr val="000000"/>
                </a:solidFill>
                <a:cs typeface="Arial" charset="0"/>
              </a:rPr>
              <a:t>your data</a:t>
            </a:r>
          </a:p>
        </p:txBody>
      </p:sp>
      <p:sp>
        <p:nvSpPr>
          <p:cNvPr id="167942" name="AutoShape 7"/>
          <p:cNvSpPr>
            <a:spLocks noChangeArrowheads="1"/>
          </p:cNvSpPr>
          <p:nvPr/>
        </p:nvSpPr>
        <p:spPr bwMode="auto">
          <a:xfrm>
            <a:off x="4760913" y="3636963"/>
            <a:ext cx="1470025" cy="866775"/>
          </a:xfrm>
          <a:prstGeom prst="flowChartProcess">
            <a:avLst/>
          </a:prstGeom>
          <a:solidFill>
            <a:srgbClr val="DCE1E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r>
              <a:rPr lang="en-US" sz="1800">
                <a:solidFill>
                  <a:srgbClr val="000000"/>
                </a:solidFill>
                <a:cs typeface="Arial" charset="0"/>
              </a:rPr>
              <a:t>heap</a:t>
            </a:r>
          </a:p>
        </p:txBody>
      </p:sp>
      <p:sp>
        <p:nvSpPr>
          <p:cNvPr id="167943" name="AutoShape 8"/>
          <p:cNvSpPr>
            <a:spLocks noChangeArrowheads="1"/>
          </p:cNvSpPr>
          <p:nvPr/>
        </p:nvSpPr>
        <p:spPr bwMode="auto">
          <a:xfrm>
            <a:off x="4760913" y="3032125"/>
            <a:ext cx="1470025" cy="212725"/>
          </a:xfrm>
          <a:prstGeom prst="flowChart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7944" name="Group 9"/>
          <p:cNvGrpSpPr>
            <a:grpSpLocks/>
          </p:cNvGrpSpPr>
          <p:nvPr/>
        </p:nvGrpSpPr>
        <p:grpSpPr bwMode="auto">
          <a:xfrm>
            <a:off x="1978025" y="2301875"/>
            <a:ext cx="914400" cy="914400"/>
            <a:chOff x="4480" y="2017"/>
            <a:chExt cx="576" cy="576"/>
          </a:xfrm>
        </p:grpSpPr>
        <p:sp>
          <p:nvSpPr>
            <p:cNvPr id="168010" name="Oval 10"/>
            <p:cNvSpPr>
              <a:spLocks noChangeArrowheads="1"/>
            </p:cNvSpPr>
            <p:nvPr/>
          </p:nvSpPr>
          <p:spPr bwMode="auto">
            <a:xfrm>
              <a:off x="4480" y="2017"/>
              <a:ext cx="576" cy="576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8011" name="AutoShape 11"/>
            <p:cNvSpPr>
              <a:spLocks noChangeArrowheads="1"/>
            </p:cNvSpPr>
            <p:nvPr/>
          </p:nvSpPr>
          <p:spPr bwMode="auto">
            <a:xfrm flipH="1">
              <a:off x="4680" y="2144"/>
              <a:ext cx="197" cy="336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8012" name="AutoShape 12"/>
            <p:cNvSpPr>
              <a:spLocks noChangeArrowheads="1"/>
            </p:cNvSpPr>
            <p:nvPr/>
          </p:nvSpPr>
          <p:spPr bwMode="auto">
            <a:xfrm rot="-8460389">
              <a:off x="4505" y="2094"/>
              <a:ext cx="69" cy="7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67945" name="Group 13"/>
          <p:cNvGrpSpPr>
            <a:grpSpLocks/>
          </p:cNvGrpSpPr>
          <p:nvPr/>
        </p:nvGrpSpPr>
        <p:grpSpPr bwMode="auto">
          <a:xfrm>
            <a:off x="2065338" y="3568700"/>
            <a:ext cx="704850" cy="1285875"/>
            <a:chOff x="1131" y="2503"/>
            <a:chExt cx="747" cy="810"/>
          </a:xfrm>
        </p:grpSpPr>
        <p:grpSp>
          <p:nvGrpSpPr>
            <p:cNvPr id="167980" name="Group 14"/>
            <p:cNvGrpSpPr>
              <a:grpSpLocks/>
            </p:cNvGrpSpPr>
            <p:nvPr/>
          </p:nvGrpSpPr>
          <p:grpSpPr bwMode="auto">
            <a:xfrm>
              <a:off x="1131" y="2503"/>
              <a:ext cx="747" cy="408"/>
              <a:chOff x="1131" y="2503"/>
              <a:chExt cx="747" cy="408"/>
            </a:xfrm>
          </p:grpSpPr>
          <p:grpSp>
            <p:nvGrpSpPr>
              <p:cNvPr id="167996" name="Group 15"/>
              <p:cNvGrpSpPr>
                <a:grpSpLocks/>
              </p:cNvGrpSpPr>
              <p:nvPr/>
            </p:nvGrpSpPr>
            <p:grpSpPr bwMode="auto">
              <a:xfrm>
                <a:off x="1131" y="2503"/>
                <a:ext cx="747" cy="204"/>
                <a:chOff x="1131" y="2503"/>
                <a:chExt cx="747" cy="204"/>
              </a:xfrm>
            </p:grpSpPr>
            <p:grpSp>
              <p:nvGrpSpPr>
                <p:cNvPr id="168004" name="Group 16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168008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68009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68005" name="Group 19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168006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68007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67997" name="Group 22"/>
              <p:cNvGrpSpPr>
                <a:grpSpLocks/>
              </p:cNvGrpSpPr>
              <p:nvPr/>
            </p:nvGrpSpPr>
            <p:grpSpPr bwMode="auto">
              <a:xfrm>
                <a:off x="1131" y="2707"/>
                <a:ext cx="747" cy="204"/>
                <a:chOff x="1131" y="2503"/>
                <a:chExt cx="747" cy="204"/>
              </a:xfrm>
            </p:grpSpPr>
            <p:grpSp>
              <p:nvGrpSpPr>
                <p:cNvPr id="167998" name="Group 23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168002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68003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67999" name="Group 26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168000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68001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167981" name="Group 29"/>
            <p:cNvGrpSpPr>
              <a:grpSpLocks/>
            </p:cNvGrpSpPr>
            <p:nvPr/>
          </p:nvGrpSpPr>
          <p:grpSpPr bwMode="auto">
            <a:xfrm>
              <a:off x="1131" y="2905"/>
              <a:ext cx="747" cy="408"/>
              <a:chOff x="1131" y="2503"/>
              <a:chExt cx="747" cy="408"/>
            </a:xfrm>
          </p:grpSpPr>
          <p:grpSp>
            <p:nvGrpSpPr>
              <p:cNvPr id="167982" name="Group 30"/>
              <p:cNvGrpSpPr>
                <a:grpSpLocks/>
              </p:cNvGrpSpPr>
              <p:nvPr/>
            </p:nvGrpSpPr>
            <p:grpSpPr bwMode="auto">
              <a:xfrm>
                <a:off x="1131" y="2503"/>
                <a:ext cx="747" cy="204"/>
                <a:chOff x="1131" y="2503"/>
                <a:chExt cx="747" cy="204"/>
              </a:xfrm>
            </p:grpSpPr>
            <p:grpSp>
              <p:nvGrpSpPr>
                <p:cNvPr id="167990" name="Group 31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16799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67995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67991" name="Group 34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167992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67993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67983" name="Group 37"/>
              <p:cNvGrpSpPr>
                <a:grpSpLocks/>
              </p:cNvGrpSpPr>
              <p:nvPr/>
            </p:nvGrpSpPr>
            <p:grpSpPr bwMode="auto">
              <a:xfrm>
                <a:off x="1131" y="2707"/>
                <a:ext cx="747" cy="204"/>
                <a:chOff x="1131" y="2503"/>
                <a:chExt cx="747" cy="204"/>
              </a:xfrm>
            </p:grpSpPr>
            <p:grpSp>
              <p:nvGrpSpPr>
                <p:cNvPr id="167984" name="Group 38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167988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67989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67985" name="Group 41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167986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67987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</p:grpSp>
      </p:grpSp>
      <p:sp>
        <p:nvSpPr>
          <p:cNvPr id="167946" name="Text Box 44"/>
          <p:cNvSpPr txBox="1">
            <a:spLocks noChangeArrowheads="1"/>
          </p:cNvSpPr>
          <p:nvPr/>
        </p:nvSpPr>
        <p:spPr bwMode="auto">
          <a:xfrm>
            <a:off x="1917700" y="4830763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registers</a:t>
            </a:r>
          </a:p>
        </p:txBody>
      </p:sp>
      <p:sp>
        <p:nvSpPr>
          <p:cNvPr id="167947" name="Rectangle 45"/>
          <p:cNvSpPr>
            <a:spLocks noChangeArrowheads="1"/>
          </p:cNvSpPr>
          <p:nvPr/>
        </p:nvSpPr>
        <p:spPr bwMode="auto">
          <a:xfrm>
            <a:off x="1524000" y="2111375"/>
            <a:ext cx="1798638" cy="3268663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7948" name="Text Box 46"/>
          <p:cNvSpPr txBox="1">
            <a:spLocks noChangeArrowheads="1"/>
          </p:cNvSpPr>
          <p:nvPr/>
        </p:nvSpPr>
        <p:spPr bwMode="auto">
          <a:xfrm>
            <a:off x="1450975" y="174466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CPU</a:t>
            </a:r>
          </a:p>
        </p:txBody>
      </p:sp>
      <p:sp>
        <p:nvSpPr>
          <p:cNvPr id="167949" name="Text Box 47"/>
          <p:cNvSpPr txBox="1">
            <a:spLocks noChangeArrowheads="1"/>
          </p:cNvSpPr>
          <p:nvPr/>
        </p:nvSpPr>
        <p:spPr bwMode="auto">
          <a:xfrm>
            <a:off x="1757363" y="3455988"/>
            <a:ext cx="36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200">
                <a:solidFill>
                  <a:srgbClr val="000000"/>
                </a:solidFill>
                <a:cs typeface="Arial" charset="0"/>
              </a:rPr>
              <a:t>R0</a:t>
            </a:r>
          </a:p>
        </p:txBody>
      </p:sp>
      <p:sp>
        <p:nvSpPr>
          <p:cNvPr id="167950" name="Text Box 48"/>
          <p:cNvSpPr txBox="1">
            <a:spLocks noChangeArrowheads="1"/>
          </p:cNvSpPr>
          <p:nvPr/>
        </p:nvSpPr>
        <p:spPr bwMode="auto">
          <a:xfrm>
            <a:off x="1757363" y="4054475"/>
            <a:ext cx="361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200">
                <a:solidFill>
                  <a:srgbClr val="000000"/>
                </a:solidFill>
                <a:cs typeface="Arial" charset="0"/>
              </a:rPr>
              <a:t>Rn</a:t>
            </a:r>
          </a:p>
        </p:txBody>
      </p:sp>
      <p:sp>
        <p:nvSpPr>
          <p:cNvPr id="167951" name="Text Box 49"/>
          <p:cNvSpPr txBox="1">
            <a:spLocks noChangeArrowheads="1"/>
          </p:cNvSpPr>
          <p:nvPr/>
        </p:nvSpPr>
        <p:spPr bwMode="auto">
          <a:xfrm>
            <a:off x="1749425" y="4521200"/>
            <a:ext cx="369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200">
                <a:solidFill>
                  <a:srgbClr val="000000"/>
                </a:solidFill>
                <a:cs typeface="Arial" charset="0"/>
              </a:rPr>
              <a:t>PC</a:t>
            </a:r>
          </a:p>
        </p:txBody>
      </p:sp>
      <p:sp>
        <p:nvSpPr>
          <p:cNvPr id="167952" name="Text Box 50"/>
          <p:cNvSpPr txBox="1">
            <a:spLocks noChangeArrowheads="1"/>
          </p:cNvSpPr>
          <p:nvPr/>
        </p:nvSpPr>
        <p:spPr bwMode="auto">
          <a:xfrm>
            <a:off x="4929188" y="5641975"/>
            <a:ext cx="1149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ja-JP" altLang="en-US" sz="1800">
                <a:solidFill>
                  <a:srgbClr val="000000"/>
                </a:solidFill>
                <a:cs typeface="Arial" charset="0"/>
              </a:rPr>
              <a:t>“</a:t>
            </a:r>
            <a:r>
              <a:rPr lang="en-US" altLang="ja-JP" sz="1800">
                <a:solidFill>
                  <a:srgbClr val="000000"/>
                </a:solidFill>
                <a:cs typeface="Arial" charset="0"/>
              </a:rPr>
              <a:t>memory</a:t>
            </a:r>
            <a:r>
              <a:rPr lang="ja-JP" altLang="en-US" sz="1800">
                <a:solidFill>
                  <a:srgbClr val="000000"/>
                </a:solidFill>
                <a:cs typeface="Arial" charset="0"/>
              </a:rPr>
              <a:t>”</a:t>
            </a: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7953" name="Text Box 51"/>
          <p:cNvSpPr txBox="1">
            <a:spLocks noChangeArrowheads="1"/>
          </p:cNvSpPr>
          <p:nvPr/>
        </p:nvSpPr>
        <p:spPr bwMode="auto">
          <a:xfrm>
            <a:off x="4505325" y="2160588"/>
            <a:ext cx="252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200" i="1">
                <a:solidFill>
                  <a:srgbClr val="FC0128"/>
                </a:solidFill>
                <a:cs typeface="Arial" charset="0"/>
              </a:rPr>
              <a:t>x</a:t>
            </a:r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7954" name="Text Box 52"/>
          <p:cNvSpPr txBox="1">
            <a:spLocks noChangeArrowheads="1"/>
          </p:cNvSpPr>
          <p:nvPr/>
        </p:nvSpPr>
        <p:spPr bwMode="auto">
          <a:xfrm>
            <a:off x="2295525" y="4498975"/>
            <a:ext cx="252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200" i="1">
                <a:solidFill>
                  <a:srgbClr val="FC0128"/>
                </a:solidFill>
                <a:cs typeface="Arial" charset="0"/>
              </a:rPr>
              <a:t>x</a:t>
            </a:r>
          </a:p>
        </p:txBody>
      </p:sp>
      <p:sp>
        <p:nvSpPr>
          <p:cNvPr id="167955" name="AutoShape 53"/>
          <p:cNvSpPr>
            <a:spLocks noChangeArrowheads="1"/>
          </p:cNvSpPr>
          <p:nvPr/>
        </p:nvSpPr>
        <p:spPr bwMode="auto">
          <a:xfrm>
            <a:off x="4760913" y="2141538"/>
            <a:ext cx="1470025" cy="446087"/>
          </a:xfrm>
          <a:prstGeom prst="flowChartProcess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r>
              <a:rPr lang="en-US" sz="2000">
                <a:solidFill>
                  <a:srgbClr val="000000"/>
                </a:solidFill>
                <a:cs typeface="Arial" charset="0"/>
              </a:rPr>
              <a:t>your program</a:t>
            </a:r>
          </a:p>
        </p:txBody>
      </p:sp>
      <p:sp>
        <p:nvSpPr>
          <p:cNvPr id="167956" name="AutoShape 54"/>
          <p:cNvSpPr>
            <a:spLocks noChangeArrowheads="1"/>
          </p:cNvSpPr>
          <p:nvPr/>
        </p:nvSpPr>
        <p:spPr bwMode="auto">
          <a:xfrm>
            <a:off x="4760913" y="1841500"/>
            <a:ext cx="1470025" cy="301625"/>
          </a:xfrm>
          <a:prstGeom prst="flowChartProcess">
            <a:avLst/>
          </a:prstGeom>
          <a:solidFill>
            <a:srgbClr val="96969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r>
              <a:rPr lang="en-US" sz="1600">
                <a:solidFill>
                  <a:srgbClr val="000000"/>
                </a:solidFill>
                <a:cs typeface="Arial" charset="0"/>
              </a:rPr>
              <a:t>common runtime</a:t>
            </a:r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7957" name="AutoShape 55"/>
          <p:cNvSpPr>
            <a:spLocks noChangeArrowheads="1"/>
          </p:cNvSpPr>
          <p:nvPr/>
        </p:nvSpPr>
        <p:spPr bwMode="auto">
          <a:xfrm>
            <a:off x="4760913" y="4503738"/>
            <a:ext cx="1470025" cy="504825"/>
          </a:xfrm>
          <a:prstGeom prst="flowChartProcess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/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7958" name="AutoShape 56"/>
          <p:cNvSpPr>
            <a:spLocks noChangeArrowheads="1"/>
          </p:cNvSpPr>
          <p:nvPr/>
        </p:nvSpPr>
        <p:spPr bwMode="auto">
          <a:xfrm>
            <a:off x="4760913" y="5008563"/>
            <a:ext cx="1470025" cy="577850"/>
          </a:xfrm>
          <a:prstGeom prst="flowChartProcess">
            <a:avLst/>
          </a:prstGeom>
          <a:solidFill>
            <a:srgbClr val="80008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r>
              <a:rPr lang="en-US" sz="1800">
                <a:solidFill>
                  <a:srgbClr val="000000"/>
                </a:solidFill>
                <a:cs typeface="Arial" charset="0"/>
              </a:rPr>
              <a:t>stack</a:t>
            </a:r>
          </a:p>
        </p:txBody>
      </p:sp>
      <p:sp>
        <p:nvSpPr>
          <p:cNvPr id="167959" name="AutoShape 57"/>
          <p:cNvSpPr>
            <a:spLocks noChangeArrowheads="1"/>
          </p:cNvSpPr>
          <p:nvPr/>
        </p:nvSpPr>
        <p:spPr bwMode="auto">
          <a:xfrm>
            <a:off x="5435600" y="4778375"/>
            <a:ext cx="120650" cy="214313"/>
          </a:xfrm>
          <a:prstGeom prst="upArrow">
            <a:avLst>
              <a:gd name="adj1" fmla="val 50000"/>
              <a:gd name="adj2" fmla="val 44408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7960" name="Rectangle 58"/>
          <p:cNvSpPr>
            <a:spLocks noChangeArrowheads="1"/>
          </p:cNvSpPr>
          <p:nvPr/>
        </p:nvSpPr>
        <p:spPr bwMode="auto">
          <a:xfrm>
            <a:off x="6324600" y="2744313"/>
            <a:ext cx="2667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defTabSz="914400"/>
            <a:r>
              <a:rPr lang="en-US" sz="1800" i="1" dirty="0">
                <a:solidFill>
                  <a:srgbClr val="000000"/>
                </a:solidFill>
                <a:cs typeface="Arial" charset="0"/>
              </a:rPr>
              <a:t>address space</a:t>
            </a:r>
            <a:endParaRPr lang="en-US" sz="1800" dirty="0">
              <a:solidFill>
                <a:srgbClr val="000000"/>
              </a:solidFill>
              <a:cs typeface="Arial" charset="0"/>
            </a:endParaRPr>
          </a:p>
          <a:p>
            <a:pPr algn="ctr" defTabSz="914400"/>
            <a:r>
              <a:rPr lang="en-US" sz="1800" dirty="0">
                <a:solidFill>
                  <a:srgbClr val="000000"/>
                </a:solidFill>
                <a:cs typeface="Arial" charset="0"/>
              </a:rPr>
              <a:t>(virtual or physical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algn="ctr" defTabSz="914400"/>
            <a:endParaRPr lang="en-US" sz="1800" dirty="0">
              <a:solidFill>
                <a:srgbClr val="000000"/>
              </a:solidFill>
              <a:cs typeface="Arial" charset="0"/>
            </a:endParaRPr>
          </a:p>
          <a:p>
            <a:pPr algn="ctr" defTabSz="914400"/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e.g., a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virtual memory 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for a process</a:t>
            </a: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7961" name="Oval 59"/>
          <p:cNvSpPr>
            <a:spLocks noChangeArrowheads="1"/>
          </p:cNvSpPr>
          <p:nvPr/>
        </p:nvSpPr>
        <p:spPr bwMode="auto">
          <a:xfrm flipH="1">
            <a:off x="5726113" y="4283075"/>
            <a:ext cx="111125" cy="11747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7962" name="Oval 60"/>
          <p:cNvSpPr>
            <a:spLocks noChangeArrowheads="1"/>
          </p:cNvSpPr>
          <p:nvPr/>
        </p:nvSpPr>
        <p:spPr bwMode="auto">
          <a:xfrm flipH="1">
            <a:off x="5895975" y="4362450"/>
            <a:ext cx="111125" cy="11747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7963" name="Oval 61"/>
          <p:cNvSpPr>
            <a:spLocks noChangeArrowheads="1"/>
          </p:cNvSpPr>
          <p:nvPr/>
        </p:nvSpPr>
        <p:spPr bwMode="auto">
          <a:xfrm flipH="1">
            <a:off x="6083300" y="4294188"/>
            <a:ext cx="112713" cy="11747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67964" name="AutoShape 62"/>
          <p:cNvCxnSpPr>
            <a:cxnSpLocks noChangeShapeType="1"/>
            <a:stCxn id="167967" idx="4"/>
            <a:endCxn id="167961" idx="0"/>
          </p:cNvCxnSpPr>
          <p:nvPr/>
        </p:nvCxnSpPr>
        <p:spPr bwMode="auto">
          <a:xfrm flipH="1">
            <a:off x="5781675" y="4208463"/>
            <a:ext cx="169863" cy="74612"/>
          </a:xfrm>
          <a:prstGeom prst="straightConnector1">
            <a:avLst/>
          </a:prstGeom>
          <a:noFill/>
          <a:ln w="31750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965" name="AutoShape 63"/>
          <p:cNvCxnSpPr>
            <a:cxnSpLocks noChangeShapeType="1"/>
            <a:stCxn id="167967" idx="4"/>
            <a:endCxn id="167962" idx="0"/>
          </p:cNvCxnSpPr>
          <p:nvPr/>
        </p:nvCxnSpPr>
        <p:spPr bwMode="auto">
          <a:xfrm>
            <a:off x="5951538" y="4208463"/>
            <a:ext cx="0" cy="153987"/>
          </a:xfrm>
          <a:prstGeom prst="straightConnector1">
            <a:avLst/>
          </a:prstGeom>
          <a:noFill/>
          <a:ln w="31750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966" name="AutoShape 64"/>
          <p:cNvCxnSpPr>
            <a:cxnSpLocks noChangeShapeType="1"/>
            <a:stCxn id="167967" idx="4"/>
            <a:endCxn id="167963" idx="7"/>
          </p:cNvCxnSpPr>
          <p:nvPr/>
        </p:nvCxnSpPr>
        <p:spPr bwMode="auto">
          <a:xfrm>
            <a:off x="5951538" y="4208463"/>
            <a:ext cx="149225" cy="101600"/>
          </a:xfrm>
          <a:prstGeom prst="straightConnector1">
            <a:avLst/>
          </a:prstGeom>
          <a:noFill/>
          <a:ln w="31750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7967" name="Oval 65"/>
          <p:cNvSpPr>
            <a:spLocks noChangeArrowheads="1"/>
          </p:cNvSpPr>
          <p:nvPr/>
        </p:nvSpPr>
        <p:spPr bwMode="auto">
          <a:xfrm flipH="1">
            <a:off x="5894388" y="4097338"/>
            <a:ext cx="112712" cy="112712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7968" name="Oval 66"/>
          <p:cNvSpPr>
            <a:spLocks noChangeArrowheads="1"/>
          </p:cNvSpPr>
          <p:nvPr/>
        </p:nvSpPr>
        <p:spPr bwMode="auto">
          <a:xfrm flipH="1">
            <a:off x="4927600" y="4030663"/>
            <a:ext cx="111125" cy="11747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7969" name="Oval 67"/>
          <p:cNvSpPr>
            <a:spLocks noChangeArrowheads="1"/>
          </p:cNvSpPr>
          <p:nvPr/>
        </p:nvSpPr>
        <p:spPr bwMode="auto">
          <a:xfrm flipH="1">
            <a:off x="5094288" y="3762375"/>
            <a:ext cx="111125" cy="11747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" name="Line 68"/>
          <p:cNvSpPr>
            <a:spLocks noChangeShapeType="1"/>
          </p:cNvSpPr>
          <p:nvPr/>
        </p:nvSpPr>
        <p:spPr bwMode="auto">
          <a:xfrm>
            <a:off x="4762500" y="4776788"/>
            <a:ext cx="14636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  <p:sp>
        <p:nvSpPr>
          <p:cNvPr id="167971" name="Text Box 69"/>
          <p:cNvSpPr txBox="1">
            <a:spLocks noChangeArrowheads="1"/>
          </p:cNvSpPr>
          <p:nvPr/>
        </p:nvSpPr>
        <p:spPr bwMode="auto">
          <a:xfrm>
            <a:off x="1758950" y="4681538"/>
            <a:ext cx="352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200">
                <a:solidFill>
                  <a:srgbClr val="000000"/>
                </a:solidFill>
                <a:cs typeface="Arial" charset="0"/>
              </a:rPr>
              <a:t>SP</a:t>
            </a:r>
          </a:p>
        </p:txBody>
      </p:sp>
      <p:sp>
        <p:nvSpPr>
          <p:cNvPr id="167972" name="Rectangle 70"/>
          <p:cNvSpPr>
            <a:spLocks noChangeArrowheads="1"/>
          </p:cNvSpPr>
          <p:nvPr/>
        </p:nvSpPr>
        <p:spPr bwMode="auto">
          <a:xfrm>
            <a:off x="4546600" y="5041900"/>
            <a:ext cx="252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defTabSz="914400"/>
            <a:r>
              <a:rPr lang="en-US" sz="1200" i="1">
                <a:solidFill>
                  <a:srgbClr val="FC0128"/>
                </a:solidFill>
                <a:cs typeface="Arial" charset="0"/>
              </a:rPr>
              <a:t>y</a:t>
            </a:r>
          </a:p>
        </p:txBody>
      </p:sp>
      <p:sp>
        <p:nvSpPr>
          <p:cNvPr id="167973" name="Rectangle 71"/>
          <p:cNvSpPr>
            <a:spLocks noChangeArrowheads="1"/>
          </p:cNvSpPr>
          <p:nvPr/>
        </p:nvSpPr>
        <p:spPr bwMode="auto">
          <a:xfrm>
            <a:off x="2289175" y="4638675"/>
            <a:ext cx="252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defTabSz="914400"/>
            <a:r>
              <a:rPr lang="en-US" sz="1200" i="1">
                <a:solidFill>
                  <a:srgbClr val="FC0128"/>
                </a:solidFill>
                <a:cs typeface="Arial" charset="0"/>
              </a:rPr>
              <a:t>y</a:t>
            </a:r>
          </a:p>
        </p:txBody>
      </p:sp>
      <p:cxnSp>
        <p:nvCxnSpPr>
          <p:cNvPr id="167974" name="AutoShape 72"/>
          <p:cNvCxnSpPr>
            <a:cxnSpLocks noChangeShapeType="1"/>
            <a:stCxn id="167975" idx="6"/>
            <a:endCxn id="167955" idx="1"/>
          </p:cNvCxnSpPr>
          <p:nvPr/>
        </p:nvCxnSpPr>
        <p:spPr bwMode="auto">
          <a:xfrm flipV="1">
            <a:off x="2803525" y="2365375"/>
            <a:ext cx="1957388" cy="2278063"/>
          </a:xfrm>
          <a:prstGeom prst="curvedConnector3">
            <a:avLst>
              <a:gd name="adj1" fmla="val 49958"/>
            </a:avLst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7975" name="Oval 73"/>
          <p:cNvSpPr>
            <a:spLocks noChangeArrowheads="1"/>
          </p:cNvSpPr>
          <p:nvPr/>
        </p:nvSpPr>
        <p:spPr bwMode="auto">
          <a:xfrm>
            <a:off x="2728913" y="4605338"/>
            <a:ext cx="74612" cy="746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67976" name="AutoShape 74"/>
          <p:cNvCxnSpPr>
            <a:cxnSpLocks noChangeShapeType="1"/>
          </p:cNvCxnSpPr>
          <p:nvPr/>
        </p:nvCxnSpPr>
        <p:spPr bwMode="auto">
          <a:xfrm>
            <a:off x="2789238" y="4819650"/>
            <a:ext cx="1971675" cy="4857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7977" name="Oval 75"/>
          <p:cNvSpPr>
            <a:spLocks noChangeArrowheads="1"/>
          </p:cNvSpPr>
          <p:nvPr/>
        </p:nvSpPr>
        <p:spPr bwMode="auto">
          <a:xfrm>
            <a:off x="2714625" y="4773613"/>
            <a:ext cx="74613" cy="746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167978" name="AutoShape 76"/>
          <p:cNvCxnSpPr>
            <a:cxnSpLocks noChangeShapeType="1"/>
            <a:stCxn id="167979" idx="6"/>
            <a:endCxn id="167968" idx="7"/>
          </p:cNvCxnSpPr>
          <p:nvPr/>
        </p:nvCxnSpPr>
        <p:spPr bwMode="auto">
          <a:xfrm flipV="1">
            <a:off x="2827338" y="4046538"/>
            <a:ext cx="2116137" cy="47625"/>
          </a:xfrm>
          <a:prstGeom prst="curvedConnector4">
            <a:avLst>
              <a:gd name="adj1" fmla="val 49588"/>
              <a:gd name="adj2" fmla="val 613333"/>
            </a:avLst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7979" name="Oval 77"/>
          <p:cNvSpPr>
            <a:spLocks noChangeArrowheads="1"/>
          </p:cNvSpPr>
          <p:nvPr/>
        </p:nvSpPr>
        <p:spPr bwMode="auto">
          <a:xfrm>
            <a:off x="2752725" y="4056063"/>
            <a:ext cx="74613" cy="746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1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context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>
          <a:xfrm>
            <a:off x="304800" y="1450975"/>
            <a:ext cx="8226425" cy="4111625"/>
          </a:xfrm>
        </p:spPr>
        <p:txBody>
          <a:bodyPr/>
          <a:lstStyle/>
          <a:p>
            <a:r>
              <a:rPr lang="en-US" dirty="0" smtClean="0"/>
              <a:t>Each thread has a </a:t>
            </a:r>
            <a:r>
              <a:rPr lang="en-US" dirty="0" smtClean="0">
                <a:solidFill>
                  <a:srgbClr val="800000"/>
                </a:solidFill>
              </a:rPr>
              <a:t>context</a:t>
            </a:r>
            <a:r>
              <a:rPr lang="en-US" dirty="0" smtClean="0"/>
              <a:t> (exactly one).</a:t>
            </a:r>
          </a:p>
          <a:p>
            <a:pPr lvl="1"/>
            <a:r>
              <a:rPr lang="en-US" dirty="0" smtClean="0"/>
              <a:t>Context == the thread’s register values.</a:t>
            </a:r>
          </a:p>
          <a:p>
            <a:pPr lvl="1"/>
            <a:r>
              <a:rPr lang="en-US" dirty="0" smtClean="0"/>
              <a:t>Including a (protected) identifier naming its VAS.</a:t>
            </a:r>
          </a:p>
          <a:p>
            <a:pPr lvl="1"/>
            <a:r>
              <a:rPr lang="en-US" dirty="0" smtClean="0"/>
              <a:t>And a pointer to thread’s </a:t>
            </a:r>
            <a:r>
              <a:rPr lang="en-US" b="1" dirty="0" smtClean="0"/>
              <a:t>stack</a:t>
            </a:r>
            <a:r>
              <a:rPr lang="en-US" dirty="0" smtClean="0"/>
              <a:t> in VAS/memory.</a:t>
            </a:r>
          </a:p>
          <a:p>
            <a:r>
              <a:rPr lang="en-US" dirty="0" smtClean="0"/>
              <a:t>Each core has a context (at least one).</a:t>
            </a:r>
          </a:p>
          <a:p>
            <a:pPr lvl="1"/>
            <a:r>
              <a:rPr lang="en-US" dirty="0" smtClean="0"/>
              <a:t>Context == a register set that can hold values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register set is baked into the hardware.</a:t>
            </a:r>
          </a:p>
          <a:p>
            <a:r>
              <a:rPr lang="en-US" dirty="0" smtClean="0"/>
              <a:t>A </a:t>
            </a:r>
            <a:r>
              <a:rPr lang="en-US" dirty="0" smtClean="0"/>
              <a:t>core can change drivers: </a:t>
            </a:r>
            <a:r>
              <a:rPr lang="en-US" dirty="0" smtClean="0">
                <a:solidFill>
                  <a:srgbClr val="800000"/>
                </a:solidFill>
              </a:rPr>
              <a:t>context switch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Save register values into memory.</a:t>
            </a:r>
          </a:p>
          <a:p>
            <a:pPr lvl="1"/>
            <a:r>
              <a:rPr lang="en-US" dirty="0" smtClean="0"/>
              <a:t>Load new register values from memory.</a:t>
            </a:r>
          </a:p>
          <a:p>
            <a:pPr lvl="1"/>
            <a:r>
              <a:rPr lang="en-US" dirty="0" smtClean="0"/>
              <a:t>(Think of driver settings for the seat, mirrors, audio…)</a:t>
            </a:r>
          </a:p>
          <a:p>
            <a:pPr lvl="1"/>
            <a:r>
              <a:rPr lang="en-US" dirty="0" smtClean="0"/>
              <a:t>Enables </a:t>
            </a:r>
            <a:r>
              <a:rPr lang="en-US" b="1" dirty="0" smtClean="0"/>
              <a:t>time slicing </a:t>
            </a:r>
            <a:r>
              <a:rPr lang="en-US" dirty="0" smtClean="0"/>
              <a:t>or </a:t>
            </a:r>
            <a:r>
              <a:rPr lang="en-US" b="1" dirty="0" smtClean="0"/>
              <a:t>time sharing </a:t>
            </a:r>
            <a:r>
              <a:rPr lang="en-US" dirty="0" smtClean="0"/>
              <a:t>of machine.</a:t>
            </a:r>
          </a:p>
          <a:p>
            <a:pPr lvl="1"/>
            <a:endParaRPr lang="en-US" dirty="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418387" y="2301875"/>
            <a:ext cx="914400" cy="914400"/>
            <a:chOff x="4480" y="2017"/>
            <a:chExt cx="576" cy="576"/>
          </a:xfrm>
        </p:grpSpPr>
        <p:sp>
          <p:nvSpPr>
            <p:cNvPr id="4" name="Oval 10"/>
            <p:cNvSpPr>
              <a:spLocks noChangeArrowheads="1"/>
            </p:cNvSpPr>
            <p:nvPr/>
          </p:nvSpPr>
          <p:spPr bwMode="auto">
            <a:xfrm>
              <a:off x="4480" y="2017"/>
              <a:ext cx="576" cy="576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" name="AutoShape 11"/>
            <p:cNvSpPr>
              <a:spLocks noChangeArrowheads="1"/>
            </p:cNvSpPr>
            <p:nvPr/>
          </p:nvSpPr>
          <p:spPr bwMode="auto">
            <a:xfrm flipH="1">
              <a:off x="4680" y="2144"/>
              <a:ext cx="197" cy="336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auto">
            <a:xfrm rot="-8460389">
              <a:off x="4505" y="2094"/>
              <a:ext cx="69" cy="7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505700" y="3568700"/>
            <a:ext cx="704850" cy="1285875"/>
            <a:chOff x="1131" y="2503"/>
            <a:chExt cx="747" cy="810"/>
          </a:xfrm>
        </p:grpSpPr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1131" y="2503"/>
              <a:ext cx="747" cy="408"/>
              <a:chOff x="1131" y="2503"/>
              <a:chExt cx="747" cy="408"/>
            </a:xfrm>
          </p:grpSpPr>
          <p:grpSp>
            <p:nvGrpSpPr>
              <p:cNvPr id="24" name="Group 15"/>
              <p:cNvGrpSpPr>
                <a:grpSpLocks/>
              </p:cNvGrpSpPr>
              <p:nvPr/>
            </p:nvGrpSpPr>
            <p:grpSpPr bwMode="auto">
              <a:xfrm>
                <a:off x="1131" y="2503"/>
                <a:ext cx="747" cy="204"/>
                <a:chOff x="1131" y="2503"/>
                <a:chExt cx="747" cy="204"/>
              </a:xfrm>
            </p:grpSpPr>
            <p:grpSp>
              <p:nvGrpSpPr>
                <p:cNvPr id="32" name="Group 16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36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37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33" name="Group 19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34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35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5" name="Group 22"/>
              <p:cNvGrpSpPr>
                <a:grpSpLocks/>
              </p:cNvGrpSpPr>
              <p:nvPr/>
            </p:nvGrpSpPr>
            <p:grpSpPr bwMode="auto">
              <a:xfrm>
                <a:off x="1131" y="2707"/>
                <a:ext cx="747" cy="204"/>
                <a:chOff x="1131" y="2503"/>
                <a:chExt cx="747" cy="204"/>
              </a:xfrm>
            </p:grpSpPr>
            <p:grpSp>
              <p:nvGrpSpPr>
                <p:cNvPr id="26" name="Group 23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30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31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7" name="Group 26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28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9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</p:grp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131" y="2905"/>
              <a:ext cx="747" cy="408"/>
              <a:chOff x="1131" y="2503"/>
              <a:chExt cx="747" cy="408"/>
            </a:xfrm>
          </p:grpSpPr>
          <p:grpSp>
            <p:nvGrpSpPr>
              <p:cNvPr id="10" name="Group 30"/>
              <p:cNvGrpSpPr>
                <a:grpSpLocks/>
              </p:cNvGrpSpPr>
              <p:nvPr/>
            </p:nvGrpSpPr>
            <p:grpSpPr bwMode="auto">
              <a:xfrm>
                <a:off x="1131" y="2503"/>
                <a:ext cx="747" cy="204"/>
                <a:chOff x="1131" y="2503"/>
                <a:chExt cx="747" cy="204"/>
              </a:xfrm>
            </p:grpSpPr>
            <p:grpSp>
              <p:nvGrpSpPr>
                <p:cNvPr id="18" name="Group 31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2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3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9" name="Group 34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20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1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" name="Group 37"/>
              <p:cNvGrpSpPr>
                <a:grpSpLocks/>
              </p:cNvGrpSpPr>
              <p:nvPr/>
            </p:nvGrpSpPr>
            <p:grpSpPr bwMode="auto">
              <a:xfrm>
                <a:off x="1131" y="2707"/>
                <a:ext cx="747" cy="204"/>
                <a:chOff x="1131" y="2503"/>
                <a:chExt cx="747" cy="204"/>
              </a:xfrm>
            </p:grpSpPr>
            <p:grpSp>
              <p:nvGrpSpPr>
                <p:cNvPr id="12" name="Group 38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16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7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3" name="Group 41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14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5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</p:grpSp>
      </p:grp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7358062" y="4830763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registers</a:t>
            </a:r>
          </a:p>
        </p:txBody>
      </p:sp>
      <p:sp>
        <p:nvSpPr>
          <p:cNvPr id="39" name="Rectangle 45"/>
          <p:cNvSpPr>
            <a:spLocks noChangeArrowheads="1"/>
          </p:cNvSpPr>
          <p:nvPr/>
        </p:nvSpPr>
        <p:spPr bwMode="auto">
          <a:xfrm>
            <a:off x="6964362" y="2111375"/>
            <a:ext cx="1798638" cy="3268663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" name="Text Box 46"/>
          <p:cNvSpPr txBox="1">
            <a:spLocks noChangeArrowheads="1"/>
          </p:cNvSpPr>
          <p:nvPr/>
        </p:nvSpPr>
        <p:spPr bwMode="auto">
          <a:xfrm>
            <a:off x="6891997" y="1743353"/>
            <a:ext cx="11852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CPU core</a:t>
            </a: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" name="Text Box 47"/>
          <p:cNvSpPr txBox="1">
            <a:spLocks noChangeArrowheads="1"/>
          </p:cNvSpPr>
          <p:nvPr/>
        </p:nvSpPr>
        <p:spPr bwMode="auto">
          <a:xfrm>
            <a:off x="7197725" y="3455988"/>
            <a:ext cx="36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200">
                <a:solidFill>
                  <a:srgbClr val="000000"/>
                </a:solidFill>
                <a:cs typeface="Arial" charset="0"/>
              </a:rPr>
              <a:t>R0</a:t>
            </a:r>
          </a:p>
        </p:txBody>
      </p:sp>
      <p:sp>
        <p:nvSpPr>
          <p:cNvPr id="42" name="Text Box 48"/>
          <p:cNvSpPr txBox="1">
            <a:spLocks noChangeArrowheads="1"/>
          </p:cNvSpPr>
          <p:nvPr/>
        </p:nvSpPr>
        <p:spPr bwMode="auto">
          <a:xfrm>
            <a:off x="7197725" y="4054475"/>
            <a:ext cx="361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200">
                <a:solidFill>
                  <a:srgbClr val="000000"/>
                </a:solidFill>
                <a:cs typeface="Arial" charset="0"/>
              </a:rPr>
              <a:t>Rn</a:t>
            </a:r>
          </a:p>
        </p:txBody>
      </p:sp>
      <p:sp>
        <p:nvSpPr>
          <p:cNvPr id="43" name="Text Box 49"/>
          <p:cNvSpPr txBox="1">
            <a:spLocks noChangeArrowheads="1"/>
          </p:cNvSpPr>
          <p:nvPr/>
        </p:nvSpPr>
        <p:spPr bwMode="auto">
          <a:xfrm>
            <a:off x="7189787" y="4521200"/>
            <a:ext cx="369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200">
                <a:solidFill>
                  <a:srgbClr val="000000"/>
                </a:solidFill>
                <a:cs typeface="Arial" charset="0"/>
              </a:rPr>
              <a:t>PC</a:t>
            </a:r>
          </a:p>
        </p:txBody>
      </p:sp>
      <p:sp>
        <p:nvSpPr>
          <p:cNvPr id="44" name="Text Box 52"/>
          <p:cNvSpPr txBox="1">
            <a:spLocks noChangeArrowheads="1"/>
          </p:cNvSpPr>
          <p:nvPr/>
        </p:nvSpPr>
        <p:spPr bwMode="auto">
          <a:xfrm>
            <a:off x="7735887" y="4498975"/>
            <a:ext cx="252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200" i="1">
                <a:solidFill>
                  <a:srgbClr val="FC0128"/>
                </a:solidFill>
                <a:cs typeface="Arial" charset="0"/>
              </a:rPr>
              <a:t>x</a:t>
            </a:r>
          </a:p>
        </p:txBody>
      </p:sp>
      <p:sp>
        <p:nvSpPr>
          <p:cNvPr id="45" name="Text Box 69"/>
          <p:cNvSpPr txBox="1">
            <a:spLocks noChangeArrowheads="1"/>
          </p:cNvSpPr>
          <p:nvPr/>
        </p:nvSpPr>
        <p:spPr bwMode="auto">
          <a:xfrm>
            <a:off x="7199312" y="4681538"/>
            <a:ext cx="352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200">
                <a:solidFill>
                  <a:srgbClr val="000000"/>
                </a:solidFill>
                <a:cs typeface="Arial" charset="0"/>
              </a:rPr>
              <a:t>SP</a:t>
            </a:r>
          </a:p>
        </p:txBody>
      </p:sp>
      <p:sp>
        <p:nvSpPr>
          <p:cNvPr id="46" name="Rectangle 71"/>
          <p:cNvSpPr>
            <a:spLocks noChangeArrowheads="1"/>
          </p:cNvSpPr>
          <p:nvPr/>
        </p:nvSpPr>
        <p:spPr bwMode="auto">
          <a:xfrm>
            <a:off x="7729537" y="4638675"/>
            <a:ext cx="252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defTabSz="914400"/>
            <a:r>
              <a:rPr lang="en-US" sz="1200" i="1">
                <a:solidFill>
                  <a:srgbClr val="FC0128"/>
                </a:solidFill>
                <a:cs typeface="Arial" charset="0"/>
              </a:rPr>
              <a:t>y</a:t>
            </a:r>
          </a:p>
        </p:txBody>
      </p:sp>
      <p:sp>
        <p:nvSpPr>
          <p:cNvPr id="47" name="Oval 73"/>
          <p:cNvSpPr>
            <a:spLocks noChangeArrowheads="1"/>
          </p:cNvSpPr>
          <p:nvPr/>
        </p:nvSpPr>
        <p:spPr bwMode="auto">
          <a:xfrm>
            <a:off x="8169275" y="4605338"/>
            <a:ext cx="74612" cy="746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8" name="Oval 75"/>
          <p:cNvSpPr>
            <a:spLocks noChangeArrowheads="1"/>
          </p:cNvSpPr>
          <p:nvPr/>
        </p:nvSpPr>
        <p:spPr bwMode="auto">
          <a:xfrm>
            <a:off x="8154987" y="4773613"/>
            <a:ext cx="74613" cy="746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9" name="Oval 77"/>
          <p:cNvSpPr>
            <a:spLocks noChangeArrowheads="1"/>
          </p:cNvSpPr>
          <p:nvPr/>
        </p:nvSpPr>
        <p:spPr bwMode="auto">
          <a:xfrm>
            <a:off x="8193087" y="4056063"/>
            <a:ext cx="74613" cy="746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2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Messing with the context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33400" y="1457265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#include &lt;</a:t>
            </a:r>
            <a:r>
              <a:rPr lang="en-US" sz="2000" dirty="0" err="1"/>
              <a:t>ucontext.h</a:t>
            </a:r>
            <a:r>
              <a:rPr lang="en-US" sz="2000" dirty="0"/>
              <a:t>&gt;</a:t>
            </a:r>
          </a:p>
          <a:p>
            <a:endParaRPr lang="en-US" sz="2000" dirty="0"/>
          </a:p>
          <a:p>
            <a:r>
              <a:rPr lang="en-US" sz="2000" dirty="0" err="1"/>
              <a:t>int</a:t>
            </a:r>
            <a:r>
              <a:rPr lang="en-US" sz="2000" dirty="0"/>
              <a:t> count = 0;</a:t>
            </a:r>
          </a:p>
          <a:p>
            <a:r>
              <a:rPr lang="en-US" sz="2000" b="1" dirty="0" err="1">
                <a:solidFill>
                  <a:srgbClr val="800000"/>
                </a:solidFill>
              </a:rPr>
              <a:t>ucontext_t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/>
              <a:t>context;</a:t>
            </a:r>
          </a:p>
          <a:p>
            <a:endParaRPr lang="en-US" sz="2000" dirty="0"/>
          </a:p>
          <a:p>
            <a:r>
              <a:rPr lang="en-US" sz="2000" dirty="0" err="1"/>
              <a:t>i</a:t>
            </a:r>
            <a:r>
              <a:rPr lang="en-US" sz="2000" dirty="0" err="1" smtClean="0"/>
              <a:t>nt</a:t>
            </a:r>
            <a:r>
              <a:rPr lang="en-US" sz="2000" dirty="0" smtClean="0"/>
              <a:t> main</a:t>
            </a:r>
            <a:r>
              <a:rPr lang="en-US" sz="2000" dirty="0"/>
              <a:t>()</a:t>
            </a:r>
          </a:p>
          <a:p>
            <a:r>
              <a:rPr lang="en-US" sz="2000" dirty="0"/>
              <a:t>{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= 0;</a:t>
            </a:r>
          </a:p>
          <a:p>
            <a:r>
              <a:rPr lang="en-US" sz="2000" dirty="0"/>
              <a:t>  </a:t>
            </a:r>
            <a:r>
              <a:rPr lang="en-US" sz="2000" b="1" dirty="0" err="1">
                <a:solidFill>
                  <a:srgbClr val="800000"/>
                </a:solidFill>
              </a:rPr>
              <a:t>getcontext</a:t>
            </a:r>
            <a:r>
              <a:rPr lang="en-US" sz="2000" dirty="0"/>
              <a:t>(&amp;context);</a:t>
            </a:r>
          </a:p>
          <a:p>
            <a:endParaRPr lang="en-US" sz="2000" dirty="0"/>
          </a:p>
          <a:p>
            <a:r>
              <a:rPr lang="en-US" sz="2000" dirty="0"/>
              <a:t>  count += 1;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i</a:t>
            </a:r>
            <a:r>
              <a:rPr lang="en-US" sz="2000" dirty="0"/>
              <a:t> += 1</a:t>
            </a:r>
            <a:r>
              <a:rPr lang="en-US" sz="2000" dirty="0" smtClean="0"/>
              <a:t>;</a:t>
            </a:r>
            <a:endParaRPr lang="en-US" sz="2000" dirty="0"/>
          </a:p>
          <a:p>
            <a:r>
              <a:rPr lang="en-US" sz="2000" dirty="0"/>
              <a:t>  sleep(2);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printf</a:t>
            </a:r>
            <a:r>
              <a:rPr lang="en-US" sz="2000" dirty="0" smtClean="0"/>
              <a:t>(”…"</a:t>
            </a:r>
            <a:r>
              <a:rPr lang="en-US" sz="2000" dirty="0"/>
              <a:t>, count, </a:t>
            </a:r>
            <a:r>
              <a:rPr lang="en-US" sz="2000" dirty="0" err="1"/>
              <a:t>i</a:t>
            </a:r>
            <a:r>
              <a:rPr lang="en-US" sz="2000" dirty="0"/>
              <a:t>);</a:t>
            </a:r>
          </a:p>
          <a:p>
            <a:endParaRPr lang="en-US" sz="2000" dirty="0"/>
          </a:p>
          <a:p>
            <a:r>
              <a:rPr lang="en-US" sz="2000" dirty="0"/>
              <a:t>  </a:t>
            </a:r>
            <a:r>
              <a:rPr lang="en-US" sz="2000" b="1" dirty="0" err="1">
                <a:solidFill>
                  <a:srgbClr val="800000"/>
                </a:solidFill>
              </a:rPr>
              <a:t>setcontext</a:t>
            </a:r>
            <a:r>
              <a:rPr lang="en-US" sz="2000" dirty="0"/>
              <a:t>(&amp;context);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38600" y="1600200"/>
            <a:ext cx="487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800000"/>
                </a:solidFill>
              </a:rPr>
              <a:t>u</a:t>
            </a:r>
            <a:r>
              <a:rPr lang="en-US" sz="2000" b="1" dirty="0" err="1" smtClean="0">
                <a:solidFill>
                  <a:srgbClr val="800000"/>
                </a:solidFill>
              </a:rPr>
              <a:t>context</a:t>
            </a:r>
            <a:endParaRPr lang="en-US" sz="2000" dirty="0">
              <a:solidFill>
                <a:srgbClr val="800000"/>
              </a:solidFill>
            </a:endParaRPr>
          </a:p>
          <a:p>
            <a:r>
              <a:rPr lang="en-US" sz="2000" dirty="0"/>
              <a:t>S</a:t>
            </a:r>
            <a:r>
              <a:rPr lang="en-US" sz="2000" dirty="0" smtClean="0"/>
              <a:t>tandard C library </a:t>
            </a:r>
            <a:r>
              <a:rPr lang="en-US" sz="2000" dirty="0"/>
              <a:t>routines to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r>
              <a:rPr lang="en-US" sz="2000" b="1" dirty="0" smtClean="0"/>
              <a:t>Save</a:t>
            </a:r>
            <a:r>
              <a:rPr lang="en-US" sz="2000" dirty="0" smtClean="0"/>
              <a:t> </a:t>
            </a:r>
            <a:r>
              <a:rPr lang="en-US" sz="2000" dirty="0"/>
              <a:t>current register context to a block of </a:t>
            </a:r>
            <a:r>
              <a:rPr lang="en-US" sz="2000" dirty="0" smtClean="0"/>
              <a:t>memory (</a:t>
            </a:r>
            <a:r>
              <a:rPr lang="en-US" sz="2000" b="1" dirty="0" err="1" smtClean="0"/>
              <a:t>getcontext</a:t>
            </a:r>
            <a:r>
              <a:rPr lang="en-US" sz="2000" dirty="0"/>
              <a:t> </a:t>
            </a:r>
            <a:r>
              <a:rPr lang="en-US" sz="2000" dirty="0" smtClean="0"/>
              <a:t>from core)</a:t>
            </a:r>
          </a:p>
          <a:p>
            <a:endParaRPr lang="en-US" sz="2000" dirty="0" smtClean="0"/>
          </a:p>
          <a:p>
            <a:r>
              <a:rPr lang="en-US" sz="2000" b="1" dirty="0" smtClean="0"/>
              <a:t>Load</a:t>
            </a:r>
            <a:r>
              <a:rPr lang="en-US" sz="2000" dirty="0" smtClean="0"/>
              <a:t>/restore </a:t>
            </a:r>
            <a:r>
              <a:rPr lang="en-US" sz="2000" dirty="0"/>
              <a:t>current register context from a block of </a:t>
            </a:r>
            <a:r>
              <a:rPr lang="en-US" sz="2000" dirty="0" smtClean="0"/>
              <a:t>memory (</a:t>
            </a:r>
            <a:r>
              <a:rPr lang="en-US" sz="2000" b="1" dirty="0" err="1" smtClean="0"/>
              <a:t>setcontext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 smtClean="0"/>
              <a:t>Also: </a:t>
            </a:r>
            <a:r>
              <a:rPr lang="en-US" sz="2000" b="1" dirty="0" err="1" smtClean="0"/>
              <a:t>makecontext</a:t>
            </a:r>
            <a:r>
              <a:rPr lang="en-US" sz="2000" dirty="0" smtClean="0"/>
              <a:t>, </a:t>
            </a:r>
            <a:r>
              <a:rPr lang="en-US" sz="2000" b="1" dirty="0" err="1" smtClean="0"/>
              <a:t>swapcontext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en-US" sz="2000" dirty="0" smtClean="0"/>
              <a:t>Details of the saved context (</a:t>
            </a:r>
            <a:r>
              <a:rPr lang="en-US" sz="2000" dirty="0" err="1" smtClean="0"/>
              <a:t>ucontext_t</a:t>
            </a:r>
            <a:r>
              <a:rPr lang="en-US" sz="2000" dirty="0" smtClean="0"/>
              <a:t> structure) are machine-dependent.</a:t>
            </a:r>
            <a:endParaRPr lang="en-US" sz="2000" dirty="0"/>
          </a:p>
        </p:txBody>
      </p:sp>
      <p:cxnSp>
        <p:nvCxnSpPr>
          <p:cNvPr id="20" name="Straight Connector 292"/>
          <p:cNvCxnSpPr>
            <a:cxnSpLocks noChangeShapeType="1"/>
          </p:cNvCxnSpPr>
          <p:nvPr/>
        </p:nvCxnSpPr>
        <p:spPr bwMode="auto">
          <a:xfrm flipV="1">
            <a:off x="1981200" y="2819400"/>
            <a:ext cx="21336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92"/>
          <p:cNvCxnSpPr>
            <a:cxnSpLocks noChangeShapeType="1"/>
          </p:cNvCxnSpPr>
          <p:nvPr/>
        </p:nvCxnSpPr>
        <p:spPr bwMode="auto">
          <a:xfrm flipV="1">
            <a:off x="3048000" y="4191000"/>
            <a:ext cx="106680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5407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685800" y="4572000"/>
            <a:ext cx="2819400" cy="12954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Messing with the context (2)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33400" y="1457265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#include &lt;</a:t>
            </a:r>
            <a:r>
              <a:rPr lang="en-US" sz="2000" dirty="0" err="1"/>
              <a:t>ucontext.h</a:t>
            </a:r>
            <a:r>
              <a:rPr lang="en-US" sz="2000" dirty="0"/>
              <a:t>&gt;</a:t>
            </a:r>
          </a:p>
          <a:p>
            <a:endParaRPr lang="en-US" sz="2000" dirty="0"/>
          </a:p>
          <a:p>
            <a:r>
              <a:rPr lang="en-US" sz="2000" dirty="0" err="1"/>
              <a:t>int</a:t>
            </a:r>
            <a:r>
              <a:rPr lang="en-US" sz="2000" dirty="0"/>
              <a:t> count = 0;</a:t>
            </a:r>
          </a:p>
          <a:p>
            <a:r>
              <a:rPr lang="en-US" sz="2000" b="1" dirty="0" err="1">
                <a:solidFill>
                  <a:srgbClr val="800000"/>
                </a:solidFill>
              </a:rPr>
              <a:t>ucontext_t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/>
              <a:t>context;</a:t>
            </a:r>
          </a:p>
          <a:p>
            <a:endParaRPr lang="en-US" sz="2000" dirty="0"/>
          </a:p>
          <a:p>
            <a:r>
              <a:rPr lang="en-US" sz="2000" dirty="0" err="1"/>
              <a:t>i</a:t>
            </a:r>
            <a:r>
              <a:rPr lang="en-US" sz="2000" dirty="0" err="1" smtClean="0"/>
              <a:t>nt</a:t>
            </a:r>
            <a:r>
              <a:rPr lang="en-US" sz="2000" dirty="0" smtClean="0"/>
              <a:t> main</a:t>
            </a:r>
            <a:r>
              <a:rPr lang="en-US" sz="2000" dirty="0"/>
              <a:t>()</a:t>
            </a:r>
          </a:p>
          <a:p>
            <a:r>
              <a:rPr lang="en-US" sz="2000" dirty="0"/>
              <a:t>{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= 0;</a:t>
            </a:r>
          </a:p>
          <a:p>
            <a:r>
              <a:rPr lang="en-US" sz="2000" dirty="0"/>
              <a:t>  </a:t>
            </a:r>
            <a:r>
              <a:rPr lang="en-US" sz="2000" b="1" dirty="0" err="1">
                <a:solidFill>
                  <a:srgbClr val="800000"/>
                </a:solidFill>
              </a:rPr>
              <a:t>getcontext</a:t>
            </a:r>
            <a:r>
              <a:rPr lang="en-US" sz="2000" dirty="0"/>
              <a:t>(&amp;context);</a:t>
            </a:r>
          </a:p>
          <a:p>
            <a:endParaRPr lang="en-US" sz="2000" dirty="0"/>
          </a:p>
          <a:p>
            <a:r>
              <a:rPr lang="en-US" sz="2000" dirty="0"/>
              <a:t>  count += 1;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i</a:t>
            </a:r>
            <a:r>
              <a:rPr lang="en-US" sz="2000" dirty="0"/>
              <a:t> += 1</a:t>
            </a:r>
            <a:r>
              <a:rPr lang="en-US" sz="2000" dirty="0" smtClean="0"/>
              <a:t>;</a:t>
            </a:r>
            <a:endParaRPr lang="en-US" sz="2000" dirty="0"/>
          </a:p>
          <a:p>
            <a:r>
              <a:rPr lang="en-US" sz="2000" dirty="0"/>
              <a:t>  sleep</a:t>
            </a:r>
            <a:r>
              <a:rPr lang="en-US" sz="2000" dirty="0" smtClean="0"/>
              <a:t>(1)</a:t>
            </a:r>
            <a:r>
              <a:rPr lang="en-US" sz="2000" dirty="0"/>
              <a:t>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printf</a:t>
            </a:r>
            <a:r>
              <a:rPr lang="en-US" sz="2000" dirty="0" smtClean="0"/>
              <a:t>(”…"</a:t>
            </a:r>
            <a:r>
              <a:rPr lang="en-US" sz="2000" dirty="0"/>
              <a:t>, count, </a:t>
            </a:r>
            <a:r>
              <a:rPr lang="en-US" sz="2000" dirty="0" err="1"/>
              <a:t>i</a:t>
            </a:r>
            <a:r>
              <a:rPr lang="en-US" sz="2000" dirty="0"/>
              <a:t>);</a:t>
            </a:r>
          </a:p>
          <a:p>
            <a:endParaRPr lang="en-US" sz="2000" dirty="0"/>
          </a:p>
          <a:p>
            <a:r>
              <a:rPr lang="en-US" sz="2000" dirty="0"/>
              <a:t>  </a:t>
            </a:r>
            <a:r>
              <a:rPr lang="en-US" sz="2000" b="1" dirty="0" err="1">
                <a:solidFill>
                  <a:srgbClr val="800000"/>
                </a:solidFill>
              </a:rPr>
              <a:t>setcontext</a:t>
            </a:r>
            <a:r>
              <a:rPr lang="en-US" sz="2000" dirty="0"/>
              <a:t>(&amp;context);</a:t>
            </a:r>
          </a:p>
          <a:p>
            <a:r>
              <a:rPr lang="en-US" sz="2000" dirty="0"/>
              <a:t>}</a:t>
            </a:r>
          </a:p>
        </p:txBody>
      </p:sp>
      <p:cxnSp>
        <p:nvCxnSpPr>
          <p:cNvPr id="20" name="Straight Connector 292"/>
          <p:cNvCxnSpPr>
            <a:cxnSpLocks noChangeShapeType="1"/>
          </p:cNvCxnSpPr>
          <p:nvPr/>
        </p:nvCxnSpPr>
        <p:spPr bwMode="auto">
          <a:xfrm flipV="1">
            <a:off x="1981200" y="2819400"/>
            <a:ext cx="21336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92"/>
          <p:cNvCxnSpPr>
            <a:cxnSpLocks noChangeShapeType="1"/>
          </p:cNvCxnSpPr>
          <p:nvPr/>
        </p:nvCxnSpPr>
        <p:spPr bwMode="auto">
          <a:xfrm flipV="1">
            <a:off x="3352800" y="5943600"/>
            <a:ext cx="1219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302"/>
          <p:cNvSpPr>
            <a:spLocks noChangeArrowheads="1"/>
          </p:cNvSpPr>
          <p:nvPr/>
        </p:nvSpPr>
        <p:spPr bwMode="auto">
          <a:xfrm>
            <a:off x="4724400" y="3200400"/>
            <a:ext cx="3581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 smtClean="0">
                <a:solidFill>
                  <a:srgbClr val="003367"/>
                </a:solidFill>
              </a:rPr>
              <a:t>Loading the saved context transfers control to this block of code.  (</a:t>
            </a:r>
            <a:r>
              <a:rPr lang="en-US" sz="2000" b="1" dirty="0" smtClean="0">
                <a:solidFill>
                  <a:srgbClr val="003367"/>
                </a:solidFill>
              </a:rPr>
              <a:t>Why</a:t>
            </a:r>
            <a:r>
              <a:rPr lang="en-US" sz="2000" dirty="0" smtClean="0">
                <a:solidFill>
                  <a:srgbClr val="003367"/>
                </a:solidFill>
              </a:rPr>
              <a:t>?)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 dirty="0">
              <a:solidFill>
                <a:srgbClr val="003367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 smtClean="0">
                <a:solidFill>
                  <a:srgbClr val="003367"/>
                </a:solidFill>
              </a:rPr>
              <a:t>What about the stack?</a:t>
            </a:r>
          </a:p>
        </p:txBody>
      </p:sp>
      <p:cxnSp>
        <p:nvCxnSpPr>
          <p:cNvPr id="9" name="Straight Connector 292"/>
          <p:cNvCxnSpPr>
            <a:cxnSpLocks noChangeShapeType="1"/>
          </p:cNvCxnSpPr>
          <p:nvPr/>
        </p:nvCxnSpPr>
        <p:spPr bwMode="auto">
          <a:xfrm flipV="1">
            <a:off x="3581400" y="4038600"/>
            <a:ext cx="1676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302"/>
          <p:cNvSpPr>
            <a:spLocks noChangeArrowheads="1"/>
          </p:cNvSpPr>
          <p:nvPr/>
        </p:nvSpPr>
        <p:spPr bwMode="auto">
          <a:xfrm>
            <a:off x="3581400" y="2286000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 dirty="0" smtClean="0">
                <a:solidFill>
                  <a:srgbClr val="003367"/>
                </a:solidFill>
              </a:rPr>
              <a:t>Save</a:t>
            </a:r>
            <a:r>
              <a:rPr lang="en-US" dirty="0" smtClean="0">
                <a:solidFill>
                  <a:srgbClr val="003367"/>
                </a:solidFill>
              </a:rPr>
              <a:t> core context to memory</a:t>
            </a:r>
          </a:p>
        </p:txBody>
      </p:sp>
      <p:sp>
        <p:nvSpPr>
          <p:cNvPr id="14" name="Rectangle 302"/>
          <p:cNvSpPr>
            <a:spLocks noChangeArrowheads="1"/>
          </p:cNvSpPr>
          <p:nvPr/>
        </p:nvSpPr>
        <p:spPr bwMode="auto">
          <a:xfrm>
            <a:off x="4267200" y="5486400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 dirty="0" smtClean="0">
                <a:solidFill>
                  <a:srgbClr val="003367"/>
                </a:solidFill>
              </a:rPr>
              <a:t>Load</a:t>
            </a:r>
            <a:r>
              <a:rPr lang="en-US" dirty="0" smtClean="0">
                <a:solidFill>
                  <a:srgbClr val="003367"/>
                </a:solidFill>
              </a:rPr>
              <a:t> core context from memory</a:t>
            </a:r>
          </a:p>
        </p:txBody>
      </p:sp>
    </p:spTree>
    <p:extLst>
      <p:ext uri="{BB962C8B-B14F-4D97-AF65-F5344CB8AC3E}">
        <p14:creationId xmlns:p14="http://schemas.microsoft.com/office/powerpoint/2010/main" val="120916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685800" y="4572000"/>
            <a:ext cx="2819400" cy="12954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Messing with the context (3)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33400" y="1457265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#include &lt;</a:t>
            </a:r>
            <a:r>
              <a:rPr lang="en-US" sz="2000" dirty="0" err="1"/>
              <a:t>ucontext.h</a:t>
            </a:r>
            <a:r>
              <a:rPr lang="en-US" sz="2000" dirty="0"/>
              <a:t>&gt;</a:t>
            </a:r>
          </a:p>
          <a:p>
            <a:endParaRPr lang="en-US" sz="2000" dirty="0"/>
          </a:p>
          <a:p>
            <a:r>
              <a:rPr lang="en-US" sz="2000" dirty="0" err="1"/>
              <a:t>int</a:t>
            </a:r>
            <a:r>
              <a:rPr lang="en-US" sz="2000" dirty="0"/>
              <a:t> count = 0;</a:t>
            </a:r>
          </a:p>
          <a:p>
            <a:r>
              <a:rPr lang="en-US" sz="2000" b="1" dirty="0" err="1">
                <a:solidFill>
                  <a:srgbClr val="800000"/>
                </a:solidFill>
              </a:rPr>
              <a:t>ucontext_t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/>
              <a:t>context;</a:t>
            </a:r>
          </a:p>
          <a:p>
            <a:endParaRPr lang="en-US" sz="2000" dirty="0"/>
          </a:p>
          <a:p>
            <a:r>
              <a:rPr lang="en-US" sz="2000" dirty="0" err="1"/>
              <a:t>i</a:t>
            </a:r>
            <a:r>
              <a:rPr lang="en-US" sz="2000" dirty="0" err="1" smtClean="0"/>
              <a:t>nt</a:t>
            </a:r>
            <a:r>
              <a:rPr lang="en-US" sz="2000" dirty="0" smtClean="0"/>
              <a:t> main</a:t>
            </a:r>
            <a:r>
              <a:rPr lang="en-US" sz="2000" dirty="0"/>
              <a:t>()</a:t>
            </a:r>
          </a:p>
          <a:p>
            <a:r>
              <a:rPr lang="en-US" sz="2000" dirty="0"/>
              <a:t>{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= 0;</a:t>
            </a:r>
          </a:p>
          <a:p>
            <a:r>
              <a:rPr lang="en-US" sz="2000" dirty="0"/>
              <a:t>  </a:t>
            </a:r>
            <a:r>
              <a:rPr lang="en-US" sz="2000" b="1" dirty="0" err="1">
                <a:solidFill>
                  <a:srgbClr val="800000"/>
                </a:solidFill>
              </a:rPr>
              <a:t>getcontext</a:t>
            </a:r>
            <a:r>
              <a:rPr lang="en-US" sz="2000" dirty="0"/>
              <a:t>(&amp;context);</a:t>
            </a:r>
          </a:p>
          <a:p>
            <a:endParaRPr lang="en-US" sz="2000" dirty="0"/>
          </a:p>
          <a:p>
            <a:r>
              <a:rPr lang="en-US" sz="2000" dirty="0"/>
              <a:t>  count += 1;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i</a:t>
            </a:r>
            <a:r>
              <a:rPr lang="en-US" sz="2000" dirty="0"/>
              <a:t> += 1</a:t>
            </a:r>
            <a:r>
              <a:rPr lang="en-US" sz="2000" dirty="0" smtClean="0"/>
              <a:t>;</a:t>
            </a:r>
            <a:endParaRPr lang="en-US" sz="2000" dirty="0"/>
          </a:p>
          <a:p>
            <a:r>
              <a:rPr lang="en-US" sz="2000" dirty="0"/>
              <a:t>  sleep</a:t>
            </a:r>
            <a:r>
              <a:rPr lang="en-US" sz="2000" dirty="0" smtClean="0"/>
              <a:t>(1)</a:t>
            </a:r>
            <a:r>
              <a:rPr lang="en-US" sz="2000" dirty="0"/>
              <a:t>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printf</a:t>
            </a:r>
            <a:r>
              <a:rPr lang="en-US" sz="2000" dirty="0" smtClean="0"/>
              <a:t>(”…"</a:t>
            </a:r>
            <a:r>
              <a:rPr lang="en-US" sz="2000" dirty="0"/>
              <a:t>, count, </a:t>
            </a:r>
            <a:r>
              <a:rPr lang="en-US" sz="2000" dirty="0" err="1"/>
              <a:t>i</a:t>
            </a:r>
            <a:r>
              <a:rPr lang="en-US" sz="2000" dirty="0"/>
              <a:t>);</a:t>
            </a:r>
          </a:p>
          <a:p>
            <a:endParaRPr lang="en-US" sz="2000" dirty="0"/>
          </a:p>
          <a:p>
            <a:r>
              <a:rPr lang="en-US" sz="2000" dirty="0"/>
              <a:t>  </a:t>
            </a:r>
            <a:r>
              <a:rPr lang="en-US" sz="2000" b="1" dirty="0" err="1">
                <a:solidFill>
                  <a:srgbClr val="800000"/>
                </a:solidFill>
              </a:rPr>
              <a:t>setcontext</a:t>
            </a:r>
            <a:r>
              <a:rPr lang="en-US" sz="2000" dirty="0"/>
              <a:t>(&amp;context);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5800" y="2057400"/>
            <a:ext cx="4648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chase$ cc -o context0 context0.c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&lt;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warnings: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ucontext</a:t>
            </a:r>
            <a:r>
              <a:rPr lang="en-US" sz="2000" dirty="0" smtClean="0">
                <a:solidFill>
                  <a:srgbClr val="0000FF"/>
                </a:solidFill>
              </a:rPr>
              <a:t> deprecated on </a:t>
            </a:r>
            <a:r>
              <a:rPr lang="en-US" sz="2000" dirty="0" err="1" smtClean="0">
                <a:solidFill>
                  <a:srgbClr val="0000FF"/>
                </a:solidFill>
              </a:rPr>
              <a:t>MacOS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&gt;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chase$ ./context0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1    </a:t>
            </a:r>
            <a:r>
              <a:rPr lang="en-US" sz="2000" dirty="0">
                <a:solidFill>
                  <a:srgbClr val="0000FF"/>
                </a:solidFill>
              </a:rPr>
              <a:t>1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  2    2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  3    3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  4    4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  5    5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  6    6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  7    </a:t>
            </a:r>
            <a:r>
              <a:rPr lang="en-US" sz="2000" dirty="0" smtClean="0">
                <a:solidFill>
                  <a:srgbClr val="0000FF"/>
                </a:solidFill>
              </a:rPr>
              <a:t>7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 …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3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609600" y="4876800"/>
            <a:ext cx="3886200" cy="9144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352800"/>
            <a:ext cx="3886200" cy="9144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eading behind the C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2691348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chemeClr val="tx2">
                    <a:lumMod val="25000"/>
                  </a:schemeClr>
                </a:solidFill>
              </a:rPr>
              <a:t>D</a:t>
            </a:r>
            <a:r>
              <a:rPr lang="nl-NL" sz="2000" b="1" u="sng" dirty="0" err="1" smtClean="0">
                <a:solidFill>
                  <a:schemeClr val="tx2">
                    <a:lumMod val="25000"/>
                  </a:schemeClr>
                </a:solidFill>
              </a:rPr>
              <a:t>isassembled</a:t>
            </a:r>
            <a:r>
              <a:rPr lang="nl-NL" sz="2000" b="1" u="sng" dirty="0" smtClean="0">
                <a:solidFill>
                  <a:schemeClr val="tx2">
                    <a:lumMod val="25000"/>
                  </a:schemeClr>
                </a:solidFill>
              </a:rPr>
              <a:t> code:</a:t>
            </a:r>
          </a:p>
          <a:p>
            <a:endParaRPr lang="nl-NL" sz="2000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nl-NL" sz="2000" dirty="0" err="1" smtClean="0">
                <a:solidFill>
                  <a:schemeClr val="tx2">
                    <a:lumMod val="25000"/>
                  </a:schemeClr>
                </a:solidFill>
              </a:rPr>
              <a:t>movl</a:t>
            </a:r>
            <a:r>
              <a:rPr lang="nl-NL" sz="2000" dirty="0">
                <a:solidFill>
                  <a:schemeClr val="tx2">
                    <a:lumMod val="25000"/>
                  </a:schemeClr>
                </a:solidFill>
              </a:rPr>
              <a:t>	0x0000017a(%rip),%</a:t>
            </a:r>
            <a:r>
              <a:rPr lang="nl-NL" sz="2000" dirty="0" err="1" smtClean="0">
                <a:solidFill>
                  <a:schemeClr val="tx2">
                    <a:lumMod val="25000"/>
                  </a:schemeClr>
                </a:solidFill>
              </a:rPr>
              <a:t>ecx</a:t>
            </a:r>
            <a:endParaRPr lang="nl-NL" sz="2000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nl-NL" sz="2000" dirty="0" err="1" smtClean="0">
                <a:solidFill>
                  <a:schemeClr val="tx2">
                    <a:lumMod val="25000"/>
                  </a:schemeClr>
                </a:solidFill>
              </a:rPr>
              <a:t>addl</a:t>
            </a:r>
            <a:r>
              <a:rPr lang="nl-NL" sz="2000" dirty="0">
                <a:solidFill>
                  <a:schemeClr val="tx2">
                    <a:lumMod val="25000"/>
                  </a:schemeClr>
                </a:solidFill>
              </a:rPr>
              <a:t>	$0x00000001,%ecx</a:t>
            </a:r>
          </a:p>
          <a:p>
            <a:r>
              <a:rPr lang="nl-NL" sz="2000" dirty="0" err="1" smtClean="0">
                <a:solidFill>
                  <a:schemeClr val="tx2">
                    <a:lumMod val="25000"/>
                  </a:schemeClr>
                </a:solidFill>
              </a:rPr>
              <a:t>movl</a:t>
            </a:r>
            <a:r>
              <a:rPr lang="nl-NL" sz="2000" dirty="0">
                <a:solidFill>
                  <a:schemeClr val="tx2">
                    <a:lumMod val="25000"/>
                  </a:schemeClr>
                </a:solidFill>
              </a:rPr>
              <a:t>	%ecx,0x0000016e(%rip</a:t>
            </a:r>
            <a:r>
              <a:rPr lang="nl-NL" sz="2000" dirty="0" smtClean="0">
                <a:solidFill>
                  <a:schemeClr val="tx2">
                    <a:lumMod val="25000"/>
                  </a:schemeClr>
                </a:solidFill>
              </a:rPr>
              <a:t>)</a:t>
            </a:r>
            <a:endParaRPr lang="nl-NL" sz="2000" dirty="0">
              <a:solidFill>
                <a:schemeClr val="tx2">
                  <a:lumMod val="25000"/>
                </a:schemeClr>
              </a:solidFill>
            </a:endParaRPr>
          </a:p>
          <a:p>
            <a:endParaRPr lang="nl-NL" sz="2000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nl-NL" sz="2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nl-NL" sz="2000" dirty="0" err="1" smtClean="0">
                <a:solidFill>
                  <a:schemeClr val="tx2">
                    <a:lumMod val="25000"/>
                  </a:schemeClr>
                </a:solidFill>
              </a:rPr>
              <a:t>movl</a:t>
            </a:r>
            <a:r>
              <a:rPr lang="nl-NL" sz="2000" dirty="0">
                <a:solidFill>
                  <a:schemeClr val="tx2">
                    <a:lumMod val="25000"/>
                  </a:schemeClr>
                </a:solidFill>
              </a:rPr>
              <a:t>	0xfc(%</a:t>
            </a:r>
            <a:r>
              <a:rPr lang="nl-NL" sz="2000" dirty="0" err="1">
                <a:solidFill>
                  <a:schemeClr val="tx2">
                    <a:lumMod val="25000"/>
                  </a:schemeClr>
                </a:solidFill>
              </a:rPr>
              <a:t>rbp</a:t>
            </a:r>
            <a:r>
              <a:rPr lang="nl-NL" sz="2000" dirty="0">
                <a:solidFill>
                  <a:schemeClr val="tx2">
                    <a:lumMod val="25000"/>
                  </a:schemeClr>
                </a:solidFill>
              </a:rPr>
              <a:t>),%</a:t>
            </a:r>
            <a:r>
              <a:rPr lang="nl-NL" sz="2000" dirty="0" err="1">
                <a:solidFill>
                  <a:schemeClr val="tx2">
                    <a:lumMod val="25000"/>
                  </a:schemeClr>
                </a:solidFill>
              </a:rPr>
              <a:t>ecx</a:t>
            </a:r>
            <a:endParaRPr lang="nl-NL" sz="20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nl-NL" sz="2000" dirty="0" err="1" smtClean="0">
                <a:solidFill>
                  <a:schemeClr val="tx2">
                    <a:lumMod val="25000"/>
                  </a:schemeClr>
                </a:solidFill>
              </a:rPr>
              <a:t>addl</a:t>
            </a:r>
            <a:r>
              <a:rPr lang="nl-NL" sz="2000" dirty="0">
                <a:solidFill>
                  <a:schemeClr val="tx2">
                    <a:lumMod val="25000"/>
                  </a:schemeClr>
                </a:solidFill>
              </a:rPr>
              <a:t>	$0x00000001,%ecx</a:t>
            </a:r>
          </a:p>
          <a:p>
            <a:r>
              <a:rPr lang="nl-NL" sz="2000" dirty="0" err="1" smtClean="0">
                <a:solidFill>
                  <a:schemeClr val="tx2">
                    <a:lumMod val="25000"/>
                  </a:schemeClr>
                </a:solidFill>
              </a:rPr>
              <a:t>movl</a:t>
            </a:r>
            <a:r>
              <a:rPr lang="nl-NL" sz="2000" dirty="0">
                <a:solidFill>
                  <a:schemeClr val="tx2">
                    <a:lumMod val="25000"/>
                  </a:schemeClr>
                </a:solidFill>
              </a:rPr>
              <a:t>	%ecx,0xfc(%</a:t>
            </a:r>
            <a:r>
              <a:rPr lang="nl-NL" sz="2000" dirty="0" err="1">
                <a:solidFill>
                  <a:schemeClr val="tx2">
                    <a:lumMod val="25000"/>
                  </a:schemeClr>
                </a:solidFill>
              </a:rPr>
              <a:t>rbp</a:t>
            </a:r>
            <a:r>
              <a:rPr lang="nl-NL" sz="2000" dirty="0">
                <a:solidFill>
                  <a:schemeClr val="tx2">
                    <a:lumMod val="25000"/>
                  </a:schemeClr>
                </a:solidFill>
              </a:rPr>
              <a:t>)</a:t>
            </a:r>
          </a:p>
          <a:p>
            <a:endParaRPr lang="nl-NL" sz="2000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nl-NL" sz="2000" b="1" dirty="0" smtClean="0">
                <a:solidFill>
                  <a:schemeClr val="tx2">
                    <a:lumMod val="25000"/>
                  </a:schemeClr>
                </a:solidFill>
              </a:rPr>
              <a:t>%rip </a:t>
            </a:r>
            <a:r>
              <a:rPr lang="nl-NL" sz="2000" dirty="0" err="1" smtClean="0">
                <a:solidFill>
                  <a:schemeClr val="tx2">
                    <a:lumMod val="25000"/>
                  </a:schemeClr>
                </a:solidFill>
              </a:rPr>
              <a:t>and</a:t>
            </a:r>
            <a:r>
              <a:rPr lang="nl-NL" sz="20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nl-NL" sz="2000" b="1" dirty="0" smtClean="0">
                <a:solidFill>
                  <a:schemeClr val="tx2">
                    <a:lumMod val="25000"/>
                  </a:schemeClr>
                </a:solidFill>
              </a:rPr>
              <a:t>%</a:t>
            </a:r>
            <a:r>
              <a:rPr lang="nl-NL" sz="2000" b="1" dirty="0" err="1" smtClean="0">
                <a:solidFill>
                  <a:schemeClr val="tx2">
                    <a:lumMod val="25000"/>
                  </a:schemeClr>
                </a:solidFill>
              </a:rPr>
              <a:t>rbp</a:t>
            </a:r>
            <a:r>
              <a:rPr lang="nl-NL" sz="200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nl-NL" sz="2000" dirty="0" smtClean="0">
                <a:solidFill>
                  <a:schemeClr val="tx2">
                    <a:lumMod val="25000"/>
                  </a:schemeClr>
                </a:solidFill>
              </a:rPr>
              <a:t>are set “right”, </a:t>
            </a:r>
            <a:r>
              <a:rPr lang="nl-NL" sz="2000" dirty="0" err="1" smtClean="0">
                <a:solidFill>
                  <a:schemeClr val="tx2">
                    <a:lumMod val="25000"/>
                  </a:schemeClr>
                </a:solidFill>
              </a:rPr>
              <a:t>then</a:t>
            </a:r>
            <a:r>
              <a:rPr lang="nl-NL" sz="2000" dirty="0" smtClean="0">
                <a:solidFill>
                  <a:schemeClr val="tx2">
                    <a:lumMod val="25000"/>
                  </a:schemeClr>
                </a:solidFill>
              </a:rPr>
              <a:t> these </a:t>
            </a:r>
            <a:r>
              <a:rPr lang="nl-NL" sz="2000" dirty="0" err="1" smtClean="0">
                <a:solidFill>
                  <a:schemeClr val="tx2">
                    <a:lumMod val="25000"/>
                  </a:schemeClr>
                </a:solidFill>
              </a:rPr>
              <a:t>references</a:t>
            </a:r>
            <a:r>
              <a:rPr lang="nl-NL" sz="2000" dirty="0" smtClean="0">
                <a:solidFill>
                  <a:schemeClr val="tx2">
                    <a:lumMod val="25000"/>
                  </a:schemeClr>
                </a:solidFill>
              </a:rPr>
              <a:t> “</a:t>
            </a:r>
            <a:r>
              <a:rPr lang="nl-NL" sz="2000" dirty="0" err="1" smtClean="0">
                <a:solidFill>
                  <a:schemeClr val="tx2">
                    <a:lumMod val="25000"/>
                  </a:schemeClr>
                </a:solidFill>
              </a:rPr>
              <a:t>work</a:t>
            </a:r>
            <a:r>
              <a:rPr lang="nl-NL" sz="2000" dirty="0" smtClean="0">
                <a:solidFill>
                  <a:schemeClr val="tx2">
                    <a:lumMod val="25000"/>
                  </a:schemeClr>
                </a:solidFill>
              </a:rPr>
              <a:t>”. </a:t>
            </a:r>
            <a:endParaRPr lang="nl-NL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09600" y="1524000"/>
            <a:ext cx="3886200" cy="8382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524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count += 1;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+= 1;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9200" y="14197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On </a:t>
            </a:r>
            <a:r>
              <a:rPr lang="en-US" sz="2000" b="1" dirty="0" err="1" smtClean="0">
                <a:solidFill>
                  <a:srgbClr val="0000FF"/>
                </a:solidFill>
              </a:rPr>
              <a:t>MacOS</a:t>
            </a:r>
            <a:r>
              <a:rPr lang="en-US" sz="2000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chase</a:t>
            </a:r>
            <a:r>
              <a:rPr lang="en-US" sz="2000" dirty="0">
                <a:solidFill>
                  <a:srgbClr val="0000FF"/>
                </a:solidFill>
              </a:rPr>
              <a:t>$ </a:t>
            </a:r>
            <a:r>
              <a:rPr lang="en-US" sz="2000" dirty="0" smtClean="0">
                <a:solidFill>
                  <a:srgbClr val="0000FF"/>
                </a:solidFill>
              </a:rPr>
              <a:t>man </a:t>
            </a:r>
            <a:r>
              <a:rPr lang="en-US" sz="2000" dirty="0" err="1" smtClean="0">
                <a:solidFill>
                  <a:srgbClr val="0000FF"/>
                </a:solidFill>
              </a:rPr>
              <a:t>otool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chase$ </a:t>
            </a:r>
            <a:r>
              <a:rPr lang="en-US" sz="2000" dirty="0" err="1" smtClean="0">
                <a:solidFill>
                  <a:srgbClr val="0000FF"/>
                </a:solidFill>
              </a:rPr>
              <a:t>otool</a:t>
            </a:r>
            <a:r>
              <a:rPr lang="en-US" sz="2000" dirty="0" smtClean="0">
                <a:solidFill>
                  <a:srgbClr val="0000FF"/>
                </a:solidFill>
              </a:rPr>
              <a:t> –</a:t>
            </a:r>
            <a:r>
              <a:rPr lang="en-US" sz="2000" dirty="0" err="1" smtClean="0">
                <a:solidFill>
                  <a:srgbClr val="0000FF"/>
                </a:solidFill>
              </a:rPr>
              <a:t>vt</a:t>
            </a:r>
            <a:r>
              <a:rPr lang="en-US" sz="2000" dirty="0" smtClean="0">
                <a:solidFill>
                  <a:srgbClr val="0000FF"/>
                </a:solidFill>
              </a:rPr>
              <a:t> context0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…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2667000"/>
            <a:ext cx="419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On this machine, with this cc:</a:t>
            </a:r>
          </a:p>
          <a:p>
            <a:endParaRPr lang="en-US" sz="2000" dirty="0" smtClean="0"/>
          </a:p>
          <a:p>
            <a:r>
              <a:rPr lang="en-US" sz="2000" dirty="0" smtClean="0"/>
              <a:t>Static global </a:t>
            </a:r>
            <a:r>
              <a:rPr lang="en-US" sz="2000" i="1" dirty="0" smtClean="0"/>
              <a:t>_count</a:t>
            </a:r>
            <a:r>
              <a:rPr lang="en-US" sz="2000" dirty="0" smtClean="0"/>
              <a:t> is addressed relative to the location of the code itself, as given by the PC register [</a:t>
            </a:r>
            <a:r>
              <a:rPr lang="en-US" sz="2000" b="1" dirty="0" smtClean="0"/>
              <a:t>%rip </a:t>
            </a:r>
            <a:r>
              <a:rPr lang="en-US" sz="2000" dirty="0" smtClean="0"/>
              <a:t>is </a:t>
            </a:r>
            <a:r>
              <a:rPr lang="en-US" sz="2000" dirty="0" smtClean="0">
                <a:solidFill>
                  <a:srgbClr val="800000"/>
                </a:solidFill>
              </a:rPr>
              <a:t>instruction pointer </a:t>
            </a:r>
            <a:r>
              <a:rPr lang="en-US" sz="2000" dirty="0" smtClean="0"/>
              <a:t>register]</a:t>
            </a:r>
          </a:p>
          <a:p>
            <a:endParaRPr lang="en-US" sz="2000" dirty="0"/>
          </a:p>
          <a:p>
            <a:r>
              <a:rPr lang="en-US" sz="2000" dirty="0" smtClean="0"/>
              <a:t>Local variable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is addressed as an offset from stack frame.</a:t>
            </a:r>
          </a:p>
          <a:p>
            <a:r>
              <a:rPr lang="en-US" sz="2000" dirty="0" smtClean="0"/>
              <a:t>[%</a:t>
            </a:r>
            <a:r>
              <a:rPr lang="en-US" sz="2000" b="1" dirty="0" err="1" smtClean="0"/>
              <a:t>rbp</a:t>
            </a:r>
            <a:r>
              <a:rPr lang="en-US" sz="2000" dirty="0" smtClean="0"/>
              <a:t> is stack frame </a:t>
            </a:r>
            <a:r>
              <a:rPr lang="en-US" sz="2000" dirty="0" smtClean="0">
                <a:solidFill>
                  <a:srgbClr val="800000"/>
                </a:solidFill>
              </a:rPr>
              <a:t>base pointer</a:t>
            </a:r>
            <a:r>
              <a:rPr lang="en-US" sz="2000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8190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dirty="0" err="1" smtClean="0"/>
              <a:t>em.c</a:t>
            </a:r>
            <a:r>
              <a:rPr lang="en-US" dirty="0" smtClean="0"/>
              <a:t> (OSTEP)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923395"/>
            <a:ext cx="533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int</a:t>
            </a:r>
            <a:endParaRPr lang="en-US" sz="2000" dirty="0"/>
          </a:p>
          <a:p>
            <a:r>
              <a:rPr lang="en-US" sz="2000" dirty="0"/>
              <a:t>main(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argc</a:t>
            </a:r>
            <a:r>
              <a:rPr lang="en-US" sz="2000" dirty="0"/>
              <a:t>, char *</a:t>
            </a:r>
            <a:r>
              <a:rPr lang="en-US" sz="2000" dirty="0" err="1"/>
              <a:t>argv</a:t>
            </a:r>
            <a:r>
              <a:rPr lang="en-US" sz="2000" dirty="0"/>
              <a:t>[])</a:t>
            </a:r>
          </a:p>
          <a:p>
            <a:r>
              <a:rPr lang="en-US" sz="2000" dirty="0"/>
              <a:t>{</a:t>
            </a:r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/>
              <a:t>*p;                   </a:t>
            </a:r>
          </a:p>
          <a:p>
            <a:r>
              <a:rPr lang="en-US" sz="2000" dirty="0"/>
              <a:t>    p = </a:t>
            </a:r>
            <a:r>
              <a:rPr lang="en-US" sz="2000" dirty="0" err="1"/>
              <a:t>malloc</a:t>
            </a:r>
            <a:r>
              <a:rPr lang="en-US" sz="2000" dirty="0"/>
              <a:t>(</a:t>
            </a:r>
            <a:r>
              <a:rPr lang="en-US" sz="2000" dirty="0" err="1"/>
              <a:t>sizeof</a:t>
            </a:r>
            <a:r>
              <a:rPr lang="en-US" sz="2000" dirty="0"/>
              <a:t>(</a:t>
            </a:r>
            <a:r>
              <a:rPr lang="en-US" sz="2000" dirty="0" err="1"/>
              <a:t>int</a:t>
            </a:r>
            <a:r>
              <a:rPr lang="en-US" sz="2000" dirty="0"/>
              <a:t>));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*</a:t>
            </a:r>
            <a:r>
              <a:rPr lang="en-US" sz="2000" dirty="0"/>
              <a:t>p = </a:t>
            </a:r>
            <a:r>
              <a:rPr lang="en-US" sz="2000" dirty="0" err="1"/>
              <a:t>atoi</a:t>
            </a:r>
            <a:r>
              <a:rPr lang="en-US" sz="2000" dirty="0"/>
              <a:t>(</a:t>
            </a:r>
            <a:r>
              <a:rPr lang="en-US" sz="2000" dirty="0" err="1"/>
              <a:t>argv</a:t>
            </a:r>
            <a:r>
              <a:rPr lang="en-US" sz="2000" dirty="0"/>
              <a:t>[1]); </a:t>
            </a:r>
          </a:p>
          <a:p>
            <a:r>
              <a:rPr lang="en-US" sz="2000" dirty="0"/>
              <a:t>    while (1) {</a:t>
            </a:r>
          </a:p>
          <a:p>
            <a:r>
              <a:rPr lang="en-US" sz="2000" dirty="0"/>
              <a:t>	Spin(1);</a:t>
            </a:r>
          </a:p>
          <a:p>
            <a:r>
              <a:rPr lang="en-US" sz="2000" dirty="0"/>
              <a:t>	*p = *p + 1;</a:t>
            </a:r>
          </a:p>
          <a:p>
            <a:r>
              <a:rPr lang="en-US" sz="2000" dirty="0"/>
              <a:t>	</a:t>
            </a:r>
            <a:r>
              <a:rPr lang="en-US" sz="2000" dirty="0" err="1"/>
              <a:t>printf</a:t>
            </a:r>
            <a:r>
              <a:rPr lang="en-US" sz="2000" dirty="0"/>
              <a:t>("(</a:t>
            </a:r>
            <a:r>
              <a:rPr lang="en-US" sz="2000" dirty="0" err="1"/>
              <a:t>pid</a:t>
            </a:r>
            <a:r>
              <a:rPr lang="en-US" sz="2000" dirty="0"/>
              <a:t>:%d) value of p: %d\</a:t>
            </a:r>
            <a:r>
              <a:rPr lang="en-US" sz="2000" dirty="0" smtClean="0"/>
              <a:t>n”,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 err="1" smtClean="0"/>
              <a:t>getpid</a:t>
            </a:r>
            <a:r>
              <a:rPr lang="en-US" sz="2000" dirty="0"/>
              <a:t>(), *p);</a:t>
            </a:r>
          </a:p>
          <a:p>
            <a:r>
              <a:rPr lang="en-US" sz="2000" dirty="0"/>
              <a:t>    }</a:t>
            </a:r>
          </a:p>
          <a:p>
            <a:r>
              <a:rPr lang="en-US" sz="2000" dirty="0" smtClean="0"/>
              <a:t>}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38800" y="297180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chase$ cc -o </a:t>
            </a:r>
            <a:r>
              <a:rPr lang="en-US" sz="2000" dirty="0" err="1" smtClean="0">
                <a:solidFill>
                  <a:srgbClr val="0000FF"/>
                </a:solidFill>
              </a:rPr>
              <a:t>mem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mem.c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chase$ ./</a:t>
            </a:r>
            <a:r>
              <a:rPr lang="en-US" sz="2000" dirty="0" err="1" smtClean="0">
                <a:solidFill>
                  <a:srgbClr val="0000FF"/>
                </a:solidFill>
              </a:rPr>
              <a:t>mem</a:t>
            </a:r>
            <a:r>
              <a:rPr lang="en-US" sz="2000" dirty="0" smtClean="0">
                <a:solidFill>
                  <a:srgbClr val="0000FF"/>
                </a:solidFill>
              </a:rPr>
              <a:t> 21 &amp;</a:t>
            </a:r>
          </a:p>
          <a:p>
            <a:r>
              <a:rPr lang="en-US" sz="2000" dirty="0">
                <a:solidFill>
                  <a:srgbClr val="0000FF"/>
                </a:solidFill>
              </a:rPr>
              <a:t>chase$ .</a:t>
            </a:r>
            <a:r>
              <a:rPr lang="en-US" sz="2000" dirty="0" smtClean="0">
                <a:solidFill>
                  <a:srgbClr val="0000FF"/>
                </a:solidFill>
              </a:rPr>
              <a:t>/</a:t>
            </a:r>
            <a:r>
              <a:rPr lang="en-US" sz="2000" dirty="0" err="1" smtClean="0">
                <a:solidFill>
                  <a:srgbClr val="0000FF"/>
                </a:solidFill>
              </a:rPr>
              <a:t>mem</a:t>
            </a:r>
            <a:r>
              <a:rPr lang="en-US" sz="2000" dirty="0" smtClean="0">
                <a:solidFill>
                  <a:srgbClr val="0000FF"/>
                </a:solidFill>
              </a:rPr>
              <a:t> 42 &amp;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(pid:5587) value of p: 22</a:t>
            </a:r>
          </a:p>
          <a:p>
            <a:r>
              <a:rPr lang="en-US" sz="2000" dirty="0">
                <a:solidFill>
                  <a:srgbClr val="0000FF"/>
                </a:solidFill>
              </a:rPr>
              <a:t>(pid:5587) value of p: 23</a:t>
            </a:r>
          </a:p>
          <a:p>
            <a:r>
              <a:rPr lang="en-US" sz="2000" dirty="0">
                <a:solidFill>
                  <a:srgbClr val="0000FF"/>
                </a:solidFill>
              </a:rPr>
              <a:t>(pid:5587) value of p: </a:t>
            </a:r>
            <a:r>
              <a:rPr lang="en-US" sz="2000" dirty="0" smtClean="0">
                <a:solidFill>
                  <a:srgbClr val="0000FF"/>
                </a:solidFill>
              </a:rPr>
              <a:t>24</a:t>
            </a:r>
          </a:p>
          <a:p>
            <a:r>
              <a:rPr lang="en-US" sz="2000" dirty="0">
                <a:solidFill>
                  <a:srgbClr val="0000FF"/>
                </a:solidFill>
              </a:rPr>
              <a:t>(pid:5588) value of p: </a:t>
            </a:r>
            <a:r>
              <a:rPr lang="en-US" sz="2000" dirty="0" smtClean="0">
                <a:solidFill>
                  <a:srgbClr val="0000FF"/>
                </a:solidFill>
              </a:rPr>
              <a:t>43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(pid:5588) value of p: </a:t>
            </a:r>
            <a:r>
              <a:rPr lang="en-US" sz="2000" dirty="0" smtClean="0">
                <a:solidFill>
                  <a:srgbClr val="0000FF"/>
                </a:solidFill>
              </a:rPr>
              <a:t>44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(pid:5587) value of p: 25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(</a:t>
            </a:r>
            <a:r>
              <a:rPr lang="en-US" sz="2000" dirty="0">
                <a:solidFill>
                  <a:srgbClr val="0000FF"/>
                </a:solidFill>
              </a:rPr>
              <a:t>pid:5587) value of p: </a:t>
            </a:r>
            <a:r>
              <a:rPr lang="en-US" sz="2000" dirty="0" smtClean="0">
                <a:solidFill>
                  <a:srgbClr val="0000FF"/>
                </a:solidFill>
              </a:rPr>
              <a:t>26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…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5486400" y="457200"/>
            <a:ext cx="990600" cy="381000"/>
          </a:xfrm>
          <a:prstGeom prst="flowChartProcess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5486400" y="838200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/>
              <a:t>data</a:t>
            </a:r>
            <a:endParaRPr lang="en-US" sz="1400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5486400" y="1066800"/>
            <a:ext cx="990600" cy="381000"/>
          </a:xfrm>
          <a:prstGeom prst="flowChart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5486400" y="1447800"/>
            <a:ext cx="990600" cy="76200"/>
          </a:xfrm>
          <a:prstGeom prst="flowChartProcess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5486400" y="1524000"/>
            <a:ext cx="990600" cy="381000"/>
          </a:xfrm>
          <a:prstGeom prst="flowChartProcess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5486400" y="1905000"/>
            <a:ext cx="990600" cy="228600"/>
          </a:xfrm>
          <a:prstGeom prst="flowChartProcess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5486400" y="838200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7543800" y="457200"/>
            <a:ext cx="990600" cy="381000"/>
          </a:xfrm>
          <a:prstGeom prst="flowChartProcess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auto">
          <a:xfrm>
            <a:off x="7543800" y="838200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/>
              <a:t>data</a:t>
            </a:r>
            <a:endParaRPr lang="en-US" sz="1400"/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7543800" y="1066800"/>
            <a:ext cx="990600" cy="381000"/>
          </a:xfrm>
          <a:prstGeom prst="flowChart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27" name="AutoShape 17"/>
          <p:cNvSpPr>
            <a:spLocks noChangeArrowheads="1"/>
          </p:cNvSpPr>
          <p:nvPr/>
        </p:nvSpPr>
        <p:spPr bwMode="auto">
          <a:xfrm>
            <a:off x="7543800" y="1447800"/>
            <a:ext cx="990600" cy="76200"/>
          </a:xfrm>
          <a:prstGeom prst="flowChartProcess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28" name="AutoShape 18"/>
          <p:cNvSpPr>
            <a:spLocks noChangeArrowheads="1"/>
          </p:cNvSpPr>
          <p:nvPr/>
        </p:nvSpPr>
        <p:spPr bwMode="auto">
          <a:xfrm>
            <a:off x="7543800" y="1524000"/>
            <a:ext cx="990600" cy="381000"/>
          </a:xfrm>
          <a:prstGeom prst="flowChartProcess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7543800" y="1905000"/>
            <a:ext cx="990600" cy="228600"/>
          </a:xfrm>
          <a:prstGeom prst="flowChartProcess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30" name="AutoShape 20"/>
          <p:cNvSpPr>
            <a:spLocks noChangeArrowheads="1"/>
          </p:cNvSpPr>
          <p:nvPr/>
        </p:nvSpPr>
        <p:spPr bwMode="auto">
          <a:xfrm>
            <a:off x="7543800" y="838200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grpSp>
        <p:nvGrpSpPr>
          <p:cNvPr id="31" name="Group 40"/>
          <p:cNvGrpSpPr>
            <a:grpSpLocks/>
          </p:cNvGrpSpPr>
          <p:nvPr/>
        </p:nvGrpSpPr>
        <p:grpSpPr bwMode="auto">
          <a:xfrm>
            <a:off x="5751512" y="1193800"/>
            <a:ext cx="400050" cy="400050"/>
            <a:chOff x="3689" y="1658"/>
            <a:chExt cx="576" cy="576"/>
          </a:xfrm>
        </p:grpSpPr>
        <p:grpSp>
          <p:nvGrpSpPr>
            <p:cNvPr id="32" name="Group 41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34" name="Oval 42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35" name="AutoShape 43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</p:grpSp>
        <p:sp>
          <p:nvSpPr>
            <p:cNvPr id="33" name="AutoShape 44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36" name="Group 45"/>
          <p:cNvGrpSpPr>
            <a:grpSpLocks/>
          </p:cNvGrpSpPr>
          <p:nvPr/>
        </p:nvGrpSpPr>
        <p:grpSpPr bwMode="auto">
          <a:xfrm>
            <a:off x="7859712" y="1173162"/>
            <a:ext cx="404813" cy="404813"/>
            <a:chOff x="4784" y="2819"/>
            <a:chExt cx="255" cy="255"/>
          </a:xfrm>
        </p:grpSpPr>
        <p:sp>
          <p:nvSpPr>
            <p:cNvPr id="37" name="Oval 46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38" name="AutoShape 47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39" name="AutoShape 48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cxnSp>
        <p:nvCxnSpPr>
          <p:cNvPr id="40" name="AutoShape 33"/>
          <p:cNvCxnSpPr>
            <a:cxnSpLocks noChangeShapeType="1"/>
            <a:endCxn id="23" idx="3"/>
          </p:cNvCxnSpPr>
          <p:nvPr/>
        </p:nvCxnSpPr>
        <p:spPr bwMode="auto">
          <a:xfrm flipH="1" flipV="1">
            <a:off x="6477000" y="952500"/>
            <a:ext cx="533400" cy="342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34"/>
          <p:cNvCxnSpPr>
            <a:cxnSpLocks noChangeShapeType="1"/>
            <a:endCxn id="25" idx="1"/>
          </p:cNvCxnSpPr>
          <p:nvPr/>
        </p:nvCxnSpPr>
        <p:spPr bwMode="auto">
          <a:xfrm flipV="1">
            <a:off x="7162800" y="952500"/>
            <a:ext cx="381000" cy="3429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6959363" y="1143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410200" y="2133600"/>
            <a:ext cx="124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</a:t>
            </a:r>
            <a:r>
              <a:rPr lang="en-US" sz="2000" dirty="0" err="1" smtClean="0"/>
              <a:t>id</a:t>
            </a:r>
            <a:r>
              <a:rPr lang="en-US" sz="2000" dirty="0" smtClean="0"/>
              <a:t>: 5587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7446782" y="2133600"/>
            <a:ext cx="124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</a:t>
            </a:r>
            <a:r>
              <a:rPr lang="en-US" sz="2000" dirty="0" err="1" smtClean="0"/>
              <a:t>id</a:t>
            </a:r>
            <a:r>
              <a:rPr lang="en-US" sz="2000" dirty="0" smtClean="0"/>
              <a:t>: 5588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402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685800" y="4572000"/>
            <a:ext cx="2819400" cy="12954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Messing with the context (4)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33400" y="1457265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#include &lt;</a:t>
            </a:r>
            <a:r>
              <a:rPr lang="en-US" sz="2000" dirty="0" err="1"/>
              <a:t>ucontext.h</a:t>
            </a:r>
            <a:r>
              <a:rPr lang="en-US" sz="2000" dirty="0"/>
              <a:t>&gt;</a:t>
            </a:r>
          </a:p>
          <a:p>
            <a:endParaRPr lang="en-US" sz="2000" dirty="0"/>
          </a:p>
          <a:p>
            <a:r>
              <a:rPr lang="en-US" sz="2000" dirty="0" err="1"/>
              <a:t>int</a:t>
            </a:r>
            <a:r>
              <a:rPr lang="en-US" sz="2000" dirty="0"/>
              <a:t> count = 0;</a:t>
            </a:r>
          </a:p>
          <a:p>
            <a:r>
              <a:rPr lang="en-US" sz="2000" b="1" dirty="0" err="1">
                <a:solidFill>
                  <a:srgbClr val="800000"/>
                </a:solidFill>
              </a:rPr>
              <a:t>ucontext_t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/>
              <a:t>context;</a:t>
            </a:r>
          </a:p>
          <a:p>
            <a:endParaRPr lang="en-US" sz="2000" dirty="0"/>
          </a:p>
          <a:p>
            <a:r>
              <a:rPr lang="en-US" sz="2000" dirty="0" err="1"/>
              <a:t>i</a:t>
            </a:r>
            <a:r>
              <a:rPr lang="en-US" sz="2000" dirty="0" err="1" smtClean="0"/>
              <a:t>nt</a:t>
            </a:r>
            <a:r>
              <a:rPr lang="en-US" sz="2000" dirty="0" smtClean="0"/>
              <a:t> main</a:t>
            </a:r>
            <a:r>
              <a:rPr lang="en-US" sz="2000" dirty="0"/>
              <a:t>()</a:t>
            </a:r>
          </a:p>
          <a:p>
            <a:r>
              <a:rPr lang="en-US" sz="2000" dirty="0"/>
              <a:t>{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= 0;</a:t>
            </a:r>
          </a:p>
          <a:p>
            <a:r>
              <a:rPr lang="en-US" sz="2000" dirty="0"/>
              <a:t>  </a:t>
            </a:r>
            <a:r>
              <a:rPr lang="en-US" sz="2000" b="1" dirty="0" err="1">
                <a:solidFill>
                  <a:srgbClr val="800000"/>
                </a:solidFill>
              </a:rPr>
              <a:t>getcontext</a:t>
            </a:r>
            <a:r>
              <a:rPr lang="en-US" sz="2000" dirty="0"/>
              <a:t>(&amp;context);</a:t>
            </a:r>
          </a:p>
          <a:p>
            <a:endParaRPr lang="en-US" sz="2000" dirty="0"/>
          </a:p>
          <a:p>
            <a:r>
              <a:rPr lang="en-US" sz="2000" dirty="0"/>
              <a:t>  count += 1;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i</a:t>
            </a:r>
            <a:r>
              <a:rPr lang="en-US" sz="2000" dirty="0"/>
              <a:t> += 1</a:t>
            </a:r>
            <a:r>
              <a:rPr lang="en-US" sz="2000" dirty="0" smtClean="0"/>
              <a:t>;</a:t>
            </a:r>
            <a:endParaRPr lang="en-US" sz="2000" dirty="0"/>
          </a:p>
          <a:p>
            <a:r>
              <a:rPr lang="en-US" sz="2000" dirty="0"/>
              <a:t>  sleep</a:t>
            </a:r>
            <a:r>
              <a:rPr lang="en-US" sz="2000" dirty="0" smtClean="0"/>
              <a:t>(1)</a:t>
            </a:r>
            <a:r>
              <a:rPr lang="en-US" sz="2000" dirty="0"/>
              <a:t>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printf</a:t>
            </a:r>
            <a:r>
              <a:rPr lang="en-US" sz="2000" dirty="0" smtClean="0"/>
              <a:t>(”…"</a:t>
            </a:r>
            <a:r>
              <a:rPr lang="en-US" sz="2000" dirty="0"/>
              <a:t>, count, </a:t>
            </a:r>
            <a:r>
              <a:rPr lang="en-US" sz="2000" dirty="0" err="1"/>
              <a:t>i</a:t>
            </a:r>
            <a:r>
              <a:rPr lang="en-US" sz="2000" dirty="0"/>
              <a:t>);</a:t>
            </a:r>
          </a:p>
          <a:p>
            <a:endParaRPr lang="en-US" sz="2000" dirty="0"/>
          </a:p>
          <a:p>
            <a:r>
              <a:rPr lang="en-US" sz="2000" dirty="0"/>
              <a:t>  </a:t>
            </a:r>
            <a:r>
              <a:rPr lang="en-US" sz="2000" b="1" dirty="0" err="1">
                <a:solidFill>
                  <a:srgbClr val="800000"/>
                </a:solidFill>
              </a:rPr>
              <a:t>setcontext</a:t>
            </a:r>
            <a:r>
              <a:rPr lang="en-US" sz="2000" dirty="0"/>
              <a:t>(&amp;context);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5800" y="2057400"/>
            <a:ext cx="4648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chase$ cc </a:t>
            </a:r>
            <a:r>
              <a:rPr lang="en-US" sz="2000" b="1" dirty="0" smtClean="0">
                <a:solidFill>
                  <a:srgbClr val="0000FF"/>
                </a:solidFill>
              </a:rPr>
              <a:t>–O2</a:t>
            </a:r>
            <a:r>
              <a:rPr lang="en-US" sz="2000" dirty="0" smtClean="0">
                <a:solidFill>
                  <a:srgbClr val="0000FF"/>
                </a:solidFill>
              </a:rPr>
              <a:t> -o context0 context0.c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&lt;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warnings: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ucontext</a:t>
            </a:r>
            <a:r>
              <a:rPr lang="en-US" sz="2000" dirty="0" smtClean="0">
                <a:solidFill>
                  <a:srgbClr val="0000FF"/>
                </a:solidFill>
              </a:rPr>
              <a:t> deprecated on </a:t>
            </a:r>
            <a:r>
              <a:rPr lang="en-US" sz="2000" dirty="0" err="1" smtClean="0">
                <a:solidFill>
                  <a:srgbClr val="0000FF"/>
                </a:solidFill>
              </a:rPr>
              <a:t>MacOS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&gt;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chase$ ./context0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1    </a:t>
            </a:r>
            <a:r>
              <a:rPr lang="en-US" sz="2000" dirty="0">
                <a:solidFill>
                  <a:srgbClr val="0000FF"/>
                </a:solidFill>
              </a:rPr>
              <a:t>1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  2    </a:t>
            </a:r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   3    </a:t>
            </a:r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   4    </a:t>
            </a:r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   5    </a:t>
            </a:r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   6    </a:t>
            </a:r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   7    1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 …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800" y="6172200"/>
            <a:ext cx="464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What happened?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6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point of </a:t>
            </a:r>
            <a:r>
              <a:rPr lang="en-US" dirty="0" err="1" smtClean="0"/>
              <a:t>ucontext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 can use </a:t>
            </a:r>
            <a:r>
              <a:rPr lang="en-US" b="1" dirty="0" err="1" smtClean="0"/>
              <a:t>ucontext</a:t>
            </a:r>
            <a:r>
              <a:rPr lang="en-US" dirty="0" smtClean="0"/>
              <a:t> routines to:</a:t>
            </a:r>
          </a:p>
          <a:p>
            <a:pPr lvl="1"/>
            <a:r>
              <a:rPr lang="en-US" dirty="0" smtClean="0"/>
              <a:t>“Freeze” at a point in time of the execution</a:t>
            </a:r>
          </a:p>
          <a:p>
            <a:pPr lvl="1"/>
            <a:r>
              <a:rPr lang="en-US" dirty="0" smtClean="0"/>
              <a:t>Restart execution from a frozen moment in time</a:t>
            </a:r>
          </a:p>
          <a:p>
            <a:pPr lvl="1"/>
            <a:r>
              <a:rPr lang="en-US" dirty="0" smtClean="0"/>
              <a:t>Execution continues where it left off…if the memory state is right.</a:t>
            </a:r>
          </a:p>
          <a:p>
            <a:r>
              <a:rPr lang="en-US" dirty="0" smtClean="0"/>
              <a:t>The system can implement multiple independent threads of execution within the same address space.</a:t>
            </a:r>
          </a:p>
          <a:p>
            <a:pPr lvl="1"/>
            <a:r>
              <a:rPr lang="en-US" dirty="0" smtClean="0"/>
              <a:t>Create a context for a new thread with </a:t>
            </a:r>
            <a:r>
              <a:rPr lang="en-US" b="1" dirty="0" err="1" smtClean="0"/>
              <a:t>makecontext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Modify saved contexts at will.</a:t>
            </a:r>
          </a:p>
          <a:p>
            <a:pPr lvl="1"/>
            <a:r>
              <a:rPr lang="en-US" dirty="0" smtClean="0"/>
              <a:t>Context switch with </a:t>
            </a:r>
            <a:r>
              <a:rPr lang="en-US" b="1" dirty="0" err="1" smtClean="0"/>
              <a:t>swapcontext</a:t>
            </a:r>
            <a:r>
              <a:rPr lang="en-US" dirty="0" smtClean="0"/>
              <a:t>: transfer a core from one thread to another (“change drivers”)</a:t>
            </a:r>
          </a:p>
          <a:p>
            <a:pPr lvl="1"/>
            <a:r>
              <a:rPr lang="en-US" dirty="0" smtClean="0"/>
              <a:t>Much more to this picture: need per-thread stacks, kernel support, suspend/sleep, controlled ordering, etc.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204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Two threads: closer look</a:t>
            </a:r>
          </a:p>
        </p:txBody>
      </p:sp>
      <p:sp>
        <p:nvSpPr>
          <p:cNvPr id="154" name="Text Box 3"/>
          <p:cNvSpPr txBox="1">
            <a:spLocks noChangeArrowheads="1"/>
          </p:cNvSpPr>
          <p:nvPr/>
        </p:nvSpPr>
        <p:spPr bwMode="auto">
          <a:xfrm>
            <a:off x="5721350" y="2133600"/>
            <a:ext cx="26035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>
                <a:solidFill>
                  <a:sysClr val="windowText" lastClr="000000"/>
                </a:solidFill>
                <a:ea typeface="Arial" charset="0"/>
              </a:rPr>
              <a:t>0</a:t>
            </a:r>
          </a:p>
        </p:txBody>
      </p:sp>
      <p:sp>
        <p:nvSpPr>
          <p:cNvPr id="155" name="Text Box 4"/>
          <p:cNvSpPr txBox="1">
            <a:spLocks noChangeArrowheads="1"/>
          </p:cNvSpPr>
          <p:nvPr/>
        </p:nvSpPr>
        <p:spPr bwMode="auto">
          <a:xfrm>
            <a:off x="5626100" y="5780088"/>
            <a:ext cx="455613" cy="273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>
                <a:solidFill>
                  <a:sysClr val="windowText" lastClr="000000"/>
                </a:solidFill>
                <a:ea typeface="Arial" charset="0"/>
              </a:rPr>
              <a:t>high</a:t>
            </a:r>
          </a:p>
        </p:txBody>
      </p:sp>
      <p:sp>
        <p:nvSpPr>
          <p:cNvPr id="91140" name="AutoShape 5"/>
          <p:cNvSpPr>
            <a:spLocks noChangeArrowheads="1"/>
          </p:cNvSpPr>
          <p:nvPr/>
        </p:nvSpPr>
        <p:spPr bwMode="auto">
          <a:xfrm>
            <a:off x="6032500" y="2903538"/>
            <a:ext cx="1470025" cy="444500"/>
          </a:xfrm>
          <a:prstGeom prst="flowChartProcess">
            <a:avLst/>
          </a:prstGeom>
          <a:solidFill>
            <a:srgbClr val="96969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code library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57" name="AutoShape 6"/>
          <p:cNvSpPr>
            <a:spLocks noChangeArrowheads="1"/>
          </p:cNvSpPr>
          <p:nvPr/>
        </p:nvSpPr>
        <p:spPr bwMode="auto">
          <a:xfrm>
            <a:off x="6032500" y="3563938"/>
            <a:ext cx="1470025" cy="390525"/>
          </a:xfrm>
          <a:prstGeom prst="flowChartProcess">
            <a:avLst/>
          </a:prstGeom>
          <a:solidFill>
            <a:srgbClr val="00808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ea typeface="Arial" charset="0"/>
              </a:rPr>
              <a:t>data</a:t>
            </a:r>
          </a:p>
        </p:txBody>
      </p:sp>
      <p:sp>
        <p:nvSpPr>
          <p:cNvPr id="158" name="AutoShape 7"/>
          <p:cNvSpPr>
            <a:spLocks noChangeArrowheads="1"/>
          </p:cNvSpPr>
          <p:nvPr/>
        </p:nvSpPr>
        <p:spPr bwMode="auto">
          <a:xfrm>
            <a:off x="6032500" y="3954463"/>
            <a:ext cx="1470025" cy="2085975"/>
          </a:xfrm>
          <a:prstGeom prst="flowChartProcess">
            <a:avLst/>
          </a:prstGeom>
          <a:solidFill>
            <a:srgbClr val="DCE1E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159" name="AutoShape 8"/>
          <p:cNvSpPr>
            <a:spLocks noChangeArrowheads="1"/>
          </p:cNvSpPr>
          <p:nvPr/>
        </p:nvSpPr>
        <p:spPr bwMode="auto">
          <a:xfrm>
            <a:off x="6032500" y="3348038"/>
            <a:ext cx="1470025" cy="212725"/>
          </a:xfrm>
          <a:prstGeom prst="flowChart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grpSp>
        <p:nvGrpSpPr>
          <p:cNvPr id="91144" name="Group 9"/>
          <p:cNvGrpSpPr>
            <a:grpSpLocks/>
          </p:cNvGrpSpPr>
          <p:nvPr/>
        </p:nvGrpSpPr>
        <p:grpSpPr bwMode="auto">
          <a:xfrm>
            <a:off x="3332163" y="3046413"/>
            <a:ext cx="700087" cy="698500"/>
            <a:chOff x="4480" y="2017"/>
            <a:chExt cx="576" cy="576"/>
          </a:xfrm>
        </p:grpSpPr>
        <p:sp>
          <p:nvSpPr>
            <p:cNvPr id="161" name="Oval 10"/>
            <p:cNvSpPr>
              <a:spLocks noChangeArrowheads="1"/>
            </p:cNvSpPr>
            <p:nvPr/>
          </p:nvSpPr>
          <p:spPr bwMode="auto">
            <a:xfrm>
              <a:off x="4480" y="2017"/>
              <a:ext cx="576" cy="576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162" name="AutoShape 11"/>
            <p:cNvSpPr>
              <a:spLocks noChangeArrowheads="1"/>
            </p:cNvSpPr>
            <p:nvPr/>
          </p:nvSpPr>
          <p:spPr bwMode="auto">
            <a:xfrm flipH="1">
              <a:off x="4680" y="2144"/>
              <a:ext cx="197" cy="336"/>
            </a:xfrm>
            <a:prstGeom prst="lightningBol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163" name="AutoShape 12"/>
            <p:cNvSpPr>
              <a:spLocks noChangeArrowheads="1"/>
            </p:cNvSpPr>
            <p:nvPr/>
          </p:nvSpPr>
          <p:spPr bwMode="auto">
            <a:xfrm rot="-8460389">
              <a:off x="4505" y="2094"/>
              <a:ext cx="69" cy="7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</p:grpSp>
      <p:grpSp>
        <p:nvGrpSpPr>
          <p:cNvPr id="91145" name="Group 13"/>
          <p:cNvGrpSpPr>
            <a:grpSpLocks/>
          </p:cNvGrpSpPr>
          <p:nvPr/>
        </p:nvGrpSpPr>
        <p:grpSpPr bwMode="auto">
          <a:xfrm>
            <a:off x="3336925" y="3884613"/>
            <a:ext cx="704850" cy="1285875"/>
            <a:chOff x="1131" y="2503"/>
            <a:chExt cx="747" cy="810"/>
          </a:xfrm>
        </p:grpSpPr>
        <p:grpSp>
          <p:nvGrpSpPr>
            <p:cNvPr id="91255" name="Group 14"/>
            <p:cNvGrpSpPr>
              <a:grpSpLocks/>
            </p:cNvGrpSpPr>
            <p:nvPr/>
          </p:nvGrpSpPr>
          <p:grpSpPr bwMode="auto">
            <a:xfrm>
              <a:off x="1131" y="2503"/>
              <a:ext cx="747" cy="408"/>
              <a:chOff x="1131" y="2503"/>
              <a:chExt cx="747" cy="408"/>
            </a:xfrm>
          </p:grpSpPr>
          <p:grpSp>
            <p:nvGrpSpPr>
              <p:cNvPr id="91271" name="Group 15"/>
              <p:cNvGrpSpPr>
                <a:grpSpLocks/>
              </p:cNvGrpSpPr>
              <p:nvPr/>
            </p:nvGrpSpPr>
            <p:grpSpPr bwMode="auto">
              <a:xfrm>
                <a:off x="1131" y="2503"/>
                <a:ext cx="747" cy="204"/>
                <a:chOff x="1131" y="2503"/>
                <a:chExt cx="747" cy="204"/>
              </a:xfrm>
            </p:grpSpPr>
            <p:grpSp>
              <p:nvGrpSpPr>
                <p:cNvPr id="91279" name="Group 16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193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194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  <p:grpSp>
              <p:nvGrpSpPr>
                <p:cNvPr id="91280" name="Group 19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191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192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</p:grpSp>
          <p:grpSp>
            <p:nvGrpSpPr>
              <p:cNvPr id="91272" name="Group 22"/>
              <p:cNvGrpSpPr>
                <a:grpSpLocks/>
              </p:cNvGrpSpPr>
              <p:nvPr/>
            </p:nvGrpSpPr>
            <p:grpSpPr bwMode="auto">
              <a:xfrm>
                <a:off x="1131" y="2707"/>
                <a:ext cx="747" cy="204"/>
                <a:chOff x="1131" y="2503"/>
                <a:chExt cx="747" cy="204"/>
              </a:xfrm>
            </p:grpSpPr>
            <p:grpSp>
              <p:nvGrpSpPr>
                <p:cNvPr id="91273" name="Group 23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187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188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  <p:grpSp>
              <p:nvGrpSpPr>
                <p:cNvPr id="91274" name="Group 26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185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186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</p:grpSp>
        </p:grpSp>
        <p:grpSp>
          <p:nvGrpSpPr>
            <p:cNvPr id="91256" name="Group 29"/>
            <p:cNvGrpSpPr>
              <a:grpSpLocks/>
            </p:cNvGrpSpPr>
            <p:nvPr/>
          </p:nvGrpSpPr>
          <p:grpSpPr bwMode="auto">
            <a:xfrm>
              <a:off x="1131" y="2905"/>
              <a:ext cx="747" cy="408"/>
              <a:chOff x="1131" y="2503"/>
              <a:chExt cx="747" cy="408"/>
            </a:xfrm>
          </p:grpSpPr>
          <p:grpSp>
            <p:nvGrpSpPr>
              <p:cNvPr id="91257" name="Group 30"/>
              <p:cNvGrpSpPr>
                <a:grpSpLocks/>
              </p:cNvGrpSpPr>
              <p:nvPr/>
            </p:nvGrpSpPr>
            <p:grpSpPr bwMode="auto">
              <a:xfrm>
                <a:off x="1131" y="2503"/>
                <a:ext cx="747" cy="204"/>
                <a:chOff x="1131" y="2503"/>
                <a:chExt cx="747" cy="204"/>
              </a:xfrm>
            </p:grpSpPr>
            <p:grpSp>
              <p:nvGrpSpPr>
                <p:cNvPr id="91265" name="Group 31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17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180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  <p:grpSp>
              <p:nvGrpSpPr>
                <p:cNvPr id="91266" name="Group 34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177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178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</p:grpSp>
          <p:grpSp>
            <p:nvGrpSpPr>
              <p:cNvPr id="91258" name="Group 37"/>
              <p:cNvGrpSpPr>
                <a:grpSpLocks/>
              </p:cNvGrpSpPr>
              <p:nvPr/>
            </p:nvGrpSpPr>
            <p:grpSpPr bwMode="auto">
              <a:xfrm>
                <a:off x="1131" y="2707"/>
                <a:ext cx="747" cy="204"/>
                <a:chOff x="1131" y="2503"/>
                <a:chExt cx="747" cy="204"/>
              </a:xfrm>
            </p:grpSpPr>
            <p:grpSp>
              <p:nvGrpSpPr>
                <p:cNvPr id="91259" name="Group 38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173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174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  <p:grpSp>
              <p:nvGrpSpPr>
                <p:cNvPr id="91260" name="Group 41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171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172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</p:grpSp>
        </p:grpSp>
      </p:grpSp>
      <p:sp>
        <p:nvSpPr>
          <p:cNvPr id="195" name="Text Box 44"/>
          <p:cNvSpPr txBox="1">
            <a:spLocks noChangeArrowheads="1"/>
          </p:cNvSpPr>
          <p:nvPr/>
        </p:nvSpPr>
        <p:spPr bwMode="auto">
          <a:xfrm>
            <a:off x="3084513" y="5180013"/>
            <a:ext cx="116840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  <a:ea typeface="Arial" charset="0"/>
              </a:rPr>
              <a:t>registers</a:t>
            </a:r>
          </a:p>
        </p:txBody>
      </p:sp>
      <p:sp>
        <p:nvSpPr>
          <p:cNvPr id="196" name="Rectangle 45"/>
          <p:cNvSpPr>
            <a:spLocks noChangeArrowheads="1"/>
          </p:cNvSpPr>
          <p:nvPr/>
        </p:nvSpPr>
        <p:spPr bwMode="auto">
          <a:xfrm>
            <a:off x="2795588" y="2960688"/>
            <a:ext cx="1798637" cy="273685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197" name="Text Box 46"/>
          <p:cNvSpPr txBox="1">
            <a:spLocks noChangeArrowheads="1"/>
          </p:cNvSpPr>
          <p:nvPr/>
        </p:nvSpPr>
        <p:spPr bwMode="auto">
          <a:xfrm>
            <a:off x="1828800" y="4144963"/>
            <a:ext cx="989013" cy="831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ea typeface="Arial" charset="0"/>
              </a:rPr>
              <a:t>CPU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ea typeface="Arial" charset="0"/>
              </a:rPr>
              <a:t>(core)</a:t>
            </a:r>
          </a:p>
        </p:txBody>
      </p:sp>
      <p:sp>
        <p:nvSpPr>
          <p:cNvPr id="198" name="Text Box 47"/>
          <p:cNvSpPr txBox="1">
            <a:spLocks noChangeArrowheads="1"/>
          </p:cNvSpPr>
          <p:nvPr/>
        </p:nvSpPr>
        <p:spPr bwMode="auto">
          <a:xfrm>
            <a:off x="3028950" y="3773488"/>
            <a:ext cx="361950" cy="273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>
                <a:solidFill>
                  <a:sysClr val="windowText" lastClr="000000"/>
                </a:solidFill>
                <a:ea typeface="Arial" charset="0"/>
              </a:rPr>
              <a:t>R0</a:t>
            </a:r>
          </a:p>
        </p:txBody>
      </p:sp>
      <p:sp>
        <p:nvSpPr>
          <p:cNvPr id="199" name="Text Box 48"/>
          <p:cNvSpPr txBox="1">
            <a:spLocks noChangeArrowheads="1"/>
          </p:cNvSpPr>
          <p:nvPr/>
        </p:nvSpPr>
        <p:spPr bwMode="auto">
          <a:xfrm>
            <a:off x="3028950" y="4370388"/>
            <a:ext cx="361950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>
                <a:solidFill>
                  <a:sysClr val="windowText" lastClr="000000"/>
                </a:solidFill>
                <a:ea typeface="Arial" charset="0"/>
              </a:rPr>
              <a:t>Rn</a:t>
            </a:r>
          </a:p>
        </p:txBody>
      </p:sp>
      <p:sp>
        <p:nvSpPr>
          <p:cNvPr id="200" name="Text Box 49"/>
          <p:cNvSpPr txBox="1">
            <a:spLocks noChangeArrowheads="1"/>
          </p:cNvSpPr>
          <p:nvPr/>
        </p:nvSpPr>
        <p:spPr bwMode="auto">
          <a:xfrm>
            <a:off x="3021013" y="4837113"/>
            <a:ext cx="369887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>
                <a:solidFill>
                  <a:sysClr val="windowText" lastClr="000000"/>
                </a:solidFill>
                <a:ea typeface="Arial" charset="0"/>
              </a:rPr>
              <a:t>PC</a:t>
            </a:r>
          </a:p>
        </p:txBody>
      </p:sp>
      <p:sp>
        <p:nvSpPr>
          <p:cNvPr id="91152" name="Text Box 51"/>
          <p:cNvSpPr txBox="1">
            <a:spLocks noChangeArrowheads="1"/>
          </p:cNvSpPr>
          <p:nvPr/>
        </p:nvSpPr>
        <p:spPr bwMode="auto">
          <a:xfrm>
            <a:off x="5776913" y="2478088"/>
            <a:ext cx="2524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FC0128"/>
                </a:solidFill>
                <a:cs typeface="Arial" charset="0"/>
              </a:rPr>
              <a:t>x</a:t>
            </a:r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3" name="Text Box 52"/>
          <p:cNvSpPr txBox="1">
            <a:spLocks noChangeArrowheads="1"/>
          </p:cNvSpPr>
          <p:nvPr/>
        </p:nvSpPr>
        <p:spPr bwMode="auto">
          <a:xfrm>
            <a:off x="3567113" y="4814888"/>
            <a:ext cx="252412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>
                <a:solidFill>
                  <a:srgbClr val="FC0128"/>
                </a:solidFill>
                <a:ea typeface="Arial" charset="0"/>
              </a:rPr>
              <a:t>x</a:t>
            </a:r>
          </a:p>
        </p:txBody>
      </p:sp>
      <p:sp>
        <p:nvSpPr>
          <p:cNvPr id="204" name="AutoShape 53"/>
          <p:cNvSpPr>
            <a:spLocks noChangeArrowheads="1"/>
          </p:cNvSpPr>
          <p:nvPr/>
        </p:nvSpPr>
        <p:spPr bwMode="auto">
          <a:xfrm>
            <a:off x="6032500" y="2459038"/>
            <a:ext cx="1470025" cy="444500"/>
          </a:xfrm>
          <a:prstGeom prst="flowChartProcess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ysClr val="windowText" lastClr="000000"/>
                </a:solidFill>
                <a:ea typeface="Arial" charset="0"/>
              </a:rPr>
              <a:t>program</a:t>
            </a:r>
          </a:p>
        </p:txBody>
      </p:sp>
      <p:sp>
        <p:nvSpPr>
          <p:cNvPr id="91155" name="AutoShape 54"/>
          <p:cNvSpPr>
            <a:spLocks noChangeArrowheads="1"/>
          </p:cNvSpPr>
          <p:nvPr/>
        </p:nvSpPr>
        <p:spPr bwMode="auto">
          <a:xfrm>
            <a:off x="6032500" y="2255838"/>
            <a:ext cx="1470025" cy="203200"/>
          </a:xfrm>
          <a:prstGeom prst="flowChartProcess">
            <a:avLst/>
          </a:prstGeom>
          <a:solidFill>
            <a:srgbClr val="96969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common runtime</a:t>
            </a:r>
            <a:endParaRPr lang="en-US" sz="2000">
              <a:solidFill>
                <a:srgbClr val="000000"/>
              </a:solidFill>
            </a:endParaRPr>
          </a:p>
        </p:txBody>
      </p:sp>
      <p:grpSp>
        <p:nvGrpSpPr>
          <p:cNvPr id="91156" name="Group 55"/>
          <p:cNvGrpSpPr>
            <a:grpSpLocks/>
          </p:cNvGrpSpPr>
          <p:nvPr/>
        </p:nvGrpSpPr>
        <p:grpSpPr bwMode="auto">
          <a:xfrm>
            <a:off x="6588125" y="5376863"/>
            <a:ext cx="831850" cy="463550"/>
            <a:chOff x="4573" y="2055"/>
            <a:chExt cx="634" cy="352"/>
          </a:xfrm>
        </p:grpSpPr>
        <p:sp>
          <p:nvSpPr>
            <p:cNvPr id="207" name="AutoShape 56"/>
            <p:cNvSpPr>
              <a:spLocks noChangeArrowheads="1"/>
            </p:cNvSpPr>
            <p:nvPr/>
          </p:nvSpPr>
          <p:spPr bwMode="auto">
            <a:xfrm>
              <a:off x="4573" y="2055"/>
              <a:ext cx="634" cy="102"/>
            </a:xfrm>
            <a:prstGeom prst="flowChartProcess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208" name="AutoShape 57"/>
            <p:cNvSpPr>
              <a:spLocks noChangeArrowheads="1"/>
            </p:cNvSpPr>
            <p:nvPr/>
          </p:nvSpPr>
          <p:spPr bwMode="auto">
            <a:xfrm>
              <a:off x="4573" y="2157"/>
              <a:ext cx="634" cy="250"/>
            </a:xfrm>
            <a:prstGeom prst="flowChartProcess">
              <a:avLst/>
            </a:prstGeom>
            <a:solidFill>
              <a:srgbClr val="618FFD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  <a:ea typeface="Arial" charset="0"/>
                </a:rPr>
                <a:t>stack</a:t>
              </a:r>
            </a:p>
          </p:txBody>
        </p:sp>
        <p:sp>
          <p:nvSpPr>
            <p:cNvPr id="209" name="AutoShape 58"/>
            <p:cNvSpPr>
              <a:spLocks noChangeArrowheads="1"/>
            </p:cNvSpPr>
            <p:nvPr/>
          </p:nvSpPr>
          <p:spPr bwMode="auto">
            <a:xfrm>
              <a:off x="4865" y="2057"/>
              <a:ext cx="51" cy="94"/>
            </a:xfrm>
            <a:prstGeom prst="upArrow">
              <a:avLst>
                <a:gd name="adj1" fmla="val 50000"/>
                <a:gd name="adj2" fmla="val 44712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</p:grpSp>
      <p:sp>
        <p:nvSpPr>
          <p:cNvPr id="91157" name="Rectangle 59"/>
          <p:cNvSpPr>
            <a:spLocks noChangeArrowheads="1"/>
          </p:cNvSpPr>
          <p:nvPr/>
        </p:nvSpPr>
        <p:spPr bwMode="auto">
          <a:xfrm>
            <a:off x="5821363" y="1736725"/>
            <a:ext cx="1866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address space</a:t>
            </a:r>
          </a:p>
        </p:txBody>
      </p:sp>
      <p:grpSp>
        <p:nvGrpSpPr>
          <p:cNvPr id="91158" name="Group 60"/>
          <p:cNvGrpSpPr>
            <a:grpSpLocks/>
          </p:cNvGrpSpPr>
          <p:nvPr/>
        </p:nvGrpSpPr>
        <p:grpSpPr bwMode="auto">
          <a:xfrm>
            <a:off x="6891338" y="4094163"/>
            <a:ext cx="469900" cy="384175"/>
            <a:chOff x="3842" y="2581"/>
            <a:chExt cx="296" cy="241"/>
          </a:xfrm>
        </p:grpSpPr>
        <p:sp>
          <p:nvSpPr>
            <p:cNvPr id="212" name="Oval 61"/>
            <p:cNvSpPr>
              <a:spLocks noChangeArrowheads="1"/>
            </p:cNvSpPr>
            <p:nvPr/>
          </p:nvSpPr>
          <p:spPr bwMode="auto">
            <a:xfrm flipH="1">
              <a:off x="3842" y="2698"/>
              <a:ext cx="70" cy="82"/>
            </a:xfrm>
            <a:prstGeom prst="ellipse">
              <a:avLst/>
            </a:prstGeom>
            <a:solidFill>
              <a:srgbClr val="333333"/>
            </a:solidFill>
            <a:ln w="19050">
              <a:noFill/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213" name="Oval 62"/>
            <p:cNvSpPr>
              <a:spLocks noChangeArrowheads="1"/>
            </p:cNvSpPr>
            <p:nvPr/>
          </p:nvSpPr>
          <p:spPr bwMode="auto">
            <a:xfrm flipH="1">
              <a:off x="3949" y="2748"/>
              <a:ext cx="70" cy="74"/>
            </a:xfrm>
            <a:prstGeom prst="ellipse">
              <a:avLst/>
            </a:prstGeom>
            <a:solidFill>
              <a:srgbClr val="333333"/>
            </a:solidFill>
            <a:ln w="19050">
              <a:noFill/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214" name="Oval 63"/>
            <p:cNvSpPr>
              <a:spLocks noChangeArrowheads="1"/>
            </p:cNvSpPr>
            <p:nvPr/>
          </p:nvSpPr>
          <p:spPr bwMode="auto">
            <a:xfrm flipH="1">
              <a:off x="4067" y="2705"/>
              <a:ext cx="71" cy="74"/>
            </a:xfrm>
            <a:prstGeom prst="ellipse">
              <a:avLst/>
            </a:prstGeom>
            <a:solidFill>
              <a:srgbClr val="333333"/>
            </a:solidFill>
            <a:ln w="19050">
              <a:noFill/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cxnSp>
          <p:nvCxnSpPr>
            <p:cNvPr id="91248" name="AutoShape 64"/>
            <p:cNvCxnSpPr>
              <a:cxnSpLocks noChangeShapeType="1"/>
              <a:stCxn id="218" idx="4"/>
              <a:endCxn id="212" idx="0"/>
            </p:cNvCxnSpPr>
            <p:nvPr/>
          </p:nvCxnSpPr>
          <p:spPr bwMode="auto">
            <a:xfrm flipH="1">
              <a:off x="3877" y="2651"/>
              <a:ext cx="107" cy="47"/>
            </a:xfrm>
            <a:prstGeom prst="straightConnector1">
              <a:avLst/>
            </a:prstGeom>
            <a:noFill/>
            <a:ln w="31750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49" name="AutoShape 65"/>
            <p:cNvCxnSpPr>
              <a:cxnSpLocks noChangeShapeType="1"/>
              <a:stCxn id="218" idx="4"/>
              <a:endCxn id="213" idx="0"/>
            </p:cNvCxnSpPr>
            <p:nvPr/>
          </p:nvCxnSpPr>
          <p:spPr bwMode="auto">
            <a:xfrm>
              <a:off x="3984" y="2651"/>
              <a:ext cx="0" cy="97"/>
            </a:xfrm>
            <a:prstGeom prst="straightConnector1">
              <a:avLst/>
            </a:prstGeom>
            <a:noFill/>
            <a:ln w="31750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250" name="AutoShape 66"/>
            <p:cNvCxnSpPr>
              <a:cxnSpLocks noChangeShapeType="1"/>
              <a:stCxn id="218" idx="4"/>
              <a:endCxn id="214" idx="7"/>
            </p:cNvCxnSpPr>
            <p:nvPr/>
          </p:nvCxnSpPr>
          <p:spPr bwMode="auto">
            <a:xfrm>
              <a:off x="3984" y="2651"/>
              <a:ext cx="94" cy="64"/>
            </a:xfrm>
            <a:prstGeom prst="straightConnector1">
              <a:avLst/>
            </a:prstGeom>
            <a:noFill/>
            <a:ln w="31750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8" name="Oval 67"/>
            <p:cNvSpPr>
              <a:spLocks noChangeArrowheads="1"/>
            </p:cNvSpPr>
            <p:nvPr/>
          </p:nvSpPr>
          <p:spPr bwMode="auto">
            <a:xfrm flipH="1">
              <a:off x="3948" y="2581"/>
              <a:ext cx="71" cy="71"/>
            </a:xfrm>
            <a:prstGeom prst="ellipse">
              <a:avLst/>
            </a:prstGeom>
            <a:solidFill>
              <a:srgbClr val="333333"/>
            </a:solidFill>
            <a:ln w="19050">
              <a:noFill/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</p:grpSp>
      <p:sp>
        <p:nvSpPr>
          <p:cNvPr id="219" name="Oval 68"/>
          <p:cNvSpPr>
            <a:spLocks noChangeArrowheads="1"/>
          </p:cNvSpPr>
          <p:nvPr/>
        </p:nvSpPr>
        <p:spPr bwMode="auto">
          <a:xfrm flipH="1">
            <a:off x="6199188" y="4348163"/>
            <a:ext cx="111125" cy="117475"/>
          </a:xfrm>
          <a:prstGeom prst="ellipse">
            <a:avLst/>
          </a:prstGeom>
          <a:solidFill>
            <a:srgbClr val="333333"/>
          </a:solidFill>
          <a:ln w="19050">
            <a:noFill/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220" name="Oval 69"/>
          <p:cNvSpPr>
            <a:spLocks noChangeArrowheads="1"/>
          </p:cNvSpPr>
          <p:nvPr/>
        </p:nvSpPr>
        <p:spPr bwMode="auto">
          <a:xfrm flipH="1">
            <a:off x="6365875" y="4078288"/>
            <a:ext cx="111125" cy="117475"/>
          </a:xfrm>
          <a:prstGeom prst="ellipse">
            <a:avLst/>
          </a:prstGeom>
          <a:solidFill>
            <a:srgbClr val="333333"/>
          </a:solidFill>
          <a:ln w="19050">
            <a:noFill/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221" name="Text Box 70"/>
          <p:cNvSpPr txBox="1">
            <a:spLocks noChangeArrowheads="1"/>
          </p:cNvSpPr>
          <p:nvPr/>
        </p:nvSpPr>
        <p:spPr bwMode="auto">
          <a:xfrm>
            <a:off x="3030538" y="4999038"/>
            <a:ext cx="352425" cy="273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>
                <a:solidFill>
                  <a:sysClr val="windowText" lastClr="000000"/>
                </a:solidFill>
                <a:ea typeface="Arial" charset="0"/>
              </a:rPr>
              <a:t>SP</a:t>
            </a:r>
          </a:p>
        </p:txBody>
      </p:sp>
      <p:sp>
        <p:nvSpPr>
          <p:cNvPr id="222" name="Rectangle 71"/>
          <p:cNvSpPr>
            <a:spLocks noChangeArrowheads="1"/>
          </p:cNvSpPr>
          <p:nvPr/>
        </p:nvSpPr>
        <p:spPr bwMode="auto">
          <a:xfrm>
            <a:off x="7005638" y="4678363"/>
            <a:ext cx="252412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>
                <a:solidFill>
                  <a:srgbClr val="FC0128"/>
                </a:solidFill>
                <a:ea typeface="Arial" charset="0"/>
              </a:rPr>
              <a:t>y</a:t>
            </a:r>
          </a:p>
        </p:txBody>
      </p:sp>
      <p:sp>
        <p:nvSpPr>
          <p:cNvPr id="223" name="Rectangle 72"/>
          <p:cNvSpPr>
            <a:spLocks noChangeArrowheads="1"/>
          </p:cNvSpPr>
          <p:nvPr/>
        </p:nvSpPr>
        <p:spPr bwMode="auto">
          <a:xfrm>
            <a:off x="3560763" y="4954588"/>
            <a:ext cx="252412" cy="276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>
                <a:solidFill>
                  <a:srgbClr val="FC0128"/>
                </a:solidFill>
                <a:ea typeface="Arial" charset="0"/>
              </a:rPr>
              <a:t>y</a:t>
            </a:r>
          </a:p>
        </p:txBody>
      </p:sp>
      <p:cxnSp>
        <p:nvCxnSpPr>
          <p:cNvPr id="91164" name="AutoShape 73"/>
          <p:cNvCxnSpPr>
            <a:cxnSpLocks noChangeShapeType="1"/>
            <a:stCxn id="225" idx="6"/>
            <a:endCxn id="204" idx="1"/>
          </p:cNvCxnSpPr>
          <p:nvPr/>
        </p:nvCxnSpPr>
        <p:spPr bwMode="auto">
          <a:xfrm flipV="1">
            <a:off x="4075113" y="2681288"/>
            <a:ext cx="1957387" cy="2279650"/>
          </a:xfrm>
          <a:prstGeom prst="curvedConnector3">
            <a:avLst>
              <a:gd name="adj1" fmla="val 49958"/>
            </a:avLst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" name="Oval 74"/>
          <p:cNvSpPr>
            <a:spLocks noChangeArrowheads="1"/>
          </p:cNvSpPr>
          <p:nvPr/>
        </p:nvSpPr>
        <p:spPr bwMode="auto">
          <a:xfrm>
            <a:off x="4000500" y="4922838"/>
            <a:ext cx="74613" cy="73025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cxnSp>
        <p:nvCxnSpPr>
          <p:cNvPr id="91166" name="AutoShape 75"/>
          <p:cNvCxnSpPr>
            <a:cxnSpLocks noChangeShapeType="1"/>
          </p:cNvCxnSpPr>
          <p:nvPr/>
        </p:nvCxnSpPr>
        <p:spPr bwMode="auto">
          <a:xfrm flipV="1">
            <a:off x="4067175" y="4910138"/>
            <a:ext cx="2944813" cy="219075"/>
          </a:xfrm>
          <a:prstGeom prst="curvedConnector4">
            <a:avLst>
              <a:gd name="adj1" fmla="val 42801"/>
              <a:gd name="adj2" fmla="val 204347"/>
            </a:avLst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7" name="Oval 76"/>
          <p:cNvSpPr>
            <a:spLocks noChangeArrowheads="1"/>
          </p:cNvSpPr>
          <p:nvPr/>
        </p:nvSpPr>
        <p:spPr bwMode="auto">
          <a:xfrm>
            <a:off x="3986213" y="5091113"/>
            <a:ext cx="74612" cy="73025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cxnSp>
        <p:nvCxnSpPr>
          <p:cNvPr id="91168" name="AutoShape 77"/>
          <p:cNvCxnSpPr>
            <a:cxnSpLocks noChangeShapeType="1"/>
            <a:stCxn id="229" idx="6"/>
            <a:endCxn id="219" idx="7"/>
          </p:cNvCxnSpPr>
          <p:nvPr/>
        </p:nvCxnSpPr>
        <p:spPr bwMode="auto">
          <a:xfrm flipV="1">
            <a:off x="4098925" y="4364038"/>
            <a:ext cx="2116138" cy="47625"/>
          </a:xfrm>
          <a:prstGeom prst="curvedConnector4">
            <a:avLst>
              <a:gd name="adj1" fmla="val 49588"/>
              <a:gd name="adj2" fmla="val 613333"/>
            </a:avLst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9" name="Oval 78"/>
          <p:cNvSpPr>
            <a:spLocks noChangeArrowheads="1"/>
          </p:cNvSpPr>
          <p:nvPr/>
        </p:nvSpPr>
        <p:spPr bwMode="auto">
          <a:xfrm>
            <a:off x="4024313" y="4373563"/>
            <a:ext cx="74612" cy="73025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grpSp>
        <p:nvGrpSpPr>
          <p:cNvPr id="91170" name="Group 79"/>
          <p:cNvGrpSpPr>
            <a:grpSpLocks/>
          </p:cNvGrpSpPr>
          <p:nvPr/>
        </p:nvGrpSpPr>
        <p:grpSpPr bwMode="auto">
          <a:xfrm>
            <a:off x="6581775" y="4779963"/>
            <a:ext cx="846138" cy="469900"/>
            <a:chOff x="3234" y="3005"/>
            <a:chExt cx="926" cy="514"/>
          </a:xfrm>
        </p:grpSpPr>
        <p:sp>
          <p:nvSpPr>
            <p:cNvPr id="231" name="AutoShape 80"/>
            <p:cNvSpPr>
              <a:spLocks noChangeArrowheads="1"/>
            </p:cNvSpPr>
            <p:nvPr/>
          </p:nvSpPr>
          <p:spPr bwMode="auto">
            <a:xfrm>
              <a:off x="3234" y="3005"/>
              <a:ext cx="926" cy="149"/>
            </a:xfrm>
            <a:prstGeom prst="flowChartProcess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232" name="AutoShape 81"/>
            <p:cNvSpPr>
              <a:spLocks noChangeArrowheads="1"/>
            </p:cNvSpPr>
            <p:nvPr/>
          </p:nvSpPr>
          <p:spPr bwMode="auto">
            <a:xfrm>
              <a:off x="3234" y="3154"/>
              <a:ext cx="926" cy="365"/>
            </a:xfrm>
            <a:prstGeom prst="flowChartProcess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  <a:ea typeface="Arial" charset="0"/>
                </a:rPr>
                <a:t>stack</a:t>
              </a:r>
            </a:p>
          </p:txBody>
        </p:sp>
        <p:sp>
          <p:nvSpPr>
            <p:cNvPr id="233" name="AutoShape 82"/>
            <p:cNvSpPr>
              <a:spLocks noChangeArrowheads="1"/>
            </p:cNvSpPr>
            <p:nvPr/>
          </p:nvSpPr>
          <p:spPr bwMode="auto">
            <a:xfrm>
              <a:off x="3660" y="3010"/>
              <a:ext cx="75" cy="135"/>
            </a:xfrm>
            <a:prstGeom prst="upArrow">
              <a:avLst>
                <a:gd name="adj1" fmla="val 50000"/>
                <a:gd name="adj2" fmla="val 44408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</p:grpSp>
      <p:grpSp>
        <p:nvGrpSpPr>
          <p:cNvPr id="91171" name="Group 83"/>
          <p:cNvGrpSpPr>
            <a:grpSpLocks/>
          </p:cNvGrpSpPr>
          <p:nvPr/>
        </p:nvGrpSpPr>
        <p:grpSpPr bwMode="auto">
          <a:xfrm>
            <a:off x="2332038" y="1919288"/>
            <a:ext cx="673100" cy="657225"/>
            <a:chOff x="3689" y="1658"/>
            <a:chExt cx="576" cy="576"/>
          </a:xfrm>
        </p:grpSpPr>
        <p:grpSp>
          <p:nvGrpSpPr>
            <p:cNvPr id="91238" name="Group 84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237" name="Oval 85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ea typeface="Arial" charset="0"/>
                </a:endParaRPr>
              </a:p>
            </p:txBody>
          </p:sp>
          <p:sp>
            <p:nvSpPr>
              <p:cNvPr id="238" name="AutoShape 86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8"/>
              </a:xfrm>
              <a:prstGeom prst="lightningBol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ea typeface="Arial" charset="0"/>
                </a:endParaRPr>
              </a:p>
            </p:txBody>
          </p:sp>
        </p:grpSp>
        <p:sp>
          <p:nvSpPr>
            <p:cNvPr id="236" name="AutoShape 87"/>
            <p:cNvSpPr>
              <a:spLocks noChangeArrowheads="1"/>
            </p:cNvSpPr>
            <p:nvPr/>
          </p:nvSpPr>
          <p:spPr bwMode="auto">
            <a:xfrm rot="-8460389">
              <a:off x="3713" y="1735"/>
              <a:ext cx="68" cy="7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</p:grpSp>
      <p:grpSp>
        <p:nvGrpSpPr>
          <p:cNvPr id="91172" name="Group 88"/>
          <p:cNvGrpSpPr>
            <a:grpSpLocks/>
          </p:cNvGrpSpPr>
          <p:nvPr/>
        </p:nvGrpSpPr>
        <p:grpSpPr bwMode="auto">
          <a:xfrm>
            <a:off x="6200775" y="4767263"/>
            <a:ext cx="250825" cy="457200"/>
            <a:chOff x="1131" y="2503"/>
            <a:chExt cx="747" cy="810"/>
          </a:xfrm>
        </p:grpSpPr>
        <p:grpSp>
          <p:nvGrpSpPr>
            <p:cNvPr id="91208" name="Group 89"/>
            <p:cNvGrpSpPr>
              <a:grpSpLocks/>
            </p:cNvGrpSpPr>
            <p:nvPr/>
          </p:nvGrpSpPr>
          <p:grpSpPr bwMode="auto">
            <a:xfrm>
              <a:off x="1131" y="2503"/>
              <a:ext cx="747" cy="408"/>
              <a:chOff x="1131" y="2503"/>
              <a:chExt cx="747" cy="408"/>
            </a:xfrm>
          </p:grpSpPr>
          <p:grpSp>
            <p:nvGrpSpPr>
              <p:cNvPr id="91224" name="Group 90"/>
              <p:cNvGrpSpPr>
                <a:grpSpLocks/>
              </p:cNvGrpSpPr>
              <p:nvPr/>
            </p:nvGrpSpPr>
            <p:grpSpPr bwMode="auto">
              <a:xfrm>
                <a:off x="1131" y="2503"/>
                <a:ext cx="747" cy="204"/>
                <a:chOff x="1131" y="2503"/>
                <a:chExt cx="747" cy="204"/>
              </a:xfrm>
            </p:grpSpPr>
            <p:grpSp>
              <p:nvGrpSpPr>
                <p:cNvPr id="91232" name="Group 91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268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3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69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6"/>
                    <a:ext cx="747" cy="53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  <p:grpSp>
              <p:nvGrpSpPr>
                <p:cNvPr id="91233" name="Group 94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266" name="AutoShape 95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25"/>
                    <a:ext cx="747" cy="51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67" name="AutoShape 96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8"/>
                    <a:ext cx="747" cy="51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</p:grpSp>
          <p:grpSp>
            <p:nvGrpSpPr>
              <p:cNvPr id="91225" name="Group 97"/>
              <p:cNvGrpSpPr>
                <a:grpSpLocks/>
              </p:cNvGrpSpPr>
              <p:nvPr/>
            </p:nvGrpSpPr>
            <p:grpSpPr bwMode="auto">
              <a:xfrm>
                <a:off x="1131" y="2707"/>
                <a:ext cx="747" cy="204"/>
                <a:chOff x="1131" y="2503"/>
                <a:chExt cx="747" cy="204"/>
              </a:xfrm>
            </p:grpSpPr>
            <p:grpSp>
              <p:nvGrpSpPr>
                <p:cNvPr id="91226" name="Group 98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262" name="AutoShape 99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4"/>
                    <a:ext cx="747" cy="51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63" name="AutoShape 100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5"/>
                    <a:ext cx="747" cy="51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  <p:grpSp>
              <p:nvGrpSpPr>
                <p:cNvPr id="91227" name="Group 101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260" name="AutoShape 102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4"/>
                    <a:ext cx="747" cy="51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61" name="AutoShape 103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</p:grpSp>
        </p:grpSp>
        <p:grpSp>
          <p:nvGrpSpPr>
            <p:cNvPr id="91209" name="Group 104"/>
            <p:cNvGrpSpPr>
              <a:grpSpLocks/>
            </p:cNvGrpSpPr>
            <p:nvPr/>
          </p:nvGrpSpPr>
          <p:grpSpPr bwMode="auto">
            <a:xfrm>
              <a:off x="1131" y="2905"/>
              <a:ext cx="747" cy="408"/>
              <a:chOff x="1131" y="2503"/>
              <a:chExt cx="747" cy="408"/>
            </a:xfrm>
          </p:grpSpPr>
          <p:grpSp>
            <p:nvGrpSpPr>
              <p:cNvPr id="91210" name="Group 105"/>
              <p:cNvGrpSpPr>
                <a:grpSpLocks/>
              </p:cNvGrpSpPr>
              <p:nvPr/>
            </p:nvGrpSpPr>
            <p:grpSpPr bwMode="auto">
              <a:xfrm>
                <a:off x="1131" y="2503"/>
                <a:ext cx="747" cy="204"/>
                <a:chOff x="1131" y="2503"/>
                <a:chExt cx="747" cy="204"/>
              </a:xfrm>
            </p:grpSpPr>
            <p:grpSp>
              <p:nvGrpSpPr>
                <p:cNvPr id="91218" name="Group 106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254" name="AutoShape 107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3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55" name="AutoShape 108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9"/>
                    <a:ext cx="747" cy="67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  <p:grpSp>
              <p:nvGrpSpPr>
                <p:cNvPr id="91219" name="Group 109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252" name="AutoShape 110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25"/>
                    <a:ext cx="747" cy="51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53" name="AutoShape 111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61"/>
                    <a:ext cx="747" cy="51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</p:grpSp>
          <p:grpSp>
            <p:nvGrpSpPr>
              <p:cNvPr id="91211" name="Group 112"/>
              <p:cNvGrpSpPr>
                <a:grpSpLocks/>
              </p:cNvGrpSpPr>
              <p:nvPr/>
            </p:nvGrpSpPr>
            <p:grpSpPr bwMode="auto">
              <a:xfrm>
                <a:off x="1131" y="2707"/>
                <a:ext cx="747" cy="204"/>
                <a:chOff x="1131" y="2503"/>
                <a:chExt cx="747" cy="204"/>
              </a:xfrm>
            </p:grpSpPr>
            <p:grpSp>
              <p:nvGrpSpPr>
                <p:cNvPr id="91212" name="Group 113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248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4"/>
                    <a:ext cx="747" cy="51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49" name="AutoShape 115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5"/>
                    <a:ext cx="747" cy="51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  <p:grpSp>
              <p:nvGrpSpPr>
                <p:cNvPr id="91213" name="Group 116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246" name="AutoShape 117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4"/>
                    <a:ext cx="747" cy="51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47" name="AutoShape 118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</p:grpSp>
        </p:grpSp>
      </p:grpSp>
      <p:grpSp>
        <p:nvGrpSpPr>
          <p:cNvPr id="91173" name="Group 119"/>
          <p:cNvGrpSpPr>
            <a:grpSpLocks/>
          </p:cNvGrpSpPr>
          <p:nvPr/>
        </p:nvGrpSpPr>
        <p:grpSpPr bwMode="auto">
          <a:xfrm>
            <a:off x="6216650" y="5380038"/>
            <a:ext cx="250825" cy="457200"/>
            <a:chOff x="1131" y="2503"/>
            <a:chExt cx="747" cy="810"/>
          </a:xfrm>
        </p:grpSpPr>
        <p:grpSp>
          <p:nvGrpSpPr>
            <p:cNvPr id="91178" name="Group 120"/>
            <p:cNvGrpSpPr>
              <a:grpSpLocks/>
            </p:cNvGrpSpPr>
            <p:nvPr/>
          </p:nvGrpSpPr>
          <p:grpSpPr bwMode="auto">
            <a:xfrm>
              <a:off x="1131" y="2503"/>
              <a:ext cx="747" cy="408"/>
              <a:chOff x="1131" y="2503"/>
              <a:chExt cx="747" cy="408"/>
            </a:xfrm>
          </p:grpSpPr>
          <p:grpSp>
            <p:nvGrpSpPr>
              <p:cNvPr id="91194" name="Group 121"/>
              <p:cNvGrpSpPr>
                <a:grpSpLocks/>
              </p:cNvGrpSpPr>
              <p:nvPr/>
            </p:nvGrpSpPr>
            <p:grpSpPr bwMode="auto">
              <a:xfrm>
                <a:off x="1131" y="2503"/>
                <a:ext cx="747" cy="204"/>
                <a:chOff x="1131" y="2503"/>
                <a:chExt cx="747" cy="204"/>
              </a:xfrm>
            </p:grpSpPr>
            <p:grpSp>
              <p:nvGrpSpPr>
                <p:cNvPr id="91202" name="Group 122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299" name="AutoShape 123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3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300" name="AutoShape 124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6"/>
                    <a:ext cx="747" cy="53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  <p:grpSp>
              <p:nvGrpSpPr>
                <p:cNvPr id="91203" name="Group 125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297" name="AutoShape 126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25"/>
                    <a:ext cx="747" cy="51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98" name="AutoShape 127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8"/>
                    <a:ext cx="747" cy="51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</p:grpSp>
          <p:grpSp>
            <p:nvGrpSpPr>
              <p:cNvPr id="91195" name="Group 128"/>
              <p:cNvGrpSpPr>
                <a:grpSpLocks/>
              </p:cNvGrpSpPr>
              <p:nvPr/>
            </p:nvGrpSpPr>
            <p:grpSpPr bwMode="auto">
              <a:xfrm>
                <a:off x="1131" y="2707"/>
                <a:ext cx="747" cy="204"/>
                <a:chOff x="1131" y="2503"/>
                <a:chExt cx="747" cy="204"/>
              </a:xfrm>
            </p:grpSpPr>
            <p:grpSp>
              <p:nvGrpSpPr>
                <p:cNvPr id="91196" name="Group 129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293" name="AutoShape 130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4"/>
                    <a:ext cx="747" cy="51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94" name="AutoShape 131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5"/>
                    <a:ext cx="747" cy="51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  <p:grpSp>
              <p:nvGrpSpPr>
                <p:cNvPr id="91197" name="Group 132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291" name="AutoShape 133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4"/>
                    <a:ext cx="747" cy="51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92" name="AutoShape 134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</p:grpSp>
        </p:grpSp>
        <p:grpSp>
          <p:nvGrpSpPr>
            <p:cNvPr id="91179" name="Group 135"/>
            <p:cNvGrpSpPr>
              <a:grpSpLocks/>
            </p:cNvGrpSpPr>
            <p:nvPr/>
          </p:nvGrpSpPr>
          <p:grpSpPr bwMode="auto">
            <a:xfrm>
              <a:off x="1131" y="2905"/>
              <a:ext cx="747" cy="408"/>
              <a:chOff x="1131" y="2503"/>
              <a:chExt cx="747" cy="408"/>
            </a:xfrm>
          </p:grpSpPr>
          <p:grpSp>
            <p:nvGrpSpPr>
              <p:cNvPr id="91180" name="Group 136"/>
              <p:cNvGrpSpPr>
                <a:grpSpLocks/>
              </p:cNvGrpSpPr>
              <p:nvPr/>
            </p:nvGrpSpPr>
            <p:grpSpPr bwMode="auto">
              <a:xfrm>
                <a:off x="1131" y="2503"/>
                <a:ext cx="747" cy="204"/>
                <a:chOff x="1131" y="2503"/>
                <a:chExt cx="747" cy="204"/>
              </a:xfrm>
            </p:grpSpPr>
            <p:grpSp>
              <p:nvGrpSpPr>
                <p:cNvPr id="91188" name="Group 137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285" name="AutoShape 138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3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86" name="AutoShape 139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9"/>
                    <a:ext cx="747" cy="67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  <p:grpSp>
              <p:nvGrpSpPr>
                <p:cNvPr id="91189" name="Group 140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283" name="AutoShape 141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25"/>
                    <a:ext cx="747" cy="51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84" name="AutoShape 142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61"/>
                    <a:ext cx="747" cy="51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</p:grpSp>
          <p:grpSp>
            <p:nvGrpSpPr>
              <p:cNvPr id="91181" name="Group 143"/>
              <p:cNvGrpSpPr>
                <a:grpSpLocks/>
              </p:cNvGrpSpPr>
              <p:nvPr/>
            </p:nvGrpSpPr>
            <p:grpSpPr bwMode="auto">
              <a:xfrm>
                <a:off x="1131" y="2707"/>
                <a:ext cx="747" cy="204"/>
                <a:chOff x="1131" y="2503"/>
                <a:chExt cx="747" cy="204"/>
              </a:xfrm>
            </p:grpSpPr>
            <p:grpSp>
              <p:nvGrpSpPr>
                <p:cNvPr id="91182" name="Group 144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279" name="AutoShape 145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4"/>
                    <a:ext cx="747" cy="51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80" name="AutoShape 146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5"/>
                    <a:ext cx="747" cy="51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  <p:grpSp>
              <p:nvGrpSpPr>
                <p:cNvPr id="91183" name="Group 147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277" name="AutoShape 148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4"/>
                    <a:ext cx="747" cy="51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78" name="AutoShape 149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</p:grpSp>
        </p:grpSp>
      </p:grpSp>
      <p:sp>
        <p:nvSpPr>
          <p:cNvPr id="91174" name="Rectangle 150"/>
          <p:cNvSpPr>
            <a:spLocks noChangeArrowheads="1"/>
          </p:cNvSpPr>
          <p:nvPr/>
        </p:nvSpPr>
        <p:spPr bwMode="auto">
          <a:xfrm>
            <a:off x="1295400" y="3230563"/>
            <a:ext cx="12112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running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thread</a:t>
            </a:r>
          </a:p>
        </p:txBody>
      </p:sp>
      <p:sp>
        <p:nvSpPr>
          <p:cNvPr id="91175" name="Rectangle 151"/>
          <p:cNvSpPr>
            <a:spLocks noChangeArrowheads="1"/>
          </p:cNvSpPr>
          <p:nvPr/>
        </p:nvSpPr>
        <p:spPr bwMode="auto">
          <a:xfrm>
            <a:off x="2820988" y="1901825"/>
            <a:ext cx="199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ja-JP" altLang="en-US" sz="2000" i="1">
                <a:solidFill>
                  <a:srgbClr val="000000"/>
                </a:solidFill>
              </a:rPr>
              <a:t>“</a:t>
            </a:r>
            <a:r>
              <a:rPr lang="en-US" altLang="ja-JP" sz="2000" i="1">
                <a:solidFill>
                  <a:srgbClr val="000000"/>
                </a:solidFill>
              </a:rPr>
              <a:t>on deck</a:t>
            </a:r>
            <a:r>
              <a:rPr lang="ja-JP" altLang="en-US" sz="2000" i="1">
                <a:solidFill>
                  <a:srgbClr val="000000"/>
                </a:solidFill>
              </a:rPr>
              <a:t>”</a:t>
            </a:r>
            <a:r>
              <a:rPr lang="en-US" altLang="ja-JP" sz="2000" i="1">
                <a:solidFill>
                  <a:srgbClr val="000000"/>
                </a:solidFill>
              </a:rPr>
              <a:t> and ready to run</a:t>
            </a:r>
            <a:endParaRPr lang="en-US" sz="2000">
              <a:solidFill>
                <a:srgbClr val="000000"/>
              </a:solidFill>
            </a:endParaRPr>
          </a:p>
        </p:txBody>
      </p:sp>
      <p:cxnSp>
        <p:nvCxnSpPr>
          <p:cNvPr id="91176" name="AutoShape 152"/>
          <p:cNvCxnSpPr>
            <a:cxnSpLocks noChangeShapeType="1"/>
          </p:cNvCxnSpPr>
          <p:nvPr/>
        </p:nvCxnSpPr>
        <p:spPr bwMode="auto">
          <a:xfrm flipV="1">
            <a:off x="2479675" y="3284538"/>
            <a:ext cx="782638" cy="361950"/>
          </a:xfrm>
          <a:prstGeom prst="curvedConnector3">
            <a:avLst>
              <a:gd name="adj1" fmla="val 49898"/>
            </a:avLst>
          </a:prstGeom>
          <a:noFill/>
          <a:ln w="1905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4" name="Oval 153"/>
          <p:cNvSpPr>
            <a:spLocks noChangeArrowheads="1"/>
          </p:cNvSpPr>
          <p:nvPr/>
        </p:nvSpPr>
        <p:spPr bwMode="auto">
          <a:xfrm>
            <a:off x="3262313" y="3246438"/>
            <a:ext cx="74612" cy="73025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45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Thread context switch</a:t>
            </a:r>
          </a:p>
        </p:txBody>
      </p:sp>
      <p:sp>
        <p:nvSpPr>
          <p:cNvPr id="162" name="Text Box 3"/>
          <p:cNvSpPr txBox="1">
            <a:spLocks noChangeArrowheads="1"/>
          </p:cNvSpPr>
          <p:nvPr/>
        </p:nvSpPr>
        <p:spPr bwMode="auto">
          <a:xfrm>
            <a:off x="5084763" y="2087563"/>
            <a:ext cx="2603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>
                <a:solidFill>
                  <a:sysClr val="windowText" lastClr="000000"/>
                </a:solidFill>
                <a:ea typeface="Arial" charset="0"/>
              </a:rPr>
              <a:t>0</a:t>
            </a:r>
          </a:p>
        </p:txBody>
      </p:sp>
      <p:sp>
        <p:nvSpPr>
          <p:cNvPr id="163" name="Text Box 4"/>
          <p:cNvSpPr txBox="1">
            <a:spLocks noChangeArrowheads="1"/>
          </p:cNvSpPr>
          <p:nvPr/>
        </p:nvSpPr>
        <p:spPr bwMode="auto">
          <a:xfrm>
            <a:off x="4989513" y="5732463"/>
            <a:ext cx="455612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>
                <a:solidFill>
                  <a:sysClr val="windowText" lastClr="000000"/>
                </a:solidFill>
                <a:ea typeface="Arial" charset="0"/>
              </a:rPr>
              <a:t>high</a:t>
            </a:r>
          </a:p>
        </p:txBody>
      </p:sp>
      <p:sp>
        <p:nvSpPr>
          <p:cNvPr id="92164" name="AutoShape 5"/>
          <p:cNvSpPr>
            <a:spLocks noChangeArrowheads="1"/>
          </p:cNvSpPr>
          <p:nvPr/>
        </p:nvSpPr>
        <p:spPr bwMode="auto">
          <a:xfrm>
            <a:off x="5395913" y="2857500"/>
            <a:ext cx="1470025" cy="444500"/>
          </a:xfrm>
          <a:prstGeom prst="flowChartProcess">
            <a:avLst/>
          </a:prstGeom>
          <a:solidFill>
            <a:srgbClr val="96969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code library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5" name="AutoShape 6"/>
          <p:cNvSpPr>
            <a:spLocks noChangeArrowheads="1"/>
          </p:cNvSpPr>
          <p:nvPr/>
        </p:nvSpPr>
        <p:spPr bwMode="auto">
          <a:xfrm>
            <a:off x="5395913" y="3517900"/>
            <a:ext cx="1470025" cy="390525"/>
          </a:xfrm>
          <a:prstGeom prst="flowChartProcess">
            <a:avLst/>
          </a:prstGeom>
          <a:solidFill>
            <a:srgbClr val="00808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ea typeface="Arial" charset="0"/>
              </a:rPr>
              <a:t>data</a:t>
            </a:r>
          </a:p>
        </p:txBody>
      </p:sp>
      <p:sp>
        <p:nvSpPr>
          <p:cNvPr id="166" name="AutoShape 7"/>
          <p:cNvSpPr>
            <a:spLocks noChangeArrowheads="1"/>
          </p:cNvSpPr>
          <p:nvPr/>
        </p:nvSpPr>
        <p:spPr bwMode="auto">
          <a:xfrm>
            <a:off x="5395913" y="3906838"/>
            <a:ext cx="1470025" cy="2085975"/>
          </a:xfrm>
          <a:prstGeom prst="flowChartProcess">
            <a:avLst/>
          </a:prstGeom>
          <a:solidFill>
            <a:srgbClr val="DCE1E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167" name="AutoShape 8"/>
          <p:cNvSpPr>
            <a:spLocks noChangeArrowheads="1"/>
          </p:cNvSpPr>
          <p:nvPr/>
        </p:nvSpPr>
        <p:spPr bwMode="auto">
          <a:xfrm>
            <a:off x="5395913" y="3302000"/>
            <a:ext cx="1470025" cy="212725"/>
          </a:xfrm>
          <a:prstGeom prst="flowChart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grpSp>
        <p:nvGrpSpPr>
          <p:cNvPr id="92168" name="Group 9"/>
          <p:cNvGrpSpPr>
            <a:grpSpLocks/>
          </p:cNvGrpSpPr>
          <p:nvPr/>
        </p:nvGrpSpPr>
        <p:grpSpPr bwMode="auto">
          <a:xfrm>
            <a:off x="2087563" y="2686050"/>
            <a:ext cx="700087" cy="700088"/>
            <a:chOff x="4480" y="2017"/>
            <a:chExt cx="576" cy="576"/>
          </a:xfrm>
        </p:grpSpPr>
        <p:sp>
          <p:nvSpPr>
            <p:cNvPr id="169" name="Oval 10"/>
            <p:cNvSpPr>
              <a:spLocks noChangeArrowheads="1"/>
            </p:cNvSpPr>
            <p:nvPr/>
          </p:nvSpPr>
          <p:spPr bwMode="auto">
            <a:xfrm>
              <a:off x="4480" y="2017"/>
              <a:ext cx="576" cy="576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170" name="AutoShape 11"/>
            <p:cNvSpPr>
              <a:spLocks noChangeArrowheads="1"/>
            </p:cNvSpPr>
            <p:nvPr/>
          </p:nvSpPr>
          <p:spPr bwMode="auto">
            <a:xfrm flipH="1">
              <a:off x="4680" y="2144"/>
              <a:ext cx="197" cy="336"/>
            </a:xfrm>
            <a:prstGeom prst="lightningBol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171" name="AutoShape 12"/>
            <p:cNvSpPr>
              <a:spLocks noChangeArrowheads="1"/>
            </p:cNvSpPr>
            <p:nvPr/>
          </p:nvSpPr>
          <p:spPr bwMode="auto">
            <a:xfrm rot="-8460389">
              <a:off x="4505" y="2094"/>
              <a:ext cx="69" cy="7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</p:grpSp>
      <p:grpSp>
        <p:nvGrpSpPr>
          <p:cNvPr id="92169" name="Group 13"/>
          <p:cNvGrpSpPr>
            <a:grpSpLocks/>
          </p:cNvGrpSpPr>
          <p:nvPr/>
        </p:nvGrpSpPr>
        <p:grpSpPr bwMode="auto">
          <a:xfrm>
            <a:off x="2438400" y="3838575"/>
            <a:ext cx="704850" cy="1285875"/>
            <a:chOff x="1131" y="2503"/>
            <a:chExt cx="747" cy="810"/>
          </a:xfrm>
        </p:grpSpPr>
        <p:grpSp>
          <p:nvGrpSpPr>
            <p:cNvPr id="92287" name="Group 14"/>
            <p:cNvGrpSpPr>
              <a:grpSpLocks/>
            </p:cNvGrpSpPr>
            <p:nvPr/>
          </p:nvGrpSpPr>
          <p:grpSpPr bwMode="auto">
            <a:xfrm>
              <a:off x="1131" y="2503"/>
              <a:ext cx="747" cy="408"/>
              <a:chOff x="1131" y="2503"/>
              <a:chExt cx="747" cy="408"/>
            </a:xfrm>
          </p:grpSpPr>
          <p:grpSp>
            <p:nvGrpSpPr>
              <p:cNvPr id="92303" name="Group 15"/>
              <p:cNvGrpSpPr>
                <a:grpSpLocks/>
              </p:cNvGrpSpPr>
              <p:nvPr/>
            </p:nvGrpSpPr>
            <p:grpSpPr bwMode="auto">
              <a:xfrm>
                <a:off x="1131" y="2503"/>
                <a:ext cx="747" cy="204"/>
                <a:chOff x="1131" y="2503"/>
                <a:chExt cx="747" cy="204"/>
              </a:xfrm>
            </p:grpSpPr>
            <p:grpSp>
              <p:nvGrpSpPr>
                <p:cNvPr id="92311" name="Group 16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201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02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  <p:grpSp>
              <p:nvGrpSpPr>
                <p:cNvPr id="92312" name="Group 19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199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00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</p:grpSp>
          <p:grpSp>
            <p:nvGrpSpPr>
              <p:cNvPr id="92304" name="Group 22"/>
              <p:cNvGrpSpPr>
                <a:grpSpLocks/>
              </p:cNvGrpSpPr>
              <p:nvPr/>
            </p:nvGrpSpPr>
            <p:grpSpPr bwMode="auto">
              <a:xfrm>
                <a:off x="1131" y="2707"/>
                <a:ext cx="747" cy="204"/>
                <a:chOff x="1131" y="2503"/>
                <a:chExt cx="747" cy="204"/>
              </a:xfrm>
            </p:grpSpPr>
            <p:grpSp>
              <p:nvGrpSpPr>
                <p:cNvPr id="92305" name="Group 23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195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196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  <p:grpSp>
              <p:nvGrpSpPr>
                <p:cNvPr id="92306" name="Group 26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193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194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</p:grpSp>
        </p:grpSp>
        <p:grpSp>
          <p:nvGrpSpPr>
            <p:cNvPr id="92288" name="Group 29"/>
            <p:cNvGrpSpPr>
              <a:grpSpLocks/>
            </p:cNvGrpSpPr>
            <p:nvPr/>
          </p:nvGrpSpPr>
          <p:grpSpPr bwMode="auto">
            <a:xfrm>
              <a:off x="1131" y="2905"/>
              <a:ext cx="747" cy="408"/>
              <a:chOff x="1131" y="2503"/>
              <a:chExt cx="747" cy="408"/>
            </a:xfrm>
          </p:grpSpPr>
          <p:grpSp>
            <p:nvGrpSpPr>
              <p:cNvPr id="92289" name="Group 30"/>
              <p:cNvGrpSpPr>
                <a:grpSpLocks/>
              </p:cNvGrpSpPr>
              <p:nvPr/>
            </p:nvGrpSpPr>
            <p:grpSpPr bwMode="auto">
              <a:xfrm>
                <a:off x="1131" y="2503"/>
                <a:ext cx="747" cy="204"/>
                <a:chOff x="1131" y="2503"/>
                <a:chExt cx="747" cy="204"/>
              </a:xfrm>
            </p:grpSpPr>
            <p:grpSp>
              <p:nvGrpSpPr>
                <p:cNvPr id="92297" name="Group 31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18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188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  <p:grpSp>
              <p:nvGrpSpPr>
                <p:cNvPr id="92298" name="Group 34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185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186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</p:grpSp>
          <p:grpSp>
            <p:nvGrpSpPr>
              <p:cNvPr id="92290" name="Group 37"/>
              <p:cNvGrpSpPr>
                <a:grpSpLocks/>
              </p:cNvGrpSpPr>
              <p:nvPr/>
            </p:nvGrpSpPr>
            <p:grpSpPr bwMode="auto">
              <a:xfrm>
                <a:off x="1131" y="2707"/>
                <a:ext cx="747" cy="204"/>
                <a:chOff x="1131" y="2503"/>
                <a:chExt cx="747" cy="204"/>
              </a:xfrm>
            </p:grpSpPr>
            <p:grpSp>
              <p:nvGrpSpPr>
                <p:cNvPr id="92291" name="Group 38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181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182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  <p:grpSp>
              <p:nvGrpSpPr>
                <p:cNvPr id="92292" name="Group 41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179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180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</p:grpSp>
        </p:grpSp>
      </p:grpSp>
      <p:sp>
        <p:nvSpPr>
          <p:cNvPr id="203" name="Text Box 44"/>
          <p:cNvSpPr txBox="1">
            <a:spLocks noChangeArrowheads="1"/>
          </p:cNvSpPr>
          <p:nvPr/>
        </p:nvSpPr>
        <p:spPr bwMode="auto">
          <a:xfrm>
            <a:off x="2290763" y="5100638"/>
            <a:ext cx="9588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ea typeface="Arial" charset="0"/>
              </a:rPr>
              <a:t>registers</a:t>
            </a:r>
          </a:p>
        </p:txBody>
      </p:sp>
      <p:sp>
        <p:nvSpPr>
          <p:cNvPr id="204" name="Rectangle 45"/>
          <p:cNvSpPr>
            <a:spLocks noChangeArrowheads="1"/>
          </p:cNvSpPr>
          <p:nvPr/>
        </p:nvSpPr>
        <p:spPr bwMode="auto">
          <a:xfrm>
            <a:off x="1897063" y="2479675"/>
            <a:ext cx="1798637" cy="3170238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205" name="Text Box 46"/>
          <p:cNvSpPr txBox="1">
            <a:spLocks noChangeArrowheads="1"/>
          </p:cNvSpPr>
          <p:nvPr/>
        </p:nvSpPr>
        <p:spPr bwMode="auto">
          <a:xfrm>
            <a:off x="1085850" y="4160838"/>
            <a:ext cx="854075" cy="706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  <a:ea typeface="Arial" charset="0"/>
              </a:rPr>
              <a:t>CPU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  <a:ea typeface="Arial" charset="0"/>
              </a:rPr>
              <a:t>(core)</a:t>
            </a:r>
          </a:p>
        </p:txBody>
      </p:sp>
      <p:sp>
        <p:nvSpPr>
          <p:cNvPr id="206" name="Text Box 47"/>
          <p:cNvSpPr txBox="1">
            <a:spLocks noChangeArrowheads="1"/>
          </p:cNvSpPr>
          <p:nvPr/>
        </p:nvSpPr>
        <p:spPr bwMode="auto">
          <a:xfrm>
            <a:off x="2130425" y="3725863"/>
            <a:ext cx="36195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>
                <a:solidFill>
                  <a:sysClr val="windowText" lastClr="000000"/>
                </a:solidFill>
                <a:ea typeface="Arial" charset="0"/>
              </a:rPr>
              <a:t>R0</a:t>
            </a:r>
          </a:p>
        </p:txBody>
      </p:sp>
      <p:sp>
        <p:nvSpPr>
          <p:cNvPr id="207" name="Text Box 48"/>
          <p:cNvSpPr txBox="1">
            <a:spLocks noChangeArrowheads="1"/>
          </p:cNvSpPr>
          <p:nvPr/>
        </p:nvSpPr>
        <p:spPr bwMode="auto">
          <a:xfrm>
            <a:off x="2130425" y="4324350"/>
            <a:ext cx="3619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>
                <a:solidFill>
                  <a:sysClr val="windowText" lastClr="000000"/>
                </a:solidFill>
                <a:ea typeface="Arial" charset="0"/>
              </a:rPr>
              <a:t>Rn</a:t>
            </a:r>
          </a:p>
        </p:txBody>
      </p:sp>
      <p:sp>
        <p:nvSpPr>
          <p:cNvPr id="208" name="Text Box 49"/>
          <p:cNvSpPr txBox="1">
            <a:spLocks noChangeArrowheads="1"/>
          </p:cNvSpPr>
          <p:nvPr/>
        </p:nvSpPr>
        <p:spPr bwMode="auto">
          <a:xfrm>
            <a:off x="2122488" y="4791075"/>
            <a:ext cx="369887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>
                <a:solidFill>
                  <a:sysClr val="windowText" lastClr="000000"/>
                </a:solidFill>
                <a:ea typeface="Arial" charset="0"/>
              </a:rPr>
              <a:t>PC</a:t>
            </a:r>
          </a:p>
        </p:txBody>
      </p:sp>
      <p:sp>
        <p:nvSpPr>
          <p:cNvPr id="92176" name="Text Box 51"/>
          <p:cNvSpPr txBox="1">
            <a:spLocks noChangeArrowheads="1"/>
          </p:cNvSpPr>
          <p:nvPr/>
        </p:nvSpPr>
        <p:spPr bwMode="auto">
          <a:xfrm>
            <a:off x="5140325" y="2430463"/>
            <a:ext cx="252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rgbClr val="FC0128"/>
                </a:solidFill>
                <a:cs typeface="Arial" charset="0"/>
              </a:rPr>
              <a:t>x</a:t>
            </a:r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1" name="Text Box 52"/>
          <p:cNvSpPr txBox="1">
            <a:spLocks noChangeArrowheads="1"/>
          </p:cNvSpPr>
          <p:nvPr/>
        </p:nvSpPr>
        <p:spPr bwMode="auto">
          <a:xfrm>
            <a:off x="2668588" y="4768850"/>
            <a:ext cx="252412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>
                <a:solidFill>
                  <a:srgbClr val="FC0128"/>
                </a:solidFill>
                <a:ea typeface="Arial" charset="0"/>
              </a:rPr>
              <a:t>x</a:t>
            </a:r>
          </a:p>
        </p:txBody>
      </p:sp>
      <p:sp>
        <p:nvSpPr>
          <p:cNvPr id="212" name="AutoShape 53"/>
          <p:cNvSpPr>
            <a:spLocks noChangeArrowheads="1"/>
          </p:cNvSpPr>
          <p:nvPr/>
        </p:nvSpPr>
        <p:spPr bwMode="auto">
          <a:xfrm>
            <a:off x="5395913" y="2411413"/>
            <a:ext cx="1470025" cy="446087"/>
          </a:xfrm>
          <a:prstGeom prst="flowChartProcess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ysClr val="windowText" lastClr="000000"/>
                </a:solidFill>
                <a:ea typeface="Arial" charset="0"/>
              </a:rPr>
              <a:t>program</a:t>
            </a:r>
          </a:p>
        </p:txBody>
      </p:sp>
      <p:sp>
        <p:nvSpPr>
          <p:cNvPr id="92179" name="AutoShape 54"/>
          <p:cNvSpPr>
            <a:spLocks noChangeArrowheads="1"/>
          </p:cNvSpPr>
          <p:nvPr/>
        </p:nvSpPr>
        <p:spPr bwMode="auto">
          <a:xfrm>
            <a:off x="5395913" y="2209800"/>
            <a:ext cx="1470025" cy="203200"/>
          </a:xfrm>
          <a:prstGeom prst="flowChartProcess">
            <a:avLst/>
          </a:prstGeom>
          <a:solidFill>
            <a:srgbClr val="96969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common runtime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14" name="AutoShape 55"/>
          <p:cNvSpPr>
            <a:spLocks noChangeArrowheads="1"/>
          </p:cNvSpPr>
          <p:nvPr/>
        </p:nvSpPr>
        <p:spPr bwMode="auto">
          <a:xfrm>
            <a:off x="5951538" y="5330825"/>
            <a:ext cx="831850" cy="134938"/>
          </a:xfrm>
          <a:prstGeom prst="flowChartProcess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215" name="AutoShape 56"/>
          <p:cNvSpPr>
            <a:spLocks noChangeArrowheads="1"/>
          </p:cNvSpPr>
          <p:nvPr/>
        </p:nvSpPr>
        <p:spPr bwMode="auto">
          <a:xfrm>
            <a:off x="5951538" y="5465763"/>
            <a:ext cx="831850" cy="327025"/>
          </a:xfrm>
          <a:prstGeom prst="flowChartProcess">
            <a:avLst/>
          </a:prstGeom>
          <a:solidFill>
            <a:srgbClr val="618FFD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  <a:ea typeface="Arial" charset="0"/>
              </a:rPr>
              <a:t>stack</a:t>
            </a:r>
            <a:endParaRPr lang="en-US" kern="0" dirty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216" name="AutoShape 57"/>
          <p:cNvSpPr>
            <a:spLocks noChangeArrowheads="1"/>
          </p:cNvSpPr>
          <p:nvPr/>
        </p:nvSpPr>
        <p:spPr bwMode="auto">
          <a:xfrm>
            <a:off x="6334125" y="5334000"/>
            <a:ext cx="66675" cy="122238"/>
          </a:xfrm>
          <a:prstGeom prst="upArrow">
            <a:avLst>
              <a:gd name="adj1" fmla="val 50000"/>
              <a:gd name="adj2" fmla="val 45834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92183" name="Rectangle 58"/>
          <p:cNvSpPr>
            <a:spLocks noChangeArrowheads="1"/>
          </p:cNvSpPr>
          <p:nvPr/>
        </p:nvSpPr>
        <p:spPr bwMode="auto">
          <a:xfrm>
            <a:off x="5191125" y="1722438"/>
            <a:ext cx="18542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address space</a:t>
            </a:r>
          </a:p>
        </p:txBody>
      </p:sp>
      <p:grpSp>
        <p:nvGrpSpPr>
          <p:cNvPr id="92184" name="Group 59"/>
          <p:cNvGrpSpPr>
            <a:grpSpLocks/>
          </p:cNvGrpSpPr>
          <p:nvPr/>
        </p:nvGrpSpPr>
        <p:grpSpPr bwMode="auto">
          <a:xfrm>
            <a:off x="6254750" y="4048125"/>
            <a:ext cx="469900" cy="382588"/>
            <a:chOff x="3842" y="2581"/>
            <a:chExt cx="296" cy="241"/>
          </a:xfrm>
        </p:grpSpPr>
        <p:sp>
          <p:nvSpPr>
            <p:cNvPr id="219" name="Oval 60"/>
            <p:cNvSpPr>
              <a:spLocks noChangeArrowheads="1"/>
            </p:cNvSpPr>
            <p:nvPr/>
          </p:nvSpPr>
          <p:spPr bwMode="auto">
            <a:xfrm flipH="1">
              <a:off x="3842" y="2698"/>
              <a:ext cx="70" cy="74"/>
            </a:xfrm>
            <a:prstGeom prst="ellipse">
              <a:avLst/>
            </a:prstGeom>
            <a:solidFill>
              <a:srgbClr val="333333"/>
            </a:solidFill>
            <a:ln w="19050">
              <a:noFill/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220" name="Oval 61"/>
            <p:cNvSpPr>
              <a:spLocks noChangeArrowheads="1"/>
            </p:cNvSpPr>
            <p:nvPr/>
          </p:nvSpPr>
          <p:spPr bwMode="auto">
            <a:xfrm flipH="1">
              <a:off x="3949" y="2748"/>
              <a:ext cx="70" cy="74"/>
            </a:xfrm>
            <a:prstGeom prst="ellipse">
              <a:avLst/>
            </a:prstGeom>
            <a:solidFill>
              <a:srgbClr val="333333"/>
            </a:solidFill>
            <a:ln w="19050">
              <a:noFill/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221" name="Oval 62"/>
            <p:cNvSpPr>
              <a:spLocks noChangeArrowheads="1"/>
            </p:cNvSpPr>
            <p:nvPr/>
          </p:nvSpPr>
          <p:spPr bwMode="auto">
            <a:xfrm flipH="1">
              <a:off x="4067" y="2705"/>
              <a:ext cx="71" cy="74"/>
            </a:xfrm>
            <a:prstGeom prst="ellipse">
              <a:avLst/>
            </a:prstGeom>
            <a:solidFill>
              <a:srgbClr val="333333"/>
            </a:solidFill>
            <a:ln w="19050">
              <a:noFill/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cxnSp>
          <p:nvCxnSpPr>
            <p:cNvPr id="92283" name="AutoShape 63"/>
            <p:cNvCxnSpPr>
              <a:cxnSpLocks noChangeShapeType="1"/>
              <a:stCxn id="225" idx="4"/>
              <a:endCxn id="219" idx="0"/>
            </p:cNvCxnSpPr>
            <p:nvPr/>
          </p:nvCxnSpPr>
          <p:spPr bwMode="auto">
            <a:xfrm flipH="1">
              <a:off x="3877" y="2651"/>
              <a:ext cx="107" cy="47"/>
            </a:xfrm>
            <a:prstGeom prst="straightConnector1">
              <a:avLst/>
            </a:prstGeom>
            <a:noFill/>
            <a:ln w="31750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84" name="AutoShape 64"/>
            <p:cNvCxnSpPr>
              <a:cxnSpLocks noChangeShapeType="1"/>
              <a:stCxn id="225" idx="4"/>
              <a:endCxn id="220" idx="0"/>
            </p:cNvCxnSpPr>
            <p:nvPr/>
          </p:nvCxnSpPr>
          <p:spPr bwMode="auto">
            <a:xfrm>
              <a:off x="3984" y="2651"/>
              <a:ext cx="0" cy="97"/>
            </a:xfrm>
            <a:prstGeom prst="straightConnector1">
              <a:avLst/>
            </a:prstGeom>
            <a:noFill/>
            <a:ln w="31750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85" name="AutoShape 65"/>
            <p:cNvCxnSpPr>
              <a:cxnSpLocks noChangeShapeType="1"/>
              <a:stCxn id="225" idx="4"/>
              <a:endCxn id="221" idx="7"/>
            </p:cNvCxnSpPr>
            <p:nvPr/>
          </p:nvCxnSpPr>
          <p:spPr bwMode="auto">
            <a:xfrm>
              <a:off x="3984" y="2651"/>
              <a:ext cx="94" cy="64"/>
            </a:xfrm>
            <a:prstGeom prst="straightConnector1">
              <a:avLst/>
            </a:prstGeom>
            <a:noFill/>
            <a:ln w="31750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" name="Oval 66"/>
            <p:cNvSpPr>
              <a:spLocks noChangeArrowheads="1"/>
            </p:cNvSpPr>
            <p:nvPr/>
          </p:nvSpPr>
          <p:spPr bwMode="auto">
            <a:xfrm flipH="1">
              <a:off x="3948" y="2581"/>
              <a:ext cx="71" cy="71"/>
            </a:xfrm>
            <a:prstGeom prst="ellipse">
              <a:avLst/>
            </a:prstGeom>
            <a:solidFill>
              <a:srgbClr val="333333"/>
            </a:solidFill>
            <a:ln w="19050">
              <a:noFill/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</p:grpSp>
      <p:sp>
        <p:nvSpPr>
          <p:cNvPr id="226" name="Oval 67"/>
          <p:cNvSpPr>
            <a:spLocks noChangeArrowheads="1"/>
          </p:cNvSpPr>
          <p:nvPr/>
        </p:nvSpPr>
        <p:spPr bwMode="auto">
          <a:xfrm flipH="1">
            <a:off x="5562600" y="4300538"/>
            <a:ext cx="111125" cy="117475"/>
          </a:xfrm>
          <a:prstGeom prst="ellipse">
            <a:avLst/>
          </a:prstGeom>
          <a:solidFill>
            <a:srgbClr val="333333"/>
          </a:solidFill>
          <a:ln w="19050">
            <a:noFill/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227" name="Oval 68"/>
          <p:cNvSpPr>
            <a:spLocks noChangeArrowheads="1"/>
          </p:cNvSpPr>
          <p:nvPr/>
        </p:nvSpPr>
        <p:spPr bwMode="auto">
          <a:xfrm flipH="1">
            <a:off x="5729288" y="4032250"/>
            <a:ext cx="111125" cy="117475"/>
          </a:xfrm>
          <a:prstGeom prst="ellipse">
            <a:avLst/>
          </a:prstGeom>
          <a:solidFill>
            <a:srgbClr val="333333"/>
          </a:solidFill>
          <a:ln w="19050">
            <a:noFill/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228" name="Text Box 69"/>
          <p:cNvSpPr txBox="1">
            <a:spLocks noChangeArrowheads="1"/>
          </p:cNvSpPr>
          <p:nvPr/>
        </p:nvSpPr>
        <p:spPr bwMode="auto">
          <a:xfrm>
            <a:off x="2132013" y="4951413"/>
            <a:ext cx="352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>
                <a:solidFill>
                  <a:sysClr val="windowText" lastClr="000000"/>
                </a:solidFill>
                <a:ea typeface="Arial" charset="0"/>
              </a:rPr>
              <a:t>SP</a:t>
            </a:r>
          </a:p>
        </p:txBody>
      </p:sp>
      <p:sp>
        <p:nvSpPr>
          <p:cNvPr id="229" name="Rectangle 70"/>
          <p:cNvSpPr>
            <a:spLocks noChangeArrowheads="1"/>
          </p:cNvSpPr>
          <p:nvPr/>
        </p:nvSpPr>
        <p:spPr bwMode="auto">
          <a:xfrm>
            <a:off x="6369050" y="4632325"/>
            <a:ext cx="25241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>
                <a:solidFill>
                  <a:srgbClr val="FC0128"/>
                </a:solidFill>
                <a:ea typeface="Arial" charset="0"/>
              </a:rPr>
              <a:t>y</a:t>
            </a:r>
          </a:p>
        </p:txBody>
      </p:sp>
      <p:sp>
        <p:nvSpPr>
          <p:cNvPr id="230" name="Rectangle 71"/>
          <p:cNvSpPr>
            <a:spLocks noChangeArrowheads="1"/>
          </p:cNvSpPr>
          <p:nvPr/>
        </p:nvSpPr>
        <p:spPr bwMode="auto">
          <a:xfrm>
            <a:off x="2662238" y="4908550"/>
            <a:ext cx="252412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>
                <a:solidFill>
                  <a:srgbClr val="FC0128"/>
                </a:solidFill>
                <a:ea typeface="Arial" charset="0"/>
              </a:rPr>
              <a:t>y</a:t>
            </a:r>
          </a:p>
        </p:txBody>
      </p:sp>
      <p:sp>
        <p:nvSpPr>
          <p:cNvPr id="231" name="Oval 72"/>
          <p:cNvSpPr>
            <a:spLocks noChangeArrowheads="1"/>
          </p:cNvSpPr>
          <p:nvPr/>
        </p:nvSpPr>
        <p:spPr bwMode="auto">
          <a:xfrm>
            <a:off x="3101975" y="4875213"/>
            <a:ext cx="74613" cy="74612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232" name="Oval 73"/>
          <p:cNvSpPr>
            <a:spLocks noChangeArrowheads="1"/>
          </p:cNvSpPr>
          <p:nvPr/>
        </p:nvSpPr>
        <p:spPr bwMode="auto">
          <a:xfrm>
            <a:off x="3087688" y="5043488"/>
            <a:ext cx="74612" cy="74612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233" name="Oval 74"/>
          <p:cNvSpPr>
            <a:spLocks noChangeArrowheads="1"/>
          </p:cNvSpPr>
          <p:nvPr/>
        </p:nvSpPr>
        <p:spPr bwMode="auto">
          <a:xfrm>
            <a:off x="3125788" y="4325938"/>
            <a:ext cx="74612" cy="74612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grpSp>
        <p:nvGrpSpPr>
          <p:cNvPr id="92193" name="Group 75"/>
          <p:cNvGrpSpPr>
            <a:grpSpLocks/>
          </p:cNvGrpSpPr>
          <p:nvPr/>
        </p:nvGrpSpPr>
        <p:grpSpPr bwMode="auto">
          <a:xfrm>
            <a:off x="5945188" y="4733925"/>
            <a:ext cx="846137" cy="469900"/>
            <a:chOff x="3234" y="3005"/>
            <a:chExt cx="926" cy="514"/>
          </a:xfrm>
        </p:grpSpPr>
        <p:sp>
          <p:nvSpPr>
            <p:cNvPr id="235" name="AutoShape 76"/>
            <p:cNvSpPr>
              <a:spLocks noChangeArrowheads="1"/>
            </p:cNvSpPr>
            <p:nvPr/>
          </p:nvSpPr>
          <p:spPr bwMode="auto">
            <a:xfrm>
              <a:off x="3234" y="3005"/>
              <a:ext cx="926" cy="149"/>
            </a:xfrm>
            <a:prstGeom prst="flowChartProcess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236" name="AutoShape 77"/>
            <p:cNvSpPr>
              <a:spLocks noChangeArrowheads="1"/>
            </p:cNvSpPr>
            <p:nvPr/>
          </p:nvSpPr>
          <p:spPr bwMode="auto">
            <a:xfrm>
              <a:off x="3234" y="3154"/>
              <a:ext cx="926" cy="365"/>
            </a:xfrm>
            <a:prstGeom prst="flowChartProcess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  <a:ea typeface="Arial" charset="0"/>
                </a:rPr>
                <a:t>stack</a:t>
              </a:r>
              <a:endParaRPr lang="en-US" kern="0" dirty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237" name="AutoShape 78"/>
            <p:cNvSpPr>
              <a:spLocks noChangeArrowheads="1"/>
            </p:cNvSpPr>
            <p:nvPr/>
          </p:nvSpPr>
          <p:spPr bwMode="auto">
            <a:xfrm>
              <a:off x="3660" y="3010"/>
              <a:ext cx="75" cy="135"/>
            </a:xfrm>
            <a:prstGeom prst="upArrow">
              <a:avLst>
                <a:gd name="adj1" fmla="val 50000"/>
                <a:gd name="adj2" fmla="val 44408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</p:grpSp>
      <p:grpSp>
        <p:nvGrpSpPr>
          <p:cNvPr id="92194" name="Group 79"/>
          <p:cNvGrpSpPr>
            <a:grpSpLocks/>
          </p:cNvGrpSpPr>
          <p:nvPr/>
        </p:nvGrpSpPr>
        <p:grpSpPr bwMode="auto">
          <a:xfrm>
            <a:off x="3898900" y="1655763"/>
            <a:ext cx="673100" cy="658812"/>
            <a:chOff x="3689" y="1658"/>
            <a:chExt cx="576" cy="576"/>
          </a:xfrm>
        </p:grpSpPr>
        <p:grpSp>
          <p:nvGrpSpPr>
            <p:cNvPr id="92273" name="Group 80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241" name="Oval 81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ea typeface="Arial" charset="0"/>
                </a:endParaRPr>
              </a:p>
            </p:txBody>
          </p:sp>
          <p:sp>
            <p:nvSpPr>
              <p:cNvPr id="242" name="AutoShape 82"/>
              <p:cNvSpPr>
                <a:spLocks noChangeArrowheads="1"/>
              </p:cNvSpPr>
              <p:nvPr/>
            </p:nvSpPr>
            <p:spPr bwMode="auto">
              <a:xfrm flipH="1">
                <a:off x="4469" y="2909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ea typeface="Arial" charset="0"/>
                </a:endParaRPr>
              </a:p>
            </p:txBody>
          </p:sp>
        </p:grpSp>
        <p:sp>
          <p:nvSpPr>
            <p:cNvPr id="240" name="AutoShape 83"/>
            <p:cNvSpPr>
              <a:spLocks noChangeArrowheads="1"/>
            </p:cNvSpPr>
            <p:nvPr/>
          </p:nvSpPr>
          <p:spPr bwMode="auto">
            <a:xfrm rot="-8460389">
              <a:off x="3713" y="1734"/>
              <a:ext cx="68" cy="7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</p:grpSp>
      <p:grpSp>
        <p:nvGrpSpPr>
          <p:cNvPr id="92195" name="Group 84"/>
          <p:cNvGrpSpPr>
            <a:grpSpLocks/>
          </p:cNvGrpSpPr>
          <p:nvPr/>
        </p:nvGrpSpPr>
        <p:grpSpPr bwMode="auto">
          <a:xfrm>
            <a:off x="5564188" y="4721225"/>
            <a:ext cx="250825" cy="457200"/>
            <a:chOff x="1131" y="2503"/>
            <a:chExt cx="747" cy="810"/>
          </a:xfrm>
        </p:grpSpPr>
        <p:grpSp>
          <p:nvGrpSpPr>
            <p:cNvPr id="92243" name="Group 85"/>
            <p:cNvGrpSpPr>
              <a:grpSpLocks/>
            </p:cNvGrpSpPr>
            <p:nvPr/>
          </p:nvGrpSpPr>
          <p:grpSpPr bwMode="auto">
            <a:xfrm>
              <a:off x="1131" y="2503"/>
              <a:ext cx="747" cy="408"/>
              <a:chOff x="1131" y="2503"/>
              <a:chExt cx="747" cy="408"/>
            </a:xfrm>
          </p:grpSpPr>
          <p:grpSp>
            <p:nvGrpSpPr>
              <p:cNvPr id="92259" name="Group 86"/>
              <p:cNvGrpSpPr>
                <a:grpSpLocks/>
              </p:cNvGrpSpPr>
              <p:nvPr/>
            </p:nvGrpSpPr>
            <p:grpSpPr bwMode="auto">
              <a:xfrm>
                <a:off x="1131" y="2503"/>
                <a:ext cx="747" cy="204"/>
                <a:chOff x="1131" y="2503"/>
                <a:chExt cx="747" cy="204"/>
              </a:xfrm>
            </p:grpSpPr>
            <p:grpSp>
              <p:nvGrpSpPr>
                <p:cNvPr id="92267" name="Group 87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272" name="AutoShape 88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3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73" name="AutoShape 89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6"/>
                    <a:ext cx="747" cy="53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  <p:grpSp>
              <p:nvGrpSpPr>
                <p:cNvPr id="92268" name="Group 90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270" name="AutoShape 91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25"/>
                    <a:ext cx="747" cy="51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71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8"/>
                    <a:ext cx="747" cy="51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</p:grpSp>
          <p:grpSp>
            <p:nvGrpSpPr>
              <p:cNvPr id="92260" name="Group 93"/>
              <p:cNvGrpSpPr>
                <a:grpSpLocks/>
              </p:cNvGrpSpPr>
              <p:nvPr/>
            </p:nvGrpSpPr>
            <p:grpSpPr bwMode="auto">
              <a:xfrm>
                <a:off x="1131" y="2707"/>
                <a:ext cx="747" cy="204"/>
                <a:chOff x="1131" y="2503"/>
                <a:chExt cx="747" cy="204"/>
              </a:xfrm>
            </p:grpSpPr>
            <p:grpSp>
              <p:nvGrpSpPr>
                <p:cNvPr id="92261" name="Group 94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266" name="AutoShape 95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4"/>
                    <a:ext cx="747" cy="51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67" name="AutoShape 96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5"/>
                    <a:ext cx="747" cy="51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  <p:grpSp>
              <p:nvGrpSpPr>
                <p:cNvPr id="92262" name="Group 97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264" name="AutoShape 98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4"/>
                    <a:ext cx="747" cy="51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65" name="AutoShape 99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</p:grpSp>
        </p:grpSp>
        <p:grpSp>
          <p:nvGrpSpPr>
            <p:cNvPr id="92244" name="Group 100"/>
            <p:cNvGrpSpPr>
              <a:grpSpLocks/>
            </p:cNvGrpSpPr>
            <p:nvPr/>
          </p:nvGrpSpPr>
          <p:grpSpPr bwMode="auto">
            <a:xfrm>
              <a:off x="1131" y="2905"/>
              <a:ext cx="747" cy="408"/>
              <a:chOff x="1131" y="2503"/>
              <a:chExt cx="747" cy="408"/>
            </a:xfrm>
          </p:grpSpPr>
          <p:grpSp>
            <p:nvGrpSpPr>
              <p:cNvPr id="92245" name="Group 101"/>
              <p:cNvGrpSpPr>
                <a:grpSpLocks/>
              </p:cNvGrpSpPr>
              <p:nvPr/>
            </p:nvGrpSpPr>
            <p:grpSpPr bwMode="auto">
              <a:xfrm>
                <a:off x="1131" y="2503"/>
                <a:ext cx="747" cy="204"/>
                <a:chOff x="1131" y="2503"/>
                <a:chExt cx="747" cy="204"/>
              </a:xfrm>
            </p:grpSpPr>
            <p:grpSp>
              <p:nvGrpSpPr>
                <p:cNvPr id="92253" name="Group 102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258" name="AutoShape 103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3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59" name="AutoShape 104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9"/>
                    <a:ext cx="747" cy="67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  <p:grpSp>
              <p:nvGrpSpPr>
                <p:cNvPr id="92254" name="Group 105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256" name="AutoShape 106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25"/>
                    <a:ext cx="747" cy="51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57" name="AutoShape 107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61"/>
                    <a:ext cx="747" cy="51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</p:grpSp>
          <p:grpSp>
            <p:nvGrpSpPr>
              <p:cNvPr id="92246" name="Group 108"/>
              <p:cNvGrpSpPr>
                <a:grpSpLocks/>
              </p:cNvGrpSpPr>
              <p:nvPr/>
            </p:nvGrpSpPr>
            <p:grpSpPr bwMode="auto">
              <a:xfrm>
                <a:off x="1131" y="2707"/>
                <a:ext cx="747" cy="204"/>
                <a:chOff x="1131" y="2503"/>
                <a:chExt cx="747" cy="204"/>
              </a:xfrm>
            </p:grpSpPr>
            <p:grpSp>
              <p:nvGrpSpPr>
                <p:cNvPr id="92247" name="Group 109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252" name="AutoShape 110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4"/>
                    <a:ext cx="747" cy="51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53" name="AutoShape 111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5"/>
                    <a:ext cx="747" cy="51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  <p:grpSp>
              <p:nvGrpSpPr>
                <p:cNvPr id="92248" name="Group 112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250" name="AutoShape 113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4"/>
                    <a:ext cx="747" cy="51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51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800080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</p:grpSp>
        </p:grpSp>
      </p:grpSp>
      <p:grpSp>
        <p:nvGrpSpPr>
          <p:cNvPr id="92196" name="Group 115"/>
          <p:cNvGrpSpPr>
            <a:grpSpLocks/>
          </p:cNvGrpSpPr>
          <p:nvPr/>
        </p:nvGrpSpPr>
        <p:grpSpPr bwMode="auto">
          <a:xfrm>
            <a:off x="5580063" y="5332413"/>
            <a:ext cx="250825" cy="457200"/>
            <a:chOff x="1131" y="2503"/>
            <a:chExt cx="747" cy="810"/>
          </a:xfrm>
        </p:grpSpPr>
        <p:grpSp>
          <p:nvGrpSpPr>
            <p:cNvPr id="92213" name="Group 116"/>
            <p:cNvGrpSpPr>
              <a:grpSpLocks/>
            </p:cNvGrpSpPr>
            <p:nvPr/>
          </p:nvGrpSpPr>
          <p:grpSpPr bwMode="auto">
            <a:xfrm>
              <a:off x="1131" y="2503"/>
              <a:ext cx="747" cy="408"/>
              <a:chOff x="1131" y="2503"/>
              <a:chExt cx="747" cy="408"/>
            </a:xfrm>
          </p:grpSpPr>
          <p:grpSp>
            <p:nvGrpSpPr>
              <p:cNvPr id="92229" name="Group 117"/>
              <p:cNvGrpSpPr>
                <a:grpSpLocks/>
              </p:cNvGrpSpPr>
              <p:nvPr/>
            </p:nvGrpSpPr>
            <p:grpSpPr bwMode="auto">
              <a:xfrm>
                <a:off x="1131" y="2503"/>
                <a:ext cx="747" cy="204"/>
                <a:chOff x="1131" y="2503"/>
                <a:chExt cx="747" cy="204"/>
              </a:xfrm>
            </p:grpSpPr>
            <p:grpSp>
              <p:nvGrpSpPr>
                <p:cNvPr id="92237" name="Group 118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303" name="AutoShape 119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3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304" name="AutoShape 120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6"/>
                    <a:ext cx="747" cy="53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  <p:grpSp>
              <p:nvGrpSpPr>
                <p:cNvPr id="92238" name="Group 121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301" name="AutoShape 122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25"/>
                    <a:ext cx="747" cy="51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302" name="AutoShape 123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8"/>
                    <a:ext cx="747" cy="51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</p:grpSp>
          <p:grpSp>
            <p:nvGrpSpPr>
              <p:cNvPr id="92230" name="Group 124"/>
              <p:cNvGrpSpPr>
                <a:grpSpLocks/>
              </p:cNvGrpSpPr>
              <p:nvPr/>
            </p:nvGrpSpPr>
            <p:grpSpPr bwMode="auto">
              <a:xfrm>
                <a:off x="1131" y="2707"/>
                <a:ext cx="747" cy="204"/>
                <a:chOff x="1131" y="2503"/>
                <a:chExt cx="747" cy="204"/>
              </a:xfrm>
            </p:grpSpPr>
            <p:grpSp>
              <p:nvGrpSpPr>
                <p:cNvPr id="92231" name="Group 125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297" name="AutoShape 126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4"/>
                    <a:ext cx="747" cy="51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98" name="AutoShape 127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5"/>
                    <a:ext cx="747" cy="51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  <p:grpSp>
              <p:nvGrpSpPr>
                <p:cNvPr id="92232" name="Group 128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295" name="AutoShape 129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4"/>
                    <a:ext cx="747" cy="51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96" name="AutoShape 130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</p:grpSp>
        </p:grpSp>
        <p:grpSp>
          <p:nvGrpSpPr>
            <p:cNvPr id="92214" name="Group 131"/>
            <p:cNvGrpSpPr>
              <a:grpSpLocks/>
            </p:cNvGrpSpPr>
            <p:nvPr/>
          </p:nvGrpSpPr>
          <p:grpSpPr bwMode="auto">
            <a:xfrm>
              <a:off x="1131" y="2905"/>
              <a:ext cx="747" cy="408"/>
              <a:chOff x="1131" y="2503"/>
              <a:chExt cx="747" cy="408"/>
            </a:xfrm>
          </p:grpSpPr>
          <p:grpSp>
            <p:nvGrpSpPr>
              <p:cNvPr id="92215" name="Group 132"/>
              <p:cNvGrpSpPr>
                <a:grpSpLocks/>
              </p:cNvGrpSpPr>
              <p:nvPr/>
            </p:nvGrpSpPr>
            <p:grpSpPr bwMode="auto">
              <a:xfrm>
                <a:off x="1131" y="2503"/>
                <a:ext cx="747" cy="204"/>
                <a:chOff x="1131" y="2503"/>
                <a:chExt cx="747" cy="204"/>
              </a:xfrm>
            </p:grpSpPr>
            <p:grpSp>
              <p:nvGrpSpPr>
                <p:cNvPr id="92223" name="Group 133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289" name="AutoShape 134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3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90" name="AutoShape 135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9"/>
                    <a:ext cx="747" cy="67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  <p:grpSp>
              <p:nvGrpSpPr>
                <p:cNvPr id="92224" name="Group 136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287" name="AutoShape 137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25"/>
                    <a:ext cx="747" cy="51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88" name="AutoShape 138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61"/>
                    <a:ext cx="747" cy="51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</p:grpSp>
          <p:grpSp>
            <p:nvGrpSpPr>
              <p:cNvPr id="92216" name="Group 139"/>
              <p:cNvGrpSpPr>
                <a:grpSpLocks/>
              </p:cNvGrpSpPr>
              <p:nvPr/>
            </p:nvGrpSpPr>
            <p:grpSpPr bwMode="auto">
              <a:xfrm>
                <a:off x="1131" y="2707"/>
                <a:ext cx="747" cy="204"/>
                <a:chOff x="1131" y="2503"/>
                <a:chExt cx="747" cy="204"/>
              </a:xfrm>
            </p:grpSpPr>
            <p:grpSp>
              <p:nvGrpSpPr>
                <p:cNvPr id="92217" name="Group 140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283" name="AutoShape 141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4"/>
                    <a:ext cx="747" cy="51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84" name="AutoShape 142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5"/>
                    <a:ext cx="747" cy="51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  <p:grpSp>
              <p:nvGrpSpPr>
                <p:cNvPr id="92218" name="Group 143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281" name="AutoShape 144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4"/>
                    <a:ext cx="747" cy="51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  <p:sp>
                <p:nvSpPr>
                  <p:cNvPr id="282" name="AutoShape 145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618FFD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ysClr val="windowText" lastClr="000000"/>
                      </a:solidFill>
                      <a:ea typeface="Arial" charset="0"/>
                    </a:endParaRPr>
                  </a:p>
                </p:txBody>
              </p:sp>
            </p:grpSp>
          </p:grpSp>
        </p:grpSp>
      </p:grpSp>
      <p:sp>
        <p:nvSpPr>
          <p:cNvPr id="305" name="AutoShape 146"/>
          <p:cNvSpPr>
            <a:spLocks noChangeArrowheads="1"/>
          </p:cNvSpPr>
          <p:nvPr/>
        </p:nvSpPr>
        <p:spPr bwMode="auto">
          <a:xfrm rot="6280549" flipH="1">
            <a:off x="4322763" y="3530600"/>
            <a:ext cx="104775" cy="2149475"/>
          </a:xfrm>
          <a:prstGeom prst="upArrow">
            <a:avLst>
              <a:gd name="adj1" fmla="val 50000"/>
              <a:gd name="adj2" fmla="val 512879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306" name="AutoShape 147"/>
          <p:cNvSpPr>
            <a:spLocks noChangeArrowheads="1"/>
          </p:cNvSpPr>
          <p:nvPr/>
        </p:nvSpPr>
        <p:spPr bwMode="auto">
          <a:xfrm rot="17055259" flipH="1">
            <a:off x="4310063" y="4114800"/>
            <a:ext cx="104775" cy="2149475"/>
          </a:xfrm>
          <a:prstGeom prst="upArrow">
            <a:avLst>
              <a:gd name="adj1" fmla="val 50000"/>
              <a:gd name="adj2" fmla="val 512879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Arial" charset="0"/>
            </a:endParaRPr>
          </a:p>
        </p:txBody>
      </p:sp>
      <p:sp>
        <p:nvSpPr>
          <p:cNvPr id="307" name="Text Box 148"/>
          <p:cNvSpPr txBox="1">
            <a:spLocks noChangeArrowheads="1"/>
          </p:cNvSpPr>
          <p:nvPr/>
        </p:nvSpPr>
        <p:spPr bwMode="auto">
          <a:xfrm>
            <a:off x="3352800" y="4086225"/>
            <a:ext cx="2257425" cy="401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kern="0" dirty="0">
                <a:solidFill>
                  <a:sysClr val="windowText" lastClr="000000"/>
                </a:solidFill>
                <a:ea typeface="Arial" charset="0"/>
              </a:rPr>
              <a:t>1. save registers</a:t>
            </a:r>
          </a:p>
        </p:txBody>
      </p:sp>
      <p:sp>
        <p:nvSpPr>
          <p:cNvPr id="308" name="Text Box 149"/>
          <p:cNvSpPr txBox="1">
            <a:spLocks noChangeArrowheads="1"/>
          </p:cNvSpPr>
          <p:nvPr/>
        </p:nvSpPr>
        <p:spPr bwMode="auto">
          <a:xfrm>
            <a:off x="3390900" y="5335588"/>
            <a:ext cx="2212975" cy="401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kern="0" dirty="0">
                <a:solidFill>
                  <a:sysClr val="windowText" lastClr="000000"/>
                </a:solidFill>
                <a:ea typeface="Arial" charset="0"/>
              </a:rPr>
              <a:t>2. load registers</a:t>
            </a:r>
          </a:p>
        </p:txBody>
      </p:sp>
      <p:grpSp>
        <p:nvGrpSpPr>
          <p:cNvPr id="92201" name="Group 150"/>
          <p:cNvGrpSpPr>
            <a:grpSpLocks/>
          </p:cNvGrpSpPr>
          <p:nvPr/>
        </p:nvGrpSpPr>
        <p:grpSpPr bwMode="auto">
          <a:xfrm>
            <a:off x="2921000" y="2717800"/>
            <a:ext cx="700088" cy="700088"/>
            <a:chOff x="1101" y="346"/>
            <a:chExt cx="441" cy="441"/>
          </a:xfrm>
        </p:grpSpPr>
        <p:sp>
          <p:nvSpPr>
            <p:cNvPr id="310" name="Oval 151"/>
            <p:cNvSpPr>
              <a:spLocks noChangeArrowheads="1"/>
            </p:cNvSpPr>
            <p:nvPr/>
          </p:nvSpPr>
          <p:spPr bwMode="auto">
            <a:xfrm>
              <a:off x="1101" y="346"/>
              <a:ext cx="441" cy="441"/>
            </a:xfrm>
            <a:prstGeom prst="ellipse">
              <a:avLst/>
            </a:prstGeom>
            <a:solidFill>
              <a:srgbClr val="DDE1EB"/>
            </a:solidFill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311" name="AutoShape 152"/>
            <p:cNvSpPr>
              <a:spLocks noChangeArrowheads="1"/>
            </p:cNvSpPr>
            <p:nvPr/>
          </p:nvSpPr>
          <p:spPr bwMode="auto">
            <a:xfrm flipH="1">
              <a:off x="1254" y="443"/>
              <a:ext cx="151" cy="257"/>
            </a:xfrm>
            <a:prstGeom prst="lightningBol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312" name="AutoShape 153"/>
            <p:cNvSpPr>
              <a:spLocks noChangeArrowheads="1"/>
            </p:cNvSpPr>
            <p:nvPr/>
          </p:nvSpPr>
          <p:spPr bwMode="auto">
            <a:xfrm rot="-8460389">
              <a:off x="1120" y="405"/>
              <a:ext cx="53" cy="57"/>
            </a:xfrm>
            <a:prstGeom prst="triangle">
              <a:avLst>
                <a:gd name="adj" fmla="val 50000"/>
              </a:avLst>
            </a:prstGeom>
            <a:solidFill>
              <a:srgbClr val="919191"/>
            </a:solidFill>
            <a:ln w="12700">
              <a:solidFill>
                <a:srgbClr val="91919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</p:grpSp>
      <p:grpSp>
        <p:nvGrpSpPr>
          <p:cNvPr id="92202" name="Group 154"/>
          <p:cNvGrpSpPr>
            <a:grpSpLocks/>
          </p:cNvGrpSpPr>
          <p:nvPr/>
        </p:nvGrpSpPr>
        <p:grpSpPr bwMode="auto">
          <a:xfrm>
            <a:off x="1054100" y="1570038"/>
            <a:ext cx="700088" cy="700087"/>
            <a:chOff x="1101" y="346"/>
            <a:chExt cx="441" cy="441"/>
          </a:xfrm>
        </p:grpSpPr>
        <p:sp>
          <p:nvSpPr>
            <p:cNvPr id="314" name="Oval 155"/>
            <p:cNvSpPr>
              <a:spLocks noChangeArrowheads="1"/>
            </p:cNvSpPr>
            <p:nvPr/>
          </p:nvSpPr>
          <p:spPr bwMode="auto">
            <a:xfrm>
              <a:off x="1101" y="346"/>
              <a:ext cx="441" cy="441"/>
            </a:xfrm>
            <a:prstGeom prst="ellipse">
              <a:avLst/>
            </a:prstGeom>
            <a:solidFill>
              <a:srgbClr val="DDE1EB"/>
            </a:solidFill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315" name="AutoShape 156"/>
            <p:cNvSpPr>
              <a:spLocks noChangeArrowheads="1"/>
            </p:cNvSpPr>
            <p:nvPr/>
          </p:nvSpPr>
          <p:spPr bwMode="auto">
            <a:xfrm flipH="1">
              <a:off x="1254" y="443"/>
              <a:ext cx="151" cy="257"/>
            </a:xfrm>
            <a:prstGeom prst="lightningBol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  <p:sp>
          <p:nvSpPr>
            <p:cNvPr id="316" name="AutoShape 157"/>
            <p:cNvSpPr>
              <a:spLocks noChangeArrowheads="1"/>
            </p:cNvSpPr>
            <p:nvPr/>
          </p:nvSpPr>
          <p:spPr bwMode="auto">
            <a:xfrm rot="-8460389">
              <a:off x="1120" y="405"/>
              <a:ext cx="53" cy="57"/>
            </a:xfrm>
            <a:prstGeom prst="triangle">
              <a:avLst>
                <a:gd name="adj" fmla="val 50000"/>
              </a:avLst>
            </a:prstGeom>
            <a:solidFill>
              <a:srgbClr val="919191"/>
            </a:solidFill>
            <a:ln w="12700">
              <a:solidFill>
                <a:srgbClr val="91919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Arial" charset="0"/>
              </a:endParaRPr>
            </a:p>
          </p:txBody>
        </p:sp>
      </p:grpSp>
      <p:cxnSp>
        <p:nvCxnSpPr>
          <p:cNvPr id="92203" name="AutoShape 158"/>
          <p:cNvCxnSpPr>
            <a:cxnSpLocks noChangeShapeType="1"/>
          </p:cNvCxnSpPr>
          <p:nvPr/>
        </p:nvCxnSpPr>
        <p:spPr bwMode="auto">
          <a:xfrm rot="10800000" flipV="1">
            <a:off x="3271838" y="1985963"/>
            <a:ext cx="627062" cy="731837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04" name="AutoShape 159"/>
          <p:cNvCxnSpPr>
            <a:cxnSpLocks noChangeShapeType="1"/>
            <a:stCxn id="169" idx="0"/>
            <a:endCxn id="314" idx="6"/>
          </p:cNvCxnSpPr>
          <p:nvPr/>
        </p:nvCxnSpPr>
        <p:spPr bwMode="auto">
          <a:xfrm rot="5400000" flipH="1">
            <a:off x="1713706" y="1961357"/>
            <a:ext cx="765175" cy="684212"/>
          </a:xfrm>
          <a:prstGeom prst="curvedConnector2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9" name="Rectangle 160"/>
          <p:cNvSpPr>
            <a:spLocks noChangeArrowheads="1"/>
          </p:cNvSpPr>
          <p:nvPr/>
        </p:nvSpPr>
        <p:spPr bwMode="auto">
          <a:xfrm>
            <a:off x="2971800" y="1447800"/>
            <a:ext cx="1066800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kern="0" dirty="0">
                <a:solidFill>
                  <a:sysClr val="windowText" lastClr="000000"/>
                </a:solidFill>
                <a:ea typeface="Arial" charset="0"/>
              </a:rPr>
              <a:t>switch in</a:t>
            </a:r>
          </a:p>
        </p:txBody>
      </p:sp>
      <p:sp>
        <p:nvSpPr>
          <p:cNvPr id="320" name="Rectangle 161"/>
          <p:cNvSpPr>
            <a:spLocks noChangeArrowheads="1"/>
          </p:cNvSpPr>
          <p:nvPr/>
        </p:nvSpPr>
        <p:spPr bwMode="auto">
          <a:xfrm>
            <a:off x="1828800" y="1447800"/>
            <a:ext cx="990600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kern="0" dirty="0">
                <a:solidFill>
                  <a:sysClr val="windowText" lastClr="000000"/>
                </a:solidFill>
                <a:ea typeface="Arial" charset="0"/>
              </a:rPr>
              <a:t>switch out</a:t>
            </a:r>
          </a:p>
        </p:txBody>
      </p:sp>
    </p:spTree>
    <p:extLst>
      <p:ext uri="{BB962C8B-B14F-4D97-AF65-F5344CB8AC3E}">
        <p14:creationId xmlns:p14="http://schemas.microsoft.com/office/powerpoint/2010/main" val="16944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"/>
          <p:cNvSpPr>
            <a:spLocks noChangeArrowheads="1"/>
          </p:cNvSpPr>
          <p:nvPr/>
        </p:nvSpPr>
        <p:spPr bwMode="auto">
          <a:xfrm>
            <a:off x="7013575" y="5562600"/>
            <a:ext cx="1749425" cy="9477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45410" name="Title 3"/>
          <p:cNvSpPr>
            <a:spLocks noGrp="1"/>
          </p:cNvSpPr>
          <p:nvPr>
            <p:ph type="title"/>
          </p:nvPr>
        </p:nvSpPr>
        <p:spPr>
          <a:xfrm>
            <a:off x="381000" y="-457200"/>
            <a:ext cx="8458200" cy="15541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A metaphor: context/switching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14541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161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5412" name="Straight Connector 292"/>
          <p:cNvCxnSpPr>
            <a:cxnSpLocks noChangeShapeType="1"/>
          </p:cNvCxnSpPr>
          <p:nvPr/>
        </p:nvCxnSpPr>
        <p:spPr bwMode="auto">
          <a:xfrm flipH="1">
            <a:off x="1676400" y="2971800"/>
            <a:ext cx="1371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5413" name="Rectangle 302"/>
          <p:cNvSpPr>
            <a:spLocks noChangeArrowheads="1"/>
          </p:cNvSpPr>
          <p:nvPr/>
        </p:nvSpPr>
        <p:spPr bwMode="auto">
          <a:xfrm>
            <a:off x="182563" y="3452813"/>
            <a:ext cx="2057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rgbClr val="003367"/>
                </a:solidFill>
              </a:rPr>
              <a:t>Page links and back button navigate a “stack” of pages in each tab.</a:t>
            </a:r>
          </a:p>
        </p:txBody>
      </p:sp>
      <p:grpSp>
        <p:nvGrpSpPr>
          <p:cNvPr id="145414" name="Group 40"/>
          <p:cNvGrpSpPr>
            <a:grpSpLocks/>
          </p:cNvGrpSpPr>
          <p:nvPr/>
        </p:nvGrpSpPr>
        <p:grpSpPr bwMode="auto">
          <a:xfrm>
            <a:off x="6096000" y="1957388"/>
            <a:ext cx="400050" cy="400050"/>
            <a:chOff x="3689" y="1658"/>
            <a:chExt cx="576" cy="576"/>
          </a:xfrm>
        </p:grpSpPr>
        <p:grpSp>
          <p:nvGrpSpPr>
            <p:cNvPr id="145442" name="Group 41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145444" name="Oval 42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145445" name="AutoShape 43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</p:grpSp>
        <p:sp>
          <p:nvSpPr>
            <p:cNvPr id="145443" name="AutoShape 44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145415" name="Group 45"/>
          <p:cNvGrpSpPr>
            <a:grpSpLocks/>
          </p:cNvGrpSpPr>
          <p:nvPr/>
        </p:nvGrpSpPr>
        <p:grpSpPr bwMode="auto">
          <a:xfrm>
            <a:off x="4448175" y="1957388"/>
            <a:ext cx="404813" cy="404812"/>
            <a:chOff x="4784" y="2819"/>
            <a:chExt cx="255" cy="255"/>
          </a:xfrm>
        </p:grpSpPr>
        <p:sp>
          <p:nvSpPr>
            <p:cNvPr id="145439" name="Oval 46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5440" name="AutoShape 47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5441" name="AutoShape 48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sp>
        <p:nvSpPr>
          <p:cNvPr id="145416" name="Rectangle 302"/>
          <p:cNvSpPr>
            <a:spLocks noChangeArrowheads="1"/>
          </p:cNvSpPr>
          <p:nvPr/>
        </p:nvSpPr>
        <p:spPr bwMode="auto">
          <a:xfrm>
            <a:off x="2971800" y="3733800"/>
            <a:ext cx="5867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sz="2000">
                <a:solidFill>
                  <a:srgbClr val="003367"/>
                </a:solidFill>
              </a:rPr>
              <a:t>Each tab has its own stack.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sz="2000">
                <a:solidFill>
                  <a:srgbClr val="003367"/>
                </a:solidFill>
              </a:rPr>
              <a:t>One tab is active at any given time.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sz="2000">
                <a:solidFill>
                  <a:srgbClr val="003367"/>
                </a:solidFill>
              </a:rPr>
              <a:t>  You create/destroy tabs as needed.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You switch between tabs at your whim.   </a:t>
            </a:r>
          </a:p>
        </p:txBody>
      </p:sp>
      <p:cxnSp>
        <p:nvCxnSpPr>
          <p:cNvPr id="145417" name="Straight Connector 292"/>
          <p:cNvCxnSpPr>
            <a:cxnSpLocks noChangeShapeType="1"/>
          </p:cNvCxnSpPr>
          <p:nvPr/>
        </p:nvCxnSpPr>
        <p:spPr bwMode="auto">
          <a:xfrm>
            <a:off x="4589463" y="2590800"/>
            <a:ext cx="1049337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5418" name="Rectangle 302"/>
          <p:cNvSpPr>
            <a:spLocks noChangeArrowheads="1"/>
          </p:cNvSpPr>
          <p:nvPr/>
        </p:nvSpPr>
        <p:spPr bwMode="auto">
          <a:xfrm>
            <a:off x="381000" y="5486400"/>
            <a:ext cx="6629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rgbClr val="003367"/>
                </a:solidFill>
              </a:rPr>
              <a:t>Similarly, each </a:t>
            </a:r>
            <a:r>
              <a:rPr lang="en-US" sz="2000" dirty="0" smtClean="0">
                <a:solidFill>
                  <a:srgbClr val="003367"/>
                </a:solidFill>
              </a:rPr>
              <a:t>thread has </a:t>
            </a:r>
            <a:r>
              <a:rPr lang="en-US" sz="2000" dirty="0">
                <a:solidFill>
                  <a:srgbClr val="003367"/>
                </a:solidFill>
              </a:rPr>
              <a:t>a separate stack.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rgbClr val="003367"/>
                </a:solidFill>
              </a:rPr>
              <a:t>The OS switches between threads at its whim.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rgbClr val="003367"/>
                </a:solidFill>
              </a:rPr>
              <a:t>One thread is active per CPU core at any given time.</a:t>
            </a:r>
          </a:p>
        </p:txBody>
      </p:sp>
      <p:sp>
        <p:nvSpPr>
          <p:cNvPr id="145419" name="Rectangle 33"/>
          <p:cNvSpPr>
            <a:spLocks noChangeArrowheads="1"/>
          </p:cNvSpPr>
          <p:nvPr/>
        </p:nvSpPr>
        <p:spPr bwMode="auto">
          <a:xfrm>
            <a:off x="7092950" y="5881688"/>
            <a:ext cx="712788" cy="128587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5420" name="Rectangle 38"/>
          <p:cNvSpPr>
            <a:spLocks noChangeArrowheads="1"/>
          </p:cNvSpPr>
          <p:nvPr/>
        </p:nvSpPr>
        <p:spPr bwMode="auto">
          <a:xfrm>
            <a:off x="7815263" y="5735638"/>
            <a:ext cx="141287" cy="14605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5421" name="Rectangle 55"/>
          <p:cNvSpPr>
            <a:spLocks noChangeArrowheads="1"/>
          </p:cNvSpPr>
          <p:nvPr/>
        </p:nvSpPr>
        <p:spPr bwMode="auto">
          <a:xfrm>
            <a:off x="7972425" y="6015038"/>
            <a:ext cx="139700" cy="146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5422" name="Line 67"/>
          <p:cNvSpPr>
            <a:spLocks noChangeShapeType="1"/>
          </p:cNvSpPr>
          <p:nvPr/>
        </p:nvSpPr>
        <p:spPr bwMode="auto">
          <a:xfrm>
            <a:off x="7970838" y="5700713"/>
            <a:ext cx="0" cy="4714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3" name="Line 67"/>
          <p:cNvSpPr>
            <a:spLocks noChangeShapeType="1"/>
          </p:cNvSpPr>
          <p:nvPr/>
        </p:nvSpPr>
        <p:spPr bwMode="auto">
          <a:xfrm>
            <a:off x="8123238" y="5700713"/>
            <a:ext cx="0" cy="4714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4" name="Line 67"/>
          <p:cNvSpPr>
            <a:spLocks noChangeShapeType="1"/>
          </p:cNvSpPr>
          <p:nvPr/>
        </p:nvSpPr>
        <p:spPr bwMode="auto">
          <a:xfrm>
            <a:off x="7813675" y="5700713"/>
            <a:ext cx="0" cy="4714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5" name="Line 67"/>
          <p:cNvSpPr>
            <a:spLocks noChangeShapeType="1"/>
          </p:cNvSpPr>
          <p:nvPr/>
        </p:nvSpPr>
        <p:spPr bwMode="auto">
          <a:xfrm>
            <a:off x="8610600" y="5700713"/>
            <a:ext cx="0" cy="4714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6" name="Line 67"/>
          <p:cNvSpPr>
            <a:spLocks noChangeShapeType="1"/>
          </p:cNvSpPr>
          <p:nvPr/>
        </p:nvSpPr>
        <p:spPr bwMode="auto">
          <a:xfrm>
            <a:off x="7092950" y="5700713"/>
            <a:ext cx="0" cy="4714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7" name="Rectangle 33"/>
          <p:cNvSpPr>
            <a:spLocks noChangeArrowheads="1"/>
          </p:cNvSpPr>
          <p:nvPr/>
        </p:nvSpPr>
        <p:spPr bwMode="auto">
          <a:xfrm>
            <a:off x="8129588" y="5891213"/>
            <a:ext cx="481012" cy="128587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45428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44588"/>
            <a:ext cx="17526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5429" name="Group 123"/>
          <p:cNvGrpSpPr>
            <a:grpSpLocks/>
          </p:cNvGrpSpPr>
          <p:nvPr/>
        </p:nvGrpSpPr>
        <p:grpSpPr bwMode="auto">
          <a:xfrm>
            <a:off x="762000" y="3081338"/>
            <a:ext cx="457200" cy="461962"/>
            <a:chOff x="8991600" y="2362200"/>
            <a:chExt cx="457200" cy="461665"/>
          </a:xfrm>
        </p:grpSpPr>
        <p:sp>
          <p:nvSpPr>
            <p:cNvPr id="145437" name="TextBox 120"/>
            <p:cNvSpPr txBox="1">
              <a:spLocks noChangeArrowheads="1"/>
            </p:cNvSpPr>
            <p:nvPr/>
          </p:nvSpPr>
          <p:spPr bwMode="auto">
            <a:xfrm>
              <a:off x="8991600" y="2362200"/>
              <a:ext cx="45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0000FF"/>
                  </a:solidFill>
                  <a:latin typeface="Calibri" charset="0"/>
                </a:rPr>
                <a:t>1</a:t>
              </a:r>
            </a:p>
          </p:txBody>
        </p:sp>
        <p:sp>
          <p:nvSpPr>
            <p:cNvPr id="145438" name="Oval 121"/>
            <p:cNvSpPr>
              <a:spLocks noChangeArrowheads="1"/>
            </p:cNvSpPr>
            <p:nvPr/>
          </p:nvSpPr>
          <p:spPr bwMode="auto">
            <a:xfrm>
              <a:off x="9029700" y="2402532"/>
              <a:ext cx="381000" cy="381000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0000FF"/>
                </a:solidFill>
                <a:latin typeface="Calibri" charset="0"/>
                <a:cs typeface="Arial" charset="0"/>
              </a:endParaRPr>
            </a:p>
          </p:txBody>
        </p:sp>
      </p:grpSp>
      <p:grpSp>
        <p:nvGrpSpPr>
          <p:cNvPr id="145430" name="Group 123"/>
          <p:cNvGrpSpPr>
            <a:grpSpLocks/>
          </p:cNvGrpSpPr>
          <p:nvPr/>
        </p:nvGrpSpPr>
        <p:grpSpPr bwMode="auto">
          <a:xfrm>
            <a:off x="3886200" y="3657600"/>
            <a:ext cx="457200" cy="420688"/>
            <a:chOff x="8991600" y="2362200"/>
            <a:chExt cx="457200" cy="421332"/>
          </a:xfrm>
        </p:grpSpPr>
        <p:sp>
          <p:nvSpPr>
            <p:cNvPr id="145435" name="TextBox 120"/>
            <p:cNvSpPr txBox="1">
              <a:spLocks noChangeArrowheads="1"/>
            </p:cNvSpPr>
            <p:nvPr/>
          </p:nvSpPr>
          <p:spPr bwMode="auto">
            <a:xfrm>
              <a:off x="8991600" y="2362200"/>
              <a:ext cx="457200" cy="369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0000FF"/>
                  </a:solidFill>
                  <a:latin typeface="Calibri" charset="0"/>
                </a:rPr>
                <a:t>2</a:t>
              </a:r>
            </a:p>
          </p:txBody>
        </p:sp>
        <p:sp>
          <p:nvSpPr>
            <p:cNvPr id="145436" name="Oval 121"/>
            <p:cNvSpPr>
              <a:spLocks noChangeArrowheads="1"/>
            </p:cNvSpPr>
            <p:nvPr/>
          </p:nvSpPr>
          <p:spPr bwMode="auto">
            <a:xfrm>
              <a:off x="9029700" y="2402532"/>
              <a:ext cx="381000" cy="381000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0000FF"/>
                </a:solidFill>
                <a:latin typeface="Calibri" charset="0"/>
                <a:cs typeface="Arial" charset="0"/>
              </a:endParaRPr>
            </a:p>
          </p:txBody>
        </p:sp>
      </p:grpSp>
      <p:grpSp>
        <p:nvGrpSpPr>
          <p:cNvPr id="145431" name="Group 123"/>
          <p:cNvGrpSpPr>
            <a:grpSpLocks/>
          </p:cNvGrpSpPr>
          <p:nvPr/>
        </p:nvGrpSpPr>
        <p:grpSpPr bwMode="auto">
          <a:xfrm>
            <a:off x="685800" y="5451475"/>
            <a:ext cx="457200" cy="420688"/>
            <a:chOff x="8991600" y="2362200"/>
            <a:chExt cx="457200" cy="421332"/>
          </a:xfrm>
        </p:grpSpPr>
        <p:sp>
          <p:nvSpPr>
            <p:cNvPr id="145433" name="TextBox 120"/>
            <p:cNvSpPr txBox="1">
              <a:spLocks noChangeArrowheads="1"/>
            </p:cNvSpPr>
            <p:nvPr/>
          </p:nvSpPr>
          <p:spPr bwMode="auto">
            <a:xfrm>
              <a:off x="8991600" y="2362200"/>
              <a:ext cx="457200" cy="369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0000FF"/>
                  </a:solidFill>
                  <a:latin typeface="Calibri" charset="0"/>
                </a:rPr>
                <a:t>3</a:t>
              </a:r>
            </a:p>
          </p:txBody>
        </p:sp>
        <p:sp>
          <p:nvSpPr>
            <p:cNvPr id="145434" name="Oval 121"/>
            <p:cNvSpPr>
              <a:spLocks noChangeArrowheads="1"/>
            </p:cNvSpPr>
            <p:nvPr/>
          </p:nvSpPr>
          <p:spPr bwMode="auto">
            <a:xfrm>
              <a:off x="9029700" y="2402532"/>
              <a:ext cx="381000" cy="381000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0000FF"/>
                </a:solidFill>
                <a:latin typeface="Calibri" charset="0"/>
                <a:cs typeface="Arial" charset="0"/>
              </a:endParaRPr>
            </a:p>
          </p:txBody>
        </p:sp>
      </p:grpSp>
      <p:sp>
        <p:nvSpPr>
          <p:cNvPr id="37" name="Rectangle 302"/>
          <p:cNvSpPr>
            <a:spLocks noChangeArrowheads="1"/>
          </p:cNvSpPr>
          <p:nvPr/>
        </p:nvSpPr>
        <p:spPr bwMode="auto">
          <a:xfrm>
            <a:off x="6934200" y="6172200"/>
            <a:ext cx="2057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time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sym typeface="Wingdings"/>
              </a:rPr>
              <a:t></a:t>
            </a: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1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Messing with the context (5)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9600" y="1520765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#include &lt;</a:t>
            </a:r>
            <a:r>
              <a:rPr lang="en-US" sz="2000" dirty="0" err="1"/>
              <a:t>ucontext.h</a:t>
            </a:r>
            <a:r>
              <a:rPr lang="en-US" sz="2000" dirty="0"/>
              <a:t>&gt;</a:t>
            </a:r>
          </a:p>
          <a:p>
            <a:endParaRPr lang="en-US" sz="2000" dirty="0"/>
          </a:p>
          <a:p>
            <a:r>
              <a:rPr lang="en-US" sz="2000" dirty="0" err="1"/>
              <a:t>int</a:t>
            </a:r>
            <a:r>
              <a:rPr lang="en-US" sz="2000" dirty="0"/>
              <a:t> count = 0;</a:t>
            </a:r>
          </a:p>
          <a:p>
            <a:r>
              <a:rPr lang="en-US" sz="2000" dirty="0" err="1"/>
              <a:t>ucontext_t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/>
              <a:t>context;</a:t>
            </a:r>
          </a:p>
          <a:p>
            <a:endParaRPr lang="en-US" sz="2000" dirty="0"/>
          </a:p>
          <a:p>
            <a:r>
              <a:rPr lang="en-US" sz="2000" dirty="0" err="1"/>
              <a:t>i</a:t>
            </a:r>
            <a:r>
              <a:rPr lang="en-US" sz="2000" dirty="0" err="1" smtClean="0"/>
              <a:t>nt</a:t>
            </a:r>
            <a:r>
              <a:rPr lang="en-US" sz="2000" dirty="0" smtClean="0"/>
              <a:t> main</a:t>
            </a:r>
            <a:r>
              <a:rPr lang="en-US" sz="2000" dirty="0"/>
              <a:t>()</a:t>
            </a:r>
          </a:p>
          <a:p>
            <a:r>
              <a:rPr lang="en-US" sz="2000" dirty="0"/>
              <a:t>{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= 0;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getcontext</a:t>
            </a:r>
            <a:r>
              <a:rPr lang="en-US" sz="2000" dirty="0"/>
              <a:t>(&amp;context)</a:t>
            </a:r>
            <a:r>
              <a:rPr lang="en-US" sz="2000" dirty="0" smtClean="0"/>
              <a:t>;</a:t>
            </a:r>
            <a:endParaRPr lang="en-US" sz="2000" dirty="0"/>
          </a:p>
          <a:p>
            <a:r>
              <a:rPr lang="en-US" sz="2000" dirty="0"/>
              <a:t>  count += 1;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i</a:t>
            </a:r>
            <a:r>
              <a:rPr lang="en-US" sz="2000" dirty="0"/>
              <a:t> += 1</a:t>
            </a:r>
            <a:r>
              <a:rPr lang="en-US" sz="2000" dirty="0" smtClean="0"/>
              <a:t>;</a:t>
            </a:r>
            <a:endParaRPr lang="en-US" sz="2000" dirty="0"/>
          </a:p>
          <a:p>
            <a:r>
              <a:rPr lang="en-US" sz="2000" dirty="0"/>
              <a:t>  </a:t>
            </a:r>
            <a:r>
              <a:rPr lang="en-US" sz="2000" b="1" dirty="0">
                <a:solidFill>
                  <a:srgbClr val="800000"/>
                </a:solidFill>
              </a:rPr>
              <a:t>sleep</a:t>
            </a:r>
            <a:r>
              <a:rPr lang="en-US" sz="2000" b="1" dirty="0" smtClean="0">
                <a:solidFill>
                  <a:srgbClr val="800000"/>
                </a:solidFill>
              </a:rPr>
              <a:t>(1)</a:t>
            </a:r>
            <a:r>
              <a:rPr lang="en-US" sz="2000" b="1" dirty="0">
                <a:solidFill>
                  <a:srgbClr val="800000"/>
                </a:solidFill>
              </a:rPr>
              <a:t>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printf</a:t>
            </a:r>
            <a:r>
              <a:rPr lang="en-US" sz="2000" dirty="0" smtClean="0"/>
              <a:t>(”…"</a:t>
            </a:r>
            <a:r>
              <a:rPr lang="en-US" sz="2000" dirty="0"/>
              <a:t>, count, </a:t>
            </a:r>
            <a:r>
              <a:rPr lang="en-US" sz="2000" dirty="0" err="1"/>
              <a:t>i</a:t>
            </a:r>
            <a:r>
              <a:rPr lang="en-US" sz="2000" dirty="0"/>
              <a:t>);</a:t>
            </a:r>
          </a:p>
          <a:p>
            <a:endParaRPr lang="en-US" sz="2000" dirty="0"/>
          </a:p>
          <a:p>
            <a:r>
              <a:rPr lang="en-US" sz="2000" dirty="0"/>
              <a:t>  </a:t>
            </a:r>
            <a:r>
              <a:rPr lang="en-US" sz="2000" dirty="0" err="1"/>
              <a:t>setcontext</a:t>
            </a:r>
            <a:r>
              <a:rPr lang="en-US" sz="2000" dirty="0"/>
              <a:t>(&amp;context);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8" name="Rectangle 302"/>
          <p:cNvSpPr>
            <a:spLocks noChangeArrowheads="1"/>
          </p:cNvSpPr>
          <p:nvPr/>
        </p:nvSpPr>
        <p:spPr bwMode="auto">
          <a:xfrm>
            <a:off x="5410200" y="4338935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3367"/>
                </a:solidFill>
              </a:rPr>
              <a:t>What does this do?</a:t>
            </a:r>
          </a:p>
        </p:txBody>
      </p:sp>
      <p:cxnSp>
        <p:nvCxnSpPr>
          <p:cNvPr id="9" name="Straight Connector 292"/>
          <p:cNvCxnSpPr>
            <a:cxnSpLocks noChangeShapeType="1"/>
          </p:cNvCxnSpPr>
          <p:nvPr/>
        </p:nvCxnSpPr>
        <p:spPr bwMode="auto">
          <a:xfrm flipV="1">
            <a:off x="1828800" y="4572000"/>
            <a:ext cx="3657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0455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-106363"/>
            <a:ext cx="8226425" cy="1554163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Thread/process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states and transitions</a:t>
            </a: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3557588" y="2049463"/>
            <a:ext cx="1066800" cy="1066800"/>
          </a:xfrm>
          <a:prstGeom prst="ellipse">
            <a:avLst/>
          </a:prstGeom>
          <a:solidFill>
            <a:srgbClr val="618FFD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ea typeface="Arial" charset="0"/>
              </a:rPr>
              <a:t>running</a:t>
            </a: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5310188" y="4076700"/>
            <a:ext cx="1066800" cy="1066800"/>
          </a:xfrm>
          <a:prstGeom prst="ellipse">
            <a:avLst/>
          </a:prstGeom>
          <a:solidFill>
            <a:srgbClr val="618FFD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ea typeface="Arial" charset="0"/>
              </a:rPr>
              <a:t>ready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1804988" y="4076700"/>
            <a:ext cx="1066800" cy="1066800"/>
          </a:xfrm>
          <a:prstGeom prst="ellipse">
            <a:avLst/>
          </a:prstGeom>
          <a:solidFill>
            <a:srgbClr val="618FFD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ea typeface="Arial" charset="0"/>
              </a:rPr>
              <a:t>blocked</a:t>
            </a:r>
          </a:p>
        </p:txBody>
      </p:sp>
      <p:cxnSp>
        <p:nvCxnSpPr>
          <p:cNvPr id="29701" name="AutoShape 6"/>
          <p:cNvCxnSpPr>
            <a:cxnSpLocks noChangeShapeType="1"/>
          </p:cNvCxnSpPr>
          <p:nvPr/>
        </p:nvCxnSpPr>
        <p:spPr bwMode="auto">
          <a:xfrm flipH="1">
            <a:off x="2660650" y="2919413"/>
            <a:ext cx="996950" cy="127158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AutoShape 7"/>
          <p:cNvCxnSpPr>
            <a:cxnSpLocks noChangeShapeType="1"/>
            <a:stCxn id="17" idx="6"/>
            <a:endCxn id="16" idx="2"/>
          </p:cNvCxnSpPr>
          <p:nvPr/>
        </p:nvCxnSpPr>
        <p:spPr bwMode="auto">
          <a:xfrm>
            <a:off x="2871788" y="4610100"/>
            <a:ext cx="243840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AutoShape 11"/>
          <p:cNvCxnSpPr>
            <a:cxnSpLocks noChangeShapeType="1"/>
            <a:stCxn id="15" idx="6"/>
            <a:endCxn id="16" idx="0"/>
          </p:cNvCxnSpPr>
          <p:nvPr/>
        </p:nvCxnSpPr>
        <p:spPr bwMode="auto">
          <a:xfrm>
            <a:off x="4624388" y="2582863"/>
            <a:ext cx="1219200" cy="1493837"/>
          </a:xfrm>
          <a:prstGeom prst="curvedConnector2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583238" y="2727325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kern="0">
              <a:solidFill>
                <a:sysClr val="windowText" lastClr="000000"/>
              </a:solidFill>
              <a:ea typeface="Arial" charset="0"/>
            </a:endParaRPr>
          </a:p>
        </p:txBody>
      </p:sp>
      <p:cxnSp>
        <p:nvCxnSpPr>
          <p:cNvPr id="29705" name="AutoShape 13"/>
          <p:cNvCxnSpPr>
            <a:cxnSpLocks noChangeShapeType="1"/>
            <a:stCxn id="16" idx="1"/>
            <a:endCxn id="15" idx="5"/>
          </p:cNvCxnSpPr>
          <p:nvPr/>
        </p:nvCxnSpPr>
        <p:spPr bwMode="auto">
          <a:xfrm flipH="1" flipV="1">
            <a:off x="4468813" y="2960688"/>
            <a:ext cx="996950" cy="127158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Rectangle 58"/>
          <p:cNvSpPr>
            <a:spLocks noChangeArrowheads="1"/>
          </p:cNvSpPr>
          <p:nvPr/>
        </p:nvSpPr>
        <p:spPr bwMode="auto">
          <a:xfrm>
            <a:off x="4114800" y="3124200"/>
            <a:ext cx="2667000" cy="70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/>
            <a:r>
              <a:rPr lang="en-US" sz="2000" dirty="0">
                <a:solidFill>
                  <a:srgbClr val="000000"/>
                </a:solidFill>
                <a:cs typeface="Arial" charset="0"/>
              </a:rPr>
              <a:t>Scheduler governs these transitions.</a:t>
            </a:r>
          </a:p>
        </p:txBody>
      </p:sp>
      <p:sp>
        <p:nvSpPr>
          <p:cNvPr id="29707" name="Rectangle 58"/>
          <p:cNvSpPr>
            <a:spLocks noChangeArrowheads="1"/>
          </p:cNvSpPr>
          <p:nvPr/>
        </p:nvSpPr>
        <p:spPr bwMode="auto">
          <a:xfrm>
            <a:off x="0" y="5181600"/>
            <a:ext cx="472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/>
            <a:r>
              <a:rPr lang="en-US" b="1">
                <a:solidFill>
                  <a:srgbClr val="000000"/>
                </a:solidFill>
                <a:cs typeface="Arial" charset="0"/>
              </a:rPr>
              <a:t>wait, STOP, read, write, </a:t>
            </a:r>
          </a:p>
          <a:p>
            <a:pPr algn="ctr" defTabSz="914400"/>
            <a:r>
              <a:rPr lang="en-US" b="1">
                <a:solidFill>
                  <a:srgbClr val="000000"/>
                </a:solidFill>
                <a:cs typeface="Arial" charset="0"/>
              </a:rPr>
              <a:t>listen, receive, </a:t>
            </a:r>
            <a:r>
              <a:rPr lang="en-US">
                <a:solidFill>
                  <a:srgbClr val="000000"/>
                </a:solidFill>
                <a:cs typeface="Arial" charset="0"/>
              </a:rPr>
              <a:t>etc.</a:t>
            </a:r>
          </a:p>
        </p:txBody>
      </p:sp>
      <p:sp>
        <p:nvSpPr>
          <p:cNvPr id="29708" name="Rectangle 58"/>
          <p:cNvSpPr>
            <a:spLocks noChangeArrowheads="1"/>
          </p:cNvSpPr>
          <p:nvPr/>
        </p:nvSpPr>
        <p:spPr bwMode="auto">
          <a:xfrm>
            <a:off x="1822450" y="32766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/>
            <a:r>
              <a:rPr lang="en-US" b="1">
                <a:solidFill>
                  <a:srgbClr val="000000"/>
                </a:solidFill>
                <a:cs typeface="Arial" charset="0"/>
              </a:rPr>
              <a:t>sleep</a:t>
            </a:r>
          </a:p>
        </p:txBody>
      </p:sp>
      <p:grpSp>
        <p:nvGrpSpPr>
          <p:cNvPr id="29709" name="Group 56"/>
          <p:cNvGrpSpPr>
            <a:grpSpLocks/>
          </p:cNvGrpSpPr>
          <p:nvPr/>
        </p:nvGrpSpPr>
        <p:grpSpPr bwMode="auto">
          <a:xfrm>
            <a:off x="1219200" y="6019800"/>
            <a:ext cx="809625" cy="692150"/>
            <a:chOff x="7696200" y="2812458"/>
            <a:chExt cx="808973" cy="692742"/>
          </a:xfrm>
        </p:grpSpPr>
        <p:sp>
          <p:nvSpPr>
            <p:cNvPr id="29718" name="Octagon 57"/>
            <p:cNvSpPr>
              <a:spLocks noChangeArrowheads="1"/>
            </p:cNvSpPr>
            <p:nvPr/>
          </p:nvSpPr>
          <p:spPr bwMode="auto">
            <a:xfrm>
              <a:off x="7754315" y="2812458"/>
              <a:ext cx="692742" cy="692742"/>
            </a:xfrm>
            <a:prstGeom prst="octagon">
              <a:avLst>
                <a:gd name="adj" fmla="val 29287"/>
              </a:avLst>
            </a:prstGeom>
            <a:solidFill>
              <a:srgbClr val="E8161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7696200" y="2974163"/>
              <a:ext cx="8089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cs typeface="Arial" charset="0"/>
                </a:rPr>
                <a:t>STOP</a:t>
              </a:r>
              <a:endParaRPr lang="en-US" sz="1400">
                <a:cs typeface="Arial" charset="0"/>
              </a:endParaRPr>
            </a:p>
          </p:txBody>
        </p:sp>
      </p:grpSp>
      <p:grpSp>
        <p:nvGrpSpPr>
          <p:cNvPr id="29710" name="Group 113"/>
          <p:cNvGrpSpPr>
            <a:grpSpLocks/>
          </p:cNvGrpSpPr>
          <p:nvPr/>
        </p:nvGrpSpPr>
        <p:grpSpPr bwMode="auto">
          <a:xfrm>
            <a:off x="2179638" y="6065838"/>
            <a:ext cx="792162" cy="639762"/>
            <a:chOff x="1905000" y="2895599"/>
            <a:chExt cx="792162" cy="639765"/>
          </a:xfrm>
        </p:grpSpPr>
        <p:sp>
          <p:nvSpPr>
            <p:cNvPr id="29716" name="Merge 60"/>
            <p:cNvSpPr>
              <a:spLocks noChangeArrowheads="1"/>
            </p:cNvSpPr>
            <p:nvPr/>
          </p:nvSpPr>
          <p:spPr bwMode="auto">
            <a:xfrm flipV="1">
              <a:off x="1905000" y="2895599"/>
              <a:ext cx="792162" cy="639765"/>
            </a:xfrm>
            <a:prstGeom prst="flowChartMer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29717" name="Text Box 23"/>
            <p:cNvSpPr txBox="1">
              <a:spLocks noChangeArrowheads="1"/>
            </p:cNvSpPr>
            <p:nvPr/>
          </p:nvSpPr>
          <p:spPr bwMode="auto">
            <a:xfrm>
              <a:off x="1984284" y="3135868"/>
              <a:ext cx="6335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000000"/>
                  </a:solidFill>
                  <a:cs typeface="Arial" charset="0"/>
                </a:rPr>
                <a:t>wait</a:t>
              </a:r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9711" name="Oval 67"/>
          <p:cNvSpPr>
            <a:spLocks noChangeArrowheads="1"/>
          </p:cNvSpPr>
          <p:nvPr/>
        </p:nvSpPr>
        <p:spPr bwMode="auto">
          <a:xfrm>
            <a:off x="2584450" y="3733800"/>
            <a:ext cx="152400" cy="152400"/>
          </a:xfrm>
          <a:prstGeom prst="ellipse">
            <a:avLst/>
          </a:prstGeom>
          <a:solidFill>
            <a:srgbClr val="E8161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29712" name="Oval 54"/>
          <p:cNvSpPr>
            <a:spLocks noChangeArrowheads="1"/>
          </p:cNvSpPr>
          <p:nvPr/>
        </p:nvSpPr>
        <p:spPr bwMode="auto">
          <a:xfrm>
            <a:off x="4572000" y="4343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29713" name="Rectangle 58"/>
          <p:cNvSpPr>
            <a:spLocks noChangeArrowheads="1"/>
          </p:cNvSpPr>
          <p:nvPr/>
        </p:nvSpPr>
        <p:spPr bwMode="auto">
          <a:xfrm>
            <a:off x="2971800" y="418623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/>
            <a:r>
              <a:rPr lang="en-US" b="1">
                <a:solidFill>
                  <a:srgbClr val="000000"/>
                </a:solidFill>
                <a:cs typeface="Arial" charset="0"/>
              </a:rPr>
              <a:t>wakeup</a:t>
            </a:r>
          </a:p>
        </p:txBody>
      </p:sp>
      <p:sp>
        <p:nvSpPr>
          <p:cNvPr id="29714" name="Rectangle 58"/>
          <p:cNvSpPr>
            <a:spLocks noChangeArrowheads="1"/>
          </p:cNvSpPr>
          <p:nvPr/>
        </p:nvSpPr>
        <p:spPr bwMode="auto">
          <a:xfrm>
            <a:off x="4419600" y="5229225"/>
            <a:ext cx="4495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/>
            <a:r>
              <a:rPr lang="en-US" sz="2000" b="1">
                <a:solidFill>
                  <a:srgbClr val="000000"/>
                </a:solidFill>
                <a:cs typeface="Arial" charset="0"/>
              </a:rPr>
              <a:t>Sleep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 and </a:t>
            </a:r>
            <a:r>
              <a:rPr lang="en-US" sz="2000" b="1">
                <a:solidFill>
                  <a:srgbClr val="000000"/>
                </a:solidFill>
                <a:cs typeface="Arial" charset="0"/>
              </a:rPr>
              <a:t>wakeup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 are internal primitives.  Wakeup adds a thread to the scheduler’s 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ready pool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: a set of threads in the </a:t>
            </a:r>
            <a:r>
              <a:rPr lang="en-US" sz="2000" b="1">
                <a:solidFill>
                  <a:srgbClr val="000000"/>
                </a:solidFill>
                <a:cs typeface="Arial" charset="0"/>
              </a:rPr>
              <a:t>ready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 state.</a:t>
            </a:r>
          </a:p>
        </p:txBody>
      </p:sp>
      <p:sp>
        <p:nvSpPr>
          <p:cNvPr id="29715" name="Rectangle 58"/>
          <p:cNvSpPr>
            <a:spLocks noChangeArrowheads="1"/>
          </p:cNvSpPr>
          <p:nvPr/>
        </p:nvSpPr>
        <p:spPr bwMode="auto">
          <a:xfrm>
            <a:off x="4800600" y="25908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/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yield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697" y="990600"/>
            <a:ext cx="2226366" cy="1143000"/>
          </a:xfrm>
          <a:prstGeom prst="rect">
            <a:avLst/>
          </a:prstGeom>
        </p:spPr>
      </p:pic>
      <p:sp>
        <p:nvSpPr>
          <p:cNvPr id="26" name="Rectangle 58"/>
          <p:cNvSpPr>
            <a:spLocks noChangeArrowheads="1"/>
          </p:cNvSpPr>
          <p:nvPr/>
        </p:nvSpPr>
        <p:spPr bwMode="auto">
          <a:xfrm>
            <a:off x="6553200" y="4419600"/>
            <a:ext cx="266700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r>
              <a:rPr lang="en-US" sz="2000" dirty="0" smtClean="0">
                <a:solidFill>
                  <a:srgbClr val="008000"/>
                </a:solidFill>
                <a:cs typeface="Arial" charset="0"/>
              </a:rPr>
              <a:t>“requesting a car”</a:t>
            </a: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1676400" y="2362200"/>
            <a:ext cx="1752600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defTabSz="914400"/>
            <a:r>
              <a:rPr lang="en-US" sz="2000" dirty="0" smtClean="0">
                <a:solidFill>
                  <a:srgbClr val="008000"/>
                </a:solidFill>
                <a:cs typeface="Arial" charset="0"/>
              </a:rPr>
              <a:t>“driving a car”</a:t>
            </a: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auto">
          <a:xfrm>
            <a:off x="457200" y="3505200"/>
            <a:ext cx="1524000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defTabSz="914400"/>
            <a:r>
              <a:rPr lang="en-US" sz="2000" dirty="0" smtClean="0">
                <a:solidFill>
                  <a:srgbClr val="008000"/>
                </a:solidFill>
                <a:cs typeface="Arial" charset="0"/>
              </a:rPr>
              <a:t>“waiting for someplace to go”</a:t>
            </a: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9" name="Rectangle 58"/>
          <p:cNvSpPr>
            <a:spLocks noChangeArrowheads="1"/>
          </p:cNvSpPr>
          <p:nvPr/>
        </p:nvSpPr>
        <p:spPr bwMode="auto">
          <a:xfrm>
            <a:off x="4191000" y="37338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/>
            <a:r>
              <a:rPr lang="en-US" sz="2000" b="1" dirty="0" smtClean="0">
                <a:solidFill>
                  <a:srgbClr val="000000"/>
                </a:solidFill>
                <a:cs typeface="Arial" charset="0"/>
              </a:rPr>
              <a:t>dispatch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gone wild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09600" y="217283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/>
              <a:t>i</a:t>
            </a:r>
            <a:r>
              <a:rPr lang="en-US" sz="2800" dirty="0" err="1" smtClean="0"/>
              <a:t>nt</a:t>
            </a:r>
            <a:endParaRPr lang="en-US" sz="2800" dirty="0"/>
          </a:p>
          <a:p>
            <a:r>
              <a:rPr lang="en-US" sz="2800" dirty="0" smtClean="0"/>
              <a:t>main</a:t>
            </a:r>
            <a:r>
              <a:rPr lang="en-US" sz="2800" dirty="0"/>
              <a:t>()</a:t>
            </a:r>
          </a:p>
          <a:p>
            <a:r>
              <a:rPr lang="en-US" sz="2800" dirty="0"/>
              <a:t>{</a:t>
            </a:r>
          </a:p>
          <a:p>
            <a:r>
              <a:rPr lang="en-US" sz="2800" dirty="0" smtClean="0"/>
              <a:t>	while(1);</a:t>
            </a:r>
          </a:p>
          <a:p>
            <a:r>
              <a:rPr lang="en-US" sz="2800" dirty="0" smtClean="0"/>
              <a:t>}</a:t>
            </a:r>
            <a:endParaRPr lang="en-US" sz="2800" dirty="0"/>
          </a:p>
        </p:txBody>
      </p:sp>
      <p:sp>
        <p:nvSpPr>
          <p:cNvPr id="8" name="Rectangle 302"/>
          <p:cNvSpPr>
            <a:spLocks noChangeArrowheads="1"/>
          </p:cNvSpPr>
          <p:nvPr/>
        </p:nvSpPr>
        <p:spPr bwMode="auto">
          <a:xfrm>
            <a:off x="3581400" y="2286000"/>
            <a:ext cx="5257800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3367"/>
                </a:solidFill>
              </a:rPr>
              <a:t>Can you hear the fans blow?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>
              <a:solidFill>
                <a:srgbClr val="003367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3367"/>
                </a:solidFill>
              </a:rPr>
              <a:t>How does the OS regain control of the core from this program?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>
              <a:solidFill>
                <a:srgbClr val="003367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3367"/>
                </a:solidFill>
              </a:rPr>
              <a:t>How to “make” the process save its context and give some other process a chance to run? 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>
              <a:solidFill>
                <a:srgbClr val="003367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3367"/>
                </a:solidFill>
              </a:rPr>
              <a:t>How to “make” processes share machine resources fairly? </a:t>
            </a:r>
          </a:p>
        </p:txBody>
      </p:sp>
    </p:spTree>
    <p:extLst>
      <p:ext uri="{BB962C8B-B14F-4D97-AF65-F5344CB8AC3E}">
        <p14:creationId xmlns:p14="http://schemas.microsoft.com/office/powerpoint/2010/main" val="70135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 interrupts, faults, etc.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processor core is running a user program, the user program/thread controls (“drives”) the core. </a:t>
            </a:r>
          </a:p>
          <a:p>
            <a:r>
              <a:rPr lang="en-US" dirty="0" smtClean="0"/>
              <a:t>The hardware has a </a:t>
            </a:r>
            <a:r>
              <a:rPr lang="en-US" b="1" dirty="0" smtClean="0"/>
              <a:t>timer</a:t>
            </a:r>
            <a:r>
              <a:rPr lang="en-US" dirty="0" smtClean="0"/>
              <a:t> device that </a:t>
            </a:r>
            <a:r>
              <a:rPr lang="en-US" b="1" dirty="0" smtClean="0"/>
              <a:t>interrupts</a:t>
            </a:r>
            <a:r>
              <a:rPr lang="en-US" dirty="0" smtClean="0"/>
              <a:t> the core after a given interval of time.</a:t>
            </a:r>
          </a:p>
          <a:p>
            <a:r>
              <a:rPr lang="en-US" dirty="0" smtClean="0"/>
              <a:t>Interrupt transfers control back to the OS kernel, which  may switch the core to another thread, or resume.</a:t>
            </a:r>
          </a:p>
          <a:p>
            <a:r>
              <a:rPr lang="en-US" dirty="0" smtClean="0"/>
              <a:t>Other events also return control to the kernel.</a:t>
            </a:r>
          </a:p>
          <a:p>
            <a:pPr lvl="1"/>
            <a:r>
              <a:rPr lang="en-US" dirty="0" smtClean="0"/>
              <a:t>Wild pointers</a:t>
            </a:r>
          </a:p>
          <a:p>
            <a:pPr lvl="1"/>
            <a:r>
              <a:rPr lang="en-US" dirty="0" smtClean="0"/>
              <a:t>Divide by zero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ther program actions</a:t>
            </a:r>
          </a:p>
          <a:p>
            <a:pPr lvl="1"/>
            <a:r>
              <a:rPr lang="en-US" dirty="0" smtClean="0"/>
              <a:t>Page faults</a:t>
            </a:r>
          </a:p>
        </p:txBody>
      </p:sp>
      <p:pic>
        <p:nvPicPr>
          <p:cNvPr id="3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41910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4572000" y="4978400"/>
            <a:ext cx="441325" cy="60960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solidFill>
              <a:srgbClr val="0033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572000" y="5664200"/>
            <a:ext cx="1660525" cy="431800"/>
          </a:xfrm>
          <a:prstGeom prst="flowChartProcess">
            <a:avLst/>
          </a:prstGeom>
          <a:solidFill>
            <a:srgbClr val="99CCFF"/>
          </a:solidFill>
          <a:ln w="12700">
            <a:solidFill>
              <a:srgbClr val="003367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81600" y="4978400"/>
            <a:ext cx="441325" cy="60960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solidFill>
              <a:srgbClr val="0033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4978400"/>
            <a:ext cx="441325" cy="60960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solidFill>
              <a:srgbClr val="0033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19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Entry to the kernel</a:t>
            </a:r>
            <a:endParaRPr lang="en-US" sz="4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02" name="AutoShape 10"/>
          <p:cNvSpPr>
            <a:spLocks noChangeArrowheads="1"/>
          </p:cNvSpPr>
          <p:nvPr/>
        </p:nvSpPr>
        <p:spPr bwMode="auto">
          <a:xfrm>
            <a:off x="1171575" y="3086100"/>
            <a:ext cx="6781800" cy="1914525"/>
          </a:xfrm>
          <a:prstGeom prst="flowChartProcess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190625" y="4608513"/>
            <a:ext cx="6734175" cy="0"/>
          </a:xfrm>
          <a:prstGeom prst="line">
            <a:avLst/>
          </a:prstGeom>
          <a:noFill/>
          <a:ln w="19050" cmpd="sng">
            <a:solidFill>
              <a:schemeClr val="accent6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5604" name="Group 5"/>
          <p:cNvGrpSpPr>
            <a:grpSpLocks/>
          </p:cNvGrpSpPr>
          <p:nvPr/>
        </p:nvGrpSpPr>
        <p:grpSpPr bwMode="auto">
          <a:xfrm>
            <a:off x="4432300" y="5029200"/>
            <a:ext cx="473075" cy="381000"/>
            <a:chOff x="4432300" y="5029200"/>
            <a:chExt cx="473075" cy="622300"/>
          </a:xfrm>
        </p:grpSpPr>
        <p:sp>
          <p:nvSpPr>
            <p:cNvPr id="25628" name="AutoShape 16"/>
            <p:cNvSpPr>
              <a:spLocks noChangeArrowheads="1"/>
            </p:cNvSpPr>
            <p:nvPr/>
          </p:nvSpPr>
          <p:spPr bwMode="auto">
            <a:xfrm>
              <a:off x="4432300" y="5029200"/>
              <a:ext cx="219075" cy="611188"/>
            </a:xfrm>
            <a:prstGeom prst="upArrow">
              <a:avLst>
                <a:gd name="adj1" fmla="val 50000"/>
                <a:gd name="adj2" fmla="val 74784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5629" name="AutoShape 16"/>
            <p:cNvSpPr>
              <a:spLocks noChangeArrowheads="1"/>
            </p:cNvSpPr>
            <p:nvPr/>
          </p:nvSpPr>
          <p:spPr bwMode="auto">
            <a:xfrm flipV="1">
              <a:off x="4686300" y="5040313"/>
              <a:ext cx="219075" cy="611187"/>
            </a:xfrm>
            <a:prstGeom prst="upArrow">
              <a:avLst>
                <a:gd name="adj1" fmla="val 50000"/>
                <a:gd name="adj2" fmla="val 74784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5605" name="Group 2"/>
          <p:cNvGrpSpPr>
            <a:grpSpLocks/>
          </p:cNvGrpSpPr>
          <p:nvPr/>
        </p:nvGrpSpPr>
        <p:grpSpPr bwMode="auto">
          <a:xfrm>
            <a:off x="2286000" y="2628900"/>
            <a:ext cx="4522788" cy="457200"/>
            <a:chOff x="1981200" y="2060575"/>
            <a:chExt cx="4522788" cy="835025"/>
          </a:xfrm>
        </p:grpSpPr>
        <p:sp>
          <p:nvSpPr>
            <p:cNvPr id="25624" name="AutoShape 17"/>
            <p:cNvSpPr>
              <a:spLocks noChangeArrowheads="1"/>
            </p:cNvSpPr>
            <p:nvPr/>
          </p:nvSpPr>
          <p:spPr bwMode="auto">
            <a:xfrm flipV="1">
              <a:off x="1981200" y="2060575"/>
              <a:ext cx="203200" cy="835025"/>
            </a:xfrm>
            <a:prstGeom prst="upArrow">
              <a:avLst>
                <a:gd name="adj1" fmla="val 50000"/>
                <a:gd name="adj2" fmla="val 7526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5625" name="AutoShape 16"/>
            <p:cNvSpPr>
              <a:spLocks noChangeArrowheads="1"/>
            </p:cNvSpPr>
            <p:nvPr/>
          </p:nvSpPr>
          <p:spPr bwMode="auto">
            <a:xfrm>
              <a:off x="3073400" y="2062162"/>
              <a:ext cx="203200" cy="833438"/>
            </a:xfrm>
            <a:prstGeom prst="upArrow">
              <a:avLst>
                <a:gd name="adj1" fmla="val 50000"/>
                <a:gd name="adj2" fmla="val 75119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5626" name="AutoShape 17"/>
            <p:cNvSpPr>
              <a:spLocks noChangeArrowheads="1"/>
            </p:cNvSpPr>
            <p:nvPr/>
          </p:nvSpPr>
          <p:spPr bwMode="auto">
            <a:xfrm flipV="1">
              <a:off x="5257800" y="2060575"/>
              <a:ext cx="203200" cy="835025"/>
            </a:xfrm>
            <a:prstGeom prst="upArrow">
              <a:avLst>
                <a:gd name="adj1" fmla="val 50000"/>
                <a:gd name="adj2" fmla="val 75262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5627" name="AutoShape 16"/>
            <p:cNvSpPr>
              <a:spLocks noChangeArrowheads="1"/>
            </p:cNvSpPr>
            <p:nvPr/>
          </p:nvSpPr>
          <p:spPr bwMode="auto">
            <a:xfrm>
              <a:off x="6299200" y="2062162"/>
              <a:ext cx="204788" cy="833438"/>
            </a:xfrm>
            <a:prstGeom prst="upArrow">
              <a:avLst>
                <a:gd name="adj1" fmla="val 50000"/>
                <a:gd name="adj2" fmla="val 7453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25606" name="Text Box 93"/>
          <p:cNvSpPr txBox="1">
            <a:spLocks noChangeArrowheads="1"/>
          </p:cNvSpPr>
          <p:nvPr/>
        </p:nvSpPr>
        <p:spPr bwMode="auto">
          <a:xfrm>
            <a:off x="1752600" y="3133725"/>
            <a:ext cx="23622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</a:rPr>
              <a:t>syscall trap/return</a:t>
            </a:r>
          </a:p>
        </p:txBody>
      </p:sp>
      <p:sp>
        <p:nvSpPr>
          <p:cNvPr id="25607" name="Text Box 93"/>
          <p:cNvSpPr txBox="1">
            <a:spLocks noChangeArrowheads="1"/>
          </p:cNvSpPr>
          <p:nvPr/>
        </p:nvSpPr>
        <p:spPr bwMode="auto">
          <a:xfrm>
            <a:off x="5334000" y="3133725"/>
            <a:ext cx="1828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</a:rPr>
              <a:t>fault/return</a:t>
            </a:r>
          </a:p>
        </p:txBody>
      </p:sp>
      <p:sp>
        <p:nvSpPr>
          <p:cNvPr id="25608" name="Text Box 93"/>
          <p:cNvSpPr txBox="1">
            <a:spLocks noChangeArrowheads="1"/>
          </p:cNvSpPr>
          <p:nvPr/>
        </p:nvSpPr>
        <p:spPr bwMode="auto">
          <a:xfrm>
            <a:off x="3708400" y="4657725"/>
            <a:ext cx="2006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</a:rPr>
              <a:t>interrupt/return</a:t>
            </a:r>
          </a:p>
        </p:txBody>
      </p:sp>
      <p:sp>
        <p:nvSpPr>
          <p:cNvPr id="25609" name="Text Box 93"/>
          <p:cNvSpPr txBox="1">
            <a:spLocks noChangeArrowheads="1"/>
          </p:cNvSpPr>
          <p:nvPr/>
        </p:nvSpPr>
        <p:spPr bwMode="auto">
          <a:xfrm>
            <a:off x="457200" y="5675313"/>
            <a:ext cx="822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000">
                <a:solidFill>
                  <a:srgbClr val="003367"/>
                </a:solidFill>
              </a:rPr>
              <a:t>The handler accesses the core register context to read the details of the exception (trap, fault, or interrupt).  It may call other kernel routines.  </a:t>
            </a:r>
          </a:p>
        </p:txBody>
      </p:sp>
      <p:grpSp>
        <p:nvGrpSpPr>
          <p:cNvPr id="25612" name="Group 13"/>
          <p:cNvGrpSpPr>
            <a:grpSpLocks/>
          </p:cNvGrpSpPr>
          <p:nvPr/>
        </p:nvGrpSpPr>
        <p:grpSpPr bwMode="auto">
          <a:xfrm>
            <a:off x="2790825" y="2652713"/>
            <a:ext cx="357188" cy="357187"/>
            <a:chOff x="4784" y="2819"/>
            <a:chExt cx="255" cy="255"/>
          </a:xfrm>
        </p:grpSpPr>
        <p:sp>
          <p:nvSpPr>
            <p:cNvPr id="25621" name="Oval 14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2" name="AutoShape 15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3" name="AutoShape 16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5613" name="Group 78"/>
          <p:cNvGrpSpPr>
            <a:grpSpLocks/>
          </p:cNvGrpSpPr>
          <p:nvPr/>
        </p:nvGrpSpPr>
        <p:grpSpPr bwMode="auto">
          <a:xfrm>
            <a:off x="6016625" y="2628900"/>
            <a:ext cx="355600" cy="347663"/>
            <a:chOff x="5799138" y="3614737"/>
            <a:chExt cx="355600" cy="347663"/>
          </a:xfrm>
        </p:grpSpPr>
        <p:sp>
          <p:nvSpPr>
            <p:cNvPr id="25618" name="Oval 10"/>
            <p:cNvSpPr>
              <a:spLocks noChangeArrowheads="1"/>
            </p:cNvSpPr>
            <p:nvPr/>
          </p:nvSpPr>
          <p:spPr bwMode="auto">
            <a:xfrm>
              <a:off x="5799138" y="3614737"/>
              <a:ext cx="355600" cy="347663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9" name="AutoShape 11"/>
            <p:cNvSpPr>
              <a:spLocks noChangeArrowheads="1"/>
            </p:cNvSpPr>
            <p:nvPr/>
          </p:nvSpPr>
          <p:spPr bwMode="auto">
            <a:xfrm flipH="1">
              <a:off x="5922963" y="3692525"/>
              <a:ext cx="120650" cy="201612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0" name="AutoShape 12"/>
            <p:cNvSpPr>
              <a:spLocks noChangeArrowheads="1"/>
            </p:cNvSpPr>
            <p:nvPr/>
          </p:nvSpPr>
          <p:spPr bwMode="auto">
            <a:xfrm rot="-8460389">
              <a:off x="5815013" y="3660775"/>
              <a:ext cx="42862" cy="46037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14" name="Rectangle 33"/>
          <p:cNvSpPr>
            <a:spLocks noChangeArrowheads="1"/>
          </p:cNvSpPr>
          <p:nvPr/>
        </p:nvSpPr>
        <p:spPr bwMode="auto">
          <a:xfrm>
            <a:off x="228600" y="1636713"/>
            <a:ext cx="8686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914400"/>
            <a:r>
              <a:rPr lang="en-US" sz="2000">
                <a:solidFill>
                  <a:srgbClr val="003367"/>
                </a:solidFill>
              </a:rPr>
              <a:t>Every entry to the kernel is the result of a </a:t>
            </a:r>
            <a:r>
              <a:rPr lang="en-US" sz="2000" b="1">
                <a:solidFill>
                  <a:srgbClr val="003367"/>
                </a:solidFill>
              </a:rPr>
              <a:t>trap</a:t>
            </a:r>
            <a:r>
              <a:rPr lang="en-US" sz="2000">
                <a:solidFill>
                  <a:srgbClr val="003367"/>
                </a:solidFill>
              </a:rPr>
              <a:t>, </a:t>
            </a:r>
            <a:r>
              <a:rPr lang="en-US" sz="2000" b="1">
                <a:solidFill>
                  <a:srgbClr val="003367"/>
                </a:solidFill>
              </a:rPr>
              <a:t>fault</a:t>
            </a:r>
            <a:r>
              <a:rPr lang="en-US" sz="2000">
                <a:solidFill>
                  <a:srgbClr val="003367"/>
                </a:solidFill>
              </a:rPr>
              <a:t>, or </a:t>
            </a:r>
            <a:r>
              <a:rPr lang="en-US" sz="2000" b="1">
                <a:solidFill>
                  <a:srgbClr val="003367"/>
                </a:solidFill>
              </a:rPr>
              <a:t>interrupt</a:t>
            </a:r>
            <a:r>
              <a:rPr lang="en-US" sz="2000">
                <a:solidFill>
                  <a:srgbClr val="003367"/>
                </a:solidFill>
              </a:rPr>
              <a:t>.  The core switches to kernel mode and transfers control to a handler routine.</a:t>
            </a:r>
          </a:p>
        </p:txBody>
      </p:sp>
      <p:sp>
        <p:nvSpPr>
          <p:cNvPr id="25615" name="Text Box 93"/>
          <p:cNvSpPr txBox="1">
            <a:spLocks noChangeArrowheads="1"/>
          </p:cNvSpPr>
          <p:nvPr/>
        </p:nvSpPr>
        <p:spPr bwMode="auto">
          <a:xfrm>
            <a:off x="1219200" y="3581400"/>
            <a:ext cx="67056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</a:rPr>
              <a:t>OS kernel code and data for  system calls (files, process fork/exit/wait, pipes, binder IPC, low-level thread support, etc.) and virtual memory management (page faults, etc.)</a:t>
            </a:r>
          </a:p>
        </p:txBody>
      </p:sp>
      <p:sp>
        <p:nvSpPr>
          <p:cNvPr id="25616" name="Text Box 93"/>
          <p:cNvSpPr txBox="1">
            <a:spLocks noChangeArrowheads="1"/>
          </p:cNvSpPr>
          <p:nvPr/>
        </p:nvSpPr>
        <p:spPr bwMode="auto">
          <a:xfrm>
            <a:off x="838200" y="4648200"/>
            <a:ext cx="3200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</a:rPr>
              <a:t>I/O completions</a:t>
            </a:r>
          </a:p>
        </p:txBody>
      </p:sp>
      <p:sp>
        <p:nvSpPr>
          <p:cNvPr id="25617" name="Text Box 93"/>
          <p:cNvSpPr txBox="1">
            <a:spLocks noChangeArrowheads="1"/>
          </p:cNvSpPr>
          <p:nvPr/>
        </p:nvSpPr>
        <p:spPr bwMode="auto">
          <a:xfrm>
            <a:off x="5181600" y="4648200"/>
            <a:ext cx="3200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</a:rPr>
              <a:t>timer ticks</a:t>
            </a:r>
          </a:p>
        </p:txBody>
      </p:sp>
      <p:pic>
        <p:nvPicPr>
          <p:cNvPr id="29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25%"/>
          <p:cNvSpPr>
            <a:spLocks noChangeArrowheads="1"/>
          </p:cNvSpPr>
          <p:nvPr/>
        </p:nvSpPr>
        <p:spPr bwMode="auto">
          <a:xfrm>
            <a:off x="6021387" y="5105400"/>
            <a:ext cx="2514600" cy="990600"/>
          </a:xfrm>
          <a:prstGeom prst="rect">
            <a:avLst/>
          </a:prstGeom>
          <a:pattFill prst="pct25">
            <a:fgClr>
              <a:srgbClr val="FAFD00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4" name="Rectangle 3" descr="25%"/>
          <p:cNvSpPr>
            <a:spLocks noChangeArrowheads="1"/>
          </p:cNvSpPr>
          <p:nvPr/>
        </p:nvSpPr>
        <p:spPr bwMode="auto">
          <a:xfrm>
            <a:off x="6021387" y="4495800"/>
            <a:ext cx="2514600" cy="609600"/>
          </a:xfrm>
          <a:prstGeom prst="rect">
            <a:avLst/>
          </a:prstGeom>
          <a:pattFill prst="pct25">
            <a:fgClr>
              <a:schemeClr val="tx2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5" name="Rectangle 4" descr="25%"/>
          <p:cNvSpPr>
            <a:spLocks noChangeArrowheads="1"/>
          </p:cNvSpPr>
          <p:nvPr/>
        </p:nvSpPr>
        <p:spPr bwMode="auto">
          <a:xfrm>
            <a:off x="6021387" y="3581400"/>
            <a:ext cx="2514600" cy="914400"/>
          </a:xfrm>
          <a:prstGeom prst="rect">
            <a:avLst/>
          </a:prstGeom>
          <a:pattFill prst="pct25">
            <a:fgClr>
              <a:schemeClr val="accent2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6" name="Rectangle 5" descr="25%"/>
          <p:cNvSpPr>
            <a:spLocks noChangeArrowheads="1"/>
          </p:cNvSpPr>
          <p:nvPr/>
        </p:nvSpPr>
        <p:spPr bwMode="auto">
          <a:xfrm>
            <a:off x="6021387" y="1524000"/>
            <a:ext cx="2514600" cy="533400"/>
          </a:xfrm>
          <a:prstGeom prst="rect">
            <a:avLst/>
          </a:prstGeom>
          <a:pattFill prst="pct25">
            <a:fgClr>
              <a:srgbClr val="E5405D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7" name="Rectangle 6" descr="25%"/>
          <p:cNvSpPr>
            <a:spLocks noChangeArrowheads="1"/>
          </p:cNvSpPr>
          <p:nvPr/>
        </p:nvSpPr>
        <p:spPr bwMode="auto">
          <a:xfrm>
            <a:off x="6021387" y="774700"/>
            <a:ext cx="2514600" cy="749300"/>
          </a:xfrm>
          <a:prstGeom prst="rect">
            <a:avLst/>
          </a:prstGeom>
          <a:pattFill prst="pct25">
            <a:fgClr>
              <a:srgbClr val="00B7A5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034087" y="774700"/>
            <a:ext cx="2489200" cy="568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034087" y="20828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034087" y="35814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6034087" y="51054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034087" y="15240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8509000" y="6186488"/>
            <a:ext cx="598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0x0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432550" y="457200"/>
            <a:ext cx="1552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0x7fffffff</a:t>
            </a: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6027737" y="4495800"/>
            <a:ext cx="25019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6402387" y="4572000"/>
            <a:ext cx="173920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b="1" dirty="0" smtClean="0">
                <a:solidFill>
                  <a:srgbClr val="F3F3F3"/>
                </a:solidFill>
                <a:latin typeface="Helvetica" charset="0"/>
                <a:cs typeface="Arial" charset="0"/>
              </a:rPr>
              <a:t>Static data</a:t>
            </a:r>
            <a:endParaRPr lang="en-US" b="1" dirty="0">
              <a:solidFill>
                <a:srgbClr val="F3F3F3"/>
              </a:solidFill>
              <a:latin typeface="Helvetica" charset="0"/>
              <a:cs typeface="Arial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148387" y="3657600"/>
            <a:ext cx="2184400" cy="828675"/>
          </a:xfrm>
          <a:prstGeom prst="rect">
            <a:avLst/>
          </a:prstGeom>
          <a:noFill/>
          <a:ln>
            <a:noFill/>
          </a:ln>
        </p:spPr>
        <p:txBody>
          <a:bodyPr wrap="none" lIns="90487" tIns="44450" rIns="90487" bIns="44450">
            <a:spAutoFit/>
          </a:bodyPr>
          <a:lstStyle/>
          <a:p>
            <a:pPr algn="ctr" defTabSz="914400" eaLnBrk="0" hangingPunct="0">
              <a:defRPr/>
            </a:pPr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Dynamic data</a:t>
            </a:r>
          </a:p>
          <a:p>
            <a:pPr algn="ctr" defTabSz="914400" eaLnBrk="0" hangingPunct="0">
              <a:defRPr/>
            </a:pPr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(heap/BSS)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6707187" y="5181600"/>
            <a:ext cx="12128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 defTabSz="914400" eaLnBrk="0" hangingPunct="0"/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Text</a:t>
            </a:r>
          </a:p>
          <a:p>
            <a:pPr algn="ctr" defTabSz="914400" eaLnBrk="0" hangingPunct="0"/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(code)</a:t>
            </a: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6738937" y="1598613"/>
            <a:ext cx="10033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Stack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6632575" y="957263"/>
            <a:ext cx="1209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FF5008"/>
                </a:solidFill>
                <a:latin typeface="Helvetica" charset="0"/>
                <a:cs typeface="Arial" charset="0"/>
              </a:rPr>
              <a:t>Reserved</a:t>
            </a: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6019800" y="60960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Down Arrow 21"/>
          <p:cNvSpPr/>
          <p:nvPr/>
        </p:nvSpPr>
        <p:spPr bwMode="auto">
          <a:xfrm rot="10800000" flipV="1">
            <a:off x="6994525" y="2100263"/>
            <a:ext cx="492125" cy="614362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 rot="10800000">
            <a:off x="6994525" y="2967038"/>
            <a:ext cx="492125" cy="614362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Rectangle 2" descr="25%"/>
          <p:cNvSpPr>
            <a:spLocks noChangeArrowheads="1"/>
          </p:cNvSpPr>
          <p:nvPr/>
        </p:nvSpPr>
        <p:spPr bwMode="auto">
          <a:xfrm>
            <a:off x="611187" y="5105400"/>
            <a:ext cx="2514600" cy="990600"/>
          </a:xfrm>
          <a:prstGeom prst="rect">
            <a:avLst/>
          </a:prstGeom>
          <a:pattFill prst="pct25">
            <a:fgClr>
              <a:srgbClr val="FAFD00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25" name="Rectangle 3" descr="25%"/>
          <p:cNvSpPr>
            <a:spLocks noChangeArrowheads="1"/>
          </p:cNvSpPr>
          <p:nvPr/>
        </p:nvSpPr>
        <p:spPr bwMode="auto">
          <a:xfrm>
            <a:off x="611187" y="4495800"/>
            <a:ext cx="2514600" cy="609600"/>
          </a:xfrm>
          <a:prstGeom prst="rect">
            <a:avLst/>
          </a:prstGeom>
          <a:pattFill prst="pct25">
            <a:fgClr>
              <a:schemeClr val="tx2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26" name="Rectangle 4" descr="25%"/>
          <p:cNvSpPr>
            <a:spLocks noChangeArrowheads="1"/>
          </p:cNvSpPr>
          <p:nvPr/>
        </p:nvSpPr>
        <p:spPr bwMode="auto">
          <a:xfrm>
            <a:off x="611187" y="3581400"/>
            <a:ext cx="2514600" cy="914400"/>
          </a:xfrm>
          <a:prstGeom prst="rect">
            <a:avLst/>
          </a:prstGeom>
          <a:pattFill prst="pct25">
            <a:fgClr>
              <a:schemeClr val="accent2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27" name="Rectangle 5" descr="25%"/>
          <p:cNvSpPr>
            <a:spLocks noChangeArrowheads="1"/>
          </p:cNvSpPr>
          <p:nvPr/>
        </p:nvSpPr>
        <p:spPr bwMode="auto">
          <a:xfrm>
            <a:off x="611187" y="1524000"/>
            <a:ext cx="2514600" cy="533400"/>
          </a:xfrm>
          <a:prstGeom prst="rect">
            <a:avLst/>
          </a:prstGeom>
          <a:pattFill prst="pct25">
            <a:fgClr>
              <a:srgbClr val="E5405D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28" name="Rectangle 6" descr="25%"/>
          <p:cNvSpPr>
            <a:spLocks noChangeArrowheads="1"/>
          </p:cNvSpPr>
          <p:nvPr/>
        </p:nvSpPr>
        <p:spPr bwMode="auto">
          <a:xfrm>
            <a:off x="611187" y="774700"/>
            <a:ext cx="2514600" cy="749300"/>
          </a:xfrm>
          <a:prstGeom prst="rect">
            <a:avLst/>
          </a:prstGeom>
          <a:pattFill prst="pct25">
            <a:fgClr>
              <a:srgbClr val="00B7A5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623887" y="774700"/>
            <a:ext cx="2489200" cy="568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eaLnBrk="0" hangingPunct="0"/>
            <a:endParaRPr lang="en-US" sz="1800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623887" y="20828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623887" y="35814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623887" y="51054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623887" y="15240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3098800" y="6186488"/>
            <a:ext cx="598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0x0</a:t>
            </a: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1022350" y="457200"/>
            <a:ext cx="1552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000000"/>
                </a:solidFill>
                <a:latin typeface="Courier" charset="0"/>
                <a:cs typeface="Arial" charset="0"/>
              </a:rPr>
              <a:t>0x7fffffff</a:t>
            </a: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617537" y="4495800"/>
            <a:ext cx="25019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992187" y="4572000"/>
            <a:ext cx="173920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b="1" dirty="0" smtClean="0">
                <a:solidFill>
                  <a:srgbClr val="F3F3F3"/>
                </a:solidFill>
                <a:latin typeface="Helvetica" charset="0"/>
                <a:cs typeface="Arial" charset="0"/>
              </a:rPr>
              <a:t>Static data</a:t>
            </a:r>
            <a:endParaRPr lang="en-US" b="1" dirty="0">
              <a:solidFill>
                <a:srgbClr val="F3F3F3"/>
              </a:solidFill>
              <a:latin typeface="Helvetica" charset="0"/>
              <a:cs typeface="Arial" charset="0"/>
            </a:endParaRPr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738187" y="3657600"/>
            <a:ext cx="2184400" cy="828675"/>
          </a:xfrm>
          <a:prstGeom prst="rect">
            <a:avLst/>
          </a:prstGeom>
          <a:noFill/>
          <a:ln>
            <a:noFill/>
          </a:ln>
        </p:spPr>
        <p:txBody>
          <a:bodyPr wrap="none" lIns="90487" tIns="44450" rIns="90487" bIns="44450">
            <a:spAutoFit/>
          </a:bodyPr>
          <a:lstStyle/>
          <a:p>
            <a:pPr algn="ctr" defTabSz="914400" eaLnBrk="0" hangingPunct="0">
              <a:defRPr/>
            </a:pPr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Dynamic data</a:t>
            </a:r>
          </a:p>
          <a:p>
            <a:pPr algn="ctr" defTabSz="914400" eaLnBrk="0" hangingPunct="0">
              <a:defRPr/>
            </a:pPr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(heap/BSS)</a:t>
            </a: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1296987" y="5181600"/>
            <a:ext cx="12128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 defTabSz="914400" eaLnBrk="0" hangingPunct="0"/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Text</a:t>
            </a:r>
          </a:p>
          <a:p>
            <a:pPr algn="ctr" defTabSz="914400" eaLnBrk="0" hangingPunct="0"/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(code)</a:t>
            </a:r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1328737" y="1598613"/>
            <a:ext cx="10033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b="1" dirty="0">
                <a:solidFill>
                  <a:srgbClr val="F3F3F3"/>
                </a:solidFill>
                <a:latin typeface="Helvetica" charset="0"/>
                <a:cs typeface="Arial" charset="0"/>
              </a:rPr>
              <a:t>Stack</a:t>
            </a: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1222375" y="957263"/>
            <a:ext cx="12096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914400" eaLnBrk="0" hangingPunct="0"/>
            <a:r>
              <a:rPr lang="en-US" sz="1800" b="1">
                <a:solidFill>
                  <a:srgbClr val="FF5008"/>
                </a:solidFill>
                <a:latin typeface="Helvetica" charset="0"/>
                <a:cs typeface="Arial" charset="0"/>
              </a:rPr>
              <a:t>Reserved</a:t>
            </a:r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>
            <a:off x="609600" y="6096000"/>
            <a:ext cx="248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Down Arrow 42"/>
          <p:cNvSpPr/>
          <p:nvPr/>
        </p:nvSpPr>
        <p:spPr bwMode="auto">
          <a:xfrm rot="10800000" flipV="1">
            <a:off x="1584325" y="2100263"/>
            <a:ext cx="492125" cy="614362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44" name="Down Arrow 43"/>
          <p:cNvSpPr/>
          <p:nvPr/>
        </p:nvSpPr>
        <p:spPr bwMode="auto">
          <a:xfrm rot="10800000">
            <a:off x="1584325" y="2967038"/>
            <a:ext cx="492125" cy="614362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  <a:cs typeface="Arial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14" y="1676400"/>
            <a:ext cx="271848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11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Group 17"/>
          <p:cNvGrpSpPr>
            <a:grpSpLocks/>
          </p:cNvGrpSpPr>
          <p:nvPr/>
        </p:nvGrpSpPr>
        <p:grpSpPr bwMode="auto">
          <a:xfrm>
            <a:off x="6884988" y="2089150"/>
            <a:ext cx="914400" cy="914400"/>
            <a:chOff x="4480" y="2017"/>
            <a:chExt cx="576" cy="576"/>
          </a:xfrm>
        </p:grpSpPr>
        <p:sp>
          <p:nvSpPr>
            <p:cNvPr id="66590" name="Oval 18"/>
            <p:cNvSpPr>
              <a:spLocks noChangeArrowheads="1"/>
            </p:cNvSpPr>
            <p:nvPr/>
          </p:nvSpPr>
          <p:spPr bwMode="auto">
            <a:xfrm>
              <a:off x="4480" y="2017"/>
              <a:ext cx="576" cy="576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6591" name="AutoShape 19"/>
            <p:cNvSpPr>
              <a:spLocks noChangeArrowheads="1"/>
            </p:cNvSpPr>
            <p:nvPr/>
          </p:nvSpPr>
          <p:spPr bwMode="auto">
            <a:xfrm flipH="1">
              <a:off x="4680" y="2144"/>
              <a:ext cx="197" cy="336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6592" name="AutoShape 20"/>
            <p:cNvSpPr>
              <a:spLocks noChangeArrowheads="1"/>
            </p:cNvSpPr>
            <p:nvPr/>
          </p:nvSpPr>
          <p:spPr bwMode="auto">
            <a:xfrm rot="-8460389">
              <a:off x="4505" y="2094"/>
              <a:ext cx="69" cy="7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66562" name="AutoShape 21"/>
          <p:cNvSpPr>
            <a:spLocks noChangeArrowheads="1"/>
          </p:cNvSpPr>
          <p:nvPr/>
        </p:nvSpPr>
        <p:spPr bwMode="auto">
          <a:xfrm>
            <a:off x="6972300" y="3617913"/>
            <a:ext cx="704850" cy="80962"/>
          </a:xfrm>
          <a:prstGeom prst="flowChart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6563" name="AutoShape 22"/>
          <p:cNvSpPr>
            <a:spLocks noChangeArrowheads="1"/>
          </p:cNvSpPr>
          <p:nvPr/>
        </p:nvSpPr>
        <p:spPr bwMode="auto">
          <a:xfrm>
            <a:off x="6972300" y="3698875"/>
            <a:ext cx="704850" cy="80963"/>
          </a:xfrm>
          <a:prstGeom prst="flowChart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6564" name="AutoShape 23"/>
          <p:cNvSpPr>
            <a:spLocks noChangeArrowheads="1"/>
          </p:cNvSpPr>
          <p:nvPr/>
        </p:nvSpPr>
        <p:spPr bwMode="auto">
          <a:xfrm>
            <a:off x="6972300" y="3779838"/>
            <a:ext cx="704850" cy="80962"/>
          </a:xfrm>
          <a:prstGeom prst="flowChart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6565" name="AutoShape 24"/>
          <p:cNvSpPr>
            <a:spLocks noChangeArrowheads="1"/>
          </p:cNvSpPr>
          <p:nvPr/>
        </p:nvSpPr>
        <p:spPr bwMode="auto">
          <a:xfrm>
            <a:off x="6972300" y="3860800"/>
            <a:ext cx="704850" cy="80963"/>
          </a:xfrm>
          <a:prstGeom prst="flowChart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6566" name="AutoShape 25"/>
          <p:cNvSpPr>
            <a:spLocks noChangeArrowheads="1"/>
          </p:cNvSpPr>
          <p:nvPr/>
        </p:nvSpPr>
        <p:spPr bwMode="auto">
          <a:xfrm>
            <a:off x="6972300" y="3941763"/>
            <a:ext cx="704850" cy="80962"/>
          </a:xfrm>
          <a:prstGeom prst="flowChart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6567" name="AutoShape 26"/>
          <p:cNvSpPr>
            <a:spLocks noChangeArrowheads="1"/>
          </p:cNvSpPr>
          <p:nvPr/>
        </p:nvSpPr>
        <p:spPr bwMode="auto">
          <a:xfrm>
            <a:off x="6972300" y="4022725"/>
            <a:ext cx="704850" cy="80963"/>
          </a:xfrm>
          <a:prstGeom prst="flowChart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6568" name="AutoShape 27"/>
          <p:cNvSpPr>
            <a:spLocks noChangeArrowheads="1"/>
          </p:cNvSpPr>
          <p:nvPr/>
        </p:nvSpPr>
        <p:spPr bwMode="auto">
          <a:xfrm>
            <a:off x="6972300" y="4103688"/>
            <a:ext cx="704850" cy="80962"/>
          </a:xfrm>
          <a:prstGeom prst="flowChart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6569" name="AutoShape 28"/>
          <p:cNvSpPr>
            <a:spLocks noChangeArrowheads="1"/>
          </p:cNvSpPr>
          <p:nvPr/>
        </p:nvSpPr>
        <p:spPr bwMode="auto">
          <a:xfrm>
            <a:off x="6972300" y="4184650"/>
            <a:ext cx="704850" cy="80963"/>
          </a:xfrm>
          <a:prstGeom prst="flowChart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6570" name="AutoShape 29"/>
          <p:cNvSpPr>
            <a:spLocks noChangeArrowheads="1"/>
          </p:cNvSpPr>
          <p:nvPr/>
        </p:nvSpPr>
        <p:spPr bwMode="auto">
          <a:xfrm>
            <a:off x="6972300" y="4256088"/>
            <a:ext cx="704850" cy="80962"/>
          </a:xfrm>
          <a:prstGeom prst="flowChart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6571" name="AutoShape 30"/>
          <p:cNvSpPr>
            <a:spLocks noChangeArrowheads="1"/>
          </p:cNvSpPr>
          <p:nvPr/>
        </p:nvSpPr>
        <p:spPr bwMode="auto">
          <a:xfrm>
            <a:off x="6972300" y="4337050"/>
            <a:ext cx="704850" cy="80963"/>
          </a:xfrm>
          <a:prstGeom prst="flowChart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6572" name="AutoShape 31"/>
          <p:cNvSpPr>
            <a:spLocks noChangeArrowheads="1"/>
          </p:cNvSpPr>
          <p:nvPr/>
        </p:nvSpPr>
        <p:spPr bwMode="auto">
          <a:xfrm>
            <a:off x="6972300" y="4418013"/>
            <a:ext cx="704850" cy="80962"/>
          </a:xfrm>
          <a:prstGeom prst="flowChart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6573" name="AutoShape 32"/>
          <p:cNvSpPr>
            <a:spLocks noChangeArrowheads="1"/>
          </p:cNvSpPr>
          <p:nvPr/>
        </p:nvSpPr>
        <p:spPr bwMode="auto">
          <a:xfrm>
            <a:off x="6972300" y="4498975"/>
            <a:ext cx="704850" cy="80963"/>
          </a:xfrm>
          <a:prstGeom prst="flowChart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6574" name="AutoShape 33"/>
          <p:cNvSpPr>
            <a:spLocks noChangeArrowheads="1"/>
          </p:cNvSpPr>
          <p:nvPr/>
        </p:nvSpPr>
        <p:spPr bwMode="auto">
          <a:xfrm>
            <a:off x="6972300" y="4579938"/>
            <a:ext cx="704850" cy="80962"/>
          </a:xfrm>
          <a:prstGeom prst="flowChart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6575" name="AutoShape 34"/>
          <p:cNvSpPr>
            <a:spLocks noChangeArrowheads="1"/>
          </p:cNvSpPr>
          <p:nvPr/>
        </p:nvSpPr>
        <p:spPr bwMode="auto">
          <a:xfrm>
            <a:off x="6972300" y="4660900"/>
            <a:ext cx="704850" cy="80963"/>
          </a:xfrm>
          <a:prstGeom prst="flowChart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6576" name="AutoShape 35"/>
          <p:cNvSpPr>
            <a:spLocks noChangeArrowheads="1"/>
          </p:cNvSpPr>
          <p:nvPr/>
        </p:nvSpPr>
        <p:spPr bwMode="auto">
          <a:xfrm>
            <a:off x="6972300" y="4741863"/>
            <a:ext cx="704850" cy="80962"/>
          </a:xfrm>
          <a:prstGeom prst="flowChart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6577" name="AutoShape 36"/>
          <p:cNvSpPr>
            <a:spLocks noChangeArrowheads="1"/>
          </p:cNvSpPr>
          <p:nvPr/>
        </p:nvSpPr>
        <p:spPr bwMode="auto">
          <a:xfrm>
            <a:off x="6972300" y="4822825"/>
            <a:ext cx="704850" cy="80963"/>
          </a:xfrm>
          <a:prstGeom prst="flowChart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6578" name="Text Box 37"/>
          <p:cNvSpPr txBox="1">
            <a:spLocks noChangeArrowheads="1"/>
          </p:cNvSpPr>
          <p:nvPr/>
        </p:nvSpPr>
        <p:spPr bwMode="auto">
          <a:xfrm>
            <a:off x="6824663" y="4879975"/>
            <a:ext cx="95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</a:rPr>
              <a:t>registers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6579" name="Rectangle 38"/>
          <p:cNvSpPr>
            <a:spLocks noChangeArrowheads="1"/>
          </p:cNvSpPr>
          <p:nvPr/>
        </p:nvSpPr>
        <p:spPr bwMode="auto">
          <a:xfrm>
            <a:off x="6430963" y="1898650"/>
            <a:ext cx="1798637" cy="35306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6580" name="Text Box 39"/>
          <p:cNvSpPr txBox="1">
            <a:spLocks noChangeArrowheads="1"/>
          </p:cNvSpPr>
          <p:nvPr/>
        </p:nvSpPr>
        <p:spPr bwMode="auto">
          <a:xfrm>
            <a:off x="6357938" y="1530350"/>
            <a:ext cx="1185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</a:rPr>
              <a:t>CPU core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6581" name="Text Box 40"/>
          <p:cNvSpPr txBox="1">
            <a:spLocks noChangeArrowheads="1"/>
          </p:cNvSpPr>
          <p:nvPr/>
        </p:nvSpPr>
        <p:spPr bwMode="auto">
          <a:xfrm>
            <a:off x="6664325" y="3505200"/>
            <a:ext cx="361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200">
                <a:solidFill>
                  <a:srgbClr val="000000"/>
                </a:solidFill>
              </a:rPr>
              <a:t>R0</a:t>
            </a:r>
          </a:p>
        </p:txBody>
      </p:sp>
      <p:sp>
        <p:nvSpPr>
          <p:cNvPr id="66582" name="Text Box 41"/>
          <p:cNvSpPr txBox="1">
            <a:spLocks noChangeArrowheads="1"/>
          </p:cNvSpPr>
          <p:nvPr/>
        </p:nvSpPr>
        <p:spPr bwMode="auto">
          <a:xfrm>
            <a:off x="6664325" y="4103688"/>
            <a:ext cx="361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200">
                <a:solidFill>
                  <a:srgbClr val="000000"/>
                </a:solidFill>
              </a:rPr>
              <a:t>Rn</a:t>
            </a:r>
          </a:p>
        </p:txBody>
      </p:sp>
      <p:sp>
        <p:nvSpPr>
          <p:cNvPr id="66583" name="Text Box 42"/>
          <p:cNvSpPr txBox="1">
            <a:spLocks noChangeArrowheads="1"/>
          </p:cNvSpPr>
          <p:nvPr/>
        </p:nvSpPr>
        <p:spPr bwMode="auto">
          <a:xfrm>
            <a:off x="6656388" y="4570413"/>
            <a:ext cx="369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200">
                <a:solidFill>
                  <a:srgbClr val="000000"/>
                </a:solidFill>
              </a:rPr>
              <a:t>PC</a:t>
            </a:r>
          </a:p>
        </p:txBody>
      </p:sp>
      <p:sp>
        <p:nvSpPr>
          <p:cNvPr id="66584" name="Text Box 45"/>
          <p:cNvSpPr txBox="1">
            <a:spLocks noChangeArrowheads="1"/>
          </p:cNvSpPr>
          <p:nvPr/>
        </p:nvSpPr>
        <p:spPr bwMode="auto">
          <a:xfrm>
            <a:off x="7202488" y="4548188"/>
            <a:ext cx="2524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200">
                <a:solidFill>
                  <a:srgbClr val="FC0128"/>
                </a:solidFill>
              </a:rPr>
              <a:t>x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85" name="AutoShape 47"/>
          <p:cNvSpPr>
            <a:spLocks noChangeArrowheads="1"/>
          </p:cNvSpPr>
          <p:nvPr/>
        </p:nvSpPr>
        <p:spPr bwMode="auto">
          <a:xfrm>
            <a:off x="6972300" y="3276600"/>
            <a:ext cx="704850" cy="80963"/>
          </a:xfrm>
          <a:prstGeom prst="flowChartProcess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6586" name="Text Box 48"/>
          <p:cNvSpPr txBox="1">
            <a:spLocks noChangeArrowheads="1"/>
          </p:cNvSpPr>
          <p:nvPr/>
        </p:nvSpPr>
        <p:spPr bwMode="auto">
          <a:xfrm>
            <a:off x="6491288" y="3159125"/>
            <a:ext cx="523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200">
                <a:solidFill>
                  <a:srgbClr val="000000"/>
                </a:solidFill>
              </a:rPr>
              <a:t>mode</a:t>
            </a:r>
          </a:p>
        </p:txBody>
      </p:sp>
      <p:sp>
        <p:nvSpPr>
          <p:cNvPr id="66587" name="Rectangle 49"/>
          <p:cNvSpPr>
            <a:spLocks noChangeArrowheads="1"/>
          </p:cNvSpPr>
          <p:nvPr/>
        </p:nvSpPr>
        <p:spPr bwMode="auto">
          <a:xfrm>
            <a:off x="381000" y="1524049"/>
            <a:ext cx="5562600" cy="507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r>
              <a:rPr lang="en-US" sz="1800" dirty="0">
                <a:solidFill>
                  <a:srgbClr val="000000"/>
                </a:solidFill>
              </a:rPr>
              <a:t>CPU </a:t>
            </a:r>
            <a:r>
              <a:rPr lang="en-US" sz="1800" b="1" dirty="0">
                <a:solidFill>
                  <a:srgbClr val="651222"/>
                </a:solidFill>
              </a:rPr>
              <a:t>mode</a:t>
            </a:r>
            <a:r>
              <a:rPr lang="en-US" sz="1800" dirty="0">
                <a:solidFill>
                  <a:srgbClr val="651222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(a field in some status register) indicates whether a machine CPU (core) is running in a </a:t>
            </a:r>
            <a:r>
              <a:rPr lang="en-US" sz="1800" b="1" dirty="0">
                <a:solidFill>
                  <a:srgbClr val="000000"/>
                </a:solidFill>
              </a:rPr>
              <a:t>user</a:t>
            </a:r>
            <a:r>
              <a:rPr lang="en-US" sz="1800" dirty="0">
                <a:solidFill>
                  <a:srgbClr val="000000"/>
                </a:solidFill>
              </a:rPr>
              <a:t> program or in the protected </a:t>
            </a:r>
            <a:r>
              <a:rPr lang="en-US" sz="1800" b="1" dirty="0" smtClean="0">
                <a:solidFill>
                  <a:srgbClr val="000000"/>
                </a:solidFill>
              </a:rPr>
              <a:t>kernel</a:t>
            </a:r>
            <a:r>
              <a:rPr lang="en-US" sz="1800" dirty="0" smtClean="0">
                <a:solidFill>
                  <a:srgbClr val="000000"/>
                </a:solidFill>
              </a:rPr>
              <a:t> (protected mode).</a:t>
            </a:r>
            <a:endParaRPr lang="en-US" sz="1800" dirty="0">
              <a:solidFill>
                <a:srgbClr val="000000"/>
              </a:solidFill>
            </a:endParaRPr>
          </a:p>
          <a:p>
            <a:pPr defTabSz="914400"/>
            <a:endParaRPr lang="en-US" sz="1800" dirty="0">
              <a:solidFill>
                <a:srgbClr val="000000"/>
              </a:solidFill>
            </a:endParaRPr>
          </a:p>
          <a:p>
            <a:pPr defTabSz="914400"/>
            <a:r>
              <a:rPr lang="en-US" sz="1800" dirty="0">
                <a:solidFill>
                  <a:srgbClr val="000000"/>
                </a:solidFill>
              </a:rPr>
              <a:t>Some instructions or register accesses are legal only when the CPU (core) is executing in kernel mode.</a:t>
            </a:r>
          </a:p>
          <a:p>
            <a:pPr defTabSz="914400"/>
            <a:endParaRPr lang="en-US" sz="1800" dirty="0">
              <a:solidFill>
                <a:srgbClr val="000000"/>
              </a:solidFill>
            </a:endParaRPr>
          </a:p>
          <a:p>
            <a:pPr defTabSz="914400"/>
            <a:r>
              <a:rPr lang="en-US" sz="1800" dirty="0">
                <a:solidFill>
                  <a:srgbClr val="000000"/>
                </a:solidFill>
              </a:rPr>
              <a:t>CPU mode transitions to kernel mode only on machine exception events (</a:t>
            </a:r>
            <a:r>
              <a:rPr lang="en-US" sz="1800" b="1" dirty="0">
                <a:solidFill>
                  <a:srgbClr val="000000"/>
                </a:solidFill>
              </a:rPr>
              <a:t>trap, fault, interrupt</a:t>
            </a:r>
            <a:r>
              <a:rPr lang="en-US" sz="1800" dirty="0">
                <a:solidFill>
                  <a:srgbClr val="000000"/>
                </a:solidFill>
              </a:rPr>
              <a:t>), which transfers control to a </a:t>
            </a:r>
            <a:r>
              <a:rPr lang="en-US" sz="1800" dirty="0" smtClean="0">
                <a:solidFill>
                  <a:srgbClr val="000000"/>
                </a:solidFill>
              </a:rPr>
              <a:t>trusted handler routine </a:t>
            </a:r>
            <a:r>
              <a:rPr lang="en-US" sz="1800" dirty="0">
                <a:solidFill>
                  <a:srgbClr val="000000"/>
                </a:solidFill>
              </a:rPr>
              <a:t>registered </a:t>
            </a:r>
            <a:r>
              <a:rPr lang="en-US" sz="1800" dirty="0" smtClean="0">
                <a:solidFill>
                  <a:srgbClr val="000000"/>
                </a:solidFill>
              </a:rPr>
              <a:t>with </a:t>
            </a:r>
            <a:r>
              <a:rPr lang="en-US" sz="1800" dirty="0">
                <a:solidFill>
                  <a:srgbClr val="000000"/>
                </a:solidFill>
              </a:rPr>
              <a:t>the machine at </a:t>
            </a:r>
            <a:r>
              <a:rPr lang="en-US" sz="1800" dirty="0" smtClean="0">
                <a:solidFill>
                  <a:srgbClr val="000000"/>
                </a:solidFill>
              </a:rPr>
              <a:t>kernel boot </a:t>
            </a:r>
            <a:r>
              <a:rPr lang="en-US" sz="1800" dirty="0">
                <a:solidFill>
                  <a:srgbClr val="000000"/>
                </a:solidFill>
              </a:rPr>
              <a:t>time.</a:t>
            </a:r>
          </a:p>
          <a:p>
            <a:pPr defTabSz="914400"/>
            <a:endParaRPr lang="en-US" sz="1800" dirty="0">
              <a:solidFill>
                <a:srgbClr val="000000"/>
              </a:solidFill>
            </a:endParaRPr>
          </a:p>
          <a:p>
            <a:pPr defTabSz="914400"/>
            <a:r>
              <a:rPr lang="en-US" sz="1800" dirty="0">
                <a:solidFill>
                  <a:srgbClr val="000000"/>
                </a:solidFill>
              </a:rPr>
              <a:t>So only the kernel program chooses what code ever runs in the kernel mode (or so we hope and intend).</a:t>
            </a:r>
          </a:p>
          <a:p>
            <a:pPr defTabSz="914400"/>
            <a:endParaRPr lang="en-US" sz="1800" dirty="0">
              <a:solidFill>
                <a:srgbClr val="000000"/>
              </a:solidFill>
            </a:endParaRPr>
          </a:p>
          <a:p>
            <a:pPr defTabSz="914400"/>
            <a:r>
              <a:rPr lang="en-US" sz="1800" dirty="0">
                <a:solidFill>
                  <a:srgbClr val="000000"/>
                </a:solidFill>
              </a:rPr>
              <a:t>A kernel handler can read the user register values at the time of the event, and modify them arbitrarily before (optionally) returning to user mode.</a:t>
            </a:r>
          </a:p>
        </p:txBody>
      </p:sp>
      <p:sp>
        <p:nvSpPr>
          <p:cNvPr id="66588" name="Title 9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CPU m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ode: User and Kernel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6589" name="Text Box 40"/>
          <p:cNvSpPr txBox="1">
            <a:spLocks noChangeArrowheads="1"/>
          </p:cNvSpPr>
          <p:nvPr/>
        </p:nvSpPr>
        <p:spPr bwMode="auto">
          <a:xfrm>
            <a:off x="7696200" y="3152775"/>
            <a:ext cx="44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200">
                <a:solidFill>
                  <a:srgbClr val="000000"/>
                </a:solidFill>
              </a:rPr>
              <a:t>U/K</a:t>
            </a:r>
          </a:p>
        </p:txBody>
      </p:sp>
    </p:spTree>
    <p:extLst>
      <p:ext uri="{BB962C8B-B14F-4D97-AF65-F5344CB8AC3E}">
        <p14:creationId xmlns:p14="http://schemas.microsoft.com/office/powerpoint/2010/main" val="18329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438400" y="2514600"/>
            <a:ext cx="3124200" cy="152400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562600" y="2514600"/>
            <a:ext cx="3124200" cy="152400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438400" y="4038600"/>
            <a:ext cx="3124200" cy="152400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562600" y="4038600"/>
            <a:ext cx="3124200" cy="152400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Arial" charset="0"/>
            </a:endParaRPr>
          </a:p>
        </p:txBody>
      </p:sp>
      <p:sp>
        <p:nvSpPr>
          <p:cNvPr id="108549" name="TextBox 7"/>
          <p:cNvSpPr txBox="1">
            <a:spLocks noChangeArrowheads="1"/>
          </p:cNvSpPr>
          <p:nvPr/>
        </p:nvSpPr>
        <p:spPr bwMode="auto">
          <a:xfrm>
            <a:off x="457200" y="2754313"/>
            <a:ext cx="2133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3367"/>
                </a:solidFill>
                <a:cs typeface="Arial" charset="0"/>
              </a:rPr>
              <a:t>synchronous</a:t>
            </a:r>
          </a:p>
          <a:p>
            <a:pPr algn="ctr"/>
            <a:r>
              <a:rPr lang="en-US" sz="2000">
                <a:solidFill>
                  <a:schemeClr val="tx1"/>
                </a:solidFill>
                <a:cs typeface="Arial" charset="0"/>
              </a:rPr>
              <a:t>caused by an instruction</a:t>
            </a:r>
          </a:p>
        </p:txBody>
      </p:sp>
      <p:sp>
        <p:nvSpPr>
          <p:cNvPr id="108550" name="TextBox 8"/>
          <p:cNvSpPr txBox="1">
            <a:spLocks noChangeArrowheads="1"/>
          </p:cNvSpPr>
          <p:nvPr/>
        </p:nvSpPr>
        <p:spPr bwMode="auto">
          <a:xfrm>
            <a:off x="457200" y="4114800"/>
            <a:ext cx="1981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3367"/>
                </a:solidFill>
                <a:cs typeface="Arial" charset="0"/>
              </a:rPr>
              <a:t>asynchronous</a:t>
            </a:r>
          </a:p>
          <a:p>
            <a:pPr algn="ctr"/>
            <a:r>
              <a:rPr lang="en-US" sz="2000">
                <a:solidFill>
                  <a:schemeClr val="tx1"/>
                </a:solidFill>
                <a:cs typeface="Arial" charset="0"/>
              </a:rPr>
              <a:t>caused by some other event</a:t>
            </a:r>
          </a:p>
        </p:txBody>
      </p:sp>
      <p:sp>
        <p:nvSpPr>
          <p:cNvPr id="108551" name="TextBox 9"/>
          <p:cNvSpPr txBox="1">
            <a:spLocks noChangeArrowheads="1"/>
          </p:cNvSpPr>
          <p:nvPr/>
        </p:nvSpPr>
        <p:spPr bwMode="auto">
          <a:xfrm>
            <a:off x="2895600" y="1752600"/>
            <a:ext cx="2438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3367"/>
                </a:solidFill>
                <a:cs typeface="Arial" charset="0"/>
              </a:rPr>
              <a:t>intentional</a:t>
            </a:r>
          </a:p>
          <a:p>
            <a:pPr algn="ctr"/>
            <a:r>
              <a:rPr lang="en-US" sz="1800">
                <a:solidFill>
                  <a:schemeClr val="tx1"/>
                </a:solidFill>
                <a:cs typeface="Arial" charset="0"/>
              </a:rPr>
              <a:t>happens every time</a:t>
            </a:r>
          </a:p>
        </p:txBody>
      </p:sp>
      <p:sp>
        <p:nvSpPr>
          <p:cNvPr id="108552" name="TextBox 10"/>
          <p:cNvSpPr txBox="1">
            <a:spLocks noChangeArrowheads="1"/>
          </p:cNvSpPr>
          <p:nvPr/>
        </p:nvSpPr>
        <p:spPr bwMode="auto">
          <a:xfrm>
            <a:off x="5867400" y="1752600"/>
            <a:ext cx="2438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3367"/>
                </a:solidFill>
                <a:cs typeface="Arial" charset="0"/>
              </a:rPr>
              <a:t>unintentional</a:t>
            </a:r>
          </a:p>
          <a:p>
            <a:pPr algn="ctr"/>
            <a:r>
              <a:rPr lang="en-US" sz="1800">
                <a:solidFill>
                  <a:schemeClr val="tx1"/>
                </a:solidFill>
                <a:cs typeface="Arial" charset="0"/>
              </a:rPr>
              <a:t>contributing factors</a:t>
            </a:r>
          </a:p>
        </p:txBody>
      </p:sp>
      <p:sp>
        <p:nvSpPr>
          <p:cNvPr id="108553" name="TextBox 11"/>
          <p:cNvSpPr txBox="1">
            <a:spLocks noChangeArrowheads="1"/>
          </p:cNvSpPr>
          <p:nvPr/>
        </p:nvSpPr>
        <p:spPr bwMode="auto">
          <a:xfrm>
            <a:off x="2895600" y="2647950"/>
            <a:ext cx="2438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3367"/>
                </a:solidFill>
                <a:cs typeface="Arial" charset="0"/>
              </a:rPr>
              <a:t>trap: system call</a:t>
            </a:r>
          </a:p>
          <a:p>
            <a:pPr algn="ctr"/>
            <a:r>
              <a:rPr lang="en-US" sz="1800">
                <a:solidFill>
                  <a:schemeClr val="tx1"/>
                </a:solidFill>
                <a:cs typeface="Arial" charset="0"/>
              </a:rPr>
              <a:t>open, close, read, write, fork, exec, exit, wait, kill, etc.</a:t>
            </a:r>
          </a:p>
        </p:txBody>
      </p:sp>
      <p:sp>
        <p:nvSpPr>
          <p:cNvPr id="108554" name="TextBox 12"/>
          <p:cNvSpPr txBox="1">
            <a:spLocks noChangeArrowheads="1"/>
          </p:cNvSpPr>
          <p:nvPr/>
        </p:nvSpPr>
        <p:spPr bwMode="auto">
          <a:xfrm>
            <a:off x="5791200" y="2667000"/>
            <a:ext cx="27432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3367"/>
                </a:solidFill>
                <a:cs typeface="Arial" charset="0"/>
              </a:rPr>
              <a:t>fault</a:t>
            </a:r>
          </a:p>
          <a:p>
            <a:pPr algn="ctr"/>
            <a:r>
              <a:rPr lang="en-US" sz="1800">
                <a:solidFill>
                  <a:schemeClr val="tx1"/>
                </a:solidFill>
                <a:cs typeface="Arial" charset="0"/>
              </a:rPr>
              <a:t>invalid or protected address or opcode, page fault, overflow, etc.</a:t>
            </a:r>
          </a:p>
        </p:txBody>
      </p:sp>
      <p:sp>
        <p:nvSpPr>
          <p:cNvPr id="108555" name="TextBox 13"/>
          <p:cNvSpPr txBox="1">
            <a:spLocks noChangeArrowheads="1"/>
          </p:cNvSpPr>
          <p:nvPr/>
        </p:nvSpPr>
        <p:spPr bwMode="auto">
          <a:xfrm>
            <a:off x="5562600" y="4179888"/>
            <a:ext cx="29718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3367"/>
                </a:solidFill>
                <a:cs typeface="Arial" charset="0"/>
              </a:rPr>
              <a:t>interrupt</a:t>
            </a:r>
          </a:p>
          <a:p>
            <a:pPr algn="ctr"/>
            <a:r>
              <a:rPr lang="en-US" sz="1800">
                <a:solidFill>
                  <a:schemeClr val="tx1"/>
                </a:solidFill>
                <a:cs typeface="Arial" charset="0"/>
              </a:rPr>
              <a:t>caused by an external event: I/O op completed, clock tick, power fail, etc. </a:t>
            </a:r>
          </a:p>
        </p:txBody>
      </p:sp>
      <p:sp>
        <p:nvSpPr>
          <p:cNvPr id="108556" name="Rectangle 14"/>
          <p:cNvSpPr>
            <a:spLocks noChangeArrowheads="1"/>
          </p:cNvSpPr>
          <p:nvPr/>
        </p:nvSpPr>
        <p:spPr bwMode="auto">
          <a:xfrm>
            <a:off x="2709863" y="4170363"/>
            <a:ext cx="27003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1800">
                <a:solidFill>
                  <a:schemeClr val="bg2"/>
                </a:solidFill>
              </a:rPr>
              <a:t>“</a:t>
            </a:r>
            <a:r>
              <a:rPr lang="en-US" altLang="ja-JP" sz="1800">
                <a:solidFill>
                  <a:schemeClr val="bg2"/>
                </a:solidFill>
              </a:rPr>
              <a:t>software interrupt</a:t>
            </a:r>
            <a:r>
              <a:rPr lang="ja-JP" altLang="en-US" sz="1800">
                <a:solidFill>
                  <a:schemeClr val="bg2"/>
                </a:solidFill>
              </a:rPr>
              <a:t>”</a:t>
            </a:r>
            <a:r>
              <a:rPr lang="en-US" altLang="ja-JP" sz="1800">
                <a:solidFill>
                  <a:schemeClr val="bg2"/>
                </a:solidFill>
              </a:rPr>
              <a:t> software requests an interrupt to be delivered at a later time</a:t>
            </a:r>
          </a:p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08557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Exceptions: trap, fault, interrupt</a:t>
            </a:r>
          </a:p>
        </p:txBody>
      </p:sp>
    </p:spTree>
    <p:extLst>
      <p:ext uri="{BB962C8B-B14F-4D97-AF65-F5344CB8AC3E}">
        <p14:creationId xmlns:p14="http://schemas.microsoft.com/office/powerpoint/2010/main" val="337264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3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6425" cy="1554163"/>
          </a:xfrm>
        </p:spPr>
        <p:txBody>
          <a:bodyPr/>
          <a:lstStyle/>
          <a:p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Kernel Stacks and Trap/Fault Handling</a:t>
            </a:r>
          </a:p>
        </p:txBody>
      </p:sp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2847975" y="1604963"/>
            <a:ext cx="882650" cy="339725"/>
          </a:xfrm>
          <a:prstGeom prst="flowChartProcess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7587" name="AutoShape 4"/>
          <p:cNvSpPr>
            <a:spLocks noChangeArrowheads="1"/>
          </p:cNvSpPr>
          <p:nvPr/>
        </p:nvSpPr>
        <p:spPr bwMode="auto">
          <a:xfrm>
            <a:off x="2847975" y="1952625"/>
            <a:ext cx="882650" cy="203200"/>
          </a:xfrm>
          <a:prstGeom prst="flowChartProcess">
            <a:avLst/>
          </a:prstGeom>
          <a:solidFill>
            <a:srgbClr val="00808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r>
              <a:rPr lang="en-US" sz="1600">
                <a:solidFill>
                  <a:srgbClr val="000000"/>
                </a:solidFill>
              </a:rPr>
              <a:t>data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7588" name="AutoShape 5"/>
          <p:cNvSpPr>
            <a:spLocks noChangeArrowheads="1"/>
          </p:cNvSpPr>
          <p:nvPr/>
        </p:nvSpPr>
        <p:spPr bwMode="auto">
          <a:xfrm>
            <a:off x="2847975" y="2181225"/>
            <a:ext cx="882650" cy="339725"/>
          </a:xfrm>
          <a:prstGeom prst="flowChartProcess">
            <a:avLst/>
          </a:prstGeom>
          <a:solidFill>
            <a:srgbClr val="6666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7589" name="AutoShape 6"/>
          <p:cNvSpPr>
            <a:spLocks noChangeArrowheads="1"/>
          </p:cNvSpPr>
          <p:nvPr/>
        </p:nvSpPr>
        <p:spPr bwMode="auto">
          <a:xfrm>
            <a:off x="2847975" y="2538413"/>
            <a:ext cx="882650" cy="339725"/>
          </a:xfrm>
          <a:prstGeom prst="flowChartProcess">
            <a:avLst/>
          </a:prstGeom>
          <a:solidFill>
            <a:srgbClr val="96969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7590" name="AutoShape 7"/>
          <p:cNvSpPr>
            <a:spLocks noChangeArrowheads="1"/>
          </p:cNvSpPr>
          <p:nvPr/>
        </p:nvSpPr>
        <p:spPr bwMode="auto">
          <a:xfrm>
            <a:off x="2847975" y="1974850"/>
            <a:ext cx="882650" cy="203200"/>
          </a:xfrm>
          <a:prstGeom prst="flowChartProcess">
            <a:avLst/>
          </a:prstGeom>
          <a:solidFill>
            <a:srgbClr val="00808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7591" name="AutoShape 8"/>
          <p:cNvSpPr>
            <a:spLocks noChangeArrowheads="1"/>
          </p:cNvSpPr>
          <p:nvPr/>
        </p:nvSpPr>
        <p:spPr bwMode="auto">
          <a:xfrm>
            <a:off x="2497138" y="3667125"/>
            <a:ext cx="4192587" cy="1397000"/>
          </a:xfrm>
          <a:prstGeom prst="flowChartProcess">
            <a:avLst/>
          </a:prstGeom>
          <a:solidFill>
            <a:srgbClr val="99CC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7592" name="AutoShape 9"/>
          <p:cNvSpPr>
            <a:spLocks noChangeArrowheads="1"/>
          </p:cNvSpPr>
          <p:nvPr/>
        </p:nvSpPr>
        <p:spPr bwMode="auto">
          <a:xfrm>
            <a:off x="3305175" y="2895600"/>
            <a:ext cx="74613" cy="746125"/>
          </a:xfrm>
          <a:prstGeom prst="upDownArrow">
            <a:avLst>
              <a:gd name="adj1" fmla="val 50000"/>
              <a:gd name="adj2" fmla="val 199999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7593" name="AutoShape 10"/>
          <p:cNvSpPr>
            <a:spLocks noChangeArrowheads="1"/>
          </p:cNvSpPr>
          <p:nvPr/>
        </p:nvSpPr>
        <p:spPr bwMode="auto">
          <a:xfrm>
            <a:off x="5838825" y="2905125"/>
            <a:ext cx="74613" cy="746125"/>
          </a:xfrm>
          <a:prstGeom prst="upDownArrow">
            <a:avLst>
              <a:gd name="adj1" fmla="val 50000"/>
              <a:gd name="adj2" fmla="val 199999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7594" name="AutoShape 11"/>
          <p:cNvSpPr>
            <a:spLocks noChangeArrowheads="1"/>
          </p:cNvSpPr>
          <p:nvPr/>
        </p:nvSpPr>
        <p:spPr bwMode="auto">
          <a:xfrm>
            <a:off x="5381625" y="1627188"/>
            <a:ext cx="882650" cy="339725"/>
          </a:xfrm>
          <a:prstGeom prst="flowChartProcess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7595" name="AutoShape 12"/>
          <p:cNvSpPr>
            <a:spLocks noChangeArrowheads="1"/>
          </p:cNvSpPr>
          <p:nvPr/>
        </p:nvSpPr>
        <p:spPr bwMode="auto">
          <a:xfrm>
            <a:off x="5381625" y="1974850"/>
            <a:ext cx="882650" cy="203200"/>
          </a:xfrm>
          <a:prstGeom prst="flowChartProcess">
            <a:avLst/>
          </a:prstGeom>
          <a:solidFill>
            <a:srgbClr val="00808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7596" name="AutoShape 13"/>
          <p:cNvSpPr>
            <a:spLocks noChangeArrowheads="1"/>
          </p:cNvSpPr>
          <p:nvPr/>
        </p:nvSpPr>
        <p:spPr bwMode="auto">
          <a:xfrm>
            <a:off x="5381625" y="2181225"/>
            <a:ext cx="882650" cy="339725"/>
          </a:xfrm>
          <a:prstGeom prst="flowChartProcess">
            <a:avLst/>
          </a:prstGeom>
          <a:solidFill>
            <a:srgbClr val="6666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7597" name="AutoShape 14"/>
          <p:cNvSpPr>
            <a:spLocks noChangeArrowheads="1"/>
          </p:cNvSpPr>
          <p:nvPr/>
        </p:nvSpPr>
        <p:spPr bwMode="auto">
          <a:xfrm>
            <a:off x="5381625" y="2538413"/>
            <a:ext cx="882650" cy="339725"/>
          </a:xfrm>
          <a:prstGeom prst="flowChartProcess">
            <a:avLst/>
          </a:prstGeom>
          <a:solidFill>
            <a:srgbClr val="96969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/>
            <a:endParaRPr lang="en-US" sz="1600">
              <a:solidFill>
                <a:srgbClr val="000000"/>
              </a:solidFill>
            </a:endParaRPr>
          </a:p>
        </p:txBody>
      </p:sp>
      <p:grpSp>
        <p:nvGrpSpPr>
          <p:cNvPr id="67598" name="Group 15"/>
          <p:cNvGrpSpPr>
            <a:grpSpLocks/>
          </p:cNvGrpSpPr>
          <p:nvPr/>
        </p:nvGrpSpPr>
        <p:grpSpPr bwMode="auto">
          <a:xfrm>
            <a:off x="5708650" y="3802063"/>
            <a:ext cx="360363" cy="360362"/>
            <a:chOff x="4201" y="2912"/>
            <a:chExt cx="255" cy="255"/>
          </a:xfrm>
        </p:grpSpPr>
        <p:sp>
          <p:nvSpPr>
            <p:cNvPr id="67666" name="Oval 16"/>
            <p:cNvSpPr>
              <a:spLocks noChangeArrowheads="1"/>
            </p:cNvSpPr>
            <p:nvPr/>
          </p:nvSpPr>
          <p:spPr bwMode="auto">
            <a:xfrm>
              <a:off x="4201" y="2912"/>
              <a:ext cx="255" cy="255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7667" name="AutoShape 17"/>
            <p:cNvSpPr>
              <a:spLocks noChangeArrowheads="1"/>
            </p:cNvSpPr>
            <p:nvPr/>
          </p:nvSpPr>
          <p:spPr bwMode="auto">
            <a:xfrm flipH="1">
              <a:off x="4290" y="2968"/>
              <a:ext cx="89" cy="148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7668" name="AutoShape 18"/>
            <p:cNvSpPr>
              <a:spLocks noChangeArrowheads="1"/>
            </p:cNvSpPr>
            <p:nvPr/>
          </p:nvSpPr>
          <p:spPr bwMode="auto">
            <a:xfrm rot="-8460389">
              <a:off x="4212" y="2946"/>
              <a:ext cx="29" cy="3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7599" name="Group 19"/>
          <p:cNvGrpSpPr>
            <a:grpSpLocks/>
          </p:cNvGrpSpPr>
          <p:nvPr/>
        </p:nvGrpSpPr>
        <p:grpSpPr bwMode="auto">
          <a:xfrm>
            <a:off x="3165475" y="3835400"/>
            <a:ext cx="357188" cy="357188"/>
            <a:chOff x="3689" y="1658"/>
            <a:chExt cx="576" cy="576"/>
          </a:xfrm>
        </p:grpSpPr>
        <p:grpSp>
          <p:nvGrpSpPr>
            <p:cNvPr id="67662" name="Group 20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67664" name="Oval 21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665" name="AutoShape 22"/>
              <p:cNvSpPr>
                <a:spLocks noChangeArrowheads="1"/>
              </p:cNvSpPr>
              <p:nvPr/>
            </p:nvSpPr>
            <p:spPr bwMode="auto">
              <a:xfrm flipH="1">
                <a:off x="4469" y="2909"/>
                <a:ext cx="197" cy="335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663" name="AutoShape 23"/>
            <p:cNvSpPr>
              <a:spLocks noChangeArrowheads="1"/>
            </p:cNvSpPr>
            <p:nvPr/>
          </p:nvSpPr>
          <p:spPr bwMode="auto">
            <a:xfrm rot="-8460389">
              <a:off x="3715" y="1735"/>
              <a:ext cx="69" cy="7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7600" name="Group 24"/>
          <p:cNvGrpSpPr>
            <a:grpSpLocks/>
          </p:cNvGrpSpPr>
          <p:nvPr/>
        </p:nvGrpSpPr>
        <p:grpSpPr bwMode="auto">
          <a:xfrm>
            <a:off x="3135313" y="1868488"/>
            <a:ext cx="357187" cy="357187"/>
            <a:chOff x="3689" y="1658"/>
            <a:chExt cx="576" cy="576"/>
          </a:xfrm>
        </p:grpSpPr>
        <p:grpSp>
          <p:nvGrpSpPr>
            <p:cNvPr id="67658" name="Group 25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67660" name="Oval 26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7661" name="AutoShape 27"/>
              <p:cNvSpPr>
                <a:spLocks noChangeArrowheads="1"/>
              </p:cNvSpPr>
              <p:nvPr/>
            </p:nvSpPr>
            <p:spPr bwMode="auto">
              <a:xfrm flipH="1">
                <a:off x="4469" y="2909"/>
                <a:ext cx="197" cy="335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7659" name="AutoShape 28"/>
            <p:cNvSpPr>
              <a:spLocks noChangeArrowheads="1"/>
            </p:cNvSpPr>
            <p:nvPr/>
          </p:nvSpPr>
          <p:spPr bwMode="auto">
            <a:xfrm rot="-8460389">
              <a:off x="3715" y="1735"/>
              <a:ext cx="69" cy="7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7601" name="Group 29"/>
          <p:cNvGrpSpPr>
            <a:grpSpLocks/>
          </p:cNvGrpSpPr>
          <p:nvPr/>
        </p:nvGrpSpPr>
        <p:grpSpPr bwMode="auto">
          <a:xfrm>
            <a:off x="5683250" y="1844675"/>
            <a:ext cx="360363" cy="360363"/>
            <a:chOff x="4201" y="2912"/>
            <a:chExt cx="255" cy="255"/>
          </a:xfrm>
        </p:grpSpPr>
        <p:sp>
          <p:nvSpPr>
            <p:cNvPr id="67655" name="Oval 30"/>
            <p:cNvSpPr>
              <a:spLocks noChangeArrowheads="1"/>
            </p:cNvSpPr>
            <p:nvPr/>
          </p:nvSpPr>
          <p:spPr bwMode="auto">
            <a:xfrm>
              <a:off x="4201" y="2912"/>
              <a:ext cx="255" cy="255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7656" name="AutoShape 31"/>
            <p:cNvSpPr>
              <a:spLocks noChangeArrowheads="1"/>
            </p:cNvSpPr>
            <p:nvPr/>
          </p:nvSpPr>
          <p:spPr bwMode="auto">
            <a:xfrm flipH="1">
              <a:off x="4290" y="2968"/>
              <a:ext cx="89" cy="148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7657" name="AutoShape 32"/>
            <p:cNvSpPr>
              <a:spLocks noChangeArrowheads="1"/>
            </p:cNvSpPr>
            <p:nvPr/>
          </p:nvSpPr>
          <p:spPr bwMode="auto">
            <a:xfrm rot="-8460389">
              <a:off x="4212" y="2946"/>
              <a:ext cx="29" cy="3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78194" name="Text Box 33"/>
          <p:cNvSpPr txBox="1">
            <a:spLocks noChangeArrowheads="1"/>
          </p:cNvSpPr>
          <p:nvPr/>
        </p:nvSpPr>
        <p:spPr bwMode="auto">
          <a:xfrm>
            <a:off x="447675" y="1302495"/>
            <a:ext cx="1778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Threads execute user code on a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</a:rPr>
              <a:t>user stack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in the user virtual memory in the process virtual address space.</a:t>
            </a:r>
          </a:p>
        </p:txBody>
      </p:sp>
      <p:sp>
        <p:nvSpPr>
          <p:cNvPr id="178195" name="Text Box 34"/>
          <p:cNvSpPr txBox="1">
            <a:spLocks noChangeArrowheads="1"/>
          </p:cNvSpPr>
          <p:nvPr/>
        </p:nvSpPr>
        <p:spPr bwMode="auto">
          <a:xfrm>
            <a:off x="184150" y="3808344"/>
            <a:ext cx="2243138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Each thread has a second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</a:rPr>
              <a:t>kernel stack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</a:rPr>
              <a:t>kernel space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(VM accessible only in kernel mode).</a:t>
            </a:r>
          </a:p>
        </p:txBody>
      </p:sp>
      <p:grpSp>
        <p:nvGrpSpPr>
          <p:cNvPr id="67604" name="Group 35"/>
          <p:cNvGrpSpPr>
            <a:grpSpLocks/>
          </p:cNvGrpSpPr>
          <p:nvPr/>
        </p:nvGrpSpPr>
        <p:grpSpPr bwMode="auto">
          <a:xfrm>
            <a:off x="2936875" y="2454275"/>
            <a:ext cx="741363" cy="412750"/>
            <a:chOff x="607" y="660"/>
            <a:chExt cx="524" cy="291"/>
          </a:xfrm>
        </p:grpSpPr>
        <p:sp>
          <p:nvSpPr>
            <p:cNvPr id="67652" name="AutoShape 36"/>
            <p:cNvSpPr>
              <a:spLocks noChangeArrowheads="1"/>
            </p:cNvSpPr>
            <p:nvPr/>
          </p:nvSpPr>
          <p:spPr bwMode="auto">
            <a:xfrm>
              <a:off x="607" y="660"/>
              <a:ext cx="524" cy="85"/>
            </a:xfrm>
            <a:prstGeom prst="flowChartProcess">
              <a:avLst/>
            </a:prstGeom>
            <a:solidFill>
              <a:srgbClr val="DDE1EB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67653" name="AutoShape 37"/>
            <p:cNvSpPr>
              <a:spLocks noChangeArrowheads="1"/>
            </p:cNvSpPr>
            <p:nvPr/>
          </p:nvSpPr>
          <p:spPr bwMode="auto">
            <a:xfrm>
              <a:off x="607" y="745"/>
              <a:ext cx="524" cy="206"/>
            </a:xfrm>
            <a:prstGeom prst="flowChartProcess">
              <a:avLst/>
            </a:prstGeom>
            <a:solidFill>
              <a:srgbClr val="618FFD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r>
                <a:rPr lang="en-US" sz="1800">
                  <a:solidFill>
                    <a:srgbClr val="000000"/>
                  </a:solidFill>
                </a:rPr>
                <a:t>stack</a:t>
              </a:r>
            </a:p>
          </p:txBody>
        </p:sp>
        <p:sp>
          <p:nvSpPr>
            <p:cNvPr id="67654" name="AutoShape 38"/>
            <p:cNvSpPr>
              <a:spLocks noChangeArrowheads="1"/>
            </p:cNvSpPr>
            <p:nvPr/>
          </p:nvSpPr>
          <p:spPr bwMode="auto">
            <a:xfrm>
              <a:off x="848" y="662"/>
              <a:ext cx="42" cy="77"/>
            </a:xfrm>
            <a:prstGeom prst="upArrow">
              <a:avLst>
                <a:gd name="adj1" fmla="val 50000"/>
                <a:gd name="adj2" fmla="val 45833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7605" name="Group 39"/>
          <p:cNvGrpSpPr>
            <a:grpSpLocks/>
          </p:cNvGrpSpPr>
          <p:nvPr/>
        </p:nvGrpSpPr>
        <p:grpSpPr bwMode="auto">
          <a:xfrm>
            <a:off x="2959100" y="4424363"/>
            <a:ext cx="741363" cy="412750"/>
            <a:chOff x="607" y="660"/>
            <a:chExt cx="524" cy="291"/>
          </a:xfrm>
        </p:grpSpPr>
        <p:sp>
          <p:nvSpPr>
            <p:cNvPr id="67649" name="AutoShape 40"/>
            <p:cNvSpPr>
              <a:spLocks noChangeArrowheads="1"/>
            </p:cNvSpPr>
            <p:nvPr/>
          </p:nvSpPr>
          <p:spPr bwMode="auto">
            <a:xfrm>
              <a:off x="607" y="660"/>
              <a:ext cx="524" cy="85"/>
            </a:xfrm>
            <a:prstGeom prst="flowChartProcess">
              <a:avLst/>
            </a:prstGeom>
            <a:solidFill>
              <a:srgbClr val="DDE1EB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67650" name="AutoShape 41"/>
            <p:cNvSpPr>
              <a:spLocks noChangeArrowheads="1"/>
            </p:cNvSpPr>
            <p:nvPr/>
          </p:nvSpPr>
          <p:spPr bwMode="auto">
            <a:xfrm>
              <a:off x="607" y="745"/>
              <a:ext cx="524" cy="206"/>
            </a:xfrm>
            <a:prstGeom prst="flowChartProcess">
              <a:avLst/>
            </a:prstGeom>
            <a:solidFill>
              <a:srgbClr val="618FFD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r>
                <a:rPr lang="en-US" sz="1800">
                  <a:solidFill>
                    <a:srgbClr val="000000"/>
                  </a:solidFill>
                </a:rPr>
                <a:t>stack</a:t>
              </a:r>
            </a:p>
          </p:txBody>
        </p:sp>
        <p:sp>
          <p:nvSpPr>
            <p:cNvPr id="67651" name="AutoShape 42"/>
            <p:cNvSpPr>
              <a:spLocks noChangeArrowheads="1"/>
            </p:cNvSpPr>
            <p:nvPr/>
          </p:nvSpPr>
          <p:spPr bwMode="auto">
            <a:xfrm>
              <a:off x="848" y="662"/>
              <a:ext cx="42" cy="77"/>
            </a:xfrm>
            <a:prstGeom prst="upArrow">
              <a:avLst>
                <a:gd name="adj1" fmla="val 50000"/>
                <a:gd name="adj2" fmla="val 45833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7606" name="Group 43"/>
          <p:cNvGrpSpPr>
            <a:grpSpLocks/>
          </p:cNvGrpSpPr>
          <p:nvPr/>
        </p:nvGrpSpPr>
        <p:grpSpPr bwMode="auto">
          <a:xfrm>
            <a:off x="5468938" y="2468563"/>
            <a:ext cx="741362" cy="412750"/>
            <a:chOff x="3480" y="1702"/>
            <a:chExt cx="524" cy="291"/>
          </a:xfrm>
        </p:grpSpPr>
        <p:sp>
          <p:nvSpPr>
            <p:cNvPr id="67646" name="AutoShape 44"/>
            <p:cNvSpPr>
              <a:spLocks noChangeArrowheads="1"/>
            </p:cNvSpPr>
            <p:nvPr/>
          </p:nvSpPr>
          <p:spPr bwMode="auto">
            <a:xfrm>
              <a:off x="3480" y="1702"/>
              <a:ext cx="524" cy="85"/>
            </a:xfrm>
            <a:prstGeom prst="flowChartProcess">
              <a:avLst/>
            </a:prstGeom>
            <a:solidFill>
              <a:srgbClr val="DDE1EB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67647" name="AutoShape 45"/>
            <p:cNvSpPr>
              <a:spLocks noChangeArrowheads="1"/>
            </p:cNvSpPr>
            <p:nvPr/>
          </p:nvSpPr>
          <p:spPr bwMode="auto">
            <a:xfrm>
              <a:off x="3480" y="1787"/>
              <a:ext cx="524" cy="206"/>
            </a:xfrm>
            <a:prstGeom prst="flowChartProcess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r>
                <a:rPr lang="en-US" sz="1800">
                  <a:solidFill>
                    <a:srgbClr val="000000"/>
                  </a:solidFill>
                </a:rPr>
                <a:t>stack</a:t>
              </a:r>
            </a:p>
          </p:txBody>
        </p:sp>
        <p:sp>
          <p:nvSpPr>
            <p:cNvPr id="67648" name="AutoShape 46"/>
            <p:cNvSpPr>
              <a:spLocks noChangeArrowheads="1"/>
            </p:cNvSpPr>
            <p:nvPr/>
          </p:nvSpPr>
          <p:spPr bwMode="auto">
            <a:xfrm>
              <a:off x="3721" y="1704"/>
              <a:ext cx="42" cy="77"/>
            </a:xfrm>
            <a:prstGeom prst="upArrow">
              <a:avLst>
                <a:gd name="adj1" fmla="val 50000"/>
                <a:gd name="adj2" fmla="val 45833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7607" name="Group 47"/>
          <p:cNvGrpSpPr>
            <a:grpSpLocks/>
          </p:cNvGrpSpPr>
          <p:nvPr/>
        </p:nvGrpSpPr>
        <p:grpSpPr bwMode="auto">
          <a:xfrm>
            <a:off x="5503863" y="4381500"/>
            <a:ext cx="741362" cy="412750"/>
            <a:chOff x="3480" y="1702"/>
            <a:chExt cx="524" cy="291"/>
          </a:xfrm>
        </p:grpSpPr>
        <p:sp>
          <p:nvSpPr>
            <p:cNvPr id="67643" name="AutoShape 48"/>
            <p:cNvSpPr>
              <a:spLocks noChangeArrowheads="1"/>
            </p:cNvSpPr>
            <p:nvPr/>
          </p:nvSpPr>
          <p:spPr bwMode="auto">
            <a:xfrm>
              <a:off x="3480" y="1702"/>
              <a:ext cx="524" cy="85"/>
            </a:xfrm>
            <a:prstGeom prst="flowChartProcess">
              <a:avLst/>
            </a:prstGeom>
            <a:solidFill>
              <a:srgbClr val="DDE1EB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67644" name="AutoShape 49"/>
            <p:cNvSpPr>
              <a:spLocks noChangeArrowheads="1"/>
            </p:cNvSpPr>
            <p:nvPr/>
          </p:nvSpPr>
          <p:spPr bwMode="auto">
            <a:xfrm>
              <a:off x="3480" y="1787"/>
              <a:ext cx="524" cy="206"/>
            </a:xfrm>
            <a:prstGeom prst="flowChartProcess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r>
                <a:rPr lang="en-US" sz="1800">
                  <a:solidFill>
                    <a:srgbClr val="000000"/>
                  </a:solidFill>
                </a:rPr>
                <a:t>stack</a:t>
              </a:r>
            </a:p>
          </p:txBody>
        </p:sp>
        <p:sp>
          <p:nvSpPr>
            <p:cNvPr id="67645" name="AutoShape 50"/>
            <p:cNvSpPr>
              <a:spLocks noChangeArrowheads="1"/>
            </p:cNvSpPr>
            <p:nvPr/>
          </p:nvSpPr>
          <p:spPr bwMode="auto">
            <a:xfrm>
              <a:off x="3721" y="1704"/>
              <a:ext cx="42" cy="77"/>
            </a:xfrm>
            <a:prstGeom prst="upArrow">
              <a:avLst>
                <a:gd name="adj1" fmla="val 50000"/>
                <a:gd name="adj2" fmla="val 45833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78200" name="Text Box 51"/>
          <p:cNvSpPr txBox="1">
            <a:spLocks noChangeArrowheads="1"/>
          </p:cNvSpPr>
          <p:nvPr/>
        </p:nvSpPr>
        <p:spPr bwMode="auto">
          <a:xfrm>
            <a:off x="7162800" y="1559244"/>
            <a:ext cx="15843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System calls and faults run in kernel mode on a kernel stack.</a:t>
            </a:r>
          </a:p>
        </p:txBody>
      </p:sp>
      <p:grpSp>
        <p:nvGrpSpPr>
          <p:cNvPr id="67609" name="Group 52"/>
          <p:cNvGrpSpPr>
            <a:grpSpLocks/>
          </p:cNvGrpSpPr>
          <p:nvPr/>
        </p:nvGrpSpPr>
        <p:grpSpPr bwMode="auto">
          <a:xfrm>
            <a:off x="4518025" y="3724275"/>
            <a:ext cx="222250" cy="404813"/>
            <a:chOff x="1131" y="2503"/>
            <a:chExt cx="747" cy="810"/>
          </a:xfrm>
        </p:grpSpPr>
        <p:grpSp>
          <p:nvGrpSpPr>
            <p:cNvPr id="67613" name="Group 53"/>
            <p:cNvGrpSpPr>
              <a:grpSpLocks/>
            </p:cNvGrpSpPr>
            <p:nvPr/>
          </p:nvGrpSpPr>
          <p:grpSpPr bwMode="auto">
            <a:xfrm>
              <a:off x="1131" y="2503"/>
              <a:ext cx="747" cy="408"/>
              <a:chOff x="1131" y="2503"/>
              <a:chExt cx="747" cy="408"/>
            </a:xfrm>
          </p:grpSpPr>
          <p:grpSp>
            <p:nvGrpSpPr>
              <p:cNvPr id="67629" name="Group 54"/>
              <p:cNvGrpSpPr>
                <a:grpSpLocks/>
              </p:cNvGrpSpPr>
              <p:nvPr/>
            </p:nvGrpSpPr>
            <p:grpSpPr bwMode="auto">
              <a:xfrm>
                <a:off x="1131" y="2503"/>
                <a:ext cx="747" cy="204"/>
                <a:chOff x="1131" y="2503"/>
                <a:chExt cx="747" cy="204"/>
              </a:xfrm>
            </p:grpSpPr>
            <p:grpSp>
              <p:nvGrpSpPr>
                <p:cNvPr id="67637" name="Group 55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67641" name="AutoShape 56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42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7638" name="Group 58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67639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40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67630" name="Group 61"/>
              <p:cNvGrpSpPr>
                <a:grpSpLocks/>
              </p:cNvGrpSpPr>
              <p:nvPr/>
            </p:nvGrpSpPr>
            <p:grpSpPr bwMode="auto">
              <a:xfrm>
                <a:off x="1131" y="2707"/>
                <a:ext cx="747" cy="204"/>
                <a:chOff x="1131" y="2503"/>
                <a:chExt cx="747" cy="204"/>
              </a:xfrm>
            </p:grpSpPr>
            <p:grpSp>
              <p:nvGrpSpPr>
                <p:cNvPr id="67631" name="Group 62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67635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2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36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7632" name="Group 65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67633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2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34" name="AutoShape 67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67614" name="Group 68"/>
            <p:cNvGrpSpPr>
              <a:grpSpLocks/>
            </p:cNvGrpSpPr>
            <p:nvPr/>
          </p:nvGrpSpPr>
          <p:grpSpPr bwMode="auto">
            <a:xfrm>
              <a:off x="1131" y="2905"/>
              <a:ext cx="747" cy="408"/>
              <a:chOff x="1131" y="2503"/>
              <a:chExt cx="747" cy="408"/>
            </a:xfrm>
          </p:grpSpPr>
          <p:grpSp>
            <p:nvGrpSpPr>
              <p:cNvPr id="67615" name="Group 69"/>
              <p:cNvGrpSpPr>
                <a:grpSpLocks/>
              </p:cNvGrpSpPr>
              <p:nvPr/>
            </p:nvGrpSpPr>
            <p:grpSpPr bwMode="auto">
              <a:xfrm>
                <a:off x="1131" y="2503"/>
                <a:ext cx="747" cy="204"/>
                <a:chOff x="1131" y="2503"/>
                <a:chExt cx="747" cy="204"/>
              </a:xfrm>
            </p:grpSpPr>
            <p:grpSp>
              <p:nvGrpSpPr>
                <p:cNvPr id="67623" name="Group 70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67627" name="AutoShape 71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28" name="AutoShape 72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5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7624" name="Group 73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67625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26" name="AutoShape 75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5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67616" name="Group 76"/>
              <p:cNvGrpSpPr>
                <a:grpSpLocks/>
              </p:cNvGrpSpPr>
              <p:nvPr/>
            </p:nvGrpSpPr>
            <p:grpSpPr bwMode="auto">
              <a:xfrm>
                <a:off x="1131" y="2707"/>
                <a:ext cx="747" cy="204"/>
                <a:chOff x="1131" y="2503"/>
                <a:chExt cx="747" cy="204"/>
              </a:xfrm>
            </p:grpSpPr>
            <p:grpSp>
              <p:nvGrpSpPr>
                <p:cNvPr id="67617" name="Group 77"/>
                <p:cNvGrpSpPr>
                  <a:grpSpLocks/>
                </p:cNvGrpSpPr>
                <p:nvPr/>
              </p:nvGrpSpPr>
              <p:grpSpPr bwMode="auto">
                <a:xfrm>
                  <a:off x="1131" y="2503"/>
                  <a:ext cx="747" cy="102"/>
                  <a:chOff x="1131" y="2503"/>
                  <a:chExt cx="747" cy="102"/>
                </a:xfrm>
              </p:grpSpPr>
              <p:sp>
                <p:nvSpPr>
                  <p:cNvPr id="67621" name="AutoShape 78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22" name="AutoShape 79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5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7618" name="Group 80"/>
                <p:cNvGrpSpPr>
                  <a:grpSpLocks/>
                </p:cNvGrpSpPr>
                <p:nvPr/>
              </p:nvGrpSpPr>
              <p:grpSpPr bwMode="auto">
                <a:xfrm>
                  <a:off x="1131" y="2605"/>
                  <a:ext cx="747" cy="102"/>
                  <a:chOff x="1131" y="2503"/>
                  <a:chExt cx="747" cy="102"/>
                </a:xfrm>
              </p:grpSpPr>
              <p:sp>
                <p:nvSpPr>
                  <p:cNvPr id="67619" name="AutoShape 81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03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7620" name="AutoShape 82"/>
                  <p:cNvSpPr>
                    <a:spLocks noChangeArrowheads="1"/>
                  </p:cNvSpPr>
                  <p:nvPr/>
                </p:nvSpPr>
                <p:spPr bwMode="auto">
                  <a:xfrm>
                    <a:off x="1131" y="2554"/>
                    <a:ext cx="747" cy="51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defTabSz="914400"/>
                    <a:endParaRPr lang="en-US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67610" name="Rectangle 83"/>
          <p:cNvSpPr>
            <a:spLocks noChangeArrowheads="1"/>
          </p:cNvSpPr>
          <p:nvPr/>
        </p:nvSpPr>
        <p:spPr bwMode="auto">
          <a:xfrm>
            <a:off x="3994150" y="4075113"/>
            <a:ext cx="12319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/>
            <a:r>
              <a:rPr lang="en-US" sz="1800">
                <a:solidFill>
                  <a:srgbClr val="4D0660"/>
                </a:solidFill>
              </a:rPr>
              <a:t>syscall dispatch table</a:t>
            </a:r>
          </a:p>
        </p:txBody>
      </p:sp>
      <p:sp>
        <p:nvSpPr>
          <p:cNvPr id="178203" name="Rectangle 84"/>
          <p:cNvSpPr>
            <a:spLocks noChangeArrowheads="1"/>
          </p:cNvSpPr>
          <p:nvPr/>
        </p:nvSpPr>
        <p:spPr bwMode="auto">
          <a:xfrm>
            <a:off x="7040563" y="3551961"/>
            <a:ext cx="1849437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Kernel code running in P’s process context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has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access to P’s virtual memory.  </a:t>
            </a:r>
          </a:p>
        </p:txBody>
      </p:sp>
      <p:sp>
        <p:nvSpPr>
          <p:cNvPr id="178204" name="Rectangle 85"/>
          <p:cNvSpPr>
            <a:spLocks noChangeArrowheads="1"/>
          </p:cNvSpPr>
          <p:nvPr/>
        </p:nvSpPr>
        <p:spPr bwMode="auto">
          <a:xfrm>
            <a:off x="1143000" y="5756959"/>
            <a:ext cx="739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syscall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handler makes an indirect call through the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system call dispatch table to the handler registered for the specific system call.</a:t>
            </a:r>
          </a:p>
        </p:txBody>
      </p:sp>
    </p:spTree>
    <p:extLst>
      <p:ext uri="{BB962C8B-B14F-4D97-AF65-F5344CB8AC3E}">
        <p14:creationId xmlns:p14="http://schemas.microsoft.com/office/powerpoint/2010/main" val="336073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 altLang="ja-JP">
                <a:latin typeface="Arial" charset="0"/>
                <a:ea typeface="ＭＳ Ｐゴシック" charset="0"/>
              </a:rPr>
              <a:t>Classic Linux Address Space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1658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4437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TextBox 3"/>
          <p:cNvSpPr txBox="1">
            <a:spLocks noChangeArrowheads="1"/>
          </p:cNvSpPr>
          <p:nvPr/>
        </p:nvSpPr>
        <p:spPr bwMode="auto">
          <a:xfrm>
            <a:off x="762000" y="6477000"/>
            <a:ext cx="4791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tx1"/>
                </a:solidFill>
                <a:cs typeface="Arial" charset="0"/>
                <a:hlinkClick r:id="rId3"/>
              </a:rPr>
              <a:t>http://duartes.org/gustavo/blog/category/linux</a:t>
            </a:r>
            <a:endParaRPr lang="en-US" sz="180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8534400" y="2743200"/>
            <a:ext cx="0" cy="11430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8331200" y="2209800"/>
            <a:ext cx="4064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91218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Note: Something Wild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“Something </a:t>
            </a:r>
            <a:r>
              <a:rPr lang="en-US" dirty="0"/>
              <a:t>W</a:t>
            </a:r>
            <a:r>
              <a:rPr lang="en-US" dirty="0" smtClean="0"/>
              <a:t>ild” example that follows was an earlier version of “Messing with the context”.  </a:t>
            </a:r>
          </a:p>
          <a:p>
            <a:r>
              <a:rPr lang="en-US" dirty="0" smtClean="0"/>
              <a:t>It was not discussed in class.</a:t>
            </a:r>
          </a:p>
          <a:p>
            <a:r>
              <a:rPr lang="en-US" dirty="0" smtClean="0"/>
              <a:t>“Messing with the context” simplifies the example, but keeps all the essential info.</a:t>
            </a:r>
          </a:p>
          <a:p>
            <a:r>
              <a:rPr lang="en-US" dirty="0" smtClean="0"/>
              <a:t>“Something Wild” brings it just a little closer to </a:t>
            </a:r>
            <a:r>
              <a:rPr lang="en-US" dirty="0" err="1" smtClean="0"/>
              <a:t>coroutines</a:t>
            </a:r>
            <a:r>
              <a:rPr lang="en-US" dirty="0" smtClean="0"/>
              <a:t> a context switch from one thread to another.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96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wild (1)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524000"/>
            <a:ext cx="533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#include &lt;</a:t>
            </a:r>
            <a:r>
              <a:rPr lang="en-US" sz="2000" b="1" dirty="0" err="1">
                <a:solidFill>
                  <a:srgbClr val="800000"/>
                </a:solidFill>
              </a:rPr>
              <a:t>ucontext.h</a:t>
            </a:r>
            <a:r>
              <a:rPr lang="en-US" sz="2000" dirty="0"/>
              <a:t>&gt;</a:t>
            </a:r>
          </a:p>
          <a:p>
            <a:r>
              <a:rPr lang="en-US" sz="2000" dirty="0" err="1" smtClean="0"/>
              <a:t>Int</a:t>
            </a:r>
            <a:r>
              <a:rPr lang="en-US" sz="2000" dirty="0" smtClean="0"/>
              <a:t> count = 0;</a:t>
            </a:r>
          </a:p>
          <a:p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/>
              <a:t>set = 0;</a:t>
            </a:r>
          </a:p>
          <a:p>
            <a:r>
              <a:rPr lang="en-US" sz="2000" b="1" dirty="0" err="1">
                <a:solidFill>
                  <a:srgbClr val="800000"/>
                </a:solidFill>
              </a:rPr>
              <a:t>ucontext_t</a:t>
            </a:r>
            <a:r>
              <a:rPr lang="en-US" sz="2000" dirty="0"/>
              <a:t> contexts[2];</a:t>
            </a:r>
          </a:p>
          <a:p>
            <a:endParaRPr lang="en-US" sz="2000" dirty="0"/>
          </a:p>
          <a:p>
            <a:r>
              <a:rPr lang="en-US" sz="2000" dirty="0"/>
              <a:t>void </a:t>
            </a:r>
            <a:r>
              <a:rPr lang="en-US" sz="2000" dirty="0" err="1"/>
              <a:t>proc</a:t>
            </a:r>
            <a:r>
              <a:rPr lang="en-US" sz="2000" dirty="0"/>
              <a:t>(</a:t>
            </a:r>
            <a:r>
              <a:rPr lang="en-US" sz="2000" dirty="0" smtClean="0"/>
              <a:t>) {</a:t>
            </a:r>
            <a:endParaRPr lang="en-US" sz="2000" dirty="0"/>
          </a:p>
          <a:p>
            <a:r>
              <a:rPr lang="en-US" sz="2000" dirty="0"/>
              <a:t>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= 0;</a:t>
            </a:r>
          </a:p>
          <a:p>
            <a:r>
              <a:rPr lang="en-US" sz="2000" dirty="0"/>
              <a:t>  if (!set) {</a:t>
            </a:r>
          </a:p>
          <a:p>
            <a:r>
              <a:rPr lang="en-US" sz="2000" dirty="0"/>
              <a:t>    </a:t>
            </a:r>
            <a:r>
              <a:rPr lang="en-US" sz="2000" b="1" dirty="0" err="1">
                <a:solidFill>
                  <a:srgbClr val="800000"/>
                </a:solidFill>
              </a:rPr>
              <a:t>getcontext</a:t>
            </a:r>
            <a:r>
              <a:rPr lang="en-US" sz="2000" dirty="0"/>
              <a:t>(&amp;contexts[count]);</a:t>
            </a:r>
          </a:p>
          <a:p>
            <a:r>
              <a:rPr lang="en-US" sz="2000" dirty="0"/>
              <a:t>  }</a:t>
            </a:r>
          </a:p>
          <a:p>
            <a:r>
              <a:rPr lang="en-US" sz="2000" dirty="0" smtClean="0"/>
              <a:t>  </a:t>
            </a:r>
            <a:r>
              <a:rPr lang="en-US" sz="2000" dirty="0" err="1" smtClean="0"/>
              <a:t>printf</a:t>
            </a:r>
            <a:r>
              <a:rPr lang="en-US" sz="2000" dirty="0" smtClean="0"/>
              <a:t>(…, count, </a:t>
            </a:r>
            <a:r>
              <a:rPr lang="en-US" sz="2000" dirty="0" err="1" smtClean="0"/>
              <a:t>i</a:t>
            </a:r>
            <a:r>
              <a:rPr lang="en-US" sz="2000" dirty="0" smtClean="0"/>
              <a:t>);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count </a:t>
            </a:r>
            <a:r>
              <a:rPr lang="en-US" sz="2000" dirty="0"/>
              <a:t>+= 1;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i</a:t>
            </a:r>
            <a:r>
              <a:rPr lang="en-US" sz="2000" dirty="0"/>
              <a:t> += 1;</a:t>
            </a:r>
          </a:p>
          <a:p>
            <a:r>
              <a:rPr lang="en-US" sz="2000" dirty="0" smtClean="0"/>
              <a:t>  if </a:t>
            </a:r>
            <a:r>
              <a:rPr lang="en-US" sz="2000" dirty="0"/>
              <a:t>(set) {</a:t>
            </a:r>
          </a:p>
          <a:p>
            <a:r>
              <a:rPr lang="en-US" sz="2000" dirty="0"/>
              <a:t>    </a:t>
            </a:r>
            <a:r>
              <a:rPr lang="en-US" sz="2000" b="1" dirty="0" err="1">
                <a:solidFill>
                  <a:srgbClr val="800000"/>
                </a:solidFill>
              </a:rPr>
              <a:t>setcontext</a:t>
            </a:r>
            <a:r>
              <a:rPr lang="en-US" sz="2000" dirty="0"/>
              <a:t>(&amp;contexts[count&amp;0x1]);</a:t>
            </a:r>
          </a:p>
          <a:p>
            <a:r>
              <a:rPr lang="en-US" sz="2000" dirty="0"/>
              <a:t>  }</a:t>
            </a:r>
          </a:p>
          <a:p>
            <a:r>
              <a:rPr lang="en-US" sz="2000" dirty="0"/>
              <a:t>}</a:t>
            </a:r>
          </a:p>
          <a:p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5181600" y="457200"/>
            <a:ext cx="4114800" cy="1785938"/>
            <a:chOff x="6934200" y="5562600"/>
            <a:chExt cx="2057400" cy="947738"/>
          </a:xfrm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7013575" y="5562600"/>
              <a:ext cx="1749425" cy="94773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auto">
            <a:xfrm>
              <a:off x="7092950" y="5881688"/>
              <a:ext cx="712788" cy="12858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Rectangle 55"/>
            <p:cNvSpPr>
              <a:spLocks noChangeArrowheads="1"/>
            </p:cNvSpPr>
            <p:nvPr/>
          </p:nvSpPr>
          <p:spPr bwMode="auto">
            <a:xfrm>
              <a:off x="7810500" y="6015038"/>
              <a:ext cx="301625" cy="11367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Line 67"/>
            <p:cNvSpPr>
              <a:spLocks noChangeShapeType="1"/>
            </p:cNvSpPr>
            <p:nvPr/>
          </p:nvSpPr>
          <p:spPr bwMode="auto">
            <a:xfrm>
              <a:off x="8123238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7"/>
            <p:cNvSpPr>
              <a:spLocks noChangeShapeType="1"/>
            </p:cNvSpPr>
            <p:nvPr/>
          </p:nvSpPr>
          <p:spPr bwMode="auto">
            <a:xfrm>
              <a:off x="7813675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7"/>
            <p:cNvSpPr>
              <a:spLocks noChangeShapeType="1"/>
            </p:cNvSpPr>
            <p:nvPr/>
          </p:nvSpPr>
          <p:spPr bwMode="auto">
            <a:xfrm>
              <a:off x="8610600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67"/>
            <p:cNvSpPr>
              <a:spLocks noChangeShapeType="1"/>
            </p:cNvSpPr>
            <p:nvPr/>
          </p:nvSpPr>
          <p:spPr bwMode="auto">
            <a:xfrm>
              <a:off x="7092950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8129588" y="5891213"/>
              <a:ext cx="481012" cy="12858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Rectangle 302"/>
            <p:cNvSpPr>
              <a:spLocks noChangeArrowheads="1"/>
            </p:cNvSpPr>
            <p:nvPr/>
          </p:nvSpPr>
          <p:spPr bwMode="auto">
            <a:xfrm>
              <a:off x="6934200" y="6172200"/>
              <a:ext cx="2057400" cy="244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time </a:t>
              </a: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  <a:sym typeface="Wingdings"/>
                </a:rPr>
                <a:t>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019800" y="31242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int</a:t>
            </a:r>
            <a:r>
              <a:rPr lang="en-US" dirty="0"/>
              <a:t> </a:t>
            </a:r>
          </a:p>
          <a:p>
            <a:r>
              <a:rPr lang="en-US" dirty="0"/>
              <a:t>main() {</a:t>
            </a:r>
          </a:p>
          <a:p>
            <a:r>
              <a:rPr lang="en-US" dirty="0"/>
              <a:t>  </a:t>
            </a:r>
            <a:r>
              <a:rPr lang="en-US" dirty="0" smtClean="0"/>
              <a:t>set = 0;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proc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  <a:r>
              <a:rPr lang="en-US" dirty="0" err="1"/>
              <a:t>proc</a:t>
            </a:r>
            <a:r>
              <a:rPr lang="en-US" dirty="0"/>
              <a:t>();</a:t>
            </a:r>
          </a:p>
          <a:p>
            <a:r>
              <a:rPr lang="en-US" dirty="0"/>
              <a:t>  set = 1;</a:t>
            </a:r>
          </a:p>
          <a:p>
            <a:r>
              <a:rPr lang="en-US" dirty="0"/>
              <a:t>  </a:t>
            </a:r>
            <a:r>
              <a:rPr lang="en-US" dirty="0" err="1"/>
              <a:t>proc</a:t>
            </a:r>
            <a:r>
              <a:rPr lang="en-US" dirty="0"/>
              <a:t>();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0960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wild (2)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752600"/>
            <a:ext cx="533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#include &lt;</a:t>
            </a:r>
            <a:r>
              <a:rPr lang="en-US" dirty="0" err="1"/>
              <a:t>ucontext.h</a:t>
            </a:r>
            <a:r>
              <a:rPr lang="en-US" dirty="0" smtClean="0"/>
              <a:t>&gt;</a:t>
            </a:r>
          </a:p>
          <a:p>
            <a:r>
              <a:rPr lang="en-US" dirty="0" err="1" smtClean="0"/>
              <a:t>ucontext_t</a:t>
            </a:r>
            <a:r>
              <a:rPr lang="en-US" dirty="0" smtClean="0"/>
              <a:t> </a:t>
            </a:r>
            <a:r>
              <a:rPr lang="en-US" dirty="0"/>
              <a:t>contexts[2];</a:t>
            </a:r>
          </a:p>
          <a:p>
            <a:endParaRPr lang="en-US" dirty="0"/>
          </a:p>
          <a:p>
            <a:r>
              <a:rPr lang="en-US" dirty="0"/>
              <a:t>void </a:t>
            </a:r>
            <a:r>
              <a:rPr lang="en-US" dirty="0" err="1"/>
              <a:t>proc</a:t>
            </a:r>
            <a:r>
              <a:rPr lang="en-US" dirty="0"/>
              <a:t>(</a:t>
            </a:r>
            <a:r>
              <a:rPr lang="en-US" dirty="0" smtClean="0"/>
              <a:t>)</a:t>
            </a:r>
          </a:p>
          <a:p>
            <a:r>
              <a:rPr lang="en-US" dirty="0" smtClean="0"/>
              <a:t>{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</a:t>
            </a:r>
          </a:p>
          <a:p>
            <a:r>
              <a:rPr lang="en-US" dirty="0" smtClean="0"/>
              <a:t>  </a:t>
            </a:r>
            <a:r>
              <a:rPr lang="en-US" b="1" dirty="0" err="1" smtClean="0">
                <a:solidFill>
                  <a:srgbClr val="800000"/>
                </a:solidFill>
              </a:rPr>
              <a:t>getcontext</a:t>
            </a:r>
            <a:r>
              <a:rPr lang="en-US" dirty="0"/>
              <a:t>(&amp;contexts[count])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err="1" smtClean="0"/>
              <a:t>printf</a:t>
            </a:r>
            <a:r>
              <a:rPr lang="en-US" dirty="0" smtClean="0"/>
              <a:t>(”…"</a:t>
            </a:r>
            <a:r>
              <a:rPr lang="en-US" dirty="0"/>
              <a:t>, count, </a:t>
            </a:r>
            <a:r>
              <a:rPr lang="en-US" dirty="0" err="1"/>
              <a:t>i</a:t>
            </a:r>
            <a:r>
              <a:rPr lang="en-US" dirty="0"/>
              <a:t>)</a:t>
            </a:r>
            <a:r>
              <a:rPr lang="en-US" dirty="0" smtClean="0"/>
              <a:t>;</a:t>
            </a:r>
          </a:p>
          <a:p>
            <a:r>
              <a:rPr lang="en-US" dirty="0"/>
              <a:t> </a:t>
            </a:r>
            <a:r>
              <a:rPr lang="en-US" dirty="0" smtClean="0"/>
              <a:t> count </a:t>
            </a:r>
            <a:r>
              <a:rPr lang="en-US" dirty="0"/>
              <a:t>+= 1;</a:t>
            </a:r>
          </a:p>
          <a:p>
            <a:r>
              <a:rPr lang="en-US" dirty="0"/>
              <a:t>  </a:t>
            </a:r>
            <a:r>
              <a:rPr lang="en-US" dirty="0" err="1"/>
              <a:t>i</a:t>
            </a:r>
            <a:r>
              <a:rPr lang="en-US" dirty="0"/>
              <a:t> += 1;</a:t>
            </a:r>
          </a:p>
          <a:p>
            <a:r>
              <a:rPr lang="en-US" dirty="0" smtClean="0"/>
              <a:t>}</a:t>
            </a:r>
            <a:endParaRPr lang="en-US" dirty="0"/>
          </a:p>
          <a:p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5181600" y="457200"/>
            <a:ext cx="4114800" cy="1785938"/>
            <a:chOff x="6934200" y="5562600"/>
            <a:chExt cx="2057400" cy="947738"/>
          </a:xfrm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7013575" y="5562600"/>
              <a:ext cx="1749425" cy="94773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auto">
            <a:xfrm>
              <a:off x="7092950" y="5881688"/>
              <a:ext cx="712788" cy="12858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Rectangle 55"/>
            <p:cNvSpPr>
              <a:spLocks noChangeArrowheads="1"/>
            </p:cNvSpPr>
            <p:nvPr/>
          </p:nvSpPr>
          <p:spPr bwMode="auto">
            <a:xfrm>
              <a:off x="7810500" y="6015038"/>
              <a:ext cx="301625" cy="11367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Line 67"/>
            <p:cNvSpPr>
              <a:spLocks noChangeShapeType="1"/>
            </p:cNvSpPr>
            <p:nvPr/>
          </p:nvSpPr>
          <p:spPr bwMode="auto">
            <a:xfrm>
              <a:off x="8123238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7"/>
            <p:cNvSpPr>
              <a:spLocks noChangeShapeType="1"/>
            </p:cNvSpPr>
            <p:nvPr/>
          </p:nvSpPr>
          <p:spPr bwMode="auto">
            <a:xfrm>
              <a:off x="7813675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7"/>
            <p:cNvSpPr>
              <a:spLocks noChangeShapeType="1"/>
            </p:cNvSpPr>
            <p:nvPr/>
          </p:nvSpPr>
          <p:spPr bwMode="auto">
            <a:xfrm>
              <a:off x="8610600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67"/>
            <p:cNvSpPr>
              <a:spLocks noChangeShapeType="1"/>
            </p:cNvSpPr>
            <p:nvPr/>
          </p:nvSpPr>
          <p:spPr bwMode="auto">
            <a:xfrm>
              <a:off x="7092950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8129588" y="5891213"/>
              <a:ext cx="481012" cy="12858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Rectangle 302"/>
            <p:cNvSpPr>
              <a:spLocks noChangeArrowheads="1"/>
            </p:cNvSpPr>
            <p:nvPr/>
          </p:nvSpPr>
          <p:spPr bwMode="auto">
            <a:xfrm>
              <a:off x="6934200" y="6172200"/>
              <a:ext cx="2057400" cy="244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time </a:t>
              </a: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  <a:sym typeface="Wingdings"/>
                </a:rPr>
                <a:t>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019800" y="31242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int</a:t>
            </a:r>
            <a:r>
              <a:rPr lang="en-US" dirty="0"/>
              <a:t> </a:t>
            </a:r>
          </a:p>
          <a:p>
            <a:r>
              <a:rPr lang="en-US" dirty="0"/>
              <a:t>main() {</a:t>
            </a:r>
          </a:p>
          <a:p>
            <a:r>
              <a:rPr lang="en-US" b="1" dirty="0">
                <a:solidFill>
                  <a:srgbClr val="800000"/>
                </a:solidFill>
              </a:rPr>
              <a:t>  </a:t>
            </a:r>
            <a:r>
              <a:rPr lang="en-US" b="1" dirty="0" smtClean="0">
                <a:solidFill>
                  <a:srgbClr val="800000"/>
                </a:solidFill>
              </a:rPr>
              <a:t>set=0;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proc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  <a:r>
              <a:rPr lang="en-US" dirty="0" err="1"/>
              <a:t>proc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4004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wild (3)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752600"/>
            <a:ext cx="533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#include &lt;</a:t>
            </a:r>
            <a:r>
              <a:rPr lang="en-US" dirty="0" err="1"/>
              <a:t>ucontext.h</a:t>
            </a:r>
            <a:r>
              <a:rPr lang="en-US" dirty="0" smtClean="0"/>
              <a:t>&gt;</a:t>
            </a:r>
          </a:p>
          <a:p>
            <a:r>
              <a:rPr lang="en-US" dirty="0" err="1"/>
              <a:t>ucontext_t</a:t>
            </a:r>
            <a:r>
              <a:rPr lang="en-US" dirty="0"/>
              <a:t> contexts[2];</a:t>
            </a:r>
          </a:p>
          <a:p>
            <a:endParaRPr lang="en-US" dirty="0"/>
          </a:p>
          <a:p>
            <a:r>
              <a:rPr lang="en-US" dirty="0"/>
              <a:t>void </a:t>
            </a:r>
            <a:r>
              <a:rPr lang="en-US" dirty="0" err="1"/>
              <a:t>proc</a:t>
            </a:r>
            <a:r>
              <a:rPr lang="en-US" dirty="0"/>
              <a:t>() 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</a:t>
            </a:r>
            <a:r>
              <a:rPr lang="en-US" dirty="0" err="1"/>
              <a:t>printf</a:t>
            </a:r>
            <a:r>
              <a:rPr lang="en-US" dirty="0" smtClean="0"/>
              <a:t>(”…"</a:t>
            </a:r>
            <a:r>
              <a:rPr lang="en-US" dirty="0"/>
              <a:t>, count, 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r>
              <a:rPr lang="en-US" dirty="0" smtClean="0"/>
              <a:t>  count </a:t>
            </a:r>
            <a:r>
              <a:rPr lang="en-US" dirty="0"/>
              <a:t>+= 1;</a:t>
            </a:r>
          </a:p>
          <a:p>
            <a:r>
              <a:rPr lang="en-US" dirty="0"/>
              <a:t>  </a:t>
            </a:r>
            <a:r>
              <a:rPr lang="en-US" dirty="0" err="1"/>
              <a:t>i</a:t>
            </a:r>
            <a:r>
              <a:rPr lang="en-US" dirty="0"/>
              <a:t> += 1</a:t>
            </a:r>
            <a:r>
              <a:rPr lang="en-US" dirty="0" smtClean="0"/>
              <a:t>;</a:t>
            </a:r>
          </a:p>
          <a:p>
            <a:r>
              <a:rPr lang="en-US" dirty="0"/>
              <a:t> </a:t>
            </a:r>
            <a:r>
              <a:rPr lang="en-US" dirty="0" smtClean="0"/>
              <a:t> sleep(1);</a:t>
            </a:r>
            <a:endParaRPr lang="en-US" dirty="0"/>
          </a:p>
          <a:p>
            <a:r>
              <a:rPr lang="en-US" dirty="0" smtClean="0"/>
              <a:t>  </a:t>
            </a:r>
            <a:r>
              <a:rPr lang="en-US" b="1" dirty="0" err="1" smtClean="0">
                <a:solidFill>
                  <a:srgbClr val="800000"/>
                </a:solidFill>
              </a:rPr>
              <a:t>setcontext</a:t>
            </a:r>
            <a:r>
              <a:rPr lang="en-US" dirty="0"/>
              <a:t>(&amp;contexts[count&amp;0x1])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}</a:t>
            </a:r>
          </a:p>
          <a:p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5181600" y="457200"/>
            <a:ext cx="4114800" cy="1785938"/>
            <a:chOff x="6934200" y="5562600"/>
            <a:chExt cx="2057400" cy="947738"/>
          </a:xfrm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7013575" y="5562600"/>
              <a:ext cx="1749425" cy="94773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auto">
            <a:xfrm>
              <a:off x="7092950" y="5881688"/>
              <a:ext cx="712788" cy="12858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Rectangle 55"/>
            <p:cNvSpPr>
              <a:spLocks noChangeArrowheads="1"/>
            </p:cNvSpPr>
            <p:nvPr/>
          </p:nvSpPr>
          <p:spPr bwMode="auto">
            <a:xfrm>
              <a:off x="7810500" y="6015038"/>
              <a:ext cx="301625" cy="11367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Line 67"/>
            <p:cNvSpPr>
              <a:spLocks noChangeShapeType="1"/>
            </p:cNvSpPr>
            <p:nvPr/>
          </p:nvSpPr>
          <p:spPr bwMode="auto">
            <a:xfrm>
              <a:off x="8123238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7"/>
            <p:cNvSpPr>
              <a:spLocks noChangeShapeType="1"/>
            </p:cNvSpPr>
            <p:nvPr/>
          </p:nvSpPr>
          <p:spPr bwMode="auto">
            <a:xfrm>
              <a:off x="7813675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7"/>
            <p:cNvSpPr>
              <a:spLocks noChangeShapeType="1"/>
            </p:cNvSpPr>
            <p:nvPr/>
          </p:nvSpPr>
          <p:spPr bwMode="auto">
            <a:xfrm>
              <a:off x="8610600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67"/>
            <p:cNvSpPr>
              <a:spLocks noChangeShapeType="1"/>
            </p:cNvSpPr>
            <p:nvPr/>
          </p:nvSpPr>
          <p:spPr bwMode="auto">
            <a:xfrm>
              <a:off x="7092950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8129588" y="5891213"/>
              <a:ext cx="481012" cy="12858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Rectangle 302"/>
            <p:cNvSpPr>
              <a:spLocks noChangeArrowheads="1"/>
            </p:cNvSpPr>
            <p:nvPr/>
          </p:nvSpPr>
          <p:spPr bwMode="auto">
            <a:xfrm>
              <a:off x="6934200" y="6172200"/>
              <a:ext cx="2057400" cy="244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time </a:t>
              </a: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  <a:sym typeface="Wingdings"/>
                </a:rPr>
                <a:t>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019800" y="31242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int</a:t>
            </a:r>
            <a:r>
              <a:rPr lang="en-US" dirty="0"/>
              <a:t> </a:t>
            </a:r>
          </a:p>
          <a:p>
            <a:r>
              <a:rPr lang="en-US" dirty="0"/>
              <a:t>main() </a:t>
            </a:r>
            <a:r>
              <a:rPr lang="en-US" dirty="0" smtClean="0"/>
              <a:t>{</a:t>
            </a:r>
          </a:p>
          <a:p>
            <a:r>
              <a:rPr lang="en-US" dirty="0"/>
              <a:t> </a:t>
            </a:r>
            <a:r>
              <a:rPr lang="en-US" dirty="0" smtClean="0"/>
              <a:t> …</a:t>
            </a:r>
            <a:endParaRPr lang="en-US" dirty="0"/>
          </a:p>
          <a:p>
            <a:r>
              <a:rPr lang="en-US" b="1" dirty="0">
                <a:solidFill>
                  <a:srgbClr val="800000"/>
                </a:solidFill>
              </a:rPr>
              <a:t>  </a:t>
            </a:r>
            <a:r>
              <a:rPr lang="en-US" b="1" dirty="0" smtClean="0">
                <a:solidFill>
                  <a:srgbClr val="800000"/>
                </a:solidFill>
              </a:rPr>
              <a:t>set=1;</a:t>
            </a:r>
          </a:p>
          <a:p>
            <a:r>
              <a:rPr lang="en-US" dirty="0" smtClean="0"/>
              <a:t>  </a:t>
            </a:r>
            <a:r>
              <a:rPr lang="en-US" dirty="0" err="1"/>
              <a:t>p</a:t>
            </a:r>
            <a:r>
              <a:rPr lang="en-US" dirty="0" err="1" smtClean="0"/>
              <a:t>roc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9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685800" y="3352800"/>
            <a:ext cx="4191000" cy="1524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wild (4)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2574191"/>
            <a:ext cx="533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void </a:t>
            </a:r>
            <a:r>
              <a:rPr lang="en-US" dirty="0" err="1"/>
              <a:t>proc</a:t>
            </a:r>
            <a:r>
              <a:rPr lang="en-US" dirty="0"/>
              <a:t>() 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</a:t>
            </a:r>
            <a:r>
              <a:rPr lang="en-US" dirty="0" err="1"/>
              <a:t>printf</a:t>
            </a:r>
            <a:r>
              <a:rPr lang="en-US" dirty="0" smtClean="0"/>
              <a:t>(”…"</a:t>
            </a:r>
            <a:r>
              <a:rPr lang="en-US" dirty="0"/>
              <a:t>, count, 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r>
              <a:rPr lang="en-US" dirty="0" smtClean="0"/>
              <a:t>  count </a:t>
            </a:r>
            <a:r>
              <a:rPr lang="en-US" dirty="0"/>
              <a:t>+= 1;</a:t>
            </a:r>
          </a:p>
          <a:p>
            <a:r>
              <a:rPr lang="en-US" dirty="0"/>
              <a:t>  </a:t>
            </a:r>
            <a:r>
              <a:rPr lang="en-US" dirty="0" err="1"/>
              <a:t>i</a:t>
            </a:r>
            <a:r>
              <a:rPr lang="en-US" dirty="0"/>
              <a:t> += 1</a:t>
            </a:r>
            <a:r>
              <a:rPr lang="en-US" dirty="0" smtClean="0"/>
              <a:t>;</a:t>
            </a:r>
          </a:p>
          <a:p>
            <a:r>
              <a:rPr lang="en-US" dirty="0"/>
              <a:t> </a:t>
            </a:r>
            <a:r>
              <a:rPr lang="en-US" dirty="0" smtClean="0"/>
              <a:t> sleep(1);</a:t>
            </a:r>
            <a:endParaRPr lang="en-US" dirty="0"/>
          </a:p>
          <a:p>
            <a:r>
              <a:rPr lang="en-US" dirty="0" smtClean="0"/>
              <a:t>  </a:t>
            </a:r>
            <a:r>
              <a:rPr lang="en-US" dirty="0" err="1" smtClean="0"/>
              <a:t>setcontext</a:t>
            </a:r>
            <a:r>
              <a:rPr lang="en-US" dirty="0" smtClean="0"/>
              <a:t>(…);</a:t>
            </a:r>
            <a:endParaRPr lang="en-US" dirty="0"/>
          </a:p>
          <a:p>
            <a:r>
              <a:rPr lang="en-US" dirty="0"/>
              <a:t>}</a:t>
            </a:r>
          </a:p>
          <a:p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5181600" y="457200"/>
            <a:ext cx="4114800" cy="1785938"/>
            <a:chOff x="6934200" y="5562600"/>
            <a:chExt cx="2057400" cy="947738"/>
          </a:xfrm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7013575" y="5562600"/>
              <a:ext cx="1749425" cy="94773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auto">
            <a:xfrm>
              <a:off x="7092950" y="5881688"/>
              <a:ext cx="712788" cy="12858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Rectangle 55"/>
            <p:cNvSpPr>
              <a:spLocks noChangeArrowheads="1"/>
            </p:cNvSpPr>
            <p:nvPr/>
          </p:nvSpPr>
          <p:spPr bwMode="auto">
            <a:xfrm>
              <a:off x="7810500" y="6015038"/>
              <a:ext cx="301625" cy="11367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Line 67"/>
            <p:cNvSpPr>
              <a:spLocks noChangeShapeType="1"/>
            </p:cNvSpPr>
            <p:nvPr/>
          </p:nvSpPr>
          <p:spPr bwMode="auto">
            <a:xfrm>
              <a:off x="8123238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7"/>
            <p:cNvSpPr>
              <a:spLocks noChangeShapeType="1"/>
            </p:cNvSpPr>
            <p:nvPr/>
          </p:nvSpPr>
          <p:spPr bwMode="auto">
            <a:xfrm>
              <a:off x="7813675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7"/>
            <p:cNvSpPr>
              <a:spLocks noChangeShapeType="1"/>
            </p:cNvSpPr>
            <p:nvPr/>
          </p:nvSpPr>
          <p:spPr bwMode="auto">
            <a:xfrm>
              <a:off x="8610600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67"/>
            <p:cNvSpPr>
              <a:spLocks noChangeShapeType="1"/>
            </p:cNvSpPr>
            <p:nvPr/>
          </p:nvSpPr>
          <p:spPr bwMode="auto">
            <a:xfrm>
              <a:off x="7092950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8129588" y="5891213"/>
              <a:ext cx="481012" cy="12858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Rectangle 302"/>
            <p:cNvSpPr>
              <a:spLocks noChangeArrowheads="1"/>
            </p:cNvSpPr>
            <p:nvPr/>
          </p:nvSpPr>
          <p:spPr bwMode="auto">
            <a:xfrm>
              <a:off x="6934200" y="6172200"/>
              <a:ext cx="2057400" cy="244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time </a:t>
              </a: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  <a:sym typeface="Wingdings"/>
                </a:rPr>
                <a:t>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cxnSp>
        <p:nvCxnSpPr>
          <p:cNvPr id="16" name="Straight Connector 292"/>
          <p:cNvCxnSpPr>
            <a:cxnSpLocks noChangeShapeType="1"/>
          </p:cNvCxnSpPr>
          <p:nvPr/>
        </p:nvCxnSpPr>
        <p:spPr bwMode="auto">
          <a:xfrm>
            <a:off x="2819400" y="5029200"/>
            <a:ext cx="3429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302"/>
          <p:cNvSpPr>
            <a:spLocks noChangeArrowheads="1"/>
          </p:cNvSpPr>
          <p:nvPr/>
        </p:nvSpPr>
        <p:spPr bwMode="auto">
          <a:xfrm>
            <a:off x="6172200" y="4724400"/>
            <a:ext cx="274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 smtClean="0">
                <a:solidFill>
                  <a:srgbClr val="003367"/>
                </a:solidFill>
              </a:rPr>
              <a:t>Switch to the </a:t>
            </a:r>
            <a:r>
              <a:rPr lang="en-US" sz="2000" b="1" dirty="0" smtClean="0">
                <a:solidFill>
                  <a:srgbClr val="003367"/>
                </a:solidFill>
              </a:rPr>
              <a:t>other</a:t>
            </a:r>
            <a:r>
              <a:rPr lang="en-US" sz="2000" dirty="0" smtClean="0">
                <a:solidFill>
                  <a:srgbClr val="003367"/>
                </a:solidFill>
              </a:rPr>
              <a:t> saved register context.  Alternate “even” and “odd” contexts.</a:t>
            </a:r>
            <a:endParaRPr lang="en-US" sz="2000" dirty="0">
              <a:solidFill>
                <a:srgbClr val="003367"/>
              </a:solidFill>
            </a:endParaRPr>
          </a:p>
        </p:txBody>
      </p:sp>
      <p:sp>
        <p:nvSpPr>
          <p:cNvPr id="21" name="Rectangle 302"/>
          <p:cNvSpPr>
            <a:spLocks noChangeArrowheads="1"/>
          </p:cNvSpPr>
          <p:nvPr/>
        </p:nvSpPr>
        <p:spPr bwMode="auto">
          <a:xfrm>
            <a:off x="2514600" y="1800761"/>
            <a:ext cx="274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 smtClean="0">
                <a:solidFill>
                  <a:srgbClr val="003367"/>
                </a:solidFill>
              </a:rPr>
              <a:t>We have a pair of register contexts that were saved at this point in the code. </a:t>
            </a:r>
            <a:endParaRPr lang="en-US" sz="2000" dirty="0">
              <a:solidFill>
                <a:srgbClr val="003367"/>
              </a:solidFill>
            </a:endParaRPr>
          </a:p>
        </p:txBody>
      </p:sp>
      <p:cxnSp>
        <p:nvCxnSpPr>
          <p:cNvPr id="22" name="Straight Connector 292"/>
          <p:cNvCxnSpPr>
            <a:cxnSpLocks noChangeShapeType="1"/>
          </p:cNvCxnSpPr>
          <p:nvPr/>
        </p:nvCxnSpPr>
        <p:spPr bwMode="auto">
          <a:xfrm flipV="1">
            <a:off x="1981200" y="2895600"/>
            <a:ext cx="762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302"/>
          <p:cNvSpPr>
            <a:spLocks noChangeArrowheads="1"/>
          </p:cNvSpPr>
          <p:nvPr/>
        </p:nvSpPr>
        <p:spPr bwMode="auto">
          <a:xfrm>
            <a:off x="6019800" y="2819400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 smtClean="0">
                <a:solidFill>
                  <a:srgbClr val="003367"/>
                </a:solidFill>
              </a:rPr>
              <a:t>If we load either of the saved contexts, it will transfer control to this block of code.  (Why?)  What about the stack?</a:t>
            </a:r>
          </a:p>
        </p:txBody>
      </p:sp>
      <p:cxnSp>
        <p:nvCxnSpPr>
          <p:cNvPr id="30" name="Straight Connector 292"/>
          <p:cNvCxnSpPr>
            <a:cxnSpLocks noChangeShapeType="1"/>
          </p:cNvCxnSpPr>
          <p:nvPr/>
        </p:nvCxnSpPr>
        <p:spPr bwMode="auto">
          <a:xfrm flipV="1">
            <a:off x="4953000" y="3657600"/>
            <a:ext cx="10668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302"/>
          <p:cNvSpPr>
            <a:spLocks noChangeArrowheads="1"/>
          </p:cNvSpPr>
          <p:nvPr/>
        </p:nvSpPr>
        <p:spPr bwMode="auto">
          <a:xfrm>
            <a:off x="6248400" y="6096000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 smtClean="0">
                <a:solidFill>
                  <a:srgbClr val="003367"/>
                </a:solidFill>
              </a:rPr>
              <a:t>Lather, rinse, repeat.</a:t>
            </a:r>
            <a:endParaRPr lang="en-US" sz="2000" dirty="0">
              <a:solidFill>
                <a:srgbClr val="003367"/>
              </a:solidFill>
            </a:endParaRPr>
          </a:p>
        </p:txBody>
      </p:sp>
      <p:sp>
        <p:nvSpPr>
          <p:cNvPr id="34" name="Rectangle 302"/>
          <p:cNvSpPr>
            <a:spLocks noChangeArrowheads="1"/>
          </p:cNvSpPr>
          <p:nvPr/>
        </p:nvSpPr>
        <p:spPr bwMode="auto">
          <a:xfrm>
            <a:off x="533400" y="5791200"/>
            <a:ext cx="411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What will it print?  The count is a global variable…but what about </a:t>
            </a:r>
            <a:r>
              <a:rPr lang="en-US" sz="2000" dirty="0" err="1" smtClean="0">
                <a:solidFill>
                  <a:srgbClr val="800000"/>
                </a:solidFill>
              </a:rPr>
              <a:t>i</a:t>
            </a:r>
            <a:r>
              <a:rPr lang="en-US" sz="2000" dirty="0" smtClean="0">
                <a:solidFill>
                  <a:srgbClr val="800000"/>
                </a:solidFill>
              </a:rPr>
              <a:t>?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1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2574191"/>
            <a:ext cx="533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void </a:t>
            </a:r>
            <a:r>
              <a:rPr lang="en-US" dirty="0" err="1"/>
              <a:t>proc</a:t>
            </a:r>
            <a:r>
              <a:rPr lang="en-US" dirty="0"/>
              <a:t>() 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</a:t>
            </a:r>
            <a:r>
              <a:rPr lang="en-US" dirty="0" err="1"/>
              <a:t>printf</a:t>
            </a:r>
            <a:r>
              <a:rPr lang="en-US" dirty="0"/>
              <a:t>("%4d %4d\n", count, 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r>
              <a:rPr lang="en-US" dirty="0" smtClean="0"/>
              <a:t>  count </a:t>
            </a:r>
            <a:r>
              <a:rPr lang="en-US" dirty="0"/>
              <a:t>+= 1;</a:t>
            </a:r>
          </a:p>
          <a:p>
            <a:r>
              <a:rPr lang="en-US" dirty="0"/>
              <a:t>  </a:t>
            </a:r>
            <a:r>
              <a:rPr lang="en-US" dirty="0" err="1"/>
              <a:t>i</a:t>
            </a:r>
            <a:r>
              <a:rPr lang="en-US" dirty="0"/>
              <a:t> += 1</a:t>
            </a:r>
            <a:r>
              <a:rPr lang="en-US" dirty="0" smtClean="0"/>
              <a:t>;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800000"/>
                </a:solidFill>
              </a:rPr>
              <a:t>sleep(1);</a:t>
            </a:r>
            <a:endParaRPr lang="en-US" b="1" dirty="0">
              <a:solidFill>
                <a:srgbClr val="800000"/>
              </a:solidFill>
            </a:endParaRPr>
          </a:p>
          <a:p>
            <a:r>
              <a:rPr lang="en-US" dirty="0" smtClean="0"/>
              <a:t>  </a:t>
            </a:r>
            <a:r>
              <a:rPr lang="en-US" dirty="0" err="1" smtClean="0"/>
              <a:t>setcontext</a:t>
            </a:r>
            <a:r>
              <a:rPr lang="en-US" dirty="0" smtClean="0"/>
              <a:t>(…);</a:t>
            </a:r>
            <a:endParaRPr lang="en-US" dirty="0"/>
          </a:p>
          <a:p>
            <a:r>
              <a:rPr lang="en-US" dirty="0"/>
              <a:t>}</a:t>
            </a:r>
          </a:p>
          <a:p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wild (5)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81600" y="457200"/>
            <a:ext cx="4114800" cy="1785938"/>
            <a:chOff x="6934200" y="5562600"/>
            <a:chExt cx="2057400" cy="947738"/>
          </a:xfrm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7013575" y="5562600"/>
              <a:ext cx="1749425" cy="94773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6" name="Rectangle 33"/>
            <p:cNvSpPr>
              <a:spLocks noChangeArrowheads="1"/>
            </p:cNvSpPr>
            <p:nvPr/>
          </p:nvSpPr>
          <p:spPr bwMode="auto">
            <a:xfrm>
              <a:off x="7092950" y="5881688"/>
              <a:ext cx="712788" cy="12858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Rectangle 55"/>
            <p:cNvSpPr>
              <a:spLocks noChangeArrowheads="1"/>
            </p:cNvSpPr>
            <p:nvPr/>
          </p:nvSpPr>
          <p:spPr bwMode="auto">
            <a:xfrm>
              <a:off x="7810500" y="6015038"/>
              <a:ext cx="301625" cy="113677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Line 67"/>
            <p:cNvSpPr>
              <a:spLocks noChangeShapeType="1"/>
            </p:cNvSpPr>
            <p:nvPr/>
          </p:nvSpPr>
          <p:spPr bwMode="auto">
            <a:xfrm>
              <a:off x="8123238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7"/>
            <p:cNvSpPr>
              <a:spLocks noChangeShapeType="1"/>
            </p:cNvSpPr>
            <p:nvPr/>
          </p:nvSpPr>
          <p:spPr bwMode="auto">
            <a:xfrm>
              <a:off x="7813675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7"/>
            <p:cNvSpPr>
              <a:spLocks noChangeShapeType="1"/>
            </p:cNvSpPr>
            <p:nvPr/>
          </p:nvSpPr>
          <p:spPr bwMode="auto">
            <a:xfrm>
              <a:off x="8610600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67"/>
            <p:cNvSpPr>
              <a:spLocks noChangeShapeType="1"/>
            </p:cNvSpPr>
            <p:nvPr/>
          </p:nvSpPr>
          <p:spPr bwMode="auto">
            <a:xfrm>
              <a:off x="7092950" y="5700713"/>
              <a:ext cx="0" cy="471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8129588" y="5891213"/>
              <a:ext cx="481012" cy="12858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Rectangle 302"/>
            <p:cNvSpPr>
              <a:spLocks noChangeArrowheads="1"/>
            </p:cNvSpPr>
            <p:nvPr/>
          </p:nvSpPr>
          <p:spPr bwMode="auto">
            <a:xfrm>
              <a:off x="6934200" y="6172200"/>
              <a:ext cx="2057400" cy="244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time </a:t>
              </a: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  <a:sym typeface="Wingdings"/>
                </a:rPr>
                <a:t>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29" name="Rectangle 302"/>
          <p:cNvSpPr>
            <a:spLocks noChangeArrowheads="1"/>
          </p:cNvSpPr>
          <p:nvPr/>
        </p:nvSpPr>
        <p:spPr bwMode="auto">
          <a:xfrm>
            <a:off x="5410200" y="4338935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3367"/>
                </a:solidFill>
              </a:rPr>
              <a:t>What does this do?</a:t>
            </a:r>
          </a:p>
        </p:txBody>
      </p:sp>
      <p:cxnSp>
        <p:nvCxnSpPr>
          <p:cNvPr id="30" name="Straight Connector 292"/>
          <p:cNvCxnSpPr>
            <a:cxnSpLocks noChangeShapeType="1"/>
          </p:cNvCxnSpPr>
          <p:nvPr/>
        </p:nvCxnSpPr>
        <p:spPr bwMode="auto">
          <a:xfrm flipV="1">
            <a:off x="2133600" y="4572000"/>
            <a:ext cx="33528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0022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09600"/>
            <a:ext cx="8226425" cy="1554163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</a:rPr>
              <a:t>Operating Systems: The Classical View</a:t>
            </a:r>
          </a:p>
        </p:txBody>
      </p:sp>
      <p:sp>
        <p:nvSpPr>
          <p:cNvPr id="140290" name="AutoShape 3"/>
          <p:cNvSpPr>
            <a:spLocks noChangeArrowheads="1"/>
          </p:cNvSpPr>
          <p:nvPr/>
        </p:nvSpPr>
        <p:spPr bwMode="auto">
          <a:xfrm>
            <a:off x="1947863" y="1804988"/>
            <a:ext cx="990600" cy="381000"/>
          </a:xfrm>
          <a:prstGeom prst="flowChartProcess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140291" name="AutoShape 4"/>
          <p:cNvSpPr>
            <a:spLocks noChangeArrowheads="1"/>
          </p:cNvSpPr>
          <p:nvPr/>
        </p:nvSpPr>
        <p:spPr bwMode="auto">
          <a:xfrm>
            <a:off x="1947863" y="2185988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/>
              <a:t>data</a:t>
            </a:r>
            <a:endParaRPr lang="en-US" sz="1400"/>
          </a:p>
        </p:txBody>
      </p:sp>
      <p:sp>
        <p:nvSpPr>
          <p:cNvPr id="140292" name="AutoShape 5"/>
          <p:cNvSpPr>
            <a:spLocks noChangeArrowheads="1"/>
          </p:cNvSpPr>
          <p:nvPr/>
        </p:nvSpPr>
        <p:spPr bwMode="auto">
          <a:xfrm>
            <a:off x="1947863" y="2414588"/>
            <a:ext cx="990600" cy="381000"/>
          </a:xfrm>
          <a:prstGeom prst="flowChart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293" name="AutoShape 6"/>
          <p:cNvSpPr>
            <a:spLocks noChangeArrowheads="1"/>
          </p:cNvSpPr>
          <p:nvPr/>
        </p:nvSpPr>
        <p:spPr bwMode="auto">
          <a:xfrm>
            <a:off x="1947863" y="2795588"/>
            <a:ext cx="990600" cy="76200"/>
          </a:xfrm>
          <a:prstGeom prst="flowChartProcess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294" name="AutoShape 7"/>
          <p:cNvSpPr>
            <a:spLocks noChangeArrowheads="1"/>
          </p:cNvSpPr>
          <p:nvPr/>
        </p:nvSpPr>
        <p:spPr bwMode="auto">
          <a:xfrm>
            <a:off x="1947863" y="2871788"/>
            <a:ext cx="990600" cy="381000"/>
          </a:xfrm>
          <a:prstGeom prst="flowChartProcess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</p:txBody>
      </p:sp>
      <p:sp>
        <p:nvSpPr>
          <p:cNvPr id="140295" name="AutoShape 8"/>
          <p:cNvSpPr>
            <a:spLocks noChangeArrowheads="1"/>
          </p:cNvSpPr>
          <p:nvPr/>
        </p:nvSpPr>
        <p:spPr bwMode="auto">
          <a:xfrm>
            <a:off x="1947863" y="3252788"/>
            <a:ext cx="990600" cy="228600"/>
          </a:xfrm>
          <a:prstGeom prst="flowChartProcess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296" name="AutoShape 9"/>
          <p:cNvSpPr>
            <a:spLocks noChangeArrowheads="1"/>
          </p:cNvSpPr>
          <p:nvPr/>
        </p:nvSpPr>
        <p:spPr bwMode="auto">
          <a:xfrm>
            <a:off x="1947863" y="2185988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140297" name="AutoShape 10"/>
          <p:cNvSpPr>
            <a:spLocks noChangeArrowheads="1"/>
          </p:cNvSpPr>
          <p:nvPr/>
        </p:nvSpPr>
        <p:spPr bwMode="auto">
          <a:xfrm>
            <a:off x="1871663" y="4471988"/>
            <a:ext cx="5486400" cy="1143000"/>
          </a:xfrm>
          <a:prstGeom prst="flowChartProcess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298" name="AutoShape 11"/>
          <p:cNvSpPr>
            <a:spLocks noChangeArrowheads="1"/>
          </p:cNvSpPr>
          <p:nvPr/>
        </p:nvSpPr>
        <p:spPr bwMode="auto">
          <a:xfrm>
            <a:off x="2405063" y="3606800"/>
            <a:ext cx="76200" cy="762000"/>
          </a:xfrm>
          <a:prstGeom prst="upDownArrow">
            <a:avLst>
              <a:gd name="adj1" fmla="val 50000"/>
              <a:gd name="adj2" fmla="val 200000"/>
            </a:avLst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299" name="AutoShape 12"/>
          <p:cNvSpPr>
            <a:spLocks noChangeArrowheads="1"/>
          </p:cNvSpPr>
          <p:nvPr/>
        </p:nvSpPr>
        <p:spPr bwMode="auto">
          <a:xfrm>
            <a:off x="4538663" y="3582988"/>
            <a:ext cx="76200" cy="762000"/>
          </a:xfrm>
          <a:prstGeom prst="upDownArrow">
            <a:avLst>
              <a:gd name="adj1" fmla="val 50000"/>
              <a:gd name="adj2" fmla="val 200000"/>
            </a:avLst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300" name="AutoShape 13"/>
          <p:cNvSpPr>
            <a:spLocks noChangeArrowheads="1"/>
          </p:cNvSpPr>
          <p:nvPr/>
        </p:nvSpPr>
        <p:spPr bwMode="auto">
          <a:xfrm>
            <a:off x="6672263" y="3582988"/>
            <a:ext cx="76200" cy="762000"/>
          </a:xfrm>
          <a:prstGeom prst="upDownArrow">
            <a:avLst>
              <a:gd name="adj1" fmla="val 50000"/>
              <a:gd name="adj2" fmla="val 200000"/>
            </a:avLst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301" name="AutoShape 14"/>
          <p:cNvSpPr>
            <a:spLocks noChangeArrowheads="1"/>
          </p:cNvSpPr>
          <p:nvPr/>
        </p:nvSpPr>
        <p:spPr bwMode="auto">
          <a:xfrm>
            <a:off x="4081463" y="1804988"/>
            <a:ext cx="990600" cy="381000"/>
          </a:xfrm>
          <a:prstGeom prst="flowChartProcess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140302" name="AutoShape 15"/>
          <p:cNvSpPr>
            <a:spLocks noChangeArrowheads="1"/>
          </p:cNvSpPr>
          <p:nvPr/>
        </p:nvSpPr>
        <p:spPr bwMode="auto">
          <a:xfrm>
            <a:off x="4081463" y="2185988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/>
              <a:t>data</a:t>
            </a:r>
            <a:endParaRPr lang="en-US" sz="1400"/>
          </a:p>
        </p:txBody>
      </p:sp>
      <p:sp>
        <p:nvSpPr>
          <p:cNvPr id="140303" name="AutoShape 16"/>
          <p:cNvSpPr>
            <a:spLocks noChangeArrowheads="1"/>
          </p:cNvSpPr>
          <p:nvPr/>
        </p:nvSpPr>
        <p:spPr bwMode="auto">
          <a:xfrm>
            <a:off x="4081463" y="2414588"/>
            <a:ext cx="990600" cy="381000"/>
          </a:xfrm>
          <a:prstGeom prst="flowChart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304" name="AutoShape 17"/>
          <p:cNvSpPr>
            <a:spLocks noChangeArrowheads="1"/>
          </p:cNvSpPr>
          <p:nvPr/>
        </p:nvSpPr>
        <p:spPr bwMode="auto">
          <a:xfrm>
            <a:off x="4081463" y="2795588"/>
            <a:ext cx="990600" cy="76200"/>
          </a:xfrm>
          <a:prstGeom prst="flowChartProcess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305" name="AutoShape 18"/>
          <p:cNvSpPr>
            <a:spLocks noChangeArrowheads="1"/>
          </p:cNvSpPr>
          <p:nvPr/>
        </p:nvSpPr>
        <p:spPr bwMode="auto">
          <a:xfrm>
            <a:off x="4081463" y="2871788"/>
            <a:ext cx="990600" cy="381000"/>
          </a:xfrm>
          <a:prstGeom prst="flowChartProcess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</p:txBody>
      </p:sp>
      <p:sp>
        <p:nvSpPr>
          <p:cNvPr id="140306" name="AutoShape 19"/>
          <p:cNvSpPr>
            <a:spLocks noChangeArrowheads="1"/>
          </p:cNvSpPr>
          <p:nvPr/>
        </p:nvSpPr>
        <p:spPr bwMode="auto">
          <a:xfrm>
            <a:off x="4081463" y="3252788"/>
            <a:ext cx="990600" cy="228600"/>
          </a:xfrm>
          <a:prstGeom prst="flowChartProcess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307" name="AutoShape 20"/>
          <p:cNvSpPr>
            <a:spLocks noChangeArrowheads="1"/>
          </p:cNvSpPr>
          <p:nvPr/>
        </p:nvSpPr>
        <p:spPr bwMode="auto">
          <a:xfrm>
            <a:off x="4081463" y="2185988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140308" name="AutoShape 21"/>
          <p:cNvSpPr>
            <a:spLocks noChangeArrowheads="1"/>
          </p:cNvSpPr>
          <p:nvPr/>
        </p:nvSpPr>
        <p:spPr bwMode="auto">
          <a:xfrm>
            <a:off x="6215063" y="1804988"/>
            <a:ext cx="990600" cy="381000"/>
          </a:xfrm>
          <a:prstGeom prst="flowChartProcess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140309" name="AutoShape 22"/>
          <p:cNvSpPr>
            <a:spLocks noChangeArrowheads="1"/>
          </p:cNvSpPr>
          <p:nvPr/>
        </p:nvSpPr>
        <p:spPr bwMode="auto">
          <a:xfrm>
            <a:off x="6215063" y="2185988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140310" name="AutoShape 23"/>
          <p:cNvSpPr>
            <a:spLocks noChangeArrowheads="1"/>
          </p:cNvSpPr>
          <p:nvPr/>
        </p:nvSpPr>
        <p:spPr bwMode="auto">
          <a:xfrm>
            <a:off x="6215063" y="2414588"/>
            <a:ext cx="990600" cy="381000"/>
          </a:xfrm>
          <a:prstGeom prst="flowChart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311" name="AutoShape 24"/>
          <p:cNvSpPr>
            <a:spLocks noChangeArrowheads="1"/>
          </p:cNvSpPr>
          <p:nvPr/>
        </p:nvSpPr>
        <p:spPr bwMode="auto">
          <a:xfrm>
            <a:off x="6215063" y="2795588"/>
            <a:ext cx="990600" cy="76200"/>
          </a:xfrm>
          <a:prstGeom prst="flowChartProcess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40312" name="AutoShape 25"/>
          <p:cNvSpPr>
            <a:spLocks noChangeArrowheads="1"/>
          </p:cNvSpPr>
          <p:nvPr/>
        </p:nvSpPr>
        <p:spPr bwMode="auto">
          <a:xfrm>
            <a:off x="6215063" y="2871788"/>
            <a:ext cx="990600" cy="381000"/>
          </a:xfrm>
          <a:prstGeom prst="flowChartProcess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</p:txBody>
      </p:sp>
      <p:sp>
        <p:nvSpPr>
          <p:cNvPr id="140313" name="AutoShape 26"/>
          <p:cNvSpPr>
            <a:spLocks noChangeArrowheads="1"/>
          </p:cNvSpPr>
          <p:nvPr/>
        </p:nvSpPr>
        <p:spPr bwMode="auto">
          <a:xfrm>
            <a:off x="6215063" y="3252788"/>
            <a:ext cx="990600" cy="228600"/>
          </a:xfrm>
          <a:prstGeom prst="flowChartProcess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grpSp>
        <p:nvGrpSpPr>
          <p:cNvPr id="140314" name="Group 27"/>
          <p:cNvGrpSpPr>
            <a:grpSpLocks/>
          </p:cNvGrpSpPr>
          <p:nvPr/>
        </p:nvGrpSpPr>
        <p:grpSpPr bwMode="auto">
          <a:xfrm>
            <a:off x="4335463" y="4837113"/>
            <a:ext cx="404812" cy="404812"/>
            <a:chOff x="4784" y="2819"/>
            <a:chExt cx="255" cy="255"/>
          </a:xfrm>
        </p:grpSpPr>
        <p:sp>
          <p:nvSpPr>
            <p:cNvPr id="140344" name="Oval 28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0345" name="AutoShape 29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0346" name="AutoShape 30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140315" name="Group 31"/>
          <p:cNvGrpSpPr>
            <a:grpSpLocks/>
          </p:cNvGrpSpPr>
          <p:nvPr/>
        </p:nvGrpSpPr>
        <p:grpSpPr bwMode="auto">
          <a:xfrm>
            <a:off x="6508750" y="4837113"/>
            <a:ext cx="404813" cy="404812"/>
            <a:chOff x="4201" y="2912"/>
            <a:chExt cx="255" cy="255"/>
          </a:xfrm>
        </p:grpSpPr>
        <p:sp>
          <p:nvSpPr>
            <p:cNvPr id="140341" name="Oval 32"/>
            <p:cNvSpPr>
              <a:spLocks noChangeArrowheads="1"/>
            </p:cNvSpPr>
            <p:nvPr/>
          </p:nvSpPr>
          <p:spPr bwMode="auto">
            <a:xfrm>
              <a:off x="4201" y="2912"/>
              <a:ext cx="255" cy="255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0342" name="AutoShape 33"/>
            <p:cNvSpPr>
              <a:spLocks noChangeArrowheads="1"/>
            </p:cNvSpPr>
            <p:nvPr/>
          </p:nvSpPr>
          <p:spPr bwMode="auto">
            <a:xfrm flipH="1">
              <a:off x="4290" y="2968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0343" name="AutoShape 34"/>
            <p:cNvSpPr>
              <a:spLocks noChangeArrowheads="1"/>
            </p:cNvSpPr>
            <p:nvPr/>
          </p:nvSpPr>
          <p:spPr bwMode="auto">
            <a:xfrm rot="-8460389">
              <a:off x="4212" y="2946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140316" name="Group 35"/>
          <p:cNvGrpSpPr>
            <a:grpSpLocks/>
          </p:cNvGrpSpPr>
          <p:nvPr/>
        </p:nvGrpSpPr>
        <p:grpSpPr bwMode="auto">
          <a:xfrm>
            <a:off x="2233613" y="4837113"/>
            <a:ext cx="400050" cy="400050"/>
            <a:chOff x="3689" y="1658"/>
            <a:chExt cx="576" cy="576"/>
          </a:xfrm>
        </p:grpSpPr>
        <p:grpSp>
          <p:nvGrpSpPr>
            <p:cNvPr id="140337" name="Group 36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140339" name="Oval 37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140340" name="AutoShape 38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</p:grpSp>
        <p:sp>
          <p:nvSpPr>
            <p:cNvPr id="140338" name="AutoShape 39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140317" name="Group 40"/>
          <p:cNvGrpSpPr>
            <a:grpSpLocks/>
          </p:cNvGrpSpPr>
          <p:nvPr/>
        </p:nvGrpSpPr>
        <p:grpSpPr bwMode="auto">
          <a:xfrm>
            <a:off x="2212975" y="2541588"/>
            <a:ext cx="400050" cy="400050"/>
            <a:chOff x="3689" y="1658"/>
            <a:chExt cx="576" cy="576"/>
          </a:xfrm>
        </p:grpSpPr>
        <p:grpSp>
          <p:nvGrpSpPr>
            <p:cNvPr id="140333" name="Group 41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140335" name="Oval 42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140336" name="AutoShape 43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</p:grpSp>
        <p:sp>
          <p:nvSpPr>
            <p:cNvPr id="140334" name="AutoShape 44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140318" name="Group 45"/>
          <p:cNvGrpSpPr>
            <a:grpSpLocks/>
          </p:cNvGrpSpPr>
          <p:nvPr/>
        </p:nvGrpSpPr>
        <p:grpSpPr bwMode="auto">
          <a:xfrm>
            <a:off x="4397375" y="2520950"/>
            <a:ext cx="404813" cy="404813"/>
            <a:chOff x="4784" y="2819"/>
            <a:chExt cx="255" cy="255"/>
          </a:xfrm>
        </p:grpSpPr>
        <p:sp>
          <p:nvSpPr>
            <p:cNvPr id="140330" name="Oval 46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0331" name="AutoShape 47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0332" name="AutoShape 48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140319" name="Group 49"/>
          <p:cNvGrpSpPr>
            <a:grpSpLocks/>
          </p:cNvGrpSpPr>
          <p:nvPr/>
        </p:nvGrpSpPr>
        <p:grpSpPr bwMode="auto">
          <a:xfrm>
            <a:off x="6538913" y="2511425"/>
            <a:ext cx="404812" cy="404813"/>
            <a:chOff x="4201" y="2912"/>
            <a:chExt cx="255" cy="255"/>
          </a:xfrm>
        </p:grpSpPr>
        <p:sp>
          <p:nvSpPr>
            <p:cNvPr id="140327" name="Oval 50"/>
            <p:cNvSpPr>
              <a:spLocks noChangeArrowheads="1"/>
            </p:cNvSpPr>
            <p:nvPr/>
          </p:nvSpPr>
          <p:spPr bwMode="auto">
            <a:xfrm>
              <a:off x="4201" y="2912"/>
              <a:ext cx="255" cy="255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0328" name="AutoShape 51"/>
            <p:cNvSpPr>
              <a:spLocks noChangeArrowheads="1"/>
            </p:cNvSpPr>
            <p:nvPr/>
          </p:nvSpPr>
          <p:spPr bwMode="auto">
            <a:xfrm flipH="1">
              <a:off x="4290" y="2968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0329" name="AutoShape 52"/>
            <p:cNvSpPr>
              <a:spLocks noChangeArrowheads="1"/>
            </p:cNvSpPr>
            <p:nvPr/>
          </p:nvSpPr>
          <p:spPr bwMode="auto">
            <a:xfrm rot="-8460389">
              <a:off x="4212" y="2946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sp>
        <p:nvSpPr>
          <p:cNvPr id="140320" name="Text Box 53"/>
          <p:cNvSpPr txBox="1">
            <a:spLocks noChangeArrowheads="1"/>
          </p:cNvSpPr>
          <p:nvPr/>
        </p:nvSpPr>
        <p:spPr bwMode="auto">
          <a:xfrm>
            <a:off x="228600" y="1828800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6A6"/>
                </a:solidFill>
              </a:rPr>
              <a:t>Programs run as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6A6"/>
                </a:solidFill>
              </a:rPr>
              <a:t>independent processes. </a:t>
            </a:r>
          </a:p>
        </p:txBody>
      </p:sp>
      <p:sp>
        <p:nvSpPr>
          <p:cNvPr id="140321" name="Text Box 54"/>
          <p:cNvSpPr txBox="1">
            <a:spLocks noChangeArrowheads="1"/>
          </p:cNvSpPr>
          <p:nvPr/>
        </p:nvSpPr>
        <p:spPr bwMode="auto">
          <a:xfrm>
            <a:off x="2590800" y="3657600"/>
            <a:ext cx="183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6A6"/>
                </a:solidFill>
              </a:rPr>
              <a:t>Protected system calls </a:t>
            </a:r>
          </a:p>
        </p:txBody>
      </p:sp>
      <p:sp>
        <p:nvSpPr>
          <p:cNvPr id="140322" name="Text Box 55"/>
          <p:cNvSpPr txBox="1">
            <a:spLocks noChangeArrowheads="1"/>
          </p:cNvSpPr>
          <p:nvPr/>
        </p:nvSpPr>
        <p:spPr bwMode="auto">
          <a:xfrm>
            <a:off x="4754563" y="3657600"/>
            <a:ext cx="183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6A6"/>
                </a:solidFill>
                <a:cs typeface="Arial" charset="0"/>
              </a:rPr>
              <a:t>...and upcalls (e.g., signals)</a:t>
            </a:r>
            <a:endParaRPr lang="en-US" sz="2000">
              <a:solidFill>
                <a:srgbClr val="0036A6"/>
              </a:solidFill>
              <a:cs typeface="Arial" charset="0"/>
            </a:endParaRPr>
          </a:p>
        </p:txBody>
      </p:sp>
      <p:sp>
        <p:nvSpPr>
          <p:cNvPr id="140323" name="Text Box 56"/>
          <p:cNvSpPr txBox="1">
            <a:spLocks noChangeArrowheads="1"/>
          </p:cNvSpPr>
          <p:nvPr/>
        </p:nvSpPr>
        <p:spPr bwMode="auto">
          <a:xfrm>
            <a:off x="149225" y="4267200"/>
            <a:ext cx="15843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6A6"/>
                </a:solidFill>
                <a:cs typeface="Arial" charset="0"/>
              </a:rPr>
              <a:t>Protected OS kernel mediates access to shared resources.</a:t>
            </a:r>
          </a:p>
        </p:txBody>
      </p:sp>
      <p:sp>
        <p:nvSpPr>
          <p:cNvPr id="140324" name="Text Box 57"/>
          <p:cNvSpPr txBox="1">
            <a:spLocks noChangeArrowheads="1"/>
          </p:cNvSpPr>
          <p:nvPr/>
        </p:nvSpPr>
        <p:spPr bwMode="auto">
          <a:xfrm>
            <a:off x="7634288" y="4267200"/>
            <a:ext cx="12827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6A6"/>
                </a:solidFill>
              </a:rPr>
              <a:t>Threads enter the kernel for OS services.</a:t>
            </a:r>
          </a:p>
        </p:txBody>
      </p:sp>
      <p:sp>
        <p:nvSpPr>
          <p:cNvPr id="140325" name="Text Box 58"/>
          <p:cNvSpPr txBox="1">
            <a:spLocks noChangeArrowheads="1"/>
          </p:cNvSpPr>
          <p:nvPr/>
        </p:nvSpPr>
        <p:spPr bwMode="auto">
          <a:xfrm>
            <a:off x="7239000" y="1754188"/>
            <a:ext cx="18256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6A6"/>
                </a:solidFill>
              </a:rPr>
              <a:t>Each process has a private virtual address space and one or more threads.</a:t>
            </a:r>
          </a:p>
        </p:txBody>
      </p:sp>
      <p:sp>
        <p:nvSpPr>
          <p:cNvPr id="140326" name="Rectangle 59"/>
          <p:cNvSpPr>
            <a:spLocks noChangeArrowheads="1"/>
          </p:cNvSpPr>
          <p:nvPr/>
        </p:nvSpPr>
        <p:spPr bwMode="auto">
          <a:xfrm>
            <a:off x="1196975" y="6107113"/>
            <a:ext cx="695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rgbClr val="0036A6"/>
                </a:solidFill>
              </a:rPr>
              <a:t>The kernel code and data are protected from untrusted processes.</a:t>
            </a:r>
          </a:p>
        </p:txBody>
      </p:sp>
    </p:spTree>
    <p:extLst>
      <p:ext uri="{BB962C8B-B14F-4D97-AF65-F5344CB8AC3E}">
        <p14:creationId xmlns:p14="http://schemas.microsoft.com/office/powerpoint/2010/main" val="338437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Processes: A Closer Look</a:t>
            </a:r>
          </a:p>
        </p:txBody>
      </p:sp>
      <p:sp>
        <p:nvSpPr>
          <p:cNvPr id="163842" name="Text Box 3"/>
          <p:cNvSpPr txBox="1">
            <a:spLocks noChangeArrowheads="1"/>
          </p:cNvSpPr>
          <p:nvPr/>
        </p:nvSpPr>
        <p:spPr bwMode="auto">
          <a:xfrm>
            <a:off x="2627313" y="2209800"/>
            <a:ext cx="473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4000" b="1">
                <a:solidFill>
                  <a:srgbClr val="000000"/>
                </a:solidFill>
                <a:cs typeface="Arial" charset="0"/>
              </a:rPr>
              <a:t>+</a:t>
            </a: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3843" name="Text Box 4"/>
          <p:cNvSpPr txBox="1">
            <a:spLocks noChangeArrowheads="1"/>
          </p:cNvSpPr>
          <p:nvPr/>
        </p:nvSpPr>
        <p:spPr bwMode="auto">
          <a:xfrm>
            <a:off x="5341938" y="2209800"/>
            <a:ext cx="473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4000" b="1">
                <a:solidFill>
                  <a:srgbClr val="000000"/>
                </a:solidFill>
                <a:cs typeface="Arial" charset="0"/>
              </a:rPr>
              <a:t>+</a:t>
            </a: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3844" name="Group 5"/>
          <p:cNvGrpSpPr>
            <a:grpSpLocks/>
          </p:cNvGrpSpPr>
          <p:nvPr/>
        </p:nvGrpSpPr>
        <p:grpSpPr bwMode="auto">
          <a:xfrm>
            <a:off x="6545263" y="1912938"/>
            <a:ext cx="1751012" cy="1295400"/>
            <a:chOff x="4123" y="1205"/>
            <a:chExt cx="1103" cy="816"/>
          </a:xfrm>
        </p:grpSpPr>
        <p:sp>
          <p:nvSpPr>
            <p:cNvPr id="163872" name="Rectangle 6"/>
            <p:cNvSpPr>
              <a:spLocks noChangeArrowheads="1"/>
            </p:cNvSpPr>
            <p:nvPr/>
          </p:nvSpPr>
          <p:spPr bwMode="auto">
            <a:xfrm>
              <a:off x="4123" y="1205"/>
              <a:ext cx="768" cy="8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/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user ID</a:t>
              </a:r>
            </a:p>
            <a:p>
              <a:pPr algn="ctr" defTabSz="914400"/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process ID</a:t>
              </a:r>
            </a:p>
            <a:p>
              <a:pPr algn="ctr" defTabSz="914400"/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parent PID</a:t>
              </a:r>
            </a:p>
            <a:p>
              <a:pPr algn="ctr" defTabSz="914400"/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sibling links</a:t>
              </a:r>
            </a:p>
            <a:p>
              <a:pPr algn="ctr" defTabSz="914400"/>
              <a:r>
                <a:rPr lang="en-US" sz="1200">
                  <a:solidFill>
                    <a:srgbClr val="000000"/>
                  </a:solidFill>
                  <a:cs typeface="Arial" charset="0"/>
                </a:rPr>
                <a:t>children</a:t>
              </a:r>
            </a:p>
          </p:txBody>
        </p:sp>
        <p:grpSp>
          <p:nvGrpSpPr>
            <p:cNvPr id="163873" name="Group 7"/>
            <p:cNvGrpSpPr>
              <a:grpSpLocks/>
            </p:cNvGrpSpPr>
            <p:nvPr/>
          </p:nvGrpSpPr>
          <p:grpSpPr bwMode="auto">
            <a:xfrm>
              <a:off x="5130" y="1369"/>
              <a:ext cx="96" cy="336"/>
              <a:chOff x="4560" y="1284"/>
              <a:chExt cx="96" cy="264"/>
            </a:xfrm>
          </p:grpSpPr>
          <p:grpSp>
            <p:nvGrpSpPr>
              <p:cNvPr id="163875" name="Group 8"/>
              <p:cNvGrpSpPr>
                <a:grpSpLocks/>
              </p:cNvGrpSpPr>
              <p:nvPr/>
            </p:nvGrpSpPr>
            <p:grpSpPr bwMode="auto">
              <a:xfrm>
                <a:off x="4560" y="1416"/>
                <a:ext cx="96" cy="132"/>
                <a:chOff x="1296" y="1104"/>
                <a:chExt cx="96" cy="96"/>
              </a:xfrm>
            </p:grpSpPr>
            <p:grpSp>
              <p:nvGrpSpPr>
                <p:cNvPr id="163883" name="Group 9"/>
                <p:cNvGrpSpPr>
                  <a:grpSpLocks/>
                </p:cNvGrpSpPr>
                <p:nvPr/>
              </p:nvGrpSpPr>
              <p:grpSpPr bwMode="auto">
                <a:xfrm>
                  <a:off x="1296" y="1152"/>
                  <a:ext cx="96" cy="48"/>
                  <a:chOff x="1296" y="1152"/>
                  <a:chExt cx="96" cy="96"/>
                </a:xfrm>
              </p:grpSpPr>
              <p:sp>
                <p:nvSpPr>
                  <p:cNvPr id="163887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200"/>
                    <a:ext cx="96" cy="48"/>
                  </a:xfrm>
                  <a:prstGeom prst="flowChartProcess">
                    <a:avLst/>
                  </a:prstGeom>
                  <a:solidFill>
                    <a:srgbClr val="C0C0C0"/>
                  </a:solidFill>
                  <a:ln w="317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defTabSz="914400"/>
                    <a:endParaRPr lang="en-US" sz="12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63888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152"/>
                    <a:ext cx="96" cy="48"/>
                  </a:xfrm>
                  <a:prstGeom prst="flowChartProcess">
                    <a:avLst/>
                  </a:prstGeom>
                  <a:solidFill>
                    <a:srgbClr val="C0C0C0"/>
                  </a:solidFill>
                  <a:ln w="317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defTabSz="914400"/>
                    <a:endParaRPr lang="en-US" sz="12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63884" name="Group 12"/>
                <p:cNvGrpSpPr>
                  <a:grpSpLocks/>
                </p:cNvGrpSpPr>
                <p:nvPr/>
              </p:nvGrpSpPr>
              <p:grpSpPr bwMode="auto">
                <a:xfrm>
                  <a:off x="1296" y="1104"/>
                  <a:ext cx="96" cy="48"/>
                  <a:chOff x="1296" y="1152"/>
                  <a:chExt cx="96" cy="96"/>
                </a:xfrm>
              </p:grpSpPr>
              <p:sp>
                <p:nvSpPr>
                  <p:cNvPr id="163885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200"/>
                    <a:ext cx="96" cy="48"/>
                  </a:xfrm>
                  <a:prstGeom prst="flowChartProcess">
                    <a:avLst/>
                  </a:prstGeom>
                  <a:solidFill>
                    <a:srgbClr val="C0C0C0"/>
                  </a:solidFill>
                  <a:ln w="317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defTabSz="914400"/>
                    <a:endParaRPr lang="en-US" sz="12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63886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152"/>
                    <a:ext cx="96" cy="48"/>
                  </a:xfrm>
                  <a:prstGeom prst="flowChartProcess">
                    <a:avLst/>
                  </a:prstGeom>
                  <a:solidFill>
                    <a:srgbClr val="C0C0C0"/>
                  </a:solidFill>
                  <a:ln w="317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defTabSz="914400"/>
                    <a:endParaRPr lang="en-US" sz="12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63876" name="Group 15"/>
              <p:cNvGrpSpPr>
                <a:grpSpLocks/>
              </p:cNvGrpSpPr>
              <p:nvPr/>
            </p:nvGrpSpPr>
            <p:grpSpPr bwMode="auto">
              <a:xfrm>
                <a:off x="4560" y="1284"/>
                <a:ext cx="96" cy="132"/>
                <a:chOff x="1296" y="1104"/>
                <a:chExt cx="96" cy="96"/>
              </a:xfrm>
            </p:grpSpPr>
            <p:grpSp>
              <p:nvGrpSpPr>
                <p:cNvPr id="163877" name="Group 16"/>
                <p:cNvGrpSpPr>
                  <a:grpSpLocks/>
                </p:cNvGrpSpPr>
                <p:nvPr/>
              </p:nvGrpSpPr>
              <p:grpSpPr bwMode="auto">
                <a:xfrm>
                  <a:off x="1296" y="1152"/>
                  <a:ext cx="96" cy="48"/>
                  <a:chOff x="1296" y="1152"/>
                  <a:chExt cx="96" cy="96"/>
                </a:xfrm>
              </p:grpSpPr>
              <p:sp>
                <p:nvSpPr>
                  <p:cNvPr id="163881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200"/>
                    <a:ext cx="96" cy="48"/>
                  </a:xfrm>
                  <a:prstGeom prst="flowChartProcess">
                    <a:avLst/>
                  </a:prstGeom>
                  <a:solidFill>
                    <a:srgbClr val="C0C0C0"/>
                  </a:solidFill>
                  <a:ln w="317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defTabSz="914400"/>
                    <a:endParaRPr lang="en-US" sz="12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63882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152"/>
                    <a:ext cx="96" cy="48"/>
                  </a:xfrm>
                  <a:prstGeom prst="flowChartProcess">
                    <a:avLst/>
                  </a:prstGeom>
                  <a:solidFill>
                    <a:srgbClr val="C0C0C0"/>
                  </a:solidFill>
                  <a:ln w="317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defTabSz="914400"/>
                    <a:endParaRPr lang="en-US" sz="12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63878" name="Group 19"/>
                <p:cNvGrpSpPr>
                  <a:grpSpLocks/>
                </p:cNvGrpSpPr>
                <p:nvPr/>
              </p:nvGrpSpPr>
              <p:grpSpPr bwMode="auto">
                <a:xfrm>
                  <a:off x="1296" y="1104"/>
                  <a:ext cx="96" cy="48"/>
                  <a:chOff x="1296" y="1152"/>
                  <a:chExt cx="96" cy="96"/>
                </a:xfrm>
              </p:grpSpPr>
              <p:sp>
                <p:nvSpPr>
                  <p:cNvPr id="163879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200"/>
                    <a:ext cx="96" cy="48"/>
                  </a:xfrm>
                  <a:prstGeom prst="flowChartProcess">
                    <a:avLst/>
                  </a:prstGeom>
                  <a:solidFill>
                    <a:srgbClr val="C0C0C0"/>
                  </a:solidFill>
                  <a:ln w="317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defTabSz="914400"/>
                    <a:endParaRPr lang="en-US" sz="12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63880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152"/>
                    <a:ext cx="96" cy="48"/>
                  </a:xfrm>
                  <a:prstGeom prst="flowChartProcess">
                    <a:avLst/>
                  </a:prstGeom>
                  <a:solidFill>
                    <a:srgbClr val="C0C0C0"/>
                  </a:solidFill>
                  <a:ln w="317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algn="ctr" defTabSz="914400"/>
                    <a:endParaRPr lang="en-US" sz="12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</p:grpSp>
        <p:cxnSp>
          <p:nvCxnSpPr>
            <p:cNvPr id="163874" name="AutoShape 22"/>
            <p:cNvCxnSpPr>
              <a:cxnSpLocks noChangeShapeType="1"/>
              <a:stCxn id="163872" idx="3"/>
              <a:endCxn id="163880" idx="1"/>
            </p:cNvCxnSpPr>
            <p:nvPr/>
          </p:nvCxnSpPr>
          <p:spPr bwMode="auto">
            <a:xfrm flipV="1">
              <a:off x="4891" y="1390"/>
              <a:ext cx="239" cy="223"/>
            </a:xfrm>
            <a:prstGeom prst="curvedConnector3">
              <a:avLst>
                <a:gd name="adj1" fmla="val 49792"/>
              </a:avLst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3845" name="Group 23"/>
          <p:cNvGrpSpPr>
            <a:grpSpLocks/>
          </p:cNvGrpSpPr>
          <p:nvPr/>
        </p:nvGrpSpPr>
        <p:grpSpPr bwMode="auto">
          <a:xfrm>
            <a:off x="596900" y="1538288"/>
            <a:ext cx="2152650" cy="1479550"/>
            <a:chOff x="1903" y="969"/>
            <a:chExt cx="1356" cy="932"/>
          </a:xfrm>
        </p:grpSpPr>
        <p:grpSp>
          <p:nvGrpSpPr>
            <p:cNvPr id="163862" name="Group 24"/>
            <p:cNvGrpSpPr>
              <a:grpSpLocks/>
            </p:cNvGrpSpPr>
            <p:nvPr/>
          </p:nvGrpSpPr>
          <p:grpSpPr bwMode="auto">
            <a:xfrm>
              <a:off x="2397" y="1302"/>
              <a:ext cx="391" cy="574"/>
              <a:chOff x="4691" y="3082"/>
              <a:chExt cx="289" cy="426"/>
            </a:xfrm>
          </p:grpSpPr>
          <p:sp>
            <p:nvSpPr>
              <p:cNvPr id="163864" name="AutoShape 25"/>
              <p:cNvSpPr>
                <a:spLocks noChangeArrowheads="1"/>
              </p:cNvSpPr>
              <p:nvPr/>
            </p:nvSpPr>
            <p:spPr bwMode="auto">
              <a:xfrm>
                <a:off x="4691" y="3082"/>
                <a:ext cx="289" cy="83"/>
              </a:xfrm>
              <a:prstGeom prst="flowChartProcess">
                <a:avLst/>
              </a:prstGeom>
              <a:solidFill>
                <a:srgbClr val="3366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 sz="14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3865" name="AutoShape 26"/>
              <p:cNvSpPr>
                <a:spLocks noChangeArrowheads="1"/>
              </p:cNvSpPr>
              <p:nvPr/>
            </p:nvSpPr>
            <p:spPr bwMode="auto">
              <a:xfrm>
                <a:off x="4691" y="3165"/>
                <a:ext cx="289" cy="50"/>
              </a:xfrm>
              <a:prstGeom prst="flowChartProcess">
                <a:avLst/>
              </a:prstGeom>
              <a:solidFill>
                <a:srgbClr val="00808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 sz="14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3866" name="AutoShape 27"/>
              <p:cNvSpPr>
                <a:spLocks noChangeArrowheads="1"/>
              </p:cNvSpPr>
              <p:nvPr/>
            </p:nvSpPr>
            <p:spPr bwMode="auto">
              <a:xfrm>
                <a:off x="4691" y="3215"/>
                <a:ext cx="289" cy="83"/>
              </a:xfrm>
              <a:prstGeom prst="flowChartProcess">
                <a:avLst/>
              </a:prstGeom>
              <a:solidFill>
                <a:srgbClr val="6666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3867" name="AutoShape 28"/>
              <p:cNvSpPr>
                <a:spLocks noChangeArrowheads="1"/>
              </p:cNvSpPr>
              <p:nvPr/>
            </p:nvSpPr>
            <p:spPr bwMode="auto">
              <a:xfrm>
                <a:off x="4691" y="3298"/>
                <a:ext cx="289" cy="16"/>
              </a:xfrm>
              <a:prstGeom prst="flowChartProcess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3868" name="AutoShape 29"/>
              <p:cNvSpPr>
                <a:spLocks noChangeArrowheads="1"/>
              </p:cNvSpPr>
              <p:nvPr/>
            </p:nvSpPr>
            <p:spPr bwMode="auto">
              <a:xfrm>
                <a:off x="4691" y="3314"/>
                <a:ext cx="289" cy="84"/>
              </a:xfrm>
              <a:prstGeom prst="flowChartProcess">
                <a:avLst/>
              </a:prstGeom>
              <a:solidFill>
                <a:srgbClr val="969696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3869" name="AutoShape 30"/>
              <p:cNvSpPr>
                <a:spLocks noChangeArrowheads="1"/>
              </p:cNvSpPr>
              <p:nvPr/>
            </p:nvSpPr>
            <p:spPr bwMode="auto">
              <a:xfrm>
                <a:off x="4691" y="3398"/>
                <a:ext cx="289" cy="49"/>
              </a:xfrm>
              <a:prstGeom prst="flowChartProcess">
                <a:avLst/>
              </a:prstGeom>
              <a:solidFill>
                <a:srgbClr val="80008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 anchorCtr="1"/>
              <a:lstStyle/>
              <a:p>
                <a:pPr algn="ctr" defTabSz="914400"/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3870" name="AutoShape 31"/>
              <p:cNvSpPr>
                <a:spLocks noChangeArrowheads="1"/>
              </p:cNvSpPr>
              <p:nvPr/>
            </p:nvSpPr>
            <p:spPr bwMode="auto">
              <a:xfrm>
                <a:off x="4691" y="3165"/>
                <a:ext cx="289" cy="50"/>
              </a:xfrm>
              <a:prstGeom prst="flowChartProcess">
                <a:avLst/>
              </a:prstGeom>
              <a:solidFill>
                <a:srgbClr val="00808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 sz="14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3871" name="AutoShape 32"/>
              <p:cNvSpPr>
                <a:spLocks noChangeArrowheads="1"/>
              </p:cNvSpPr>
              <p:nvPr/>
            </p:nvSpPr>
            <p:spPr bwMode="auto">
              <a:xfrm>
                <a:off x="4691" y="3449"/>
                <a:ext cx="289" cy="59"/>
              </a:xfrm>
              <a:prstGeom prst="flowChartProcess">
                <a:avLst/>
              </a:prstGeom>
              <a:solidFill>
                <a:srgbClr val="99CC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63863" name="Rectangle 33"/>
            <p:cNvSpPr>
              <a:spLocks noChangeArrowheads="1"/>
            </p:cNvSpPr>
            <p:nvPr/>
          </p:nvSpPr>
          <p:spPr bwMode="auto">
            <a:xfrm>
              <a:off x="1903" y="969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z="1800" b="1">
                  <a:solidFill>
                    <a:srgbClr val="000000"/>
                  </a:solidFill>
                  <a:cs typeface="Arial" charset="0"/>
                </a:rPr>
                <a:t>virtual address space</a:t>
              </a:r>
            </a:p>
          </p:txBody>
        </p:sp>
      </p:grpSp>
      <p:sp>
        <p:nvSpPr>
          <p:cNvPr id="163846" name="Rectangle 34"/>
          <p:cNvSpPr>
            <a:spLocks noChangeArrowheads="1"/>
          </p:cNvSpPr>
          <p:nvPr/>
        </p:nvSpPr>
        <p:spPr bwMode="auto">
          <a:xfrm>
            <a:off x="5937250" y="1538288"/>
            <a:ext cx="253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defTabSz="914400"/>
            <a:r>
              <a:rPr lang="en-US" sz="1800" b="1">
                <a:solidFill>
                  <a:srgbClr val="000000"/>
                </a:solidFill>
                <a:cs typeface="Arial" charset="0"/>
              </a:rPr>
              <a:t>process descriptor (PCB)</a:t>
            </a:r>
          </a:p>
        </p:txBody>
      </p:sp>
      <p:sp>
        <p:nvSpPr>
          <p:cNvPr id="163847" name="Rectangle 35"/>
          <p:cNvSpPr>
            <a:spLocks noChangeArrowheads="1"/>
          </p:cNvSpPr>
          <p:nvPr/>
        </p:nvSpPr>
        <p:spPr bwMode="auto">
          <a:xfrm>
            <a:off x="7842250" y="2771775"/>
            <a:ext cx="760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defTabSz="914400"/>
            <a:r>
              <a:rPr lang="en-US" sz="1200">
                <a:solidFill>
                  <a:srgbClr val="000000"/>
                </a:solidFill>
                <a:cs typeface="Arial" charset="0"/>
              </a:rPr>
              <a:t>resources</a:t>
            </a:r>
          </a:p>
        </p:txBody>
      </p:sp>
      <p:grpSp>
        <p:nvGrpSpPr>
          <p:cNvPr id="163848" name="Group 36"/>
          <p:cNvGrpSpPr>
            <a:grpSpLocks/>
          </p:cNvGrpSpPr>
          <p:nvPr/>
        </p:nvGrpSpPr>
        <p:grpSpPr bwMode="auto">
          <a:xfrm>
            <a:off x="3981450" y="1527175"/>
            <a:ext cx="831850" cy="1517650"/>
            <a:chOff x="574" y="969"/>
            <a:chExt cx="524" cy="956"/>
          </a:xfrm>
        </p:grpSpPr>
        <p:grpSp>
          <p:nvGrpSpPr>
            <p:cNvPr id="163852" name="Group 37"/>
            <p:cNvGrpSpPr>
              <a:grpSpLocks/>
            </p:cNvGrpSpPr>
            <p:nvPr/>
          </p:nvGrpSpPr>
          <p:grpSpPr bwMode="auto">
            <a:xfrm>
              <a:off x="674" y="1237"/>
              <a:ext cx="330" cy="332"/>
              <a:chOff x="3689" y="1658"/>
              <a:chExt cx="576" cy="576"/>
            </a:xfrm>
          </p:grpSpPr>
          <p:grpSp>
            <p:nvGrpSpPr>
              <p:cNvPr id="163858" name="Group 38"/>
              <p:cNvGrpSpPr>
                <a:grpSpLocks/>
              </p:cNvGrpSpPr>
              <p:nvPr/>
            </p:nvGrpSpPr>
            <p:grpSpPr bwMode="auto">
              <a:xfrm>
                <a:off x="3689" y="1658"/>
                <a:ext cx="576" cy="576"/>
                <a:chOff x="4269" y="2781"/>
                <a:chExt cx="576" cy="576"/>
              </a:xfrm>
            </p:grpSpPr>
            <p:sp>
              <p:nvSpPr>
                <p:cNvPr id="163860" name="Oval 39"/>
                <p:cNvSpPr>
                  <a:spLocks noChangeArrowheads="1"/>
                </p:cNvSpPr>
                <p:nvPr/>
              </p:nvSpPr>
              <p:spPr bwMode="auto">
                <a:xfrm>
                  <a:off x="4269" y="2781"/>
                  <a:ext cx="576" cy="576"/>
                </a:xfrm>
                <a:prstGeom prst="ellipse">
                  <a:avLst/>
                </a:prstGeom>
                <a:solidFill>
                  <a:srgbClr val="618FFD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defTabSz="914400"/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63861" name="AutoShape 40"/>
                <p:cNvSpPr>
                  <a:spLocks noChangeArrowheads="1"/>
                </p:cNvSpPr>
                <p:nvPr/>
              </p:nvSpPr>
              <p:spPr bwMode="auto">
                <a:xfrm flipH="1">
                  <a:off x="4470" y="2908"/>
                  <a:ext cx="195" cy="337"/>
                </a:xfrm>
                <a:prstGeom prst="lightningBol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4400"/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63859" name="AutoShape 41"/>
              <p:cNvSpPr>
                <a:spLocks noChangeArrowheads="1"/>
              </p:cNvSpPr>
              <p:nvPr/>
            </p:nvSpPr>
            <p:spPr bwMode="auto">
              <a:xfrm rot="-8460389">
                <a:off x="3713" y="1734"/>
                <a:ext cx="70" cy="7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63853" name="Rectangle 42"/>
            <p:cNvSpPr>
              <a:spLocks noChangeArrowheads="1"/>
            </p:cNvSpPr>
            <p:nvPr/>
          </p:nvSpPr>
          <p:spPr bwMode="auto">
            <a:xfrm>
              <a:off x="594" y="969"/>
              <a:ext cx="5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z="1800" b="1">
                  <a:solidFill>
                    <a:srgbClr val="000000"/>
                  </a:solidFill>
                  <a:cs typeface="Arial" charset="0"/>
                </a:rPr>
                <a:t>thread</a:t>
              </a:r>
            </a:p>
          </p:txBody>
        </p:sp>
        <p:grpSp>
          <p:nvGrpSpPr>
            <p:cNvPr id="163854" name="Group 43"/>
            <p:cNvGrpSpPr>
              <a:grpSpLocks/>
            </p:cNvGrpSpPr>
            <p:nvPr/>
          </p:nvGrpSpPr>
          <p:grpSpPr bwMode="auto">
            <a:xfrm>
              <a:off x="574" y="1634"/>
              <a:ext cx="524" cy="291"/>
              <a:chOff x="607" y="660"/>
              <a:chExt cx="524" cy="291"/>
            </a:xfrm>
          </p:grpSpPr>
          <p:sp>
            <p:nvSpPr>
              <p:cNvPr id="163855" name="AutoShape 44"/>
              <p:cNvSpPr>
                <a:spLocks noChangeArrowheads="1"/>
              </p:cNvSpPr>
              <p:nvPr/>
            </p:nvSpPr>
            <p:spPr bwMode="auto">
              <a:xfrm>
                <a:off x="607" y="660"/>
                <a:ext cx="524" cy="85"/>
              </a:xfrm>
              <a:prstGeom prst="flowChartProcess">
                <a:avLst/>
              </a:prstGeom>
              <a:solidFill>
                <a:srgbClr val="DDE1EB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 sz="2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63856" name="AutoShape 45"/>
              <p:cNvSpPr>
                <a:spLocks noChangeArrowheads="1"/>
              </p:cNvSpPr>
              <p:nvPr/>
            </p:nvSpPr>
            <p:spPr bwMode="auto">
              <a:xfrm>
                <a:off x="607" y="745"/>
                <a:ext cx="524" cy="206"/>
              </a:xfrm>
              <a:prstGeom prst="flowChartProcess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r>
                  <a:rPr lang="en-US" sz="1800">
                    <a:solidFill>
                      <a:srgbClr val="000000"/>
                    </a:solidFill>
                    <a:cs typeface="Arial" charset="0"/>
                  </a:rPr>
                  <a:t>stack</a:t>
                </a:r>
              </a:p>
            </p:txBody>
          </p:sp>
          <p:sp>
            <p:nvSpPr>
              <p:cNvPr id="163857" name="AutoShape 46"/>
              <p:cNvSpPr>
                <a:spLocks noChangeArrowheads="1"/>
              </p:cNvSpPr>
              <p:nvPr/>
            </p:nvSpPr>
            <p:spPr bwMode="auto">
              <a:xfrm>
                <a:off x="848" y="662"/>
                <a:ext cx="42" cy="77"/>
              </a:xfrm>
              <a:prstGeom prst="upArrow">
                <a:avLst>
                  <a:gd name="adj1" fmla="val 50000"/>
                  <a:gd name="adj2" fmla="val 45833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163849" name="Text Box 47"/>
          <p:cNvSpPr txBox="1">
            <a:spLocks noChangeArrowheads="1"/>
          </p:cNvSpPr>
          <p:nvPr/>
        </p:nvSpPr>
        <p:spPr bwMode="auto">
          <a:xfrm>
            <a:off x="2990850" y="3319463"/>
            <a:ext cx="29527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Each process has a thread  bound to the VAS.</a:t>
            </a:r>
          </a:p>
          <a:p>
            <a:pPr algn="ctr" defTabSz="914400" eaLnBrk="1" hangingPunct="1"/>
            <a:endParaRPr lang="en-US" sz="1800">
              <a:solidFill>
                <a:srgbClr val="000000"/>
              </a:solidFill>
              <a:cs typeface="Arial" charset="0"/>
            </a:endParaRPr>
          </a:p>
          <a:p>
            <a:pPr algn="ctr" defTabSz="914400"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The thread has a stack addressable through the VAS.</a:t>
            </a:r>
          </a:p>
          <a:p>
            <a:pPr algn="ctr" defTabSz="914400" eaLnBrk="1" hangingPunct="1"/>
            <a:endParaRPr lang="en-US" sz="1800">
              <a:solidFill>
                <a:srgbClr val="000000"/>
              </a:solidFill>
              <a:cs typeface="Arial" charset="0"/>
            </a:endParaRPr>
          </a:p>
          <a:p>
            <a:pPr algn="ctr" defTabSz="914400"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The kernel can suspend/restart the thread wherever and whenever it wants.</a:t>
            </a:r>
            <a:endParaRPr lang="en-US" sz="1800">
              <a:solidFill>
                <a:srgbClr val="800080"/>
              </a:solidFill>
              <a:cs typeface="Arial" charset="0"/>
            </a:endParaRPr>
          </a:p>
        </p:txBody>
      </p:sp>
      <p:sp>
        <p:nvSpPr>
          <p:cNvPr id="163850" name="Text Box 48"/>
          <p:cNvSpPr txBox="1">
            <a:spLocks noChangeArrowheads="1"/>
          </p:cNvSpPr>
          <p:nvPr/>
        </p:nvSpPr>
        <p:spPr bwMode="auto">
          <a:xfrm>
            <a:off x="6172200" y="3386138"/>
            <a:ext cx="221773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dirty="0">
                <a:solidFill>
                  <a:srgbClr val="000000"/>
                </a:solidFill>
                <a:cs typeface="Arial" charset="0"/>
              </a:rPr>
              <a:t>The OS maintains some state for each process in 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the kernel’s internal 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data structures:  a file descriptor table, links to maintain the process tree, and a place to store the exit status.</a:t>
            </a:r>
            <a:endParaRPr lang="en-US" sz="1800" dirty="0">
              <a:solidFill>
                <a:srgbClr val="800080"/>
              </a:solidFill>
              <a:cs typeface="Arial" charset="0"/>
            </a:endParaRPr>
          </a:p>
        </p:txBody>
      </p:sp>
      <p:sp>
        <p:nvSpPr>
          <p:cNvPr id="163851" name="Text Box 49"/>
          <p:cNvSpPr txBox="1">
            <a:spLocks noChangeArrowheads="1"/>
          </p:cNvSpPr>
          <p:nvPr/>
        </p:nvSpPr>
        <p:spPr bwMode="auto">
          <a:xfrm>
            <a:off x="401638" y="3413125"/>
            <a:ext cx="25177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The address space is a private name space for a set of memory segments used by the process.</a:t>
            </a:r>
          </a:p>
          <a:p>
            <a:pPr algn="ctr" defTabSz="914400" eaLnBrk="1" hangingPunct="1"/>
            <a:endParaRPr lang="en-US" sz="1800">
              <a:solidFill>
                <a:srgbClr val="000000"/>
              </a:solidFill>
              <a:cs typeface="Arial" charset="0"/>
            </a:endParaRPr>
          </a:p>
          <a:p>
            <a:pPr algn="ctr" defTabSz="914400"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The kernel must initialize the process memory for the program to run.</a:t>
            </a:r>
            <a:endParaRPr lang="en-US" sz="1800">
              <a:solidFill>
                <a:srgbClr val="80008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5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 process can have multiple threads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81000" y="1538883"/>
            <a:ext cx="6705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volatile </a:t>
            </a:r>
            <a:r>
              <a:rPr lang="en-US" sz="2000" dirty="0" err="1"/>
              <a:t>int</a:t>
            </a:r>
            <a:r>
              <a:rPr lang="en-US" sz="2000" dirty="0"/>
              <a:t> counter = 0; </a:t>
            </a:r>
          </a:p>
          <a:p>
            <a:r>
              <a:rPr lang="en-US" sz="2000" dirty="0" err="1"/>
              <a:t>int</a:t>
            </a:r>
            <a:r>
              <a:rPr lang="en-US" sz="2000" dirty="0"/>
              <a:t> loops;</a:t>
            </a:r>
          </a:p>
          <a:p>
            <a:endParaRPr lang="en-US" sz="2000" dirty="0"/>
          </a:p>
          <a:p>
            <a:r>
              <a:rPr lang="en-US" sz="2000" dirty="0"/>
              <a:t>void *worker(void *</a:t>
            </a:r>
            <a:r>
              <a:rPr lang="en-US" sz="2000" dirty="0" err="1"/>
              <a:t>arg</a:t>
            </a:r>
            <a:r>
              <a:rPr lang="en-US" sz="2000" dirty="0"/>
              <a:t>) {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;</a:t>
            </a:r>
          </a:p>
          <a:p>
            <a:r>
              <a:rPr lang="en-US" sz="2000" dirty="0"/>
              <a:t>    for (</a:t>
            </a:r>
            <a:r>
              <a:rPr lang="en-US" sz="2000" dirty="0" err="1"/>
              <a:t>i</a:t>
            </a:r>
            <a:r>
              <a:rPr lang="en-US" sz="2000" dirty="0"/>
              <a:t> = 0; </a:t>
            </a:r>
            <a:r>
              <a:rPr lang="en-US" sz="2000" dirty="0" err="1"/>
              <a:t>i</a:t>
            </a:r>
            <a:r>
              <a:rPr lang="en-US" sz="2000" dirty="0"/>
              <a:t> &lt; loops; </a:t>
            </a:r>
            <a:r>
              <a:rPr lang="en-US" sz="2000" dirty="0" err="1"/>
              <a:t>i</a:t>
            </a:r>
            <a:r>
              <a:rPr lang="en-US" sz="2000" dirty="0"/>
              <a:t>++) {</a:t>
            </a:r>
          </a:p>
          <a:p>
            <a:r>
              <a:rPr lang="en-US" sz="2000" dirty="0"/>
              <a:t>	counter++;</a:t>
            </a:r>
          </a:p>
          <a:p>
            <a:r>
              <a:rPr lang="en-US" sz="2000" dirty="0"/>
              <a:t>    }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pthread_exit</a:t>
            </a:r>
            <a:r>
              <a:rPr lang="en-US" sz="2000" dirty="0"/>
              <a:t>(NULL);</a:t>
            </a:r>
          </a:p>
          <a:p>
            <a:r>
              <a:rPr lang="en-US" sz="2000" dirty="0"/>
              <a:t>}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657600" y="1219200"/>
            <a:ext cx="6705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000" dirty="0" err="1"/>
              <a:t>int</a:t>
            </a:r>
            <a:r>
              <a:rPr lang="en-US" sz="2000" dirty="0"/>
              <a:t> main(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argc</a:t>
            </a:r>
            <a:r>
              <a:rPr lang="en-US" sz="2000" dirty="0"/>
              <a:t>, char *</a:t>
            </a:r>
            <a:r>
              <a:rPr lang="en-US" sz="2000" dirty="0" err="1"/>
              <a:t>argv</a:t>
            </a:r>
            <a:r>
              <a:rPr lang="en-US" sz="2000" dirty="0"/>
              <a:t>[]) {</a:t>
            </a:r>
          </a:p>
          <a:p>
            <a:r>
              <a:rPr lang="en-US" sz="2000" dirty="0"/>
              <a:t>    if (</a:t>
            </a:r>
            <a:r>
              <a:rPr lang="en-US" sz="2000" dirty="0" err="1"/>
              <a:t>argc</a:t>
            </a:r>
            <a:r>
              <a:rPr lang="en-US" sz="2000" dirty="0"/>
              <a:t> != 2) { </a:t>
            </a:r>
          </a:p>
          <a:p>
            <a:r>
              <a:rPr lang="en-US" sz="2000" dirty="0"/>
              <a:t>	</a:t>
            </a:r>
            <a:r>
              <a:rPr lang="en-US" sz="2000" dirty="0" err="1"/>
              <a:t>fprintf</a:t>
            </a:r>
            <a:r>
              <a:rPr lang="en-US" sz="2000" dirty="0"/>
              <a:t>(</a:t>
            </a:r>
            <a:r>
              <a:rPr lang="en-US" sz="2000" dirty="0" err="1"/>
              <a:t>stderr</a:t>
            </a:r>
            <a:r>
              <a:rPr lang="en-US" sz="2000" dirty="0"/>
              <a:t>, "usage: threads &lt;loops&gt;\n"); </a:t>
            </a:r>
          </a:p>
          <a:p>
            <a:r>
              <a:rPr lang="en-US" sz="2000" dirty="0"/>
              <a:t>	exit(1); </a:t>
            </a:r>
          </a:p>
          <a:p>
            <a:r>
              <a:rPr lang="en-US" sz="2000" dirty="0"/>
              <a:t>    } </a:t>
            </a:r>
          </a:p>
          <a:p>
            <a:r>
              <a:rPr lang="en-US" sz="2000" dirty="0"/>
              <a:t>    loops = </a:t>
            </a:r>
            <a:r>
              <a:rPr lang="en-US" sz="2000" dirty="0" err="1"/>
              <a:t>atoi</a:t>
            </a:r>
            <a:r>
              <a:rPr lang="en-US" sz="2000" dirty="0"/>
              <a:t>(</a:t>
            </a:r>
            <a:r>
              <a:rPr lang="en-US" sz="2000" dirty="0" err="1"/>
              <a:t>argv</a:t>
            </a:r>
            <a:r>
              <a:rPr lang="en-US" sz="2000" dirty="0"/>
              <a:t>[1]);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pthread_t</a:t>
            </a:r>
            <a:r>
              <a:rPr lang="en-US" sz="2000" dirty="0"/>
              <a:t> p1, p2;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printf</a:t>
            </a:r>
            <a:r>
              <a:rPr lang="en-US" sz="2000" dirty="0"/>
              <a:t>("Initial value : %d\n", counter);</a:t>
            </a:r>
          </a:p>
          <a:p>
            <a:r>
              <a:rPr lang="en-US" sz="2000" dirty="0"/>
              <a:t>    </a:t>
            </a:r>
            <a:r>
              <a:rPr lang="en-US" sz="2000" dirty="0" err="1" smtClean="0"/>
              <a:t>pthread_create</a:t>
            </a:r>
            <a:r>
              <a:rPr lang="en-US" sz="2000" dirty="0"/>
              <a:t>(&amp;p1, NULL, worker, NULL); </a:t>
            </a:r>
          </a:p>
          <a:p>
            <a:r>
              <a:rPr lang="en-US" sz="2000" dirty="0"/>
              <a:t>    </a:t>
            </a:r>
            <a:r>
              <a:rPr lang="en-US" sz="2000" dirty="0" err="1" smtClean="0"/>
              <a:t>pthread_create</a:t>
            </a:r>
            <a:r>
              <a:rPr lang="en-US" sz="2000" dirty="0"/>
              <a:t>(&amp;p2, NULL, worker, NULL);</a:t>
            </a:r>
          </a:p>
          <a:p>
            <a:r>
              <a:rPr lang="en-US" sz="2000" dirty="0"/>
              <a:t>    </a:t>
            </a:r>
            <a:r>
              <a:rPr lang="en-US" sz="2000" dirty="0" err="1" smtClean="0"/>
              <a:t>pthread_join</a:t>
            </a:r>
            <a:r>
              <a:rPr lang="en-US" sz="2000" dirty="0"/>
              <a:t>(p1, NULL);</a:t>
            </a:r>
          </a:p>
          <a:p>
            <a:r>
              <a:rPr lang="en-US" sz="2000" dirty="0"/>
              <a:t>    </a:t>
            </a:r>
            <a:r>
              <a:rPr lang="en-US" sz="2000" dirty="0" err="1" smtClean="0"/>
              <a:t>pthread_join</a:t>
            </a:r>
            <a:r>
              <a:rPr lang="en-US" sz="2000" dirty="0"/>
              <a:t>(p2, NULL);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printf</a:t>
            </a:r>
            <a:r>
              <a:rPr lang="en-US" sz="2000" dirty="0"/>
              <a:t>("Final value   : %d\n", counter);</a:t>
            </a:r>
          </a:p>
          <a:p>
            <a:r>
              <a:rPr lang="en-US" sz="2000" dirty="0"/>
              <a:t>    return 0;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371600" y="4876800"/>
            <a:ext cx="990600" cy="381000"/>
          </a:xfrm>
          <a:prstGeom prst="flowChartProcess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371600" y="5257800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/>
              <a:t>data</a:t>
            </a:r>
            <a:endParaRPr lang="en-US" sz="140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371600" y="5486400"/>
            <a:ext cx="990600" cy="381000"/>
          </a:xfrm>
          <a:prstGeom prst="flowChartProcess">
            <a:avLst/>
          </a:prstGeom>
          <a:solidFill>
            <a:srgbClr val="6666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371600" y="5867400"/>
            <a:ext cx="990600" cy="76200"/>
          </a:xfrm>
          <a:prstGeom prst="flowChartProcess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371600" y="5943600"/>
            <a:ext cx="990600" cy="381000"/>
          </a:xfrm>
          <a:prstGeom prst="flowChartProcess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60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371600" y="6324600"/>
            <a:ext cx="990600" cy="228600"/>
          </a:xfrm>
          <a:prstGeom prst="flowChartProcess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 anchorCtr="1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371600" y="5257800"/>
            <a:ext cx="990600" cy="228600"/>
          </a:xfrm>
          <a:prstGeom prst="flowChartProcess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/>
          </a:p>
        </p:txBody>
      </p: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1447800" y="5257800"/>
            <a:ext cx="400050" cy="400050"/>
            <a:chOff x="3689" y="1658"/>
            <a:chExt cx="576" cy="576"/>
          </a:xfrm>
        </p:grpSpPr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15" name="Oval 42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16" name="AutoShape 43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</p:grpSp>
        <p:sp>
          <p:nvSpPr>
            <p:cNvPr id="14" name="AutoShape 44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17" name="Group 45"/>
          <p:cNvGrpSpPr>
            <a:grpSpLocks/>
          </p:cNvGrpSpPr>
          <p:nvPr/>
        </p:nvGrpSpPr>
        <p:grpSpPr bwMode="auto">
          <a:xfrm>
            <a:off x="1600200" y="5867400"/>
            <a:ext cx="404813" cy="404813"/>
            <a:chOff x="4784" y="2819"/>
            <a:chExt cx="255" cy="255"/>
          </a:xfrm>
        </p:grpSpPr>
        <p:sp>
          <p:nvSpPr>
            <p:cNvPr id="18" name="Oval 46"/>
            <p:cNvSpPr>
              <a:spLocks noChangeArrowheads="1"/>
            </p:cNvSpPr>
            <p:nvPr/>
          </p:nvSpPr>
          <p:spPr bwMode="auto">
            <a:xfrm>
              <a:off x="4784" y="2819"/>
              <a:ext cx="255" cy="255"/>
            </a:xfrm>
            <a:prstGeom prst="ellipse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9" name="AutoShape 47"/>
            <p:cNvSpPr>
              <a:spLocks noChangeArrowheads="1"/>
            </p:cNvSpPr>
            <p:nvPr/>
          </p:nvSpPr>
          <p:spPr bwMode="auto">
            <a:xfrm flipH="1">
              <a:off x="4873" y="2875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20" name="AutoShape 48"/>
            <p:cNvSpPr>
              <a:spLocks noChangeArrowheads="1"/>
            </p:cNvSpPr>
            <p:nvPr/>
          </p:nvSpPr>
          <p:spPr bwMode="auto">
            <a:xfrm rot="-8460389">
              <a:off x="4795" y="2853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21" name="Group 49"/>
          <p:cNvGrpSpPr>
            <a:grpSpLocks/>
          </p:cNvGrpSpPr>
          <p:nvPr/>
        </p:nvGrpSpPr>
        <p:grpSpPr bwMode="auto">
          <a:xfrm>
            <a:off x="1905000" y="5486400"/>
            <a:ext cx="404812" cy="404813"/>
            <a:chOff x="4201" y="2912"/>
            <a:chExt cx="255" cy="255"/>
          </a:xfrm>
        </p:grpSpPr>
        <p:sp>
          <p:nvSpPr>
            <p:cNvPr id="22" name="Oval 50"/>
            <p:cNvSpPr>
              <a:spLocks noChangeArrowheads="1"/>
            </p:cNvSpPr>
            <p:nvPr/>
          </p:nvSpPr>
          <p:spPr bwMode="auto">
            <a:xfrm>
              <a:off x="4201" y="2912"/>
              <a:ext cx="255" cy="255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23" name="AutoShape 51"/>
            <p:cNvSpPr>
              <a:spLocks noChangeArrowheads="1"/>
            </p:cNvSpPr>
            <p:nvPr/>
          </p:nvSpPr>
          <p:spPr bwMode="auto">
            <a:xfrm flipH="1">
              <a:off x="4290" y="2968"/>
              <a:ext cx="87" cy="149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24" name="AutoShape 52"/>
            <p:cNvSpPr>
              <a:spLocks noChangeArrowheads="1"/>
            </p:cNvSpPr>
            <p:nvPr/>
          </p:nvSpPr>
          <p:spPr bwMode="auto">
            <a:xfrm rot="-8460389">
              <a:off x="4212" y="2946"/>
              <a:ext cx="31" cy="3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00600" y="6172200"/>
            <a:ext cx="3758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E8161F"/>
                </a:solidFill>
              </a:rPr>
              <a:t>Much more on this later!</a:t>
            </a:r>
            <a:endParaRPr lang="en-US" b="1" dirty="0">
              <a:solidFill>
                <a:srgbClr val="E816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0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Key Concepts for Classical OS</a:t>
            </a:r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675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		 </a:t>
            </a:r>
            <a:r>
              <a:rPr lang="en-US">
                <a:solidFill>
                  <a:schemeClr val="accent2"/>
                </a:solidFill>
                <a:latin typeface="Arial" charset="0"/>
                <a:ea typeface="ＭＳ Ｐゴシック" charset="0"/>
              </a:rPr>
              <a:t>kernel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The software component that controls the hardware directly, and implements the core privileged OS functions.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Modern hardware has features that allow the OS kernel to protect itself from untrusted user code.</a:t>
            </a:r>
          </a:p>
          <a:p>
            <a:pPr eaLnBrk="1" hangingPunct="1">
              <a:lnSpc>
                <a:spcPct val="90000"/>
              </a:lnSpc>
            </a:pPr>
            <a:r>
              <a:rPr lang="en-US" i="1">
                <a:latin typeface="Arial" charset="0"/>
                <a:ea typeface="ＭＳ Ｐゴシック" charset="0"/>
              </a:rPr>
              <a:t>	       </a:t>
            </a:r>
            <a:r>
              <a:rPr lang="en-US">
                <a:solidFill>
                  <a:srgbClr val="651222"/>
                </a:solidFill>
                <a:latin typeface="Arial" charset="0"/>
                <a:ea typeface="ＭＳ Ｐゴシック" charset="0"/>
              </a:rPr>
              <a:t>thread</a:t>
            </a:r>
            <a:endParaRPr lang="en-US" u="sng">
              <a:solidFill>
                <a:srgbClr val="651222"/>
              </a:solidFill>
              <a:latin typeface="Arial" charset="0"/>
              <a:ea typeface="ＭＳ Ｐゴシック" charset="0"/>
            </a:endParaRPr>
          </a:p>
          <a:p>
            <a:pPr marL="1085850" lvl="2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An executing instruction path and its CPU register state.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651222"/>
                </a:solidFill>
                <a:latin typeface="Arial" charset="0"/>
                <a:ea typeface="ＭＳ Ｐゴシック" charset="0"/>
              </a:rPr>
              <a:t>        virtual address space</a:t>
            </a:r>
            <a:endParaRPr lang="en-US" u="sng">
              <a:solidFill>
                <a:srgbClr val="651222"/>
              </a:solidFill>
              <a:latin typeface="Arial" charset="0"/>
              <a:ea typeface="ＭＳ Ｐゴシック" charset="0"/>
            </a:endParaRPr>
          </a:p>
          <a:p>
            <a:pPr marL="1085850" lvl="2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An execution context for thread(s) defining a name space for executing instructions to address data and code.</a:t>
            </a:r>
          </a:p>
          <a:p>
            <a:pPr eaLnBrk="1" hangingPunct="1">
              <a:lnSpc>
                <a:spcPct val="90000"/>
              </a:lnSpc>
            </a:pPr>
            <a:r>
              <a:rPr lang="en-US" i="1">
                <a:latin typeface="Arial" charset="0"/>
                <a:ea typeface="ＭＳ Ｐゴシック" charset="0"/>
              </a:rPr>
              <a:t>        </a:t>
            </a:r>
            <a:r>
              <a:rPr lang="en-US">
                <a:solidFill>
                  <a:srgbClr val="651222"/>
                </a:solidFill>
                <a:latin typeface="Arial" charset="0"/>
                <a:ea typeface="ＭＳ Ｐゴシック" charset="0"/>
              </a:rPr>
              <a:t>process</a:t>
            </a:r>
            <a:endParaRPr lang="en-US" u="sng">
              <a:solidFill>
                <a:srgbClr val="651222"/>
              </a:solidFill>
              <a:latin typeface="Arial" charset="0"/>
              <a:ea typeface="ＭＳ Ｐゴシック" charset="0"/>
            </a:endParaRPr>
          </a:p>
          <a:p>
            <a:pPr marL="1085850" lvl="2" eaLnBrk="1" hangingPunct="1">
              <a:lnSpc>
                <a:spcPct val="90000"/>
              </a:lnSpc>
            </a:pPr>
            <a:r>
              <a:rPr lang="en-US" sz="1800">
                <a:latin typeface="Arial" charset="0"/>
                <a:ea typeface="ＭＳ Ｐゴシック" charset="0"/>
              </a:rPr>
              <a:t>An execution of a program, consisting of a virtual address space, one or more threads, and some OS kernel state.</a:t>
            </a: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41315" name="Group 4"/>
          <p:cNvGrpSpPr>
            <a:grpSpLocks/>
          </p:cNvGrpSpPr>
          <p:nvPr/>
        </p:nvGrpSpPr>
        <p:grpSpPr bwMode="auto">
          <a:xfrm>
            <a:off x="762000" y="4200525"/>
            <a:ext cx="374650" cy="552450"/>
            <a:chOff x="4691" y="3082"/>
            <a:chExt cx="289" cy="426"/>
          </a:xfrm>
        </p:grpSpPr>
        <p:sp>
          <p:nvSpPr>
            <p:cNvPr id="141336" name="AutoShape 5"/>
            <p:cNvSpPr>
              <a:spLocks noChangeArrowheads="1"/>
            </p:cNvSpPr>
            <p:nvPr/>
          </p:nvSpPr>
          <p:spPr bwMode="auto">
            <a:xfrm>
              <a:off x="4691" y="3082"/>
              <a:ext cx="289" cy="83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400"/>
            </a:p>
          </p:txBody>
        </p:sp>
        <p:sp>
          <p:nvSpPr>
            <p:cNvPr id="141337" name="AutoShape 6"/>
            <p:cNvSpPr>
              <a:spLocks noChangeArrowheads="1"/>
            </p:cNvSpPr>
            <p:nvPr/>
          </p:nvSpPr>
          <p:spPr bwMode="auto">
            <a:xfrm>
              <a:off x="4691" y="3165"/>
              <a:ext cx="289" cy="50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400"/>
            </a:p>
          </p:txBody>
        </p:sp>
        <p:sp>
          <p:nvSpPr>
            <p:cNvPr id="141338" name="AutoShape 7"/>
            <p:cNvSpPr>
              <a:spLocks noChangeArrowheads="1"/>
            </p:cNvSpPr>
            <p:nvPr/>
          </p:nvSpPr>
          <p:spPr bwMode="auto">
            <a:xfrm>
              <a:off x="4691" y="3215"/>
              <a:ext cx="289" cy="83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1339" name="AutoShape 8"/>
            <p:cNvSpPr>
              <a:spLocks noChangeArrowheads="1"/>
            </p:cNvSpPr>
            <p:nvPr/>
          </p:nvSpPr>
          <p:spPr bwMode="auto">
            <a:xfrm>
              <a:off x="4691" y="3298"/>
              <a:ext cx="289" cy="16"/>
            </a:xfrm>
            <a:prstGeom prst="flowChartProcess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1340" name="AutoShape 9"/>
            <p:cNvSpPr>
              <a:spLocks noChangeArrowheads="1"/>
            </p:cNvSpPr>
            <p:nvPr/>
          </p:nvSpPr>
          <p:spPr bwMode="auto">
            <a:xfrm>
              <a:off x="4691" y="3314"/>
              <a:ext cx="289" cy="84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600"/>
            </a:p>
          </p:txBody>
        </p:sp>
        <p:sp>
          <p:nvSpPr>
            <p:cNvPr id="141341" name="AutoShape 10"/>
            <p:cNvSpPr>
              <a:spLocks noChangeArrowheads="1"/>
            </p:cNvSpPr>
            <p:nvPr/>
          </p:nvSpPr>
          <p:spPr bwMode="auto">
            <a:xfrm>
              <a:off x="4691" y="3398"/>
              <a:ext cx="289" cy="49"/>
            </a:xfrm>
            <a:prstGeom prst="flowChartProcess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1342" name="AutoShape 11"/>
            <p:cNvSpPr>
              <a:spLocks noChangeArrowheads="1"/>
            </p:cNvSpPr>
            <p:nvPr/>
          </p:nvSpPr>
          <p:spPr bwMode="auto">
            <a:xfrm>
              <a:off x="4691" y="3165"/>
              <a:ext cx="289" cy="50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400"/>
            </a:p>
          </p:txBody>
        </p:sp>
        <p:sp>
          <p:nvSpPr>
            <p:cNvPr id="141343" name="AutoShape 12"/>
            <p:cNvSpPr>
              <a:spLocks noChangeArrowheads="1"/>
            </p:cNvSpPr>
            <p:nvPr/>
          </p:nvSpPr>
          <p:spPr bwMode="auto">
            <a:xfrm>
              <a:off x="4691" y="3449"/>
              <a:ext cx="289" cy="59"/>
            </a:xfrm>
            <a:prstGeom prst="flowChartProcess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141316" name="Group 13"/>
          <p:cNvGrpSpPr>
            <a:grpSpLocks/>
          </p:cNvGrpSpPr>
          <p:nvPr/>
        </p:nvGrpSpPr>
        <p:grpSpPr bwMode="auto">
          <a:xfrm>
            <a:off x="736600" y="3286125"/>
            <a:ext cx="446088" cy="447675"/>
            <a:chOff x="3689" y="1658"/>
            <a:chExt cx="576" cy="576"/>
          </a:xfrm>
        </p:grpSpPr>
        <p:grpSp>
          <p:nvGrpSpPr>
            <p:cNvPr id="141332" name="Group 14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141334" name="Oval 15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141335" name="AutoShape 16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</p:grpSp>
        <p:sp>
          <p:nvSpPr>
            <p:cNvPr id="141333" name="AutoShape 17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sp>
        <p:nvSpPr>
          <p:cNvPr id="141317" name="AutoShape 18"/>
          <p:cNvSpPr>
            <a:spLocks noChangeArrowheads="1"/>
          </p:cNvSpPr>
          <p:nvPr/>
        </p:nvSpPr>
        <p:spPr bwMode="auto">
          <a:xfrm>
            <a:off x="709613" y="1824038"/>
            <a:ext cx="695325" cy="242887"/>
          </a:xfrm>
          <a:prstGeom prst="flowChartProcess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grpSp>
        <p:nvGrpSpPr>
          <p:cNvPr id="141318" name="Group 19"/>
          <p:cNvGrpSpPr>
            <a:grpSpLocks/>
          </p:cNvGrpSpPr>
          <p:nvPr/>
        </p:nvGrpSpPr>
        <p:grpSpPr bwMode="auto">
          <a:xfrm>
            <a:off x="762000" y="5267325"/>
            <a:ext cx="374650" cy="552450"/>
            <a:chOff x="4691" y="3082"/>
            <a:chExt cx="289" cy="426"/>
          </a:xfrm>
        </p:grpSpPr>
        <p:sp>
          <p:nvSpPr>
            <p:cNvPr id="141324" name="AutoShape 20"/>
            <p:cNvSpPr>
              <a:spLocks noChangeArrowheads="1"/>
            </p:cNvSpPr>
            <p:nvPr/>
          </p:nvSpPr>
          <p:spPr bwMode="auto">
            <a:xfrm>
              <a:off x="4691" y="3082"/>
              <a:ext cx="289" cy="83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400"/>
            </a:p>
          </p:txBody>
        </p:sp>
        <p:sp>
          <p:nvSpPr>
            <p:cNvPr id="141325" name="AutoShape 21"/>
            <p:cNvSpPr>
              <a:spLocks noChangeArrowheads="1"/>
            </p:cNvSpPr>
            <p:nvPr/>
          </p:nvSpPr>
          <p:spPr bwMode="auto">
            <a:xfrm>
              <a:off x="4691" y="3165"/>
              <a:ext cx="289" cy="50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400"/>
            </a:p>
          </p:txBody>
        </p:sp>
        <p:sp>
          <p:nvSpPr>
            <p:cNvPr id="141326" name="AutoShape 22"/>
            <p:cNvSpPr>
              <a:spLocks noChangeArrowheads="1"/>
            </p:cNvSpPr>
            <p:nvPr/>
          </p:nvSpPr>
          <p:spPr bwMode="auto">
            <a:xfrm>
              <a:off x="4691" y="3215"/>
              <a:ext cx="289" cy="83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1327" name="AutoShape 23"/>
            <p:cNvSpPr>
              <a:spLocks noChangeArrowheads="1"/>
            </p:cNvSpPr>
            <p:nvPr/>
          </p:nvSpPr>
          <p:spPr bwMode="auto">
            <a:xfrm>
              <a:off x="4691" y="3298"/>
              <a:ext cx="289" cy="16"/>
            </a:xfrm>
            <a:prstGeom prst="flowChartProcess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1328" name="AutoShape 24"/>
            <p:cNvSpPr>
              <a:spLocks noChangeArrowheads="1"/>
            </p:cNvSpPr>
            <p:nvPr/>
          </p:nvSpPr>
          <p:spPr bwMode="auto">
            <a:xfrm>
              <a:off x="4691" y="3314"/>
              <a:ext cx="289" cy="84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600"/>
            </a:p>
          </p:txBody>
        </p:sp>
        <p:sp>
          <p:nvSpPr>
            <p:cNvPr id="141329" name="AutoShape 25"/>
            <p:cNvSpPr>
              <a:spLocks noChangeArrowheads="1"/>
            </p:cNvSpPr>
            <p:nvPr/>
          </p:nvSpPr>
          <p:spPr bwMode="auto">
            <a:xfrm>
              <a:off x="4691" y="3398"/>
              <a:ext cx="289" cy="49"/>
            </a:xfrm>
            <a:prstGeom prst="flowChartProcess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 anchorCtr="1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141330" name="AutoShape 26"/>
            <p:cNvSpPr>
              <a:spLocks noChangeArrowheads="1"/>
            </p:cNvSpPr>
            <p:nvPr/>
          </p:nvSpPr>
          <p:spPr bwMode="auto">
            <a:xfrm>
              <a:off x="4691" y="3165"/>
              <a:ext cx="289" cy="50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400"/>
            </a:p>
          </p:txBody>
        </p:sp>
        <p:sp>
          <p:nvSpPr>
            <p:cNvPr id="141331" name="AutoShape 27"/>
            <p:cNvSpPr>
              <a:spLocks noChangeArrowheads="1"/>
            </p:cNvSpPr>
            <p:nvPr/>
          </p:nvSpPr>
          <p:spPr bwMode="auto">
            <a:xfrm>
              <a:off x="4691" y="3449"/>
              <a:ext cx="289" cy="59"/>
            </a:xfrm>
            <a:prstGeom prst="flowChartProcess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  <p:grpSp>
        <p:nvGrpSpPr>
          <p:cNvPr id="141319" name="Group 28"/>
          <p:cNvGrpSpPr>
            <a:grpSpLocks/>
          </p:cNvGrpSpPr>
          <p:nvPr/>
        </p:nvGrpSpPr>
        <p:grpSpPr bwMode="auto">
          <a:xfrm>
            <a:off x="817563" y="5368925"/>
            <a:ext cx="254000" cy="255588"/>
            <a:chOff x="3689" y="1658"/>
            <a:chExt cx="576" cy="576"/>
          </a:xfrm>
        </p:grpSpPr>
        <p:grpSp>
          <p:nvGrpSpPr>
            <p:cNvPr id="141320" name="Group 29"/>
            <p:cNvGrpSpPr>
              <a:grpSpLocks/>
            </p:cNvGrpSpPr>
            <p:nvPr/>
          </p:nvGrpSpPr>
          <p:grpSpPr bwMode="auto">
            <a:xfrm>
              <a:off x="3689" y="1658"/>
              <a:ext cx="576" cy="576"/>
              <a:chOff x="4269" y="2781"/>
              <a:chExt cx="576" cy="576"/>
            </a:xfrm>
          </p:grpSpPr>
          <p:sp>
            <p:nvSpPr>
              <p:cNvPr id="141322" name="Oval 30"/>
              <p:cNvSpPr>
                <a:spLocks noChangeArrowheads="1"/>
              </p:cNvSpPr>
              <p:nvPr/>
            </p:nvSpPr>
            <p:spPr bwMode="auto">
              <a:xfrm>
                <a:off x="4269" y="278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  <p:sp>
            <p:nvSpPr>
              <p:cNvPr id="141323" name="AutoShape 31"/>
              <p:cNvSpPr>
                <a:spLocks noChangeArrowheads="1"/>
              </p:cNvSpPr>
              <p:nvPr/>
            </p:nvSpPr>
            <p:spPr bwMode="auto">
              <a:xfrm flipH="1">
                <a:off x="4469" y="2908"/>
                <a:ext cx="197" cy="336"/>
              </a:xfrm>
              <a:prstGeom prst="lightningBol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n-US" sz="1800"/>
              </a:p>
            </p:txBody>
          </p:sp>
        </p:grpSp>
        <p:sp>
          <p:nvSpPr>
            <p:cNvPr id="141321" name="AutoShape 32"/>
            <p:cNvSpPr>
              <a:spLocks noChangeArrowheads="1"/>
            </p:cNvSpPr>
            <p:nvPr/>
          </p:nvSpPr>
          <p:spPr bwMode="auto">
            <a:xfrm rot="-8460389">
              <a:off x="3714" y="1735"/>
              <a:ext cx="69" cy="7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77098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The theater analogy</a:t>
            </a:r>
          </a:p>
        </p:txBody>
      </p:sp>
      <p:pic>
        <p:nvPicPr>
          <p:cNvPr id="14848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2514600"/>
            <a:ext cx="4843462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657600" y="2525713"/>
            <a:ext cx="2833688" cy="1009650"/>
            <a:chOff x="3170041" y="2895599"/>
            <a:chExt cx="2486409" cy="1009129"/>
          </a:xfrm>
        </p:grpSpPr>
        <p:sp>
          <p:nvSpPr>
            <p:cNvPr id="5" name="Right Arrow 4"/>
            <p:cNvSpPr/>
            <p:nvPr/>
          </p:nvSpPr>
          <p:spPr bwMode="auto">
            <a:xfrm rot="2404723">
              <a:off x="4971121" y="3190722"/>
              <a:ext cx="685329" cy="6679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>
                <a:tint val="60000"/>
              </a:schemeClr>
            </a:solidFill>
            <a:ln w="57150" cap="flat" cmpd="sng" algn="ctr">
              <a:solidFill>
                <a:schemeClr val="accent2">
                  <a:shade val="75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ea typeface="Arial" charset="0"/>
                <a:cs typeface="Arial"/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 rot="7137291">
              <a:off x="3161625" y="3227698"/>
              <a:ext cx="685446" cy="66861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>
                <a:tint val="60000"/>
              </a:schemeClr>
            </a:solidFill>
            <a:ln w="57150" cap="flat" cmpd="sng" algn="ctr">
              <a:solidFill>
                <a:schemeClr val="accent2">
                  <a:shade val="75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ea typeface="Arial" charset="0"/>
                <a:cs typeface="Arial"/>
              </a:endParaRPr>
            </a:p>
          </p:txBody>
        </p:sp>
        <p:sp>
          <p:nvSpPr>
            <p:cNvPr id="148499" name="Rectangle 6"/>
            <p:cNvSpPr txBox="1">
              <a:spLocks noChangeArrowheads="1"/>
            </p:cNvSpPr>
            <p:nvPr/>
          </p:nvSpPr>
          <p:spPr bwMode="auto">
            <a:xfrm>
              <a:off x="3704932" y="2895599"/>
              <a:ext cx="1544778" cy="58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3200" b="1">
                  <a:solidFill>
                    <a:srgbClr val="E8E8EF"/>
                  </a:solidFill>
                  <a:latin typeface="Calibri" charset="0"/>
                  <a:cs typeface="Arial" charset="0"/>
                </a:rPr>
                <a:t>Threads</a:t>
              </a: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535363" y="4946650"/>
            <a:ext cx="3981450" cy="760413"/>
            <a:chOff x="2650922" y="5640754"/>
            <a:chExt cx="3980690" cy="760046"/>
          </a:xfrm>
        </p:grpSpPr>
        <p:sp>
          <p:nvSpPr>
            <p:cNvPr id="9" name="Right Arrow 8"/>
            <p:cNvSpPr/>
            <p:nvPr/>
          </p:nvSpPr>
          <p:spPr bwMode="auto">
            <a:xfrm rot="11694497">
              <a:off x="2650922" y="5640754"/>
              <a:ext cx="685669" cy="66960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>
                <a:tint val="60000"/>
              </a:schemeClr>
            </a:solidFill>
            <a:ln w="57150" cap="flat" cmpd="sng" algn="ctr">
              <a:solidFill>
                <a:schemeClr val="accent2">
                  <a:shade val="75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ea typeface="Arial" charset="0"/>
                <a:cs typeface="Arial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 rot="21050427">
              <a:off x="5945943" y="5669315"/>
              <a:ext cx="685669" cy="66801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>
                <a:tint val="60000"/>
              </a:schemeClr>
            </a:solidFill>
            <a:ln w="57150" cap="flat" cmpd="sng" algn="ctr">
              <a:solidFill>
                <a:schemeClr val="accent2">
                  <a:shade val="75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ea typeface="Arial" charset="0"/>
                <a:cs typeface="Arial"/>
              </a:endParaRPr>
            </a:p>
          </p:txBody>
        </p:sp>
        <p:sp>
          <p:nvSpPr>
            <p:cNvPr id="148496" name="TextBox 10"/>
            <p:cNvSpPr txBox="1">
              <a:spLocks noChangeArrowheads="1"/>
            </p:cNvSpPr>
            <p:nvPr/>
          </p:nvSpPr>
          <p:spPr bwMode="auto">
            <a:xfrm>
              <a:off x="3411394" y="5816025"/>
              <a:ext cx="260840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3200" b="1">
                  <a:solidFill>
                    <a:srgbClr val="FFFFFF"/>
                  </a:solidFill>
                  <a:latin typeface="Calibri" charset="0"/>
                  <a:cs typeface="Arial" charset="0"/>
                </a:rPr>
                <a:t>Address space</a:t>
              </a:r>
            </a:p>
          </p:txBody>
        </p:sp>
      </p:grpSp>
      <p:sp>
        <p:nvSpPr>
          <p:cNvPr id="12" name="Snip Single Corner Rectangle 11"/>
          <p:cNvSpPr/>
          <p:nvPr/>
        </p:nvSpPr>
        <p:spPr bwMode="auto">
          <a:xfrm flipH="1">
            <a:off x="762000" y="2428875"/>
            <a:ext cx="1219200" cy="1381125"/>
          </a:xfrm>
          <a:prstGeom prst="snip1Rect">
            <a:avLst/>
          </a:prstGeom>
          <a:solidFill>
            <a:srgbClr val="99867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148486" name="Text Box 93"/>
          <p:cNvSpPr txBox="1">
            <a:spLocks noChangeArrowheads="1"/>
          </p:cNvSpPr>
          <p:nvPr/>
        </p:nvSpPr>
        <p:spPr bwMode="auto">
          <a:xfrm>
            <a:off x="685800" y="3309938"/>
            <a:ext cx="18351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200" b="1">
                <a:solidFill>
                  <a:srgbClr val="000000"/>
                </a:solidFill>
              </a:rPr>
              <a:t>Program</a:t>
            </a:r>
          </a:p>
        </p:txBody>
      </p:sp>
      <p:cxnSp>
        <p:nvCxnSpPr>
          <p:cNvPr id="148487" name="Straight Connector 292"/>
          <p:cNvCxnSpPr>
            <a:cxnSpLocks noChangeShapeType="1"/>
          </p:cNvCxnSpPr>
          <p:nvPr/>
        </p:nvCxnSpPr>
        <p:spPr bwMode="auto">
          <a:xfrm flipV="1">
            <a:off x="1981200" y="1828800"/>
            <a:ext cx="1974850" cy="766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488" name="Rectangle 302"/>
          <p:cNvSpPr>
            <a:spLocks noChangeArrowheads="1"/>
          </p:cNvSpPr>
          <p:nvPr/>
        </p:nvSpPr>
        <p:spPr bwMode="auto">
          <a:xfrm>
            <a:off x="3956050" y="1452563"/>
            <a:ext cx="1041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800">
                <a:solidFill>
                  <a:srgbClr val="003367"/>
                </a:solidFill>
              </a:rPr>
              <a:t>script</a:t>
            </a:r>
            <a:endParaRPr lang="en-US" sz="2000">
              <a:solidFill>
                <a:srgbClr val="003367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>
              <a:solidFill>
                <a:srgbClr val="003367"/>
              </a:solidFill>
            </a:endParaRPr>
          </a:p>
        </p:txBody>
      </p:sp>
      <p:sp>
        <p:nvSpPr>
          <p:cNvPr id="148489" name="Rectangle 302"/>
          <p:cNvSpPr>
            <a:spLocks noChangeArrowheads="1"/>
          </p:cNvSpPr>
          <p:nvPr/>
        </p:nvSpPr>
        <p:spPr bwMode="auto">
          <a:xfrm>
            <a:off x="5989638" y="914400"/>
            <a:ext cx="25098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800" dirty="0">
                <a:solidFill>
                  <a:srgbClr val="003367"/>
                </a:solidFill>
              </a:rPr>
              <a:t>v</a:t>
            </a:r>
            <a:r>
              <a:rPr lang="en-US" sz="2800" dirty="0" smtClean="0">
                <a:solidFill>
                  <a:srgbClr val="003367"/>
                </a:solidFill>
              </a:rPr>
              <a:t>irtual memory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800" dirty="0" smtClean="0">
                <a:solidFill>
                  <a:srgbClr val="003367"/>
                </a:solidFill>
              </a:rPr>
              <a:t>(</a:t>
            </a:r>
            <a:r>
              <a:rPr lang="en-US" sz="2800" dirty="0">
                <a:solidFill>
                  <a:srgbClr val="003367"/>
                </a:solidFill>
              </a:rPr>
              <a:t>stage)</a:t>
            </a:r>
            <a:endParaRPr lang="en-US" sz="2000" dirty="0">
              <a:solidFill>
                <a:srgbClr val="003367"/>
              </a:solidFill>
            </a:endParaRPr>
          </a:p>
        </p:txBody>
      </p:sp>
      <p:cxnSp>
        <p:nvCxnSpPr>
          <p:cNvPr id="148490" name="Straight Connector 292"/>
          <p:cNvCxnSpPr>
            <a:cxnSpLocks noChangeShapeType="1"/>
          </p:cNvCxnSpPr>
          <p:nvPr/>
        </p:nvCxnSpPr>
        <p:spPr bwMode="auto">
          <a:xfrm flipV="1">
            <a:off x="6027738" y="1819275"/>
            <a:ext cx="587375" cy="679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491" name="TextBox 52"/>
          <p:cNvSpPr txBox="1">
            <a:spLocks noChangeArrowheads="1"/>
          </p:cNvSpPr>
          <p:nvPr/>
        </p:nvSpPr>
        <p:spPr bwMode="auto">
          <a:xfrm>
            <a:off x="7953375" y="6480175"/>
            <a:ext cx="1216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3367"/>
                </a:solidFill>
              </a:rPr>
              <a:t>[lpcox]</a:t>
            </a:r>
            <a:endParaRPr lang="en-US" sz="2000" b="1">
              <a:solidFill>
                <a:srgbClr val="003367"/>
              </a:solidFill>
            </a:endParaRPr>
          </a:p>
        </p:txBody>
      </p:sp>
      <p:sp>
        <p:nvSpPr>
          <p:cNvPr id="148492" name="TextBox 52"/>
          <p:cNvSpPr txBox="1">
            <a:spLocks noChangeArrowheads="1"/>
          </p:cNvSpPr>
          <p:nvPr/>
        </p:nvSpPr>
        <p:spPr bwMode="auto">
          <a:xfrm>
            <a:off x="714375" y="5961063"/>
            <a:ext cx="8455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3367"/>
                </a:solidFill>
              </a:rPr>
              <a:t>Running a program is like performing a play.</a:t>
            </a:r>
            <a:endParaRPr lang="en-US" sz="2800" b="1">
              <a:solidFill>
                <a:srgbClr val="003367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5400000" flipV="1">
            <a:off x="2346326" y="2728912"/>
            <a:ext cx="127000" cy="885825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7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7552210" cy="5029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sheep analogy</a:t>
            </a:r>
            <a:endParaRPr 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181600" y="3124200"/>
            <a:ext cx="1992910" cy="1009650"/>
            <a:chOff x="3170041" y="2895599"/>
            <a:chExt cx="1748672" cy="1009129"/>
          </a:xfrm>
        </p:grpSpPr>
        <p:sp>
          <p:nvSpPr>
            <p:cNvPr id="6" name="Right Arrow 5"/>
            <p:cNvSpPr/>
            <p:nvPr/>
          </p:nvSpPr>
          <p:spPr bwMode="auto">
            <a:xfrm rot="7137291">
              <a:off x="3161625" y="3227698"/>
              <a:ext cx="685446" cy="66861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>
                <a:tint val="60000"/>
              </a:schemeClr>
            </a:solidFill>
            <a:ln w="57150" cap="flat" cmpd="sng" algn="ctr">
              <a:solidFill>
                <a:schemeClr val="accent2">
                  <a:shade val="75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ea typeface="Arial" charset="0"/>
                <a:cs typeface="Arial"/>
              </a:endParaRPr>
            </a:p>
          </p:txBody>
        </p:sp>
        <p:sp>
          <p:nvSpPr>
            <p:cNvPr id="7" name="Rectangle 6"/>
            <p:cNvSpPr txBox="1">
              <a:spLocks noChangeArrowheads="1"/>
            </p:cNvSpPr>
            <p:nvPr/>
          </p:nvSpPr>
          <p:spPr bwMode="auto">
            <a:xfrm>
              <a:off x="3704932" y="2895599"/>
              <a:ext cx="1213781" cy="584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3200" b="1" dirty="0" smtClean="0">
                  <a:solidFill>
                    <a:srgbClr val="E8E8EF"/>
                  </a:solidFill>
                  <a:latin typeface="Calibri" charset="0"/>
                  <a:cs typeface="Arial" charset="0"/>
                </a:rPr>
                <a:t>Thread</a:t>
              </a:r>
              <a:endParaRPr lang="en-US" sz="3200" b="1" dirty="0">
                <a:solidFill>
                  <a:srgbClr val="E8E8EF"/>
                </a:solidFill>
                <a:latin typeface="Calibri" charset="0"/>
                <a:cs typeface="Arial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172200" y="4800600"/>
            <a:ext cx="1981202" cy="1569660"/>
            <a:chOff x="3170041" y="2514794"/>
            <a:chExt cx="1738398" cy="1568850"/>
          </a:xfrm>
        </p:grpSpPr>
        <p:sp>
          <p:nvSpPr>
            <p:cNvPr id="9" name="Right Arrow 8"/>
            <p:cNvSpPr/>
            <p:nvPr/>
          </p:nvSpPr>
          <p:spPr bwMode="auto">
            <a:xfrm rot="7137291">
              <a:off x="3161625" y="3227698"/>
              <a:ext cx="685446" cy="66861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>
                <a:tint val="60000"/>
              </a:schemeClr>
            </a:solidFill>
            <a:ln w="57150" cap="flat" cmpd="sng" algn="ctr">
              <a:solidFill>
                <a:schemeClr val="accent2">
                  <a:shade val="75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algn="ctr" defTabSz="914400">
                <a:defRPr/>
              </a:pPr>
              <a:endParaRPr lang="en-US" sz="1800" b="1">
                <a:solidFill>
                  <a:srgbClr val="000000">
                    <a:alpha val="100000"/>
                  </a:srgbClr>
                </a:solidFill>
                <a:latin typeface="Arial"/>
                <a:ea typeface="Arial" charset="0"/>
                <a:cs typeface="Arial"/>
              </a:endParaRPr>
            </a:p>
          </p:txBody>
        </p:sp>
        <p:sp>
          <p:nvSpPr>
            <p:cNvPr id="10" name="Rectangle 6"/>
            <p:cNvSpPr txBox="1">
              <a:spLocks noChangeArrowheads="1"/>
            </p:cNvSpPr>
            <p:nvPr/>
          </p:nvSpPr>
          <p:spPr bwMode="auto">
            <a:xfrm>
              <a:off x="3638072" y="2514794"/>
              <a:ext cx="1270367" cy="156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hangingPunct="1"/>
              <a:r>
                <a:rPr lang="en-US" sz="3200" b="1" dirty="0" smtClean="0">
                  <a:solidFill>
                    <a:srgbClr val="E8E8EF"/>
                  </a:solidFill>
                  <a:latin typeface="Calibri" charset="0"/>
                  <a:cs typeface="Arial" charset="0"/>
                </a:rPr>
                <a:t>Code and data</a:t>
              </a:r>
              <a:endParaRPr lang="en-US" sz="3200" b="1" dirty="0">
                <a:solidFill>
                  <a:srgbClr val="E8E8EF"/>
                </a:solidFill>
                <a:latin typeface="Calibri" charset="0"/>
                <a:cs typeface="Arial" charset="0"/>
              </a:endParaRPr>
            </a:p>
          </p:txBody>
        </p:sp>
      </p:grp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4419600" y="1981200"/>
            <a:ext cx="261121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3200" b="1" dirty="0">
                <a:solidFill>
                  <a:srgbClr val="E8E8EF"/>
                </a:solidFill>
                <a:latin typeface="Calibri" charset="0"/>
                <a:cs typeface="Arial" charset="0"/>
              </a:rPr>
              <a:t>A</a:t>
            </a:r>
            <a:r>
              <a:rPr lang="en-US" sz="3200" b="1" dirty="0" smtClean="0">
                <a:solidFill>
                  <a:srgbClr val="E8E8EF"/>
                </a:solidFill>
                <a:latin typeface="Calibri" charset="0"/>
                <a:cs typeface="Arial" charset="0"/>
              </a:rPr>
              <a:t>ddress space</a:t>
            </a:r>
            <a:endParaRPr lang="en-US" sz="3200" b="1" dirty="0">
              <a:solidFill>
                <a:srgbClr val="E8E8EF"/>
              </a:solidFill>
              <a:latin typeface="Calibri" charset="0"/>
              <a:cs typeface="Arial" charset="0"/>
            </a:endParaRP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7239000" y="3048000"/>
            <a:ext cx="914400" cy="914400"/>
            <a:chOff x="4480" y="2017"/>
            <a:chExt cx="576" cy="576"/>
          </a:xfrm>
        </p:grpSpPr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4480" y="2017"/>
              <a:ext cx="576" cy="576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 flipH="1">
              <a:off x="4680" y="2144"/>
              <a:ext cx="197" cy="336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 rot="-8460389">
              <a:off x="4505" y="2094"/>
              <a:ext cx="69" cy="7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59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5">
      <a:dk1>
        <a:srgbClr val="003367"/>
      </a:dk1>
      <a:lt1>
        <a:srgbClr val="37305A"/>
      </a:lt1>
      <a:dk2>
        <a:srgbClr val="E0E4DC"/>
      </a:dk2>
      <a:lt2>
        <a:srgbClr val="B5B5B5"/>
      </a:lt2>
      <a:accent1>
        <a:srgbClr val="4D8CF1"/>
      </a:accent1>
      <a:accent2>
        <a:srgbClr val="651222"/>
      </a:accent2>
      <a:accent3>
        <a:srgbClr val="0036A6"/>
      </a:accent3>
      <a:accent4>
        <a:srgbClr val="666666"/>
      </a:accent4>
      <a:accent5>
        <a:srgbClr val="738300"/>
      </a:accent5>
      <a:accent6>
        <a:srgbClr val="003367"/>
      </a:accent6>
      <a:hlink>
        <a:srgbClr val="0036A6"/>
      </a:hlink>
      <a:folHlink>
        <a:srgbClr val="4E005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ustom 6">
      <a:dk1>
        <a:srgbClr val="003367"/>
      </a:dk1>
      <a:lt1>
        <a:sysClr val="window" lastClr="FFFFFF"/>
      </a:lt1>
      <a:dk2>
        <a:srgbClr val="195F9E"/>
      </a:dk2>
      <a:lt2>
        <a:srgbClr val="B5B5B5"/>
      </a:lt2>
      <a:accent1>
        <a:srgbClr val="998674"/>
      </a:accent1>
      <a:accent2>
        <a:srgbClr val="651222"/>
      </a:accent2>
      <a:accent3>
        <a:srgbClr val="0036A6"/>
      </a:accent3>
      <a:accent4>
        <a:srgbClr val="666666"/>
      </a:accent4>
      <a:accent5>
        <a:srgbClr val="738300"/>
      </a:accent5>
      <a:accent6>
        <a:srgbClr val="003367"/>
      </a:accent6>
      <a:hlink>
        <a:srgbClr val="0036A6"/>
      </a:hlink>
      <a:folHlink>
        <a:srgbClr val="4E005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94352</TotalTime>
  <Words>3316</Words>
  <Application>Microsoft Macintosh PowerPoint</Application>
  <PresentationFormat>On-screen Show (4:3)</PresentationFormat>
  <Paragraphs>648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Default Design</vt:lpstr>
      <vt:lpstr>1_Default Design</vt:lpstr>
      <vt:lpstr>PowerPoint Presentation</vt:lpstr>
      <vt:lpstr>mem.c (OSTEP)</vt:lpstr>
      <vt:lpstr>PowerPoint Presentation</vt:lpstr>
      <vt:lpstr>Operating Systems: The Classical View</vt:lpstr>
      <vt:lpstr>Processes: A Closer Look</vt:lpstr>
      <vt:lpstr>A process can have multiple threads</vt:lpstr>
      <vt:lpstr>Key Concepts for Classical OS</vt:lpstr>
      <vt:lpstr>The theater analogy</vt:lpstr>
      <vt:lpstr>The sheep analogy</vt:lpstr>
      <vt:lpstr>CPU cores</vt:lpstr>
      <vt:lpstr>Threads drive cores</vt:lpstr>
      <vt:lpstr>What was the point of that whole thing with the electric sheep actors?</vt:lpstr>
      <vt:lpstr>Processes and threads</vt:lpstr>
      <vt:lpstr>A thread running in a process VAS</vt:lpstr>
      <vt:lpstr>Thread context</vt:lpstr>
      <vt:lpstr>Messing with the context</vt:lpstr>
      <vt:lpstr>Messing with the context (2)</vt:lpstr>
      <vt:lpstr>Messing with the context (3)</vt:lpstr>
      <vt:lpstr>Reading behind the C</vt:lpstr>
      <vt:lpstr>Messing with the context (4)</vt:lpstr>
      <vt:lpstr>The point of ucontext</vt:lpstr>
      <vt:lpstr>Two threads: closer look</vt:lpstr>
      <vt:lpstr>Thread context switch</vt:lpstr>
      <vt:lpstr>A metaphor: context/switching</vt:lpstr>
      <vt:lpstr>Messing with the context (5)</vt:lpstr>
      <vt:lpstr>Thread/process states and transitions</vt:lpstr>
      <vt:lpstr>Programs gone wild</vt:lpstr>
      <vt:lpstr>Timer interrupts, faults, etc.</vt:lpstr>
      <vt:lpstr>Entry to the kernel</vt:lpstr>
      <vt:lpstr>CPU mode: User and Kernel</vt:lpstr>
      <vt:lpstr>Exceptions: trap, fault, interrupt</vt:lpstr>
      <vt:lpstr>Kernel Stacks and Trap/Fault Handling</vt:lpstr>
      <vt:lpstr>“Classic Linux Address Space”</vt:lpstr>
      <vt:lpstr>Note: Something Wild</vt:lpstr>
      <vt:lpstr>Something wild (1)</vt:lpstr>
      <vt:lpstr>Something wild (2)</vt:lpstr>
      <vt:lpstr>Something wild (3)</vt:lpstr>
      <vt:lpstr>Something wild (4)</vt:lpstr>
      <vt:lpstr>Something wild (5)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About Systems</dc:title>
  <dc:subject/>
  <dc:creator>Jeff Chase</dc:creator>
  <cp:keywords/>
  <dc:description/>
  <cp:lastModifiedBy>Jeff Chase</cp:lastModifiedBy>
  <cp:revision>5289</cp:revision>
  <cp:lastPrinted>1601-01-01T00:00:00Z</cp:lastPrinted>
  <dcterms:created xsi:type="dcterms:W3CDTF">2011-04-11T18:52:21Z</dcterms:created>
  <dcterms:modified xsi:type="dcterms:W3CDTF">2013-02-14T14:51:19Z</dcterms:modified>
  <cp:category/>
</cp:coreProperties>
</file>