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7741" r:id="rId2"/>
    <p:sldMasterId id="2147487802" r:id="rId3"/>
    <p:sldMasterId id="2147487805" r:id="rId4"/>
  </p:sldMasterIdLst>
  <p:notesMasterIdLst>
    <p:notesMasterId r:id="rId70"/>
  </p:notesMasterIdLst>
  <p:handoutMasterIdLst>
    <p:handoutMasterId r:id="rId71"/>
  </p:handoutMasterIdLst>
  <p:sldIdLst>
    <p:sldId id="256" r:id="rId5"/>
    <p:sldId id="1246" r:id="rId6"/>
    <p:sldId id="1161" r:id="rId7"/>
    <p:sldId id="1154" r:id="rId8"/>
    <p:sldId id="1244" r:id="rId9"/>
    <p:sldId id="1210" r:id="rId10"/>
    <p:sldId id="1287" r:id="rId11"/>
    <p:sldId id="1103" r:id="rId12"/>
    <p:sldId id="1245" r:id="rId13"/>
    <p:sldId id="1250" r:id="rId14"/>
    <p:sldId id="1272" r:id="rId15"/>
    <p:sldId id="1264" r:id="rId16"/>
    <p:sldId id="1265" r:id="rId17"/>
    <p:sldId id="1308" r:id="rId18"/>
    <p:sldId id="1333" r:id="rId19"/>
    <p:sldId id="1258" r:id="rId20"/>
    <p:sldId id="1256" r:id="rId21"/>
    <p:sldId id="1267" r:id="rId22"/>
    <p:sldId id="1269" r:id="rId23"/>
    <p:sldId id="1331" r:id="rId24"/>
    <p:sldId id="1255" r:id="rId25"/>
    <p:sldId id="1260" r:id="rId26"/>
    <p:sldId id="1268" r:id="rId27"/>
    <p:sldId id="1270" r:id="rId28"/>
    <p:sldId id="1257" r:id="rId29"/>
    <p:sldId id="1271" r:id="rId30"/>
    <p:sldId id="1247" r:id="rId31"/>
    <p:sldId id="1248" r:id="rId32"/>
    <p:sldId id="1252" r:id="rId33"/>
    <p:sldId id="1253" r:id="rId34"/>
    <p:sldId id="1249" r:id="rId35"/>
    <p:sldId id="1274" r:id="rId36"/>
    <p:sldId id="1275" r:id="rId37"/>
    <p:sldId id="1276" r:id="rId38"/>
    <p:sldId id="1277" r:id="rId39"/>
    <p:sldId id="1278" r:id="rId40"/>
    <p:sldId id="1332" r:id="rId41"/>
    <p:sldId id="1273" r:id="rId42"/>
    <p:sldId id="1263" r:id="rId43"/>
    <p:sldId id="1261" r:id="rId44"/>
    <p:sldId id="1309" r:id="rId45"/>
    <p:sldId id="1334" r:id="rId46"/>
    <p:sldId id="1335" r:id="rId47"/>
    <p:sldId id="1319" r:id="rId48"/>
    <p:sldId id="1336" r:id="rId49"/>
    <p:sldId id="1322" r:id="rId50"/>
    <p:sldId id="1323" r:id="rId51"/>
    <p:sldId id="1321" r:id="rId52"/>
    <p:sldId id="1317" r:id="rId53"/>
    <p:sldId id="1285" r:id="rId54"/>
    <p:sldId id="1262" r:id="rId55"/>
    <p:sldId id="1279" r:id="rId56"/>
    <p:sldId id="1280" r:id="rId57"/>
    <p:sldId id="1281" r:id="rId58"/>
    <p:sldId id="1283" r:id="rId59"/>
    <p:sldId id="1284" r:id="rId60"/>
    <p:sldId id="1337" r:id="rId61"/>
    <p:sldId id="1292" r:id="rId62"/>
    <p:sldId id="1313" r:id="rId63"/>
    <p:sldId id="1314" r:id="rId64"/>
    <p:sldId id="1315" r:id="rId65"/>
    <p:sldId id="1316" r:id="rId66"/>
    <p:sldId id="1209" r:id="rId67"/>
    <p:sldId id="1242" r:id="rId68"/>
    <p:sldId id="1208" r:id="rId69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A8DFB"/>
    <a:srgbClr val="618FFD"/>
    <a:srgbClr val="00264D"/>
    <a:srgbClr val="636464"/>
    <a:srgbClr val="F3F3F3"/>
    <a:srgbClr val="46FF77"/>
    <a:srgbClr val="E8161F"/>
    <a:srgbClr val="E8E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56" y="-3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976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buNone/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200">
                <a:cs typeface="Arial" charset="0"/>
              </a:defRPr>
            </a:lvl1pPr>
          </a:lstStyle>
          <a:p>
            <a:pPr>
              <a:defRPr/>
            </a:pPr>
            <a:fld id="{48D443D6-FB5E-7C42-B16E-7EDDCD870E40}" type="datetime1">
              <a:rPr lang="en-US"/>
              <a:pPr>
                <a:defRPr/>
              </a:pPr>
              <a:t>2/14/13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buNone/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200">
                <a:cs typeface="Arial" charset="0"/>
              </a:defRPr>
            </a:lvl1pPr>
          </a:lstStyle>
          <a:p>
            <a:pPr>
              <a:defRPr/>
            </a:pPr>
            <a:fld id="{E037FB44-4180-0044-AD26-22E815129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116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2150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D7113CB9-9A72-F24E-8D2E-4CA3AFA73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93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0ED531-658C-4640-BF33-A8FA3EEF0D5A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fld id="{6230A844-EC20-6A42-A361-35475C2676F3}" type="slidenum">
              <a:rPr lang="en-US" sz="1200">
                <a:solidFill>
                  <a:schemeClr val="tx1"/>
                </a:solidFill>
                <a:latin typeface="Times New Roman" charset="0"/>
                <a:cs typeface="Arial" charset="0"/>
              </a:rPr>
              <a:pPr defTabSz="455613" eaLnBrk="1" hangingPunct="1"/>
              <a:t>6</a:t>
            </a:fld>
            <a:endParaRPr lang="en-US" sz="120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2925"/>
            <a:ext cx="5083175" cy="271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40" tIns="45720" rIns="91440" bIns="45720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fld id="{F0AF09F4-9F99-9946-9C44-44ADC2CD0BB3}" type="slidenum">
              <a:rPr lang="en-US" sz="1200">
                <a:solidFill>
                  <a:srgbClr val="000000"/>
                </a:solidFill>
                <a:latin typeface="Times New Roman" charset="0"/>
                <a:cs typeface="Arial" charset="0"/>
              </a:rPr>
              <a:pPr defTabSz="455613" eaLnBrk="1" hangingPunct="1"/>
              <a:t>14</a:t>
            </a:fld>
            <a:endParaRPr lang="en-US" sz="12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37050"/>
            <a:ext cx="5032375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40" tIns="45720" rIns="91440" bIns="45720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fld id="{F0AF09F4-9F99-9946-9C44-44ADC2CD0BB3}" type="slidenum">
              <a:rPr lang="en-US" sz="1200">
                <a:solidFill>
                  <a:srgbClr val="000000"/>
                </a:solidFill>
                <a:latin typeface="Times New Roman" charset="0"/>
                <a:cs typeface="Arial" charset="0"/>
              </a:rPr>
              <a:pPr defTabSz="455613" eaLnBrk="1" hangingPunct="1"/>
              <a:t>22</a:t>
            </a:fld>
            <a:endParaRPr lang="en-US" sz="12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37050"/>
            <a:ext cx="5032375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40" tIns="45720" rIns="91440" bIns="45720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81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8115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fld id="{7289EFB8-BB8F-584C-9FA8-8035DA35046C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defTabSz="455613" eaLnBrk="1" hangingPunct="1"/>
              <a:t>45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6200" y="8886825"/>
            <a:ext cx="2990850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87BCC0-5611-9B47-B4DC-5FEB414D71CA}" type="slidenum">
              <a:rPr lang="en-US" sz="1200">
                <a:solidFill>
                  <a:srgbClr val="000000"/>
                </a:solidFill>
                <a:latin typeface="Times New Roman" charset="0"/>
                <a:cs typeface="Arial" charset="0"/>
              </a:rPr>
              <a:pPr eaLnBrk="1" hangingPunct="1"/>
              <a:t>50</a:t>
            </a:fld>
            <a:endParaRPr lang="en-US" sz="12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1436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 general, interrupts and returns are strictly paired, and every interrupt handler returns without switching context (i.e., process switch).  This is necessary to guarantee reentrancy, even with a single interrupt stack. 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Traps and faults demand no such guarantees.  A trap or fault might never return.  The system may process switch after a trap or fault, and then return from some other trap or fault.  The system may doctor up a stack and appear to return from a trap (or even a fault) that never occurred.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E38F7D-05C3-CE4C-B0DB-4757C8FB8EB2}" type="slidenum">
              <a:rPr lang="en-US" sz="1200">
                <a:solidFill>
                  <a:srgbClr val="000000"/>
                </a:solidFill>
                <a:latin typeface="Times New Roman" charset="0"/>
                <a:cs typeface="Arial" charset="0"/>
              </a:rPr>
              <a:pPr eaLnBrk="1" hangingPunct="1"/>
              <a:t>56</a:t>
            </a:fld>
            <a:endParaRPr lang="en-US" sz="12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46575"/>
            <a:ext cx="5083175" cy="271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919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3124200" y="6229350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B7102-0CB9-2C4E-AEDB-C4FD3D7C4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0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72EF1-6F47-D640-B2E7-CE29AE316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3943C-0B4E-7540-BE21-8AE447187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61F8E-40E6-F244-A197-61ABB368B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04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9989D-2DF0-E04F-86F4-5E7523BBD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67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F66F0-ADC0-7944-ACE8-E10F2F605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92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-339725"/>
            <a:ext cx="2055812" cy="605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339725"/>
            <a:ext cx="6018213" cy="605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FE78-F78F-E340-8CB8-0DC3663E1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4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725"/>
            <a:ext cx="8226425" cy="1554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32213"/>
            <a:ext cx="4037012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9C33D-895D-2E41-A011-51E16DD4E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88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725"/>
            <a:ext cx="8226425" cy="1554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AA761-8F8E-D446-AF93-7C15B707A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22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4" name="Slide Number Placeholder 70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93563-4FAB-AE41-A46A-3C5A6444A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lide Number Placeholder 70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25779-8119-F54C-A481-A6CAA2720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1028"/>
          <p:cNvSpPr>
            <a:spLocks noGrp="1" noChangeArrowheads="1"/>
          </p:cNvSpPr>
          <p:nvPr>
            <p:ph type="dt" sz="half" idx="12"/>
          </p:nvPr>
        </p:nvSpPr>
        <p:spPr>
          <a:xfrm>
            <a:off x="685800" y="626745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29"/>
          <p:cNvSpPr>
            <a:spLocks noGrp="1" noChangeArrowheads="1"/>
          </p:cNvSpPr>
          <p:nvPr>
            <p:ph type="ftr" sz="quarter" idx="13"/>
          </p:nvPr>
        </p:nvSpPr>
        <p:spPr>
          <a:xfrm>
            <a:off x="3124200" y="626745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04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1EF1D-4984-1046-9052-61BF7C581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lide Number Placeholder 492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C988C-A77D-8B43-B163-6E50E3796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84181"/>
      </p:ext>
    </p:extLst>
  </p:cSld>
  <p:clrMapOvr>
    <a:masterClrMapping/>
  </p:clrMapOvr>
  <p:transition xmlns:p14="http://schemas.microsoft.com/office/powerpoint/2010/main" spd="slow" advClick="0" advTm="7000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858000" y="6248400"/>
            <a:ext cx="2130425" cy="473075"/>
          </a:xfrm>
        </p:spPr>
        <p:txBody>
          <a:bodyPr/>
          <a:lstStyle>
            <a:lvl1pPr defTabSz="455613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35747129-E7A3-B84F-9AA8-803338D5FF58}" type="slidenum">
              <a:rPr lang="en-US"/>
              <a:pPr>
                <a:defRPr/>
              </a:pPr>
              <a:t>‹#›</a:t>
            </a:fld>
            <a:r>
              <a:rPr lang="en-US"/>
              <a:t> of 12</a:t>
            </a:r>
          </a:p>
        </p:txBody>
      </p:sp>
    </p:spTree>
    <p:extLst>
      <p:ext uri="{BB962C8B-B14F-4D97-AF65-F5344CB8AC3E}">
        <p14:creationId xmlns:p14="http://schemas.microsoft.com/office/powerpoint/2010/main" val="276407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6858000" y="6248400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7740E11-9CFB-B54D-84A8-E9F7C80E41CB}" type="slidenum">
              <a:rPr lang="en-US"/>
              <a:pPr>
                <a:defRPr/>
              </a:pPr>
              <a:t>‹#›</a:t>
            </a:fld>
            <a:r>
              <a:rPr lang="en-US"/>
              <a:t> of 12</a:t>
            </a:r>
          </a:p>
        </p:txBody>
      </p:sp>
    </p:spTree>
    <p:extLst>
      <p:ext uri="{BB962C8B-B14F-4D97-AF65-F5344CB8AC3E}">
        <p14:creationId xmlns:p14="http://schemas.microsoft.com/office/powerpoint/2010/main" val="170411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455613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0E6294D-1946-1742-8ED2-7E56B86B9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44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1919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E530-3E2A-7240-84D3-6888A7CE5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22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858000" y="6248400"/>
            <a:ext cx="2130425" cy="473075"/>
          </a:xfrm>
        </p:spPr>
        <p:txBody>
          <a:bodyPr/>
          <a:lstStyle>
            <a:lvl1pPr>
              <a:buFont typeface="Times New Roman" charset="0"/>
              <a:buNone/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C24571C-B371-CC4A-8428-B01298E573C2}" type="slidenum">
              <a:rPr lang="en-US"/>
              <a:pPr>
                <a:defRPr/>
              </a:pPr>
              <a:t>‹#›</a:t>
            </a:fld>
            <a:r>
              <a:rPr lang="en-US"/>
              <a:t> of 12</a:t>
            </a:r>
          </a:p>
        </p:txBody>
      </p:sp>
    </p:spTree>
    <p:extLst>
      <p:ext uri="{BB962C8B-B14F-4D97-AF65-F5344CB8AC3E}">
        <p14:creationId xmlns:p14="http://schemas.microsoft.com/office/powerpoint/2010/main" val="1547702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A231B-5FB3-5A40-BE9D-42A9501D0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40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70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21AB-964B-6343-9853-22B16767F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71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0D95B-840C-0D40-8AC9-68A719E9E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45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25733-1B8F-5449-9ECF-042DB0F49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65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3069C-7532-0A4A-B02D-62BF9FBF5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44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A5223-C332-5245-A96F-DC10F9F2F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83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92C28-389E-D14B-B82F-305FC6877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91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C00B1-3557-B143-BB4A-6D53182C1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10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-339725"/>
            <a:ext cx="2055812" cy="605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-339725"/>
            <a:ext cx="6018213" cy="605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B655C-271A-2642-B6AB-CDB6F2DA9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43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725"/>
            <a:ext cx="8226425" cy="1554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1" y="1600200"/>
            <a:ext cx="403701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32214"/>
            <a:ext cx="4037012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59861-D434-8847-B793-6F241F813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713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725"/>
            <a:ext cx="8226425" cy="1554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BD444-948A-3A40-AE17-80DA105D5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4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 noChangeArrowheads="1"/>
          </p:cNvSpPr>
          <p:nvPr>
            <p:ph type="sldNum" idx="10"/>
          </p:nvPr>
        </p:nvSpPr>
        <p:spPr>
          <a:xfrm>
            <a:off x="3124200" y="6229350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93E3D-F40E-5E49-AE61-FB4A0F70F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1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919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FB35C-7917-734A-BEB8-F2442E3C7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6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858000" y="6248400"/>
            <a:ext cx="2130425" cy="473075"/>
          </a:xfrm>
        </p:spPr>
        <p:txBody>
          <a:bodyPr/>
          <a:lstStyle>
            <a:lvl1pPr>
              <a:buFont typeface="Times New Roman" charset="0"/>
              <a:buNone/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531AB3E-E835-D641-A9D2-07DEBE8216C9}" type="slidenum">
              <a:rPr lang="en-US"/>
              <a:pPr>
                <a:defRPr/>
              </a:pPr>
              <a:t>‹#›</a:t>
            </a:fld>
            <a:r>
              <a:rPr lang="en-US"/>
              <a:t> of 12</a:t>
            </a:r>
          </a:p>
        </p:txBody>
      </p:sp>
    </p:spTree>
    <p:extLst>
      <p:ext uri="{BB962C8B-B14F-4D97-AF65-F5344CB8AC3E}">
        <p14:creationId xmlns:p14="http://schemas.microsoft.com/office/powerpoint/2010/main" val="107882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1C7A3-F2AE-924C-B529-3EEA95A2B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3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8D250-1F31-1E4B-BECA-483B5C350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7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D6D5B-0A7B-BE44-9241-445D70D50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5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97" r:id="rId1"/>
    <p:sldLayoutId id="2147487798" r:id="rId2"/>
    <p:sldLayoutId id="2147487784" r:id="rId3"/>
    <p:sldLayoutId id="2147487799" r:id="rId4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00264D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264D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>
          <a:solidFill>
            <a:srgbClr val="00264D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124200" y="6229350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033DE0C7-245D-944A-922F-0D8B851A6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85" r:id="rId1"/>
    <p:sldLayoutId id="2147487800" r:id="rId2"/>
    <p:sldLayoutId id="2147487786" r:id="rId3"/>
    <p:sldLayoutId id="2147487787" r:id="rId4"/>
    <p:sldLayoutId id="2147487788" r:id="rId5"/>
    <p:sldLayoutId id="2147487789" r:id="rId6"/>
    <p:sldLayoutId id="2147487790" r:id="rId7"/>
    <p:sldLayoutId id="2147487791" r:id="rId8"/>
    <p:sldLayoutId id="2147487792" r:id="rId9"/>
    <p:sldLayoutId id="2147487793" r:id="rId10"/>
    <p:sldLayoutId id="2147487794" r:id="rId11"/>
    <p:sldLayoutId id="2147487795" r:id="rId12"/>
    <p:sldLayoutId id="2147487796" r:id="rId13"/>
    <p:sldLayoutId id="2147487801" r:id="rId14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800" b="1">
          <a:solidFill>
            <a:srgbClr val="00264D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390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3909" name="Text Box 4"/>
          <p:cNvSpPr txBox="1">
            <a:spLocks noChangeArrowheads="1"/>
          </p:cNvSpPr>
          <p:nvPr/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124200" y="6229350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defTabSz="914400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F7B6E23F-B3A3-A34E-B7E3-D5777FDAE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03" r:id="rId1"/>
    <p:sldLayoutId id="2147487804" r:id="rId2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800" b="1">
          <a:solidFill>
            <a:srgbClr val="00264D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9989" tIns="46794" rIns="89989" bIns="467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9989" tIns="46794" rIns="89989" bIns="46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4"/>
            <a:r>
              <a:rPr lang="en-US"/>
              <a:t>Sixth Outline Level</a:t>
            </a:r>
          </a:p>
          <a:p>
            <a:pPr lvl="4"/>
            <a:r>
              <a:rPr lang="en-US"/>
              <a:t>Seventh Outline Level</a:t>
            </a:r>
          </a:p>
          <a:p>
            <a:pPr lvl="4"/>
            <a:r>
              <a:rPr lang="en-US"/>
              <a:t>Eighth Outline Level</a:t>
            </a:r>
          </a:p>
          <a:p>
            <a:pPr lvl="4"/>
            <a:r>
              <a:rPr lang="en-US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124200" y="6229350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89" tIns="46794" rIns="89989" bIns="46794" numCol="1" anchor="t" anchorCtr="0" compatLnSpc="1">
            <a:prstTxWarp prst="textNoShape">
              <a:avLst/>
            </a:prstTxWarp>
          </a:bodyPr>
          <a:lstStyle>
            <a:lvl1pPr algn="r" defTabSz="457196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724FCD50-430D-1349-82F6-750682815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3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06" r:id="rId1"/>
    <p:sldLayoutId id="2147487807" r:id="rId2"/>
    <p:sldLayoutId id="2147487808" r:id="rId3"/>
    <p:sldLayoutId id="2147487809" r:id="rId4"/>
    <p:sldLayoutId id="2147487810" r:id="rId5"/>
    <p:sldLayoutId id="2147487811" r:id="rId6"/>
    <p:sldLayoutId id="2147487812" r:id="rId7"/>
    <p:sldLayoutId id="2147487813" r:id="rId8"/>
    <p:sldLayoutId id="2147487814" r:id="rId9"/>
    <p:sldLayoutId id="2147487815" r:id="rId10"/>
    <p:sldLayoutId id="2147487816" r:id="rId11"/>
    <p:sldLayoutId id="2147487817" r:id="rId12"/>
    <p:sldLayoutId id="2147487818" r:id="rId13"/>
  </p:sldLayoutIdLst>
  <p:hf sldNum="0" hdr="0" ft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/>
          <a:ea typeface="ＭＳ Ｐゴシック" charset="-128"/>
          <a:cs typeface="Arial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5pPr>
      <a:lvl6pPr marL="2514575" indent="-228597" algn="l" defTabSz="45719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770" indent="-228597" algn="l" defTabSz="45719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8966" indent="-228597" algn="l" defTabSz="45719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161" indent="-228597" algn="l" defTabSz="45719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1313" indent="-341313" algn="l" defTabSz="455613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800" b="1">
          <a:solidFill>
            <a:srgbClr val="00264D"/>
          </a:solidFill>
          <a:latin typeface="Arial"/>
          <a:ea typeface="ＭＳ Ｐゴシック" charset="-128"/>
          <a:cs typeface="Arial"/>
        </a:defRPr>
      </a:lvl1pPr>
      <a:lvl2pPr marL="741363" indent="-284163" algn="l" defTabSz="45561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2pPr>
      <a:lvl3pPr marL="1141413" indent="-227013" algn="l" defTabSz="45561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3pPr>
      <a:lvl4pPr marL="1598613" indent="-227013" algn="l" defTabSz="45561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4pPr>
      <a:lvl5pPr marL="2055813" indent="-227013" algn="l" defTabSz="45561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5pPr>
      <a:lvl6pPr marL="2514575" indent="-228597" algn="l" defTabSz="457196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770" indent="-228597" algn="l" defTabSz="457196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8966" indent="-228597" algn="l" defTabSz="457196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161" indent="-228597" algn="l" defTabSz="457196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066800" y="1524000"/>
            <a:ext cx="7162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200" b="1" dirty="0" smtClean="0">
                <a:solidFill>
                  <a:srgbClr val="161645"/>
                </a:solidFill>
                <a:latin typeface="Calibri" charset="0"/>
              </a:rPr>
              <a:t>The Kernel and the Unix Process API</a:t>
            </a:r>
            <a:endParaRPr lang="en-US" sz="3200" b="1" dirty="0">
              <a:solidFill>
                <a:srgbClr val="161645"/>
              </a:solidFill>
              <a:latin typeface="Calibri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b="1" dirty="0">
              <a:solidFill>
                <a:srgbClr val="161645"/>
              </a:solidFill>
              <a:latin typeface="Calibri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2400" y="3581400"/>
            <a:ext cx="845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 dirty="0">
                <a:solidFill>
                  <a:srgbClr val="161645"/>
                </a:solidFill>
                <a:latin typeface="Calibri" charset="0"/>
              </a:rPr>
              <a:t>Jeff Chase</a:t>
            </a:r>
          </a:p>
          <a:p>
            <a:pPr algn="ctr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 dirty="0">
                <a:solidFill>
                  <a:srgbClr val="161645"/>
                </a:solidFill>
                <a:latin typeface="Calibri" charset="0"/>
              </a:rPr>
              <a:t>Duke University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Process API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get down to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3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5097294" cy="68580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0" y="152400"/>
            <a:ext cx="95398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defTabSz="914400"/>
            <a:r>
              <a:rPr lang="en-US" sz="2000" b="1" dirty="0" smtClean="0">
                <a:solidFill>
                  <a:srgbClr val="000090"/>
                </a:solidFill>
                <a:cs typeface="Arial" charset="0"/>
              </a:rPr>
              <a:t>CACM</a:t>
            </a:r>
            <a:endParaRPr lang="en-US" sz="2000" dirty="0">
              <a:solidFill>
                <a:srgbClr val="000090"/>
              </a:solidFill>
              <a:cs typeface="Arial" charset="0"/>
            </a:endParaRPr>
          </a:p>
          <a:p>
            <a:pPr marL="457200" lvl="1" indent="0" algn="ctr" defTabSz="914400"/>
            <a:r>
              <a:rPr lang="en-US" sz="2000" dirty="0">
                <a:solidFill>
                  <a:srgbClr val="000090"/>
                </a:solidFill>
                <a:cs typeface="Arial" charset="0"/>
              </a:rPr>
              <a:t>1974</a:t>
            </a:r>
          </a:p>
          <a:p>
            <a:pPr algn="ctr" defTabSz="914400"/>
            <a:endParaRPr lang="en-US" sz="1800" dirty="0">
              <a:solidFill>
                <a:srgbClr val="000090"/>
              </a:solidFill>
              <a:cs typeface="Arial" charset="0"/>
            </a:endParaRPr>
          </a:p>
        </p:txBody>
      </p:sp>
      <p:pic>
        <p:nvPicPr>
          <p:cNvPr id="6" name="Picture 5" descr="Ken_n_denn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0200"/>
            <a:ext cx="2515967" cy="1634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943600" y="3276600"/>
            <a:ext cx="2948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Thompson and Ritchie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Turing Award ‘83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3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Unix: A lasting achievement?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ja-JP" altLang="en-US" sz="2400">
                <a:latin typeface="Arial" charset="0"/>
                <a:ea typeface="ＭＳ Ｐゴシック" charset="0"/>
              </a:rPr>
              <a:t>“</a:t>
            </a:r>
            <a:r>
              <a:rPr lang="en-US" altLang="ja-JP" sz="2400">
                <a:latin typeface="Arial" charset="0"/>
                <a:ea typeface="ＭＳ Ｐゴシック" charset="0"/>
              </a:rPr>
              <a:t>Perhaps the most important achievement of Unix is to demonstrate that a powerful operating system for interactive use need not be expensive…it can run on hardware costing as little as $40,000.</a:t>
            </a:r>
            <a:r>
              <a:rPr lang="ja-JP" altLang="en-US" sz="2400">
                <a:latin typeface="Arial" charset="0"/>
                <a:ea typeface="ＭＳ Ｐゴシック" charset="0"/>
              </a:rPr>
              <a:t>”</a:t>
            </a:r>
            <a:endParaRPr lang="en-US" sz="2400">
              <a:latin typeface="Arial" charset="0"/>
              <a:ea typeface="ＭＳ Ｐゴシック" charset="0"/>
            </a:endParaRPr>
          </a:p>
        </p:txBody>
      </p:sp>
      <p:pic>
        <p:nvPicPr>
          <p:cNvPr id="131075" name="Picture 4" descr="pdp11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429000"/>
            <a:ext cx="39433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Rectangle 5"/>
          <p:cNvSpPr>
            <a:spLocks noChangeArrowheads="1"/>
          </p:cNvSpPr>
          <p:nvPr/>
        </p:nvSpPr>
        <p:spPr bwMode="auto">
          <a:xfrm>
            <a:off x="228600" y="4241800"/>
            <a:ext cx="4121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defTabSz="914400"/>
            <a:r>
              <a:rPr lang="en-US" sz="2000" b="1" dirty="0">
                <a:solidFill>
                  <a:srgbClr val="000090"/>
                </a:solidFill>
                <a:cs typeface="Arial" charset="0"/>
              </a:rPr>
              <a:t>The UNIX Time-Sharing System* </a:t>
            </a:r>
          </a:p>
          <a:p>
            <a:pPr marL="457200" lvl="1" indent="0" algn="ctr" defTabSz="914400"/>
            <a:r>
              <a:rPr lang="en-US" sz="2000" dirty="0">
                <a:solidFill>
                  <a:srgbClr val="000090"/>
                </a:solidFill>
                <a:cs typeface="Arial" charset="0"/>
              </a:rPr>
              <a:t>D. M. Ritchie and K. Thompson</a:t>
            </a:r>
          </a:p>
          <a:p>
            <a:pPr marL="457200" lvl="1" indent="0" algn="ctr" defTabSz="914400"/>
            <a:r>
              <a:rPr lang="en-US" sz="2000" dirty="0">
                <a:solidFill>
                  <a:srgbClr val="000090"/>
                </a:solidFill>
                <a:cs typeface="Arial" charset="0"/>
              </a:rPr>
              <a:t>1974</a:t>
            </a:r>
          </a:p>
          <a:p>
            <a:pPr algn="ctr" defTabSz="914400"/>
            <a:endParaRPr lang="en-US" sz="1800" dirty="0">
              <a:solidFill>
                <a:srgbClr val="000090"/>
              </a:solidFill>
              <a:cs typeface="Arial" charset="0"/>
            </a:endParaRPr>
          </a:p>
        </p:txBody>
      </p:sp>
      <p:sp>
        <p:nvSpPr>
          <p:cNvPr id="131077" name="Text Box 6"/>
          <p:cNvSpPr txBox="1">
            <a:spLocks noChangeArrowheads="1"/>
          </p:cNvSpPr>
          <p:nvPr/>
        </p:nvSpPr>
        <p:spPr bwMode="auto">
          <a:xfrm>
            <a:off x="4705350" y="3505200"/>
            <a:ext cx="1847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 dirty="0">
                <a:solidFill>
                  <a:srgbClr val="F3F3F3"/>
                </a:solidFill>
                <a:cs typeface="Arial" charset="0"/>
              </a:rPr>
              <a:t>DEC PDP-11/24</a:t>
            </a:r>
          </a:p>
        </p:txBody>
      </p:sp>
      <p:sp>
        <p:nvSpPr>
          <p:cNvPr id="131078" name="Rectangle 7"/>
          <p:cNvSpPr>
            <a:spLocks noChangeArrowheads="1"/>
          </p:cNvSpPr>
          <p:nvPr/>
        </p:nvSpPr>
        <p:spPr bwMode="auto">
          <a:xfrm>
            <a:off x="5057775" y="5981700"/>
            <a:ext cx="3402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sz="1600">
                <a:solidFill>
                  <a:srgbClr val="003367"/>
                </a:solidFill>
                <a:cs typeface="Arial" charset="0"/>
              </a:rPr>
              <a:t>http://histoire.info.online.fr/pdp11.html</a:t>
            </a:r>
          </a:p>
        </p:txBody>
      </p:sp>
    </p:spTree>
    <p:extLst>
      <p:ext uri="{BB962C8B-B14F-4D97-AF65-F5344CB8AC3E}">
        <p14:creationId xmlns:p14="http://schemas.microsoft.com/office/powerpoint/2010/main" val="230255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Unix fork</a:t>
            </a:r>
            <a:r>
              <a:rPr lang="en-US" dirty="0" smtClean="0">
                <a:latin typeface="Arial" charset="0"/>
                <a:ea typeface="ＭＳ Ｐゴシック" charset="0"/>
              </a:rPr>
              <a:t>/exit </a:t>
            </a:r>
            <a:r>
              <a:rPr lang="en-US" dirty="0" err="1">
                <a:latin typeface="Arial" charset="0"/>
                <a:ea typeface="ＭＳ Ｐゴシック" charset="0"/>
              </a:rPr>
              <a:t>syscalls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154626" name="Group 3"/>
          <p:cNvGrpSpPr>
            <a:grpSpLocks/>
          </p:cNvGrpSpPr>
          <p:nvPr/>
        </p:nvGrpSpPr>
        <p:grpSpPr bwMode="auto">
          <a:xfrm>
            <a:off x="2039938" y="2066925"/>
            <a:ext cx="461962" cy="330200"/>
            <a:chOff x="1432" y="956"/>
            <a:chExt cx="291" cy="208"/>
          </a:xfrm>
        </p:grpSpPr>
        <p:sp>
          <p:nvSpPr>
            <p:cNvPr id="154679" name="AutoShape 4"/>
            <p:cNvSpPr>
              <a:spLocks noChangeArrowheads="1"/>
            </p:cNvSpPr>
            <p:nvPr/>
          </p:nvSpPr>
          <p:spPr bwMode="auto">
            <a:xfrm>
              <a:off x="1432" y="956"/>
              <a:ext cx="291" cy="42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80" name="AutoShape 5"/>
            <p:cNvSpPr>
              <a:spLocks noChangeArrowheads="1"/>
            </p:cNvSpPr>
            <p:nvPr/>
          </p:nvSpPr>
          <p:spPr bwMode="auto">
            <a:xfrm>
              <a:off x="1432" y="998"/>
              <a:ext cx="291" cy="41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81" name="AutoShape 6"/>
            <p:cNvSpPr>
              <a:spLocks noChangeArrowheads="1"/>
            </p:cNvSpPr>
            <p:nvPr/>
          </p:nvSpPr>
          <p:spPr bwMode="auto">
            <a:xfrm>
              <a:off x="1432" y="1039"/>
              <a:ext cx="291" cy="50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82" name="AutoShape 7"/>
            <p:cNvSpPr>
              <a:spLocks noChangeArrowheads="1"/>
            </p:cNvSpPr>
            <p:nvPr/>
          </p:nvSpPr>
          <p:spPr bwMode="auto">
            <a:xfrm>
              <a:off x="1432" y="1081"/>
              <a:ext cx="291" cy="41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83" name="AutoShape 8"/>
            <p:cNvSpPr>
              <a:spLocks noChangeArrowheads="1"/>
            </p:cNvSpPr>
            <p:nvPr/>
          </p:nvSpPr>
          <p:spPr bwMode="auto">
            <a:xfrm>
              <a:off x="1432" y="1122"/>
              <a:ext cx="291" cy="42"/>
            </a:xfrm>
            <a:prstGeom prst="flowChartProcess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4627" name="Group 9"/>
          <p:cNvGrpSpPr>
            <a:grpSpLocks/>
          </p:cNvGrpSpPr>
          <p:nvPr/>
        </p:nvGrpSpPr>
        <p:grpSpPr bwMode="auto">
          <a:xfrm>
            <a:off x="785813" y="3338513"/>
            <a:ext cx="461962" cy="330200"/>
            <a:chOff x="1248" y="1488"/>
            <a:chExt cx="336" cy="240"/>
          </a:xfrm>
        </p:grpSpPr>
        <p:sp>
          <p:nvSpPr>
            <p:cNvPr id="154674" name="AutoShape 10"/>
            <p:cNvSpPr>
              <a:spLocks noChangeArrowheads="1"/>
            </p:cNvSpPr>
            <p:nvPr/>
          </p:nvSpPr>
          <p:spPr bwMode="auto">
            <a:xfrm>
              <a:off x="1248" y="1488"/>
              <a:ext cx="336" cy="4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75" name="AutoShape 11"/>
            <p:cNvSpPr>
              <a:spLocks noChangeArrowheads="1"/>
            </p:cNvSpPr>
            <p:nvPr/>
          </p:nvSpPr>
          <p:spPr bwMode="auto">
            <a:xfrm>
              <a:off x="1248" y="1536"/>
              <a:ext cx="336" cy="45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76" name="AutoShape 12"/>
            <p:cNvSpPr>
              <a:spLocks noChangeArrowheads="1"/>
            </p:cNvSpPr>
            <p:nvPr/>
          </p:nvSpPr>
          <p:spPr bwMode="auto">
            <a:xfrm>
              <a:off x="1248" y="1584"/>
              <a:ext cx="336" cy="58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77" name="AutoShape 13"/>
            <p:cNvSpPr>
              <a:spLocks noChangeArrowheads="1"/>
            </p:cNvSpPr>
            <p:nvPr/>
          </p:nvSpPr>
          <p:spPr bwMode="auto">
            <a:xfrm>
              <a:off x="1248" y="1632"/>
              <a:ext cx="336" cy="47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78" name="AutoShape 14"/>
            <p:cNvSpPr>
              <a:spLocks noChangeArrowheads="1"/>
            </p:cNvSpPr>
            <p:nvPr/>
          </p:nvSpPr>
          <p:spPr bwMode="auto">
            <a:xfrm>
              <a:off x="1248" y="1680"/>
              <a:ext cx="336" cy="48"/>
            </a:xfrm>
            <a:prstGeom prst="flowChartProcess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cxnSp>
        <p:nvCxnSpPr>
          <p:cNvPr id="154628" name="AutoShape 15"/>
          <p:cNvCxnSpPr>
            <a:cxnSpLocks noChangeShapeType="1"/>
            <a:endCxn id="154674" idx="3"/>
          </p:cNvCxnSpPr>
          <p:nvPr/>
        </p:nvCxnSpPr>
        <p:spPr bwMode="auto">
          <a:xfrm rot="10800000" flipV="1">
            <a:off x="1247775" y="2843213"/>
            <a:ext cx="792163" cy="528637"/>
          </a:xfrm>
          <a:prstGeom prst="curvedConnector3">
            <a:avLst>
              <a:gd name="adj1" fmla="val 49898"/>
            </a:avLst>
          </a:prstGeom>
          <a:noFill/>
          <a:ln w="12700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631" name="AutoShape 18"/>
          <p:cNvCxnSpPr>
            <a:cxnSpLocks noChangeShapeType="1"/>
          </p:cNvCxnSpPr>
          <p:nvPr/>
        </p:nvCxnSpPr>
        <p:spPr bwMode="auto">
          <a:xfrm>
            <a:off x="2501900" y="2843213"/>
            <a:ext cx="725488" cy="528637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632" name="AutoShape 19"/>
          <p:cNvCxnSpPr>
            <a:cxnSpLocks noChangeShapeType="1"/>
            <a:stCxn id="154678" idx="2"/>
          </p:cNvCxnSpPr>
          <p:nvPr/>
        </p:nvCxnSpPr>
        <p:spPr bwMode="auto">
          <a:xfrm>
            <a:off x="1017588" y="3668713"/>
            <a:ext cx="0" cy="1600200"/>
          </a:xfrm>
          <a:prstGeom prst="straightConnector1">
            <a:avLst/>
          </a:prstGeom>
          <a:noFill/>
          <a:ln w="12700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634" name="Text Box 21"/>
          <p:cNvSpPr txBox="1">
            <a:spLocks noChangeArrowheads="1"/>
          </p:cNvSpPr>
          <p:nvPr/>
        </p:nvSpPr>
        <p:spPr bwMode="auto">
          <a:xfrm>
            <a:off x="535897" y="2835275"/>
            <a:ext cx="9119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parent</a:t>
            </a: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4636" name="Text Box 23"/>
          <p:cNvSpPr txBox="1">
            <a:spLocks noChangeArrowheads="1"/>
          </p:cNvSpPr>
          <p:nvPr/>
        </p:nvSpPr>
        <p:spPr bwMode="auto">
          <a:xfrm>
            <a:off x="1981200" y="4127500"/>
            <a:ext cx="6065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600" b="1" dirty="0" smtClean="0">
                <a:solidFill>
                  <a:srgbClr val="000000"/>
                </a:solidFill>
                <a:cs typeface="Arial" charset="0"/>
              </a:rPr>
              <a:t>time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4637" name="Text Box 24"/>
          <p:cNvSpPr txBox="1">
            <a:spLocks noChangeArrowheads="1"/>
          </p:cNvSpPr>
          <p:nvPr/>
        </p:nvSpPr>
        <p:spPr bwMode="auto">
          <a:xfrm>
            <a:off x="3124200" y="5314890"/>
            <a:ext cx="6266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exit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4641" name="AutoShape 43"/>
          <p:cNvSpPr>
            <a:spLocks noChangeArrowheads="1"/>
          </p:cNvSpPr>
          <p:nvPr/>
        </p:nvSpPr>
        <p:spPr bwMode="auto">
          <a:xfrm>
            <a:off x="2119313" y="3810000"/>
            <a:ext cx="260350" cy="287338"/>
          </a:xfrm>
          <a:prstGeom prst="downArrow">
            <a:avLst>
              <a:gd name="adj1" fmla="val 50000"/>
              <a:gd name="adj2" fmla="val 27592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4642" name="Text Box 44"/>
          <p:cNvSpPr txBox="1">
            <a:spLocks noChangeArrowheads="1"/>
          </p:cNvSpPr>
          <p:nvPr/>
        </p:nvSpPr>
        <p:spPr bwMode="auto">
          <a:xfrm>
            <a:off x="4565650" y="1447800"/>
            <a:ext cx="4330700" cy="258532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pid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= fork();</a:t>
            </a:r>
          </a:p>
          <a:p>
            <a:pPr marL="0" lvl="1" indent="0" defTabSz="914400" eaLnBrk="1" hangingPunct="1"/>
            <a:r>
              <a:rPr lang="en-US" sz="1800" dirty="0">
                <a:solidFill>
                  <a:srgbClr val="800080"/>
                </a:solidFill>
                <a:cs typeface="Arial" charset="0"/>
              </a:rPr>
              <a:t>Create a new process that is a </a:t>
            </a:r>
            <a:r>
              <a:rPr lang="en-US" sz="1800" b="1" dirty="0">
                <a:solidFill>
                  <a:srgbClr val="800080"/>
                </a:solidFill>
                <a:cs typeface="Arial" charset="0"/>
              </a:rPr>
              <a:t>clone</a:t>
            </a:r>
            <a:r>
              <a:rPr lang="en-US" sz="1800" dirty="0">
                <a:solidFill>
                  <a:srgbClr val="800080"/>
                </a:solidFill>
                <a:cs typeface="Arial" charset="0"/>
              </a:rPr>
              <a:t> of its </a:t>
            </a:r>
            <a:r>
              <a:rPr lang="en-US" sz="1800" dirty="0" smtClean="0">
                <a:solidFill>
                  <a:srgbClr val="800080"/>
                </a:solidFill>
                <a:cs typeface="Arial" charset="0"/>
              </a:rPr>
              <a:t>parent, return new </a:t>
            </a:r>
            <a:r>
              <a:rPr lang="en-US" sz="1800" b="1" dirty="0" smtClean="0">
                <a:solidFill>
                  <a:srgbClr val="800080"/>
                </a:solidFill>
                <a:cs typeface="Arial" charset="0"/>
              </a:rPr>
              <a:t>process ID</a:t>
            </a:r>
            <a:r>
              <a:rPr lang="en-US" sz="1800" dirty="0" smtClean="0">
                <a:solidFill>
                  <a:srgbClr val="800080"/>
                </a:solidFill>
                <a:cs typeface="Arial" charset="0"/>
              </a:rPr>
              <a:t> (</a:t>
            </a:r>
            <a:r>
              <a:rPr lang="en-US" sz="1800" b="1" dirty="0" err="1" smtClean="0">
                <a:solidFill>
                  <a:srgbClr val="800080"/>
                </a:solidFill>
                <a:cs typeface="Arial" charset="0"/>
              </a:rPr>
              <a:t>pid</a:t>
            </a:r>
            <a:r>
              <a:rPr lang="en-US" sz="1800" dirty="0" smtClean="0">
                <a:solidFill>
                  <a:srgbClr val="800080"/>
                </a:solidFill>
                <a:cs typeface="Arial" charset="0"/>
              </a:rPr>
              <a:t>) to parent, return 0 to child.</a:t>
            </a:r>
            <a:endParaRPr lang="en-US" sz="1800" dirty="0">
              <a:solidFill>
                <a:srgbClr val="800080"/>
              </a:solidFill>
              <a:cs typeface="Arial" charset="0"/>
            </a:endParaRPr>
          </a:p>
          <a:p>
            <a:pPr defTabSz="914400" eaLnBrk="1" hangingPunct="1"/>
            <a:endParaRPr lang="en-US" sz="1800" dirty="0" smtClean="0">
              <a:solidFill>
                <a:srgbClr val="000000"/>
              </a:solidFill>
              <a:cs typeface="Arial" charset="0"/>
            </a:endParaRPr>
          </a:p>
          <a:p>
            <a:pPr defTabSz="914400" eaLnBrk="1" hangingPunct="1"/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exit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(status);</a:t>
            </a:r>
          </a:p>
          <a:p>
            <a:pPr marL="0" lvl="1" indent="0" defTabSz="914400" eaLnBrk="1" hangingPunct="1"/>
            <a:r>
              <a:rPr lang="en-US" sz="1800" dirty="0">
                <a:solidFill>
                  <a:srgbClr val="800080"/>
                </a:solidFill>
                <a:cs typeface="Arial" charset="0"/>
              </a:rPr>
              <a:t>Exit with status, destroying the process. </a:t>
            </a:r>
            <a:r>
              <a:rPr lang="en-US" sz="1800" b="1" dirty="0">
                <a:solidFill>
                  <a:srgbClr val="800080"/>
                </a:solidFill>
                <a:cs typeface="Arial" charset="0"/>
              </a:rPr>
              <a:t>Note: this is not the only way for a process to exit</a:t>
            </a:r>
            <a:r>
              <a:rPr lang="en-US" sz="1800" b="1" dirty="0" smtClean="0">
                <a:solidFill>
                  <a:srgbClr val="800080"/>
                </a:solidFill>
                <a:cs typeface="Arial" charset="0"/>
              </a:rPr>
              <a:t>!</a:t>
            </a:r>
            <a:endParaRPr lang="en-US" sz="1400" b="1" dirty="0">
              <a:solidFill>
                <a:srgbClr val="800080"/>
              </a:solidFill>
              <a:cs typeface="Arial" charset="0"/>
            </a:endParaRPr>
          </a:p>
        </p:txBody>
      </p:sp>
      <p:cxnSp>
        <p:nvCxnSpPr>
          <p:cNvPr id="154643" name="AutoShape 45"/>
          <p:cNvCxnSpPr>
            <a:cxnSpLocks noChangeShapeType="1"/>
            <a:stCxn id="154653" idx="2"/>
          </p:cNvCxnSpPr>
          <p:nvPr/>
        </p:nvCxnSpPr>
        <p:spPr bwMode="auto">
          <a:xfrm>
            <a:off x="3452019" y="3616325"/>
            <a:ext cx="3175" cy="1657350"/>
          </a:xfrm>
          <a:prstGeom prst="straightConnector1">
            <a:avLst/>
          </a:prstGeom>
          <a:noFill/>
          <a:ln w="12700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4645" name="Group 52"/>
          <p:cNvGrpSpPr>
            <a:grpSpLocks/>
          </p:cNvGrpSpPr>
          <p:nvPr/>
        </p:nvGrpSpPr>
        <p:grpSpPr bwMode="auto">
          <a:xfrm>
            <a:off x="3221038" y="3286125"/>
            <a:ext cx="461962" cy="330200"/>
            <a:chOff x="1432" y="956"/>
            <a:chExt cx="291" cy="208"/>
          </a:xfrm>
        </p:grpSpPr>
        <p:sp>
          <p:nvSpPr>
            <p:cNvPr id="154649" name="AutoShape 53"/>
            <p:cNvSpPr>
              <a:spLocks noChangeArrowheads="1"/>
            </p:cNvSpPr>
            <p:nvPr/>
          </p:nvSpPr>
          <p:spPr bwMode="auto">
            <a:xfrm>
              <a:off x="1432" y="956"/>
              <a:ext cx="291" cy="42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50" name="AutoShape 54"/>
            <p:cNvSpPr>
              <a:spLocks noChangeArrowheads="1"/>
            </p:cNvSpPr>
            <p:nvPr/>
          </p:nvSpPr>
          <p:spPr bwMode="auto">
            <a:xfrm>
              <a:off x="1432" y="998"/>
              <a:ext cx="291" cy="41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51" name="AutoShape 55"/>
            <p:cNvSpPr>
              <a:spLocks noChangeArrowheads="1"/>
            </p:cNvSpPr>
            <p:nvPr/>
          </p:nvSpPr>
          <p:spPr bwMode="auto">
            <a:xfrm>
              <a:off x="1432" y="1039"/>
              <a:ext cx="291" cy="50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52" name="AutoShape 56"/>
            <p:cNvSpPr>
              <a:spLocks noChangeArrowheads="1"/>
            </p:cNvSpPr>
            <p:nvPr/>
          </p:nvSpPr>
          <p:spPr bwMode="auto">
            <a:xfrm>
              <a:off x="1432" y="1081"/>
              <a:ext cx="291" cy="41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53" name="AutoShape 57"/>
            <p:cNvSpPr>
              <a:spLocks noChangeArrowheads="1"/>
            </p:cNvSpPr>
            <p:nvPr/>
          </p:nvSpPr>
          <p:spPr bwMode="auto">
            <a:xfrm>
              <a:off x="1432" y="1122"/>
              <a:ext cx="291" cy="42"/>
            </a:xfrm>
            <a:prstGeom prst="flowChartProcess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62" name="Text Box 21"/>
          <p:cNvSpPr txBox="1">
            <a:spLocks noChangeArrowheads="1"/>
          </p:cNvSpPr>
          <p:nvPr/>
        </p:nvSpPr>
        <p:spPr bwMode="auto">
          <a:xfrm>
            <a:off x="1957293" y="2465943"/>
            <a:ext cx="6719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f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ork</a:t>
            </a:r>
            <a:endParaRPr lang="en-US" sz="18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3097846" y="2835275"/>
            <a:ext cx="7121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child</a:t>
            </a: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5257800" y="4476690"/>
            <a:ext cx="990600" cy="381000"/>
          </a:xfrm>
          <a:prstGeom prst="flowChartProcess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65" name="AutoShape 4"/>
          <p:cNvSpPr>
            <a:spLocks noChangeArrowheads="1"/>
          </p:cNvSpPr>
          <p:nvPr/>
        </p:nvSpPr>
        <p:spPr bwMode="auto">
          <a:xfrm>
            <a:off x="5257800" y="4857690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/>
              <a:t>data</a:t>
            </a:r>
            <a:endParaRPr lang="en-US" sz="1400"/>
          </a:p>
        </p:txBody>
      </p:sp>
      <p:sp>
        <p:nvSpPr>
          <p:cNvPr id="66" name="AutoShape 5"/>
          <p:cNvSpPr>
            <a:spLocks noChangeArrowheads="1"/>
          </p:cNvSpPr>
          <p:nvPr/>
        </p:nvSpPr>
        <p:spPr bwMode="auto">
          <a:xfrm>
            <a:off x="5257800" y="5086290"/>
            <a:ext cx="990600" cy="381000"/>
          </a:xfrm>
          <a:prstGeom prst="flowChartProcess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67" name="AutoShape 6"/>
          <p:cNvSpPr>
            <a:spLocks noChangeArrowheads="1"/>
          </p:cNvSpPr>
          <p:nvPr/>
        </p:nvSpPr>
        <p:spPr bwMode="auto">
          <a:xfrm>
            <a:off x="5257800" y="5467290"/>
            <a:ext cx="990600" cy="76200"/>
          </a:xfrm>
          <a:prstGeom prst="flowChartProcess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68" name="AutoShape 7"/>
          <p:cNvSpPr>
            <a:spLocks noChangeArrowheads="1"/>
          </p:cNvSpPr>
          <p:nvPr/>
        </p:nvSpPr>
        <p:spPr bwMode="auto">
          <a:xfrm>
            <a:off x="5257800" y="5543490"/>
            <a:ext cx="990600" cy="381000"/>
          </a:xfrm>
          <a:prstGeom prst="flowChartProcess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</p:txBody>
      </p:sp>
      <p:sp>
        <p:nvSpPr>
          <p:cNvPr id="69" name="AutoShape 8"/>
          <p:cNvSpPr>
            <a:spLocks noChangeArrowheads="1"/>
          </p:cNvSpPr>
          <p:nvPr/>
        </p:nvSpPr>
        <p:spPr bwMode="auto">
          <a:xfrm>
            <a:off x="5257800" y="5924490"/>
            <a:ext cx="990600" cy="228600"/>
          </a:xfrm>
          <a:prstGeom prst="flowChartProcess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70" name="AutoShape 9"/>
          <p:cNvSpPr>
            <a:spLocks noChangeArrowheads="1"/>
          </p:cNvSpPr>
          <p:nvPr/>
        </p:nvSpPr>
        <p:spPr bwMode="auto">
          <a:xfrm>
            <a:off x="5257800" y="4857690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71" name="AutoShape 14"/>
          <p:cNvSpPr>
            <a:spLocks noChangeArrowheads="1"/>
          </p:cNvSpPr>
          <p:nvPr/>
        </p:nvSpPr>
        <p:spPr bwMode="auto">
          <a:xfrm>
            <a:off x="7315200" y="4476690"/>
            <a:ext cx="990600" cy="381000"/>
          </a:xfrm>
          <a:prstGeom prst="flowChartProcess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72" name="AutoShape 15"/>
          <p:cNvSpPr>
            <a:spLocks noChangeArrowheads="1"/>
          </p:cNvSpPr>
          <p:nvPr/>
        </p:nvSpPr>
        <p:spPr bwMode="auto">
          <a:xfrm>
            <a:off x="7315200" y="4857690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/>
              <a:t>data</a:t>
            </a:r>
            <a:endParaRPr lang="en-US" sz="1400"/>
          </a:p>
        </p:txBody>
      </p:sp>
      <p:sp>
        <p:nvSpPr>
          <p:cNvPr id="73" name="AutoShape 16"/>
          <p:cNvSpPr>
            <a:spLocks noChangeArrowheads="1"/>
          </p:cNvSpPr>
          <p:nvPr/>
        </p:nvSpPr>
        <p:spPr bwMode="auto">
          <a:xfrm>
            <a:off x="7315200" y="5086290"/>
            <a:ext cx="990600" cy="381000"/>
          </a:xfrm>
          <a:prstGeom prst="flowChartProcess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74" name="AutoShape 17"/>
          <p:cNvSpPr>
            <a:spLocks noChangeArrowheads="1"/>
          </p:cNvSpPr>
          <p:nvPr/>
        </p:nvSpPr>
        <p:spPr bwMode="auto">
          <a:xfrm>
            <a:off x="7315200" y="5467290"/>
            <a:ext cx="990600" cy="76200"/>
          </a:xfrm>
          <a:prstGeom prst="flowChartProcess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75" name="AutoShape 18"/>
          <p:cNvSpPr>
            <a:spLocks noChangeArrowheads="1"/>
          </p:cNvSpPr>
          <p:nvPr/>
        </p:nvSpPr>
        <p:spPr bwMode="auto">
          <a:xfrm>
            <a:off x="7315200" y="5543490"/>
            <a:ext cx="990600" cy="381000"/>
          </a:xfrm>
          <a:prstGeom prst="flowChartProcess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</p:txBody>
      </p:sp>
      <p:sp>
        <p:nvSpPr>
          <p:cNvPr id="76" name="AutoShape 19"/>
          <p:cNvSpPr>
            <a:spLocks noChangeArrowheads="1"/>
          </p:cNvSpPr>
          <p:nvPr/>
        </p:nvSpPr>
        <p:spPr bwMode="auto">
          <a:xfrm>
            <a:off x="7315200" y="5924490"/>
            <a:ext cx="990600" cy="228600"/>
          </a:xfrm>
          <a:prstGeom prst="flowChartProcess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77" name="AutoShape 20"/>
          <p:cNvSpPr>
            <a:spLocks noChangeArrowheads="1"/>
          </p:cNvSpPr>
          <p:nvPr/>
        </p:nvSpPr>
        <p:spPr bwMode="auto">
          <a:xfrm>
            <a:off x="7315200" y="4857690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grpSp>
        <p:nvGrpSpPr>
          <p:cNvPr id="78" name="Group 40"/>
          <p:cNvGrpSpPr>
            <a:grpSpLocks/>
          </p:cNvGrpSpPr>
          <p:nvPr/>
        </p:nvGrpSpPr>
        <p:grpSpPr bwMode="auto">
          <a:xfrm>
            <a:off x="5522912" y="5213290"/>
            <a:ext cx="400050" cy="400050"/>
            <a:chOff x="3689" y="1658"/>
            <a:chExt cx="576" cy="576"/>
          </a:xfrm>
        </p:grpSpPr>
        <p:grpSp>
          <p:nvGrpSpPr>
            <p:cNvPr id="79" name="Group 41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81" name="Oval 42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82" name="AutoShape 43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</p:grpSp>
        <p:sp>
          <p:nvSpPr>
            <p:cNvPr id="80" name="AutoShape 44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83" name="Group 45"/>
          <p:cNvGrpSpPr>
            <a:grpSpLocks/>
          </p:cNvGrpSpPr>
          <p:nvPr/>
        </p:nvGrpSpPr>
        <p:grpSpPr bwMode="auto">
          <a:xfrm>
            <a:off x="7631112" y="5192652"/>
            <a:ext cx="404813" cy="404813"/>
            <a:chOff x="4784" y="2819"/>
            <a:chExt cx="255" cy="255"/>
          </a:xfrm>
        </p:grpSpPr>
        <p:sp>
          <p:nvSpPr>
            <p:cNvPr id="84" name="Oval 46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85" name="AutoShape 47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86" name="AutoShape 48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cxnSp>
        <p:nvCxnSpPr>
          <p:cNvPr id="87" name="AutoShape 33"/>
          <p:cNvCxnSpPr>
            <a:cxnSpLocks noChangeShapeType="1"/>
            <a:endCxn id="70" idx="3"/>
          </p:cNvCxnSpPr>
          <p:nvPr/>
        </p:nvCxnSpPr>
        <p:spPr bwMode="auto">
          <a:xfrm flipH="1" flipV="1">
            <a:off x="6248400" y="4971990"/>
            <a:ext cx="533400" cy="342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AutoShape 34"/>
          <p:cNvCxnSpPr>
            <a:cxnSpLocks noChangeShapeType="1"/>
            <a:endCxn id="72" idx="1"/>
          </p:cNvCxnSpPr>
          <p:nvPr/>
        </p:nvCxnSpPr>
        <p:spPr bwMode="auto">
          <a:xfrm flipV="1">
            <a:off x="6934200" y="4971990"/>
            <a:ext cx="381000" cy="342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" name="TextBox 88"/>
          <p:cNvSpPr txBox="1"/>
          <p:nvPr/>
        </p:nvSpPr>
        <p:spPr>
          <a:xfrm>
            <a:off x="6730763" y="516249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5181600" y="6153090"/>
            <a:ext cx="124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</a:t>
            </a:r>
            <a:r>
              <a:rPr lang="en-US" sz="2000" dirty="0" err="1" smtClean="0"/>
              <a:t>id</a:t>
            </a:r>
            <a:r>
              <a:rPr lang="en-US" sz="2000" dirty="0" smtClean="0"/>
              <a:t>: 5587</a:t>
            </a:r>
            <a:endParaRPr lang="en-US" sz="2000" dirty="0"/>
          </a:p>
        </p:txBody>
      </p:sp>
      <p:sp>
        <p:nvSpPr>
          <p:cNvPr id="91" name="TextBox 90"/>
          <p:cNvSpPr txBox="1"/>
          <p:nvPr/>
        </p:nvSpPr>
        <p:spPr>
          <a:xfrm>
            <a:off x="7218182" y="6153090"/>
            <a:ext cx="124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</a:t>
            </a:r>
            <a:r>
              <a:rPr lang="en-US" sz="2000" dirty="0" err="1" smtClean="0"/>
              <a:t>id</a:t>
            </a:r>
            <a:r>
              <a:rPr lang="en-US" sz="2000" dirty="0" smtClean="0"/>
              <a:t>: 5588</a:t>
            </a:r>
            <a:endParaRPr lang="en-US" sz="2000" dirty="0"/>
          </a:p>
        </p:txBody>
      </p:sp>
      <p:grpSp>
        <p:nvGrpSpPr>
          <p:cNvPr id="92" name="Group 40"/>
          <p:cNvGrpSpPr>
            <a:grpSpLocks/>
          </p:cNvGrpSpPr>
          <p:nvPr/>
        </p:nvGrpSpPr>
        <p:grpSpPr bwMode="auto">
          <a:xfrm>
            <a:off x="2057400" y="1524000"/>
            <a:ext cx="400050" cy="400050"/>
            <a:chOff x="3689" y="1658"/>
            <a:chExt cx="576" cy="576"/>
          </a:xfrm>
        </p:grpSpPr>
        <p:grpSp>
          <p:nvGrpSpPr>
            <p:cNvPr id="93" name="Group 41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95" name="Oval 42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96" name="AutoShape 43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</p:grpSp>
        <p:sp>
          <p:nvSpPr>
            <p:cNvPr id="94" name="AutoShape 44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97" name="Group 45"/>
          <p:cNvGrpSpPr>
            <a:grpSpLocks/>
          </p:cNvGrpSpPr>
          <p:nvPr/>
        </p:nvGrpSpPr>
        <p:grpSpPr bwMode="auto">
          <a:xfrm>
            <a:off x="3252787" y="3902075"/>
            <a:ext cx="404813" cy="404813"/>
            <a:chOff x="4784" y="2819"/>
            <a:chExt cx="255" cy="255"/>
          </a:xfrm>
        </p:grpSpPr>
        <p:sp>
          <p:nvSpPr>
            <p:cNvPr id="98" name="Oval 46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99" name="AutoShape 47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00" name="AutoShape 48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101" name="Group 40"/>
          <p:cNvGrpSpPr>
            <a:grpSpLocks/>
          </p:cNvGrpSpPr>
          <p:nvPr/>
        </p:nvGrpSpPr>
        <p:grpSpPr bwMode="auto">
          <a:xfrm>
            <a:off x="819150" y="3902075"/>
            <a:ext cx="400050" cy="400050"/>
            <a:chOff x="3689" y="1658"/>
            <a:chExt cx="576" cy="576"/>
          </a:xfrm>
        </p:grpSpPr>
        <p:grpSp>
          <p:nvGrpSpPr>
            <p:cNvPr id="102" name="Group 41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104" name="Oval 42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105" name="AutoShape 43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</p:grpSp>
        <p:sp>
          <p:nvSpPr>
            <p:cNvPr id="103" name="AutoShape 44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sp>
        <p:nvSpPr>
          <p:cNvPr id="106" name="Text Box 24"/>
          <p:cNvSpPr txBox="1">
            <a:spLocks noChangeArrowheads="1"/>
          </p:cNvSpPr>
          <p:nvPr/>
        </p:nvSpPr>
        <p:spPr bwMode="auto">
          <a:xfrm>
            <a:off x="685800" y="5334000"/>
            <a:ext cx="6266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exit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2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fork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68962" name="Text Box 3"/>
          <p:cNvSpPr txBox="1">
            <a:spLocks noChangeArrowheads="1"/>
          </p:cNvSpPr>
          <p:nvPr/>
        </p:nvSpPr>
        <p:spPr bwMode="auto">
          <a:xfrm>
            <a:off x="990600" y="2624138"/>
            <a:ext cx="3779838" cy="306750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Aft>
                <a:spcPts val="200"/>
              </a:spcAft>
            </a:pPr>
            <a:r>
              <a:rPr lang="en-US" sz="2000" dirty="0" err="1">
                <a:solidFill>
                  <a:srgbClr val="000000"/>
                </a:solidFill>
                <a:cs typeface="Arial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charset="0"/>
              </a:rPr>
              <a:t>pid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;</a:t>
            </a:r>
          </a:p>
          <a:p>
            <a:pPr defTabSz="914400" eaLnBrk="1" hangingPunct="1">
              <a:lnSpc>
                <a:spcPct val="80000"/>
              </a:lnSpc>
              <a:spcAft>
                <a:spcPts val="200"/>
              </a:spcAft>
            </a:pPr>
            <a:r>
              <a:rPr lang="en-US" sz="2000" dirty="0" err="1">
                <a:solidFill>
                  <a:srgbClr val="000000"/>
                </a:solidFill>
                <a:cs typeface="Arial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 status = 0;</a:t>
            </a:r>
          </a:p>
          <a:p>
            <a:pPr defTabSz="914400" eaLnBrk="1" hangingPunct="1">
              <a:lnSpc>
                <a:spcPct val="80000"/>
              </a:lnSpc>
              <a:spcAft>
                <a:spcPts val="200"/>
              </a:spcAft>
            </a:pPr>
            <a:endParaRPr lang="en-US" sz="2000" dirty="0">
              <a:solidFill>
                <a:srgbClr val="000000"/>
              </a:solidFill>
              <a:cs typeface="Arial" charset="0"/>
            </a:endParaRPr>
          </a:p>
          <a:p>
            <a:pPr defTabSz="914400" eaLnBrk="1" hangingPunct="1">
              <a:lnSpc>
                <a:spcPct val="80000"/>
              </a:lnSpc>
              <a:spcAft>
                <a:spcPts val="200"/>
              </a:spcAft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if (</a:t>
            </a:r>
            <a:r>
              <a:rPr lang="en-US" sz="2000" dirty="0" err="1">
                <a:solidFill>
                  <a:srgbClr val="000000"/>
                </a:solidFill>
                <a:cs typeface="Arial" charset="0"/>
              </a:rPr>
              <a:t>pid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 = </a:t>
            </a: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fork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()) {</a:t>
            </a:r>
          </a:p>
          <a:p>
            <a:pPr defTabSz="914400" eaLnBrk="1" hangingPunct="1">
              <a:lnSpc>
                <a:spcPct val="80000"/>
              </a:lnSpc>
              <a:spcAft>
                <a:spcPts val="200"/>
              </a:spcAft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	/* parent */</a:t>
            </a:r>
          </a:p>
          <a:p>
            <a:pPr defTabSz="914400" eaLnBrk="1" hangingPunct="1">
              <a:lnSpc>
                <a:spcPct val="80000"/>
              </a:lnSpc>
              <a:spcAft>
                <a:spcPts val="200"/>
              </a:spcAft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	…..</a:t>
            </a:r>
          </a:p>
          <a:p>
            <a:pPr defTabSz="914400" eaLnBrk="1" hangingPunct="1">
              <a:lnSpc>
                <a:spcPct val="80000"/>
              </a:lnSpc>
              <a:spcAft>
                <a:spcPts val="20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} 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else {</a:t>
            </a:r>
          </a:p>
          <a:p>
            <a:pPr defTabSz="914400" eaLnBrk="1" hangingPunct="1">
              <a:lnSpc>
                <a:spcPct val="80000"/>
              </a:lnSpc>
              <a:spcAft>
                <a:spcPts val="200"/>
              </a:spcAft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	/* child */</a:t>
            </a:r>
          </a:p>
          <a:p>
            <a:pPr defTabSz="914400" eaLnBrk="1" hangingPunct="1">
              <a:lnSpc>
                <a:spcPct val="80000"/>
              </a:lnSpc>
              <a:spcAft>
                <a:spcPts val="200"/>
              </a:spcAft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	…..</a:t>
            </a:r>
          </a:p>
          <a:p>
            <a:pPr defTabSz="914400" eaLnBrk="1" hangingPunct="1">
              <a:lnSpc>
                <a:spcPct val="80000"/>
              </a:lnSpc>
              <a:spcAft>
                <a:spcPts val="200"/>
              </a:spcAft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	exit(status);</a:t>
            </a:r>
          </a:p>
          <a:p>
            <a:pPr defTabSz="914400" eaLnBrk="1" hangingPunct="1">
              <a:lnSpc>
                <a:spcPct val="80000"/>
              </a:lnSpc>
              <a:spcAft>
                <a:spcPts val="200"/>
              </a:spcAft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}</a:t>
            </a:r>
          </a:p>
        </p:txBody>
      </p:sp>
      <p:sp>
        <p:nvSpPr>
          <p:cNvPr id="168964" name="AutoShape 5"/>
          <p:cNvSpPr>
            <a:spLocks/>
          </p:cNvSpPr>
          <p:nvPr/>
        </p:nvSpPr>
        <p:spPr bwMode="auto">
          <a:xfrm>
            <a:off x="5494338" y="1714500"/>
            <a:ext cx="2957512" cy="3554819"/>
          </a:xfrm>
          <a:prstGeom prst="borderCallout2">
            <a:avLst>
              <a:gd name="adj1" fmla="val 14199"/>
              <a:gd name="adj2" fmla="val -2579"/>
              <a:gd name="adj3" fmla="val 14199"/>
              <a:gd name="adj4" fmla="val -22435"/>
              <a:gd name="adj5" fmla="val 49807"/>
              <a:gd name="adj6" fmla="val -105207"/>
            </a:avLst>
          </a:prstGeom>
          <a:solidFill>
            <a:srgbClr val="FFFFFF"/>
          </a:solidFill>
          <a:ln w="12700">
            <a:solidFill>
              <a:srgbClr val="33339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The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fork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syscall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returns </a:t>
            </a:r>
            <a:r>
              <a:rPr lang="en-US" u="sng" dirty="0" smtClean="0">
                <a:solidFill>
                  <a:srgbClr val="000000"/>
                </a:solidFill>
                <a:cs typeface="Arial" charset="0"/>
              </a:rPr>
              <a:t>twice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:</a:t>
            </a:r>
          </a:p>
          <a:p>
            <a:pPr defTabSz="914400">
              <a:lnSpc>
                <a:spcPct val="85000"/>
              </a:lnSpc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pPr defTabSz="914400">
              <a:lnSpc>
                <a:spcPct val="85000"/>
              </a:lnSpc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It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returns a zero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in the context of the new child process.</a:t>
            </a:r>
          </a:p>
          <a:p>
            <a:pPr defTabSz="914400">
              <a:lnSpc>
                <a:spcPct val="85000"/>
              </a:lnSpc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pPr defTabSz="914400">
              <a:lnSpc>
                <a:spcPct val="85000"/>
              </a:lnSpc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It returns the new child process ID (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pid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) in the context of the parent.</a:t>
            </a:r>
            <a:endParaRPr lang="en-US" sz="40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60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f</a:t>
            </a:r>
            <a:r>
              <a:rPr lang="en-US" dirty="0" smtClean="0">
                <a:latin typeface="Calibri" charset="0"/>
              </a:rPr>
              <a:t>ork</a:t>
            </a:r>
            <a:endParaRPr lang="en-US" dirty="0">
              <a:latin typeface="Calibri" charset="0"/>
            </a:endParaRPr>
          </a:p>
        </p:txBody>
      </p:sp>
      <p:sp>
        <p:nvSpPr>
          <p:cNvPr id="201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Calibri" charset="0"/>
              </a:rPr>
              <a:t>Child can’t be an exact copy</a:t>
            </a:r>
          </a:p>
          <a:p>
            <a:pPr lvl="1" eaLnBrk="1" hangingPunct="1"/>
            <a:r>
              <a:rPr lang="en-US" sz="2400">
                <a:latin typeface="Calibri" charset="0"/>
              </a:rPr>
              <a:t>Is distinguished by one variable (the return value of fork)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19413" y="3170238"/>
            <a:ext cx="3124200" cy="203200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4F81BD"/>
                </a:solidFill>
                <a:latin typeface="Courier New" charset="0"/>
                <a:ea typeface="Courier New" charset="0"/>
                <a:cs typeface="Courier New" charset="0"/>
              </a:rPr>
              <a:t>if (fork () == 0) {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4F81BD"/>
                </a:solidFill>
                <a:latin typeface="Courier New" charset="0"/>
                <a:ea typeface="Courier New" charset="0"/>
                <a:cs typeface="Courier New" charset="0"/>
              </a:rPr>
              <a:t>  /* child */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4F81BD"/>
                </a:solidFill>
                <a:latin typeface="Courier New" charset="0"/>
                <a:ea typeface="Courier New" charset="0"/>
                <a:cs typeface="Courier New" charset="0"/>
              </a:rPr>
              <a:t>  execute new program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4F81BD"/>
                </a:solidFill>
                <a:latin typeface="Courier New" charset="0"/>
                <a:ea typeface="Courier New" charset="0"/>
                <a:cs typeface="Courier New" charset="0"/>
              </a:rPr>
              <a:t>} else {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4F81BD"/>
                </a:solidFill>
                <a:latin typeface="Courier New" charset="0"/>
                <a:ea typeface="Courier New" charset="0"/>
                <a:cs typeface="Courier New" charset="0"/>
              </a:rPr>
              <a:t>  /* parent */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4F81BD"/>
                </a:solidFill>
                <a:latin typeface="Courier New" charset="0"/>
                <a:ea typeface="Courier New" charset="0"/>
                <a:cs typeface="Courier New" charset="0"/>
              </a:rPr>
              <a:t>  carry on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4F81BD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5973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</a:t>
            </a:r>
            <a:r>
              <a:rPr lang="en-US" dirty="0" err="1" smtClean="0"/>
              <a:t>syscall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64365"/>
            <a:ext cx="7772400" cy="53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3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ork (original concept)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6200913" cy="541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9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ork in action today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60020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void</a:t>
            </a:r>
          </a:p>
          <a:p>
            <a:r>
              <a:rPr lang="en-US" dirty="0" err="1"/>
              <a:t>dofork</a:t>
            </a:r>
            <a:r>
              <a:rPr lang="en-US" dirty="0"/>
              <a:t>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rc</a:t>
            </a:r>
            <a:r>
              <a:rPr lang="en-US" dirty="0"/>
              <a:t> = </a:t>
            </a:r>
            <a:r>
              <a:rPr lang="en-US" b="1" dirty="0">
                <a:solidFill>
                  <a:srgbClr val="800000"/>
                </a:solidFill>
              </a:rPr>
              <a:t>fork()</a:t>
            </a:r>
            <a:r>
              <a:rPr lang="en-US" dirty="0"/>
              <a:t>;</a:t>
            </a:r>
          </a:p>
          <a:p>
            <a:r>
              <a:rPr lang="en-US" dirty="0"/>
              <a:t>  if (</a:t>
            </a:r>
            <a:r>
              <a:rPr lang="en-US" dirty="0" err="1"/>
              <a:t>rc</a:t>
            </a:r>
            <a:r>
              <a:rPr lang="en-US" dirty="0"/>
              <a:t> &lt; 0) {</a:t>
            </a:r>
          </a:p>
          <a:p>
            <a:r>
              <a:rPr lang="en-US" dirty="0"/>
              <a:t>    </a:t>
            </a:r>
            <a:r>
              <a:rPr lang="en-US" dirty="0" err="1"/>
              <a:t>perror</a:t>
            </a:r>
            <a:r>
              <a:rPr lang="en-US" dirty="0"/>
              <a:t>("fork failed: ");</a:t>
            </a:r>
          </a:p>
          <a:p>
            <a:r>
              <a:rPr lang="en-US" dirty="0"/>
              <a:t>    </a:t>
            </a:r>
            <a:r>
              <a:rPr lang="en-US" b="1" dirty="0">
                <a:solidFill>
                  <a:srgbClr val="800000"/>
                </a:solidFill>
              </a:rPr>
              <a:t>exit(1);</a:t>
            </a:r>
          </a:p>
          <a:p>
            <a:r>
              <a:rPr lang="en-US" dirty="0"/>
              <a:t>  } else if (</a:t>
            </a:r>
            <a:r>
              <a:rPr lang="en-US" dirty="0" err="1"/>
              <a:t>rc</a:t>
            </a:r>
            <a:r>
              <a:rPr lang="en-US" dirty="0"/>
              <a:t> == 0) {</a:t>
            </a:r>
          </a:p>
          <a:p>
            <a:r>
              <a:rPr lang="en-US" dirty="0"/>
              <a:t>    child();</a:t>
            </a:r>
          </a:p>
          <a:p>
            <a:r>
              <a:rPr lang="en-US" dirty="0"/>
              <a:t>  } else {</a:t>
            </a:r>
          </a:p>
          <a:p>
            <a:r>
              <a:rPr lang="en-US" dirty="0"/>
              <a:t>    parent(</a:t>
            </a:r>
            <a:r>
              <a:rPr lang="en-US" dirty="0" err="1"/>
              <a:t>rc</a:t>
            </a:r>
            <a:r>
              <a:rPr lang="en-US" dirty="0"/>
              <a:t>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600" y="1460242"/>
            <a:ext cx="480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 smtClean="0">
                <a:solidFill>
                  <a:srgbClr val="195F9E"/>
                </a:solidFill>
                <a:cs typeface="Arial" charset="0"/>
              </a:rPr>
              <a:t>Fork is conceptually difficult but syntactically clean and simple.</a:t>
            </a:r>
          </a:p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 dirty="0">
              <a:solidFill>
                <a:srgbClr val="195F9E"/>
              </a:solidFill>
              <a:cs typeface="Arial" charset="0"/>
            </a:endParaRPr>
          </a:p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 smtClean="0">
                <a:solidFill>
                  <a:srgbClr val="195F9E"/>
                </a:solidFill>
                <a:cs typeface="Arial" charset="0"/>
              </a:rPr>
              <a:t>I don’t </a:t>
            </a:r>
            <a:r>
              <a:rPr lang="en-US" sz="2000" b="1" dirty="0" smtClean="0">
                <a:solidFill>
                  <a:srgbClr val="195F9E"/>
                </a:solidFill>
                <a:cs typeface="Arial" charset="0"/>
              </a:rPr>
              <a:t>have</a:t>
            </a:r>
            <a:r>
              <a:rPr lang="en-US" sz="2000" dirty="0" smtClean="0">
                <a:solidFill>
                  <a:srgbClr val="195F9E"/>
                </a:solidFill>
                <a:cs typeface="Arial" charset="0"/>
              </a:rPr>
              <a:t> to say anything about what the new child process “looks like”: it is an exact clone of the parent!</a:t>
            </a:r>
          </a:p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 dirty="0">
              <a:solidFill>
                <a:srgbClr val="195F9E"/>
              </a:solidFill>
              <a:cs typeface="Arial" charset="0"/>
            </a:endParaRPr>
          </a:p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 smtClean="0">
                <a:solidFill>
                  <a:srgbClr val="195F9E"/>
                </a:solidFill>
                <a:cs typeface="Arial" charset="0"/>
              </a:rPr>
              <a:t>The child has a new thread executing at the same point in the same program.  The child is a new instance of the running program: it has a “copy” of the entire address space.  The “only” change is the process ID and return code </a:t>
            </a:r>
            <a:r>
              <a:rPr lang="en-US" sz="2000" dirty="0" err="1" smtClean="0">
                <a:solidFill>
                  <a:srgbClr val="195F9E"/>
                </a:solidFill>
                <a:cs typeface="Arial" charset="0"/>
              </a:rPr>
              <a:t>rc</a:t>
            </a:r>
            <a:r>
              <a:rPr lang="en-US" sz="2000" dirty="0" smtClean="0">
                <a:solidFill>
                  <a:srgbClr val="195F9E"/>
                </a:solidFill>
                <a:cs typeface="Arial" charset="0"/>
              </a:rPr>
              <a:t>!</a:t>
            </a:r>
          </a:p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 dirty="0">
              <a:solidFill>
                <a:srgbClr val="195F9E"/>
              </a:solidFill>
              <a:cs typeface="Arial" charset="0"/>
            </a:endParaRPr>
          </a:p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 smtClean="0">
                <a:solidFill>
                  <a:srgbClr val="195F9E"/>
                </a:solidFill>
                <a:cs typeface="Arial" charset="0"/>
              </a:rPr>
              <a:t>The parent thread continues on its way.  The child thread continues on its way.</a:t>
            </a:r>
          </a:p>
        </p:txBody>
      </p:sp>
    </p:spTree>
    <p:extLst>
      <p:ext uri="{BB962C8B-B14F-4D97-AF65-F5344CB8AC3E}">
        <p14:creationId xmlns:p14="http://schemas.microsoft.com/office/powerpoint/2010/main" val="341332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program: </a:t>
            </a:r>
            <a:r>
              <a:rPr lang="en-US" dirty="0" err="1" smtClean="0"/>
              <a:t>forkdeep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460242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/>
              <a:t>int</a:t>
            </a:r>
            <a:r>
              <a:rPr lang="en-US" sz="2000" dirty="0"/>
              <a:t> count = 0;</a:t>
            </a:r>
          </a:p>
          <a:p>
            <a:r>
              <a:rPr lang="en-US" sz="2000" dirty="0" err="1"/>
              <a:t>int</a:t>
            </a:r>
            <a:r>
              <a:rPr lang="en-US" sz="2000" dirty="0"/>
              <a:t> level = 0;</a:t>
            </a:r>
          </a:p>
          <a:p>
            <a:endParaRPr lang="en-US" sz="2000" dirty="0" smtClean="0"/>
          </a:p>
          <a:p>
            <a:r>
              <a:rPr lang="en-US" sz="2000" dirty="0" smtClean="0"/>
              <a:t>void child</a:t>
            </a:r>
            <a:r>
              <a:rPr lang="en-US" sz="2000" dirty="0"/>
              <a:t>(</a:t>
            </a:r>
            <a:r>
              <a:rPr lang="en-US" sz="2000" dirty="0" smtClean="0"/>
              <a:t>) {</a:t>
            </a:r>
            <a:endParaRPr lang="en-US" sz="2000" dirty="0"/>
          </a:p>
          <a:p>
            <a:r>
              <a:rPr lang="en-US" sz="2000" dirty="0"/>
              <a:t>  level++;</a:t>
            </a:r>
          </a:p>
          <a:p>
            <a:r>
              <a:rPr lang="en-US" sz="2000" i="1" dirty="0"/>
              <a:t> </a:t>
            </a:r>
            <a:r>
              <a:rPr lang="en-US" sz="2000" i="1" dirty="0" smtClean="0"/>
              <a:t> output </a:t>
            </a:r>
            <a:r>
              <a:rPr lang="en-US" sz="2000" i="1" dirty="0" err="1" smtClean="0"/>
              <a:t>pids</a:t>
            </a:r>
            <a:endParaRPr lang="en-US" sz="2000" dirty="0"/>
          </a:p>
          <a:p>
            <a:r>
              <a:rPr lang="en-US" sz="2000" dirty="0"/>
              <a:t>  if (level &lt; count)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dofork</a:t>
            </a:r>
            <a:r>
              <a:rPr lang="en-US" sz="2000" dirty="0"/>
              <a:t>();</a:t>
            </a:r>
          </a:p>
          <a:p>
            <a:r>
              <a:rPr lang="en-US" sz="2000" dirty="0"/>
              <a:t>  if (level == count)</a:t>
            </a:r>
          </a:p>
          <a:p>
            <a:r>
              <a:rPr lang="en-US" sz="2000" dirty="0"/>
              <a:t>    sleep(3);</a:t>
            </a:r>
          </a:p>
          <a:p>
            <a:r>
              <a:rPr lang="en-US" sz="2000" dirty="0"/>
              <a:t>}</a:t>
            </a:r>
          </a:p>
          <a:p>
            <a:endParaRPr lang="en-US" sz="2000" dirty="0"/>
          </a:p>
          <a:p>
            <a:r>
              <a:rPr lang="en-US" sz="2000" dirty="0"/>
              <a:t>v</a:t>
            </a:r>
            <a:r>
              <a:rPr lang="en-US" sz="2000" dirty="0" smtClean="0"/>
              <a:t>oid parent</a:t>
            </a:r>
            <a:r>
              <a:rPr lang="en-US" sz="2000" dirty="0"/>
              <a:t>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childpid</a:t>
            </a:r>
            <a:r>
              <a:rPr lang="en-US" sz="2000" dirty="0" smtClean="0"/>
              <a:t>) {</a:t>
            </a:r>
            <a:endParaRPr lang="en-US" sz="2000" dirty="0"/>
          </a:p>
          <a:p>
            <a:r>
              <a:rPr lang="en-US" sz="2000" i="1" dirty="0" smtClean="0"/>
              <a:t>  output </a:t>
            </a:r>
            <a:r>
              <a:rPr lang="en-US" sz="2000" i="1" dirty="0" err="1" smtClean="0"/>
              <a:t>pids</a:t>
            </a:r>
            <a:endParaRPr lang="en-US" sz="2000" i="1" dirty="0"/>
          </a:p>
          <a:p>
            <a:r>
              <a:rPr lang="en-US" sz="2000" i="1" dirty="0"/>
              <a:t> </a:t>
            </a:r>
            <a:r>
              <a:rPr lang="en-US" sz="2000" i="1" dirty="0" smtClean="0"/>
              <a:t> </a:t>
            </a:r>
            <a:r>
              <a:rPr lang="en-US" sz="2000" b="1" i="1" dirty="0" smtClean="0"/>
              <a:t>wait</a:t>
            </a:r>
            <a:r>
              <a:rPr lang="en-US" sz="2000" i="1" dirty="0" smtClean="0"/>
              <a:t> for child to finish</a:t>
            </a:r>
            <a:endParaRPr lang="en-US" sz="2000" i="1" dirty="0"/>
          </a:p>
          <a:p>
            <a:r>
              <a:rPr lang="en-US" sz="2000" dirty="0"/>
              <a:t>}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0" y="15662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main</a:t>
            </a:r>
            <a:r>
              <a:rPr lang="en-US" sz="2000" dirty="0"/>
              <a:t>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argc</a:t>
            </a:r>
            <a:r>
              <a:rPr lang="en-US" sz="2000" dirty="0"/>
              <a:t>, char *</a:t>
            </a:r>
            <a:r>
              <a:rPr lang="en-US" sz="2000" dirty="0" err="1"/>
              <a:t>argv</a:t>
            </a:r>
            <a:r>
              <a:rPr lang="en-US" sz="2000" dirty="0"/>
              <a:t>[])</a:t>
            </a:r>
          </a:p>
          <a:p>
            <a:r>
              <a:rPr lang="en-US" sz="2000" dirty="0"/>
              <a:t>{</a:t>
            </a:r>
          </a:p>
          <a:p>
            <a:r>
              <a:rPr lang="en-US" sz="2000" dirty="0"/>
              <a:t>  count = </a:t>
            </a:r>
            <a:r>
              <a:rPr lang="en-US" sz="2000" dirty="0" err="1"/>
              <a:t>atoi</a:t>
            </a:r>
            <a:r>
              <a:rPr lang="en-US" sz="2000" dirty="0"/>
              <a:t>(</a:t>
            </a:r>
            <a:r>
              <a:rPr lang="en-US" sz="2000" dirty="0" err="1"/>
              <a:t>argv</a:t>
            </a:r>
            <a:r>
              <a:rPr lang="en-US" sz="2000" dirty="0"/>
              <a:t>[1]);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dofork</a:t>
            </a:r>
            <a:r>
              <a:rPr lang="en-US" sz="2000" dirty="0"/>
              <a:t>()</a:t>
            </a:r>
            <a:r>
              <a:rPr lang="en-US" sz="2000" dirty="0" smtClean="0"/>
              <a:t>;</a:t>
            </a:r>
          </a:p>
          <a:p>
            <a:r>
              <a:rPr lang="en-US" sz="2000" dirty="0"/>
              <a:t> </a:t>
            </a:r>
            <a:r>
              <a:rPr lang="en-US" sz="2000" i="1" dirty="0" smtClean="0"/>
              <a:t> </a:t>
            </a:r>
            <a:r>
              <a:rPr lang="en-US" sz="2000" i="1" dirty="0"/>
              <a:t>output </a:t>
            </a:r>
            <a:r>
              <a:rPr lang="en-US" sz="2000" i="1" dirty="0" err="1" smtClean="0"/>
              <a:t>pid</a:t>
            </a:r>
            <a:endParaRPr lang="en-US" sz="2000" dirty="0" smtClean="0"/>
          </a:p>
          <a:p>
            <a:r>
              <a:rPr lang="en-US" sz="2000" dirty="0"/>
              <a:t>}</a:t>
            </a:r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968474" y="3733800"/>
            <a:ext cx="257684" cy="191244"/>
            <a:chOff x="1432" y="956"/>
            <a:chExt cx="291" cy="208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432" y="956"/>
              <a:ext cx="291" cy="42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432" y="998"/>
              <a:ext cx="291" cy="41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432" y="1039"/>
              <a:ext cx="291" cy="50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1432" y="1081"/>
              <a:ext cx="291" cy="41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1432" y="1122"/>
              <a:ext cx="291" cy="42"/>
            </a:xfrm>
            <a:prstGeom prst="flowChartProcess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5268920" y="4175125"/>
            <a:ext cx="257684" cy="191244"/>
            <a:chOff x="1248" y="1488"/>
            <a:chExt cx="336" cy="240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248" y="1488"/>
              <a:ext cx="336" cy="4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248" y="1536"/>
              <a:ext cx="336" cy="45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1248" y="1584"/>
              <a:ext cx="336" cy="58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248" y="1632"/>
              <a:ext cx="336" cy="47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248" y="1680"/>
              <a:ext cx="336" cy="48"/>
            </a:xfrm>
            <a:prstGeom prst="flowChartProcess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cxnSp>
        <p:nvCxnSpPr>
          <p:cNvPr id="17" name="AutoShape 15"/>
          <p:cNvCxnSpPr>
            <a:cxnSpLocks noChangeShapeType="1"/>
            <a:endCxn id="12" idx="3"/>
          </p:cNvCxnSpPr>
          <p:nvPr/>
        </p:nvCxnSpPr>
        <p:spPr bwMode="auto">
          <a:xfrm rot="10800000" flipV="1">
            <a:off x="5526603" y="3888258"/>
            <a:ext cx="441871" cy="306175"/>
          </a:xfrm>
          <a:prstGeom prst="curvedConnector3">
            <a:avLst>
              <a:gd name="adj1" fmla="val 49898"/>
            </a:avLst>
          </a:prstGeom>
          <a:noFill/>
          <a:ln w="12700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8"/>
          <p:cNvCxnSpPr>
            <a:cxnSpLocks noChangeShapeType="1"/>
          </p:cNvCxnSpPr>
          <p:nvPr/>
        </p:nvCxnSpPr>
        <p:spPr bwMode="auto">
          <a:xfrm>
            <a:off x="6226158" y="3888258"/>
            <a:ext cx="404679" cy="306175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9"/>
          <p:cNvCxnSpPr>
            <a:cxnSpLocks noChangeShapeType="1"/>
            <a:stCxn id="16" idx="2"/>
          </p:cNvCxnSpPr>
          <p:nvPr/>
        </p:nvCxnSpPr>
        <p:spPr bwMode="auto">
          <a:xfrm>
            <a:off x="5398204" y="4366369"/>
            <a:ext cx="0" cy="926799"/>
          </a:xfrm>
          <a:prstGeom prst="straightConnector1">
            <a:avLst/>
          </a:prstGeom>
          <a:noFill/>
          <a:ln w="12700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45"/>
          <p:cNvCxnSpPr>
            <a:cxnSpLocks noChangeShapeType="1"/>
            <a:stCxn id="30" idx="2"/>
          </p:cNvCxnSpPr>
          <p:nvPr/>
        </p:nvCxnSpPr>
        <p:spPr bwMode="auto">
          <a:xfrm>
            <a:off x="6756137" y="4336027"/>
            <a:ext cx="1771" cy="959899"/>
          </a:xfrm>
          <a:prstGeom prst="straightConnector1">
            <a:avLst/>
          </a:prstGeom>
          <a:noFill/>
          <a:ln w="12700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" name="Group 52"/>
          <p:cNvGrpSpPr>
            <a:grpSpLocks/>
          </p:cNvGrpSpPr>
          <p:nvPr/>
        </p:nvGrpSpPr>
        <p:grpSpPr bwMode="auto">
          <a:xfrm>
            <a:off x="6627295" y="4144783"/>
            <a:ext cx="257684" cy="191244"/>
            <a:chOff x="1432" y="956"/>
            <a:chExt cx="291" cy="208"/>
          </a:xfrm>
        </p:grpSpPr>
        <p:sp>
          <p:nvSpPr>
            <p:cNvPr id="26" name="AutoShape 53"/>
            <p:cNvSpPr>
              <a:spLocks noChangeArrowheads="1"/>
            </p:cNvSpPr>
            <p:nvPr/>
          </p:nvSpPr>
          <p:spPr bwMode="auto">
            <a:xfrm>
              <a:off x="1432" y="956"/>
              <a:ext cx="291" cy="42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AutoShape 54"/>
            <p:cNvSpPr>
              <a:spLocks noChangeArrowheads="1"/>
            </p:cNvSpPr>
            <p:nvPr/>
          </p:nvSpPr>
          <p:spPr bwMode="auto">
            <a:xfrm>
              <a:off x="1432" y="998"/>
              <a:ext cx="291" cy="41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AutoShape 55"/>
            <p:cNvSpPr>
              <a:spLocks noChangeArrowheads="1"/>
            </p:cNvSpPr>
            <p:nvPr/>
          </p:nvSpPr>
          <p:spPr bwMode="auto">
            <a:xfrm>
              <a:off x="1432" y="1039"/>
              <a:ext cx="291" cy="50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AutoShape 56"/>
            <p:cNvSpPr>
              <a:spLocks noChangeArrowheads="1"/>
            </p:cNvSpPr>
            <p:nvPr/>
          </p:nvSpPr>
          <p:spPr bwMode="auto">
            <a:xfrm>
              <a:off x="1432" y="1081"/>
              <a:ext cx="291" cy="41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AutoShape 57"/>
            <p:cNvSpPr>
              <a:spLocks noChangeArrowheads="1"/>
            </p:cNvSpPr>
            <p:nvPr/>
          </p:nvSpPr>
          <p:spPr bwMode="auto">
            <a:xfrm>
              <a:off x="1432" y="1122"/>
              <a:ext cx="291" cy="42"/>
            </a:xfrm>
            <a:prstGeom prst="flowChartProcess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8" name="Group 45"/>
          <p:cNvGrpSpPr>
            <a:grpSpLocks/>
          </p:cNvGrpSpPr>
          <p:nvPr/>
        </p:nvGrpSpPr>
        <p:grpSpPr bwMode="auto">
          <a:xfrm>
            <a:off x="6645004" y="4501527"/>
            <a:ext cx="225806" cy="234458"/>
            <a:chOff x="4784" y="2819"/>
            <a:chExt cx="255" cy="255"/>
          </a:xfrm>
        </p:grpSpPr>
        <p:sp>
          <p:nvSpPr>
            <p:cNvPr id="39" name="Oval 46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40" name="AutoShape 47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41" name="AutoShape 48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42" name="Group 40"/>
          <p:cNvGrpSpPr>
            <a:grpSpLocks/>
          </p:cNvGrpSpPr>
          <p:nvPr/>
        </p:nvGrpSpPr>
        <p:grpSpPr bwMode="auto">
          <a:xfrm>
            <a:off x="5287515" y="4501527"/>
            <a:ext cx="223149" cy="231700"/>
            <a:chOff x="3689" y="1658"/>
            <a:chExt cx="576" cy="576"/>
          </a:xfrm>
        </p:grpSpPr>
        <p:grpSp>
          <p:nvGrpSpPr>
            <p:cNvPr id="43" name="Group 41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45" name="Oval 42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46" name="AutoShape 43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</p:grpSp>
        <p:sp>
          <p:nvSpPr>
            <p:cNvPr id="44" name="AutoShape 44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cxnSp>
        <p:nvCxnSpPr>
          <p:cNvPr id="55" name="AutoShape 18"/>
          <p:cNvCxnSpPr>
            <a:cxnSpLocks noChangeShapeType="1"/>
          </p:cNvCxnSpPr>
          <p:nvPr/>
        </p:nvCxnSpPr>
        <p:spPr bwMode="auto">
          <a:xfrm>
            <a:off x="6732579" y="5038631"/>
            <a:ext cx="404679" cy="306175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6" name="Group 52"/>
          <p:cNvGrpSpPr>
            <a:grpSpLocks/>
          </p:cNvGrpSpPr>
          <p:nvPr/>
        </p:nvGrpSpPr>
        <p:grpSpPr bwMode="auto">
          <a:xfrm>
            <a:off x="7133716" y="5295156"/>
            <a:ext cx="257684" cy="191244"/>
            <a:chOff x="1432" y="956"/>
            <a:chExt cx="291" cy="208"/>
          </a:xfrm>
        </p:grpSpPr>
        <p:sp>
          <p:nvSpPr>
            <p:cNvPr id="57" name="AutoShape 53"/>
            <p:cNvSpPr>
              <a:spLocks noChangeArrowheads="1"/>
            </p:cNvSpPr>
            <p:nvPr/>
          </p:nvSpPr>
          <p:spPr bwMode="auto">
            <a:xfrm>
              <a:off x="1432" y="956"/>
              <a:ext cx="291" cy="42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8" name="AutoShape 54"/>
            <p:cNvSpPr>
              <a:spLocks noChangeArrowheads="1"/>
            </p:cNvSpPr>
            <p:nvPr/>
          </p:nvSpPr>
          <p:spPr bwMode="auto">
            <a:xfrm>
              <a:off x="1432" y="998"/>
              <a:ext cx="291" cy="41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9" name="AutoShape 55"/>
            <p:cNvSpPr>
              <a:spLocks noChangeArrowheads="1"/>
            </p:cNvSpPr>
            <p:nvPr/>
          </p:nvSpPr>
          <p:spPr bwMode="auto">
            <a:xfrm>
              <a:off x="1432" y="1039"/>
              <a:ext cx="291" cy="50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0" name="AutoShape 56"/>
            <p:cNvSpPr>
              <a:spLocks noChangeArrowheads="1"/>
            </p:cNvSpPr>
            <p:nvPr/>
          </p:nvSpPr>
          <p:spPr bwMode="auto">
            <a:xfrm>
              <a:off x="1432" y="1081"/>
              <a:ext cx="291" cy="41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1" name="AutoShape 57"/>
            <p:cNvSpPr>
              <a:spLocks noChangeArrowheads="1"/>
            </p:cNvSpPr>
            <p:nvPr/>
          </p:nvSpPr>
          <p:spPr bwMode="auto">
            <a:xfrm>
              <a:off x="1432" y="1122"/>
              <a:ext cx="291" cy="42"/>
            </a:xfrm>
            <a:prstGeom prst="flowChartProcess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cxnSp>
        <p:nvCxnSpPr>
          <p:cNvPr id="62" name="AutoShape 45"/>
          <p:cNvCxnSpPr>
            <a:cxnSpLocks noChangeShapeType="1"/>
          </p:cNvCxnSpPr>
          <p:nvPr/>
        </p:nvCxnSpPr>
        <p:spPr bwMode="auto">
          <a:xfrm>
            <a:off x="7264663" y="5479027"/>
            <a:ext cx="1771" cy="959899"/>
          </a:xfrm>
          <a:prstGeom prst="straightConnector1">
            <a:avLst/>
          </a:prstGeom>
          <a:noFill/>
          <a:ln w="12700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AutoShape 18"/>
          <p:cNvCxnSpPr>
            <a:cxnSpLocks noChangeShapeType="1"/>
          </p:cNvCxnSpPr>
          <p:nvPr/>
        </p:nvCxnSpPr>
        <p:spPr bwMode="auto">
          <a:xfrm>
            <a:off x="7265979" y="6181631"/>
            <a:ext cx="404679" cy="306175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0" name="Group 52"/>
          <p:cNvGrpSpPr>
            <a:grpSpLocks/>
          </p:cNvGrpSpPr>
          <p:nvPr/>
        </p:nvGrpSpPr>
        <p:grpSpPr bwMode="auto">
          <a:xfrm>
            <a:off x="7667116" y="6438156"/>
            <a:ext cx="257684" cy="191244"/>
            <a:chOff x="1432" y="956"/>
            <a:chExt cx="291" cy="208"/>
          </a:xfrm>
        </p:grpSpPr>
        <p:sp>
          <p:nvSpPr>
            <p:cNvPr id="71" name="AutoShape 53"/>
            <p:cNvSpPr>
              <a:spLocks noChangeArrowheads="1"/>
            </p:cNvSpPr>
            <p:nvPr/>
          </p:nvSpPr>
          <p:spPr bwMode="auto">
            <a:xfrm>
              <a:off x="1432" y="956"/>
              <a:ext cx="291" cy="42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2" name="AutoShape 54"/>
            <p:cNvSpPr>
              <a:spLocks noChangeArrowheads="1"/>
            </p:cNvSpPr>
            <p:nvPr/>
          </p:nvSpPr>
          <p:spPr bwMode="auto">
            <a:xfrm>
              <a:off x="1432" y="998"/>
              <a:ext cx="291" cy="41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3" name="AutoShape 55"/>
            <p:cNvSpPr>
              <a:spLocks noChangeArrowheads="1"/>
            </p:cNvSpPr>
            <p:nvPr/>
          </p:nvSpPr>
          <p:spPr bwMode="auto">
            <a:xfrm>
              <a:off x="1432" y="1039"/>
              <a:ext cx="291" cy="50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4" name="AutoShape 56"/>
            <p:cNvSpPr>
              <a:spLocks noChangeArrowheads="1"/>
            </p:cNvSpPr>
            <p:nvPr/>
          </p:nvSpPr>
          <p:spPr bwMode="auto">
            <a:xfrm>
              <a:off x="1432" y="1081"/>
              <a:ext cx="291" cy="41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5" name="AutoShape 57"/>
            <p:cNvSpPr>
              <a:spLocks noChangeArrowheads="1"/>
            </p:cNvSpPr>
            <p:nvPr/>
          </p:nvSpPr>
          <p:spPr bwMode="auto">
            <a:xfrm>
              <a:off x="1432" y="1122"/>
              <a:ext cx="291" cy="42"/>
            </a:xfrm>
            <a:prstGeom prst="flowChartProcess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76" name="Text Box 49"/>
          <p:cNvSpPr txBox="1">
            <a:spLocks noChangeArrowheads="1"/>
          </p:cNvSpPr>
          <p:nvPr/>
        </p:nvSpPr>
        <p:spPr bwMode="auto">
          <a:xfrm>
            <a:off x="3352800" y="5928211"/>
            <a:ext cx="320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How?</a:t>
            </a:r>
            <a:endParaRPr lang="en-US" sz="2000" b="1" dirty="0">
              <a:solidFill>
                <a:srgbClr val="800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1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charset="0"/>
                <a:ea typeface="ＭＳ Ｐゴシック" charset="0"/>
                <a:cs typeface="Arial" charset="0"/>
              </a:rPr>
              <a:t>The story so far: </a:t>
            </a:r>
            <a:r>
              <a:rPr lang="en-US" sz="3200" dirty="0" smtClean="0">
                <a:latin typeface="Arial" charset="0"/>
                <a:ea typeface="ＭＳ Ｐゴシック" charset="0"/>
                <a:cs typeface="Arial" charset="0"/>
              </a:rPr>
              <a:t>process and kernel</a:t>
            </a:r>
            <a:endParaRPr lang="en-US" sz="32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6425" cy="3429000"/>
          </a:xfrm>
        </p:spPr>
        <p:txBody>
          <a:bodyPr/>
          <a:lstStyle/>
          <a:p>
            <a:r>
              <a:rPr lang="en-US" sz="2400" b="0" dirty="0" smtClean="0">
                <a:latin typeface="Arial" charset="0"/>
                <a:ea typeface="ＭＳ Ｐゴシック" charset="0"/>
                <a:cs typeface="Arial" charset="0"/>
              </a:rPr>
              <a:t>A (classical) OS lets </a:t>
            </a:r>
            <a:r>
              <a:rPr lang="en-US" sz="2400" b="0" dirty="0">
                <a:latin typeface="Arial" charset="0"/>
                <a:ea typeface="ＭＳ Ｐゴシック" charset="0"/>
                <a:cs typeface="Arial" charset="0"/>
              </a:rPr>
              <a:t>us </a:t>
            </a:r>
            <a:r>
              <a:rPr lang="en-US" sz="2400" b="0" dirty="0" smtClean="0">
                <a:latin typeface="Arial" charset="0"/>
                <a:ea typeface="ＭＳ Ｐゴシック" charset="0"/>
                <a:cs typeface="Arial" charset="0"/>
              </a:rPr>
              <a:t>run 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programs</a:t>
            </a:r>
            <a:r>
              <a:rPr lang="en-US" sz="2400" b="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400" b="0" dirty="0" smtClean="0">
                <a:latin typeface="Arial" charset="0"/>
                <a:ea typeface="ＭＳ Ｐゴシック" charset="0"/>
                <a:cs typeface="Arial" charset="0"/>
              </a:rPr>
              <a:t>as 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processes</a:t>
            </a:r>
            <a:r>
              <a:rPr lang="en-US" sz="2400" b="0" dirty="0" smtClean="0">
                <a:latin typeface="Arial" charset="0"/>
                <a:ea typeface="ＭＳ Ｐゴシック" charset="0"/>
                <a:cs typeface="Arial" charset="0"/>
              </a:rPr>
              <a:t>.  A process is a running program instance (with a 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thread</a:t>
            </a:r>
            <a:r>
              <a:rPr lang="en-US" sz="2400" b="0" dirty="0" smtClean="0">
                <a:latin typeface="Arial" charset="0"/>
                <a:ea typeface="ＭＳ Ｐゴシック" charset="0"/>
                <a:cs typeface="Arial" charset="0"/>
              </a:rPr>
              <a:t>).</a:t>
            </a:r>
          </a:p>
          <a:p>
            <a:pPr lvl="1"/>
            <a:r>
              <a:rPr lang="en-US" sz="2000" b="0" dirty="0" smtClean="0">
                <a:latin typeface="Arial" charset="0"/>
                <a:ea typeface="ＭＳ Ｐゴシック" charset="0"/>
                <a:cs typeface="Arial" charset="0"/>
              </a:rPr>
              <a:t>Program code runs with the core in untrusted 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user mode. </a:t>
            </a:r>
            <a:endParaRPr lang="en-US" sz="2000" dirty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2400" b="0" dirty="0" smtClean="0">
                <a:latin typeface="Arial" charset="0"/>
                <a:ea typeface="ＭＳ Ｐゴシック" charset="0"/>
                <a:cs typeface="Arial" charset="0"/>
              </a:rPr>
              <a:t>Processes are protected/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isolated</a:t>
            </a:r>
            <a:r>
              <a:rPr lang="en-US" sz="2400" b="0" dirty="0" smtClean="0"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lvl="1"/>
            <a:r>
              <a:rPr lang="en-US" sz="2000" b="0" dirty="0" smtClean="0">
                <a:latin typeface="Arial" charset="0"/>
                <a:ea typeface="ＭＳ Ｐゴシック" charset="0"/>
                <a:cs typeface="Arial" charset="0"/>
              </a:rPr>
              <a:t>Virtual address space is a “fenced pasture”</a:t>
            </a:r>
          </a:p>
          <a:p>
            <a:pPr lvl="1"/>
            <a:r>
              <a:rPr lang="en-US" sz="2000" b="0" dirty="0" smtClean="0">
                <a:latin typeface="Arial" charset="0"/>
                <a:ea typeface="ＭＳ Ｐゴシック" charset="0"/>
                <a:cs typeface="Arial" charset="0"/>
              </a:rPr>
              <a:t>Sandbox: can’t get out.  Lockbox: nobody else can get in.</a:t>
            </a:r>
            <a:endParaRPr lang="en-US" sz="2000" b="0" dirty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2400" b="0" dirty="0">
                <a:latin typeface="Arial" charset="0"/>
                <a:ea typeface="ＭＳ Ｐゴシック" charset="0"/>
                <a:cs typeface="Arial" charset="0"/>
              </a:rPr>
              <a:t>The OS </a:t>
            </a:r>
            <a:r>
              <a:rPr lang="en-US" sz="2400" b="0" dirty="0" smtClean="0">
                <a:latin typeface="Arial" charset="0"/>
                <a:ea typeface="ＭＳ Ｐゴシック" charset="0"/>
                <a:cs typeface="Arial" charset="0"/>
              </a:rPr>
              <a:t>kernel controls 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everything</a:t>
            </a:r>
            <a:r>
              <a:rPr lang="en-US" sz="2400" b="0" dirty="0" smtClean="0"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lvl="1"/>
            <a:r>
              <a:rPr lang="en-US" sz="2000" b="0" dirty="0" smtClean="0">
                <a:latin typeface="Arial" charset="0"/>
                <a:ea typeface="ＭＳ Ｐゴシック" charset="0"/>
                <a:cs typeface="Arial" charset="0"/>
              </a:rPr>
              <a:t>Kernel code runs with the core in trusted 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kernel mode.</a:t>
            </a:r>
          </a:p>
          <a:p>
            <a:r>
              <a:rPr lang="en-US" sz="2400" b="0" dirty="0" smtClean="0">
                <a:latin typeface="Arial" charset="0"/>
                <a:ea typeface="ＭＳ Ｐゴシック" charset="0"/>
                <a:cs typeface="Arial" charset="0"/>
              </a:rPr>
              <a:t>OS offers system call APIs.</a:t>
            </a:r>
          </a:p>
          <a:p>
            <a:pPr lvl="1"/>
            <a:r>
              <a:rPr lang="en-US" sz="2000" b="0" dirty="0" smtClean="0">
                <a:latin typeface="Arial" charset="0"/>
                <a:ea typeface="ＭＳ Ｐゴシック" charset="0"/>
                <a:cs typeface="Arial" charset="0"/>
              </a:rPr>
              <a:t>Create processes</a:t>
            </a:r>
            <a:endParaRPr lang="en-US" sz="2000" b="0" dirty="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r>
              <a:rPr lang="en-US" sz="2000" b="0" dirty="0" smtClean="0">
                <a:latin typeface="Arial" charset="0"/>
                <a:ea typeface="ＭＳ Ｐゴシック" charset="0"/>
                <a:cs typeface="Arial" charset="0"/>
              </a:rPr>
              <a:t>Control processes</a:t>
            </a:r>
          </a:p>
          <a:p>
            <a:pPr lvl="1"/>
            <a:r>
              <a:rPr lang="en-US" sz="2000" b="0" dirty="0" smtClean="0">
                <a:latin typeface="Arial" charset="0"/>
                <a:ea typeface="ＭＳ Ｐゴシック" charset="0"/>
                <a:cs typeface="Arial" charset="0"/>
              </a:rPr>
              <a:t>Monitor process execution</a:t>
            </a:r>
            <a:endParaRPr lang="en-US" sz="2000" b="0" dirty="0">
              <a:latin typeface="Arial" charset="0"/>
              <a:ea typeface="ＭＳ Ｐゴシック" charset="0"/>
              <a:cs typeface="Arial" charset="0"/>
            </a:endParaRPr>
          </a:p>
          <a:p>
            <a:pPr marL="457200" lvl="1" indent="0">
              <a:buNone/>
            </a:pPr>
            <a:endParaRPr lang="en-US" sz="1600" dirty="0"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49155" name="Group 72"/>
          <p:cNvGrpSpPr>
            <a:grpSpLocks/>
          </p:cNvGrpSpPr>
          <p:nvPr/>
        </p:nvGrpSpPr>
        <p:grpSpPr bwMode="auto">
          <a:xfrm>
            <a:off x="7927975" y="4038600"/>
            <a:ext cx="835025" cy="2590800"/>
            <a:chOff x="6861175" y="4206862"/>
            <a:chExt cx="682625" cy="2117738"/>
          </a:xfrm>
        </p:grpSpPr>
        <p:sp>
          <p:nvSpPr>
            <p:cNvPr id="49160" name="AutoShape 10"/>
            <p:cNvSpPr>
              <a:spLocks noChangeArrowheads="1"/>
            </p:cNvSpPr>
            <p:nvPr/>
          </p:nvSpPr>
          <p:spPr bwMode="auto">
            <a:xfrm>
              <a:off x="6861175" y="5642134"/>
              <a:ext cx="682625" cy="682466"/>
            </a:xfrm>
            <a:prstGeom prst="flowChartProcess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49161" name="AutoShape 13"/>
            <p:cNvSpPr>
              <a:spLocks noChangeArrowheads="1"/>
            </p:cNvSpPr>
            <p:nvPr/>
          </p:nvSpPr>
          <p:spPr bwMode="auto">
            <a:xfrm>
              <a:off x="7179733" y="5184934"/>
              <a:ext cx="45508" cy="454977"/>
            </a:xfrm>
            <a:prstGeom prst="upDownArrow">
              <a:avLst>
                <a:gd name="adj1" fmla="val 50000"/>
                <a:gd name="adj2" fmla="val 200001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49162" name="AutoShape 21"/>
            <p:cNvSpPr>
              <a:spLocks noChangeArrowheads="1"/>
            </p:cNvSpPr>
            <p:nvPr/>
          </p:nvSpPr>
          <p:spPr bwMode="auto">
            <a:xfrm>
              <a:off x="6906683" y="4206862"/>
              <a:ext cx="591608" cy="227489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400"/>
            </a:p>
          </p:txBody>
        </p:sp>
        <p:sp>
          <p:nvSpPr>
            <p:cNvPr id="49163" name="AutoShape 22"/>
            <p:cNvSpPr>
              <a:spLocks noChangeArrowheads="1"/>
            </p:cNvSpPr>
            <p:nvPr/>
          </p:nvSpPr>
          <p:spPr bwMode="auto">
            <a:xfrm>
              <a:off x="6906683" y="4434351"/>
              <a:ext cx="591608" cy="136493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400"/>
            </a:p>
          </p:txBody>
        </p:sp>
        <p:sp>
          <p:nvSpPr>
            <p:cNvPr id="49164" name="AutoShape 23"/>
            <p:cNvSpPr>
              <a:spLocks noChangeArrowheads="1"/>
            </p:cNvSpPr>
            <p:nvPr/>
          </p:nvSpPr>
          <p:spPr bwMode="auto">
            <a:xfrm>
              <a:off x="6906683" y="4570844"/>
              <a:ext cx="591608" cy="227489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49165" name="AutoShape 24"/>
            <p:cNvSpPr>
              <a:spLocks noChangeArrowheads="1"/>
            </p:cNvSpPr>
            <p:nvPr/>
          </p:nvSpPr>
          <p:spPr bwMode="auto">
            <a:xfrm>
              <a:off x="6906683" y="4798332"/>
              <a:ext cx="591608" cy="45498"/>
            </a:xfrm>
            <a:prstGeom prst="flowChartProcess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49166" name="AutoShape 25"/>
            <p:cNvSpPr>
              <a:spLocks noChangeArrowheads="1"/>
            </p:cNvSpPr>
            <p:nvPr/>
          </p:nvSpPr>
          <p:spPr bwMode="auto">
            <a:xfrm>
              <a:off x="6906683" y="4843830"/>
              <a:ext cx="591608" cy="227489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600"/>
            </a:p>
          </p:txBody>
        </p:sp>
        <p:sp>
          <p:nvSpPr>
            <p:cNvPr id="49167" name="AutoShape 26"/>
            <p:cNvSpPr>
              <a:spLocks noChangeArrowheads="1"/>
            </p:cNvSpPr>
            <p:nvPr/>
          </p:nvSpPr>
          <p:spPr bwMode="auto">
            <a:xfrm>
              <a:off x="6906683" y="5071319"/>
              <a:ext cx="591608" cy="136493"/>
            </a:xfrm>
            <a:prstGeom prst="flowChartProcess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grpSp>
          <p:nvGrpSpPr>
            <p:cNvPr id="49168" name="Group 31"/>
            <p:cNvGrpSpPr>
              <a:grpSpLocks/>
            </p:cNvGrpSpPr>
            <p:nvPr/>
          </p:nvGrpSpPr>
          <p:grpSpPr bwMode="auto">
            <a:xfrm>
              <a:off x="7081606" y="5852879"/>
              <a:ext cx="241763" cy="241706"/>
              <a:chOff x="4201" y="2912"/>
              <a:chExt cx="255" cy="255"/>
            </a:xfrm>
          </p:grpSpPr>
          <p:sp>
            <p:nvSpPr>
              <p:cNvPr id="49173" name="Oval 32"/>
              <p:cNvSpPr>
                <a:spLocks noChangeArrowheads="1"/>
              </p:cNvSpPr>
              <p:nvPr/>
            </p:nvSpPr>
            <p:spPr bwMode="auto">
              <a:xfrm>
                <a:off x="4201" y="2912"/>
                <a:ext cx="255" cy="255"/>
              </a:xfrm>
              <a:prstGeom prst="ellipse">
                <a:avLst/>
              </a:prstGeom>
              <a:solidFill>
                <a:srgbClr val="800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49174" name="AutoShape 33"/>
              <p:cNvSpPr>
                <a:spLocks noChangeArrowheads="1"/>
              </p:cNvSpPr>
              <p:nvPr/>
            </p:nvSpPr>
            <p:spPr bwMode="auto">
              <a:xfrm flipH="1">
                <a:off x="4290" y="2968"/>
                <a:ext cx="87" cy="149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49175" name="AutoShape 34"/>
              <p:cNvSpPr>
                <a:spLocks noChangeArrowheads="1"/>
              </p:cNvSpPr>
              <p:nvPr/>
            </p:nvSpPr>
            <p:spPr bwMode="auto">
              <a:xfrm rot="-8460389">
                <a:off x="4212" y="2946"/>
                <a:ext cx="31" cy="33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</p:grpSp>
        <p:grpSp>
          <p:nvGrpSpPr>
            <p:cNvPr id="49169" name="Group 49"/>
            <p:cNvGrpSpPr>
              <a:grpSpLocks/>
            </p:cNvGrpSpPr>
            <p:nvPr/>
          </p:nvGrpSpPr>
          <p:grpSpPr bwMode="auto">
            <a:xfrm>
              <a:off x="7081606" y="4628663"/>
              <a:ext cx="241763" cy="241707"/>
              <a:chOff x="4201" y="2912"/>
              <a:chExt cx="255" cy="255"/>
            </a:xfrm>
          </p:grpSpPr>
          <p:sp>
            <p:nvSpPr>
              <p:cNvPr id="49170" name="Oval 50"/>
              <p:cNvSpPr>
                <a:spLocks noChangeArrowheads="1"/>
              </p:cNvSpPr>
              <p:nvPr/>
            </p:nvSpPr>
            <p:spPr bwMode="auto">
              <a:xfrm>
                <a:off x="4201" y="2912"/>
                <a:ext cx="255" cy="255"/>
              </a:xfrm>
              <a:prstGeom prst="ellipse">
                <a:avLst/>
              </a:prstGeom>
              <a:solidFill>
                <a:srgbClr val="800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49171" name="AutoShape 51"/>
              <p:cNvSpPr>
                <a:spLocks noChangeArrowheads="1"/>
              </p:cNvSpPr>
              <p:nvPr/>
            </p:nvSpPr>
            <p:spPr bwMode="auto">
              <a:xfrm flipH="1">
                <a:off x="4290" y="2968"/>
                <a:ext cx="87" cy="149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49172" name="AutoShape 52"/>
              <p:cNvSpPr>
                <a:spLocks noChangeArrowheads="1"/>
              </p:cNvSpPr>
              <p:nvPr/>
            </p:nvSpPr>
            <p:spPr bwMode="auto">
              <a:xfrm rot="-8460389">
                <a:off x="4212" y="2946"/>
                <a:ext cx="31" cy="33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</p:grpSp>
      </p:grpSp>
      <p:sp>
        <p:nvSpPr>
          <p:cNvPr id="74" name="Rectangle 73"/>
          <p:cNvSpPr/>
          <p:nvPr/>
        </p:nvSpPr>
        <p:spPr bwMode="auto">
          <a:xfrm>
            <a:off x="5197475" y="5486400"/>
            <a:ext cx="441325" cy="6096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49157" name="AutoShape 10"/>
          <p:cNvSpPr>
            <a:spLocks noChangeArrowheads="1"/>
          </p:cNvSpPr>
          <p:nvPr/>
        </p:nvSpPr>
        <p:spPr bwMode="auto">
          <a:xfrm>
            <a:off x="5197475" y="6172200"/>
            <a:ext cx="1660525" cy="431800"/>
          </a:xfrm>
          <a:prstGeom prst="flowChartProcess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76" name="Rectangle 75"/>
          <p:cNvSpPr/>
          <p:nvPr/>
        </p:nvSpPr>
        <p:spPr bwMode="auto">
          <a:xfrm>
            <a:off x="5807075" y="5486400"/>
            <a:ext cx="441325" cy="6096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6416675" y="5486400"/>
            <a:ext cx="441325" cy="6096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8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143000"/>
            <a:ext cx="777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err="1">
                <a:solidFill>
                  <a:srgbClr val="0000FF"/>
                </a:solidFill>
              </a:rPr>
              <a:t>chase</a:t>
            </a:r>
            <a:r>
              <a:rPr lang="nl-NL" sz="2000" dirty="0">
                <a:solidFill>
                  <a:srgbClr val="0000FF"/>
                </a:solidFill>
              </a:rPr>
              <a:t>$ ./</a:t>
            </a:r>
            <a:r>
              <a:rPr lang="nl-NL" sz="2000" dirty="0" err="1">
                <a:solidFill>
                  <a:srgbClr val="0000FF"/>
                </a:solidFill>
              </a:rPr>
              <a:t>forkdeep</a:t>
            </a:r>
            <a:r>
              <a:rPr lang="nl-NL" sz="2000" dirty="0">
                <a:solidFill>
                  <a:srgbClr val="0000FF"/>
                </a:solidFill>
              </a:rPr>
              <a:t> 4</a:t>
            </a:r>
          </a:p>
          <a:p>
            <a:r>
              <a:rPr lang="nl-NL" sz="2000" dirty="0">
                <a:solidFill>
                  <a:srgbClr val="0000FF"/>
                </a:solidFill>
              </a:rPr>
              <a:t>   30866-&gt; 30867</a:t>
            </a:r>
          </a:p>
          <a:p>
            <a:r>
              <a:rPr lang="nl-NL" sz="2000" dirty="0">
                <a:solidFill>
                  <a:srgbClr val="0000FF"/>
                </a:solidFill>
              </a:rPr>
              <a:t>           30867</a:t>
            </a:r>
          </a:p>
          <a:p>
            <a:r>
              <a:rPr lang="nl-NL" sz="2000" dirty="0">
                <a:solidFill>
                  <a:srgbClr val="0000FF"/>
                </a:solidFill>
              </a:rPr>
              <a:t>           30867-&gt; 30868</a:t>
            </a:r>
          </a:p>
          <a:p>
            <a:r>
              <a:rPr lang="nl-NL" sz="2000" dirty="0">
                <a:solidFill>
                  <a:srgbClr val="0000FF"/>
                </a:solidFill>
              </a:rPr>
              <a:t>                   30868</a:t>
            </a:r>
          </a:p>
          <a:p>
            <a:r>
              <a:rPr lang="nl-NL" sz="2000" dirty="0">
                <a:solidFill>
                  <a:srgbClr val="0000FF"/>
                </a:solidFill>
              </a:rPr>
              <a:t>                   30868-&gt; 30869</a:t>
            </a:r>
          </a:p>
          <a:p>
            <a:r>
              <a:rPr lang="nl-NL" sz="2000" dirty="0">
                <a:solidFill>
                  <a:srgbClr val="0000FF"/>
                </a:solidFill>
              </a:rPr>
              <a:t>                           30869</a:t>
            </a:r>
          </a:p>
          <a:p>
            <a:r>
              <a:rPr lang="nl-NL" sz="2000" dirty="0">
                <a:solidFill>
                  <a:srgbClr val="0000FF"/>
                </a:solidFill>
              </a:rPr>
              <a:t>                           30869-&gt; 30870</a:t>
            </a:r>
          </a:p>
          <a:p>
            <a:r>
              <a:rPr lang="nl-NL" sz="2000" dirty="0">
                <a:solidFill>
                  <a:srgbClr val="0000FF"/>
                </a:solidFill>
              </a:rPr>
              <a:t>                                   30870</a:t>
            </a:r>
          </a:p>
          <a:p>
            <a:r>
              <a:rPr lang="nl-NL" sz="2000" dirty="0">
                <a:solidFill>
                  <a:srgbClr val="0000FF"/>
                </a:solidFill>
              </a:rPr>
              <a:t>                                   30870</a:t>
            </a:r>
          </a:p>
          <a:p>
            <a:r>
              <a:rPr lang="nl-NL" sz="2000" dirty="0">
                <a:solidFill>
                  <a:srgbClr val="0000FF"/>
                </a:solidFill>
              </a:rPr>
              <a:t>                           30869</a:t>
            </a:r>
          </a:p>
          <a:p>
            <a:r>
              <a:rPr lang="nl-NL" sz="2000" dirty="0">
                <a:solidFill>
                  <a:srgbClr val="0000FF"/>
                </a:solidFill>
              </a:rPr>
              <a:t>                   30868</a:t>
            </a:r>
          </a:p>
          <a:p>
            <a:r>
              <a:rPr lang="nl-NL" sz="2000" dirty="0">
                <a:solidFill>
                  <a:srgbClr val="0000FF"/>
                </a:solidFill>
              </a:rPr>
              <a:t>           30867</a:t>
            </a:r>
          </a:p>
          <a:p>
            <a:r>
              <a:rPr lang="nl-NL" sz="2000" dirty="0">
                <a:solidFill>
                  <a:srgbClr val="0000FF"/>
                </a:solidFill>
              </a:rPr>
              <a:t>   30866</a:t>
            </a:r>
          </a:p>
          <a:p>
            <a:r>
              <a:rPr lang="nl-NL" sz="2000" dirty="0" err="1" smtClean="0">
                <a:solidFill>
                  <a:srgbClr val="0000FF"/>
                </a:solidFill>
              </a:rPr>
              <a:t>chase</a:t>
            </a:r>
            <a:r>
              <a:rPr lang="nl-NL" sz="2000" dirty="0">
                <a:solidFill>
                  <a:srgbClr val="0000FF"/>
                </a:solidFill>
              </a:rPr>
              <a:t>$ </a:t>
            </a:r>
          </a:p>
        </p:txBody>
      </p:sp>
    </p:spTree>
    <p:extLst>
      <p:ext uri="{BB962C8B-B14F-4D97-AF65-F5344CB8AC3E}">
        <p14:creationId xmlns:p14="http://schemas.microsoft.com/office/powerpoint/2010/main" val="94329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Wait</a:t>
            </a:r>
          </a:p>
        </p:txBody>
      </p:sp>
      <p:pic>
        <p:nvPicPr>
          <p:cNvPr id="1556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3100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1" name="Picture 3" descr="wai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"/>
            <a:ext cx="48196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2" name="Freeform 4"/>
          <p:cNvSpPr>
            <a:spLocks noChangeArrowheads="1"/>
          </p:cNvSpPr>
          <p:nvPr/>
        </p:nvSpPr>
        <p:spPr bwMode="auto">
          <a:xfrm>
            <a:off x="5580063" y="1374775"/>
            <a:ext cx="1804987" cy="511175"/>
          </a:xfrm>
          <a:custGeom>
            <a:avLst/>
            <a:gdLst>
              <a:gd name="T0" fmla="*/ 1559288 w 1804908"/>
              <a:gd name="T1" fmla="*/ 147020 h 510567"/>
              <a:gd name="T2" fmla="*/ 1212781 w 1804908"/>
              <a:gd name="T3" fmla="*/ 88458 h 510567"/>
              <a:gd name="T4" fmla="*/ 1058774 w 1804908"/>
              <a:gd name="T5" fmla="*/ 49416 h 510567"/>
              <a:gd name="T6" fmla="*/ 1001029 w 1804908"/>
              <a:gd name="T7" fmla="*/ 29895 h 510567"/>
              <a:gd name="T8" fmla="*/ 866274 w 1804908"/>
              <a:gd name="T9" fmla="*/ 10373 h 510567"/>
              <a:gd name="T10" fmla="*/ 154007 w 1804908"/>
              <a:gd name="T11" fmla="*/ 68938 h 510567"/>
              <a:gd name="T12" fmla="*/ 96250 w 1804908"/>
              <a:gd name="T13" fmla="*/ 88458 h 510567"/>
              <a:gd name="T14" fmla="*/ 19252 w 1804908"/>
              <a:gd name="T15" fmla="*/ 127499 h 510567"/>
              <a:gd name="T16" fmla="*/ 0 w 1804908"/>
              <a:gd name="T17" fmla="*/ 186061 h 510567"/>
              <a:gd name="T18" fmla="*/ 19252 w 1804908"/>
              <a:gd name="T19" fmla="*/ 400788 h 510567"/>
              <a:gd name="T20" fmla="*/ 115502 w 1804908"/>
              <a:gd name="T21" fmla="*/ 478871 h 510567"/>
              <a:gd name="T22" fmla="*/ 442757 w 1804908"/>
              <a:gd name="T23" fmla="*/ 517911 h 510567"/>
              <a:gd name="T24" fmla="*/ 943272 w 1804908"/>
              <a:gd name="T25" fmla="*/ 498390 h 510567"/>
              <a:gd name="T26" fmla="*/ 1270538 w 1804908"/>
              <a:gd name="T27" fmla="*/ 478871 h 510567"/>
              <a:gd name="T28" fmla="*/ 1713296 w 1804908"/>
              <a:gd name="T29" fmla="*/ 459349 h 510567"/>
              <a:gd name="T30" fmla="*/ 1771046 w 1804908"/>
              <a:gd name="T31" fmla="*/ 420308 h 510567"/>
              <a:gd name="T32" fmla="*/ 1771046 w 1804908"/>
              <a:gd name="T33" fmla="*/ 244624 h 510567"/>
              <a:gd name="T34" fmla="*/ 1713296 w 1804908"/>
              <a:gd name="T35" fmla="*/ 186061 h 510567"/>
              <a:gd name="T36" fmla="*/ 1540036 w 1804908"/>
              <a:gd name="T37" fmla="*/ 107979 h 510567"/>
              <a:gd name="T38" fmla="*/ 1482291 w 1804908"/>
              <a:gd name="T39" fmla="*/ 88458 h 510567"/>
              <a:gd name="T40" fmla="*/ 1328284 w 1804908"/>
              <a:gd name="T41" fmla="*/ 88458 h 510567"/>
              <a:gd name="T42" fmla="*/ 1328284 w 1804908"/>
              <a:gd name="T43" fmla="*/ 88458 h 51056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04908"/>
              <a:gd name="T67" fmla="*/ 0 h 510567"/>
              <a:gd name="T68" fmla="*/ 1804908 w 1804908"/>
              <a:gd name="T69" fmla="*/ 510567 h 51056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04908" h="510567">
                <a:moveTo>
                  <a:pt x="1558472" y="144935"/>
                </a:moveTo>
                <a:cubicBezTo>
                  <a:pt x="1443030" y="125691"/>
                  <a:pt x="1327074" y="109310"/>
                  <a:pt x="1212145" y="87204"/>
                </a:cubicBezTo>
                <a:cubicBezTo>
                  <a:pt x="1160210" y="77215"/>
                  <a:pt x="1108395" y="65443"/>
                  <a:pt x="1058222" y="48716"/>
                </a:cubicBezTo>
                <a:cubicBezTo>
                  <a:pt x="1038982" y="42302"/>
                  <a:pt x="1020388" y="33451"/>
                  <a:pt x="1000501" y="29473"/>
                </a:cubicBezTo>
                <a:cubicBezTo>
                  <a:pt x="956032" y="20578"/>
                  <a:pt x="910712" y="16644"/>
                  <a:pt x="865818" y="10229"/>
                </a:cubicBezTo>
                <a:cubicBezTo>
                  <a:pt x="564078" y="28519"/>
                  <a:pt x="391739" y="0"/>
                  <a:pt x="153923" y="67960"/>
                </a:cubicBezTo>
                <a:cubicBezTo>
                  <a:pt x="134422" y="73533"/>
                  <a:pt x="114843" y="79214"/>
                  <a:pt x="96202" y="87204"/>
                </a:cubicBezTo>
                <a:cubicBezTo>
                  <a:pt x="69839" y="98504"/>
                  <a:pt x="44894" y="112862"/>
                  <a:pt x="19240" y="125691"/>
                </a:cubicBezTo>
                <a:cubicBezTo>
                  <a:pt x="12827" y="144935"/>
                  <a:pt x="0" y="163138"/>
                  <a:pt x="0" y="183423"/>
                </a:cubicBezTo>
                <a:cubicBezTo>
                  <a:pt x="0" y="254274"/>
                  <a:pt x="4397" y="325825"/>
                  <a:pt x="19240" y="395104"/>
                </a:cubicBezTo>
                <a:cubicBezTo>
                  <a:pt x="31002" y="450004"/>
                  <a:pt x="69077" y="462804"/>
                  <a:pt x="115442" y="472079"/>
                </a:cubicBezTo>
                <a:cubicBezTo>
                  <a:pt x="200513" y="489096"/>
                  <a:pt x="366197" y="502932"/>
                  <a:pt x="442529" y="510567"/>
                </a:cubicBezTo>
                <a:lnTo>
                  <a:pt x="942780" y="491323"/>
                </a:lnTo>
                <a:cubicBezTo>
                  <a:pt x="1051879" y="486248"/>
                  <a:pt x="1160785" y="477534"/>
                  <a:pt x="1269866" y="472079"/>
                </a:cubicBezTo>
                <a:lnTo>
                  <a:pt x="1712396" y="452836"/>
                </a:lnTo>
                <a:cubicBezTo>
                  <a:pt x="1731636" y="440007"/>
                  <a:pt x="1755672" y="432407"/>
                  <a:pt x="1770117" y="414348"/>
                </a:cubicBezTo>
                <a:cubicBezTo>
                  <a:pt x="1804908" y="370851"/>
                  <a:pt x="1786508" y="278040"/>
                  <a:pt x="1770117" y="241154"/>
                </a:cubicBezTo>
                <a:cubicBezTo>
                  <a:pt x="1759067" y="216286"/>
                  <a:pt x="1733300" y="200846"/>
                  <a:pt x="1712396" y="183423"/>
                </a:cubicBezTo>
                <a:cubicBezTo>
                  <a:pt x="1651415" y="132597"/>
                  <a:pt x="1623133" y="134420"/>
                  <a:pt x="1539232" y="106448"/>
                </a:cubicBezTo>
                <a:cubicBezTo>
                  <a:pt x="1519992" y="100033"/>
                  <a:pt x="1501792" y="87204"/>
                  <a:pt x="1481511" y="87204"/>
                </a:cubicBezTo>
                <a:lnTo>
                  <a:pt x="1327588" y="87204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53" name="Freeform 5"/>
          <p:cNvSpPr>
            <a:spLocks noChangeArrowheads="1"/>
          </p:cNvSpPr>
          <p:nvPr/>
        </p:nvSpPr>
        <p:spPr bwMode="auto">
          <a:xfrm>
            <a:off x="1371600" y="3810000"/>
            <a:ext cx="1347788" cy="990600"/>
          </a:xfrm>
          <a:custGeom>
            <a:avLst/>
            <a:gdLst>
              <a:gd name="T0" fmla="*/ 34982 w 1804908"/>
              <a:gd name="T1" fmla="*/ 800139395 h 510567"/>
              <a:gd name="T2" fmla="*/ 27207 w 1804908"/>
              <a:gd name="T3" fmla="*/ 481426460 h 510567"/>
              <a:gd name="T4" fmla="*/ 23753 w 1804908"/>
              <a:gd name="T5" fmla="*/ 268946444 h 510567"/>
              <a:gd name="T6" fmla="*/ 22457 w 1804908"/>
              <a:gd name="T7" fmla="*/ 162709558 h 510567"/>
              <a:gd name="T8" fmla="*/ 19434 w 1804908"/>
              <a:gd name="T9" fmla="*/ 56469937 h 510567"/>
              <a:gd name="T10" fmla="*/ 3455 w 1804908"/>
              <a:gd name="T11" fmla="*/ 375185805 h 510567"/>
              <a:gd name="T12" fmla="*/ 2160 w 1804908"/>
              <a:gd name="T13" fmla="*/ 481426460 h 510567"/>
              <a:gd name="T14" fmla="*/ 432 w 1804908"/>
              <a:gd name="T15" fmla="*/ 693899459 h 510567"/>
              <a:gd name="T16" fmla="*/ 0 w 1804908"/>
              <a:gd name="T17" fmla="*/ 1012620614 h 510567"/>
              <a:gd name="T18" fmla="*/ 432 w 1804908"/>
              <a:gd name="T19" fmla="*/ 2147483647 h 510567"/>
              <a:gd name="T20" fmla="*/ 2591 w 1804908"/>
              <a:gd name="T21" fmla="*/ 2147483647 h 510567"/>
              <a:gd name="T22" fmla="*/ 9933 w 1804908"/>
              <a:gd name="T23" fmla="*/ 2147483647 h 510567"/>
              <a:gd name="T24" fmla="*/ 21162 w 1804908"/>
              <a:gd name="T25" fmla="*/ 2147483647 h 510567"/>
              <a:gd name="T26" fmla="*/ 28504 w 1804908"/>
              <a:gd name="T27" fmla="*/ 2147483647 h 510567"/>
              <a:gd name="T28" fmla="*/ 38436 w 1804908"/>
              <a:gd name="T29" fmla="*/ 2147483647 h 510567"/>
              <a:gd name="T30" fmla="*/ 39732 w 1804908"/>
              <a:gd name="T31" fmla="*/ 2147483647 h 510567"/>
              <a:gd name="T32" fmla="*/ 39732 w 1804908"/>
              <a:gd name="T33" fmla="*/ 1331333221 h 510567"/>
              <a:gd name="T34" fmla="*/ 38436 w 1804908"/>
              <a:gd name="T35" fmla="*/ 1012620614 h 510567"/>
              <a:gd name="T36" fmla="*/ 34550 w 1804908"/>
              <a:gd name="T37" fmla="*/ 587665975 h 510567"/>
              <a:gd name="T38" fmla="*/ 33254 w 1804908"/>
              <a:gd name="T39" fmla="*/ 481426460 h 510567"/>
              <a:gd name="T40" fmla="*/ 29799 w 1804908"/>
              <a:gd name="T41" fmla="*/ 481426460 h 510567"/>
              <a:gd name="T42" fmla="*/ 29799 w 1804908"/>
              <a:gd name="T43" fmla="*/ 481426460 h 51056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04908"/>
              <a:gd name="T67" fmla="*/ 0 h 510567"/>
              <a:gd name="T68" fmla="*/ 1804908 w 1804908"/>
              <a:gd name="T69" fmla="*/ 510567 h 51056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04908" h="510567">
                <a:moveTo>
                  <a:pt x="1558472" y="144935"/>
                </a:moveTo>
                <a:cubicBezTo>
                  <a:pt x="1443030" y="125691"/>
                  <a:pt x="1327074" y="109310"/>
                  <a:pt x="1212145" y="87204"/>
                </a:cubicBezTo>
                <a:cubicBezTo>
                  <a:pt x="1160210" y="77215"/>
                  <a:pt x="1108395" y="65443"/>
                  <a:pt x="1058222" y="48716"/>
                </a:cubicBezTo>
                <a:cubicBezTo>
                  <a:pt x="1038982" y="42302"/>
                  <a:pt x="1020388" y="33451"/>
                  <a:pt x="1000501" y="29473"/>
                </a:cubicBezTo>
                <a:cubicBezTo>
                  <a:pt x="956032" y="20578"/>
                  <a:pt x="910712" y="16644"/>
                  <a:pt x="865818" y="10229"/>
                </a:cubicBezTo>
                <a:cubicBezTo>
                  <a:pt x="564078" y="28519"/>
                  <a:pt x="391739" y="0"/>
                  <a:pt x="153923" y="67960"/>
                </a:cubicBezTo>
                <a:cubicBezTo>
                  <a:pt x="134422" y="73533"/>
                  <a:pt x="114843" y="79214"/>
                  <a:pt x="96202" y="87204"/>
                </a:cubicBezTo>
                <a:cubicBezTo>
                  <a:pt x="69839" y="98504"/>
                  <a:pt x="44894" y="112862"/>
                  <a:pt x="19240" y="125691"/>
                </a:cubicBezTo>
                <a:cubicBezTo>
                  <a:pt x="12827" y="144935"/>
                  <a:pt x="0" y="163138"/>
                  <a:pt x="0" y="183423"/>
                </a:cubicBezTo>
                <a:cubicBezTo>
                  <a:pt x="0" y="254274"/>
                  <a:pt x="4397" y="325825"/>
                  <a:pt x="19240" y="395104"/>
                </a:cubicBezTo>
                <a:cubicBezTo>
                  <a:pt x="31002" y="450004"/>
                  <a:pt x="69077" y="462804"/>
                  <a:pt x="115442" y="472079"/>
                </a:cubicBezTo>
                <a:cubicBezTo>
                  <a:pt x="200513" y="489096"/>
                  <a:pt x="366197" y="502932"/>
                  <a:pt x="442529" y="510567"/>
                </a:cubicBezTo>
                <a:lnTo>
                  <a:pt x="942780" y="491323"/>
                </a:lnTo>
                <a:cubicBezTo>
                  <a:pt x="1051879" y="486248"/>
                  <a:pt x="1160785" y="477534"/>
                  <a:pt x="1269866" y="472079"/>
                </a:cubicBezTo>
                <a:lnTo>
                  <a:pt x="1712396" y="452836"/>
                </a:lnTo>
                <a:cubicBezTo>
                  <a:pt x="1731636" y="440007"/>
                  <a:pt x="1755672" y="432407"/>
                  <a:pt x="1770117" y="414348"/>
                </a:cubicBezTo>
                <a:cubicBezTo>
                  <a:pt x="1804908" y="370851"/>
                  <a:pt x="1786508" y="278040"/>
                  <a:pt x="1770117" y="241154"/>
                </a:cubicBezTo>
                <a:cubicBezTo>
                  <a:pt x="1759067" y="216286"/>
                  <a:pt x="1733300" y="200846"/>
                  <a:pt x="1712396" y="183423"/>
                </a:cubicBezTo>
                <a:cubicBezTo>
                  <a:pt x="1651415" y="132597"/>
                  <a:pt x="1623133" y="134420"/>
                  <a:pt x="1539232" y="106448"/>
                </a:cubicBezTo>
                <a:cubicBezTo>
                  <a:pt x="1519992" y="100033"/>
                  <a:pt x="1501792" y="87204"/>
                  <a:pt x="1481511" y="87204"/>
                </a:cubicBezTo>
                <a:lnTo>
                  <a:pt x="1327588" y="87204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5410200"/>
            <a:ext cx="388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 smtClean="0">
                <a:solidFill>
                  <a:srgbClr val="195F9E"/>
                </a:solidFill>
                <a:cs typeface="Arial" charset="0"/>
              </a:rPr>
              <a:t>Note</a:t>
            </a:r>
            <a:r>
              <a:rPr lang="en-US" sz="2000" dirty="0" smtClean="0">
                <a:solidFill>
                  <a:srgbClr val="195F9E"/>
                </a:solidFill>
                <a:cs typeface="Arial" charset="0"/>
              </a:rPr>
              <a:t>: in modern systems the </a:t>
            </a:r>
            <a:r>
              <a:rPr lang="en-US" sz="2000" b="1" dirty="0" smtClean="0">
                <a:solidFill>
                  <a:srgbClr val="195F9E"/>
                </a:solidFill>
                <a:cs typeface="Arial" charset="0"/>
              </a:rPr>
              <a:t>wait</a:t>
            </a:r>
            <a:r>
              <a:rPr lang="en-US" sz="2000" dirty="0" smtClean="0">
                <a:solidFill>
                  <a:srgbClr val="195F9E"/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195F9E"/>
                </a:solidFill>
                <a:cs typeface="Arial" charset="0"/>
              </a:rPr>
              <a:t>syscall</a:t>
            </a:r>
            <a:r>
              <a:rPr lang="en-US" sz="2000" dirty="0" smtClean="0">
                <a:solidFill>
                  <a:srgbClr val="195F9E"/>
                </a:solidFill>
                <a:cs typeface="Arial" charset="0"/>
              </a:rPr>
              <a:t> has many variants and options.</a:t>
            </a:r>
            <a:endParaRPr lang="en-US" sz="2000" dirty="0">
              <a:solidFill>
                <a:srgbClr val="195F9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80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Unix process API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68962" name="Text Box 3"/>
          <p:cNvSpPr txBox="1">
            <a:spLocks noChangeArrowheads="1"/>
          </p:cNvSpPr>
          <p:nvPr/>
        </p:nvSpPr>
        <p:spPr bwMode="auto">
          <a:xfrm>
            <a:off x="990600" y="2624138"/>
            <a:ext cx="3779838" cy="3330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Aft>
                <a:spcPts val="20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int pid;</a:t>
            </a:r>
          </a:p>
          <a:p>
            <a:pPr defTabSz="914400" eaLnBrk="1" hangingPunct="1">
              <a:lnSpc>
                <a:spcPct val="80000"/>
              </a:lnSpc>
              <a:spcAft>
                <a:spcPts val="20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int status = 0;</a:t>
            </a:r>
          </a:p>
          <a:p>
            <a:pPr defTabSz="914400" eaLnBrk="1" hangingPunct="1">
              <a:lnSpc>
                <a:spcPct val="80000"/>
              </a:lnSpc>
              <a:spcAft>
                <a:spcPts val="200"/>
              </a:spcAft>
            </a:pPr>
            <a:endParaRPr lang="en-US" sz="2000">
              <a:solidFill>
                <a:srgbClr val="000000"/>
              </a:solidFill>
              <a:cs typeface="Arial" charset="0"/>
            </a:endParaRPr>
          </a:p>
          <a:p>
            <a:pPr defTabSz="914400" eaLnBrk="1" hangingPunct="1">
              <a:lnSpc>
                <a:spcPct val="80000"/>
              </a:lnSpc>
              <a:spcAft>
                <a:spcPts val="20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if (pid = fork()) {</a:t>
            </a:r>
          </a:p>
          <a:p>
            <a:pPr defTabSz="914400" eaLnBrk="1" hangingPunct="1">
              <a:lnSpc>
                <a:spcPct val="80000"/>
              </a:lnSpc>
              <a:spcAft>
                <a:spcPts val="20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	/* parent */</a:t>
            </a:r>
          </a:p>
          <a:p>
            <a:pPr defTabSz="914400" eaLnBrk="1" hangingPunct="1">
              <a:lnSpc>
                <a:spcPct val="80000"/>
              </a:lnSpc>
              <a:spcAft>
                <a:spcPts val="20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	…..</a:t>
            </a:r>
          </a:p>
          <a:p>
            <a:pPr defTabSz="914400" eaLnBrk="1" hangingPunct="1">
              <a:lnSpc>
                <a:spcPct val="80000"/>
              </a:lnSpc>
              <a:spcAft>
                <a:spcPts val="20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	pid = wait(&amp;status);</a:t>
            </a:r>
          </a:p>
          <a:p>
            <a:pPr defTabSz="914400" eaLnBrk="1" hangingPunct="1">
              <a:lnSpc>
                <a:spcPct val="80000"/>
              </a:lnSpc>
              <a:spcAft>
                <a:spcPts val="20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} else {</a:t>
            </a:r>
          </a:p>
          <a:p>
            <a:pPr defTabSz="914400" eaLnBrk="1" hangingPunct="1">
              <a:lnSpc>
                <a:spcPct val="80000"/>
              </a:lnSpc>
              <a:spcAft>
                <a:spcPts val="20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	/* child */</a:t>
            </a:r>
          </a:p>
          <a:p>
            <a:pPr defTabSz="914400" eaLnBrk="1" hangingPunct="1">
              <a:lnSpc>
                <a:spcPct val="80000"/>
              </a:lnSpc>
              <a:spcAft>
                <a:spcPts val="20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	…..</a:t>
            </a:r>
          </a:p>
          <a:p>
            <a:pPr defTabSz="914400" eaLnBrk="1" hangingPunct="1">
              <a:lnSpc>
                <a:spcPct val="80000"/>
              </a:lnSpc>
              <a:spcAft>
                <a:spcPts val="20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	exit(status);</a:t>
            </a:r>
          </a:p>
          <a:p>
            <a:pPr defTabSz="914400" eaLnBrk="1" hangingPunct="1">
              <a:lnSpc>
                <a:spcPct val="80000"/>
              </a:lnSpc>
              <a:spcAft>
                <a:spcPts val="20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}</a:t>
            </a:r>
          </a:p>
        </p:txBody>
      </p:sp>
      <p:sp>
        <p:nvSpPr>
          <p:cNvPr id="168963" name="AutoShape 4"/>
          <p:cNvSpPr>
            <a:spLocks/>
          </p:cNvSpPr>
          <p:nvPr/>
        </p:nvSpPr>
        <p:spPr bwMode="auto">
          <a:xfrm>
            <a:off x="5562600" y="2057400"/>
            <a:ext cx="3194050" cy="3110595"/>
          </a:xfrm>
          <a:prstGeom prst="borderCallout2">
            <a:avLst>
              <a:gd name="adj1" fmla="val 6667"/>
              <a:gd name="adj2" fmla="val -2384"/>
              <a:gd name="adj3" fmla="val 14425"/>
              <a:gd name="adj4" fmla="val -31660"/>
              <a:gd name="adj5" fmla="val 70415"/>
              <a:gd name="adj6" fmla="val -80816"/>
            </a:avLst>
          </a:prstGeom>
          <a:solidFill>
            <a:srgbClr val="FFFFFF"/>
          </a:solidFill>
          <a:ln w="12700">
            <a:solidFill>
              <a:srgbClr val="33339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>
              <a:lnSpc>
                <a:spcPct val="80000"/>
              </a:lnSpc>
              <a:spcAft>
                <a:spcPts val="200"/>
              </a:spcAft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Parent uses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wait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to sleep until the child exits;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wait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returns child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pid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and status.</a:t>
            </a:r>
          </a:p>
          <a:p>
            <a:pPr defTabSz="914400">
              <a:lnSpc>
                <a:spcPct val="80000"/>
              </a:lnSpc>
              <a:spcAft>
                <a:spcPts val="200"/>
              </a:spcAft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pPr defTabSz="914400">
              <a:lnSpc>
                <a:spcPct val="80000"/>
              </a:lnSpc>
              <a:spcAft>
                <a:spcPts val="200"/>
              </a:spcAft>
            </a:pPr>
            <a:r>
              <a:rPr lang="en-US" b="1" dirty="0">
                <a:solidFill>
                  <a:srgbClr val="000000"/>
                </a:solidFill>
                <a:cs typeface="Arial" charset="0"/>
              </a:rPr>
              <a:t>Wait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variants allow wait on a specific child, or notification of stops and other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“signals”.</a:t>
            </a: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82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6425" cy="1554163"/>
          </a:xfrm>
        </p:spPr>
        <p:txBody>
          <a:bodyPr/>
          <a:lstStyle/>
          <a:p>
            <a:r>
              <a:rPr lang="en-US" sz="3600" dirty="0" smtClean="0"/>
              <a:t>But how do I run a new program?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001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3"/>
            <a:ext cx="8226425" cy="1554163"/>
          </a:xfrm>
        </p:spPr>
        <p:txBody>
          <a:bodyPr/>
          <a:lstStyle/>
          <a:p>
            <a:r>
              <a:rPr lang="en-US" sz="3600" dirty="0" smtClean="0"/>
              <a:t>But how do I run a new program?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4375"/>
            <a:ext cx="8226425" cy="4111625"/>
          </a:xfrm>
        </p:spPr>
        <p:txBody>
          <a:bodyPr/>
          <a:lstStyle/>
          <a:p>
            <a:r>
              <a:rPr lang="en-US" dirty="0" smtClean="0"/>
              <a:t>The child, or any process really, can </a:t>
            </a:r>
            <a:r>
              <a:rPr lang="en-US" b="1" dirty="0" smtClean="0"/>
              <a:t>replace its program </a:t>
            </a:r>
            <a:r>
              <a:rPr lang="en-US" dirty="0" smtClean="0"/>
              <a:t>in midstream.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exec* </a:t>
            </a:r>
            <a:r>
              <a:rPr lang="en-US" dirty="0" smtClean="0"/>
              <a:t>system call: “forget everything in my address space and reinitialize my entire address space with stuff from a named program file.”</a:t>
            </a:r>
          </a:p>
          <a:p>
            <a:r>
              <a:rPr lang="en-US" dirty="0" smtClean="0"/>
              <a:t>The exec system call </a:t>
            </a:r>
            <a:r>
              <a:rPr lang="en-US" b="1" dirty="0" smtClean="0"/>
              <a:t>never returns</a:t>
            </a:r>
            <a:r>
              <a:rPr lang="en-US" dirty="0" smtClean="0"/>
              <a:t>: the new program executes in the calling process until it dies (exits).</a:t>
            </a:r>
          </a:p>
          <a:p>
            <a:pPr lvl="1"/>
            <a:r>
              <a:rPr lang="en-US" dirty="0" smtClean="0"/>
              <a:t>The code from the parent program runs in the child process and controls its future.  The parent program selects the program that the child </a:t>
            </a:r>
            <a:r>
              <a:rPr lang="en-US" dirty="0" smtClean="0"/>
              <a:t>process will run (via </a:t>
            </a:r>
            <a:r>
              <a:rPr lang="en-US" b="1" dirty="0" smtClean="0"/>
              <a:t>exec</a:t>
            </a:r>
            <a:r>
              <a:rPr lang="en-US" dirty="0" smtClean="0"/>
              <a:t>), </a:t>
            </a:r>
            <a:r>
              <a:rPr lang="en-US" dirty="0" smtClean="0"/>
              <a:t>and sets up its connections to the outside world.  The child </a:t>
            </a:r>
            <a:r>
              <a:rPr lang="en-US" dirty="0" smtClean="0"/>
              <a:t>program doesn’t </a:t>
            </a:r>
            <a:r>
              <a:rPr lang="en-US" dirty="0" smtClean="0"/>
              <a:t>even know!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5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xec (original concept)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61134"/>
            <a:ext cx="7077783" cy="549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4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program: </a:t>
            </a:r>
            <a:r>
              <a:rPr lang="en-US" dirty="0" err="1" smtClean="0"/>
              <a:t>forkexec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384042"/>
            <a:ext cx="5867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…</a:t>
            </a:r>
            <a:endParaRPr lang="en-US" sz="2000" dirty="0"/>
          </a:p>
          <a:p>
            <a:r>
              <a:rPr lang="en-US" sz="2000" dirty="0" smtClean="0"/>
              <a:t>main</a:t>
            </a:r>
            <a:r>
              <a:rPr lang="en-US" sz="2000" dirty="0"/>
              <a:t>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argc</a:t>
            </a:r>
            <a:r>
              <a:rPr lang="en-US" sz="2000" dirty="0"/>
              <a:t>, char *</a:t>
            </a:r>
            <a:r>
              <a:rPr lang="en-US" sz="2000" dirty="0" err="1"/>
              <a:t>argv</a:t>
            </a:r>
            <a:r>
              <a:rPr lang="en-US" sz="2000" dirty="0"/>
              <a:t>[]</a:t>
            </a:r>
            <a:r>
              <a:rPr lang="en-US" sz="2000" dirty="0" smtClean="0"/>
              <a:t>) {</a:t>
            </a:r>
            <a:endParaRPr lang="en-US" sz="2000" dirty="0"/>
          </a:p>
          <a:p>
            <a:r>
              <a:rPr lang="en-US" sz="2000" dirty="0"/>
              <a:t>  </a:t>
            </a:r>
            <a:r>
              <a:rPr lang="en-US" sz="2000" dirty="0" err="1"/>
              <a:t>int</a:t>
            </a:r>
            <a:r>
              <a:rPr lang="en-US" sz="2000" dirty="0"/>
              <a:t> status;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rc</a:t>
            </a:r>
            <a:r>
              <a:rPr lang="en-US" sz="2000" dirty="0"/>
              <a:t> = fork();</a:t>
            </a:r>
          </a:p>
          <a:p>
            <a:r>
              <a:rPr lang="en-US" sz="2000" dirty="0"/>
              <a:t>  if (</a:t>
            </a:r>
            <a:r>
              <a:rPr lang="en-US" sz="2000" dirty="0" err="1"/>
              <a:t>rc</a:t>
            </a:r>
            <a:r>
              <a:rPr lang="en-US" sz="2000" dirty="0"/>
              <a:t> &lt; 0) {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perror</a:t>
            </a:r>
            <a:r>
              <a:rPr lang="en-US" sz="2000" dirty="0"/>
              <a:t>("fork failed: ");</a:t>
            </a:r>
          </a:p>
          <a:p>
            <a:r>
              <a:rPr lang="en-US" sz="2000" dirty="0"/>
              <a:t>    exit(1);</a:t>
            </a:r>
          </a:p>
          <a:p>
            <a:r>
              <a:rPr lang="en-US" sz="2000" dirty="0"/>
              <a:t>  } else if (</a:t>
            </a:r>
            <a:r>
              <a:rPr lang="en-US" sz="2000" dirty="0" err="1"/>
              <a:t>rc</a:t>
            </a:r>
            <a:r>
              <a:rPr lang="en-US" sz="2000" dirty="0"/>
              <a:t> == 0) {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argv</a:t>
            </a:r>
            <a:r>
              <a:rPr lang="en-US" sz="2000" dirty="0"/>
              <a:t>++;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execve</a:t>
            </a:r>
            <a:r>
              <a:rPr lang="en-US" sz="2000" dirty="0"/>
              <a:t>(</a:t>
            </a:r>
            <a:r>
              <a:rPr lang="en-US" sz="2000" dirty="0" err="1"/>
              <a:t>argv</a:t>
            </a:r>
            <a:r>
              <a:rPr lang="en-US" sz="2000" dirty="0"/>
              <a:t>[0], </a:t>
            </a:r>
            <a:r>
              <a:rPr lang="en-US" sz="2000" dirty="0" err="1"/>
              <a:t>argv</a:t>
            </a:r>
            <a:r>
              <a:rPr lang="en-US" sz="2000" dirty="0"/>
              <a:t>, 0);</a:t>
            </a:r>
          </a:p>
          <a:p>
            <a:r>
              <a:rPr lang="en-US" sz="2000" dirty="0"/>
              <a:t>  } else {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waitpid</a:t>
            </a:r>
            <a:r>
              <a:rPr lang="en-US" sz="2000" dirty="0"/>
              <a:t>(</a:t>
            </a:r>
            <a:r>
              <a:rPr lang="en-US" sz="2000" dirty="0" err="1"/>
              <a:t>rc</a:t>
            </a:r>
            <a:r>
              <a:rPr lang="en-US" sz="2000" dirty="0"/>
              <a:t>, &amp;status, 0);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printf</a:t>
            </a:r>
            <a:r>
              <a:rPr lang="en-US" sz="2000" dirty="0"/>
              <a:t>("child %d exited with status %d\n", </a:t>
            </a:r>
            <a:r>
              <a:rPr lang="en-US" sz="2000" dirty="0" err="1"/>
              <a:t>rc</a:t>
            </a:r>
            <a:r>
              <a:rPr lang="en-US" sz="2000" dirty="0"/>
              <a:t>,</a:t>
            </a:r>
          </a:p>
          <a:p>
            <a:r>
              <a:rPr lang="en-US" sz="2000" dirty="0"/>
              <a:t>	   WEXITSTATUS(status));</a:t>
            </a:r>
          </a:p>
          <a:p>
            <a:r>
              <a:rPr lang="en-US" sz="2000" dirty="0"/>
              <a:t>  }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8082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program: prog0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22098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600" dirty="0" err="1" smtClean="0"/>
              <a:t>int</a:t>
            </a:r>
            <a:r>
              <a:rPr lang="fr-FR" sz="3600" dirty="0" smtClean="0"/>
              <a:t> </a:t>
            </a:r>
          </a:p>
          <a:p>
            <a:r>
              <a:rPr lang="fr-FR" sz="3600" dirty="0" smtClean="0"/>
              <a:t>main()</a:t>
            </a:r>
          </a:p>
          <a:p>
            <a:r>
              <a:rPr lang="fr-FR" sz="3600" dirty="0" smtClean="0"/>
              <a:t>{</a:t>
            </a:r>
          </a:p>
          <a:p>
            <a:endParaRPr lang="fr-FR" sz="3600" dirty="0" smtClean="0"/>
          </a:p>
          <a:p>
            <a:r>
              <a:rPr lang="fr-FR" sz="3600" dirty="0" smtClean="0"/>
              <a:t>}</a:t>
            </a:r>
            <a:endParaRPr lang="fr-FR" sz="3600" dirty="0"/>
          </a:p>
        </p:txBody>
      </p:sp>
      <p:sp>
        <p:nvSpPr>
          <p:cNvPr id="2" name="Rectangle 1"/>
          <p:cNvSpPr/>
          <p:nvPr/>
        </p:nvSpPr>
        <p:spPr>
          <a:xfrm>
            <a:off x="3581400" y="2644170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hase$ cc –o </a:t>
            </a:r>
            <a:r>
              <a:rPr lang="en-US" dirty="0" err="1" smtClean="0">
                <a:solidFill>
                  <a:srgbClr val="0000FF"/>
                </a:solidFill>
              </a:rPr>
              <a:t>forkexec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forkexec.c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hase$ cc –o prog0 prog0.c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chase</a:t>
            </a:r>
            <a:r>
              <a:rPr lang="en-US" dirty="0">
                <a:solidFill>
                  <a:srgbClr val="0000FF"/>
                </a:solidFill>
              </a:rPr>
              <a:t>$ ./</a:t>
            </a:r>
            <a:r>
              <a:rPr lang="en-US" dirty="0" err="1">
                <a:solidFill>
                  <a:srgbClr val="0000FF"/>
                </a:solidFill>
              </a:rPr>
              <a:t>forkexec</a:t>
            </a:r>
            <a:r>
              <a:rPr lang="en-US" dirty="0">
                <a:solidFill>
                  <a:srgbClr val="0000FF"/>
                </a:solidFill>
              </a:rPr>
              <a:t> prog0</a:t>
            </a:r>
          </a:p>
          <a:p>
            <a:r>
              <a:rPr lang="en-US" dirty="0">
                <a:solidFill>
                  <a:srgbClr val="0000FF"/>
                </a:solidFill>
              </a:rPr>
              <a:t>child 19175 exited with status 0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chase</a:t>
            </a:r>
            <a:r>
              <a:rPr lang="en-US" dirty="0">
                <a:solidFill>
                  <a:srgbClr val="0000FF"/>
                </a:solidFill>
              </a:rPr>
              <a:t>$ </a:t>
            </a:r>
          </a:p>
        </p:txBody>
      </p:sp>
    </p:spTree>
    <p:extLst>
      <p:ext uri="{BB962C8B-B14F-4D97-AF65-F5344CB8AC3E}">
        <p14:creationId xmlns:p14="http://schemas.microsoft.com/office/powerpoint/2010/main" val="16234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305800" cy="1554163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imple I/O: </a:t>
            </a:r>
            <a:r>
              <a:rPr lang="en-US" dirty="0" err="1" smtClean="0"/>
              <a:t>args</a:t>
            </a:r>
            <a:r>
              <a:rPr lang="en-US" dirty="0" smtClean="0"/>
              <a:t> and </a:t>
            </a:r>
            <a:r>
              <a:rPr lang="en-US" dirty="0" err="1" smtClean="0"/>
              <a:t>printf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929348"/>
            <a:ext cx="548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#include &lt;</a:t>
            </a:r>
            <a:r>
              <a:rPr lang="en-US" sz="2000" dirty="0" err="1" smtClean="0"/>
              <a:t>stdio.h</a:t>
            </a:r>
            <a:r>
              <a:rPr lang="en-US" sz="2000" dirty="0" smtClean="0"/>
              <a:t>&gt;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main(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argc</a:t>
            </a:r>
            <a:r>
              <a:rPr lang="en-US" sz="2000" dirty="0" smtClean="0"/>
              <a:t>, char* </a:t>
            </a:r>
            <a:r>
              <a:rPr lang="en-US" sz="2000" dirty="0" err="1" smtClean="0"/>
              <a:t>argv</a:t>
            </a:r>
            <a:r>
              <a:rPr lang="en-US" sz="2000" dirty="0" smtClean="0"/>
              <a:t>[])</a:t>
            </a:r>
          </a:p>
          <a:p>
            <a:r>
              <a:rPr lang="en-US" sz="2000" dirty="0" smtClean="0"/>
              <a:t>{</a:t>
            </a:r>
          </a:p>
          <a:p>
            <a:r>
              <a:rPr lang="en-US" sz="2000" dirty="0" smtClean="0"/>
              <a:t>  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;</a:t>
            </a:r>
          </a:p>
          <a:p>
            <a:endParaRPr lang="en-US" sz="2000" dirty="0" smtClean="0"/>
          </a:p>
          <a:p>
            <a:r>
              <a:rPr lang="en-US" sz="2000" dirty="0" smtClean="0"/>
              <a:t>  </a:t>
            </a:r>
            <a:r>
              <a:rPr lang="en-US" sz="2000" dirty="0" err="1" smtClean="0"/>
              <a:t>printf</a:t>
            </a:r>
            <a:r>
              <a:rPr lang="en-US" sz="2000" dirty="0" smtClean="0"/>
              <a:t>("arguments: %d\n", </a:t>
            </a:r>
            <a:r>
              <a:rPr lang="en-US" sz="2000" dirty="0" err="1" smtClean="0"/>
              <a:t>argc</a:t>
            </a:r>
            <a:r>
              <a:rPr lang="en-US" sz="2000" dirty="0" smtClean="0"/>
              <a:t>);</a:t>
            </a:r>
          </a:p>
          <a:p>
            <a:r>
              <a:rPr lang="en-US" sz="2000" dirty="0" smtClean="0"/>
              <a:t>  for (</a:t>
            </a:r>
            <a:r>
              <a:rPr lang="en-US" sz="2000" dirty="0" err="1" smtClean="0"/>
              <a:t>i</a:t>
            </a:r>
            <a:r>
              <a:rPr lang="en-US" sz="2000" dirty="0" smtClean="0"/>
              <a:t>=0; </a:t>
            </a:r>
            <a:r>
              <a:rPr lang="en-US" sz="2000" dirty="0" err="1" smtClean="0"/>
              <a:t>i</a:t>
            </a:r>
            <a:r>
              <a:rPr lang="en-US" sz="2000" dirty="0" smtClean="0"/>
              <a:t>&lt;</a:t>
            </a:r>
            <a:r>
              <a:rPr lang="en-US" sz="2000" dirty="0" err="1" smtClean="0"/>
              <a:t>argc</a:t>
            </a:r>
            <a:r>
              <a:rPr lang="en-US" sz="2000" dirty="0" smtClean="0"/>
              <a:t>; </a:t>
            </a:r>
            <a:r>
              <a:rPr lang="en-US" sz="2000" dirty="0" err="1" smtClean="0"/>
              <a:t>i</a:t>
            </a:r>
            <a:r>
              <a:rPr lang="en-US" sz="2000" dirty="0" smtClean="0"/>
              <a:t>++) {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printf</a:t>
            </a:r>
            <a:r>
              <a:rPr lang="en-US" sz="2000" dirty="0" smtClean="0"/>
              <a:t>("%d: %s\n", </a:t>
            </a:r>
            <a:r>
              <a:rPr lang="en-US" sz="2000" dirty="0" err="1" smtClean="0"/>
              <a:t>i</a:t>
            </a:r>
            <a:r>
              <a:rPr lang="en-US" sz="2000" dirty="0" smtClean="0"/>
              <a:t>, </a:t>
            </a:r>
            <a:r>
              <a:rPr lang="en-US" sz="2000" dirty="0" err="1" smtClean="0"/>
              <a:t>argv</a:t>
            </a:r>
            <a:r>
              <a:rPr lang="en-US" sz="2000" dirty="0" smtClean="0"/>
              <a:t>[</a:t>
            </a:r>
            <a:r>
              <a:rPr lang="en-US" sz="2000" dirty="0" err="1" smtClean="0"/>
              <a:t>i</a:t>
            </a:r>
            <a:r>
              <a:rPr lang="en-US" sz="2000" dirty="0" smtClean="0"/>
              <a:t>]);</a:t>
            </a:r>
          </a:p>
          <a:p>
            <a:r>
              <a:rPr lang="en-US" sz="2000" dirty="0" smtClean="0"/>
              <a:t>  }</a:t>
            </a:r>
          </a:p>
          <a:p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419600" y="1676400"/>
            <a:ext cx="5486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chase$ cc –o prog1 prog1.c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chase</a:t>
            </a:r>
            <a:r>
              <a:rPr lang="en-US" dirty="0">
                <a:solidFill>
                  <a:srgbClr val="0000FF"/>
                </a:solidFill>
              </a:rPr>
              <a:t>$ ./</a:t>
            </a:r>
            <a:r>
              <a:rPr lang="en-US" dirty="0" err="1">
                <a:solidFill>
                  <a:srgbClr val="0000FF"/>
                </a:solidFill>
              </a:rPr>
              <a:t>forkexec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prog1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arguments: 1</a:t>
            </a:r>
          </a:p>
          <a:p>
            <a:r>
              <a:rPr lang="en-US" dirty="0">
                <a:solidFill>
                  <a:srgbClr val="0000FF"/>
                </a:solidFill>
              </a:rPr>
              <a:t>0: prog1</a:t>
            </a:r>
          </a:p>
          <a:p>
            <a:r>
              <a:rPr lang="en-US" dirty="0">
                <a:solidFill>
                  <a:srgbClr val="0000FF"/>
                </a:solidFill>
              </a:rPr>
              <a:t>child 19178 exited with status 0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chase</a:t>
            </a:r>
            <a:r>
              <a:rPr lang="en-US" dirty="0">
                <a:solidFill>
                  <a:srgbClr val="0000FF"/>
                </a:solidFill>
              </a:rPr>
              <a:t>$ ./</a:t>
            </a:r>
            <a:r>
              <a:rPr lang="en-US" dirty="0" err="1">
                <a:solidFill>
                  <a:srgbClr val="0000FF"/>
                </a:solidFill>
              </a:rPr>
              <a:t>forkexec</a:t>
            </a:r>
            <a:r>
              <a:rPr lang="en-US" dirty="0">
                <a:solidFill>
                  <a:srgbClr val="0000FF"/>
                </a:solidFill>
              </a:rPr>
              <a:t> prog1 one </a:t>
            </a:r>
            <a:r>
              <a:rPr lang="en-US" dirty="0" smtClean="0">
                <a:solidFill>
                  <a:srgbClr val="0000FF"/>
                </a:solidFill>
              </a:rPr>
              <a:t>2 3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arguments: 4</a:t>
            </a:r>
          </a:p>
          <a:p>
            <a:r>
              <a:rPr lang="en-US" dirty="0">
                <a:solidFill>
                  <a:srgbClr val="0000FF"/>
                </a:solidFill>
              </a:rPr>
              <a:t>0: prog1</a:t>
            </a:r>
          </a:p>
          <a:p>
            <a:r>
              <a:rPr lang="en-US" dirty="0">
                <a:solidFill>
                  <a:srgbClr val="0000FF"/>
                </a:solidFill>
              </a:rPr>
              <a:t>1: one</a:t>
            </a:r>
          </a:p>
          <a:p>
            <a:r>
              <a:rPr lang="en-US" dirty="0">
                <a:solidFill>
                  <a:srgbClr val="0000FF"/>
                </a:solidFill>
              </a:rPr>
              <a:t>2: </a:t>
            </a:r>
            <a:r>
              <a:rPr lang="en-US" dirty="0" smtClean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3: 3</a:t>
            </a:r>
          </a:p>
          <a:p>
            <a:r>
              <a:rPr lang="en-US" dirty="0">
                <a:solidFill>
                  <a:srgbClr val="0000FF"/>
                </a:solidFill>
              </a:rPr>
              <a:t>child 19181 exited with status 0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4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variables (rough)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52600" y="1447800"/>
            <a:ext cx="5791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#include &lt;</a:t>
            </a:r>
            <a:r>
              <a:rPr lang="en-US" dirty="0" err="1" smtClean="0"/>
              <a:t>stdio.h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#include &lt;</a:t>
            </a:r>
            <a:r>
              <a:rPr lang="en-US" dirty="0" err="1" smtClean="0"/>
              <a:t>stdlib.h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main(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argc</a:t>
            </a:r>
            <a:r>
              <a:rPr lang="en-US" dirty="0" smtClean="0"/>
              <a:t>, char* </a:t>
            </a:r>
            <a:r>
              <a:rPr lang="en-US" dirty="0" err="1" smtClean="0"/>
              <a:t>argv</a:t>
            </a:r>
            <a:r>
              <a:rPr lang="en-US" dirty="0" smtClean="0"/>
              <a:t>[], char* </a:t>
            </a:r>
            <a:r>
              <a:rPr lang="en-US" dirty="0" err="1" smtClean="0"/>
              <a:t>envp</a:t>
            </a:r>
            <a:r>
              <a:rPr lang="en-US" dirty="0" smtClean="0"/>
              <a:t>[])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int</a:t>
            </a:r>
            <a:r>
              <a:rPr lang="en-US" dirty="0" smtClean="0"/>
              <a:t> count = </a:t>
            </a:r>
            <a:r>
              <a:rPr lang="en-US" dirty="0" err="1" smtClean="0"/>
              <a:t>atoi</a:t>
            </a:r>
            <a:r>
              <a:rPr lang="en-US" dirty="0" smtClean="0"/>
              <a:t>(</a:t>
            </a:r>
            <a:r>
              <a:rPr lang="en-US" dirty="0" err="1" smtClean="0"/>
              <a:t>argv</a:t>
            </a:r>
            <a:r>
              <a:rPr lang="en-US" dirty="0" smtClean="0"/>
              <a:t>[1]);</a:t>
            </a:r>
          </a:p>
          <a:p>
            <a:endParaRPr lang="en-US" dirty="0" smtClean="0"/>
          </a:p>
          <a:p>
            <a:r>
              <a:rPr lang="en-US" dirty="0" smtClean="0"/>
              <a:t>  for (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 &lt; count; </a:t>
            </a:r>
            <a:r>
              <a:rPr lang="en-US" dirty="0" err="1" smtClean="0"/>
              <a:t>i</a:t>
            </a:r>
            <a:r>
              <a:rPr lang="en-US" dirty="0" smtClean="0"/>
              <a:t>++) {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printf</a:t>
            </a:r>
            <a:r>
              <a:rPr lang="en-US" dirty="0" smtClean="0"/>
              <a:t>("</a:t>
            </a:r>
            <a:r>
              <a:rPr lang="en-US" dirty="0" err="1" smtClean="0"/>
              <a:t>env</a:t>
            </a:r>
            <a:r>
              <a:rPr lang="en-US" dirty="0" smtClean="0"/>
              <a:t> %d: %s\n", </a:t>
            </a:r>
            <a:r>
              <a:rPr lang="en-US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envp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]);</a:t>
            </a:r>
          </a:p>
          <a:p>
            <a:r>
              <a:rPr lang="en-US" dirty="0" smtClean="0"/>
              <a:t>  }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8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09600"/>
            <a:ext cx="8226425" cy="1554163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</a:rPr>
              <a:t>Operating Systems: The Classical View</a:t>
            </a:r>
          </a:p>
        </p:txBody>
      </p:sp>
      <p:sp>
        <p:nvSpPr>
          <p:cNvPr id="140290" name="AutoShape 3"/>
          <p:cNvSpPr>
            <a:spLocks noChangeArrowheads="1"/>
          </p:cNvSpPr>
          <p:nvPr/>
        </p:nvSpPr>
        <p:spPr bwMode="auto">
          <a:xfrm>
            <a:off x="1947863" y="1804988"/>
            <a:ext cx="990600" cy="381000"/>
          </a:xfrm>
          <a:prstGeom prst="flowChartProcess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140291" name="AutoShape 4"/>
          <p:cNvSpPr>
            <a:spLocks noChangeArrowheads="1"/>
          </p:cNvSpPr>
          <p:nvPr/>
        </p:nvSpPr>
        <p:spPr bwMode="auto">
          <a:xfrm>
            <a:off x="1947863" y="2185988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/>
              <a:t>data</a:t>
            </a:r>
            <a:endParaRPr lang="en-US" sz="1400"/>
          </a:p>
        </p:txBody>
      </p:sp>
      <p:sp>
        <p:nvSpPr>
          <p:cNvPr id="140292" name="AutoShape 5"/>
          <p:cNvSpPr>
            <a:spLocks noChangeArrowheads="1"/>
          </p:cNvSpPr>
          <p:nvPr/>
        </p:nvSpPr>
        <p:spPr bwMode="auto">
          <a:xfrm>
            <a:off x="1947863" y="2414588"/>
            <a:ext cx="990600" cy="381000"/>
          </a:xfrm>
          <a:prstGeom prst="flowChartProcess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293" name="AutoShape 6"/>
          <p:cNvSpPr>
            <a:spLocks noChangeArrowheads="1"/>
          </p:cNvSpPr>
          <p:nvPr/>
        </p:nvSpPr>
        <p:spPr bwMode="auto">
          <a:xfrm>
            <a:off x="1947863" y="2795588"/>
            <a:ext cx="990600" cy="76200"/>
          </a:xfrm>
          <a:prstGeom prst="flowChartProcess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294" name="AutoShape 7"/>
          <p:cNvSpPr>
            <a:spLocks noChangeArrowheads="1"/>
          </p:cNvSpPr>
          <p:nvPr/>
        </p:nvSpPr>
        <p:spPr bwMode="auto">
          <a:xfrm>
            <a:off x="1947863" y="2871788"/>
            <a:ext cx="990600" cy="381000"/>
          </a:xfrm>
          <a:prstGeom prst="flowChartProcess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</p:txBody>
      </p:sp>
      <p:sp>
        <p:nvSpPr>
          <p:cNvPr id="140295" name="AutoShape 8"/>
          <p:cNvSpPr>
            <a:spLocks noChangeArrowheads="1"/>
          </p:cNvSpPr>
          <p:nvPr/>
        </p:nvSpPr>
        <p:spPr bwMode="auto">
          <a:xfrm>
            <a:off x="1947863" y="3252788"/>
            <a:ext cx="990600" cy="228600"/>
          </a:xfrm>
          <a:prstGeom prst="flowChartProcess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296" name="AutoShape 9"/>
          <p:cNvSpPr>
            <a:spLocks noChangeArrowheads="1"/>
          </p:cNvSpPr>
          <p:nvPr/>
        </p:nvSpPr>
        <p:spPr bwMode="auto">
          <a:xfrm>
            <a:off x="1947863" y="2185988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140297" name="AutoShape 10"/>
          <p:cNvSpPr>
            <a:spLocks noChangeArrowheads="1"/>
          </p:cNvSpPr>
          <p:nvPr/>
        </p:nvSpPr>
        <p:spPr bwMode="auto">
          <a:xfrm>
            <a:off x="1871663" y="4471988"/>
            <a:ext cx="5486400" cy="1143000"/>
          </a:xfrm>
          <a:prstGeom prst="flowChartProcess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298" name="AutoShape 11"/>
          <p:cNvSpPr>
            <a:spLocks noChangeArrowheads="1"/>
          </p:cNvSpPr>
          <p:nvPr/>
        </p:nvSpPr>
        <p:spPr bwMode="auto">
          <a:xfrm>
            <a:off x="2405063" y="3606800"/>
            <a:ext cx="76200" cy="762000"/>
          </a:xfrm>
          <a:prstGeom prst="upDownArrow">
            <a:avLst>
              <a:gd name="adj1" fmla="val 50000"/>
              <a:gd name="adj2" fmla="val 200000"/>
            </a:avLst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299" name="AutoShape 12"/>
          <p:cNvSpPr>
            <a:spLocks noChangeArrowheads="1"/>
          </p:cNvSpPr>
          <p:nvPr/>
        </p:nvSpPr>
        <p:spPr bwMode="auto">
          <a:xfrm>
            <a:off x="4538663" y="3582988"/>
            <a:ext cx="76200" cy="762000"/>
          </a:xfrm>
          <a:prstGeom prst="upDownArrow">
            <a:avLst>
              <a:gd name="adj1" fmla="val 50000"/>
              <a:gd name="adj2" fmla="val 200000"/>
            </a:avLst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300" name="AutoShape 13"/>
          <p:cNvSpPr>
            <a:spLocks noChangeArrowheads="1"/>
          </p:cNvSpPr>
          <p:nvPr/>
        </p:nvSpPr>
        <p:spPr bwMode="auto">
          <a:xfrm>
            <a:off x="6672263" y="3582988"/>
            <a:ext cx="76200" cy="762000"/>
          </a:xfrm>
          <a:prstGeom prst="upDownArrow">
            <a:avLst>
              <a:gd name="adj1" fmla="val 50000"/>
              <a:gd name="adj2" fmla="val 200000"/>
            </a:avLst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301" name="AutoShape 14"/>
          <p:cNvSpPr>
            <a:spLocks noChangeArrowheads="1"/>
          </p:cNvSpPr>
          <p:nvPr/>
        </p:nvSpPr>
        <p:spPr bwMode="auto">
          <a:xfrm>
            <a:off x="4081463" y="1804988"/>
            <a:ext cx="990600" cy="381000"/>
          </a:xfrm>
          <a:prstGeom prst="flowChartProcess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140302" name="AutoShape 15"/>
          <p:cNvSpPr>
            <a:spLocks noChangeArrowheads="1"/>
          </p:cNvSpPr>
          <p:nvPr/>
        </p:nvSpPr>
        <p:spPr bwMode="auto">
          <a:xfrm>
            <a:off x="4081463" y="2185988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/>
              <a:t>data</a:t>
            </a:r>
            <a:endParaRPr lang="en-US" sz="1400"/>
          </a:p>
        </p:txBody>
      </p:sp>
      <p:sp>
        <p:nvSpPr>
          <p:cNvPr id="140303" name="AutoShape 16"/>
          <p:cNvSpPr>
            <a:spLocks noChangeArrowheads="1"/>
          </p:cNvSpPr>
          <p:nvPr/>
        </p:nvSpPr>
        <p:spPr bwMode="auto">
          <a:xfrm>
            <a:off x="4081463" y="2414588"/>
            <a:ext cx="990600" cy="381000"/>
          </a:xfrm>
          <a:prstGeom prst="flowChartProcess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304" name="AutoShape 17"/>
          <p:cNvSpPr>
            <a:spLocks noChangeArrowheads="1"/>
          </p:cNvSpPr>
          <p:nvPr/>
        </p:nvSpPr>
        <p:spPr bwMode="auto">
          <a:xfrm>
            <a:off x="4081463" y="2795588"/>
            <a:ext cx="990600" cy="76200"/>
          </a:xfrm>
          <a:prstGeom prst="flowChartProcess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305" name="AutoShape 18"/>
          <p:cNvSpPr>
            <a:spLocks noChangeArrowheads="1"/>
          </p:cNvSpPr>
          <p:nvPr/>
        </p:nvSpPr>
        <p:spPr bwMode="auto">
          <a:xfrm>
            <a:off x="4081463" y="2871788"/>
            <a:ext cx="990600" cy="381000"/>
          </a:xfrm>
          <a:prstGeom prst="flowChartProcess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</p:txBody>
      </p:sp>
      <p:sp>
        <p:nvSpPr>
          <p:cNvPr id="140306" name="AutoShape 19"/>
          <p:cNvSpPr>
            <a:spLocks noChangeArrowheads="1"/>
          </p:cNvSpPr>
          <p:nvPr/>
        </p:nvSpPr>
        <p:spPr bwMode="auto">
          <a:xfrm>
            <a:off x="4081463" y="3252788"/>
            <a:ext cx="990600" cy="228600"/>
          </a:xfrm>
          <a:prstGeom prst="flowChartProcess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307" name="AutoShape 20"/>
          <p:cNvSpPr>
            <a:spLocks noChangeArrowheads="1"/>
          </p:cNvSpPr>
          <p:nvPr/>
        </p:nvSpPr>
        <p:spPr bwMode="auto">
          <a:xfrm>
            <a:off x="4081463" y="2185988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140308" name="AutoShape 21"/>
          <p:cNvSpPr>
            <a:spLocks noChangeArrowheads="1"/>
          </p:cNvSpPr>
          <p:nvPr/>
        </p:nvSpPr>
        <p:spPr bwMode="auto">
          <a:xfrm>
            <a:off x="6215063" y="1804988"/>
            <a:ext cx="990600" cy="381000"/>
          </a:xfrm>
          <a:prstGeom prst="flowChartProcess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140309" name="AutoShape 22"/>
          <p:cNvSpPr>
            <a:spLocks noChangeArrowheads="1"/>
          </p:cNvSpPr>
          <p:nvPr/>
        </p:nvSpPr>
        <p:spPr bwMode="auto">
          <a:xfrm>
            <a:off x="6215063" y="2185988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140310" name="AutoShape 23"/>
          <p:cNvSpPr>
            <a:spLocks noChangeArrowheads="1"/>
          </p:cNvSpPr>
          <p:nvPr/>
        </p:nvSpPr>
        <p:spPr bwMode="auto">
          <a:xfrm>
            <a:off x="6215063" y="2414588"/>
            <a:ext cx="990600" cy="381000"/>
          </a:xfrm>
          <a:prstGeom prst="flowChartProcess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311" name="AutoShape 24"/>
          <p:cNvSpPr>
            <a:spLocks noChangeArrowheads="1"/>
          </p:cNvSpPr>
          <p:nvPr/>
        </p:nvSpPr>
        <p:spPr bwMode="auto">
          <a:xfrm>
            <a:off x="6215063" y="2795588"/>
            <a:ext cx="990600" cy="76200"/>
          </a:xfrm>
          <a:prstGeom prst="flowChartProcess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312" name="AutoShape 25"/>
          <p:cNvSpPr>
            <a:spLocks noChangeArrowheads="1"/>
          </p:cNvSpPr>
          <p:nvPr/>
        </p:nvSpPr>
        <p:spPr bwMode="auto">
          <a:xfrm>
            <a:off x="6215063" y="2871788"/>
            <a:ext cx="990600" cy="381000"/>
          </a:xfrm>
          <a:prstGeom prst="flowChartProcess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</p:txBody>
      </p:sp>
      <p:sp>
        <p:nvSpPr>
          <p:cNvPr id="140313" name="AutoShape 26"/>
          <p:cNvSpPr>
            <a:spLocks noChangeArrowheads="1"/>
          </p:cNvSpPr>
          <p:nvPr/>
        </p:nvSpPr>
        <p:spPr bwMode="auto">
          <a:xfrm>
            <a:off x="6215063" y="3252788"/>
            <a:ext cx="990600" cy="228600"/>
          </a:xfrm>
          <a:prstGeom prst="flowChartProcess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grpSp>
        <p:nvGrpSpPr>
          <p:cNvPr id="140314" name="Group 27"/>
          <p:cNvGrpSpPr>
            <a:grpSpLocks/>
          </p:cNvGrpSpPr>
          <p:nvPr/>
        </p:nvGrpSpPr>
        <p:grpSpPr bwMode="auto">
          <a:xfrm>
            <a:off x="4335463" y="4837113"/>
            <a:ext cx="404812" cy="404812"/>
            <a:chOff x="4784" y="2819"/>
            <a:chExt cx="255" cy="255"/>
          </a:xfrm>
        </p:grpSpPr>
        <p:sp>
          <p:nvSpPr>
            <p:cNvPr id="140344" name="Oval 28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0345" name="AutoShape 29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0346" name="AutoShape 30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140315" name="Group 31"/>
          <p:cNvGrpSpPr>
            <a:grpSpLocks/>
          </p:cNvGrpSpPr>
          <p:nvPr/>
        </p:nvGrpSpPr>
        <p:grpSpPr bwMode="auto">
          <a:xfrm>
            <a:off x="6508750" y="4837113"/>
            <a:ext cx="404813" cy="404812"/>
            <a:chOff x="4201" y="2912"/>
            <a:chExt cx="255" cy="255"/>
          </a:xfrm>
        </p:grpSpPr>
        <p:sp>
          <p:nvSpPr>
            <p:cNvPr id="140341" name="Oval 32"/>
            <p:cNvSpPr>
              <a:spLocks noChangeArrowheads="1"/>
            </p:cNvSpPr>
            <p:nvPr/>
          </p:nvSpPr>
          <p:spPr bwMode="auto">
            <a:xfrm>
              <a:off x="4201" y="2912"/>
              <a:ext cx="255" cy="255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0342" name="AutoShape 33"/>
            <p:cNvSpPr>
              <a:spLocks noChangeArrowheads="1"/>
            </p:cNvSpPr>
            <p:nvPr/>
          </p:nvSpPr>
          <p:spPr bwMode="auto">
            <a:xfrm flipH="1">
              <a:off x="4290" y="2968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0343" name="AutoShape 34"/>
            <p:cNvSpPr>
              <a:spLocks noChangeArrowheads="1"/>
            </p:cNvSpPr>
            <p:nvPr/>
          </p:nvSpPr>
          <p:spPr bwMode="auto">
            <a:xfrm rot="-8460389">
              <a:off x="4212" y="2946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140316" name="Group 35"/>
          <p:cNvGrpSpPr>
            <a:grpSpLocks/>
          </p:cNvGrpSpPr>
          <p:nvPr/>
        </p:nvGrpSpPr>
        <p:grpSpPr bwMode="auto">
          <a:xfrm>
            <a:off x="2233613" y="4837113"/>
            <a:ext cx="400050" cy="400050"/>
            <a:chOff x="3689" y="1658"/>
            <a:chExt cx="576" cy="576"/>
          </a:xfrm>
        </p:grpSpPr>
        <p:grpSp>
          <p:nvGrpSpPr>
            <p:cNvPr id="140337" name="Group 36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140339" name="Oval 37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140340" name="AutoShape 38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</p:grpSp>
        <p:sp>
          <p:nvSpPr>
            <p:cNvPr id="140338" name="AutoShape 39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140317" name="Group 40"/>
          <p:cNvGrpSpPr>
            <a:grpSpLocks/>
          </p:cNvGrpSpPr>
          <p:nvPr/>
        </p:nvGrpSpPr>
        <p:grpSpPr bwMode="auto">
          <a:xfrm>
            <a:off x="2212975" y="2541588"/>
            <a:ext cx="400050" cy="400050"/>
            <a:chOff x="3689" y="1658"/>
            <a:chExt cx="576" cy="576"/>
          </a:xfrm>
        </p:grpSpPr>
        <p:grpSp>
          <p:nvGrpSpPr>
            <p:cNvPr id="140333" name="Group 41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140335" name="Oval 42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140336" name="AutoShape 43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</p:grpSp>
        <p:sp>
          <p:nvSpPr>
            <p:cNvPr id="140334" name="AutoShape 44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140318" name="Group 45"/>
          <p:cNvGrpSpPr>
            <a:grpSpLocks/>
          </p:cNvGrpSpPr>
          <p:nvPr/>
        </p:nvGrpSpPr>
        <p:grpSpPr bwMode="auto">
          <a:xfrm>
            <a:off x="4397375" y="2520950"/>
            <a:ext cx="404813" cy="404813"/>
            <a:chOff x="4784" y="2819"/>
            <a:chExt cx="255" cy="255"/>
          </a:xfrm>
        </p:grpSpPr>
        <p:sp>
          <p:nvSpPr>
            <p:cNvPr id="140330" name="Oval 46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0331" name="AutoShape 47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0332" name="AutoShape 48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140319" name="Group 49"/>
          <p:cNvGrpSpPr>
            <a:grpSpLocks/>
          </p:cNvGrpSpPr>
          <p:nvPr/>
        </p:nvGrpSpPr>
        <p:grpSpPr bwMode="auto">
          <a:xfrm>
            <a:off x="6538913" y="2511425"/>
            <a:ext cx="404812" cy="404813"/>
            <a:chOff x="4201" y="2912"/>
            <a:chExt cx="255" cy="255"/>
          </a:xfrm>
        </p:grpSpPr>
        <p:sp>
          <p:nvSpPr>
            <p:cNvPr id="140327" name="Oval 50"/>
            <p:cNvSpPr>
              <a:spLocks noChangeArrowheads="1"/>
            </p:cNvSpPr>
            <p:nvPr/>
          </p:nvSpPr>
          <p:spPr bwMode="auto">
            <a:xfrm>
              <a:off x="4201" y="2912"/>
              <a:ext cx="255" cy="255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0328" name="AutoShape 51"/>
            <p:cNvSpPr>
              <a:spLocks noChangeArrowheads="1"/>
            </p:cNvSpPr>
            <p:nvPr/>
          </p:nvSpPr>
          <p:spPr bwMode="auto">
            <a:xfrm flipH="1">
              <a:off x="4290" y="2968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0329" name="AutoShape 52"/>
            <p:cNvSpPr>
              <a:spLocks noChangeArrowheads="1"/>
            </p:cNvSpPr>
            <p:nvPr/>
          </p:nvSpPr>
          <p:spPr bwMode="auto">
            <a:xfrm rot="-8460389">
              <a:off x="4212" y="2946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sp>
        <p:nvSpPr>
          <p:cNvPr id="140320" name="Text Box 53"/>
          <p:cNvSpPr txBox="1">
            <a:spLocks noChangeArrowheads="1"/>
          </p:cNvSpPr>
          <p:nvPr/>
        </p:nvSpPr>
        <p:spPr bwMode="auto">
          <a:xfrm>
            <a:off x="228600" y="1828800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6A6"/>
                </a:solidFill>
              </a:rPr>
              <a:t>Programs run as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6A6"/>
                </a:solidFill>
              </a:rPr>
              <a:t>independent processes. </a:t>
            </a:r>
          </a:p>
        </p:txBody>
      </p:sp>
      <p:sp>
        <p:nvSpPr>
          <p:cNvPr id="140321" name="Text Box 54"/>
          <p:cNvSpPr txBox="1">
            <a:spLocks noChangeArrowheads="1"/>
          </p:cNvSpPr>
          <p:nvPr/>
        </p:nvSpPr>
        <p:spPr bwMode="auto">
          <a:xfrm>
            <a:off x="2590800" y="3657600"/>
            <a:ext cx="183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6A6"/>
                </a:solidFill>
              </a:rPr>
              <a:t>Protected system calls </a:t>
            </a:r>
          </a:p>
        </p:txBody>
      </p:sp>
      <p:sp>
        <p:nvSpPr>
          <p:cNvPr id="140322" name="Text Box 55"/>
          <p:cNvSpPr txBox="1">
            <a:spLocks noChangeArrowheads="1"/>
          </p:cNvSpPr>
          <p:nvPr/>
        </p:nvSpPr>
        <p:spPr bwMode="auto">
          <a:xfrm>
            <a:off x="4754563" y="3657600"/>
            <a:ext cx="183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6A6"/>
                </a:solidFill>
                <a:cs typeface="Arial" charset="0"/>
              </a:rPr>
              <a:t>...and upcalls (e.g., signals)</a:t>
            </a:r>
            <a:endParaRPr lang="en-US" sz="2000">
              <a:solidFill>
                <a:srgbClr val="0036A6"/>
              </a:solidFill>
              <a:cs typeface="Arial" charset="0"/>
            </a:endParaRPr>
          </a:p>
        </p:txBody>
      </p:sp>
      <p:sp>
        <p:nvSpPr>
          <p:cNvPr id="140323" name="Text Box 56"/>
          <p:cNvSpPr txBox="1">
            <a:spLocks noChangeArrowheads="1"/>
          </p:cNvSpPr>
          <p:nvPr/>
        </p:nvSpPr>
        <p:spPr bwMode="auto">
          <a:xfrm>
            <a:off x="149225" y="4267200"/>
            <a:ext cx="15843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6A6"/>
                </a:solidFill>
                <a:cs typeface="Arial" charset="0"/>
              </a:rPr>
              <a:t>Protected OS kernel mediates access to shared resources.</a:t>
            </a:r>
          </a:p>
        </p:txBody>
      </p:sp>
      <p:sp>
        <p:nvSpPr>
          <p:cNvPr id="140324" name="Text Box 57"/>
          <p:cNvSpPr txBox="1">
            <a:spLocks noChangeArrowheads="1"/>
          </p:cNvSpPr>
          <p:nvPr/>
        </p:nvSpPr>
        <p:spPr bwMode="auto">
          <a:xfrm>
            <a:off x="7634288" y="4267200"/>
            <a:ext cx="12827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6A6"/>
                </a:solidFill>
              </a:rPr>
              <a:t>Threads enter the kernel for OS services.</a:t>
            </a:r>
          </a:p>
        </p:txBody>
      </p:sp>
      <p:sp>
        <p:nvSpPr>
          <p:cNvPr id="140325" name="Text Box 58"/>
          <p:cNvSpPr txBox="1">
            <a:spLocks noChangeArrowheads="1"/>
          </p:cNvSpPr>
          <p:nvPr/>
        </p:nvSpPr>
        <p:spPr bwMode="auto">
          <a:xfrm>
            <a:off x="7239000" y="1754188"/>
            <a:ext cx="18256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6A6"/>
                </a:solidFill>
              </a:rPr>
              <a:t>Each process has a private virtual address space and one or more threads.</a:t>
            </a:r>
          </a:p>
        </p:txBody>
      </p:sp>
      <p:sp>
        <p:nvSpPr>
          <p:cNvPr id="140326" name="Rectangle 59"/>
          <p:cNvSpPr>
            <a:spLocks noChangeArrowheads="1"/>
          </p:cNvSpPr>
          <p:nvPr/>
        </p:nvSpPr>
        <p:spPr bwMode="auto">
          <a:xfrm>
            <a:off x="1472713" y="6107390"/>
            <a:ext cx="6408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0036A6"/>
                </a:solidFill>
              </a:rPr>
              <a:t>The kernel code and data are protected from untrusted </a:t>
            </a:r>
            <a:r>
              <a:rPr lang="en-US" sz="1800" dirty="0" smtClean="0">
                <a:solidFill>
                  <a:srgbClr val="0036A6"/>
                </a:solidFill>
              </a:rPr>
              <a:t>code.</a:t>
            </a:r>
            <a:endParaRPr lang="en-US" sz="1800" dirty="0">
              <a:solidFill>
                <a:srgbClr val="003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7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variables (rough)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378089"/>
            <a:ext cx="838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chase$ cc –o env0 env0.c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chase$ ./env0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fr-FR" sz="2000" b="1" dirty="0">
                <a:solidFill>
                  <a:srgbClr val="E8161F"/>
                </a:solidFill>
              </a:rPr>
              <a:t>Segmentation </a:t>
            </a:r>
            <a:r>
              <a:rPr lang="fr-FR" sz="2000" b="1" dirty="0" err="1">
                <a:solidFill>
                  <a:srgbClr val="E8161F"/>
                </a:solidFill>
              </a:rPr>
              <a:t>fault</a:t>
            </a:r>
            <a:r>
              <a:rPr lang="fr-FR" sz="2000" b="1" dirty="0">
                <a:solidFill>
                  <a:srgbClr val="E8161F"/>
                </a:solidFill>
              </a:rPr>
              <a:t>: 11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chase$ ./env0 12</a:t>
            </a:r>
          </a:p>
          <a:p>
            <a:r>
              <a:rPr lang="en-US" sz="2000" dirty="0" err="1">
                <a:solidFill>
                  <a:srgbClr val="0000FF"/>
                </a:solidFill>
              </a:rPr>
              <a:t>env</a:t>
            </a:r>
            <a:r>
              <a:rPr lang="en-US" sz="2000" dirty="0">
                <a:solidFill>
                  <a:srgbClr val="0000FF"/>
                </a:solidFill>
              </a:rPr>
              <a:t> 0: TERM_PROGRAM=</a:t>
            </a:r>
            <a:r>
              <a:rPr lang="en-US" sz="2000" dirty="0" err="1">
                <a:solidFill>
                  <a:srgbClr val="0000FF"/>
                </a:solidFill>
              </a:rPr>
              <a:t>Apple_Terminal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err="1">
                <a:solidFill>
                  <a:srgbClr val="0000FF"/>
                </a:solidFill>
              </a:rPr>
              <a:t>env</a:t>
            </a:r>
            <a:r>
              <a:rPr lang="en-US" sz="2000" dirty="0">
                <a:solidFill>
                  <a:srgbClr val="0000FF"/>
                </a:solidFill>
              </a:rPr>
              <a:t> 1: TERM=xterm-256color</a:t>
            </a:r>
          </a:p>
          <a:p>
            <a:r>
              <a:rPr lang="en-US" sz="2000" dirty="0" err="1">
                <a:solidFill>
                  <a:srgbClr val="0000FF"/>
                </a:solidFill>
              </a:rPr>
              <a:t>env</a:t>
            </a:r>
            <a:r>
              <a:rPr lang="en-US" sz="2000" dirty="0">
                <a:solidFill>
                  <a:srgbClr val="0000FF"/>
                </a:solidFill>
              </a:rPr>
              <a:t> 2: SHELL=/bin/bash</a:t>
            </a:r>
          </a:p>
          <a:p>
            <a:r>
              <a:rPr lang="en-US" sz="2000" dirty="0" err="1">
                <a:solidFill>
                  <a:srgbClr val="0000FF"/>
                </a:solidFill>
              </a:rPr>
              <a:t>env</a:t>
            </a:r>
            <a:r>
              <a:rPr lang="en-US" sz="2000" dirty="0">
                <a:solidFill>
                  <a:srgbClr val="0000FF"/>
                </a:solidFill>
              </a:rPr>
              <a:t> 3: TMPDIR=/</a:t>
            </a:r>
            <a:r>
              <a:rPr lang="en-US" sz="2000" dirty="0" err="1">
                <a:solidFill>
                  <a:srgbClr val="0000FF"/>
                </a:solidFill>
              </a:rPr>
              <a:t>var</a:t>
            </a:r>
            <a:r>
              <a:rPr lang="en-US" sz="2000" dirty="0">
                <a:solidFill>
                  <a:srgbClr val="0000FF"/>
                </a:solidFill>
              </a:rPr>
              <a:t>/folders/td/ng76cpqn4zl1wrs57hldf1vm0000gn/T/</a:t>
            </a:r>
          </a:p>
          <a:p>
            <a:r>
              <a:rPr lang="en-US" sz="2000" dirty="0" err="1">
                <a:solidFill>
                  <a:srgbClr val="0000FF"/>
                </a:solidFill>
              </a:rPr>
              <a:t>env</a:t>
            </a:r>
            <a:r>
              <a:rPr lang="en-US" sz="2000" dirty="0">
                <a:solidFill>
                  <a:srgbClr val="0000FF"/>
                </a:solidFill>
              </a:rPr>
              <a:t> 4: </a:t>
            </a:r>
            <a:r>
              <a:rPr lang="en-US" sz="2000" dirty="0" err="1">
                <a:solidFill>
                  <a:srgbClr val="0000FF"/>
                </a:solidFill>
              </a:rPr>
              <a:t>Apple_PubSub_Socket_Render</a:t>
            </a:r>
            <a:r>
              <a:rPr lang="en-US" sz="2000" dirty="0">
                <a:solidFill>
                  <a:srgbClr val="0000FF"/>
                </a:solidFill>
              </a:rPr>
              <a:t>=/</a:t>
            </a:r>
            <a:r>
              <a:rPr lang="en-US" sz="2000" dirty="0" err="1">
                <a:solidFill>
                  <a:srgbClr val="0000FF"/>
                </a:solidFill>
              </a:rPr>
              <a:t>tmp</a:t>
            </a:r>
            <a:r>
              <a:rPr lang="en-US" sz="2000" dirty="0">
                <a:solidFill>
                  <a:srgbClr val="0000FF"/>
                </a:solidFill>
              </a:rPr>
              <a:t>/launch-OtU5Bb/Render</a:t>
            </a:r>
          </a:p>
          <a:p>
            <a:r>
              <a:rPr lang="en-US" sz="2000" dirty="0" err="1">
                <a:solidFill>
                  <a:srgbClr val="0000FF"/>
                </a:solidFill>
              </a:rPr>
              <a:t>env</a:t>
            </a:r>
            <a:r>
              <a:rPr lang="en-US" sz="2000" dirty="0">
                <a:solidFill>
                  <a:srgbClr val="0000FF"/>
                </a:solidFill>
              </a:rPr>
              <a:t> 5: TERM_PROGRAM_VERSION=309</a:t>
            </a:r>
          </a:p>
          <a:p>
            <a:r>
              <a:rPr lang="en-US" sz="2000" dirty="0" err="1">
                <a:solidFill>
                  <a:srgbClr val="0000FF"/>
                </a:solidFill>
              </a:rPr>
              <a:t>env</a:t>
            </a:r>
            <a:r>
              <a:rPr lang="en-US" sz="2000" dirty="0">
                <a:solidFill>
                  <a:srgbClr val="0000FF"/>
                </a:solidFill>
              </a:rPr>
              <a:t> 6: OLDPWD=/Users/chase/c210-stuff</a:t>
            </a:r>
          </a:p>
          <a:p>
            <a:r>
              <a:rPr lang="en-US" sz="2000" dirty="0" err="1">
                <a:solidFill>
                  <a:srgbClr val="0000FF"/>
                </a:solidFill>
              </a:rPr>
              <a:t>env</a:t>
            </a:r>
            <a:r>
              <a:rPr lang="en-US" sz="2000" dirty="0">
                <a:solidFill>
                  <a:srgbClr val="0000FF"/>
                </a:solidFill>
              </a:rPr>
              <a:t> 7: TERM_SESSION_ID=FFCE3A14-1D4B-</a:t>
            </a:r>
            <a:r>
              <a:rPr lang="en-US" sz="2000" dirty="0" smtClean="0">
                <a:solidFill>
                  <a:srgbClr val="0000FF"/>
                </a:solidFill>
              </a:rPr>
              <a:t>4B08…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err="1">
                <a:solidFill>
                  <a:srgbClr val="0000FF"/>
                </a:solidFill>
              </a:rPr>
              <a:t>env</a:t>
            </a:r>
            <a:r>
              <a:rPr lang="en-US" sz="2000" dirty="0">
                <a:solidFill>
                  <a:srgbClr val="0000FF"/>
                </a:solidFill>
              </a:rPr>
              <a:t> 8: USER=chase</a:t>
            </a:r>
          </a:p>
          <a:p>
            <a:r>
              <a:rPr lang="en-US" sz="2000" dirty="0" err="1">
                <a:solidFill>
                  <a:srgbClr val="0000FF"/>
                </a:solidFill>
              </a:rPr>
              <a:t>env</a:t>
            </a:r>
            <a:r>
              <a:rPr lang="en-US" sz="2000" dirty="0">
                <a:solidFill>
                  <a:srgbClr val="0000FF"/>
                </a:solidFill>
              </a:rPr>
              <a:t> 9: COMMAND_MODE=unix2003</a:t>
            </a:r>
          </a:p>
          <a:p>
            <a:r>
              <a:rPr lang="en-US" sz="2000" dirty="0" err="1">
                <a:solidFill>
                  <a:srgbClr val="0000FF"/>
                </a:solidFill>
              </a:rPr>
              <a:t>env</a:t>
            </a:r>
            <a:r>
              <a:rPr lang="en-US" sz="2000" dirty="0">
                <a:solidFill>
                  <a:srgbClr val="0000FF"/>
                </a:solidFill>
              </a:rPr>
              <a:t> 10: SSH_AUTH_SOCK=/</a:t>
            </a:r>
            <a:r>
              <a:rPr lang="en-US" sz="2000" dirty="0" err="1">
                <a:solidFill>
                  <a:srgbClr val="0000FF"/>
                </a:solidFill>
              </a:rPr>
              <a:t>tmp</a:t>
            </a:r>
            <a:r>
              <a:rPr lang="en-US" sz="2000" dirty="0">
                <a:solidFill>
                  <a:srgbClr val="0000FF"/>
                </a:solidFill>
              </a:rPr>
              <a:t>/launch-W03wn2/Listeners</a:t>
            </a:r>
          </a:p>
          <a:p>
            <a:r>
              <a:rPr lang="en-US" sz="2000" dirty="0" err="1">
                <a:solidFill>
                  <a:srgbClr val="0000FF"/>
                </a:solidFill>
              </a:rPr>
              <a:t>env</a:t>
            </a:r>
            <a:r>
              <a:rPr lang="en-US" sz="2000" dirty="0">
                <a:solidFill>
                  <a:srgbClr val="0000FF"/>
                </a:solidFill>
              </a:rPr>
              <a:t> 11: __CF_USER_TEXT_ENCODING=0x1F5:0:0</a:t>
            </a:r>
          </a:p>
          <a:p>
            <a:r>
              <a:rPr lang="en-US" sz="2000" dirty="0">
                <a:solidFill>
                  <a:srgbClr val="0000FF"/>
                </a:solidFill>
              </a:rPr>
              <a:t>chase$ 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2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variables (safer)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447800"/>
            <a:ext cx="579120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#include &lt;</a:t>
            </a:r>
            <a:r>
              <a:rPr lang="en-US" sz="1800" dirty="0" err="1"/>
              <a:t>stdio.h</a:t>
            </a:r>
            <a:r>
              <a:rPr lang="en-US" sz="1800" dirty="0"/>
              <a:t>&gt;</a:t>
            </a:r>
          </a:p>
          <a:p>
            <a:r>
              <a:rPr lang="en-US" sz="1800" dirty="0"/>
              <a:t>#include &lt;</a:t>
            </a:r>
            <a:r>
              <a:rPr lang="en-US" sz="1800" dirty="0" err="1"/>
              <a:t>stdlib.h</a:t>
            </a:r>
            <a:r>
              <a:rPr lang="en-US" sz="1800" dirty="0"/>
              <a:t>&gt;</a:t>
            </a:r>
          </a:p>
          <a:p>
            <a:endParaRPr lang="en-US" sz="1800" dirty="0"/>
          </a:p>
          <a:p>
            <a:r>
              <a:rPr lang="en-US" sz="1800" dirty="0" err="1"/>
              <a:t>int</a:t>
            </a:r>
            <a:r>
              <a:rPr lang="en-US" sz="1800" dirty="0"/>
              <a:t> </a:t>
            </a:r>
          </a:p>
          <a:p>
            <a:r>
              <a:rPr lang="en-US" sz="1800" dirty="0"/>
              <a:t>main(</a:t>
            </a:r>
            <a:r>
              <a:rPr lang="en-US" sz="1800" dirty="0" err="1"/>
              <a:t>int</a:t>
            </a:r>
            <a:r>
              <a:rPr lang="en-US" sz="1800" dirty="0"/>
              <a:t> </a:t>
            </a:r>
            <a:r>
              <a:rPr lang="en-US" sz="1800" dirty="0" err="1"/>
              <a:t>argc</a:t>
            </a:r>
            <a:r>
              <a:rPr lang="en-US" sz="1800" dirty="0"/>
              <a:t>, char* </a:t>
            </a:r>
            <a:r>
              <a:rPr lang="en-US" sz="1800" dirty="0" err="1"/>
              <a:t>argv</a:t>
            </a:r>
            <a:r>
              <a:rPr lang="en-US" sz="1800" dirty="0"/>
              <a:t>[], char* </a:t>
            </a:r>
            <a:r>
              <a:rPr lang="en-US" sz="1800" dirty="0" err="1"/>
              <a:t>envp</a:t>
            </a:r>
            <a:r>
              <a:rPr lang="en-US" sz="1800" dirty="0"/>
              <a:t>[])</a:t>
            </a:r>
          </a:p>
          <a:p>
            <a:r>
              <a:rPr lang="en-US" sz="1800" dirty="0"/>
              <a:t>{</a:t>
            </a:r>
          </a:p>
          <a:p>
            <a:r>
              <a:rPr lang="en-US" sz="1800" dirty="0"/>
              <a:t>  </a:t>
            </a:r>
            <a:r>
              <a:rPr lang="en-US" sz="1800" dirty="0" err="1"/>
              <a:t>int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;</a:t>
            </a:r>
          </a:p>
          <a:p>
            <a:r>
              <a:rPr lang="en-US" sz="1800" dirty="0"/>
              <a:t>  </a:t>
            </a:r>
            <a:r>
              <a:rPr lang="en-US" sz="1800" dirty="0" err="1"/>
              <a:t>int</a:t>
            </a:r>
            <a:r>
              <a:rPr lang="en-US" sz="1800" dirty="0"/>
              <a:t> count;</a:t>
            </a:r>
          </a:p>
          <a:p>
            <a:endParaRPr lang="en-US" sz="1800" dirty="0"/>
          </a:p>
          <a:p>
            <a:r>
              <a:rPr lang="en-US" sz="1800" dirty="0"/>
              <a:t>  if (</a:t>
            </a:r>
            <a:r>
              <a:rPr lang="en-US" sz="1800" dirty="0" err="1"/>
              <a:t>argc</a:t>
            </a:r>
            <a:r>
              <a:rPr lang="en-US" sz="1800" dirty="0"/>
              <a:t> &lt; 2) {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fprintf</a:t>
            </a:r>
            <a:r>
              <a:rPr lang="en-US" sz="1800" dirty="0"/>
              <a:t>(</a:t>
            </a:r>
            <a:r>
              <a:rPr lang="en-US" sz="1800" dirty="0" err="1"/>
              <a:t>stderr</a:t>
            </a:r>
            <a:r>
              <a:rPr lang="en-US" sz="1800" dirty="0" smtClean="0"/>
              <a:t>,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"</a:t>
            </a:r>
            <a:r>
              <a:rPr lang="en-US" sz="1800" dirty="0"/>
              <a:t>Usage: %s &lt;count&gt;\n", </a:t>
            </a:r>
            <a:r>
              <a:rPr lang="en-US" sz="1800" dirty="0" err="1"/>
              <a:t>argv</a:t>
            </a:r>
            <a:r>
              <a:rPr lang="en-US" sz="1800" dirty="0"/>
              <a:t>[0]);</a:t>
            </a:r>
          </a:p>
          <a:p>
            <a:r>
              <a:rPr lang="en-US" sz="1800" dirty="0"/>
              <a:t>    </a:t>
            </a:r>
            <a:r>
              <a:rPr lang="en-US" sz="1800" b="1" dirty="0">
                <a:solidFill>
                  <a:srgbClr val="E8161F"/>
                </a:solidFill>
              </a:rPr>
              <a:t>exit(1);</a:t>
            </a:r>
          </a:p>
          <a:p>
            <a:r>
              <a:rPr lang="en-US" sz="1800" dirty="0"/>
              <a:t>  }</a:t>
            </a:r>
          </a:p>
          <a:p>
            <a:r>
              <a:rPr lang="en-US" sz="1800" dirty="0"/>
              <a:t>  count = </a:t>
            </a:r>
            <a:r>
              <a:rPr lang="en-US" sz="1800" dirty="0" err="1"/>
              <a:t>atoi</a:t>
            </a:r>
            <a:r>
              <a:rPr lang="en-US" sz="1800" dirty="0"/>
              <a:t>(</a:t>
            </a:r>
            <a:r>
              <a:rPr lang="en-US" sz="1800" dirty="0" err="1"/>
              <a:t>argv</a:t>
            </a:r>
            <a:r>
              <a:rPr lang="en-US" sz="1800" dirty="0"/>
              <a:t>[1]);</a:t>
            </a:r>
          </a:p>
          <a:p>
            <a:endParaRPr lang="en-US" sz="1800" dirty="0"/>
          </a:p>
          <a:p>
            <a:r>
              <a:rPr lang="en-US" sz="1800" dirty="0"/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6800" y="1793081"/>
            <a:ext cx="5791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/>
          </a:p>
          <a:p>
            <a:r>
              <a:rPr lang="en-US" sz="1800" dirty="0" smtClean="0"/>
              <a:t>for </a:t>
            </a:r>
            <a:r>
              <a:rPr lang="en-US" sz="1800" dirty="0"/>
              <a:t>(</a:t>
            </a:r>
            <a:r>
              <a:rPr lang="en-US" sz="1800" dirty="0" err="1"/>
              <a:t>i</a:t>
            </a:r>
            <a:r>
              <a:rPr lang="en-US" sz="1800" dirty="0"/>
              <a:t>=0; </a:t>
            </a:r>
            <a:r>
              <a:rPr lang="en-US" sz="1800" dirty="0" err="1"/>
              <a:t>i</a:t>
            </a:r>
            <a:r>
              <a:rPr lang="en-US" sz="1800" dirty="0"/>
              <a:t> &lt; count; </a:t>
            </a:r>
            <a:r>
              <a:rPr lang="en-US" sz="1800" dirty="0" err="1"/>
              <a:t>i</a:t>
            </a:r>
            <a:r>
              <a:rPr lang="en-US" sz="1800" dirty="0"/>
              <a:t>++) {</a:t>
            </a:r>
          </a:p>
          <a:p>
            <a:r>
              <a:rPr lang="en-US" sz="1800" dirty="0"/>
              <a:t>    if (</a:t>
            </a:r>
            <a:r>
              <a:rPr lang="en-US" sz="1800" dirty="0" err="1"/>
              <a:t>envp</a:t>
            </a:r>
            <a:r>
              <a:rPr lang="en-US" sz="1800" dirty="0"/>
              <a:t> == 0) {</a:t>
            </a:r>
          </a:p>
          <a:p>
            <a:r>
              <a:rPr lang="en-US" sz="1800" dirty="0"/>
              <a:t>      </a:t>
            </a:r>
            <a:r>
              <a:rPr lang="en-US" sz="1800" dirty="0" err="1"/>
              <a:t>printf</a:t>
            </a:r>
            <a:r>
              <a:rPr lang="en-US" sz="1800" dirty="0"/>
              <a:t>("</a:t>
            </a:r>
            <a:r>
              <a:rPr lang="en-US" sz="1800" dirty="0" err="1"/>
              <a:t>env</a:t>
            </a:r>
            <a:r>
              <a:rPr lang="en-US" sz="1800" dirty="0"/>
              <a:t> %d: nothing!\n", </a:t>
            </a:r>
            <a:r>
              <a:rPr lang="en-US" sz="1800" dirty="0" err="1"/>
              <a:t>i</a:t>
            </a:r>
            <a:r>
              <a:rPr lang="en-US" sz="1800" dirty="0"/>
              <a:t>);</a:t>
            </a:r>
          </a:p>
          <a:p>
            <a:r>
              <a:rPr lang="en-US" sz="1800" b="1" dirty="0">
                <a:solidFill>
                  <a:srgbClr val="E8161F"/>
                </a:solidFill>
              </a:rPr>
              <a:t>      exit(1);</a:t>
            </a:r>
          </a:p>
          <a:p>
            <a:r>
              <a:rPr lang="en-US" sz="1800" dirty="0"/>
              <a:t>    }</a:t>
            </a:r>
          </a:p>
          <a:p>
            <a:r>
              <a:rPr lang="en-US" sz="1800" dirty="0"/>
              <a:t>    else if (</a:t>
            </a:r>
            <a:r>
              <a:rPr lang="en-US" sz="1800" dirty="0" err="1"/>
              <a:t>envp</a:t>
            </a:r>
            <a:r>
              <a:rPr lang="en-US" sz="1800" dirty="0"/>
              <a:t>[</a:t>
            </a:r>
            <a:r>
              <a:rPr lang="en-US" sz="1800" dirty="0" err="1"/>
              <a:t>i</a:t>
            </a:r>
            <a:r>
              <a:rPr lang="en-US" sz="1800" dirty="0"/>
              <a:t>] == 0) {</a:t>
            </a:r>
          </a:p>
          <a:p>
            <a:r>
              <a:rPr lang="en-US" sz="1800" dirty="0"/>
              <a:t>      </a:t>
            </a:r>
            <a:r>
              <a:rPr lang="en-US" sz="1800" dirty="0" err="1"/>
              <a:t>printf</a:t>
            </a:r>
            <a:r>
              <a:rPr lang="en-US" sz="1800" dirty="0"/>
              <a:t>("</a:t>
            </a:r>
            <a:r>
              <a:rPr lang="en-US" sz="1800" dirty="0" err="1"/>
              <a:t>env</a:t>
            </a:r>
            <a:r>
              <a:rPr lang="en-US" sz="1800" dirty="0"/>
              <a:t> %d: null!\n", </a:t>
            </a:r>
            <a:r>
              <a:rPr lang="en-US" sz="1800" dirty="0" err="1"/>
              <a:t>i</a:t>
            </a:r>
            <a:r>
              <a:rPr lang="en-US" sz="1800" dirty="0"/>
              <a:t>);</a:t>
            </a:r>
          </a:p>
          <a:p>
            <a:r>
              <a:rPr lang="en-US" sz="1800" b="1" dirty="0">
                <a:solidFill>
                  <a:srgbClr val="E8161F"/>
                </a:solidFill>
              </a:rPr>
              <a:t>      exit(1);</a:t>
            </a:r>
          </a:p>
          <a:p>
            <a:r>
              <a:rPr lang="en-US" sz="1800" dirty="0"/>
              <a:t>    } else</a:t>
            </a:r>
          </a:p>
          <a:p>
            <a:r>
              <a:rPr lang="en-US" sz="1800" dirty="0"/>
              <a:t>      </a:t>
            </a:r>
            <a:r>
              <a:rPr lang="en-US" sz="1800" dirty="0" err="1"/>
              <a:t>printf</a:t>
            </a:r>
            <a:r>
              <a:rPr lang="en-US" sz="1800" dirty="0"/>
              <a:t>("</a:t>
            </a:r>
            <a:r>
              <a:rPr lang="en-US" sz="1800" dirty="0" err="1"/>
              <a:t>env</a:t>
            </a:r>
            <a:r>
              <a:rPr lang="en-US" sz="1800" dirty="0"/>
              <a:t> %d: %s\n", </a:t>
            </a:r>
            <a:r>
              <a:rPr lang="en-US" sz="1800" dirty="0" err="1"/>
              <a:t>i</a:t>
            </a:r>
            <a:r>
              <a:rPr lang="en-US" sz="1800" dirty="0"/>
              <a:t>, </a:t>
            </a:r>
            <a:r>
              <a:rPr lang="en-US" sz="1800" dirty="0" err="1"/>
              <a:t>envp</a:t>
            </a:r>
            <a:r>
              <a:rPr lang="en-US" sz="1800" dirty="0"/>
              <a:t>[</a:t>
            </a:r>
            <a:r>
              <a:rPr lang="en-US" sz="1800" dirty="0" err="1"/>
              <a:t>i</a:t>
            </a:r>
            <a:r>
              <a:rPr lang="en-US" sz="1800" dirty="0"/>
              <a:t>]);</a:t>
            </a:r>
          </a:p>
          <a:p>
            <a:r>
              <a:rPr lang="en-US" sz="1800" dirty="0"/>
              <a:t>  }</a:t>
            </a:r>
          </a:p>
          <a:p>
            <a:r>
              <a:rPr lang="en-US" sz="18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1816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7"/>
            <a:ext cx="8226425" cy="1554163"/>
          </a:xfrm>
        </p:spPr>
        <p:txBody>
          <a:bodyPr/>
          <a:lstStyle/>
          <a:p>
            <a:r>
              <a:rPr lang="en-US" dirty="0" smtClean="0"/>
              <a:t>Where do environment variables come from?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2014478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chase$ cc –o </a:t>
            </a:r>
            <a:r>
              <a:rPr lang="en-US" sz="2000" dirty="0" err="1" smtClean="0">
                <a:solidFill>
                  <a:srgbClr val="0000FF"/>
                </a:solidFill>
              </a:rPr>
              <a:t>env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env.c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chase$ ./</a:t>
            </a:r>
            <a:r>
              <a:rPr lang="en-US" sz="2000" dirty="0" err="1" smtClean="0">
                <a:solidFill>
                  <a:srgbClr val="0000FF"/>
                </a:solidFill>
              </a:rPr>
              <a:t>env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chase$ ./</a:t>
            </a:r>
            <a:r>
              <a:rPr lang="en-US" sz="2000" dirty="0" err="1">
                <a:solidFill>
                  <a:srgbClr val="0000FF"/>
                </a:solidFill>
              </a:rPr>
              <a:t>forkexec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env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Usage: </a:t>
            </a:r>
            <a:r>
              <a:rPr lang="en-US" sz="2000" dirty="0" err="1">
                <a:solidFill>
                  <a:srgbClr val="0000FF"/>
                </a:solidFill>
              </a:rPr>
              <a:t>env</a:t>
            </a:r>
            <a:r>
              <a:rPr lang="en-US" sz="2000" dirty="0">
                <a:solidFill>
                  <a:srgbClr val="0000FF"/>
                </a:solidFill>
              </a:rPr>
              <a:t> &lt;count&gt;</a:t>
            </a:r>
          </a:p>
          <a:p>
            <a:r>
              <a:rPr lang="en-US" sz="2000" dirty="0">
                <a:solidFill>
                  <a:srgbClr val="0000FF"/>
                </a:solidFill>
              </a:rPr>
              <a:t>child 19195 exited with status </a:t>
            </a:r>
            <a:r>
              <a:rPr lang="en-US" sz="2000" dirty="0" smtClean="0">
                <a:solidFill>
                  <a:srgbClr val="0000FF"/>
                </a:solidFill>
              </a:rPr>
              <a:t>1</a:t>
            </a:r>
          </a:p>
          <a:p>
            <a:r>
              <a:rPr lang="en-US" sz="2000" dirty="0">
                <a:solidFill>
                  <a:srgbClr val="0000FF"/>
                </a:solidFill>
              </a:rPr>
              <a:t>chase$ ./</a:t>
            </a:r>
            <a:r>
              <a:rPr lang="en-US" sz="2000" dirty="0" err="1">
                <a:solidFill>
                  <a:srgbClr val="0000FF"/>
                </a:solidFill>
              </a:rPr>
              <a:t>forkexec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env</a:t>
            </a:r>
            <a:r>
              <a:rPr lang="en-US" sz="2000" dirty="0">
                <a:solidFill>
                  <a:srgbClr val="0000FF"/>
                </a:solidFill>
              </a:rPr>
              <a:t> 1</a:t>
            </a:r>
          </a:p>
          <a:p>
            <a:r>
              <a:rPr lang="en-US" sz="2000" b="1" dirty="0" err="1">
                <a:solidFill>
                  <a:srgbClr val="E8161F"/>
                </a:solidFill>
              </a:rPr>
              <a:t>env</a:t>
            </a:r>
            <a:r>
              <a:rPr lang="en-US" sz="2000" b="1" dirty="0">
                <a:solidFill>
                  <a:srgbClr val="E8161F"/>
                </a:solidFill>
              </a:rPr>
              <a:t> 0: null!</a:t>
            </a:r>
          </a:p>
          <a:p>
            <a:r>
              <a:rPr lang="en-US" sz="2000" dirty="0">
                <a:solidFill>
                  <a:srgbClr val="0000FF"/>
                </a:solidFill>
              </a:rPr>
              <a:t>child 19263 exited with status </a:t>
            </a:r>
            <a:r>
              <a:rPr lang="en-US" sz="2000" dirty="0" smtClean="0">
                <a:solidFill>
                  <a:srgbClr val="0000FF"/>
                </a:solidFill>
              </a:rPr>
              <a:t>1</a:t>
            </a:r>
          </a:p>
          <a:p>
            <a:r>
              <a:rPr lang="en-US" sz="2000" dirty="0">
                <a:solidFill>
                  <a:srgbClr val="0000FF"/>
                </a:solidFill>
              </a:rPr>
              <a:t>chase$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2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</a:t>
            </a:r>
            <a:r>
              <a:rPr lang="en-US" dirty="0" err="1" smtClean="0"/>
              <a:t>orkexec</a:t>
            </a:r>
            <a:r>
              <a:rPr lang="en-US" dirty="0" smtClean="0"/>
              <a:t> revisited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770995"/>
            <a:ext cx="5867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E8161F"/>
                </a:solidFill>
              </a:rPr>
              <a:t>char *</a:t>
            </a:r>
            <a:r>
              <a:rPr lang="en-US" sz="2000" b="1" dirty="0" err="1">
                <a:solidFill>
                  <a:srgbClr val="E8161F"/>
                </a:solidFill>
              </a:rPr>
              <a:t>lala</a:t>
            </a:r>
            <a:r>
              <a:rPr lang="en-US" sz="2000" b="1" dirty="0">
                <a:solidFill>
                  <a:srgbClr val="E8161F"/>
                </a:solidFill>
              </a:rPr>
              <a:t> = "</a:t>
            </a:r>
            <a:r>
              <a:rPr lang="en-US" sz="2000" b="1" dirty="0" err="1">
                <a:solidFill>
                  <a:srgbClr val="E8161F"/>
                </a:solidFill>
              </a:rPr>
              <a:t>lalala</a:t>
            </a:r>
            <a:r>
              <a:rPr lang="en-US" sz="2000" b="1" dirty="0">
                <a:solidFill>
                  <a:srgbClr val="E8161F"/>
                </a:solidFill>
              </a:rPr>
              <a:t>\</a:t>
            </a:r>
            <a:r>
              <a:rPr lang="en-US" sz="2000" dirty="0"/>
              <a:t>n";</a:t>
            </a:r>
          </a:p>
          <a:p>
            <a:r>
              <a:rPr lang="en-US" sz="2000" dirty="0"/>
              <a:t>char *nothing = 0;</a:t>
            </a:r>
          </a:p>
          <a:p>
            <a:r>
              <a:rPr lang="en-US" sz="2000" dirty="0" smtClean="0"/>
              <a:t>…</a:t>
            </a:r>
            <a:endParaRPr lang="en-US" sz="2000" dirty="0"/>
          </a:p>
          <a:p>
            <a:r>
              <a:rPr lang="en-US" sz="2000" dirty="0" smtClean="0"/>
              <a:t>main</a:t>
            </a:r>
            <a:r>
              <a:rPr lang="en-US" sz="2000" dirty="0"/>
              <a:t>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argc</a:t>
            </a:r>
            <a:r>
              <a:rPr lang="en-US" sz="2000" dirty="0"/>
              <a:t>, char *</a:t>
            </a:r>
            <a:r>
              <a:rPr lang="en-US" sz="2000" dirty="0" err="1"/>
              <a:t>argv</a:t>
            </a:r>
            <a:r>
              <a:rPr lang="en-US" sz="2000" dirty="0"/>
              <a:t>[</a:t>
            </a:r>
            <a:r>
              <a:rPr lang="en-US" sz="2000" dirty="0" smtClean="0"/>
              <a:t>]) {</a:t>
            </a:r>
            <a:endParaRPr lang="en-US" sz="2000" dirty="0"/>
          </a:p>
          <a:p>
            <a:r>
              <a:rPr lang="en-US" sz="2000" dirty="0"/>
              <a:t>  </a:t>
            </a:r>
            <a:r>
              <a:rPr lang="en-US" sz="2000" dirty="0" err="1"/>
              <a:t>int</a:t>
            </a:r>
            <a:r>
              <a:rPr lang="en-US" sz="2000" dirty="0"/>
              <a:t> status;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rc</a:t>
            </a:r>
            <a:r>
              <a:rPr lang="en-US" sz="2000" dirty="0"/>
              <a:t> = fork();</a:t>
            </a:r>
          </a:p>
          <a:p>
            <a:r>
              <a:rPr lang="en-US" sz="2000" dirty="0"/>
              <a:t>  if (</a:t>
            </a:r>
            <a:r>
              <a:rPr lang="en-US" sz="2000" dirty="0" err="1"/>
              <a:t>rc</a:t>
            </a:r>
            <a:r>
              <a:rPr lang="en-US" sz="2000" dirty="0"/>
              <a:t> &lt; 0) {</a:t>
            </a:r>
          </a:p>
          <a:p>
            <a:r>
              <a:rPr lang="en-US" sz="2000" dirty="0"/>
              <a:t>    </a:t>
            </a:r>
            <a:r>
              <a:rPr lang="en-US" sz="2000" dirty="0" smtClean="0"/>
              <a:t>…</a:t>
            </a:r>
            <a:endParaRPr lang="en-US" sz="2000" dirty="0"/>
          </a:p>
          <a:p>
            <a:r>
              <a:rPr lang="en-US" sz="2000" dirty="0"/>
              <a:t>  } else if (</a:t>
            </a:r>
            <a:r>
              <a:rPr lang="en-US" sz="2000" dirty="0" err="1"/>
              <a:t>rc</a:t>
            </a:r>
            <a:r>
              <a:rPr lang="en-US" sz="2000" dirty="0"/>
              <a:t> == 0) {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argv</a:t>
            </a:r>
            <a:r>
              <a:rPr lang="en-US" sz="2000" dirty="0"/>
              <a:t>++;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execve</a:t>
            </a:r>
            <a:r>
              <a:rPr lang="en-US" sz="2000" dirty="0"/>
              <a:t>(</a:t>
            </a:r>
            <a:r>
              <a:rPr lang="en-US" sz="2000" dirty="0" err="1"/>
              <a:t>argv</a:t>
            </a:r>
            <a:r>
              <a:rPr lang="en-US" sz="2000" dirty="0"/>
              <a:t>[0], </a:t>
            </a:r>
            <a:r>
              <a:rPr lang="en-US" sz="2000" dirty="0" err="1"/>
              <a:t>argv</a:t>
            </a:r>
            <a:r>
              <a:rPr lang="en-US" sz="2000" dirty="0"/>
              <a:t>, </a:t>
            </a:r>
            <a:r>
              <a:rPr lang="en-US" sz="2000" b="1" dirty="0" smtClean="0">
                <a:solidFill>
                  <a:srgbClr val="E8161F"/>
                </a:solidFill>
              </a:rPr>
              <a:t>&amp;</a:t>
            </a:r>
            <a:r>
              <a:rPr lang="en-US" sz="2000" b="1" dirty="0" err="1" smtClean="0">
                <a:solidFill>
                  <a:srgbClr val="E8161F"/>
                </a:solidFill>
              </a:rPr>
              <a:t>lala</a:t>
            </a:r>
            <a:r>
              <a:rPr lang="en-US" sz="2000" dirty="0" smtClean="0"/>
              <a:t>)</a:t>
            </a:r>
            <a:r>
              <a:rPr lang="en-US" sz="2000" dirty="0"/>
              <a:t>;</a:t>
            </a:r>
          </a:p>
          <a:p>
            <a:r>
              <a:rPr lang="en-US" sz="2000" dirty="0"/>
              <a:t>  } else {</a:t>
            </a:r>
          </a:p>
          <a:p>
            <a:r>
              <a:rPr lang="en-US" sz="2000" dirty="0"/>
              <a:t>    </a:t>
            </a:r>
            <a:r>
              <a:rPr lang="en-US" sz="2000" dirty="0" smtClean="0"/>
              <a:t>…</a:t>
            </a:r>
            <a:endParaRPr lang="en-US" sz="2000" dirty="0"/>
          </a:p>
          <a:p>
            <a:r>
              <a:rPr lang="en-US" sz="2000" dirty="0"/>
              <a:t>}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6800" y="1752600"/>
            <a:ext cx="510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chase$ cc –o </a:t>
            </a:r>
            <a:r>
              <a:rPr lang="en-US" sz="2000" dirty="0" err="1" smtClean="0">
                <a:solidFill>
                  <a:srgbClr val="0000FF"/>
                </a:solidFill>
              </a:rPr>
              <a:t>fel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forkexec-lala.c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chase$ ./</a:t>
            </a:r>
            <a:r>
              <a:rPr lang="en-US" sz="2000" dirty="0" err="1" smtClean="0">
                <a:solidFill>
                  <a:srgbClr val="0000FF"/>
                </a:solidFill>
              </a:rPr>
              <a:t>fel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env</a:t>
            </a:r>
            <a:r>
              <a:rPr lang="en-US" sz="2000" dirty="0" smtClean="0">
                <a:solidFill>
                  <a:srgbClr val="0000FF"/>
                </a:solidFill>
              </a:rPr>
              <a:t> 1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err="1">
                <a:solidFill>
                  <a:srgbClr val="E8161F"/>
                </a:solidFill>
              </a:rPr>
              <a:t>env</a:t>
            </a:r>
            <a:r>
              <a:rPr lang="en-US" sz="2000" dirty="0">
                <a:solidFill>
                  <a:srgbClr val="E8161F"/>
                </a:solidFill>
              </a:rPr>
              <a:t> 0: </a:t>
            </a:r>
            <a:r>
              <a:rPr lang="en-US" sz="2000" dirty="0" err="1">
                <a:solidFill>
                  <a:srgbClr val="E8161F"/>
                </a:solidFill>
              </a:rPr>
              <a:t>lalala</a:t>
            </a:r>
            <a:endParaRPr lang="en-US" sz="2000" dirty="0">
              <a:solidFill>
                <a:srgbClr val="E8161F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child 19276 exited with status 0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chase</a:t>
            </a:r>
            <a:r>
              <a:rPr lang="en-US" sz="2000" dirty="0">
                <a:solidFill>
                  <a:srgbClr val="0000FF"/>
                </a:solidFill>
              </a:rPr>
              <a:t>$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1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</a:t>
            </a:r>
            <a:r>
              <a:rPr lang="en-US" dirty="0" err="1" smtClean="0"/>
              <a:t>orkexec</a:t>
            </a:r>
            <a:r>
              <a:rPr lang="en-US" dirty="0" smtClean="0"/>
              <a:t> revisited again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770995"/>
            <a:ext cx="5867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…</a:t>
            </a:r>
            <a:endParaRPr lang="en-US" sz="2000" dirty="0"/>
          </a:p>
          <a:p>
            <a:r>
              <a:rPr lang="en-US" sz="2000" dirty="0" smtClean="0"/>
              <a:t>main</a:t>
            </a:r>
            <a:r>
              <a:rPr lang="en-US" sz="2000" dirty="0"/>
              <a:t>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argc</a:t>
            </a:r>
            <a:r>
              <a:rPr lang="en-US" sz="2000" dirty="0"/>
              <a:t>, char *</a:t>
            </a:r>
            <a:r>
              <a:rPr lang="en-US" sz="2000" dirty="0" err="1"/>
              <a:t>argv</a:t>
            </a:r>
            <a:r>
              <a:rPr lang="en-US" sz="2000" dirty="0"/>
              <a:t>[</a:t>
            </a:r>
            <a:r>
              <a:rPr lang="en-US" sz="2000" dirty="0" smtClean="0"/>
              <a:t>],</a:t>
            </a:r>
          </a:p>
          <a:p>
            <a:r>
              <a:rPr lang="en-US" sz="2000" dirty="0"/>
              <a:t>	</a:t>
            </a:r>
            <a:r>
              <a:rPr lang="en-US" sz="2000" b="1" dirty="0" smtClean="0">
                <a:solidFill>
                  <a:srgbClr val="E8161F"/>
                </a:solidFill>
              </a:rPr>
              <a:t>char *</a:t>
            </a:r>
            <a:r>
              <a:rPr lang="en-US" sz="2000" b="1" dirty="0" err="1" smtClean="0">
                <a:solidFill>
                  <a:srgbClr val="E8161F"/>
                </a:solidFill>
              </a:rPr>
              <a:t>envp</a:t>
            </a:r>
            <a:r>
              <a:rPr lang="en-US" sz="2000" b="1" dirty="0" smtClean="0">
                <a:solidFill>
                  <a:srgbClr val="E8161F"/>
                </a:solidFill>
              </a:rPr>
              <a:t>[]</a:t>
            </a:r>
            <a:r>
              <a:rPr lang="en-US" sz="2000" dirty="0" smtClean="0"/>
              <a:t>) {</a:t>
            </a:r>
            <a:endParaRPr lang="en-US" sz="2000" dirty="0"/>
          </a:p>
          <a:p>
            <a:r>
              <a:rPr lang="en-US" sz="2000" dirty="0"/>
              <a:t>  </a:t>
            </a:r>
            <a:r>
              <a:rPr lang="en-US" sz="2000" dirty="0" err="1"/>
              <a:t>int</a:t>
            </a:r>
            <a:r>
              <a:rPr lang="en-US" sz="2000" dirty="0"/>
              <a:t> status;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rc</a:t>
            </a:r>
            <a:r>
              <a:rPr lang="en-US" sz="2000" dirty="0"/>
              <a:t> = fork();</a:t>
            </a:r>
          </a:p>
          <a:p>
            <a:r>
              <a:rPr lang="en-US" sz="2000" dirty="0"/>
              <a:t>  if (</a:t>
            </a:r>
            <a:r>
              <a:rPr lang="en-US" sz="2000" dirty="0" err="1"/>
              <a:t>rc</a:t>
            </a:r>
            <a:r>
              <a:rPr lang="en-US" sz="2000" dirty="0"/>
              <a:t> &lt; 0) {</a:t>
            </a:r>
          </a:p>
          <a:p>
            <a:r>
              <a:rPr lang="en-US" sz="2000" dirty="0"/>
              <a:t>    </a:t>
            </a:r>
            <a:r>
              <a:rPr lang="en-US" sz="2000" dirty="0" smtClean="0"/>
              <a:t>…</a:t>
            </a:r>
            <a:endParaRPr lang="en-US" sz="2000" dirty="0"/>
          </a:p>
          <a:p>
            <a:r>
              <a:rPr lang="en-US" sz="2000" dirty="0"/>
              <a:t>  } else if (</a:t>
            </a:r>
            <a:r>
              <a:rPr lang="en-US" sz="2000" dirty="0" err="1"/>
              <a:t>rc</a:t>
            </a:r>
            <a:r>
              <a:rPr lang="en-US" sz="2000" dirty="0"/>
              <a:t> == 0) {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argv</a:t>
            </a:r>
            <a:r>
              <a:rPr lang="en-US" sz="2000" dirty="0"/>
              <a:t>++;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execve</a:t>
            </a:r>
            <a:r>
              <a:rPr lang="en-US" sz="2000" dirty="0"/>
              <a:t>(</a:t>
            </a:r>
            <a:r>
              <a:rPr lang="en-US" sz="2000" dirty="0" err="1"/>
              <a:t>argv</a:t>
            </a:r>
            <a:r>
              <a:rPr lang="en-US" sz="2000" dirty="0"/>
              <a:t>[0], </a:t>
            </a:r>
            <a:r>
              <a:rPr lang="en-US" sz="2000" dirty="0" err="1"/>
              <a:t>argv</a:t>
            </a:r>
            <a:r>
              <a:rPr lang="en-US" sz="2000" dirty="0"/>
              <a:t>, </a:t>
            </a:r>
            <a:r>
              <a:rPr lang="en-US" sz="2000" b="1" dirty="0" err="1" smtClean="0">
                <a:solidFill>
                  <a:srgbClr val="E8161F"/>
                </a:solidFill>
              </a:rPr>
              <a:t>envp</a:t>
            </a:r>
            <a:r>
              <a:rPr lang="en-US" sz="2000" dirty="0" smtClean="0"/>
              <a:t>)</a:t>
            </a:r>
            <a:r>
              <a:rPr lang="en-US" sz="2000" dirty="0"/>
              <a:t>;</a:t>
            </a:r>
          </a:p>
          <a:p>
            <a:r>
              <a:rPr lang="en-US" sz="2000" dirty="0"/>
              <a:t>  } else {</a:t>
            </a:r>
          </a:p>
          <a:p>
            <a:r>
              <a:rPr lang="en-US" sz="2000" dirty="0"/>
              <a:t>    </a:t>
            </a:r>
            <a:r>
              <a:rPr lang="en-US" sz="2000" dirty="0" smtClean="0"/>
              <a:t>…</a:t>
            </a:r>
            <a:endParaRPr lang="en-US" sz="2000" dirty="0"/>
          </a:p>
          <a:p>
            <a:r>
              <a:rPr lang="en-US" sz="2000" dirty="0"/>
              <a:t>}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8600" y="2096631"/>
            <a:ext cx="510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chase$ cc –o </a:t>
            </a:r>
            <a:r>
              <a:rPr lang="en-US" sz="2000" dirty="0" err="1" smtClean="0">
                <a:solidFill>
                  <a:srgbClr val="0000FF"/>
                </a:solidFill>
              </a:rPr>
              <a:t>fe</a:t>
            </a:r>
            <a:r>
              <a:rPr lang="en-US" sz="2000" dirty="0" smtClean="0">
                <a:solidFill>
                  <a:srgbClr val="0000FF"/>
                </a:solidFill>
              </a:rPr>
              <a:t> forkexec1.c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chase$ ./</a:t>
            </a:r>
            <a:r>
              <a:rPr lang="en-US" sz="2000" dirty="0" err="1" smtClean="0">
                <a:solidFill>
                  <a:srgbClr val="0000FF"/>
                </a:solidFill>
              </a:rPr>
              <a:t>fe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env</a:t>
            </a:r>
            <a:r>
              <a:rPr lang="en-US" sz="2000" dirty="0" smtClean="0">
                <a:solidFill>
                  <a:srgbClr val="0000FF"/>
                </a:solidFill>
              </a:rPr>
              <a:t> 3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err="1">
                <a:solidFill>
                  <a:srgbClr val="0000FF"/>
                </a:solidFill>
              </a:rPr>
              <a:t>env</a:t>
            </a:r>
            <a:r>
              <a:rPr lang="en-US" sz="2000" dirty="0">
                <a:solidFill>
                  <a:srgbClr val="0000FF"/>
                </a:solidFill>
              </a:rPr>
              <a:t> 0: TERM_PROGRAM=</a:t>
            </a:r>
            <a:r>
              <a:rPr lang="en-US" sz="2000" dirty="0" err="1">
                <a:solidFill>
                  <a:srgbClr val="0000FF"/>
                </a:solidFill>
              </a:rPr>
              <a:t>Apple_Terminal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err="1">
                <a:solidFill>
                  <a:srgbClr val="0000FF"/>
                </a:solidFill>
              </a:rPr>
              <a:t>env</a:t>
            </a:r>
            <a:r>
              <a:rPr lang="en-US" sz="2000" dirty="0">
                <a:solidFill>
                  <a:srgbClr val="0000FF"/>
                </a:solidFill>
              </a:rPr>
              <a:t> 1: TERM=xterm-256color</a:t>
            </a:r>
          </a:p>
          <a:p>
            <a:r>
              <a:rPr lang="en-US" sz="2000" dirty="0" err="1">
                <a:solidFill>
                  <a:srgbClr val="0000FF"/>
                </a:solidFill>
              </a:rPr>
              <a:t>env</a:t>
            </a:r>
            <a:r>
              <a:rPr lang="en-US" sz="2000" dirty="0">
                <a:solidFill>
                  <a:srgbClr val="0000FF"/>
                </a:solidFill>
              </a:rPr>
              <a:t> 2: SHELL=/bin/bash</a:t>
            </a:r>
          </a:p>
          <a:p>
            <a:r>
              <a:rPr lang="en-US" sz="2000" dirty="0">
                <a:solidFill>
                  <a:srgbClr val="0000FF"/>
                </a:solidFill>
              </a:rPr>
              <a:t>child 19290 exited with status </a:t>
            </a:r>
            <a:r>
              <a:rPr lang="en-US" sz="2000" dirty="0" smtClean="0">
                <a:solidFill>
                  <a:srgbClr val="0000FF"/>
                </a:solidFill>
              </a:rPr>
              <a:t>0</a:t>
            </a:r>
          </a:p>
          <a:p>
            <a:r>
              <a:rPr lang="en-US" sz="2000" dirty="0">
                <a:solidFill>
                  <a:srgbClr val="0000FF"/>
                </a:solidFill>
              </a:rPr>
              <a:t>c</a:t>
            </a:r>
            <a:r>
              <a:rPr lang="en-US" sz="2000" dirty="0" smtClean="0">
                <a:solidFill>
                  <a:srgbClr val="0000FF"/>
                </a:solidFill>
              </a:rPr>
              <a:t>hase</a:t>
            </a:r>
            <a:r>
              <a:rPr lang="en-US" sz="2000" dirty="0">
                <a:solidFill>
                  <a:srgbClr val="0000FF"/>
                </a:solidFill>
              </a:rPr>
              <a:t>$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5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7"/>
            <a:ext cx="8226425" cy="1554163"/>
          </a:xfrm>
        </p:spPr>
        <p:txBody>
          <a:bodyPr/>
          <a:lstStyle/>
          <a:p>
            <a:r>
              <a:rPr lang="en-US" dirty="0" smtClean="0"/>
              <a:t>How about this?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2014478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chase$ </a:t>
            </a:r>
            <a:r>
              <a:rPr lang="fr-FR" sz="2000" dirty="0">
                <a:solidFill>
                  <a:srgbClr val="0000FF"/>
                </a:solidFill>
              </a:rPr>
              <a:t>./</a:t>
            </a:r>
            <a:r>
              <a:rPr lang="fr-FR" sz="2000" dirty="0" err="1">
                <a:solidFill>
                  <a:srgbClr val="0000FF"/>
                </a:solidFill>
              </a:rPr>
              <a:t>fe</a:t>
            </a:r>
            <a:r>
              <a:rPr lang="fr-FR" sz="2000" dirty="0">
                <a:solidFill>
                  <a:srgbClr val="0000FF"/>
                </a:solidFill>
              </a:rPr>
              <a:t> </a:t>
            </a:r>
            <a:r>
              <a:rPr lang="fr-FR" sz="2000" dirty="0" err="1">
                <a:solidFill>
                  <a:srgbClr val="0000FF"/>
                </a:solidFill>
              </a:rPr>
              <a:t>fe</a:t>
            </a:r>
            <a:r>
              <a:rPr lang="fr-FR" sz="2000" dirty="0">
                <a:solidFill>
                  <a:srgbClr val="0000FF"/>
                </a:solidFill>
              </a:rPr>
              <a:t> </a:t>
            </a:r>
            <a:r>
              <a:rPr lang="fr-FR" sz="2000" dirty="0" err="1">
                <a:solidFill>
                  <a:srgbClr val="0000FF"/>
                </a:solidFill>
              </a:rPr>
              <a:t>fe</a:t>
            </a:r>
            <a:r>
              <a:rPr lang="fr-FR" sz="2000" dirty="0">
                <a:solidFill>
                  <a:srgbClr val="0000FF"/>
                </a:solidFill>
              </a:rPr>
              <a:t> </a:t>
            </a:r>
            <a:r>
              <a:rPr lang="fr-FR" sz="2000" dirty="0" err="1">
                <a:solidFill>
                  <a:srgbClr val="0000FF"/>
                </a:solidFill>
              </a:rPr>
              <a:t>fe</a:t>
            </a:r>
            <a:r>
              <a:rPr lang="fr-FR" sz="2000" dirty="0">
                <a:solidFill>
                  <a:srgbClr val="0000FF"/>
                </a:solidFill>
              </a:rPr>
              <a:t> </a:t>
            </a:r>
            <a:r>
              <a:rPr lang="fr-FR" sz="2000" dirty="0" err="1">
                <a:solidFill>
                  <a:srgbClr val="0000FF"/>
                </a:solidFill>
              </a:rPr>
              <a:t>fe</a:t>
            </a:r>
            <a:r>
              <a:rPr lang="fr-FR" sz="2000" dirty="0">
                <a:solidFill>
                  <a:srgbClr val="0000FF"/>
                </a:solidFill>
              </a:rPr>
              <a:t> </a:t>
            </a:r>
            <a:r>
              <a:rPr lang="fr-FR" sz="2000" dirty="0" err="1">
                <a:solidFill>
                  <a:srgbClr val="0000FF"/>
                </a:solidFill>
              </a:rPr>
              <a:t>fe</a:t>
            </a:r>
            <a:r>
              <a:rPr lang="fr-FR" sz="2000" dirty="0">
                <a:solidFill>
                  <a:srgbClr val="0000FF"/>
                </a:solidFill>
              </a:rPr>
              <a:t> </a:t>
            </a:r>
            <a:r>
              <a:rPr lang="fr-FR" sz="2000" dirty="0" err="1">
                <a:solidFill>
                  <a:srgbClr val="0000FF"/>
                </a:solidFill>
              </a:rPr>
              <a:t>fe</a:t>
            </a:r>
            <a:r>
              <a:rPr lang="fr-FR" sz="2000" dirty="0">
                <a:solidFill>
                  <a:srgbClr val="0000FF"/>
                </a:solidFill>
              </a:rPr>
              <a:t> </a:t>
            </a:r>
            <a:r>
              <a:rPr lang="fr-FR" sz="2000" dirty="0" err="1">
                <a:solidFill>
                  <a:srgbClr val="0000FF"/>
                </a:solidFill>
              </a:rPr>
              <a:t>fe</a:t>
            </a:r>
            <a:r>
              <a:rPr lang="fr-FR" sz="2000" dirty="0">
                <a:solidFill>
                  <a:srgbClr val="0000FF"/>
                </a:solidFill>
              </a:rPr>
              <a:t> </a:t>
            </a:r>
            <a:r>
              <a:rPr lang="fr-FR" sz="2000" dirty="0" err="1">
                <a:solidFill>
                  <a:srgbClr val="0000FF"/>
                </a:solidFill>
              </a:rPr>
              <a:t>fe</a:t>
            </a:r>
            <a:r>
              <a:rPr lang="fr-FR" sz="2000" dirty="0">
                <a:solidFill>
                  <a:srgbClr val="0000FF"/>
                </a:solidFill>
              </a:rPr>
              <a:t> </a:t>
            </a:r>
            <a:r>
              <a:rPr lang="fr-FR" sz="2000" dirty="0" err="1">
                <a:solidFill>
                  <a:srgbClr val="0000FF"/>
                </a:solidFill>
              </a:rPr>
              <a:t>fe</a:t>
            </a:r>
            <a:r>
              <a:rPr lang="fr-FR" sz="2000" dirty="0">
                <a:solidFill>
                  <a:srgbClr val="0000FF"/>
                </a:solidFill>
              </a:rPr>
              <a:t> </a:t>
            </a:r>
            <a:r>
              <a:rPr lang="fr-FR" sz="2000" dirty="0" err="1">
                <a:solidFill>
                  <a:srgbClr val="0000FF"/>
                </a:solidFill>
              </a:rPr>
              <a:t>fe</a:t>
            </a:r>
            <a:r>
              <a:rPr lang="fr-FR" sz="2000" dirty="0">
                <a:solidFill>
                  <a:srgbClr val="0000FF"/>
                </a:solidFill>
              </a:rPr>
              <a:t> </a:t>
            </a:r>
            <a:r>
              <a:rPr lang="fr-FR" sz="2000" dirty="0" err="1">
                <a:solidFill>
                  <a:srgbClr val="0000FF"/>
                </a:solidFill>
              </a:rPr>
              <a:t>fe</a:t>
            </a:r>
            <a:r>
              <a:rPr lang="fr-FR" sz="2000" dirty="0">
                <a:solidFill>
                  <a:srgbClr val="0000FF"/>
                </a:solidFill>
              </a:rPr>
              <a:t> </a:t>
            </a:r>
            <a:r>
              <a:rPr lang="fr-FR" sz="2000" dirty="0" err="1">
                <a:solidFill>
                  <a:srgbClr val="0000FF"/>
                </a:solidFill>
              </a:rPr>
              <a:t>env</a:t>
            </a:r>
            <a:r>
              <a:rPr lang="fr-FR" sz="2000" dirty="0">
                <a:solidFill>
                  <a:srgbClr val="0000FF"/>
                </a:solidFill>
              </a:rPr>
              <a:t> </a:t>
            </a:r>
            <a:r>
              <a:rPr lang="fr-FR" sz="2000" dirty="0" smtClean="0">
                <a:solidFill>
                  <a:srgbClr val="0000FF"/>
                </a:solidFill>
              </a:rPr>
              <a:t>3</a:t>
            </a:r>
          </a:p>
          <a:p>
            <a:endParaRPr lang="fr-FR" sz="2000" dirty="0">
              <a:solidFill>
                <a:srgbClr val="0000FF"/>
              </a:solidFill>
            </a:endParaRPr>
          </a:p>
          <a:p>
            <a:r>
              <a:rPr lang="fr-FR" sz="2000" dirty="0" smtClean="0">
                <a:solidFill>
                  <a:srgbClr val="0000FF"/>
                </a:solidFill>
              </a:rPr>
              <a:t>&lt;???&gt;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4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7"/>
            <a:ext cx="8226425" cy="1554163"/>
          </a:xfrm>
        </p:spPr>
        <p:txBody>
          <a:bodyPr/>
          <a:lstStyle/>
          <a:p>
            <a:r>
              <a:rPr lang="en-US" dirty="0" smtClean="0"/>
              <a:t>How about this?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823620"/>
            <a:ext cx="8382000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chase$ ./</a:t>
            </a:r>
            <a:r>
              <a:rPr lang="en-US" sz="2000" dirty="0" err="1">
                <a:solidFill>
                  <a:srgbClr val="0000FF"/>
                </a:solidFill>
              </a:rPr>
              <a:t>fe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fe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fe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fe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fe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fe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fe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fe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fe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fe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fe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fe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env</a:t>
            </a:r>
            <a:r>
              <a:rPr lang="en-US" sz="2000" dirty="0">
                <a:solidFill>
                  <a:srgbClr val="0000FF"/>
                </a:solidFill>
              </a:rPr>
              <a:t> 3</a:t>
            </a:r>
          </a:p>
          <a:p>
            <a:r>
              <a:rPr lang="en-US" sz="2000" dirty="0" err="1">
                <a:solidFill>
                  <a:srgbClr val="0000FF"/>
                </a:solidFill>
              </a:rPr>
              <a:t>env</a:t>
            </a:r>
            <a:r>
              <a:rPr lang="en-US" sz="2000" dirty="0">
                <a:solidFill>
                  <a:srgbClr val="0000FF"/>
                </a:solidFill>
              </a:rPr>
              <a:t> 0: TERM_PROGRAM=</a:t>
            </a:r>
            <a:r>
              <a:rPr lang="en-US" sz="2000" dirty="0" err="1">
                <a:solidFill>
                  <a:srgbClr val="0000FF"/>
                </a:solidFill>
              </a:rPr>
              <a:t>Apple_Terminal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err="1">
                <a:solidFill>
                  <a:srgbClr val="0000FF"/>
                </a:solidFill>
              </a:rPr>
              <a:t>env</a:t>
            </a:r>
            <a:r>
              <a:rPr lang="en-US" sz="2000" dirty="0">
                <a:solidFill>
                  <a:srgbClr val="0000FF"/>
                </a:solidFill>
              </a:rPr>
              <a:t> 1: TERM=xterm-256color</a:t>
            </a:r>
          </a:p>
          <a:p>
            <a:r>
              <a:rPr lang="en-US" sz="2000" dirty="0" err="1">
                <a:solidFill>
                  <a:srgbClr val="0000FF"/>
                </a:solidFill>
              </a:rPr>
              <a:t>env</a:t>
            </a:r>
            <a:r>
              <a:rPr lang="en-US" sz="2000" dirty="0">
                <a:solidFill>
                  <a:srgbClr val="0000FF"/>
                </a:solidFill>
              </a:rPr>
              <a:t> 2: SHELL=/bin/bash</a:t>
            </a:r>
          </a:p>
          <a:p>
            <a:r>
              <a:rPr lang="en-US" sz="1800" dirty="0">
                <a:solidFill>
                  <a:srgbClr val="0000FF"/>
                </a:solidFill>
              </a:rPr>
              <a:t>child 19303 exited with status 0</a:t>
            </a:r>
          </a:p>
          <a:p>
            <a:r>
              <a:rPr lang="en-US" sz="1800" dirty="0">
                <a:solidFill>
                  <a:srgbClr val="0000FF"/>
                </a:solidFill>
              </a:rPr>
              <a:t>child 19302 exited with status 0</a:t>
            </a:r>
          </a:p>
          <a:p>
            <a:r>
              <a:rPr lang="en-US" sz="1800" dirty="0">
                <a:solidFill>
                  <a:srgbClr val="0000FF"/>
                </a:solidFill>
              </a:rPr>
              <a:t>child 19301 exited with status 0</a:t>
            </a:r>
          </a:p>
          <a:p>
            <a:r>
              <a:rPr lang="en-US" sz="1800" dirty="0">
                <a:solidFill>
                  <a:srgbClr val="0000FF"/>
                </a:solidFill>
              </a:rPr>
              <a:t>child 19300 exited with status 0</a:t>
            </a:r>
          </a:p>
          <a:p>
            <a:r>
              <a:rPr lang="en-US" sz="1800" dirty="0">
                <a:solidFill>
                  <a:srgbClr val="0000FF"/>
                </a:solidFill>
              </a:rPr>
              <a:t>child 19299 exited with status 0</a:t>
            </a:r>
          </a:p>
          <a:p>
            <a:r>
              <a:rPr lang="en-US" sz="1800" dirty="0">
                <a:solidFill>
                  <a:srgbClr val="0000FF"/>
                </a:solidFill>
              </a:rPr>
              <a:t>child 19298 exited with status 0</a:t>
            </a:r>
          </a:p>
          <a:p>
            <a:r>
              <a:rPr lang="en-US" sz="1800" dirty="0">
                <a:solidFill>
                  <a:srgbClr val="0000FF"/>
                </a:solidFill>
              </a:rPr>
              <a:t>child 19297 exited with status 0</a:t>
            </a:r>
          </a:p>
          <a:p>
            <a:r>
              <a:rPr lang="en-US" sz="1800" dirty="0">
                <a:solidFill>
                  <a:srgbClr val="0000FF"/>
                </a:solidFill>
              </a:rPr>
              <a:t>child 19296 exited with status 0</a:t>
            </a:r>
          </a:p>
          <a:p>
            <a:r>
              <a:rPr lang="en-US" sz="1800" dirty="0">
                <a:solidFill>
                  <a:srgbClr val="0000FF"/>
                </a:solidFill>
              </a:rPr>
              <a:t>child 19295 exited with status 0</a:t>
            </a:r>
          </a:p>
          <a:p>
            <a:r>
              <a:rPr lang="en-US" sz="1800" dirty="0">
                <a:solidFill>
                  <a:srgbClr val="0000FF"/>
                </a:solidFill>
              </a:rPr>
              <a:t>child 19294 exited with status 0</a:t>
            </a:r>
          </a:p>
          <a:p>
            <a:r>
              <a:rPr lang="en-US" sz="1800" dirty="0">
                <a:solidFill>
                  <a:srgbClr val="0000FF"/>
                </a:solidFill>
              </a:rPr>
              <a:t>child 19293 exited with status 0</a:t>
            </a:r>
          </a:p>
          <a:p>
            <a:r>
              <a:rPr lang="en-US" sz="1800" dirty="0">
                <a:solidFill>
                  <a:srgbClr val="0000FF"/>
                </a:solidFill>
              </a:rPr>
              <a:t>child 19292 exited with status 0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chase</a:t>
            </a:r>
            <a:r>
              <a:rPr lang="en-US" sz="2000" dirty="0">
                <a:solidFill>
                  <a:srgbClr val="0000FF"/>
                </a:solidFill>
              </a:rPr>
              <a:t>$ 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7900" y="2743200"/>
            <a:ext cx="434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 smtClean="0">
                <a:solidFill>
                  <a:srgbClr val="195F9E"/>
                </a:solidFill>
                <a:cs typeface="Arial" charset="0"/>
              </a:rPr>
              <a:t>It is easy for children to </a:t>
            </a:r>
            <a:r>
              <a:rPr lang="en-US" sz="2000" b="1" dirty="0" smtClean="0">
                <a:solidFill>
                  <a:srgbClr val="800000"/>
                </a:solidFill>
                <a:cs typeface="Arial" charset="0"/>
              </a:rPr>
              <a:t>inherit</a:t>
            </a:r>
            <a:r>
              <a:rPr lang="en-US" sz="2000" dirty="0" smtClean="0">
                <a:solidFill>
                  <a:srgbClr val="195F9E"/>
                </a:solidFill>
                <a:cs typeface="Arial" charset="0"/>
              </a:rPr>
              <a:t> environment variables from their parents.</a:t>
            </a:r>
          </a:p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 dirty="0">
              <a:solidFill>
                <a:srgbClr val="195F9E"/>
              </a:solidFill>
              <a:cs typeface="Arial" charset="0"/>
            </a:endParaRPr>
          </a:p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 smtClean="0">
                <a:solidFill>
                  <a:srgbClr val="195F9E"/>
                </a:solidFill>
                <a:cs typeface="Arial" charset="0"/>
              </a:rPr>
              <a:t>Exec* enables the parent to control the environment variables and arguments passed to the children.</a:t>
            </a:r>
          </a:p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>
              <a:solidFill>
                <a:srgbClr val="195F9E"/>
              </a:solidFill>
              <a:cs typeface="Arial" charset="0"/>
            </a:endParaRPr>
          </a:p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 smtClean="0">
                <a:solidFill>
                  <a:srgbClr val="195F9E"/>
                </a:solidFill>
                <a:cs typeface="Arial" charset="0"/>
              </a:rPr>
              <a:t>The child </a:t>
            </a:r>
            <a:r>
              <a:rPr lang="en-US" sz="2000" b="1" dirty="0" smtClean="0">
                <a:solidFill>
                  <a:srgbClr val="195F9E"/>
                </a:solidFill>
                <a:cs typeface="Arial" charset="0"/>
              </a:rPr>
              <a:t>process</a:t>
            </a:r>
            <a:r>
              <a:rPr lang="en-US" sz="2000" dirty="0" smtClean="0">
                <a:solidFill>
                  <a:srgbClr val="195F9E"/>
                </a:solidFill>
                <a:cs typeface="Arial" charset="0"/>
              </a:rPr>
              <a:t> passes the environment variables “to itself” but  the parent </a:t>
            </a:r>
            <a:r>
              <a:rPr lang="en-US" sz="2000" b="1" dirty="0" smtClean="0">
                <a:solidFill>
                  <a:srgbClr val="195F9E"/>
                </a:solidFill>
                <a:cs typeface="Arial" charset="0"/>
              </a:rPr>
              <a:t>program</a:t>
            </a:r>
            <a:r>
              <a:rPr lang="en-US" sz="2000" dirty="0" smtClean="0">
                <a:solidFill>
                  <a:srgbClr val="195F9E"/>
                </a:solidFill>
                <a:cs typeface="Arial" charset="0"/>
              </a:rPr>
              <a:t> controls it.</a:t>
            </a:r>
            <a:endParaRPr lang="en-US" sz="2000" dirty="0">
              <a:solidFill>
                <a:srgbClr val="195F9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99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Unix fork/exec/exit/wait syscalls</a:t>
            </a:r>
          </a:p>
        </p:txBody>
      </p:sp>
      <p:grpSp>
        <p:nvGrpSpPr>
          <p:cNvPr id="154626" name="Group 3"/>
          <p:cNvGrpSpPr>
            <a:grpSpLocks/>
          </p:cNvGrpSpPr>
          <p:nvPr/>
        </p:nvGrpSpPr>
        <p:grpSpPr bwMode="auto">
          <a:xfrm>
            <a:off x="2039938" y="1517650"/>
            <a:ext cx="461962" cy="330200"/>
            <a:chOff x="1432" y="956"/>
            <a:chExt cx="291" cy="208"/>
          </a:xfrm>
        </p:grpSpPr>
        <p:sp>
          <p:nvSpPr>
            <p:cNvPr id="154679" name="AutoShape 4"/>
            <p:cNvSpPr>
              <a:spLocks noChangeArrowheads="1"/>
            </p:cNvSpPr>
            <p:nvPr/>
          </p:nvSpPr>
          <p:spPr bwMode="auto">
            <a:xfrm>
              <a:off x="1432" y="956"/>
              <a:ext cx="291" cy="42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80" name="AutoShape 5"/>
            <p:cNvSpPr>
              <a:spLocks noChangeArrowheads="1"/>
            </p:cNvSpPr>
            <p:nvPr/>
          </p:nvSpPr>
          <p:spPr bwMode="auto">
            <a:xfrm>
              <a:off x="1432" y="998"/>
              <a:ext cx="291" cy="41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81" name="AutoShape 6"/>
            <p:cNvSpPr>
              <a:spLocks noChangeArrowheads="1"/>
            </p:cNvSpPr>
            <p:nvPr/>
          </p:nvSpPr>
          <p:spPr bwMode="auto">
            <a:xfrm>
              <a:off x="1432" y="1039"/>
              <a:ext cx="291" cy="50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82" name="AutoShape 7"/>
            <p:cNvSpPr>
              <a:spLocks noChangeArrowheads="1"/>
            </p:cNvSpPr>
            <p:nvPr/>
          </p:nvSpPr>
          <p:spPr bwMode="auto">
            <a:xfrm>
              <a:off x="1432" y="1081"/>
              <a:ext cx="291" cy="41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83" name="AutoShape 8"/>
            <p:cNvSpPr>
              <a:spLocks noChangeArrowheads="1"/>
            </p:cNvSpPr>
            <p:nvPr/>
          </p:nvSpPr>
          <p:spPr bwMode="auto">
            <a:xfrm>
              <a:off x="1432" y="1122"/>
              <a:ext cx="291" cy="42"/>
            </a:xfrm>
            <a:prstGeom prst="flowChartProcess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4627" name="Group 9"/>
          <p:cNvGrpSpPr>
            <a:grpSpLocks/>
          </p:cNvGrpSpPr>
          <p:nvPr/>
        </p:nvGrpSpPr>
        <p:grpSpPr bwMode="auto">
          <a:xfrm>
            <a:off x="785813" y="2309813"/>
            <a:ext cx="461962" cy="330200"/>
            <a:chOff x="1248" y="1488"/>
            <a:chExt cx="336" cy="240"/>
          </a:xfrm>
        </p:grpSpPr>
        <p:sp>
          <p:nvSpPr>
            <p:cNvPr id="154674" name="AutoShape 10"/>
            <p:cNvSpPr>
              <a:spLocks noChangeArrowheads="1"/>
            </p:cNvSpPr>
            <p:nvPr/>
          </p:nvSpPr>
          <p:spPr bwMode="auto">
            <a:xfrm>
              <a:off x="1248" y="1488"/>
              <a:ext cx="336" cy="4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75" name="AutoShape 11"/>
            <p:cNvSpPr>
              <a:spLocks noChangeArrowheads="1"/>
            </p:cNvSpPr>
            <p:nvPr/>
          </p:nvSpPr>
          <p:spPr bwMode="auto">
            <a:xfrm>
              <a:off x="1248" y="1536"/>
              <a:ext cx="336" cy="45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76" name="AutoShape 12"/>
            <p:cNvSpPr>
              <a:spLocks noChangeArrowheads="1"/>
            </p:cNvSpPr>
            <p:nvPr/>
          </p:nvSpPr>
          <p:spPr bwMode="auto">
            <a:xfrm>
              <a:off x="1248" y="1584"/>
              <a:ext cx="336" cy="58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77" name="AutoShape 13"/>
            <p:cNvSpPr>
              <a:spLocks noChangeArrowheads="1"/>
            </p:cNvSpPr>
            <p:nvPr/>
          </p:nvSpPr>
          <p:spPr bwMode="auto">
            <a:xfrm>
              <a:off x="1248" y="1632"/>
              <a:ext cx="336" cy="47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78" name="AutoShape 14"/>
            <p:cNvSpPr>
              <a:spLocks noChangeArrowheads="1"/>
            </p:cNvSpPr>
            <p:nvPr/>
          </p:nvSpPr>
          <p:spPr bwMode="auto">
            <a:xfrm>
              <a:off x="1248" y="1680"/>
              <a:ext cx="336" cy="48"/>
            </a:xfrm>
            <a:prstGeom prst="flowChartProcess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cxnSp>
        <p:nvCxnSpPr>
          <p:cNvPr id="154628" name="AutoShape 15"/>
          <p:cNvCxnSpPr>
            <a:cxnSpLocks noChangeShapeType="1"/>
            <a:stCxn id="154683" idx="1"/>
            <a:endCxn id="154674" idx="3"/>
          </p:cNvCxnSpPr>
          <p:nvPr/>
        </p:nvCxnSpPr>
        <p:spPr bwMode="auto">
          <a:xfrm rot="10800000" flipV="1">
            <a:off x="1247775" y="1814513"/>
            <a:ext cx="792163" cy="528637"/>
          </a:xfrm>
          <a:prstGeom prst="curvedConnector3">
            <a:avLst>
              <a:gd name="adj1" fmla="val 49898"/>
            </a:avLst>
          </a:prstGeom>
          <a:noFill/>
          <a:ln w="12700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629" name="AutoShape 16"/>
          <p:cNvCxnSpPr>
            <a:cxnSpLocks noChangeShapeType="1"/>
          </p:cNvCxnSpPr>
          <p:nvPr/>
        </p:nvCxnSpPr>
        <p:spPr bwMode="auto">
          <a:xfrm>
            <a:off x="1247775" y="4540250"/>
            <a:ext cx="660400" cy="777875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630" name="AutoShape 17"/>
          <p:cNvCxnSpPr>
            <a:cxnSpLocks noChangeShapeType="1"/>
          </p:cNvCxnSpPr>
          <p:nvPr/>
        </p:nvCxnSpPr>
        <p:spPr bwMode="auto">
          <a:xfrm rot="10800000" flipV="1">
            <a:off x="2568575" y="4540250"/>
            <a:ext cx="658813" cy="777875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631" name="AutoShape 18"/>
          <p:cNvCxnSpPr>
            <a:cxnSpLocks noChangeShapeType="1"/>
            <a:stCxn id="154683" idx="3"/>
          </p:cNvCxnSpPr>
          <p:nvPr/>
        </p:nvCxnSpPr>
        <p:spPr bwMode="auto">
          <a:xfrm>
            <a:off x="2501900" y="1814513"/>
            <a:ext cx="725488" cy="528637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632" name="AutoShape 19"/>
          <p:cNvCxnSpPr>
            <a:cxnSpLocks noChangeShapeType="1"/>
            <a:stCxn id="154678" idx="2"/>
            <a:endCxn id="154664" idx="0"/>
          </p:cNvCxnSpPr>
          <p:nvPr/>
        </p:nvCxnSpPr>
        <p:spPr bwMode="auto">
          <a:xfrm>
            <a:off x="1017588" y="2640013"/>
            <a:ext cx="0" cy="1600200"/>
          </a:xfrm>
          <a:prstGeom prst="straightConnector1">
            <a:avLst/>
          </a:prstGeom>
          <a:noFill/>
          <a:ln w="12700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633" name="AutoShape 20"/>
          <p:cNvCxnSpPr>
            <a:cxnSpLocks noChangeShapeType="1"/>
            <a:stCxn id="154653" idx="2"/>
            <a:endCxn id="154654" idx="0"/>
          </p:cNvCxnSpPr>
          <p:nvPr/>
        </p:nvCxnSpPr>
        <p:spPr bwMode="auto">
          <a:xfrm>
            <a:off x="3452813" y="2587625"/>
            <a:ext cx="3175" cy="663575"/>
          </a:xfrm>
          <a:prstGeom prst="straightConnector1">
            <a:avLst/>
          </a:prstGeom>
          <a:noFill/>
          <a:ln w="12700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634" name="Text Box 21"/>
          <p:cNvSpPr txBox="1">
            <a:spLocks noChangeArrowheads="1"/>
          </p:cNvSpPr>
          <p:nvPr/>
        </p:nvSpPr>
        <p:spPr bwMode="auto">
          <a:xfrm>
            <a:off x="228600" y="1803400"/>
            <a:ext cx="1339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fork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parent</a:t>
            </a:r>
          </a:p>
        </p:txBody>
      </p:sp>
      <p:sp>
        <p:nvSpPr>
          <p:cNvPr id="154635" name="Text Box 22"/>
          <p:cNvSpPr txBox="1">
            <a:spLocks noChangeArrowheads="1"/>
          </p:cNvSpPr>
          <p:nvPr/>
        </p:nvSpPr>
        <p:spPr bwMode="auto">
          <a:xfrm>
            <a:off x="2984500" y="1752600"/>
            <a:ext cx="11596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fork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child</a:t>
            </a:r>
          </a:p>
        </p:txBody>
      </p:sp>
      <p:sp>
        <p:nvSpPr>
          <p:cNvPr id="154636" name="Text Box 23"/>
          <p:cNvSpPr txBox="1">
            <a:spLocks noChangeArrowheads="1"/>
          </p:cNvSpPr>
          <p:nvPr/>
        </p:nvSpPr>
        <p:spPr bwMode="auto">
          <a:xfrm>
            <a:off x="914400" y="4829175"/>
            <a:ext cx="633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wait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4637" name="Text Box 24"/>
          <p:cNvSpPr txBox="1">
            <a:spLocks noChangeArrowheads="1"/>
          </p:cNvSpPr>
          <p:nvPr/>
        </p:nvSpPr>
        <p:spPr bwMode="auto">
          <a:xfrm>
            <a:off x="2882900" y="4868863"/>
            <a:ext cx="5824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exit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54638" name="Group 25"/>
          <p:cNvGrpSpPr>
            <a:grpSpLocks/>
          </p:cNvGrpSpPr>
          <p:nvPr/>
        </p:nvGrpSpPr>
        <p:grpSpPr bwMode="auto">
          <a:xfrm>
            <a:off x="3224213" y="4244975"/>
            <a:ext cx="461962" cy="330200"/>
            <a:chOff x="1248" y="2256"/>
            <a:chExt cx="336" cy="240"/>
          </a:xfrm>
        </p:grpSpPr>
        <p:sp>
          <p:nvSpPr>
            <p:cNvPr id="154669" name="AutoShape 26"/>
            <p:cNvSpPr>
              <a:spLocks noChangeArrowheads="1"/>
            </p:cNvSpPr>
            <p:nvPr/>
          </p:nvSpPr>
          <p:spPr bwMode="auto">
            <a:xfrm>
              <a:off x="1248" y="2256"/>
              <a:ext cx="336" cy="4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70" name="AutoShape 27"/>
            <p:cNvSpPr>
              <a:spLocks noChangeArrowheads="1"/>
            </p:cNvSpPr>
            <p:nvPr/>
          </p:nvSpPr>
          <p:spPr bwMode="auto">
            <a:xfrm>
              <a:off x="1248" y="2304"/>
              <a:ext cx="336" cy="45"/>
            </a:xfrm>
            <a:prstGeom prst="flowChartProcess">
              <a:avLst/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71" name="AutoShape 28"/>
            <p:cNvSpPr>
              <a:spLocks noChangeArrowheads="1"/>
            </p:cNvSpPr>
            <p:nvPr/>
          </p:nvSpPr>
          <p:spPr bwMode="auto">
            <a:xfrm>
              <a:off x="1248" y="2352"/>
              <a:ext cx="336" cy="58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72" name="AutoShape 29"/>
            <p:cNvSpPr>
              <a:spLocks noChangeArrowheads="1"/>
            </p:cNvSpPr>
            <p:nvPr/>
          </p:nvSpPr>
          <p:spPr bwMode="auto">
            <a:xfrm>
              <a:off x="1248" y="2400"/>
              <a:ext cx="336" cy="47"/>
            </a:xfrm>
            <a:prstGeom prst="flowChartProcess">
              <a:avLst/>
            </a:prstGeom>
            <a:solidFill>
              <a:srgbClr val="3333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73" name="AutoShape 30"/>
            <p:cNvSpPr>
              <a:spLocks noChangeArrowheads="1"/>
            </p:cNvSpPr>
            <p:nvPr/>
          </p:nvSpPr>
          <p:spPr bwMode="auto">
            <a:xfrm>
              <a:off x="1248" y="2448"/>
              <a:ext cx="336" cy="4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4639" name="Group 31"/>
          <p:cNvGrpSpPr>
            <a:grpSpLocks/>
          </p:cNvGrpSpPr>
          <p:nvPr/>
        </p:nvGrpSpPr>
        <p:grpSpPr bwMode="auto">
          <a:xfrm>
            <a:off x="785813" y="4240213"/>
            <a:ext cx="461962" cy="330200"/>
            <a:chOff x="1248" y="1488"/>
            <a:chExt cx="336" cy="240"/>
          </a:xfrm>
        </p:grpSpPr>
        <p:sp>
          <p:nvSpPr>
            <p:cNvPr id="154664" name="AutoShape 32"/>
            <p:cNvSpPr>
              <a:spLocks noChangeArrowheads="1"/>
            </p:cNvSpPr>
            <p:nvPr/>
          </p:nvSpPr>
          <p:spPr bwMode="auto">
            <a:xfrm>
              <a:off x="1248" y="1488"/>
              <a:ext cx="336" cy="4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65" name="AutoShape 33"/>
            <p:cNvSpPr>
              <a:spLocks noChangeArrowheads="1"/>
            </p:cNvSpPr>
            <p:nvPr/>
          </p:nvSpPr>
          <p:spPr bwMode="auto">
            <a:xfrm>
              <a:off x="1248" y="1536"/>
              <a:ext cx="336" cy="45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66" name="AutoShape 34"/>
            <p:cNvSpPr>
              <a:spLocks noChangeArrowheads="1"/>
            </p:cNvSpPr>
            <p:nvPr/>
          </p:nvSpPr>
          <p:spPr bwMode="auto">
            <a:xfrm>
              <a:off x="1248" y="1584"/>
              <a:ext cx="336" cy="58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67" name="AutoShape 35"/>
            <p:cNvSpPr>
              <a:spLocks noChangeArrowheads="1"/>
            </p:cNvSpPr>
            <p:nvPr/>
          </p:nvSpPr>
          <p:spPr bwMode="auto">
            <a:xfrm>
              <a:off x="1248" y="1632"/>
              <a:ext cx="336" cy="47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68" name="AutoShape 36"/>
            <p:cNvSpPr>
              <a:spLocks noChangeArrowheads="1"/>
            </p:cNvSpPr>
            <p:nvPr/>
          </p:nvSpPr>
          <p:spPr bwMode="auto">
            <a:xfrm>
              <a:off x="1248" y="1680"/>
              <a:ext cx="336" cy="48"/>
            </a:xfrm>
            <a:prstGeom prst="flowChartProcess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4640" name="Group 37"/>
          <p:cNvGrpSpPr>
            <a:grpSpLocks/>
          </p:cNvGrpSpPr>
          <p:nvPr/>
        </p:nvGrpSpPr>
        <p:grpSpPr bwMode="auto">
          <a:xfrm>
            <a:off x="1997075" y="5219700"/>
            <a:ext cx="461963" cy="330200"/>
            <a:chOff x="1248" y="1488"/>
            <a:chExt cx="336" cy="240"/>
          </a:xfrm>
        </p:grpSpPr>
        <p:sp>
          <p:nvSpPr>
            <p:cNvPr id="154659" name="AutoShape 38"/>
            <p:cNvSpPr>
              <a:spLocks noChangeArrowheads="1"/>
            </p:cNvSpPr>
            <p:nvPr/>
          </p:nvSpPr>
          <p:spPr bwMode="auto">
            <a:xfrm>
              <a:off x="1248" y="1488"/>
              <a:ext cx="336" cy="4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60" name="AutoShape 39"/>
            <p:cNvSpPr>
              <a:spLocks noChangeArrowheads="1"/>
            </p:cNvSpPr>
            <p:nvPr/>
          </p:nvSpPr>
          <p:spPr bwMode="auto">
            <a:xfrm>
              <a:off x="1248" y="1536"/>
              <a:ext cx="336" cy="45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61" name="AutoShape 40"/>
            <p:cNvSpPr>
              <a:spLocks noChangeArrowheads="1"/>
            </p:cNvSpPr>
            <p:nvPr/>
          </p:nvSpPr>
          <p:spPr bwMode="auto">
            <a:xfrm>
              <a:off x="1248" y="1584"/>
              <a:ext cx="336" cy="58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62" name="AutoShape 41"/>
            <p:cNvSpPr>
              <a:spLocks noChangeArrowheads="1"/>
            </p:cNvSpPr>
            <p:nvPr/>
          </p:nvSpPr>
          <p:spPr bwMode="auto">
            <a:xfrm>
              <a:off x="1248" y="1632"/>
              <a:ext cx="336" cy="47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63" name="AutoShape 42"/>
            <p:cNvSpPr>
              <a:spLocks noChangeArrowheads="1"/>
            </p:cNvSpPr>
            <p:nvPr/>
          </p:nvSpPr>
          <p:spPr bwMode="auto">
            <a:xfrm>
              <a:off x="1248" y="1680"/>
              <a:ext cx="336" cy="48"/>
            </a:xfrm>
            <a:prstGeom prst="flowChartProcess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4641" name="AutoShape 43"/>
          <p:cNvSpPr>
            <a:spLocks noChangeArrowheads="1"/>
          </p:cNvSpPr>
          <p:nvPr/>
        </p:nvSpPr>
        <p:spPr bwMode="auto">
          <a:xfrm>
            <a:off x="2119313" y="5702300"/>
            <a:ext cx="260350" cy="287338"/>
          </a:xfrm>
          <a:prstGeom prst="downArrow">
            <a:avLst>
              <a:gd name="adj1" fmla="val 50000"/>
              <a:gd name="adj2" fmla="val 27592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4642" name="Text Box 44"/>
          <p:cNvSpPr txBox="1">
            <a:spLocks noChangeArrowheads="1"/>
          </p:cNvSpPr>
          <p:nvPr/>
        </p:nvSpPr>
        <p:spPr bwMode="auto">
          <a:xfrm>
            <a:off x="4565650" y="1447800"/>
            <a:ext cx="4330700" cy="473976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 b="1" dirty="0" err="1">
                <a:solidFill>
                  <a:srgbClr val="000000"/>
                </a:solidFill>
                <a:cs typeface="Arial" charset="0"/>
              </a:rPr>
              <a:t>int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cs typeface="Arial" charset="0"/>
              </a:rPr>
              <a:t>pid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 = fork();</a:t>
            </a:r>
          </a:p>
          <a:p>
            <a:pPr marL="0" lvl="1" indent="0" defTabSz="914400" eaLnBrk="1" hangingPunct="1"/>
            <a:r>
              <a:rPr lang="en-US" sz="1800" dirty="0">
                <a:solidFill>
                  <a:srgbClr val="800080"/>
                </a:solidFill>
                <a:cs typeface="Arial" charset="0"/>
              </a:rPr>
              <a:t>Create a new process that is a clone of its parent.</a:t>
            </a:r>
          </a:p>
          <a:p>
            <a:pPr marL="0" lvl="1" indent="0" defTabSz="914400" eaLnBrk="1" hangingPunct="1"/>
            <a:endParaRPr lang="en-US" sz="1800" dirty="0">
              <a:solidFill>
                <a:srgbClr val="000000"/>
              </a:solidFill>
              <a:cs typeface="Arial" charset="0"/>
            </a:endParaRPr>
          </a:p>
          <a:p>
            <a:pPr defTabSz="914400" eaLnBrk="1" hangingPunct="1"/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exec*(</a:t>
            </a:r>
            <a:r>
              <a:rPr lang="ja-JP" altLang="en-US" sz="1800" b="1" dirty="0">
                <a:solidFill>
                  <a:srgbClr val="000000"/>
                </a:solidFill>
                <a:cs typeface="Arial" charset="0"/>
              </a:rPr>
              <a:t>“</a:t>
            </a:r>
            <a:r>
              <a:rPr lang="en-US" altLang="ja-JP" sz="1800" b="1" dirty="0">
                <a:solidFill>
                  <a:srgbClr val="000000"/>
                </a:solidFill>
                <a:cs typeface="Arial" charset="0"/>
              </a:rPr>
              <a:t>program</a:t>
            </a:r>
            <a:r>
              <a:rPr lang="ja-JP" altLang="en-US" sz="1800" b="1" dirty="0">
                <a:solidFill>
                  <a:srgbClr val="000000"/>
                </a:solidFill>
                <a:cs typeface="Arial" charset="0"/>
              </a:rPr>
              <a:t>”</a:t>
            </a:r>
            <a:r>
              <a:rPr lang="en-US" altLang="ja-JP" sz="1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ja-JP" sz="1800" b="1" dirty="0" smtClean="0">
                <a:solidFill>
                  <a:srgbClr val="000000"/>
                </a:solidFill>
                <a:cs typeface="Arial" charset="0"/>
              </a:rPr>
              <a:t>[</a:t>
            </a:r>
            <a:r>
              <a:rPr lang="en-US" altLang="ja-JP" sz="1800" b="1" dirty="0" err="1" smtClean="0">
                <a:solidFill>
                  <a:srgbClr val="000000"/>
                </a:solidFill>
                <a:cs typeface="Arial" charset="0"/>
              </a:rPr>
              <a:t>argvp</a:t>
            </a:r>
            <a:r>
              <a:rPr lang="en-US" altLang="ja-JP" sz="1800" b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ja-JP" sz="1800" b="1" dirty="0" err="1">
                <a:solidFill>
                  <a:srgbClr val="000000"/>
                </a:solidFill>
                <a:cs typeface="Arial" charset="0"/>
              </a:rPr>
              <a:t>envp</a:t>
            </a:r>
            <a:r>
              <a:rPr lang="en-US" altLang="ja-JP" sz="1800" b="1" dirty="0">
                <a:solidFill>
                  <a:srgbClr val="000000"/>
                </a:solidFill>
                <a:cs typeface="Arial" charset="0"/>
              </a:rPr>
              <a:t>]);</a:t>
            </a:r>
          </a:p>
          <a:p>
            <a:pPr marL="0" lvl="1" indent="0" defTabSz="914400" eaLnBrk="1" hangingPunct="1"/>
            <a:r>
              <a:rPr lang="en-US" sz="1800" dirty="0">
                <a:solidFill>
                  <a:srgbClr val="800080"/>
                </a:solidFill>
                <a:cs typeface="Arial" charset="0"/>
              </a:rPr>
              <a:t>Overlay the calling process with a new program, and transfer control to </a:t>
            </a:r>
            <a:r>
              <a:rPr lang="en-US" sz="1800" dirty="0" smtClean="0">
                <a:solidFill>
                  <a:srgbClr val="800080"/>
                </a:solidFill>
                <a:cs typeface="Arial" charset="0"/>
              </a:rPr>
              <a:t>it, passing arguments and environment.</a:t>
            </a:r>
          </a:p>
          <a:p>
            <a:pPr marL="0" lvl="1" indent="0" defTabSz="914400" eaLnBrk="1" hangingPunct="1"/>
            <a:endParaRPr lang="en-US" sz="1800" dirty="0">
              <a:solidFill>
                <a:srgbClr val="000000"/>
              </a:solidFill>
              <a:cs typeface="Arial" charset="0"/>
            </a:endParaRPr>
          </a:p>
          <a:p>
            <a:pPr defTabSz="914400" eaLnBrk="1" hangingPunct="1"/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exit(status);</a:t>
            </a:r>
          </a:p>
          <a:p>
            <a:pPr marL="0" lvl="1" indent="0" defTabSz="914400" eaLnBrk="1" hangingPunct="1"/>
            <a:r>
              <a:rPr lang="en-US" sz="1800" dirty="0">
                <a:solidFill>
                  <a:srgbClr val="800080"/>
                </a:solidFill>
                <a:cs typeface="Arial" charset="0"/>
              </a:rPr>
              <a:t>Exit with status, destroying the process. </a:t>
            </a:r>
            <a:endParaRPr lang="en-US" sz="1800" dirty="0" smtClean="0">
              <a:solidFill>
                <a:srgbClr val="800080"/>
              </a:solidFill>
              <a:cs typeface="Arial" charset="0"/>
            </a:endParaRPr>
          </a:p>
          <a:p>
            <a:pPr marL="0" lvl="1" indent="0" defTabSz="914400" eaLnBrk="1" hangingPunct="1"/>
            <a:endParaRPr lang="en-US" sz="1800" dirty="0">
              <a:solidFill>
                <a:srgbClr val="800080"/>
              </a:solidFill>
              <a:cs typeface="Arial" charset="0"/>
            </a:endParaRPr>
          </a:p>
          <a:p>
            <a:pPr defTabSz="914400" eaLnBrk="1" hangingPunct="1"/>
            <a:r>
              <a:rPr lang="en-US" sz="1800" b="1" dirty="0" err="1">
                <a:solidFill>
                  <a:srgbClr val="000000"/>
                </a:solidFill>
                <a:cs typeface="Arial" charset="0"/>
              </a:rPr>
              <a:t>int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cs typeface="Arial" charset="0"/>
              </a:rPr>
              <a:t>pid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 = wait*(&amp;status);</a:t>
            </a:r>
          </a:p>
          <a:p>
            <a:pPr marL="0" lvl="1" indent="0" defTabSz="914400" eaLnBrk="1" hangingPunct="1"/>
            <a:r>
              <a:rPr lang="en-US" sz="1800" dirty="0">
                <a:solidFill>
                  <a:srgbClr val="800080"/>
                </a:solidFill>
                <a:cs typeface="Arial" charset="0"/>
              </a:rPr>
              <a:t>Wait for exit (or other status change) of a child</a:t>
            </a:r>
            <a:r>
              <a:rPr lang="en-US" sz="1400" dirty="0">
                <a:solidFill>
                  <a:srgbClr val="800080"/>
                </a:solidFill>
                <a:cs typeface="Arial" charset="0"/>
              </a:rPr>
              <a:t>, </a:t>
            </a:r>
            <a:r>
              <a:rPr lang="en-US" sz="1800" dirty="0">
                <a:solidFill>
                  <a:srgbClr val="800080"/>
                </a:solidFill>
                <a:cs typeface="Arial" charset="0"/>
              </a:rPr>
              <a:t>and </a:t>
            </a:r>
            <a:r>
              <a:rPr lang="ja-JP" altLang="en-US" sz="1800" dirty="0">
                <a:solidFill>
                  <a:srgbClr val="800080"/>
                </a:solidFill>
                <a:cs typeface="Arial" charset="0"/>
              </a:rPr>
              <a:t>“</a:t>
            </a:r>
            <a:r>
              <a:rPr lang="en-US" altLang="ja-JP" sz="1800" dirty="0">
                <a:solidFill>
                  <a:srgbClr val="800080"/>
                </a:solidFill>
                <a:cs typeface="Arial" charset="0"/>
              </a:rPr>
              <a:t>reap</a:t>
            </a:r>
            <a:r>
              <a:rPr lang="ja-JP" altLang="en-US" sz="1800" dirty="0">
                <a:solidFill>
                  <a:srgbClr val="800080"/>
                </a:solidFill>
                <a:cs typeface="Arial" charset="0"/>
              </a:rPr>
              <a:t>”</a:t>
            </a:r>
            <a:r>
              <a:rPr lang="en-US" altLang="ja-JP" sz="1800" dirty="0">
                <a:solidFill>
                  <a:srgbClr val="800080"/>
                </a:solidFill>
                <a:cs typeface="Arial" charset="0"/>
              </a:rPr>
              <a:t> its exit </a:t>
            </a:r>
            <a:r>
              <a:rPr lang="en-US" altLang="ja-JP" sz="1800" dirty="0" smtClean="0">
                <a:solidFill>
                  <a:srgbClr val="800080"/>
                </a:solidFill>
                <a:cs typeface="Arial" charset="0"/>
              </a:rPr>
              <a:t>status.</a:t>
            </a:r>
          </a:p>
          <a:p>
            <a:pPr marL="0" lvl="1" indent="0" defTabSz="914400" eaLnBrk="1" hangingPunct="1"/>
            <a:r>
              <a:rPr lang="en-US" altLang="ja-JP" sz="1800" u="sng" dirty="0" smtClean="0">
                <a:solidFill>
                  <a:srgbClr val="800080"/>
                </a:solidFill>
                <a:cs typeface="Arial" charset="0"/>
              </a:rPr>
              <a:t>Recommended</a:t>
            </a:r>
            <a:r>
              <a:rPr lang="en-US" altLang="ja-JP" sz="1800" dirty="0" smtClean="0">
                <a:solidFill>
                  <a:srgbClr val="800080"/>
                </a:solidFill>
                <a:cs typeface="Arial" charset="0"/>
              </a:rPr>
              <a:t>: use </a:t>
            </a:r>
            <a:r>
              <a:rPr lang="en-US" altLang="ja-JP" sz="1800" b="1" dirty="0" err="1" smtClean="0">
                <a:solidFill>
                  <a:srgbClr val="800000"/>
                </a:solidFill>
                <a:cs typeface="Arial" charset="0"/>
              </a:rPr>
              <a:t>waitpid</a:t>
            </a:r>
            <a:r>
              <a:rPr lang="en-US" altLang="ja-JP" sz="1800" b="1" dirty="0" smtClean="0">
                <a:solidFill>
                  <a:srgbClr val="800000"/>
                </a:solidFill>
                <a:cs typeface="Arial" charset="0"/>
              </a:rPr>
              <a:t>()</a:t>
            </a:r>
            <a:r>
              <a:rPr lang="en-US" altLang="ja-JP" sz="1800" dirty="0" smtClean="0">
                <a:solidFill>
                  <a:srgbClr val="800080"/>
                </a:solidFill>
                <a:cs typeface="Arial" charset="0"/>
              </a:rPr>
              <a:t>.</a:t>
            </a:r>
            <a:endParaRPr lang="en-US" altLang="ja-JP" sz="1800" dirty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eaLnBrk="1" hangingPunct="1"/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54643" name="AutoShape 45"/>
          <p:cNvCxnSpPr>
            <a:cxnSpLocks noChangeShapeType="1"/>
            <a:stCxn id="154658" idx="2"/>
            <a:endCxn id="154669" idx="0"/>
          </p:cNvCxnSpPr>
          <p:nvPr/>
        </p:nvCxnSpPr>
        <p:spPr bwMode="auto">
          <a:xfrm>
            <a:off x="3455988" y="3581400"/>
            <a:ext cx="0" cy="663575"/>
          </a:xfrm>
          <a:prstGeom prst="straightConnector1">
            <a:avLst/>
          </a:prstGeom>
          <a:noFill/>
          <a:ln w="12700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4644" name="Group 46"/>
          <p:cNvGrpSpPr>
            <a:grpSpLocks/>
          </p:cNvGrpSpPr>
          <p:nvPr/>
        </p:nvGrpSpPr>
        <p:grpSpPr bwMode="auto">
          <a:xfrm>
            <a:off x="3224213" y="3251200"/>
            <a:ext cx="461962" cy="330200"/>
            <a:chOff x="1248" y="2256"/>
            <a:chExt cx="336" cy="240"/>
          </a:xfrm>
        </p:grpSpPr>
        <p:sp>
          <p:nvSpPr>
            <p:cNvPr id="154654" name="AutoShape 47"/>
            <p:cNvSpPr>
              <a:spLocks noChangeArrowheads="1"/>
            </p:cNvSpPr>
            <p:nvPr/>
          </p:nvSpPr>
          <p:spPr bwMode="auto">
            <a:xfrm>
              <a:off x="1248" y="2256"/>
              <a:ext cx="336" cy="4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55" name="AutoShape 48"/>
            <p:cNvSpPr>
              <a:spLocks noChangeArrowheads="1"/>
            </p:cNvSpPr>
            <p:nvPr/>
          </p:nvSpPr>
          <p:spPr bwMode="auto">
            <a:xfrm>
              <a:off x="1248" y="2304"/>
              <a:ext cx="336" cy="45"/>
            </a:xfrm>
            <a:prstGeom prst="flowChartProcess">
              <a:avLst/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56" name="AutoShape 49"/>
            <p:cNvSpPr>
              <a:spLocks noChangeArrowheads="1"/>
            </p:cNvSpPr>
            <p:nvPr/>
          </p:nvSpPr>
          <p:spPr bwMode="auto">
            <a:xfrm>
              <a:off x="1248" y="2352"/>
              <a:ext cx="336" cy="58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57" name="AutoShape 50"/>
            <p:cNvSpPr>
              <a:spLocks noChangeArrowheads="1"/>
            </p:cNvSpPr>
            <p:nvPr/>
          </p:nvSpPr>
          <p:spPr bwMode="auto">
            <a:xfrm>
              <a:off x="1248" y="2400"/>
              <a:ext cx="336" cy="47"/>
            </a:xfrm>
            <a:prstGeom prst="flowChartProcess">
              <a:avLst/>
            </a:prstGeom>
            <a:solidFill>
              <a:srgbClr val="3333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58" name="AutoShape 51"/>
            <p:cNvSpPr>
              <a:spLocks noChangeArrowheads="1"/>
            </p:cNvSpPr>
            <p:nvPr/>
          </p:nvSpPr>
          <p:spPr bwMode="auto">
            <a:xfrm>
              <a:off x="1248" y="2448"/>
              <a:ext cx="336" cy="4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4645" name="Group 52"/>
          <p:cNvGrpSpPr>
            <a:grpSpLocks/>
          </p:cNvGrpSpPr>
          <p:nvPr/>
        </p:nvGrpSpPr>
        <p:grpSpPr bwMode="auto">
          <a:xfrm>
            <a:off x="3221038" y="2257425"/>
            <a:ext cx="461962" cy="330200"/>
            <a:chOff x="1432" y="956"/>
            <a:chExt cx="291" cy="208"/>
          </a:xfrm>
        </p:grpSpPr>
        <p:sp>
          <p:nvSpPr>
            <p:cNvPr id="154649" name="AutoShape 53"/>
            <p:cNvSpPr>
              <a:spLocks noChangeArrowheads="1"/>
            </p:cNvSpPr>
            <p:nvPr/>
          </p:nvSpPr>
          <p:spPr bwMode="auto">
            <a:xfrm>
              <a:off x="1432" y="956"/>
              <a:ext cx="291" cy="42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50" name="AutoShape 54"/>
            <p:cNvSpPr>
              <a:spLocks noChangeArrowheads="1"/>
            </p:cNvSpPr>
            <p:nvPr/>
          </p:nvSpPr>
          <p:spPr bwMode="auto">
            <a:xfrm>
              <a:off x="1432" y="998"/>
              <a:ext cx="291" cy="41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51" name="AutoShape 55"/>
            <p:cNvSpPr>
              <a:spLocks noChangeArrowheads="1"/>
            </p:cNvSpPr>
            <p:nvPr/>
          </p:nvSpPr>
          <p:spPr bwMode="auto">
            <a:xfrm>
              <a:off x="1432" y="1039"/>
              <a:ext cx="291" cy="50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52" name="AutoShape 56"/>
            <p:cNvSpPr>
              <a:spLocks noChangeArrowheads="1"/>
            </p:cNvSpPr>
            <p:nvPr/>
          </p:nvSpPr>
          <p:spPr bwMode="auto">
            <a:xfrm>
              <a:off x="1432" y="1081"/>
              <a:ext cx="291" cy="41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653" name="AutoShape 57"/>
            <p:cNvSpPr>
              <a:spLocks noChangeArrowheads="1"/>
            </p:cNvSpPr>
            <p:nvPr/>
          </p:nvSpPr>
          <p:spPr bwMode="auto">
            <a:xfrm>
              <a:off x="1432" y="1122"/>
              <a:ext cx="291" cy="42"/>
            </a:xfrm>
            <a:prstGeom prst="flowChartProcess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4646" name="Rectangle 58"/>
          <p:cNvSpPr>
            <a:spLocks noChangeArrowheads="1"/>
          </p:cNvSpPr>
          <p:nvPr/>
        </p:nvSpPr>
        <p:spPr bwMode="auto">
          <a:xfrm>
            <a:off x="3549018" y="2841109"/>
            <a:ext cx="698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defTabSz="914400"/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exec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154647" name="AutoShape 59"/>
          <p:cNvSpPr>
            <a:spLocks noChangeArrowheads="1"/>
          </p:cNvSpPr>
          <p:nvPr/>
        </p:nvSpPr>
        <p:spPr bwMode="auto">
          <a:xfrm rot="-5400000">
            <a:off x="3059113" y="2606675"/>
            <a:ext cx="260350" cy="438150"/>
          </a:xfrm>
          <a:prstGeom prst="downArrow">
            <a:avLst>
              <a:gd name="adj1" fmla="val 50000"/>
              <a:gd name="adj2" fmla="val 42073"/>
            </a:avLst>
          </a:prstGeom>
          <a:solidFill>
            <a:srgbClr val="FC0128"/>
          </a:solidFill>
          <a:ln w="12700">
            <a:solidFill>
              <a:srgbClr val="FC0128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4648" name="Rectangle 60"/>
          <p:cNvSpPr>
            <a:spLocks noChangeArrowheads="1"/>
          </p:cNvSpPr>
          <p:nvPr/>
        </p:nvSpPr>
        <p:spPr bwMode="auto">
          <a:xfrm>
            <a:off x="1447800" y="2132112"/>
            <a:ext cx="16097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defTabSz="914400"/>
            <a:r>
              <a:rPr lang="en-US" sz="2000" b="1" dirty="0" smtClean="0">
                <a:solidFill>
                  <a:srgbClr val="000090"/>
                </a:solidFill>
                <a:cs typeface="Arial" charset="0"/>
              </a:rPr>
              <a:t>p</a:t>
            </a:r>
            <a:r>
              <a:rPr lang="en-US" sz="2000" b="1" dirty="0" smtClean="0">
                <a:solidFill>
                  <a:srgbClr val="000090"/>
                </a:solidFill>
                <a:cs typeface="Arial" charset="0"/>
              </a:rPr>
              <a:t>arent</a:t>
            </a:r>
          </a:p>
          <a:p>
            <a:pPr algn="ctr" defTabSz="914400"/>
            <a:r>
              <a:rPr lang="en-US" sz="2000" b="1" dirty="0" smtClean="0">
                <a:solidFill>
                  <a:srgbClr val="000090"/>
                </a:solidFill>
                <a:cs typeface="Arial" charset="0"/>
              </a:rPr>
              <a:t>program</a:t>
            </a:r>
            <a:endParaRPr lang="en-US" sz="2000" b="1" dirty="0" smtClean="0">
              <a:solidFill>
                <a:srgbClr val="000090"/>
              </a:solidFill>
              <a:cs typeface="Arial" charset="0"/>
            </a:endParaRPr>
          </a:p>
          <a:p>
            <a:pPr algn="ctr" defTabSz="914400"/>
            <a:r>
              <a:rPr lang="en-US" sz="2000" b="1" dirty="0" smtClean="0">
                <a:solidFill>
                  <a:srgbClr val="000090"/>
                </a:solidFill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cs typeface="Arial" charset="0"/>
              </a:rPr>
              <a:t>initializes </a:t>
            </a:r>
            <a:r>
              <a:rPr lang="en-US" sz="2000" b="1" dirty="0">
                <a:solidFill>
                  <a:srgbClr val="000090"/>
                </a:solidFill>
                <a:cs typeface="Arial" charset="0"/>
              </a:rPr>
              <a:t>child context</a:t>
            </a:r>
          </a:p>
        </p:txBody>
      </p:sp>
    </p:spTree>
    <p:extLst>
      <p:ext uri="{BB962C8B-B14F-4D97-AF65-F5344CB8AC3E}">
        <p14:creationId xmlns:p14="http://schemas.microsoft.com/office/powerpoint/2010/main" val="325096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6425" cy="1554163"/>
          </a:xfrm>
        </p:spPr>
        <p:txBody>
          <a:bodyPr/>
          <a:lstStyle/>
          <a:p>
            <a:r>
              <a:rPr lang="en-US" sz="3600" dirty="0" smtClean="0"/>
              <a:t>But how is the first process made?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855592"/>
            <a:ext cx="3490698" cy="477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5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520065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8" name="Title 3"/>
          <p:cNvSpPr>
            <a:spLocks noGrp="1"/>
          </p:cNvSpPr>
          <p:nvPr>
            <p:ph type="title"/>
          </p:nvPr>
        </p:nvSpPr>
        <p:spPr>
          <a:xfrm>
            <a:off x="4724400" y="-533400"/>
            <a:ext cx="4267200" cy="1554163"/>
          </a:xfrm>
        </p:spPr>
        <p:txBody>
          <a:bodyPr/>
          <a:lstStyle/>
          <a:p>
            <a:r>
              <a:rPr lang="en-US" sz="3200">
                <a:latin typeface="Arial" charset="0"/>
                <a:ea typeface="ＭＳ Ｐゴシック" charset="0"/>
              </a:rPr>
              <a:t>Init and Descendents</a:t>
            </a:r>
          </a:p>
        </p:txBody>
      </p:sp>
      <p:sp>
        <p:nvSpPr>
          <p:cNvPr id="162819" name="Line Callout 1 4"/>
          <p:cNvSpPr>
            <a:spLocks/>
          </p:cNvSpPr>
          <p:nvPr/>
        </p:nvSpPr>
        <p:spPr bwMode="auto">
          <a:xfrm>
            <a:off x="6248400" y="1600200"/>
            <a:ext cx="2438400" cy="914400"/>
          </a:xfrm>
          <a:prstGeom prst="borderCallout1">
            <a:avLst>
              <a:gd name="adj1" fmla="val 18750"/>
              <a:gd name="adj2" fmla="val -8333"/>
              <a:gd name="adj3" fmla="val -70593"/>
              <a:gd name="adj4" fmla="val -12433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195F9E"/>
                </a:solidFill>
                <a:cs typeface="Arial" charset="0"/>
              </a:rPr>
              <a:t>Kernel </a:t>
            </a:r>
            <a:r>
              <a:rPr lang="ja-JP" altLang="en-US" sz="1800">
                <a:solidFill>
                  <a:srgbClr val="195F9E"/>
                </a:solidFill>
                <a:cs typeface="Arial" charset="0"/>
              </a:rPr>
              <a:t>“</a:t>
            </a:r>
            <a:r>
              <a:rPr lang="en-US" altLang="ja-JP" sz="1800">
                <a:solidFill>
                  <a:srgbClr val="195F9E"/>
                </a:solidFill>
                <a:cs typeface="Arial" charset="0"/>
              </a:rPr>
              <a:t>handcrafts</a:t>
            </a:r>
            <a:r>
              <a:rPr lang="ja-JP" altLang="en-US" sz="1800">
                <a:solidFill>
                  <a:srgbClr val="195F9E"/>
                </a:solidFill>
                <a:cs typeface="Arial" charset="0"/>
              </a:rPr>
              <a:t>”</a:t>
            </a:r>
            <a:r>
              <a:rPr lang="en-US" altLang="ja-JP" sz="1800">
                <a:solidFill>
                  <a:srgbClr val="195F9E"/>
                </a:solidFill>
                <a:cs typeface="Arial" charset="0"/>
              </a:rPr>
              <a:t> initial process to run </a:t>
            </a:r>
            <a:r>
              <a:rPr lang="ja-JP" altLang="en-US" sz="1800">
                <a:solidFill>
                  <a:srgbClr val="195F9E"/>
                </a:solidFill>
                <a:cs typeface="Arial" charset="0"/>
              </a:rPr>
              <a:t>“</a:t>
            </a:r>
            <a:r>
              <a:rPr lang="en-US" altLang="ja-JP" sz="1800">
                <a:solidFill>
                  <a:srgbClr val="195F9E"/>
                </a:solidFill>
                <a:cs typeface="Arial" charset="0"/>
              </a:rPr>
              <a:t>init</a:t>
            </a:r>
            <a:r>
              <a:rPr lang="ja-JP" altLang="en-US" sz="1800">
                <a:solidFill>
                  <a:srgbClr val="195F9E"/>
                </a:solidFill>
                <a:cs typeface="Arial" charset="0"/>
              </a:rPr>
              <a:t>”</a:t>
            </a:r>
            <a:r>
              <a:rPr lang="en-US" altLang="ja-JP" sz="1800">
                <a:solidFill>
                  <a:srgbClr val="195F9E"/>
                </a:solidFill>
                <a:cs typeface="Arial" charset="0"/>
              </a:rPr>
              <a:t> program.</a:t>
            </a:r>
            <a:endParaRPr lang="en-US" sz="1800">
              <a:solidFill>
                <a:srgbClr val="195F9E"/>
              </a:solidFill>
              <a:cs typeface="Arial" charset="0"/>
            </a:endParaRPr>
          </a:p>
        </p:txBody>
      </p:sp>
      <p:sp>
        <p:nvSpPr>
          <p:cNvPr id="162820" name="Line Callout 1 6"/>
          <p:cNvSpPr>
            <a:spLocks/>
          </p:cNvSpPr>
          <p:nvPr/>
        </p:nvSpPr>
        <p:spPr bwMode="auto">
          <a:xfrm>
            <a:off x="5181600" y="2819400"/>
            <a:ext cx="3581400" cy="914400"/>
          </a:xfrm>
          <a:prstGeom prst="borderCallout1">
            <a:avLst>
              <a:gd name="adj1" fmla="val 18750"/>
              <a:gd name="adj2" fmla="val -8333"/>
              <a:gd name="adj3" fmla="val 66199"/>
              <a:gd name="adj4" fmla="val -5397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195F9E"/>
                </a:solidFill>
                <a:cs typeface="Arial" charset="0"/>
              </a:rPr>
              <a:t>Other processes descend from </a:t>
            </a:r>
            <a:r>
              <a:rPr lang="en-US" sz="1800" dirty="0" err="1">
                <a:solidFill>
                  <a:srgbClr val="195F9E"/>
                </a:solidFill>
                <a:cs typeface="Arial" charset="0"/>
              </a:rPr>
              <a:t>init</a:t>
            </a:r>
            <a:r>
              <a:rPr lang="en-US" sz="1800" dirty="0">
                <a:solidFill>
                  <a:srgbClr val="195F9E"/>
                </a:solidFill>
                <a:cs typeface="Arial" charset="0"/>
              </a:rPr>
              <a:t>, </a:t>
            </a:r>
            <a:r>
              <a:rPr lang="en-US" sz="1800" dirty="0" smtClean="0">
                <a:solidFill>
                  <a:srgbClr val="195F9E"/>
                </a:solidFill>
                <a:cs typeface="Arial" charset="0"/>
              </a:rPr>
              <a:t>including </a:t>
            </a:r>
            <a:r>
              <a:rPr lang="en-US" sz="1800" b="1" dirty="0" smtClean="0">
                <a:solidFill>
                  <a:srgbClr val="195F9E"/>
                </a:solidFill>
                <a:cs typeface="Arial" charset="0"/>
              </a:rPr>
              <a:t>login</a:t>
            </a:r>
            <a:r>
              <a:rPr lang="en-US" sz="1800" dirty="0" smtClean="0">
                <a:solidFill>
                  <a:srgbClr val="195F9E"/>
                </a:solidFill>
                <a:cs typeface="Arial" charset="0"/>
              </a:rPr>
              <a:t> program.</a:t>
            </a:r>
            <a:endParaRPr lang="en-US" sz="1800" dirty="0">
              <a:solidFill>
                <a:srgbClr val="195F9E"/>
              </a:solidFill>
              <a:cs typeface="Arial" charset="0"/>
            </a:endParaRPr>
          </a:p>
        </p:txBody>
      </p:sp>
      <p:sp>
        <p:nvSpPr>
          <p:cNvPr id="162821" name="Line Callout 1 7"/>
          <p:cNvSpPr>
            <a:spLocks/>
          </p:cNvSpPr>
          <p:nvPr/>
        </p:nvSpPr>
        <p:spPr bwMode="auto">
          <a:xfrm>
            <a:off x="5562600" y="4038600"/>
            <a:ext cx="2819400" cy="1219200"/>
          </a:xfrm>
          <a:prstGeom prst="borderCallout1">
            <a:avLst>
              <a:gd name="adj1" fmla="val 18750"/>
              <a:gd name="adj2" fmla="val -8333"/>
              <a:gd name="adj3" fmla="val 1713"/>
              <a:gd name="adj4" fmla="val -8469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195F9E"/>
                </a:solidFill>
                <a:cs typeface="Arial" charset="0"/>
              </a:rPr>
              <a:t>Login </a:t>
            </a:r>
            <a:r>
              <a:rPr lang="en-US" sz="1800" dirty="0" smtClean="0">
                <a:solidFill>
                  <a:srgbClr val="195F9E"/>
                </a:solidFill>
                <a:cs typeface="Arial" charset="0"/>
              </a:rPr>
              <a:t>runs </a:t>
            </a:r>
            <a:r>
              <a:rPr lang="en-US" sz="1800" dirty="0">
                <a:solidFill>
                  <a:srgbClr val="195F9E"/>
                </a:solidFill>
                <a:cs typeface="Arial" charset="0"/>
              </a:rPr>
              <a:t>user </a:t>
            </a:r>
            <a:r>
              <a:rPr lang="en-US" sz="1800" b="1" dirty="0">
                <a:solidFill>
                  <a:srgbClr val="800000"/>
                </a:solidFill>
                <a:cs typeface="Arial" charset="0"/>
              </a:rPr>
              <a:t>shell</a:t>
            </a:r>
            <a:r>
              <a:rPr lang="en-US" sz="18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195F9E"/>
                </a:solidFill>
                <a:cs typeface="Arial" charset="0"/>
              </a:rPr>
              <a:t>in a child process after user authenticates.</a:t>
            </a:r>
          </a:p>
        </p:txBody>
      </p:sp>
      <p:sp>
        <p:nvSpPr>
          <p:cNvPr id="162822" name="Line Callout 1 8"/>
          <p:cNvSpPr>
            <a:spLocks/>
          </p:cNvSpPr>
          <p:nvPr/>
        </p:nvSpPr>
        <p:spPr bwMode="auto">
          <a:xfrm>
            <a:off x="6019800" y="5410200"/>
            <a:ext cx="2438400" cy="914400"/>
          </a:xfrm>
          <a:prstGeom prst="borderCallout1">
            <a:avLst>
              <a:gd name="adj1" fmla="val 18750"/>
              <a:gd name="adj2" fmla="val -8333"/>
              <a:gd name="adj3" fmla="val 21704"/>
              <a:gd name="adj4" fmla="val -4537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 smtClean="0">
                <a:solidFill>
                  <a:srgbClr val="195F9E"/>
                </a:solidFill>
                <a:cs typeface="Arial" charset="0"/>
              </a:rPr>
              <a:t>User shell runs user commands as child processes.</a:t>
            </a:r>
            <a:endParaRPr lang="en-US" sz="1800" dirty="0">
              <a:solidFill>
                <a:srgbClr val="195F9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8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6425" cy="1554163"/>
          </a:xfrm>
        </p:spPr>
        <p:txBody>
          <a:bodyPr/>
          <a:lstStyle/>
          <a:p>
            <a:r>
              <a:rPr lang="en-US" sz="3200" dirty="0" smtClean="0">
                <a:latin typeface="Arial" charset="0"/>
                <a:ea typeface="ＭＳ Ｐゴシック" charset="0"/>
                <a:cs typeface="Arial" charset="0"/>
              </a:rPr>
              <a:t>“Limited direct execution”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4578" name="AutoShape 10"/>
          <p:cNvSpPr>
            <a:spLocks noChangeArrowheads="1"/>
          </p:cNvSpPr>
          <p:nvPr/>
        </p:nvSpPr>
        <p:spPr bwMode="auto">
          <a:xfrm>
            <a:off x="762000" y="3937000"/>
            <a:ext cx="6781800" cy="873125"/>
          </a:xfrm>
          <a:prstGeom prst="flowChartProcess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77875" y="2171700"/>
            <a:ext cx="3336925" cy="6096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cxnSp>
        <p:nvCxnSpPr>
          <p:cNvPr id="24580" name="Straight Connector 4"/>
          <p:cNvCxnSpPr>
            <a:cxnSpLocks noChangeShapeType="1"/>
          </p:cNvCxnSpPr>
          <p:nvPr/>
        </p:nvCxnSpPr>
        <p:spPr bwMode="auto">
          <a:xfrm>
            <a:off x="304800" y="3336925"/>
            <a:ext cx="8685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1" name="Text Box 93"/>
          <p:cNvSpPr txBox="1">
            <a:spLocks noChangeArrowheads="1"/>
          </p:cNvSpPr>
          <p:nvPr/>
        </p:nvSpPr>
        <p:spPr bwMode="auto">
          <a:xfrm>
            <a:off x="7450138" y="2070100"/>
            <a:ext cx="169386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b="1">
                <a:solidFill>
                  <a:srgbClr val="000000"/>
                </a:solidFill>
              </a:rPr>
              <a:t>user mode</a:t>
            </a:r>
          </a:p>
        </p:txBody>
      </p:sp>
      <p:sp>
        <p:nvSpPr>
          <p:cNvPr id="24582" name="Text Box 93"/>
          <p:cNvSpPr txBox="1">
            <a:spLocks noChangeArrowheads="1"/>
          </p:cNvSpPr>
          <p:nvPr/>
        </p:nvSpPr>
        <p:spPr bwMode="auto">
          <a:xfrm>
            <a:off x="7450138" y="3976688"/>
            <a:ext cx="1693862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b="1">
                <a:solidFill>
                  <a:srgbClr val="000000"/>
                </a:solidFill>
              </a:rPr>
              <a:t>kernel mode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206875" y="2171700"/>
            <a:ext cx="3336925" cy="6096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733425" y="4505325"/>
            <a:ext cx="6810375" cy="0"/>
          </a:xfrm>
          <a:prstGeom prst="line">
            <a:avLst/>
          </a:prstGeom>
          <a:noFill/>
          <a:ln w="19050" cmpd="sng">
            <a:solidFill>
              <a:schemeClr val="accent6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Text Box 93"/>
          <p:cNvSpPr txBox="1">
            <a:spLocks noChangeArrowheads="1"/>
          </p:cNvSpPr>
          <p:nvPr/>
        </p:nvSpPr>
        <p:spPr bwMode="auto">
          <a:xfrm>
            <a:off x="2590800" y="3967163"/>
            <a:ext cx="3200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b="1">
                <a:solidFill>
                  <a:srgbClr val="000000"/>
                </a:solidFill>
              </a:rPr>
              <a:t>kernel “top half”</a:t>
            </a:r>
          </a:p>
        </p:txBody>
      </p:sp>
      <p:sp>
        <p:nvSpPr>
          <p:cNvPr id="24586" name="Text Box 93"/>
          <p:cNvSpPr txBox="1">
            <a:spLocks noChangeArrowheads="1"/>
          </p:cNvSpPr>
          <p:nvPr/>
        </p:nvSpPr>
        <p:spPr bwMode="auto">
          <a:xfrm>
            <a:off x="1463675" y="4437063"/>
            <a:ext cx="5486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 b="1">
                <a:solidFill>
                  <a:srgbClr val="000000"/>
                </a:solidFill>
              </a:rPr>
              <a:t>kernel “bottom half” (interrupt handlers)</a:t>
            </a:r>
          </a:p>
        </p:txBody>
      </p:sp>
      <p:pic>
        <p:nvPicPr>
          <p:cNvPr id="24587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5524500"/>
            <a:ext cx="12287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AutoShape 16"/>
          <p:cNvSpPr>
            <a:spLocks noChangeArrowheads="1"/>
          </p:cNvSpPr>
          <p:nvPr/>
        </p:nvSpPr>
        <p:spPr bwMode="auto">
          <a:xfrm>
            <a:off x="4022725" y="4838700"/>
            <a:ext cx="219075" cy="611188"/>
          </a:xfrm>
          <a:prstGeom prst="upArrow">
            <a:avLst>
              <a:gd name="adj1" fmla="val 50000"/>
              <a:gd name="adj2" fmla="val 74784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4589" name="AutoShape 16"/>
          <p:cNvSpPr>
            <a:spLocks noChangeArrowheads="1"/>
          </p:cNvSpPr>
          <p:nvPr/>
        </p:nvSpPr>
        <p:spPr bwMode="auto">
          <a:xfrm flipV="1">
            <a:off x="4276725" y="4849813"/>
            <a:ext cx="219075" cy="611187"/>
          </a:xfrm>
          <a:prstGeom prst="upArrow">
            <a:avLst>
              <a:gd name="adj1" fmla="val 50000"/>
              <a:gd name="adj2" fmla="val 74784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4590" name="AutoShape 16"/>
          <p:cNvSpPr>
            <a:spLocks noChangeArrowheads="1"/>
          </p:cNvSpPr>
          <p:nvPr/>
        </p:nvSpPr>
        <p:spPr bwMode="auto">
          <a:xfrm>
            <a:off x="914400" y="2781300"/>
            <a:ext cx="203200" cy="833438"/>
          </a:xfrm>
          <a:prstGeom prst="upArrow">
            <a:avLst>
              <a:gd name="adj1" fmla="val 50000"/>
              <a:gd name="adj2" fmla="val 75119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4591" name="AutoShape 17"/>
          <p:cNvSpPr>
            <a:spLocks noChangeArrowheads="1"/>
          </p:cNvSpPr>
          <p:nvPr/>
        </p:nvSpPr>
        <p:spPr bwMode="auto">
          <a:xfrm flipV="1">
            <a:off x="1981200" y="3089275"/>
            <a:ext cx="203200" cy="835025"/>
          </a:xfrm>
          <a:prstGeom prst="upArrow">
            <a:avLst>
              <a:gd name="adj1" fmla="val 50000"/>
              <a:gd name="adj2" fmla="val 75262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3073400" y="2781300"/>
            <a:ext cx="203200" cy="833438"/>
          </a:xfrm>
          <a:prstGeom prst="upArrow">
            <a:avLst>
              <a:gd name="adj1" fmla="val 50000"/>
              <a:gd name="adj2" fmla="val 75119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4593" name="AutoShape 16"/>
          <p:cNvSpPr>
            <a:spLocks noChangeArrowheads="1"/>
          </p:cNvSpPr>
          <p:nvPr/>
        </p:nvSpPr>
        <p:spPr bwMode="auto">
          <a:xfrm>
            <a:off x="4278313" y="2781300"/>
            <a:ext cx="203200" cy="833438"/>
          </a:xfrm>
          <a:prstGeom prst="upArrow">
            <a:avLst>
              <a:gd name="adj1" fmla="val 50000"/>
              <a:gd name="adj2" fmla="val 75119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4594" name="AutoShape 17"/>
          <p:cNvSpPr>
            <a:spLocks noChangeArrowheads="1"/>
          </p:cNvSpPr>
          <p:nvPr/>
        </p:nvSpPr>
        <p:spPr bwMode="auto">
          <a:xfrm flipV="1">
            <a:off x="5257800" y="3089275"/>
            <a:ext cx="203200" cy="835025"/>
          </a:xfrm>
          <a:prstGeom prst="upArrow">
            <a:avLst>
              <a:gd name="adj1" fmla="val 50000"/>
              <a:gd name="adj2" fmla="val 75262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4595" name="AutoShape 17"/>
          <p:cNvSpPr>
            <a:spLocks noChangeArrowheads="1"/>
          </p:cNvSpPr>
          <p:nvPr/>
        </p:nvSpPr>
        <p:spPr bwMode="auto">
          <a:xfrm flipV="1">
            <a:off x="7200900" y="3103563"/>
            <a:ext cx="204788" cy="833437"/>
          </a:xfrm>
          <a:prstGeom prst="upArrow">
            <a:avLst>
              <a:gd name="adj1" fmla="val 50000"/>
              <a:gd name="adj2" fmla="val 7453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4596" name="AutoShape 16"/>
          <p:cNvSpPr>
            <a:spLocks noChangeArrowheads="1"/>
          </p:cNvSpPr>
          <p:nvPr/>
        </p:nvSpPr>
        <p:spPr bwMode="auto">
          <a:xfrm>
            <a:off x="6299200" y="2781300"/>
            <a:ext cx="204788" cy="833438"/>
          </a:xfrm>
          <a:prstGeom prst="upArrow">
            <a:avLst>
              <a:gd name="adj1" fmla="val 50000"/>
              <a:gd name="adj2" fmla="val 7453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4597" name="Text Box 93"/>
          <p:cNvSpPr txBox="1">
            <a:spLocks noChangeArrowheads="1"/>
          </p:cNvSpPr>
          <p:nvPr/>
        </p:nvSpPr>
        <p:spPr bwMode="auto">
          <a:xfrm>
            <a:off x="1219200" y="2705100"/>
            <a:ext cx="1701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</a:rPr>
              <a:t>syscall trap</a:t>
            </a:r>
          </a:p>
        </p:txBody>
      </p:sp>
      <p:sp>
        <p:nvSpPr>
          <p:cNvPr id="24598" name="Text Box 93"/>
          <p:cNvSpPr txBox="1">
            <a:spLocks noChangeArrowheads="1"/>
          </p:cNvSpPr>
          <p:nvPr/>
        </p:nvSpPr>
        <p:spPr bwMode="auto">
          <a:xfrm>
            <a:off x="381000" y="3581400"/>
            <a:ext cx="13985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dirty="0">
                <a:solidFill>
                  <a:srgbClr val="000000"/>
                </a:solidFill>
              </a:rPr>
              <a:t>u-start</a:t>
            </a:r>
          </a:p>
        </p:txBody>
      </p:sp>
      <p:sp>
        <p:nvSpPr>
          <p:cNvPr id="24599" name="Text Box 93"/>
          <p:cNvSpPr txBox="1">
            <a:spLocks noChangeArrowheads="1"/>
          </p:cNvSpPr>
          <p:nvPr/>
        </p:nvSpPr>
        <p:spPr bwMode="auto">
          <a:xfrm>
            <a:off x="2322513" y="3586163"/>
            <a:ext cx="17002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dirty="0">
                <a:solidFill>
                  <a:srgbClr val="000000"/>
                </a:solidFill>
              </a:rPr>
              <a:t>u-return</a:t>
            </a:r>
          </a:p>
        </p:txBody>
      </p:sp>
      <p:sp>
        <p:nvSpPr>
          <p:cNvPr id="24600" name="Text Box 93"/>
          <p:cNvSpPr txBox="1">
            <a:spLocks noChangeArrowheads="1"/>
          </p:cNvSpPr>
          <p:nvPr/>
        </p:nvSpPr>
        <p:spPr bwMode="auto">
          <a:xfrm>
            <a:off x="3705225" y="3586163"/>
            <a:ext cx="1400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dirty="0">
                <a:solidFill>
                  <a:srgbClr val="000000"/>
                </a:solidFill>
              </a:rPr>
              <a:t>u-start</a:t>
            </a:r>
          </a:p>
        </p:txBody>
      </p:sp>
      <p:sp>
        <p:nvSpPr>
          <p:cNvPr id="24601" name="Text Box 93"/>
          <p:cNvSpPr txBox="1">
            <a:spLocks noChangeArrowheads="1"/>
          </p:cNvSpPr>
          <p:nvPr/>
        </p:nvSpPr>
        <p:spPr bwMode="auto">
          <a:xfrm>
            <a:off x="4800600" y="2705100"/>
            <a:ext cx="1117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</a:rPr>
              <a:t>fault</a:t>
            </a:r>
          </a:p>
        </p:txBody>
      </p:sp>
      <p:sp>
        <p:nvSpPr>
          <p:cNvPr id="24602" name="Text Box 93"/>
          <p:cNvSpPr txBox="1">
            <a:spLocks noChangeArrowheads="1"/>
          </p:cNvSpPr>
          <p:nvPr/>
        </p:nvSpPr>
        <p:spPr bwMode="auto">
          <a:xfrm>
            <a:off x="5537200" y="3586163"/>
            <a:ext cx="1701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dirty="0">
                <a:solidFill>
                  <a:srgbClr val="000000"/>
                </a:solidFill>
              </a:rPr>
              <a:t>u-return</a:t>
            </a:r>
          </a:p>
        </p:txBody>
      </p:sp>
      <p:sp>
        <p:nvSpPr>
          <p:cNvPr id="24603" name="Text Box 93"/>
          <p:cNvSpPr txBox="1">
            <a:spLocks noChangeArrowheads="1"/>
          </p:cNvSpPr>
          <p:nvPr/>
        </p:nvSpPr>
        <p:spPr bwMode="auto">
          <a:xfrm>
            <a:off x="6731000" y="2705100"/>
            <a:ext cx="1117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</a:rPr>
              <a:t>fault</a:t>
            </a:r>
          </a:p>
        </p:txBody>
      </p:sp>
      <p:sp>
        <p:nvSpPr>
          <p:cNvPr id="24604" name="Text Box 93"/>
          <p:cNvSpPr txBox="1">
            <a:spLocks noChangeArrowheads="1"/>
          </p:cNvSpPr>
          <p:nvPr/>
        </p:nvSpPr>
        <p:spPr bwMode="auto">
          <a:xfrm>
            <a:off x="2641600" y="4876800"/>
            <a:ext cx="1701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 dirty="0">
                <a:solidFill>
                  <a:srgbClr val="000000"/>
                </a:solidFill>
              </a:rPr>
              <a:t>clock interrupt</a:t>
            </a:r>
          </a:p>
        </p:txBody>
      </p:sp>
      <p:sp>
        <p:nvSpPr>
          <p:cNvPr id="24605" name="Text Box 93"/>
          <p:cNvSpPr txBox="1">
            <a:spLocks noChangeArrowheads="1"/>
          </p:cNvSpPr>
          <p:nvPr/>
        </p:nvSpPr>
        <p:spPr bwMode="auto">
          <a:xfrm>
            <a:off x="4241800" y="4876800"/>
            <a:ext cx="1701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 dirty="0">
                <a:solidFill>
                  <a:srgbClr val="000000"/>
                </a:solidFill>
              </a:rPr>
              <a:t>interrupt</a:t>
            </a:r>
          </a:p>
          <a:p>
            <a:pPr algn="ctr" defTabSz="914400" eaLnBrk="1" hangingPunct="1"/>
            <a:r>
              <a:rPr lang="en-US" sz="1800" b="1" dirty="0">
                <a:solidFill>
                  <a:srgbClr val="000000"/>
                </a:solidFill>
              </a:rPr>
              <a:t>return</a:t>
            </a:r>
          </a:p>
        </p:txBody>
      </p:sp>
      <p:sp>
        <p:nvSpPr>
          <p:cNvPr id="24606" name="Text Box 93"/>
          <p:cNvSpPr txBox="1">
            <a:spLocks noChangeArrowheads="1"/>
          </p:cNvSpPr>
          <p:nvPr/>
        </p:nvSpPr>
        <p:spPr bwMode="auto">
          <a:xfrm>
            <a:off x="4956175" y="5638800"/>
            <a:ext cx="35496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>
                <a:solidFill>
                  <a:srgbClr val="003367"/>
                </a:solidFill>
              </a:rPr>
              <a:t>Kernel handler manipulates CPU register context to return to selected user context.</a:t>
            </a:r>
          </a:p>
        </p:txBody>
      </p:sp>
      <p:sp>
        <p:nvSpPr>
          <p:cNvPr id="24607" name="Text Box 93"/>
          <p:cNvSpPr txBox="1">
            <a:spLocks noChangeArrowheads="1"/>
          </p:cNvSpPr>
          <p:nvPr/>
        </p:nvSpPr>
        <p:spPr bwMode="auto">
          <a:xfrm>
            <a:off x="-158750" y="1295400"/>
            <a:ext cx="884237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 b="1" dirty="0">
                <a:solidFill>
                  <a:srgbClr val="003367"/>
                </a:solidFill>
              </a:rPr>
              <a:t>Any kind of machine exception transfers control to a registered (trusted) kernel handler running in a </a:t>
            </a:r>
            <a:r>
              <a:rPr lang="en-US" sz="2000" b="1" dirty="0">
                <a:solidFill>
                  <a:srgbClr val="800000"/>
                </a:solidFill>
              </a:rPr>
              <a:t>protected CPU mode</a:t>
            </a:r>
            <a:r>
              <a:rPr lang="en-US" sz="2000" b="1" dirty="0">
                <a:solidFill>
                  <a:srgbClr val="003367"/>
                </a:solidFill>
              </a:rPr>
              <a:t>.</a:t>
            </a:r>
          </a:p>
        </p:txBody>
      </p:sp>
      <p:sp>
        <p:nvSpPr>
          <p:cNvPr id="24608" name="Explosion 1 42"/>
          <p:cNvSpPr>
            <a:spLocks noChangeArrowheads="1"/>
          </p:cNvSpPr>
          <p:nvPr/>
        </p:nvSpPr>
        <p:spPr bwMode="auto">
          <a:xfrm>
            <a:off x="5164138" y="2392363"/>
            <a:ext cx="428625" cy="427037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609" name="Explosion 1 43"/>
          <p:cNvSpPr>
            <a:spLocks noChangeArrowheads="1"/>
          </p:cNvSpPr>
          <p:nvPr/>
        </p:nvSpPr>
        <p:spPr bwMode="auto">
          <a:xfrm>
            <a:off x="7116763" y="2392363"/>
            <a:ext cx="427037" cy="427037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610" name="Merge 44"/>
          <p:cNvSpPr>
            <a:spLocks noChangeArrowheads="1"/>
          </p:cNvSpPr>
          <p:nvPr/>
        </p:nvSpPr>
        <p:spPr bwMode="auto">
          <a:xfrm>
            <a:off x="1935163" y="2438400"/>
            <a:ext cx="333375" cy="334963"/>
          </a:xfrm>
          <a:prstGeom prst="flowChartMerg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36" name="Group 31"/>
          <p:cNvGrpSpPr>
            <a:grpSpLocks/>
          </p:cNvGrpSpPr>
          <p:nvPr/>
        </p:nvGrpSpPr>
        <p:grpSpPr bwMode="auto">
          <a:xfrm>
            <a:off x="838200" y="2286000"/>
            <a:ext cx="404813" cy="404812"/>
            <a:chOff x="4201" y="2912"/>
            <a:chExt cx="255" cy="255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4201" y="2912"/>
              <a:ext cx="255" cy="255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38" name="AutoShape 33"/>
            <p:cNvSpPr>
              <a:spLocks noChangeArrowheads="1"/>
            </p:cNvSpPr>
            <p:nvPr/>
          </p:nvSpPr>
          <p:spPr bwMode="auto">
            <a:xfrm flipH="1">
              <a:off x="4290" y="2968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39" name="AutoShape 34"/>
            <p:cNvSpPr>
              <a:spLocks noChangeArrowheads="1"/>
            </p:cNvSpPr>
            <p:nvPr/>
          </p:nvSpPr>
          <p:spPr bwMode="auto">
            <a:xfrm rot="-8460389">
              <a:off x="4212" y="2946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sp>
        <p:nvSpPr>
          <p:cNvPr id="40" name="AutoShape 16"/>
          <p:cNvSpPr>
            <a:spLocks noChangeArrowheads="1"/>
          </p:cNvSpPr>
          <p:nvPr/>
        </p:nvSpPr>
        <p:spPr bwMode="auto">
          <a:xfrm>
            <a:off x="609600" y="4800600"/>
            <a:ext cx="219075" cy="611188"/>
          </a:xfrm>
          <a:prstGeom prst="upArrow">
            <a:avLst>
              <a:gd name="adj1" fmla="val 50000"/>
              <a:gd name="adj2" fmla="val 74784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1" name="Text Box 93"/>
          <p:cNvSpPr txBox="1">
            <a:spLocks noChangeArrowheads="1"/>
          </p:cNvSpPr>
          <p:nvPr/>
        </p:nvSpPr>
        <p:spPr bwMode="auto">
          <a:xfrm>
            <a:off x="127000" y="5410200"/>
            <a:ext cx="11684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 dirty="0" smtClean="0">
                <a:solidFill>
                  <a:srgbClr val="000000"/>
                </a:solidFill>
              </a:rPr>
              <a:t>boot</a:t>
            </a:r>
            <a:endParaRPr lang="en-US" sz="1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The Shell</a:t>
            </a:r>
          </a:p>
        </p:txBody>
      </p:sp>
      <p:sp>
        <p:nvSpPr>
          <p:cNvPr id="171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6425" cy="4111625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</a:rPr>
              <a:t>Users may select from a range of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command interpreter (“shell”) programs available. (</a:t>
            </a:r>
            <a:r>
              <a:rPr lang="en-US" sz="2000" dirty="0">
                <a:latin typeface="Arial" charset="0"/>
                <a:ea typeface="ＭＳ Ｐゴシック" charset="0"/>
              </a:rPr>
              <a:t>O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r </a:t>
            </a:r>
            <a:r>
              <a:rPr lang="en-US" sz="2000" dirty="0">
                <a:latin typeface="Arial" charset="0"/>
                <a:ea typeface="ＭＳ Ｐゴシック" charset="0"/>
              </a:rPr>
              <a:t>even write their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own!)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dirty="0" err="1">
                <a:latin typeface="Arial" charset="0"/>
                <a:ea typeface="ＭＳ Ｐゴシック" charset="0"/>
              </a:rPr>
              <a:t>csh</a:t>
            </a:r>
            <a:r>
              <a:rPr lang="en-US" sz="2000" dirty="0">
                <a:latin typeface="Arial" charset="0"/>
                <a:ea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</a:rPr>
              <a:t>sh</a:t>
            </a:r>
            <a:r>
              <a:rPr lang="en-US" sz="2000" dirty="0">
                <a:latin typeface="Arial" charset="0"/>
                <a:ea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</a:rPr>
              <a:t>ksh</a:t>
            </a:r>
            <a:r>
              <a:rPr lang="en-US" sz="2000" dirty="0">
                <a:latin typeface="Arial" charset="0"/>
                <a:ea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</a:rPr>
              <a:t>tcsh</a:t>
            </a:r>
            <a:r>
              <a:rPr lang="en-US" sz="2000" dirty="0">
                <a:latin typeface="Arial" charset="0"/>
                <a:ea typeface="ＭＳ Ｐゴシック" charset="0"/>
              </a:rPr>
              <a:t>, bash: choose your flavor…</a:t>
            </a:r>
          </a:p>
          <a:p>
            <a:r>
              <a:rPr lang="en-US" sz="2400" dirty="0">
                <a:latin typeface="Arial" charset="0"/>
                <a:ea typeface="ＭＳ Ｐゴシック" charset="0"/>
              </a:rPr>
              <a:t>Shells execute commands composed of program filenames, </a:t>
            </a:r>
            <a:r>
              <a:rPr lang="en-US" sz="2400" dirty="0" err="1">
                <a:latin typeface="Arial" charset="0"/>
                <a:ea typeface="ＭＳ Ｐゴシック" charset="0"/>
              </a:rPr>
              <a:t>args</a:t>
            </a:r>
            <a:r>
              <a:rPr lang="en-US" sz="2400" dirty="0">
                <a:latin typeface="Arial" charset="0"/>
                <a:ea typeface="ＭＳ Ｐゴシック" charset="0"/>
              </a:rPr>
              <a:t>, and I/O redirection symbols.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</a:rPr>
              <a:t>Fork, exec, wait, etc., etc.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</a:rPr>
              <a:t>Can coordinate multiple child processes that run together as a process group or job.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</a:rPr>
              <a:t>Shells </a:t>
            </a:r>
            <a:r>
              <a:rPr lang="en-US" sz="2000" dirty="0">
                <a:latin typeface="Arial" charset="0"/>
                <a:ea typeface="ＭＳ Ｐゴシック" charset="0"/>
              </a:rPr>
              <a:t>can run files of commands (scripts) for more complex tasks, e.g., by redirecting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I/O channels (descriptors)</a:t>
            </a:r>
            <a:r>
              <a:rPr lang="en-US" altLang="ja-JP" sz="2000" dirty="0" smtClean="0">
                <a:latin typeface="Arial" charset="0"/>
                <a:ea typeface="ＭＳ Ｐゴシック" charset="0"/>
              </a:rPr>
              <a:t>.</a:t>
            </a:r>
            <a:endParaRPr lang="en-US" altLang="ja-JP" sz="20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</a:rPr>
              <a:t>Shell</a:t>
            </a:r>
            <a:r>
              <a:rPr lang="en-US" altLang="ja-JP" sz="2000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sz="2000" dirty="0">
                <a:latin typeface="Arial" charset="0"/>
                <a:ea typeface="ＭＳ Ｐゴシック" charset="0"/>
              </a:rPr>
              <a:t>behavior is guided by environment </a:t>
            </a:r>
            <a:r>
              <a:rPr lang="en-US" altLang="ja-JP" sz="2000" dirty="0" smtClean="0">
                <a:latin typeface="Arial" charset="0"/>
                <a:ea typeface="ＭＳ Ｐゴシック" charset="0"/>
              </a:rPr>
              <a:t>variables, </a:t>
            </a:r>
            <a:r>
              <a:rPr lang="en-US" altLang="ja-JP" dirty="0">
                <a:latin typeface="Arial" charset="0"/>
                <a:ea typeface="ＭＳ Ｐゴシック" charset="0"/>
              </a:rPr>
              <a:t>e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.g</a:t>
            </a:r>
            <a:r>
              <a:rPr lang="en-US" sz="2000" dirty="0">
                <a:latin typeface="Arial" charset="0"/>
                <a:ea typeface="ＭＳ Ｐゴシック" charset="0"/>
              </a:rPr>
              <a:t>., $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PATH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Parent may control</a:t>
            </a:r>
            <a:r>
              <a:rPr lang="en-US" dirty="0">
                <a:latin typeface="Arial" charset="0"/>
                <a:ea typeface="ＭＳ Ｐゴシック" charset="0"/>
              </a:rPr>
              <a:t>/monitor all aspects of child execution</a:t>
            </a:r>
            <a:r>
              <a:rPr lang="en-US" dirty="0" smtClean="0">
                <a:latin typeface="Arial" charset="0"/>
                <a:ea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6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 bwMode="auto">
          <a:xfrm>
            <a:off x="5562600" y="2590800"/>
            <a:ext cx="1219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process: parents rule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3868738" y="2362200"/>
            <a:ext cx="1736725" cy="365760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9050" cap="flat" cmpd="sng" algn="ctr">
            <a:solidFill>
              <a:srgbClr val="0033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34" name="Text Box 93"/>
          <p:cNvSpPr txBox="1">
            <a:spLocks noChangeArrowheads="1"/>
          </p:cNvSpPr>
          <p:nvPr/>
        </p:nvSpPr>
        <p:spPr bwMode="auto">
          <a:xfrm>
            <a:off x="4003187" y="2386332"/>
            <a:ext cx="1467827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Process</a:t>
            </a:r>
          </a:p>
        </p:txBody>
      </p:sp>
      <p:grpSp>
        <p:nvGrpSpPr>
          <p:cNvPr id="35" name="Group 9"/>
          <p:cNvGrpSpPr>
            <a:grpSpLocks/>
          </p:cNvGrpSpPr>
          <p:nvPr/>
        </p:nvGrpSpPr>
        <p:grpSpPr bwMode="auto">
          <a:xfrm>
            <a:off x="4436805" y="3200400"/>
            <a:ext cx="600591" cy="600710"/>
            <a:chOff x="4480" y="2017"/>
            <a:chExt cx="576" cy="576"/>
          </a:xfrm>
        </p:grpSpPr>
        <p:sp>
          <p:nvSpPr>
            <p:cNvPr id="48" name="Oval 10"/>
            <p:cNvSpPr>
              <a:spLocks noChangeArrowheads="1"/>
            </p:cNvSpPr>
            <p:nvPr/>
          </p:nvSpPr>
          <p:spPr bwMode="auto">
            <a:xfrm>
              <a:off x="4480" y="2017"/>
              <a:ext cx="576" cy="576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AutoShape 11"/>
            <p:cNvSpPr>
              <a:spLocks noChangeArrowheads="1"/>
            </p:cNvSpPr>
            <p:nvPr/>
          </p:nvSpPr>
          <p:spPr bwMode="auto">
            <a:xfrm flipH="1">
              <a:off x="4680" y="2144"/>
              <a:ext cx="197" cy="336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AutoShape 12"/>
            <p:cNvSpPr>
              <a:spLocks noChangeArrowheads="1"/>
            </p:cNvSpPr>
            <p:nvPr/>
          </p:nvSpPr>
          <p:spPr bwMode="auto">
            <a:xfrm rot="-8460389">
              <a:off x="4505" y="2094"/>
              <a:ext cx="69" cy="7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" name="Text Box 93"/>
          <p:cNvSpPr txBox="1">
            <a:spLocks noChangeArrowheads="1"/>
          </p:cNvSpPr>
          <p:nvPr/>
        </p:nvSpPr>
        <p:spPr bwMode="auto">
          <a:xfrm>
            <a:off x="4193687" y="3733800"/>
            <a:ext cx="1086827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Thread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" name="Snip Single Corner Rectangle 54"/>
          <p:cNvSpPr/>
          <p:nvPr/>
        </p:nvSpPr>
        <p:spPr bwMode="auto">
          <a:xfrm flipH="1">
            <a:off x="4127500" y="4408487"/>
            <a:ext cx="1219200" cy="1382713"/>
          </a:xfrm>
          <a:prstGeom prst="snip1Rect">
            <a:avLst/>
          </a:prstGeom>
          <a:solidFill>
            <a:srgbClr val="99867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56" name="Text Box 93"/>
          <p:cNvSpPr txBox="1">
            <a:spLocks noChangeArrowheads="1"/>
          </p:cNvSpPr>
          <p:nvPr/>
        </p:nvSpPr>
        <p:spPr bwMode="auto">
          <a:xfrm>
            <a:off x="4124325" y="5346699"/>
            <a:ext cx="122555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000" b="1" dirty="0">
                <a:solidFill>
                  <a:srgbClr val="000000"/>
                </a:solidFill>
              </a:rPr>
              <a:t>Program</a:t>
            </a:r>
          </a:p>
        </p:txBody>
      </p:sp>
      <p:sp>
        <p:nvSpPr>
          <p:cNvPr id="58" name="AutoShape 21"/>
          <p:cNvSpPr>
            <a:spLocks noChangeArrowheads="1"/>
          </p:cNvSpPr>
          <p:nvPr/>
        </p:nvSpPr>
        <p:spPr bwMode="auto">
          <a:xfrm>
            <a:off x="6824663" y="2590800"/>
            <a:ext cx="1328737" cy="510886"/>
          </a:xfrm>
          <a:prstGeom prst="flowChartProcess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59" name="AutoShape 22"/>
          <p:cNvSpPr>
            <a:spLocks noChangeArrowheads="1"/>
          </p:cNvSpPr>
          <p:nvPr/>
        </p:nvSpPr>
        <p:spPr bwMode="auto">
          <a:xfrm>
            <a:off x="6824663" y="3098656"/>
            <a:ext cx="1328737" cy="306532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60" name="AutoShape 23"/>
          <p:cNvSpPr>
            <a:spLocks noChangeArrowheads="1"/>
          </p:cNvSpPr>
          <p:nvPr/>
        </p:nvSpPr>
        <p:spPr bwMode="auto">
          <a:xfrm>
            <a:off x="6824663" y="3429000"/>
            <a:ext cx="1328737" cy="510886"/>
          </a:xfrm>
          <a:prstGeom prst="flowChartProcess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62" name="AutoShape 25"/>
          <p:cNvSpPr>
            <a:spLocks noChangeArrowheads="1"/>
          </p:cNvSpPr>
          <p:nvPr/>
        </p:nvSpPr>
        <p:spPr bwMode="auto">
          <a:xfrm>
            <a:off x="6824663" y="3962400"/>
            <a:ext cx="1328737" cy="510886"/>
          </a:xfrm>
          <a:prstGeom prst="flowChartProcess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</p:txBody>
      </p:sp>
      <p:sp>
        <p:nvSpPr>
          <p:cNvPr id="63" name="AutoShape 26"/>
          <p:cNvSpPr>
            <a:spLocks noChangeArrowheads="1"/>
          </p:cNvSpPr>
          <p:nvPr/>
        </p:nvSpPr>
        <p:spPr bwMode="auto">
          <a:xfrm>
            <a:off x="6824663" y="4495800"/>
            <a:ext cx="1328737" cy="306532"/>
          </a:xfrm>
          <a:prstGeom prst="flowChartProcess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84" name="Text Box 93"/>
          <p:cNvSpPr txBox="1">
            <a:spLocks noChangeArrowheads="1"/>
          </p:cNvSpPr>
          <p:nvPr/>
        </p:nvSpPr>
        <p:spPr bwMode="auto">
          <a:xfrm>
            <a:off x="6019800" y="1752600"/>
            <a:ext cx="2971800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smtClean="0">
                <a:solidFill>
                  <a:srgbClr val="000000"/>
                </a:solidFill>
              </a:rPr>
              <a:t>Virtual address space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000" b="1" kern="0" dirty="0">
                <a:solidFill>
                  <a:srgbClr val="000000"/>
                </a:solidFill>
              </a:rPr>
              <a:t>V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irtual </a:t>
            </a:r>
            <a:r>
              <a:rPr lang="en-US" sz="2000" b="1" kern="0" dirty="0" smtClean="0">
                <a:solidFill>
                  <a:srgbClr val="000000"/>
                </a:solidFill>
              </a:rPr>
              <a:t>M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emory, VM)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3886200" y="6057900"/>
            <a:ext cx="1736725" cy="304800"/>
          </a:xfrm>
          <a:prstGeom prst="rect">
            <a:avLst/>
          </a:prstGeom>
          <a:solidFill>
            <a:srgbClr val="AED6FF"/>
          </a:solidFill>
          <a:ln w="19050" cap="flat" cmpd="sng" algn="ctr">
            <a:solidFill>
              <a:srgbClr val="0033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7" name="Text Box 93"/>
          <p:cNvSpPr txBox="1">
            <a:spLocks noChangeArrowheads="1"/>
          </p:cNvSpPr>
          <p:nvPr/>
        </p:nvSpPr>
        <p:spPr bwMode="auto">
          <a:xfrm>
            <a:off x="3886200" y="6024544"/>
            <a:ext cx="17526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 dirty="0" smtClean="0">
                <a:solidFill>
                  <a:srgbClr val="000000"/>
                </a:solidFill>
              </a:rPr>
              <a:t>kernel state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88" name="Text Box 93"/>
          <p:cNvSpPr txBox="1">
            <a:spLocks noChangeArrowheads="1"/>
          </p:cNvSpPr>
          <p:nvPr/>
        </p:nvSpPr>
        <p:spPr bwMode="auto">
          <a:xfrm>
            <a:off x="6858000" y="2667000"/>
            <a:ext cx="12954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 dirty="0" smtClean="0">
                <a:solidFill>
                  <a:srgbClr val="000000"/>
                </a:solidFill>
              </a:rPr>
              <a:t>text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89" name="Text Box 93"/>
          <p:cNvSpPr txBox="1">
            <a:spLocks noChangeArrowheads="1"/>
          </p:cNvSpPr>
          <p:nvPr/>
        </p:nvSpPr>
        <p:spPr bwMode="auto">
          <a:xfrm>
            <a:off x="6858000" y="3048000"/>
            <a:ext cx="12954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 dirty="0" smtClean="0">
                <a:solidFill>
                  <a:srgbClr val="000000"/>
                </a:solidFill>
              </a:rPr>
              <a:t>data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61" name="Text Box 93"/>
          <p:cNvSpPr txBox="1">
            <a:spLocks noChangeArrowheads="1"/>
          </p:cNvSpPr>
          <p:nvPr/>
        </p:nvSpPr>
        <p:spPr bwMode="auto">
          <a:xfrm>
            <a:off x="6858000" y="3438487"/>
            <a:ext cx="12954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 dirty="0" smtClean="0">
                <a:solidFill>
                  <a:srgbClr val="000000"/>
                </a:solidFill>
              </a:rPr>
              <a:t>heap</a:t>
            </a:r>
            <a:endParaRPr lang="en-US" sz="1800" b="1" dirty="0">
              <a:solidFill>
                <a:srgbClr val="000000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2743200" y="2590800"/>
            <a:ext cx="1143000" cy="381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5" name="Text Box 93"/>
          <p:cNvSpPr txBox="1">
            <a:spLocks noChangeArrowheads="1"/>
          </p:cNvSpPr>
          <p:nvPr/>
        </p:nvSpPr>
        <p:spPr bwMode="auto">
          <a:xfrm>
            <a:off x="533401" y="1752600"/>
            <a:ext cx="2285999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Created </a:t>
            </a:r>
            <a:r>
              <a:rPr lang="en-US" sz="2000" kern="0" dirty="0" smtClean="0">
                <a:solidFill>
                  <a:srgbClr val="000000"/>
                </a:solidFill>
              </a:rPr>
              <a:t>with </a:t>
            </a:r>
            <a:r>
              <a:rPr lang="en-US" sz="2000" b="1" kern="0" dirty="0" smtClean="0">
                <a:solidFill>
                  <a:srgbClr val="000000"/>
                </a:solidFill>
              </a:rPr>
              <a:t>fork</a:t>
            </a:r>
            <a:r>
              <a:rPr lang="en-US" sz="2000" kern="0" dirty="0" smtClean="0">
                <a:solidFill>
                  <a:srgbClr val="000000"/>
                </a:solidFill>
              </a:rPr>
              <a:t> by </a:t>
            </a:r>
            <a:r>
              <a:rPr lang="en-US" sz="2000" kern="0" dirty="0" smtClean="0">
                <a:solidFill>
                  <a:srgbClr val="000000"/>
                </a:solidFill>
              </a:rPr>
              <a:t>parent program running in parent process.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2743200" y="3886200"/>
            <a:ext cx="1447800" cy="609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7" name="Text Box 93"/>
          <p:cNvSpPr txBox="1">
            <a:spLocks noChangeArrowheads="1"/>
          </p:cNvSpPr>
          <p:nvPr/>
        </p:nvSpPr>
        <p:spPr bwMode="auto">
          <a:xfrm>
            <a:off x="381001" y="3249356"/>
            <a:ext cx="2666999" cy="16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Parent program running in child process, or </a:t>
            </a:r>
            <a:r>
              <a:rPr lang="en-US" sz="2000" b="1" kern="0" dirty="0" err="1" smtClean="0">
                <a:solidFill>
                  <a:srgbClr val="000000"/>
                </a:solidFill>
              </a:rPr>
              <a:t>exec</a:t>
            </a:r>
            <a:r>
              <a:rPr lang="en-US" sz="2000" kern="0" dirty="0" err="1" smtClean="0">
                <a:solidFill>
                  <a:srgbClr val="000000"/>
                </a:solidFill>
              </a:rPr>
              <a:t>’d</a:t>
            </a:r>
            <a:r>
              <a:rPr lang="en-US" sz="2000" kern="0" dirty="0" smtClean="0">
                <a:solidFill>
                  <a:srgbClr val="000000"/>
                </a:solidFill>
              </a:rPr>
              <a:t> program chosen by parent program.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79" name="Straight Connector 78"/>
          <p:cNvCxnSpPr>
            <a:endCxn id="48" idx="2"/>
          </p:cNvCxnSpPr>
          <p:nvPr/>
        </p:nvCxnSpPr>
        <p:spPr bwMode="auto">
          <a:xfrm flipV="1">
            <a:off x="2743200" y="3500755"/>
            <a:ext cx="1693605" cy="38544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5" name="Text Box 93"/>
          <p:cNvSpPr txBox="1">
            <a:spLocks noChangeArrowheads="1"/>
          </p:cNvSpPr>
          <p:nvPr/>
        </p:nvSpPr>
        <p:spPr bwMode="auto">
          <a:xfrm>
            <a:off x="533400" y="5105400"/>
            <a:ext cx="2285999" cy="160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Inherited from parent process, or modified by parent program in </a:t>
            </a:r>
            <a:r>
              <a:rPr lang="en-US" sz="2000" kern="0" dirty="0" smtClean="0">
                <a:solidFill>
                  <a:srgbClr val="000000"/>
                </a:solidFill>
              </a:rPr>
              <a:t>child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kern="0" dirty="0" smtClean="0">
                <a:solidFill>
                  <a:srgbClr val="000000"/>
                </a:solidFill>
              </a:rPr>
              <a:t>(see next lecture)</a:t>
            </a:r>
            <a:endParaRPr kumimoji="0" lang="en-US" sz="200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93" name="Straight Connector 92"/>
          <p:cNvCxnSpPr>
            <a:stCxn id="85" idx="3"/>
            <a:endCxn id="87" idx="1"/>
          </p:cNvCxnSpPr>
          <p:nvPr/>
        </p:nvCxnSpPr>
        <p:spPr bwMode="auto">
          <a:xfrm>
            <a:off x="2819399" y="5906710"/>
            <a:ext cx="1066801" cy="30359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4" name="Text Box 93"/>
          <p:cNvSpPr txBox="1">
            <a:spLocks noChangeArrowheads="1"/>
          </p:cNvSpPr>
          <p:nvPr/>
        </p:nvSpPr>
        <p:spPr bwMode="auto">
          <a:xfrm>
            <a:off x="5867400" y="5334000"/>
            <a:ext cx="3276600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Clone of parent VM.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Environment (</a:t>
            </a:r>
            <a:r>
              <a:rPr lang="en-US" sz="2000" kern="0" dirty="0" err="1" smtClean="0">
                <a:solidFill>
                  <a:srgbClr val="000000"/>
                </a:solidFill>
              </a:rPr>
              <a:t>argv</a:t>
            </a:r>
            <a:r>
              <a:rPr lang="en-US" sz="2000" kern="0" dirty="0" smtClean="0">
                <a:solidFill>
                  <a:srgbClr val="000000"/>
                </a:solidFill>
              </a:rPr>
              <a:t>[] and </a:t>
            </a:r>
            <a:r>
              <a:rPr lang="en-US" sz="2000" kern="0" dirty="0" err="1" smtClean="0">
                <a:solidFill>
                  <a:srgbClr val="000000"/>
                </a:solidFill>
              </a:rPr>
              <a:t>envp</a:t>
            </a:r>
            <a:r>
              <a:rPr lang="en-US" sz="2000" kern="0" dirty="0" smtClean="0">
                <a:solidFill>
                  <a:srgbClr val="000000"/>
                </a:solidFill>
              </a:rPr>
              <a:t>[]) is configured by parent program on exec.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95" name="Straight Connector 94"/>
          <p:cNvCxnSpPr>
            <a:endCxn id="63" idx="2"/>
          </p:cNvCxnSpPr>
          <p:nvPr/>
        </p:nvCxnSpPr>
        <p:spPr bwMode="auto">
          <a:xfrm flipV="1">
            <a:off x="7315200" y="4802332"/>
            <a:ext cx="173832" cy="60786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1801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m-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29050"/>
            <a:ext cx="1295400" cy="971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process view: data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6688138" y="2362200"/>
            <a:ext cx="1736725" cy="365760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9050" cap="flat" cmpd="sng" algn="ctr">
            <a:solidFill>
              <a:srgbClr val="0033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34" name="Text Box 93"/>
          <p:cNvSpPr txBox="1">
            <a:spLocks noChangeArrowheads="1"/>
          </p:cNvSpPr>
          <p:nvPr/>
        </p:nvSpPr>
        <p:spPr bwMode="auto">
          <a:xfrm>
            <a:off x="6822587" y="2386332"/>
            <a:ext cx="1467827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Process</a:t>
            </a:r>
          </a:p>
        </p:txBody>
      </p:sp>
      <p:grpSp>
        <p:nvGrpSpPr>
          <p:cNvPr id="35" name="Group 9"/>
          <p:cNvGrpSpPr>
            <a:grpSpLocks/>
          </p:cNvGrpSpPr>
          <p:nvPr/>
        </p:nvGrpSpPr>
        <p:grpSpPr bwMode="auto">
          <a:xfrm>
            <a:off x="7256205" y="3200400"/>
            <a:ext cx="600591" cy="600710"/>
            <a:chOff x="4480" y="2017"/>
            <a:chExt cx="576" cy="576"/>
          </a:xfrm>
        </p:grpSpPr>
        <p:sp>
          <p:nvSpPr>
            <p:cNvPr id="48" name="Oval 10"/>
            <p:cNvSpPr>
              <a:spLocks noChangeArrowheads="1"/>
            </p:cNvSpPr>
            <p:nvPr/>
          </p:nvSpPr>
          <p:spPr bwMode="auto">
            <a:xfrm>
              <a:off x="4480" y="2017"/>
              <a:ext cx="576" cy="576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AutoShape 11"/>
            <p:cNvSpPr>
              <a:spLocks noChangeArrowheads="1"/>
            </p:cNvSpPr>
            <p:nvPr/>
          </p:nvSpPr>
          <p:spPr bwMode="auto">
            <a:xfrm flipH="1">
              <a:off x="4680" y="2144"/>
              <a:ext cx="197" cy="336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AutoShape 12"/>
            <p:cNvSpPr>
              <a:spLocks noChangeArrowheads="1"/>
            </p:cNvSpPr>
            <p:nvPr/>
          </p:nvSpPr>
          <p:spPr bwMode="auto">
            <a:xfrm rot="-8460389">
              <a:off x="4505" y="2094"/>
              <a:ext cx="69" cy="7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" name="Text Box 93"/>
          <p:cNvSpPr txBox="1">
            <a:spLocks noChangeArrowheads="1"/>
          </p:cNvSpPr>
          <p:nvPr/>
        </p:nvSpPr>
        <p:spPr bwMode="auto">
          <a:xfrm>
            <a:off x="7013087" y="3733800"/>
            <a:ext cx="1086827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Thread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" name="Snip Single Corner Rectangle 54"/>
          <p:cNvSpPr/>
          <p:nvPr/>
        </p:nvSpPr>
        <p:spPr bwMode="auto">
          <a:xfrm flipH="1">
            <a:off x="6946900" y="4408487"/>
            <a:ext cx="1219200" cy="1382713"/>
          </a:xfrm>
          <a:prstGeom prst="snip1Rect">
            <a:avLst/>
          </a:prstGeom>
          <a:solidFill>
            <a:srgbClr val="99867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56" name="Text Box 93"/>
          <p:cNvSpPr txBox="1">
            <a:spLocks noChangeArrowheads="1"/>
          </p:cNvSpPr>
          <p:nvPr/>
        </p:nvSpPr>
        <p:spPr bwMode="auto">
          <a:xfrm>
            <a:off x="6943725" y="5346699"/>
            <a:ext cx="122555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000" b="1" dirty="0">
                <a:solidFill>
                  <a:srgbClr val="000000"/>
                </a:solidFill>
              </a:rPr>
              <a:t>Program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097338" y="4724400"/>
            <a:ext cx="1604962" cy="1219200"/>
          </a:xfrm>
          <a:prstGeom prst="rect">
            <a:avLst/>
          </a:prstGeom>
          <a:solidFill>
            <a:srgbClr val="998674">
              <a:lumMod val="60000"/>
              <a:lumOff val="40000"/>
            </a:srgbClr>
          </a:solidFill>
          <a:ln w="19050" cap="flat" cmpd="sng" algn="ctr">
            <a:solidFill>
              <a:srgbClr val="0033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099719" y="4648200"/>
            <a:ext cx="1600200" cy="152400"/>
          </a:xfrm>
          <a:prstGeom prst="ellipse">
            <a:avLst/>
          </a:prstGeom>
          <a:solidFill>
            <a:srgbClr val="998674">
              <a:lumMod val="60000"/>
              <a:lumOff val="40000"/>
            </a:srgbClr>
          </a:solidFill>
          <a:ln w="19050" cap="flat" cmpd="sng" algn="ctr">
            <a:solidFill>
              <a:srgbClr val="0033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099719" y="5867400"/>
            <a:ext cx="1600200" cy="152400"/>
          </a:xfrm>
          <a:prstGeom prst="ellipse">
            <a:avLst/>
          </a:prstGeom>
          <a:solidFill>
            <a:srgbClr val="998674">
              <a:lumMod val="60000"/>
              <a:lumOff val="40000"/>
            </a:srgbClr>
          </a:solidFill>
          <a:ln w="19050" cap="flat" cmpd="sng" algn="ctr">
            <a:solidFill>
              <a:srgbClr val="0033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392738" y="2590800"/>
            <a:ext cx="1295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392738" y="5372099"/>
            <a:ext cx="1295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5392738" y="2895600"/>
            <a:ext cx="1295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H="1">
            <a:off x="5392738" y="3276600"/>
            <a:ext cx="1295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5392738" y="4991100"/>
            <a:ext cx="1295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5392738" y="3581400"/>
            <a:ext cx="1295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H="1">
            <a:off x="5392738" y="3746500"/>
            <a:ext cx="1295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138" y="2362200"/>
            <a:ext cx="1066800" cy="10668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 bwMode="auto">
          <a:xfrm>
            <a:off x="4442619" y="4876800"/>
            <a:ext cx="914400" cy="228600"/>
          </a:xfrm>
          <a:prstGeom prst="rect">
            <a:avLst/>
          </a:prstGeom>
          <a:solidFill>
            <a:srgbClr val="8B4785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442619" y="5257799"/>
            <a:ext cx="914400" cy="228601"/>
          </a:xfrm>
          <a:prstGeom prst="rect">
            <a:avLst/>
          </a:prstGeom>
          <a:solidFill>
            <a:schemeClr val="accent5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Left Brace 11"/>
          <p:cNvSpPr/>
          <p:nvPr/>
        </p:nvSpPr>
        <p:spPr bwMode="auto">
          <a:xfrm>
            <a:off x="5164138" y="2438400"/>
            <a:ext cx="155448" cy="914400"/>
          </a:xfrm>
          <a:prstGeom prst="leftBrace">
            <a:avLst/>
          </a:prstGeom>
          <a:solidFill>
            <a:srgbClr val="FFFFFF"/>
          </a:solidFill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3429000"/>
            <a:ext cx="1044575" cy="60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" name="Straight Connector 68"/>
          <p:cNvCxnSpPr/>
          <p:nvPr/>
        </p:nvCxnSpPr>
        <p:spPr bwMode="auto">
          <a:xfrm>
            <a:off x="5392738" y="4267200"/>
            <a:ext cx="1295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71" name="Text Box 93"/>
          <p:cNvSpPr txBox="1">
            <a:spLocks noChangeArrowheads="1"/>
          </p:cNvSpPr>
          <p:nvPr/>
        </p:nvSpPr>
        <p:spPr bwMode="auto">
          <a:xfrm>
            <a:off x="4114800" y="5434332"/>
            <a:ext cx="1544027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noProof="0" dirty="0" smtClean="0">
                <a:solidFill>
                  <a:srgbClr val="000000"/>
                </a:solidFill>
              </a:rPr>
              <a:t>Files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Text Box 93"/>
          <p:cNvSpPr txBox="1">
            <a:spLocks noChangeArrowheads="1"/>
          </p:cNvSpPr>
          <p:nvPr/>
        </p:nvSpPr>
        <p:spPr bwMode="auto">
          <a:xfrm>
            <a:off x="4572000" y="1524000"/>
            <a:ext cx="289560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rgbClr val="000000"/>
                </a:solidFill>
              </a:rPr>
              <a:t>I/O channels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(“file descriptors”)</a:t>
            </a:r>
          </a:p>
        </p:txBody>
      </p:sp>
      <p:sp>
        <p:nvSpPr>
          <p:cNvPr id="73" name="Text Box 93"/>
          <p:cNvSpPr txBox="1">
            <a:spLocks noChangeArrowheads="1"/>
          </p:cNvSpPr>
          <p:nvPr/>
        </p:nvSpPr>
        <p:spPr bwMode="auto">
          <a:xfrm>
            <a:off x="5638800" y="2209800"/>
            <a:ext cx="8382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err="1" smtClean="0">
                <a:solidFill>
                  <a:srgbClr val="000000"/>
                </a:solidFill>
              </a:rPr>
              <a:t>stdin</a:t>
            </a:r>
            <a:endParaRPr lang="en-US" sz="1800" b="1" kern="0" dirty="0" smtClean="0">
              <a:solidFill>
                <a:srgbClr val="000000"/>
              </a:solidFill>
            </a:endParaRPr>
          </a:p>
        </p:txBody>
      </p:sp>
      <p:sp>
        <p:nvSpPr>
          <p:cNvPr id="74" name="Text Box 93"/>
          <p:cNvSpPr txBox="1">
            <a:spLocks noChangeArrowheads="1"/>
          </p:cNvSpPr>
          <p:nvPr/>
        </p:nvSpPr>
        <p:spPr bwMode="auto">
          <a:xfrm>
            <a:off x="5638800" y="2514600"/>
            <a:ext cx="9144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err="1" smtClean="0">
                <a:solidFill>
                  <a:srgbClr val="000000"/>
                </a:solidFill>
              </a:rPr>
              <a:t>stdout</a:t>
            </a:r>
            <a:endParaRPr lang="en-US" sz="1800" b="1" kern="0" dirty="0" smtClean="0">
              <a:solidFill>
                <a:srgbClr val="000000"/>
              </a:solidFill>
            </a:endParaRPr>
          </a:p>
        </p:txBody>
      </p:sp>
      <p:sp>
        <p:nvSpPr>
          <p:cNvPr id="75" name="Text Box 93"/>
          <p:cNvSpPr txBox="1">
            <a:spLocks noChangeArrowheads="1"/>
          </p:cNvSpPr>
          <p:nvPr/>
        </p:nvSpPr>
        <p:spPr bwMode="auto">
          <a:xfrm>
            <a:off x="5638800" y="2905087"/>
            <a:ext cx="9144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err="1" smtClean="0">
                <a:solidFill>
                  <a:srgbClr val="000000"/>
                </a:solidFill>
              </a:rPr>
              <a:t>stderr</a:t>
            </a:r>
            <a:endParaRPr lang="en-US" sz="1800" b="1" kern="0" dirty="0" smtClean="0">
              <a:solidFill>
                <a:srgbClr val="000000"/>
              </a:solidFill>
            </a:endParaRPr>
          </a:p>
        </p:txBody>
      </p:sp>
      <p:sp>
        <p:nvSpPr>
          <p:cNvPr id="76" name="Text Box 93"/>
          <p:cNvSpPr txBox="1">
            <a:spLocks noChangeArrowheads="1"/>
          </p:cNvSpPr>
          <p:nvPr/>
        </p:nvSpPr>
        <p:spPr bwMode="auto">
          <a:xfrm>
            <a:off x="3352800" y="3514687"/>
            <a:ext cx="9144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rgbClr val="000000"/>
                </a:solidFill>
              </a:rPr>
              <a:t>pipe</a:t>
            </a:r>
          </a:p>
        </p:txBody>
      </p:sp>
      <p:sp>
        <p:nvSpPr>
          <p:cNvPr id="77" name="Text Box 93"/>
          <p:cNvSpPr txBox="1">
            <a:spLocks noChangeArrowheads="1"/>
          </p:cNvSpPr>
          <p:nvPr/>
        </p:nvSpPr>
        <p:spPr bwMode="auto">
          <a:xfrm>
            <a:off x="3352800" y="2667000"/>
            <a:ext cx="9144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err="1" smtClean="0">
                <a:solidFill>
                  <a:srgbClr val="000000"/>
                </a:solidFill>
              </a:rPr>
              <a:t>tty</a:t>
            </a:r>
            <a:endParaRPr lang="en-US" sz="1800" b="1" kern="0" dirty="0" smtClean="0">
              <a:solidFill>
                <a:srgbClr val="000000"/>
              </a:solidFill>
            </a:endParaRPr>
          </a:p>
        </p:txBody>
      </p:sp>
      <p:sp>
        <p:nvSpPr>
          <p:cNvPr id="78" name="Text Box 93"/>
          <p:cNvSpPr txBox="1">
            <a:spLocks noChangeArrowheads="1"/>
          </p:cNvSpPr>
          <p:nvPr/>
        </p:nvSpPr>
        <p:spPr bwMode="auto">
          <a:xfrm>
            <a:off x="3505200" y="4124287"/>
            <a:ext cx="9144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rgbClr val="000000"/>
                </a:solidFill>
              </a:rPr>
              <a:t>socket</a:t>
            </a:r>
          </a:p>
        </p:txBody>
      </p:sp>
      <p:sp>
        <p:nvSpPr>
          <p:cNvPr id="40" name="Text Box 93"/>
          <p:cNvSpPr txBox="1">
            <a:spLocks noChangeArrowheads="1"/>
          </p:cNvSpPr>
          <p:nvPr/>
        </p:nvSpPr>
        <p:spPr bwMode="auto">
          <a:xfrm>
            <a:off x="381000" y="1524000"/>
            <a:ext cx="4038600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A process has multiple </a:t>
            </a:r>
            <a:r>
              <a:rPr lang="en-US" sz="2000" b="1" kern="0" dirty="0" smtClean="0">
                <a:solidFill>
                  <a:srgbClr val="800000"/>
                </a:solidFill>
              </a:rPr>
              <a:t>channels</a:t>
            </a:r>
            <a:r>
              <a:rPr lang="en-US" sz="2000" kern="0" dirty="0" smtClean="0">
                <a:solidFill>
                  <a:srgbClr val="800000"/>
                </a:solidFill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</a:rPr>
              <a:t>for data movement in and out of the process (I/O).</a:t>
            </a:r>
          </a:p>
        </p:txBody>
      </p:sp>
      <p:sp>
        <p:nvSpPr>
          <p:cNvPr id="41" name="Text Box 93"/>
          <p:cNvSpPr txBox="1">
            <a:spLocks noChangeArrowheads="1"/>
          </p:cNvSpPr>
          <p:nvPr/>
        </p:nvSpPr>
        <p:spPr bwMode="auto">
          <a:xfrm>
            <a:off x="457199" y="3352800"/>
            <a:ext cx="2514599" cy="16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The parent process and parent program set up and control the channels for a child (until </a:t>
            </a:r>
            <a:r>
              <a:rPr lang="en-US" sz="2000" b="1" kern="0" dirty="0" smtClean="0">
                <a:solidFill>
                  <a:srgbClr val="000000"/>
                </a:solidFill>
              </a:rPr>
              <a:t>exec</a:t>
            </a:r>
            <a:r>
              <a:rPr lang="en-US" sz="2000" kern="0" dirty="0" smtClean="0">
                <a:solidFill>
                  <a:srgbClr val="000000"/>
                </a:solidFill>
              </a:rPr>
              <a:t>).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3002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I/O descriptors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3352801" y="1600200"/>
            <a:ext cx="1013090" cy="182880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9050" cap="flat" cmpd="sng" algn="ctr">
            <a:solidFill>
              <a:srgbClr val="0033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charset="0"/>
            </a:endParaRPr>
          </a:p>
        </p:txBody>
      </p:sp>
      <p:grpSp>
        <p:nvGrpSpPr>
          <p:cNvPr id="35" name="Group 9"/>
          <p:cNvGrpSpPr>
            <a:grpSpLocks/>
          </p:cNvGrpSpPr>
          <p:nvPr/>
        </p:nvGrpSpPr>
        <p:grpSpPr bwMode="auto">
          <a:xfrm>
            <a:off x="3559051" y="1752600"/>
            <a:ext cx="600591" cy="600710"/>
            <a:chOff x="4480" y="2017"/>
            <a:chExt cx="576" cy="576"/>
          </a:xfrm>
        </p:grpSpPr>
        <p:sp>
          <p:nvSpPr>
            <p:cNvPr id="48" name="Oval 10"/>
            <p:cNvSpPr>
              <a:spLocks noChangeArrowheads="1"/>
            </p:cNvSpPr>
            <p:nvPr/>
          </p:nvSpPr>
          <p:spPr bwMode="auto">
            <a:xfrm>
              <a:off x="4480" y="2017"/>
              <a:ext cx="576" cy="576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AutoShape 11"/>
            <p:cNvSpPr>
              <a:spLocks noChangeArrowheads="1"/>
            </p:cNvSpPr>
            <p:nvPr/>
          </p:nvSpPr>
          <p:spPr bwMode="auto">
            <a:xfrm flipH="1">
              <a:off x="4680" y="2144"/>
              <a:ext cx="197" cy="336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AutoShape 12"/>
            <p:cNvSpPr>
              <a:spLocks noChangeArrowheads="1"/>
            </p:cNvSpPr>
            <p:nvPr/>
          </p:nvSpPr>
          <p:spPr bwMode="auto">
            <a:xfrm rot="-8460389">
              <a:off x="4505" y="2094"/>
              <a:ext cx="69" cy="7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5" name="Snip Single Corner Rectangle 54"/>
          <p:cNvSpPr/>
          <p:nvPr/>
        </p:nvSpPr>
        <p:spPr bwMode="auto">
          <a:xfrm flipH="1">
            <a:off x="3523402" y="2514600"/>
            <a:ext cx="671889" cy="762000"/>
          </a:xfrm>
          <a:prstGeom prst="snip1Rect">
            <a:avLst/>
          </a:prstGeom>
          <a:solidFill>
            <a:srgbClr val="99867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057400" y="2438400"/>
            <a:ext cx="1295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2057400" y="2743200"/>
            <a:ext cx="1295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09800"/>
            <a:ext cx="1066800" cy="1066800"/>
          </a:xfrm>
          <a:prstGeom prst="rect">
            <a:avLst/>
          </a:prstGeom>
        </p:spPr>
      </p:pic>
      <p:sp>
        <p:nvSpPr>
          <p:cNvPr id="12" name="Left Brace 11"/>
          <p:cNvSpPr/>
          <p:nvPr/>
        </p:nvSpPr>
        <p:spPr bwMode="auto">
          <a:xfrm>
            <a:off x="1828800" y="2286000"/>
            <a:ext cx="155448" cy="914400"/>
          </a:xfrm>
          <a:prstGeom prst="leftBrace">
            <a:avLst/>
          </a:prstGeom>
          <a:solidFill>
            <a:srgbClr val="FFFFFF"/>
          </a:solidFill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2" name="Text Box 93"/>
          <p:cNvSpPr txBox="1">
            <a:spLocks noChangeArrowheads="1"/>
          </p:cNvSpPr>
          <p:nvPr/>
        </p:nvSpPr>
        <p:spPr bwMode="auto">
          <a:xfrm>
            <a:off x="228600" y="1408888"/>
            <a:ext cx="289560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rgbClr val="000000"/>
                </a:solidFill>
              </a:rPr>
              <a:t>I/O channels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(“file descriptors”)</a:t>
            </a:r>
          </a:p>
        </p:txBody>
      </p:sp>
      <p:sp>
        <p:nvSpPr>
          <p:cNvPr id="73" name="Text Box 93"/>
          <p:cNvSpPr txBox="1">
            <a:spLocks noChangeArrowheads="1"/>
          </p:cNvSpPr>
          <p:nvPr/>
        </p:nvSpPr>
        <p:spPr bwMode="auto">
          <a:xfrm>
            <a:off x="2303462" y="2057400"/>
            <a:ext cx="8382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err="1" smtClean="0">
                <a:solidFill>
                  <a:srgbClr val="000000"/>
                </a:solidFill>
              </a:rPr>
              <a:t>stdin</a:t>
            </a:r>
            <a:endParaRPr lang="en-US" sz="1800" b="1" kern="0" dirty="0" smtClean="0">
              <a:solidFill>
                <a:srgbClr val="000000"/>
              </a:solidFill>
            </a:endParaRPr>
          </a:p>
        </p:txBody>
      </p:sp>
      <p:sp>
        <p:nvSpPr>
          <p:cNvPr id="74" name="Text Box 93"/>
          <p:cNvSpPr txBox="1">
            <a:spLocks noChangeArrowheads="1"/>
          </p:cNvSpPr>
          <p:nvPr/>
        </p:nvSpPr>
        <p:spPr bwMode="auto">
          <a:xfrm>
            <a:off x="2303462" y="2362200"/>
            <a:ext cx="9144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err="1" smtClean="0">
                <a:solidFill>
                  <a:srgbClr val="000000"/>
                </a:solidFill>
              </a:rPr>
              <a:t>stdout</a:t>
            </a:r>
            <a:endParaRPr lang="en-US" sz="1800" b="1" kern="0" dirty="0" smtClean="0">
              <a:solidFill>
                <a:srgbClr val="000000"/>
              </a:solidFill>
            </a:endParaRPr>
          </a:p>
        </p:txBody>
      </p:sp>
      <p:sp>
        <p:nvSpPr>
          <p:cNvPr id="75" name="Text Box 93"/>
          <p:cNvSpPr txBox="1">
            <a:spLocks noChangeArrowheads="1"/>
          </p:cNvSpPr>
          <p:nvPr/>
        </p:nvSpPr>
        <p:spPr bwMode="auto">
          <a:xfrm>
            <a:off x="2303462" y="2752687"/>
            <a:ext cx="9144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err="1" smtClean="0">
                <a:solidFill>
                  <a:srgbClr val="000000"/>
                </a:solidFill>
              </a:rPr>
              <a:t>stderr</a:t>
            </a:r>
            <a:endParaRPr lang="en-US" sz="1800" b="1" kern="0" dirty="0" smtClean="0">
              <a:solidFill>
                <a:srgbClr val="000000"/>
              </a:solidFill>
            </a:endParaRPr>
          </a:p>
        </p:txBody>
      </p:sp>
      <p:sp>
        <p:nvSpPr>
          <p:cNvPr id="77" name="Text Box 93"/>
          <p:cNvSpPr txBox="1">
            <a:spLocks noChangeArrowheads="1"/>
          </p:cNvSpPr>
          <p:nvPr/>
        </p:nvSpPr>
        <p:spPr bwMode="auto">
          <a:xfrm>
            <a:off x="762000" y="2590800"/>
            <a:ext cx="9144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err="1" smtClean="0">
                <a:solidFill>
                  <a:srgbClr val="F3F3F3"/>
                </a:solidFill>
              </a:rPr>
              <a:t>tty</a:t>
            </a:r>
            <a:endParaRPr lang="en-US" sz="1800" b="1" kern="0" dirty="0" smtClean="0">
              <a:solidFill>
                <a:srgbClr val="F3F3F3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 flipH="1">
            <a:off x="2057400" y="3124200"/>
            <a:ext cx="1295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3352800" y="3657600"/>
            <a:ext cx="5638800" cy="306750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defRPr/>
            </a:pPr>
            <a:endParaRPr lang="en-US" sz="2000" kern="0" dirty="0" smtClean="0">
              <a:solidFill>
                <a:srgbClr val="000000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000" kern="0" dirty="0">
                <a:solidFill>
                  <a:schemeClr val="tx2">
                    <a:lumMod val="25000"/>
                  </a:schemeClr>
                </a:solidFill>
              </a:rPr>
              <a:t>c</a:t>
            </a:r>
            <a:r>
              <a:rPr lang="en-US" sz="2000" kern="0" dirty="0" smtClean="0">
                <a:solidFill>
                  <a:schemeClr val="tx2">
                    <a:lumMod val="25000"/>
                  </a:schemeClr>
                </a:solidFill>
              </a:rPr>
              <a:t>ount = </a:t>
            </a:r>
            <a:r>
              <a:rPr lang="en-US" sz="2000" b="1" kern="0" dirty="0" smtClean="0">
                <a:solidFill>
                  <a:schemeClr val="tx2">
                    <a:lumMod val="25000"/>
                  </a:schemeClr>
                </a:solidFill>
              </a:rPr>
              <a:t>read</a:t>
            </a:r>
            <a:r>
              <a:rPr lang="en-US" sz="2000" kern="0" dirty="0" smtClean="0">
                <a:solidFill>
                  <a:schemeClr val="tx2">
                    <a:lumMod val="25000"/>
                  </a:schemeClr>
                </a:solidFill>
              </a:rPr>
              <a:t>(0, </a:t>
            </a:r>
            <a:r>
              <a:rPr lang="en-US" sz="2000" kern="0" dirty="0" err="1" smtClean="0">
                <a:solidFill>
                  <a:schemeClr val="tx2">
                    <a:lumMod val="25000"/>
                  </a:schemeClr>
                </a:solidFill>
              </a:rPr>
              <a:t>buf</a:t>
            </a:r>
            <a:r>
              <a:rPr lang="en-US" sz="2000" kern="0" dirty="0" smtClean="0">
                <a:solidFill>
                  <a:schemeClr val="tx2">
                    <a:lumMod val="25000"/>
                  </a:schemeClr>
                </a:solidFill>
              </a:rPr>
              <a:t>, count);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000" kern="0" dirty="0" smtClean="0">
                <a:solidFill>
                  <a:schemeClr val="tx2">
                    <a:lumMod val="25000"/>
                  </a:schemeClr>
                </a:solidFill>
              </a:rPr>
              <a:t>if (count == -1)  {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000" kern="0" dirty="0" smtClean="0">
                <a:solidFill>
                  <a:schemeClr val="tx2">
                    <a:lumMod val="25000"/>
                  </a:schemeClr>
                </a:solidFill>
              </a:rPr>
              <a:t>	</a:t>
            </a:r>
            <a:r>
              <a:rPr lang="en-US" sz="2000" kern="0" dirty="0" err="1" smtClean="0">
                <a:solidFill>
                  <a:schemeClr val="tx2">
                    <a:lumMod val="25000"/>
                  </a:schemeClr>
                </a:solidFill>
              </a:rPr>
              <a:t>perror</a:t>
            </a:r>
            <a:r>
              <a:rPr lang="en-US" sz="2000" kern="0" dirty="0">
                <a:solidFill>
                  <a:schemeClr val="tx2">
                    <a:lumMod val="25000"/>
                  </a:schemeClr>
                </a:solidFill>
              </a:rPr>
              <a:t>(</a:t>
            </a:r>
            <a:r>
              <a:rPr lang="ja-JP" altLang="en-US" sz="2000" kern="0" dirty="0" smtClean="0">
                <a:solidFill>
                  <a:schemeClr val="tx2">
                    <a:lumMod val="25000"/>
                  </a:schemeClr>
                </a:solidFill>
              </a:rPr>
              <a:t>“</a:t>
            </a:r>
            <a:r>
              <a:rPr lang="en-US" sz="2000" kern="0" dirty="0" smtClean="0">
                <a:solidFill>
                  <a:schemeClr val="tx2">
                    <a:lumMod val="25000"/>
                  </a:schemeClr>
                </a:solidFill>
              </a:rPr>
              <a:t>read failed</a:t>
            </a:r>
            <a:r>
              <a:rPr lang="ja-JP" altLang="en-US" sz="2000" kern="0" dirty="0">
                <a:solidFill>
                  <a:schemeClr val="tx2">
                    <a:lumMod val="25000"/>
                  </a:schemeClr>
                </a:solidFill>
              </a:rPr>
              <a:t>”</a:t>
            </a:r>
            <a:r>
              <a:rPr lang="en-US" sz="2000" kern="0" dirty="0">
                <a:solidFill>
                  <a:schemeClr val="tx2">
                    <a:lumMod val="25000"/>
                  </a:schemeClr>
                </a:solidFill>
              </a:rPr>
              <a:t>)</a:t>
            </a:r>
            <a:r>
              <a:rPr lang="en-US" sz="2000" kern="0" dirty="0" smtClean="0">
                <a:solidFill>
                  <a:schemeClr val="tx2">
                    <a:lumMod val="25000"/>
                  </a:schemeClr>
                </a:solidFill>
              </a:rPr>
              <a:t>;  </a:t>
            </a:r>
            <a:r>
              <a:rPr lang="en-US" sz="2000" kern="0" dirty="0">
                <a:solidFill>
                  <a:schemeClr val="tx2">
                    <a:lumMod val="25000"/>
                  </a:schemeClr>
                </a:solidFill>
              </a:rPr>
              <a:t>/* writes to </a:t>
            </a:r>
            <a:r>
              <a:rPr lang="en-US" sz="2000" kern="0" dirty="0" err="1">
                <a:solidFill>
                  <a:schemeClr val="tx2">
                    <a:lumMod val="25000"/>
                  </a:schemeClr>
                </a:solidFill>
              </a:rPr>
              <a:t>stderr</a:t>
            </a:r>
            <a:r>
              <a:rPr lang="en-US" sz="2000" kern="0" dirty="0">
                <a:solidFill>
                  <a:schemeClr val="tx2">
                    <a:lumMod val="25000"/>
                  </a:schemeClr>
                </a:solidFill>
              </a:rPr>
              <a:t> */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defRPr/>
            </a:pPr>
            <a:endParaRPr lang="en-US" sz="2000" kern="0" dirty="0">
              <a:solidFill>
                <a:schemeClr val="tx2">
                  <a:lumMod val="25000"/>
                </a:schemeClr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000" kern="0" dirty="0">
                <a:solidFill>
                  <a:schemeClr val="tx2">
                    <a:lumMod val="25000"/>
                  </a:schemeClr>
                </a:solidFill>
              </a:rPr>
              <a:t>	</a:t>
            </a:r>
            <a:r>
              <a:rPr lang="en-US" sz="2000" kern="0" dirty="0" smtClean="0">
                <a:solidFill>
                  <a:schemeClr val="tx2">
                    <a:lumMod val="25000"/>
                  </a:schemeClr>
                </a:solidFill>
              </a:rPr>
              <a:t>exit</a:t>
            </a:r>
            <a:r>
              <a:rPr lang="en-US" sz="2000" kern="0" dirty="0">
                <a:solidFill>
                  <a:schemeClr val="tx2">
                    <a:lumMod val="25000"/>
                  </a:schemeClr>
                </a:solidFill>
              </a:rPr>
              <a:t>(1)</a:t>
            </a:r>
            <a:r>
              <a:rPr lang="en-US" sz="2000" kern="0" dirty="0" smtClean="0">
                <a:solidFill>
                  <a:schemeClr val="tx2">
                    <a:lumMod val="25000"/>
                  </a:schemeClr>
                </a:solidFill>
              </a:rPr>
              <a:t>;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000" kern="0" dirty="0" smtClean="0">
                <a:solidFill>
                  <a:schemeClr val="tx2">
                    <a:lumMod val="25000"/>
                  </a:schemeClr>
                </a:solidFill>
              </a:rPr>
              <a:t>}</a:t>
            </a:r>
            <a:endParaRPr lang="en-US" sz="2000" kern="0" dirty="0">
              <a:solidFill>
                <a:schemeClr val="tx2">
                  <a:lumMod val="25000"/>
                </a:schemeClr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000" kern="0" dirty="0">
                <a:solidFill>
                  <a:schemeClr val="tx2">
                    <a:lumMod val="25000"/>
                  </a:schemeClr>
                </a:solidFill>
              </a:rPr>
              <a:t>c</a:t>
            </a:r>
            <a:r>
              <a:rPr lang="en-US" sz="2000" kern="0" dirty="0" smtClean="0">
                <a:solidFill>
                  <a:schemeClr val="tx2">
                    <a:lumMod val="25000"/>
                  </a:schemeClr>
                </a:solidFill>
              </a:rPr>
              <a:t>ount = </a:t>
            </a:r>
            <a:r>
              <a:rPr lang="en-US" sz="2000" b="1" kern="0" dirty="0" smtClean="0">
                <a:solidFill>
                  <a:schemeClr val="tx2">
                    <a:lumMod val="25000"/>
                  </a:schemeClr>
                </a:solidFill>
              </a:rPr>
              <a:t>write</a:t>
            </a:r>
            <a:r>
              <a:rPr lang="en-US" sz="2000" kern="0" dirty="0" smtClean="0">
                <a:solidFill>
                  <a:schemeClr val="tx2">
                    <a:lumMod val="25000"/>
                  </a:schemeClr>
                </a:solidFill>
              </a:rPr>
              <a:t>(1, </a:t>
            </a:r>
            <a:r>
              <a:rPr lang="en-US" sz="2000" kern="0" dirty="0" err="1" smtClean="0">
                <a:solidFill>
                  <a:schemeClr val="tx2">
                    <a:lumMod val="25000"/>
                  </a:schemeClr>
                </a:solidFill>
              </a:rPr>
              <a:t>buf</a:t>
            </a:r>
            <a:r>
              <a:rPr lang="en-US" sz="2000" kern="0" dirty="0" smtClean="0">
                <a:solidFill>
                  <a:schemeClr val="tx2">
                    <a:lumMod val="25000"/>
                  </a:schemeClr>
                </a:solidFill>
              </a:rPr>
              <a:t>, count);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000" kern="0" dirty="0">
                <a:solidFill>
                  <a:schemeClr val="tx2">
                    <a:lumMod val="25000"/>
                  </a:schemeClr>
                </a:solidFill>
              </a:rPr>
              <a:t>i</a:t>
            </a:r>
            <a:r>
              <a:rPr lang="en-US" sz="2000" kern="0" dirty="0" smtClean="0">
                <a:solidFill>
                  <a:schemeClr val="tx2">
                    <a:lumMod val="25000"/>
                  </a:schemeClr>
                </a:solidFill>
              </a:rPr>
              <a:t>f (count == -1) {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000" kern="0" dirty="0" smtClean="0">
                <a:solidFill>
                  <a:schemeClr val="tx2">
                    <a:lumMod val="25000"/>
                  </a:schemeClr>
                </a:solidFill>
              </a:rPr>
              <a:t>	</a:t>
            </a:r>
            <a:r>
              <a:rPr lang="en-US" sz="2000" kern="0" dirty="0" err="1" smtClean="0">
                <a:solidFill>
                  <a:schemeClr val="tx2">
                    <a:lumMod val="25000"/>
                  </a:schemeClr>
                </a:solidFill>
              </a:rPr>
              <a:t>perror</a:t>
            </a:r>
            <a:r>
              <a:rPr lang="en-US" sz="2000" kern="0" dirty="0" smtClean="0">
                <a:solidFill>
                  <a:schemeClr val="tx2">
                    <a:lumMod val="25000"/>
                  </a:schemeClr>
                </a:solidFill>
              </a:rPr>
              <a:t>(</a:t>
            </a:r>
            <a:r>
              <a:rPr lang="ja-JP" altLang="en-US" sz="2000" kern="0" dirty="0" smtClean="0">
                <a:solidFill>
                  <a:schemeClr val="tx2">
                    <a:lumMod val="25000"/>
                  </a:schemeClr>
                </a:solidFill>
              </a:rPr>
              <a:t>“</a:t>
            </a:r>
            <a:r>
              <a:rPr lang="en-US" sz="2000" kern="0" dirty="0" smtClean="0">
                <a:solidFill>
                  <a:schemeClr val="tx2">
                    <a:lumMod val="25000"/>
                  </a:schemeClr>
                </a:solidFill>
              </a:rPr>
              <a:t>write failed</a:t>
            </a:r>
            <a:r>
              <a:rPr lang="ja-JP" altLang="en-US" sz="2000" kern="0" dirty="0" smtClean="0">
                <a:solidFill>
                  <a:schemeClr val="tx2">
                    <a:lumMod val="25000"/>
                  </a:schemeClr>
                </a:solidFill>
              </a:rPr>
              <a:t>”</a:t>
            </a:r>
            <a:r>
              <a:rPr lang="en-US" sz="2000" kern="0" dirty="0" smtClean="0">
                <a:solidFill>
                  <a:schemeClr val="tx2">
                    <a:lumMod val="25000"/>
                  </a:schemeClr>
                </a:solidFill>
              </a:rPr>
              <a:t>);  /* writes to </a:t>
            </a:r>
            <a:r>
              <a:rPr lang="en-US" sz="2000" kern="0" dirty="0" err="1" smtClean="0">
                <a:solidFill>
                  <a:schemeClr val="tx2">
                    <a:lumMod val="25000"/>
                  </a:schemeClr>
                </a:solidFill>
              </a:rPr>
              <a:t>stderr</a:t>
            </a:r>
            <a:r>
              <a:rPr lang="en-US" sz="2000" kern="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kern="0" dirty="0" smtClean="0">
                <a:solidFill>
                  <a:schemeClr val="tx2">
                    <a:lumMod val="25000"/>
                  </a:schemeClr>
                </a:solidFill>
              </a:rPr>
              <a:t>*/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000" kern="0" dirty="0" smtClean="0">
                <a:solidFill>
                  <a:schemeClr val="tx2">
                    <a:lumMod val="25000"/>
                  </a:schemeClr>
                </a:solidFill>
              </a:rPr>
              <a:t>	exit(1);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000" kern="0" dirty="0" smtClean="0">
                <a:solidFill>
                  <a:schemeClr val="tx2">
                    <a:lumMod val="25000"/>
                  </a:schemeClr>
                </a:solidFill>
              </a:rPr>
              <a:t>}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876800" y="1934542"/>
            <a:ext cx="4114800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chemeClr val="accent3"/>
                </a:solidFill>
              </a:rPr>
              <a:t>Open files </a:t>
            </a:r>
            <a:r>
              <a:rPr lang="en-US" sz="2000" kern="0" dirty="0" smtClean="0">
                <a:solidFill>
                  <a:schemeClr val="accent3"/>
                </a:solidFill>
              </a:rPr>
              <a:t>or other I/O channels are named </a:t>
            </a:r>
            <a:r>
              <a:rPr lang="en-US" sz="2000" kern="0" dirty="0">
                <a:solidFill>
                  <a:schemeClr val="accent3"/>
                </a:solidFill>
              </a:rPr>
              <a:t>within the process by an integer </a:t>
            </a:r>
            <a:r>
              <a:rPr lang="en-US" sz="2000" b="1" kern="0" dirty="0">
                <a:solidFill>
                  <a:srgbClr val="800000"/>
                </a:solidFill>
              </a:rPr>
              <a:t>file </a:t>
            </a:r>
            <a:r>
              <a:rPr lang="en-US" sz="2000" b="1" kern="0" dirty="0" smtClean="0">
                <a:solidFill>
                  <a:srgbClr val="800000"/>
                </a:solidFill>
              </a:rPr>
              <a:t>descriptor</a:t>
            </a:r>
            <a:r>
              <a:rPr lang="en-US" sz="2000" kern="0" dirty="0">
                <a:solidFill>
                  <a:schemeClr val="accent3"/>
                </a:solidFill>
              </a:rPr>
              <a:t> </a:t>
            </a:r>
            <a:r>
              <a:rPr lang="en-US" sz="2000" kern="0" dirty="0" smtClean="0">
                <a:solidFill>
                  <a:schemeClr val="accent3"/>
                </a:solidFill>
              </a:rPr>
              <a:t>value.</a:t>
            </a:r>
            <a:endParaRPr lang="en-US" sz="3600" kern="0" dirty="0">
              <a:solidFill>
                <a:schemeClr val="accent3"/>
              </a:solidFill>
            </a:endParaRPr>
          </a:p>
        </p:txBody>
      </p:sp>
      <p:cxnSp>
        <p:nvCxnSpPr>
          <p:cNvPr id="66" name="Straight Connector 292"/>
          <p:cNvCxnSpPr>
            <a:cxnSpLocks noChangeShapeType="1"/>
          </p:cNvCxnSpPr>
          <p:nvPr/>
        </p:nvCxnSpPr>
        <p:spPr bwMode="auto">
          <a:xfrm flipV="1">
            <a:off x="5029200" y="2819400"/>
            <a:ext cx="7620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Rectangle 66"/>
          <p:cNvSpPr/>
          <p:nvPr/>
        </p:nvSpPr>
        <p:spPr>
          <a:xfrm>
            <a:off x="381000" y="3911946"/>
            <a:ext cx="2819400" cy="1041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0036A6"/>
                </a:solidFill>
              </a:rPr>
              <a:t>Standard </a:t>
            </a:r>
            <a:r>
              <a:rPr lang="en-US" sz="1800" kern="0" dirty="0" smtClean="0">
                <a:solidFill>
                  <a:srgbClr val="0036A6"/>
                </a:solidFill>
              </a:rPr>
              <a:t>descriptors for</a:t>
            </a:r>
          </a:p>
          <a:p>
            <a:pPr defTabSz="914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0036A6"/>
                </a:solidFill>
              </a:rPr>
              <a:t>primary input</a:t>
            </a:r>
            <a:r>
              <a:rPr lang="en-US" sz="1800" kern="0" dirty="0">
                <a:solidFill>
                  <a:srgbClr val="0036A6"/>
                </a:solidFill>
              </a:rPr>
              <a:t> </a:t>
            </a:r>
            <a:r>
              <a:rPr lang="en-US" sz="1800" kern="0" dirty="0" smtClean="0">
                <a:solidFill>
                  <a:srgbClr val="0036A6"/>
                </a:solidFill>
              </a:rPr>
              <a:t>(</a:t>
            </a:r>
            <a:r>
              <a:rPr lang="en-US" sz="1800" kern="0" dirty="0" err="1" smtClean="0">
                <a:solidFill>
                  <a:srgbClr val="0036A6"/>
                </a:solidFill>
              </a:rPr>
              <a:t>stdin</a:t>
            </a:r>
            <a:r>
              <a:rPr lang="en-US" sz="1800" kern="0" dirty="0" smtClean="0">
                <a:solidFill>
                  <a:srgbClr val="0036A6"/>
                </a:solidFill>
              </a:rPr>
              <a:t>=0), primary output (</a:t>
            </a:r>
            <a:r>
              <a:rPr lang="en-US" sz="1800" kern="0" dirty="0" err="1" smtClean="0">
                <a:solidFill>
                  <a:srgbClr val="0036A6"/>
                </a:solidFill>
              </a:rPr>
              <a:t>stdout</a:t>
            </a:r>
            <a:r>
              <a:rPr lang="en-US" sz="1800" kern="0" dirty="0" smtClean="0">
                <a:solidFill>
                  <a:srgbClr val="0036A6"/>
                </a:solidFill>
              </a:rPr>
              <a:t>=1), error/status (</a:t>
            </a:r>
            <a:r>
              <a:rPr lang="en-US" sz="1800" kern="0" dirty="0" err="1" smtClean="0">
                <a:solidFill>
                  <a:srgbClr val="0036A6"/>
                </a:solidFill>
              </a:rPr>
              <a:t>stderr</a:t>
            </a:r>
            <a:r>
              <a:rPr lang="en-US" sz="1800" kern="0" dirty="0" smtClean="0">
                <a:solidFill>
                  <a:srgbClr val="0036A6"/>
                </a:solidFill>
              </a:rPr>
              <a:t>=2).</a:t>
            </a:r>
            <a:endParaRPr lang="en-US" sz="2000" kern="0" dirty="0">
              <a:solidFill>
                <a:srgbClr val="0036A6"/>
              </a:solidFill>
            </a:endParaRPr>
          </a:p>
        </p:txBody>
      </p:sp>
      <p:cxnSp>
        <p:nvCxnSpPr>
          <p:cNvPr id="79" name="Straight Connector 292"/>
          <p:cNvCxnSpPr>
            <a:cxnSpLocks noChangeShapeType="1"/>
            <a:endCxn id="67" idx="3"/>
          </p:cNvCxnSpPr>
          <p:nvPr/>
        </p:nvCxnSpPr>
        <p:spPr bwMode="auto">
          <a:xfrm flipH="1">
            <a:off x="3200400" y="4191000"/>
            <a:ext cx="1752600" cy="24147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Straight Connector 292"/>
          <p:cNvCxnSpPr>
            <a:cxnSpLocks noChangeShapeType="1"/>
            <a:endCxn id="67" idx="3"/>
          </p:cNvCxnSpPr>
          <p:nvPr/>
        </p:nvCxnSpPr>
        <p:spPr bwMode="auto">
          <a:xfrm flipH="1" flipV="1">
            <a:off x="3200400" y="4432473"/>
            <a:ext cx="1828800" cy="90152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Rectangle 92"/>
          <p:cNvSpPr/>
          <p:nvPr/>
        </p:nvSpPr>
        <p:spPr>
          <a:xfrm>
            <a:off x="381000" y="5029200"/>
            <a:ext cx="2895600" cy="151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0036A6"/>
                </a:solidFill>
              </a:rPr>
              <a:t>These are inherited from the parent process and/or set by the parent program.</a:t>
            </a:r>
          </a:p>
          <a:p>
            <a:pPr defTabSz="914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0036A6"/>
              </a:solidFill>
            </a:endParaRPr>
          </a:p>
          <a:p>
            <a:pPr defTabSz="914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0036A6"/>
                </a:solidFill>
              </a:rPr>
              <a:t>By default they are bound to the controlling terminal.</a:t>
            </a:r>
          </a:p>
        </p:txBody>
      </p:sp>
    </p:spTree>
    <p:extLst>
      <p:ext uri="{BB962C8B-B14F-4D97-AF65-F5344CB8AC3E}">
        <p14:creationId xmlns:p14="http://schemas.microsoft.com/office/powerpoint/2010/main" val="145155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777" name="AutoShape 19"/>
          <p:cNvCxnSpPr>
            <a:cxnSpLocks noChangeShapeType="1"/>
          </p:cNvCxnSpPr>
          <p:nvPr/>
        </p:nvCxnSpPr>
        <p:spPr bwMode="auto">
          <a:xfrm>
            <a:off x="3765550" y="2486025"/>
            <a:ext cx="0" cy="914400"/>
          </a:xfrm>
          <a:prstGeom prst="straightConnector1">
            <a:avLst/>
          </a:prstGeom>
          <a:noFill/>
          <a:ln w="28575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Arial" charset="0"/>
              </a:rPr>
              <a:t>Shell: foreground command </a:t>
            </a:r>
            <a:endParaRPr lang="en-US" sz="3600" dirty="0"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75779" name="Group 3"/>
          <p:cNvGrpSpPr>
            <a:grpSpLocks/>
          </p:cNvGrpSpPr>
          <p:nvPr/>
        </p:nvGrpSpPr>
        <p:grpSpPr bwMode="auto">
          <a:xfrm>
            <a:off x="3535363" y="2403475"/>
            <a:ext cx="461962" cy="330200"/>
            <a:chOff x="1432" y="956"/>
            <a:chExt cx="291" cy="208"/>
          </a:xfrm>
        </p:grpSpPr>
        <p:sp>
          <p:nvSpPr>
            <p:cNvPr id="75816" name="AutoShape 4"/>
            <p:cNvSpPr>
              <a:spLocks noChangeArrowheads="1"/>
            </p:cNvSpPr>
            <p:nvPr/>
          </p:nvSpPr>
          <p:spPr bwMode="auto">
            <a:xfrm>
              <a:off x="1432" y="956"/>
              <a:ext cx="291" cy="42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5817" name="AutoShape 5"/>
            <p:cNvSpPr>
              <a:spLocks noChangeArrowheads="1"/>
            </p:cNvSpPr>
            <p:nvPr/>
          </p:nvSpPr>
          <p:spPr bwMode="auto">
            <a:xfrm>
              <a:off x="1432" y="998"/>
              <a:ext cx="291" cy="41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5818" name="AutoShape 6"/>
            <p:cNvSpPr>
              <a:spLocks noChangeArrowheads="1"/>
            </p:cNvSpPr>
            <p:nvPr/>
          </p:nvSpPr>
          <p:spPr bwMode="auto">
            <a:xfrm>
              <a:off x="1432" y="1039"/>
              <a:ext cx="291" cy="50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5819" name="AutoShape 7"/>
            <p:cNvSpPr>
              <a:spLocks noChangeArrowheads="1"/>
            </p:cNvSpPr>
            <p:nvPr/>
          </p:nvSpPr>
          <p:spPr bwMode="auto">
            <a:xfrm>
              <a:off x="1432" y="1081"/>
              <a:ext cx="291" cy="41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5820" name="AutoShape 8"/>
            <p:cNvSpPr>
              <a:spLocks noChangeArrowheads="1"/>
            </p:cNvSpPr>
            <p:nvPr/>
          </p:nvSpPr>
          <p:spPr bwMode="auto">
            <a:xfrm>
              <a:off x="1432" y="1122"/>
              <a:ext cx="291" cy="42"/>
            </a:xfrm>
            <a:prstGeom prst="flowChartProcess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cxnSp>
        <p:nvCxnSpPr>
          <p:cNvPr id="75780" name="AutoShape 20"/>
          <p:cNvCxnSpPr>
            <a:cxnSpLocks noChangeShapeType="1"/>
            <a:stCxn id="75810" idx="2"/>
            <a:endCxn id="75811" idx="0"/>
          </p:cNvCxnSpPr>
          <p:nvPr/>
        </p:nvCxnSpPr>
        <p:spPr bwMode="auto">
          <a:xfrm>
            <a:off x="5656263" y="3273425"/>
            <a:ext cx="3175" cy="660400"/>
          </a:xfrm>
          <a:prstGeom prst="straightConnector1">
            <a:avLst/>
          </a:prstGeom>
          <a:noFill/>
          <a:ln w="28575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1" name="Text Box 22"/>
          <p:cNvSpPr txBox="1">
            <a:spLocks noChangeArrowheads="1"/>
          </p:cNvSpPr>
          <p:nvPr/>
        </p:nvSpPr>
        <p:spPr bwMode="auto">
          <a:xfrm>
            <a:off x="4114800" y="2714625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 b="1">
                <a:solidFill>
                  <a:srgbClr val="000000"/>
                </a:solidFill>
                <a:cs typeface="Arial" charset="0"/>
              </a:rPr>
              <a:t>fork</a:t>
            </a: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75782" name="AutoShape 45"/>
          <p:cNvCxnSpPr>
            <a:cxnSpLocks noChangeShapeType="1"/>
            <a:stCxn id="75815" idx="2"/>
          </p:cNvCxnSpPr>
          <p:nvPr/>
        </p:nvCxnSpPr>
        <p:spPr bwMode="auto">
          <a:xfrm>
            <a:off x="5661025" y="4264025"/>
            <a:ext cx="0" cy="663575"/>
          </a:xfrm>
          <a:prstGeom prst="straightConnector1">
            <a:avLst/>
          </a:prstGeom>
          <a:noFill/>
          <a:ln w="28575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5783" name="Group 46"/>
          <p:cNvGrpSpPr>
            <a:grpSpLocks/>
          </p:cNvGrpSpPr>
          <p:nvPr/>
        </p:nvGrpSpPr>
        <p:grpSpPr bwMode="auto">
          <a:xfrm>
            <a:off x="5429250" y="3933825"/>
            <a:ext cx="461963" cy="330200"/>
            <a:chOff x="1248" y="2256"/>
            <a:chExt cx="336" cy="240"/>
          </a:xfrm>
        </p:grpSpPr>
        <p:sp>
          <p:nvSpPr>
            <p:cNvPr id="75811" name="AutoShape 47"/>
            <p:cNvSpPr>
              <a:spLocks noChangeArrowheads="1"/>
            </p:cNvSpPr>
            <p:nvPr/>
          </p:nvSpPr>
          <p:spPr bwMode="auto">
            <a:xfrm>
              <a:off x="1248" y="2256"/>
              <a:ext cx="336" cy="4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5812" name="AutoShape 48"/>
            <p:cNvSpPr>
              <a:spLocks noChangeArrowheads="1"/>
            </p:cNvSpPr>
            <p:nvPr/>
          </p:nvSpPr>
          <p:spPr bwMode="auto">
            <a:xfrm>
              <a:off x="1248" y="2304"/>
              <a:ext cx="336" cy="45"/>
            </a:xfrm>
            <a:prstGeom prst="flowChartProcess">
              <a:avLst/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5813" name="AutoShape 49"/>
            <p:cNvSpPr>
              <a:spLocks noChangeArrowheads="1"/>
            </p:cNvSpPr>
            <p:nvPr/>
          </p:nvSpPr>
          <p:spPr bwMode="auto">
            <a:xfrm>
              <a:off x="1248" y="2352"/>
              <a:ext cx="336" cy="58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5814" name="AutoShape 50"/>
            <p:cNvSpPr>
              <a:spLocks noChangeArrowheads="1"/>
            </p:cNvSpPr>
            <p:nvPr/>
          </p:nvSpPr>
          <p:spPr bwMode="auto">
            <a:xfrm>
              <a:off x="1248" y="2400"/>
              <a:ext cx="336" cy="47"/>
            </a:xfrm>
            <a:prstGeom prst="flowChartProcess">
              <a:avLst/>
            </a:prstGeom>
            <a:solidFill>
              <a:srgbClr val="3333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5815" name="AutoShape 51"/>
            <p:cNvSpPr>
              <a:spLocks noChangeArrowheads="1"/>
            </p:cNvSpPr>
            <p:nvPr/>
          </p:nvSpPr>
          <p:spPr bwMode="auto">
            <a:xfrm>
              <a:off x="1248" y="2448"/>
              <a:ext cx="336" cy="4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75784" name="Group 52"/>
          <p:cNvGrpSpPr>
            <a:grpSpLocks/>
          </p:cNvGrpSpPr>
          <p:nvPr/>
        </p:nvGrpSpPr>
        <p:grpSpPr bwMode="auto">
          <a:xfrm>
            <a:off x="5426075" y="2943225"/>
            <a:ext cx="461963" cy="330200"/>
            <a:chOff x="1432" y="956"/>
            <a:chExt cx="291" cy="208"/>
          </a:xfrm>
        </p:grpSpPr>
        <p:sp>
          <p:nvSpPr>
            <p:cNvPr id="75806" name="AutoShape 53"/>
            <p:cNvSpPr>
              <a:spLocks noChangeArrowheads="1"/>
            </p:cNvSpPr>
            <p:nvPr/>
          </p:nvSpPr>
          <p:spPr bwMode="auto">
            <a:xfrm>
              <a:off x="1432" y="956"/>
              <a:ext cx="291" cy="42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5807" name="AutoShape 54"/>
            <p:cNvSpPr>
              <a:spLocks noChangeArrowheads="1"/>
            </p:cNvSpPr>
            <p:nvPr/>
          </p:nvSpPr>
          <p:spPr bwMode="auto">
            <a:xfrm>
              <a:off x="1432" y="998"/>
              <a:ext cx="291" cy="41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5808" name="AutoShape 55"/>
            <p:cNvSpPr>
              <a:spLocks noChangeArrowheads="1"/>
            </p:cNvSpPr>
            <p:nvPr/>
          </p:nvSpPr>
          <p:spPr bwMode="auto">
            <a:xfrm>
              <a:off x="1432" y="1039"/>
              <a:ext cx="291" cy="50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5809" name="AutoShape 56"/>
            <p:cNvSpPr>
              <a:spLocks noChangeArrowheads="1"/>
            </p:cNvSpPr>
            <p:nvPr/>
          </p:nvSpPr>
          <p:spPr bwMode="auto">
            <a:xfrm>
              <a:off x="1432" y="1081"/>
              <a:ext cx="291" cy="41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5810" name="AutoShape 57"/>
            <p:cNvSpPr>
              <a:spLocks noChangeArrowheads="1"/>
            </p:cNvSpPr>
            <p:nvPr/>
          </p:nvSpPr>
          <p:spPr bwMode="auto">
            <a:xfrm>
              <a:off x="1432" y="1122"/>
              <a:ext cx="291" cy="42"/>
            </a:xfrm>
            <a:prstGeom prst="flowChartProcess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79222" name="Rectangle 58"/>
          <p:cNvSpPr>
            <a:spLocks noChangeArrowheads="1"/>
          </p:cNvSpPr>
          <p:nvPr/>
        </p:nvSpPr>
        <p:spPr bwMode="auto">
          <a:xfrm>
            <a:off x="6072188" y="3171825"/>
            <a:ext cx="1928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exec</a:t>
            </a:r>
          </a:p>
          <a:p>
            <a:pPr defTabSz="914400">
              <a:defRPr/>
            </a:pP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argv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[0]=“echo”</a:t>
            </a:r>
          </a:p>
          <a:p>
            <a:pPr defTabSz="914400">
              <a:defRPr/>
            </a:pP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argv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[1]=“y”</a:t>
            </a:r>
          </a:p>
          <a:p>
            <a:pPr defTabSz="914400">
              <a:defRPr/>
            </a:pP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argc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= 2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</a:t>
            </a:r>
          </a:p>
        </p:txBody>
      </p:sp>
      <p:grpSp>
        <p:nvGrpSpPr>
          <p:cNvPr id="75786" name="Group 2"/>
          <p:cNvGrpSpPr>
            <a:grpSpLocks/>
          </p:cNvGrpSpPr>
          <p:nvPr/>
        </p:nvGrpSpPr>
        <p:grpSpPr bwMode="auto">
          <a:xfrm>
            <a:off x="3370263" y="3400425"/>
            <a:ext cx="792162" cy="639763"/>
            <a:chOff x="1905000" y="2895599"/>
            <a:chExt cx="792162" cy="639765"/>
          </a:xfrm>
        </p:grpSpPr>
        <p:sp>
          <p:nvSpPr>
            <p:cNvPr id="75804" name="Merge 60"/>
            <p:cNvSpPr>
              <a:spLocks noChangeArrowheads="1"/>
            </p:cNvSpPr>
            <p:nvPr/>
          </p:nvSpPr>
          <p:spPr bwMode="auto">
            <a:xfrm flipV="1">
              <a:off x="1905000" y="2895599"/>
              <a:ext cx="792162" cy="639765"/>
            </a:xfrm>
            <a:prstGeom prst="flowChartMer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75805" name="Text Box 23"/>
            <p:cNvSpPr txBox="1">
              <a:spLocks noChangeArrowheads="1"/>
            </p:cNvSpPr>
            <p:nvPr/>
          </p:nvSpPr>
          <p:spPr bwMode="auto">
            <a:xfrm>
              <a:off x="1984284" y="3135868"/>
              <a:ext cx="6335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solidFill>
                    <a:srgbClr val="000000"/>
                  </a:solidFill>
                  <a:cs typeface="Arial" charset="0"/>
                </a:rPr>
                <a:t>wait</a:t>
              </a:r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75787" name="Group 11"/>
          <p:cNvGrpSpPr>
            <a:grpSpLocks/>
          </p:cNvGrpSpPr>
          <p:nvPr/>
        </p:nvGrpSpPr>
        <p:grpSpPr bwMode="auto">
          <a:xfrm>
            <a:off x="1447800" y="2638425"/>
            <a:ext cx="531813" cy="650875"/>
            <a:chOff x="1970088" y="3170238"/>
            <a:chExt cx="1152525" cy="2058987"/>
          </a:xfrm>
        </p:grpSpPr>
        <p:sp>
          <p:nvSpPr>
            <p:cNvPr id="70" name="Line 2"/>
            <p:cNvSpPr>
              <a:spLocks noChangeShapeType="1"/>
            </p:cNvSpPr>
            <p:nvPr/>
          </p:nvSpPr>
          <p:spPr bwMode="auto">
            <a:xfrm>
              <a:off x="2427658" y="3627234"/>
              <a:ext cx="0" cy="9139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Line 3"/>
            <p:cNvSpPr>
              <a:spLocks noChangeShapeType="1"/>
            </p:cNvSpPr>
            <p:nvPr/>
          </p:nvSpPr>
          <p:spPr bwMode="auto">
            <a:xfrm flipV="1">
              <a:off x="2200594" y="4541224"/>
              <a:ext cx="227064" cy="6880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Line 4"/>
            <p:cNvSpPr>
              <a:spLocks noChangeShapeType="1"/>
            </p:cNvSpPr>
            <p:nvPr/>
          </p:nvSpPr>
          <p:spPr bwMode="auto">
            <a:xfrm flipH="1" flipV="1">
              <a:off x="2427658" y="4541224"/>
              <a:ext cx="230504" cy="6880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Line 5"/>
            <p:cNvSpPr>
              <a:spLocks noChangeShapeType="1"/>
            </p:cNvSpPr>
            <p:nvPr/>
          </p:nvSpPr>
          <p:spPr bwMode="auto">
            <a:xfrm flipH="1">
              <a:off x="2424217" y="3737716"/>
              <a:ext cx="629589" cy="120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Line 6"/>
            <p:cNvSpPr>
              <a:spLocks noChangeShapeType="1"/>
            </p:cNvSpPr>
            <p:nvPr/>
          </p:nvSpPr>
          <p:spPr bwMode="auto">
            <a:xfrm flipV="1">
              <a:off x="1970088" y="3853219"/>
              <a:ext cx="457570" cy="4620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7"/>
            <p:cNvSpPr>
              <a:spLocks noChangeArrowheads="1"/>
            </p:cNvSpPr>
            <p:nvPr/>
          </p:nvSpPr>
          <p:spPr bwMode="auto">
            <a:xfrm>
              <a:off x="2200594" y="3170238"/>
              <a:ext cx="454129" cy="456996"/>
            </a:xfrm>
            <a:prstGeom prst="ellipse">
              <a:avLst/>
            </a:prstGeom>
            <a:solidFill>
              <a:srgbClr val="99CC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Rectangle 13"/>
            <p:cNvSpPr>
              <a:spLocks noChangeArrowheads="1"/>
            </p:cNvSpPr>
            <p:nvPr/>
          </p:nvSpPr>
          <p:spPr bwMode="auto">
            <a:xfrm>
              <a:off x="2892107" y="3612167"/>
              <a:ext cx="230506" cy="225988"/>
            </a:xfrm>
            <a:prstGeom prst="rect">
              <a:avLst/>
            </a:prstGeom>
            <a:solidFill>
              <a:srgbClr val="5C852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2431098" y="3838155"/>
              <a:ext cx="137615" cy="14061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8" name="Rectangle 77"/>
          <p:cNvSpPr/>
          <p:nvPr/>
        </p:nvSpPr>
        <p:spPr>
          <a:xfrm>
            <a:off x="2227263" y="2733675"/>
            <a:ext cx="2286000" cy="3619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chemeClr val="accent3"/>
                </a:solidFill>
              </a:rPr>
              <a:t>“echo y”</a:t>
            </a:r>
            <a:endParaRPr lang="en-US" sz="3600" kern="0" dirty="0">
              <a:solidFill>
                <a:schemeClr val="accent3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468688" y="2105025"/>
            <a:ext cx="5953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</a:rPr>
              <a:t>dsh</a:t>
            </a:r>
            <a:endParaRPr lang="en-US" sz="1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80" name="Straight Connector 79"/>
          <p:cNvCxnSpPr>
            <a:cxnSpLocks noChangeShapeType="1"/>
            <a:stCxn id="75791" idx="2"/>
          </p:cNvCxnSpPr>
          <p:nvPr/>
        </p:nvCxnSpPr>
        <p:spPr bwMode="auto">
          <a:xfrm flipH="1">
            <a:off x="3294063" y="2886075"/>
            <a:ext cx="395287" cy="0"/>
          </a:xfrm>
          <a:prstGeom prst="line">
            <a:avLst/>
          </a:prstGeom>
          <a:noFill/>
          <a:ln w="9525" cmpd="sng">
            <a:solidFill>
              <a:schemeClr val="accent6">
                <a:lumMod val="50000"/>
              </a:schemeClr>
            </a:solidFill>
            <a:prstDash val="sysDash"/>
            <a:round/>
            <a:headEnd type="triangl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91" name="Oval 67"/>
          <p:cNvSpPr>
            <a:spLocks noChangeArrowheads="1"/>
          </p:cNvSpPr>
          <p:nvPr/>
        </p:nvSpPr>
        <p:spPr bwMode="auto">
          <a:xfrm>
            <a:off x="3689350" y="2809875"/>
            <a:ext cx="152400" cy="152400"/>
          </a:xfrm>
          <a:prstGeom prst="ellipse">
            <a:avLst/>
          </a:prstGeom>
          <a:solidFill>
            <a:srgbClr val="E8161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cxnSp>
        <p:nvCxnSpPr>
          <p:cNvPr id="81" name="Straight Connector 80"/>
          <p:cNvCxnSpPr>
            <a:cxnSpLocks noChangeShapeType="1"/>
            <a:stCxn id="75807" idx="1"/>
          </p:cNvCxnSpPr>
          <p:nvPr/>
        </p:nvCxnSpPr>
        <p:spPr bwMode="auto">
          <a:xfrm flipH="1" flipV="1">
            <a:off x="3765550" y="3038475"/>
            <a:ext cx="1660525" cy="4763"/>
          </a:xfrm>
          <a:prstGeom prst="line">
            <a:avLst/>
          </a:prstGeom>
          <a:noFill/>
          <a:ln w="9525" cmpd="sng">
            <a:solidFill>
              <a:schemeClr val="accent6">
                <a:lumMod val="50000"/>
              </a:schemeClr>
            </a:solidFill>
            <a:prstDash val="sysDash"/>
            <a:round/>
            <a:headEnd type="triangl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93" name="Text Box 22"/>
          <p:cNvSpPr txBox="1">
            <a:spLocks noChangeArrowheads="1"/>
          </p:cNvSpPr>
          <p:nvPr/>
        </p:nvSpPr>
        <p:spPr bwMode="auto">
          <a:xfrm>
            <a:off x="609600" y="4241800"/>
            <a:ext cx="3505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 dirty="0">
                <a:solidFill>
                  <a:srgbClr val="000000"/>
                </a:solidFill>
                <a:cs typeface="Arial" charset="0"/>
              </a:rPr>
              <a:t>If a child is running in the </a:t>
            </a:r>
            <a:r>
              <a:rPr lang="en-US" sz="2000" dirty="0">
                <a:solidFill>
                  <a:srgbClr val="651222"/>
                </a:solidFill>
                <a:cs typeface="Arial" charset="0"/>
              </a:rPr>
              <a:t>foreground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, the parent 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shell blocks in a 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wait*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 system call until 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the child changes state (e.g., </a:t>
            </a: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exits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).</a:t>
            </a:r>
          </a:p>
        </p:txBody>
      </p:sp>
      <p:sp>
        <p:nvSpPr>
          <p:cNvPr id="75794" name="Text Box 22"/>
          <p:cNvSpPr txBox="1">
            <a:spLocks noChangeArrowheads="1"/>
          </p:cNvSpPr>
          <p:nvPr/>
        </p:nvSpPr>
        <p:spPr bwMode="auto">
          <a:xfrm>
            <a:off x="4953000" y="5080000"/>
            <a:ext cx="350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>
                <a:solidFill>
                  <a:srgbClr val="000000"/>
                </a:solidFill>
                <a:cs typeface="Arial" charset="0"/>
              </a:rPr>
              <a:t>Child process continues on to execute “echo” program independently of parent.</a:t>
            </a:r>
          </a:p>
        </p:txBody>
      </p:sp>
      <p:sp>
        <p:nvSpPr>
          <p:cNvPr id="75795" name="Text Box 22"/>
          <p:cNvSpPr txBox="1">
            <a:spLocks noChangeArrowheads="1"/>
          </p:cNvSpPr>
          <p:nvPr/>
        </p:nvSpPr>
        <p:spPr bwMode="auto">
          <a:xfrm>
            <a:off x="5486400" y="1371600"/>
            <a:ext cx="3505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 dirty="0">
                <a:solidFill>
                  <a:srgbClr val="000000"/>
                </a:solidFill>
                <a:cs typeface="Arial" charset="0"/>
              </a:rPr>
              <a:t>Shell waits in </a:t>
            </a: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read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 call for next command from </a:t>
            </a:r>
            <a:r>
              <a:rPr lang="en-US" sz="2000" dirty="0" err="1" smtClean="0">
                <a:solidFill>
                  <a:srgbClr val="000000"/>
                </a:solidFill>
                <a:cs typeface="Arial" charset="0"/>
              </a:rPr>
              <a:t>tty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forks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 child, and 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exec*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s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the named command program in child. 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79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itle 1"/>
          <p:cNvSpPr>
            <a:spLocks noGrp="1"/>
          </p:cNvSpPr>
          <p:nvPr>
            <p:ph type="title"/>
          </p:nvPr>
        </p:nvSpPr>
        <p:spPr>
          <a:xfrm>
            <a:off x="457200" y="-339725"/>
            <a:ext cx="8382000" cy="1554163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ＭＳ Ｐゴシック" charset="0"/>
              </a:rPr>
              <a:t>Unix: signals</a:t>
            </a:r>
            <a:endParaRPr lang="en-US" sz="3600" dirty="0">
              <a:latin typeface="Arial" charset="0"/>
              <a:ea typeface="ＭＳ Ｐゴシック" charset="0"/>
            </a:endParaRPr>
          </a:p>
        </p:txBody>
      </p:sp>
      <p:sp>
        <p:nvSpPr>
          <p:cNvPr id="21709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800600"/>
          </a:xfrm>
        </p:spPr>
        <p:txBody>
          <a:bodyPr/>
          <a:lstStyle/>
          <a:p>
            <a:pPr eaLnBrk="1" hangingPunct="1"/>
            <a:r>
              <a:rPr lang="en-US" sz="2000" b="0" dirty="0" smtClean="0">
                <a:latin typeface="Arial" charset="0"/>
                <a:ea typeface="ＭＳ Ｐゴシック" charset="0"/>
              </a:rPr>
              <a:t>A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  <a:ea typeface="ＭＳ Ｐゴシック" charset="0"/>
              </a:rPr>
              <a:t>signal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 is a typed </a:t>
            </a:r>
            <a:r>
              <a:rPr lang="en-US" sz="2000" b="0" dirty="0" err="1" smtClean="0">
                <a:latin typeface="Arial" charset="0"/>
                <a:ea typeface="ＭＳ Ｐゴシック" charset="0"/>
              </a:rPr>
              <a:t>upcall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 event delivered to a process by kernel.</a:t>
            </a:r>
          </a:p>
          <a:p>
            <a:pPr lvl="1" eaLnBrk="1" hangingPunct="1"/>
            <a:r>
              <a:rPr lang="en-US" sz="1800" b="0" dirty="0" smtClean="0">
                <a:latin typeface="Arial" charset="0"/>
                <a:ea typeface="ＭＳ Ｐゴシック" charset="0"/>
              </a:rPr>
              <a:t>Process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P</a:t>
            </a:r>
            <a:r>
              <a:rPr lang="en-US" sz="1800" b="0" dirty="0" smtClean="0">
                <a:latin typeface="Arial" charset="0"/>
                <a:ea typeface="ＭＳ Ｐゴシック" charset="0"/>
              </a:rPr>
              <a:t> may use </a:t>
            </a:r>
            <a:r>
              <a:rPr lang="en-US" sz="1800" dirty="0">
                <a:latin typeface="Arial" charset="0"/>
                <a:ea typeface="ＭＳ Ｐゴシック" charset="0"/>
              </a:rPr>
              <a:t>kill*</a:t>
            </a:r>
            <a:r>
              <a:rPr lang="en-US" sz="1800" b="0" dirty="0">
                <a:latin typeface="Arial" charset="0"/>
                <a:ea typeface="ＭＳ Ｐゴシック" charset="0"/>
              </a:rPr>
              <a:t> system </a:t>
            </a:r>
            <a:r>
              <a:rPr lang="en-US" sz="1800" b="0" dirty="0" smtClean="0">
                <a:latin typeface="Arial" charset="0"/>
                <a:ea typeface="ＭＳ Ｐゴシック" charset="0"/>
              </a:rPr>
              <a:t>call to request signal delivery to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Q</a:t>
            </a:r>
            <a:r>
              <a:rPr lang="en-US" sz="1800" b="0" dirty="0" smtClean="0">
                <a:latin typeface="Arial" charset="0"/>
                <a:ea typeface="ＭＳ Ｐゴシック" charset="0"/>
              </a:rPr>
              <a:t>.</a:t>
            </a:r>
          </a:p>
          <a:p>
            <a:pPr lvl="1" eaLnBrk="1" hangingPunct="1"/>
            <a:r>
              <a:rPr lang="en-US" sz="1800" b="0" dirty="0" smtClean="0">
                <a:latin typeface="Arial" charset="0"/>
                <a:ea typeface="ＭＳ Ｐゴシック" charset="0"/>
              </a:rPr>
              <a:t>Process </a:t>
            </a:r>
            <a:r>
              <a:rPr lang="en-US" sz="1800" b="0" dirty="0">
                <a:latin typeface="Arial" charset="0"/>
                <a:ea typeface="ＭＳ Ｐゴシック" charset="0"/>
              </a:rPr>
              <a:t>may </a:t>
            </a:r>
            <a:r>
              <a:rPr lang="en-US" sz="1800" b="0" dirty="0" smtClean="0">
                <a:latin typeface="Arial" charset="0"/>
                <a:ea typeface="ＭＳ Ｐゴシック" charset="0"/>
              </a:rPr>
              <a:t>register </a:t>
            </a:r>
            <a:r>
              <a:rPr lang="en-US" sz="18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signal handlers</a:t>
            </a:r>
            <a:r>
              <a:rPr lang="en-US" sz="1800" dirty="0">
                <a:latin typeface="Arial" charset="0"/>
                <a:ea typeface="ＭＳ Ｐゴシック" charset="0"/>
              </a:rPr>
              <a:t> </a:t>
            </a:r>
            <a:r>
              <a:rPr lang="en-US" sz="1800" b="0" dirty="0" smtClean="0">
                <a:latin typeface="Arial" charset="0"/>
                <a:ea typeface="ＭＳ Ｐゴシック" charset="0"/>
              </a:rPr>
              <a:t>for signal types.  A signal handler is a procedure that is invoked when a signal of a given type is delivered.  Runs in user mode, then returns to normal control flow.</a:t>
            </a:r>
          </a:p>
          <a:p>
            <a:pPr lvl="1" eaLnBrk="1" hangingPunct="1"/>
            <a:r>
              <a:rPr lang="en-US" sz="1800" b="0" dirty="0" smtClean="0">
                <a:latin typeface="Arial" charset="0"/>
                <a:ea typeface="ＭＳ Ｐゴシック" charset="0"/>
              </a:rPr>
              <a:t>A signal delivered to a registered handler is said to be </a:t>
            </a:r>
            <a:r>
              <a:rPr lang="en-US" sz="1800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caught</a:t>
            </a:r>
            <a:r>
              <a:rPr lang="en-US" sz="1800" b="0" dirty="0" smtClean="0">
                <a:latin typeface="Arial" charset="0"/>
                <a:ea typeface="ＭＳ Ｐゴシック" charset="0"/>
              </a:rPr>
              <a:t>.  If there is no registered handler then the signal triggers a default action (e.g., “die”).</a:t>
            </a:r>
            <a:endParaRPr lang="en-US" sz="1800" b="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000" b="0" dirty="0" smtClean="0">
                <a:latin typeface="Arial" charset="0"/>
                <a:ea typeface="ＭＳ Ｐゴシック" charset="0"/>
              </a:rPr>
              <a:t>A process </a:t>
            </a:r>
            <a:r>
              <a:rPr lang="en-US" sz="2000" b="0" dirty="0">
                <a:latin typeface="Arial" charset="0"/>
                <a:ea typeface="ＭＳ Ｐゴシック" charset="0"/>
              </a:rPr>
              <a:t>lives until it exits voluntarily or 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receives a fatal signal.</a:t>
            </a:r>
            <a:endParaRPr lang="en-US" sz="2000" b="0" dirty="0">
              <a:latin typeface="Arial" charset="0"/>
              <a:ea typeface="ＭＳ Ｐゴシック" charset="0"/>
            </a:endParaRPr>
          </a:p>
        </p:txBody>
      </p:sp>
      <p:sp>
        <p:nvSpPr>
          <p:cNvPr id="217092" name="AutoShape 3"/>
          <p:cNvSpPr>
            <a:spLocks noChangeArrowheads="1"/>
          </p:cNvSpPr>
          <p:nvPr/>
        </p:nvSpPr>
        <p:spPr bwMode="auto">
          <a:xfrm>
            <a:off x="2918157" y="4467528"/>
            <a:ext cx="591608" cy="227489"/>
          </a:xfrm>
          <a:prstGeom prst="flowChartProcess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17093" name="AutoShape 4"/>
          <p:cNvSpPr>
            <a:spLocks noChangeArrowheads="1"/>
          </p:cNvSpPr>
          <p:nvPr/>
        </p:nvSpPr>
        <p:spPr bwMode="auto">
          <a:xfrm>
            <a:off x="2918157" y="4695017"/>
            <a:ext cx="591608" cy="136493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prstClr val="white"/>
                </a:solidFill>
              </a:rPr>
              <a:t>data</a:t>
            </a: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17094" name="AutoShape 5"/>
          <p:cNvSpPr>
            <a:spLocks noChangeArrowheads="1"/>
          </p:cNvSpPr>
          <p:nvPr/>
        </p:nvSpPr>
        <p:spPr bwMode="auto">
          <a:xfrm>
            <a:off x="2918157" y="4831510"/>
            <a:ext cx="591608" cy="227489"/>
          </a:xfrm>
          <a:prstGeom prst="flowChartProcess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7095" name="AutoShape 6"/>
          <p:cNvSpPr>
            <a:spLocks noChangeArrowheads="1"/>
          </p:cNvSpPr>
          <p:nvPr/>
        </p:nvSpPr>
        <p:spPr bwMode="auto">
          <a:xfrm>
            <a:off x="2918157" y="5058999"/>
            <a:ext cx="591608" cy="45498"/>
          </a:xfrm>
          <a:prstGeom prst="flowChartProcess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7096" name="AutoShape 7"/>
          <p:cNvSpPr>
            <a:spLocks noChangeArrowheads="1"/>
          </p:cNvSpPr>
          <p:nvPr/>
        </p:nvSpPr>
        <p:spPr bwMode="auto">
          <a:xfrm>
            <a:off x="2918157" y="5104496"/>
            <a:ext cx="591608" cy="227489"/>
          </a:xfrm>
          <a:prstGeom prst="flowChartProcess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7097" name="AutoShape 8"/>
          <p:cNvSpPr>
            <a:spLocks noChangeArrowheads="1"/>
          </p:cNvSpPr>
          <p:nvPr/>
        </p:nvSpPr>
        <p:spPr bwMode="auto">
          <a:xfrm>
            <a:off x="2918157" y="5331985"/>
            <a:ext cx="591608" cy="136493"/>
          </a:xfrm>
          <a:prstGeom prst="flowChartProcess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7098" name="AutoShape 9"/>
          <p:cNvSpPr>
            <a:spLocks noChangeArrowheads="1"/>
          </p:cNvSpPr>
          <p:nvPr/>
        </p:nvSpPr>
        <p:spPr bwMode="auto">
          <a:xfrm>
            <a:off x="2918157" y="4695017"/>
            <a:ext cx="591608" cy="136493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17099" name="AutoShape 10"/>
          <p:cNvSpPr>
            <a:spLocks noChangeArrowheads="1"/>
          </p:cNvSpPr>
          <p:nvPr/>
        </p:nvSpPr>
        <p:spPr bwMode="auto">
          <a:xfrm>
            <a:off x="2872648" y="5946934"/>
            <a:ext cx="3276600" cy="682466"/>
          </a:xfrm>
          <a:prstGeom prst="flowChartProcess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7100" name="AutoShape 11"/>
          <p:cNvSpPr>
            <a:spLocks noChangeArrowheads="1"/>
          </p:cNvSpPr>
          <p:nvPr/>
        </p:nvSpPr>
        <p:spPr bwMode="auto">
          <a:xfrm>
            <a:off x="3191207" y="5488623"/>
            <a:ext cx="45508" cy="454977"/>
          </a:xfrm>
          <a:prstGeom prst="upDownArrow">
            <a:avLst>
              <a:gd name="adj1" fmla="val 50000"/>
              <a:gd name="adj2" fmla="val 200000"/>
            </a:avLst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7101" name="AutoShape 12"/>
          <p:cNvSpPr>
            <a:spLocks noChangeArrowheads="1"/>
          </p:cNvSpPr>
          <p:nvPr/>
        </p:nvSpPr>
        <p:spPr bwMode="auto">
          <a:xfrm>
            <a:off x="4465440" y="5474405"/>
            <a:ext cx="45508" cy="454977"/>
          </a:xfrm>
          <a:prstGeom prst="upDownArrow">
            <a:avLst>
              <a:gd name="adj1" fmla="val 50000"/>
              <a:gd name="adj2" fmla="val 200000"/>
            </a:avLst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7102" name="AutoShape 13"/>
          <p:cNvSpPr>
            <a:spLocks noChangeArrowheads="1"/>
          </p:cNvSpPr>
          <p:nvPr/>
        </p:nvSpPr>
        <p:spPr bwMode="auto">
          <a:xfrm>
            <a:off x="5739673" y="5474405"/>
            <a:ext cx="45508" cy="454977"/>
          </a:xfrm>
          <a:prstGeom prst="upDownArrow">
            <a:avLst>
              <a:gd name="adj1" fmla="val 50000"/>
              <a:gd name="adj2" fmla="val 200000"/>
            </a:avLst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7103" name="AutoShape 14"/>
          <p:cNvSpPr>
            <a:spLocks noChangeArrowheads="1"/>
          </p:cNvSpPr>
          <p:nvPr/>
        </p:nvSpPr>
        <p:spPr bwMode="auto">
          <a:xfrm>
            <a:off x="4192390" y="4467528"/>
            <a:ext cx="591608" cy="227489"/>
          </a:xfrm>
          <a:prstGeom prst="flowChartProcess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17104" name="AutoShape 15"/>
          <p:cNvSpPr>
            <a:spLocks noChangeArrowheads="1"/>
          </p:cNvSpPr>
          <p:nvPr/>
        </p:nvSpPr>
        <p:spPr bwMode="auto">
          <a:xfrm>
            <a:off x="4192390" y="4695017"/>
            <a:ext cx="591608" cy="136493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prstClr val="white"/>
                </a:solidFill>
              </a:rPr>
              <a:t>data</a:t>
            </a: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17105" name="AutoShape 16"/>
          <p:cNvSpPr>
            <a:spLocks noChangeArrowheads="1"/>
          </p:cNvSpPr>
          <p:nvPr/>
        </p:nvSpPr>
        <p:spPr bwMode="auto">
          <a:xfrm>
            <a:off x="4192390" y="4831510"/>
            <a:ext cx="591608" cy="227489"/>
          </a:xfrm>
          <a:prstGeom prst="flowChartProcess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7106" name="AutoShape 17"/>
          <p:cNvSpPr>
            <a:spLocks noChangeArrowheads="1"/>
          </p:cNvSpPr>
          <p:nvPr/>
        </p:nvSpPr>
        <p:spPr bwMode="auto">
          <a:xfrm>
            <a:off x="4192390" y="5058999"/>
            <a:ext cx="591608" cy="45498"/>
          </a:xfrm>
          <a:prstGeom prst="flowChartProcess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7107" name="AutoShape 18"/>
          <p:cNvSpPr>
            <a:spLocks noChangeArrowheads="1"/>
          </p:cNvSpPr>
          <p:nvPr/>
        </p:nvSpPr>
        <p:spPr bwMode="auto">
          <a:xfrm>
            <a:off x="4192390" y="5104496"/>
            <a:ext cx="591608" cy="227489"/>
          </a:xfrm>
          <a:prstGeom prst="flowChartProcess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7108" name="AutoShape 19"/>
          <p:cNvSpPr>
            <a:spLocks noChangeArrowheads="1"/>
          </p:cNvSpPr>
          <p:nvPr/>
        </p:nvSpPr>
        <p:spPr bwMode="auto">
          <a:xfrm>
            <a:off x="4192390" y="5331985"/>
            <a:ext cx="591608" cy="136493"/>
          </a:xfrm>
          <a:prstGeom prst="flowChartProcess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7109" name="AutoShape 20"/>
          <p:cNvSpPr>
            <a:spLocks noChangeArrowheads="1"/>
          </p:cNvSpPr>
          <p:nvPr/>
        </p:nvSpPr>
        <p:spPr bwMode="auto">
          <a:xfrm>
            <a:off x="4192390" y="4695017"/>
            <a:ext cx="591608" cy="136493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17110" name="AutoShape 21"/>
          <p:cNvSpPr>
            <a:spLocks noChangeArrowheads="1"/>
          </p:cNvSpPr>
          <p:nvPr/>
        </p:nvSpPr>
        <p:spPr bwMode="auto">
          <a:xfrm>
            <a:off x="5466623" y="4467528"/>
            <a:ext cx="591608" cy="227489"/>
          </a:xfrm>
          <a:prstGeom prst="flowChartProcess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17111" name="AutoShape 22"/>
          <p:cNvSpPr>
            <a:spLocks noChangeArrowheads="1"/>
          </p:cNvSpPr>
          <p:nvPr/>
        </p:nvSpPr>
        <p:spPr bwMode="auto">
          <a:xfrm>
            <a:off x="5466623" y="4695017"/>
            <a:ext cx="591608" cy="136493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17112" name="AutoShape 23"/>
          <p:cNvSpPr>
            <a:spLocks noChangeArrowheads="1"/>
          </p:cNvSpPr>
          <p:nvPr/>
        </p:nvSpPr>
        <p:spPr bwMode="auto">
          <a:xfrm>
            <a:off x="5466623" y="4831510"/>
            <a:ext cx="591608" cy="227489"/>
          </a:xfrm>
          <a:prstGeom prst="flowChartProcess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7113" name="AutoShape 24"/>
          <p:cNvSpPr>
            <a:spLocks noChangeArrowheads="1"/>
          </p:cNvSpPr>
          <p:nvPr/>
        </p:nvSpPr>
        <p:spPr bwMode="auto">
          <a:xfrm>
            <a:off x="5466623" y="5058999"/>
            <a:ext cx="591608" cy="45498"/>
          </a:xfrm>
          <a:prstGeom prst="flowChartProcess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7114" name="AutoShape 25"/>
          <p:cNvSpPr>
            <a:spLocks noChangeArrowheads="1"/>
          </p:cNvSpPr>
          <p:nvPr/>
        </p:nvSpPr>
        <p:spPr bwMode="auto">
          <a:xfrm>
            <a:off x="5466623" y="5104496"/>
            <a:ext cx="591608" cy="227489"/>
          </a:xfrm>
          <a:prstGeom prst="flowChartProcess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7115" name="AutoShape 26"/>
          <p:cNvSpPr>
            <a:spLocks noChangeArrowheads="1"/>
          </p:cNvSpPr>
          <p:nvPr/>
        </p:nvSpPr>
        <p:spPr bwMode="auto">
          <a:xfrm>
            <a:off x="5466623" y="5331985"/>
            <a:ext cx="591608" cy="136493"/>
          </a:xfrm>
          <a:prstGeom prst="flowChartProcess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217116" name="Group 27"/>
          <p:cNvGrpSpPr>
            <a:grpSpLocks/>
          </p:cNvGrpSpPr>
          <p:nvPr/>
        </p:nvGrpSpPr>
        <p:grpSpPr bwMode="auto">
          <a:xfrm>
            <a:off x="4344084" y="6164944"/>
            <a:ext cx="241763" cy="241706"/>
            <a:chOff x="4784" y="2819"/>
            <a:chExt cx="255" cy="255"/>
          </a:xfrm>
        </p:grpSpPr>
        <p:sp>
          <p:nvSpPr>
            <p:cNvPr id="217141" name="Oval 28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7142" name="AutoShape 29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7143" name="AutoShape 30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217117" name="Group 31"/>
          <p:cNvGrpSpPr>
            <a:grpSpLocks/>
          </p:cNvGrpSpPr>
          <p:nvPr/>
        </p:nvGrpSpPr>
        <p:grpSpPr bwMode="auto">
          <a:xfrm>
            <a:off x="5642020" y="6164944"/>
            <a:ext cx="241763" cy="241706"/>
            <a:chOff x="4201" y="2912"/>
            <a:chExt cx="255" cy="255"/>
          </a:xfrm>
        </p:grpSpPr>
        <p:sp>
          <p:nvSpPr>
            <p:cNvPr id="217138" name="Oval 32"/>
            <p:cNvSpPr>
              <a:spLocks noChangeArrowheads="1"/>
            </p:cNvSpPr>
            <p:nvPr/>
          </p:nvSpPr>
          <p:spPr bwMode="auto">
            <a:xfrm>
              <a:off x="4201" y="2912"/>
              <a:ext cx="255" cy="255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7139" name="AutoShape 33"/>
            <p:cNvSpPr>
              <a:spLocks noChangeArrowheads="1"/>
            </p:cNvSpPr>
            <p:nvPr/>
          </p:nvSpPr>
          <p:spPr bwMode="auto">
            <a:xfrm flipH="1">
              <a:off x="4290" y="2968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7140" name="AutoShape 34"/>
            <p:cNvSpPr>
              <a:spLocks noChangeArrowheads="1"/>
            </p:cNvSpPr>
            <p:nvPr/>
          </p:nvSpPr>
          <p:spPr bwMode="auto">
            <a:xfrm rot="-8460389">
              <a:off x="4212" y="2946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217118" name="Group 35"/>
          <p:cNvGrpSpPr>
            <a:grpSpLocks/>
          </p:cNvGrpSpPr>
          <p:nvPr/>
        </p:nvGrpSpPr>
        <p:grpSpPr bwMode="auto">
          <a:xfrm>
            <a:off x="3088813" y="6164944"/>
            <a:ext cx="238919" cy="238863"/>
            <a:chOff x="3689" y="1658"/>
            <a:chExt cx="576" cy="576"/>
          </a:xfrm>
        </p:grpSpPr>
        <p:grpSp>
          <p:nvGrpSpPr>
            <p:cNvPr id="217134" name="Group 36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217136" name="Oval 37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17137" name="AutoShape 38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7135" name="AutoShape 39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217119" name="Group 40"/>
          <p:cNvGrpSpPr>
            <a:grpSpLocks/>
          </p:cNvGrpSpPr>
          <p:nvPr/>
        </p:nvGrpSpPr>
        <p:grpSpPr bwMode="auto">
          <a:xfrm>
            <a:off x="3076487" y="4907339"/>
            <a:ext cx="238919" cy="238863"/>
            <a:chOff x="3689" y="1658"/>
            <a:chExt cx="576" cy="576"/>
          </a:xfrm>
        </p:grpSpPr>
        <p:grpSp>
          <p:nvGrpSpPr>
            <p:cNvPr id="217130" name="Group 41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217132" name="Oval 42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17133" name="AutoShape 43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7131" name="AutoShape 44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217120" name="Group 45"/>
          <p:cNvGrpSpPr>
            <a:grpSpLocks/>
          </p:cNvGrpSpPr>
          <p:nvPr/>
        </p:nvGrpSpPr>
        <p:grpSpPr bwMode="auto">
          <a:xfrm>
            <a:off x="4381060" y="4895017"/>
            <a:ext cx="241763" cy="241707"/>
            <a:chOff x="4784" y="2819"/>
            <a:chExt cx="255" cy="255"/>
          </a:xfrm>
        </p:grpSpPr>
        <p:sp>
          <p:nvSpPr>
            <p:cNvPr id="217127" name="Oval 46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7128" name="AutoShape 47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7129" name="AutoShape 48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217121" name="Group 49"/>
          <p:cNvGrpSpPr>
            <a:grpSpLocks/>
          </p:cNvGrpSpPr>
          <p:nvPr/>
        </p:nvGrpSpPr>
        <p:grpSpPr bwMode="auto">
          <a:xfrm>
            <a:off x="5660034" y="4889330"/>
            <a:ext cx="241763" cy="241707"/>
            <a:chOff x="4201" y="2912"/>
            <a:chExt cx="255" cy="255"/>
          </a:xfrm>
        </p:grpSpPr>
        <p:sp>
          <p:nvSpPr>
            <p:cNvPr id="217124" name="Oval 50"/>
            <p:cNvSpPr>
              <a:spLocks noChangeArrowheads="1"/>
            </p:cNvSpPr>
            <p:nvPr/>
          </p:nvSpPr>
          <p:spPr bwMode="auto">
            <a:xfrm>
              <a:off x="4201" y="2912"/>
              <a:ext cx="255" cy="255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7125" name="AutoShape 51"/>
            <p:cNvSpPr>
              <a:spLocks noChangeArrowheads="1"/>
            </p:cNvSpPr>
            <p:nvPr/>
          </p:nvSpPr>
          <p:spPr bwMode="auto">
            <a:xfrm flipH="1">
              <a:off x="4290" y="2968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7126" name="AutoShape 52"/>
            <p:cNvSpPr>
              <a:spLocks noChangeArrowheads="1"/>
            </p:cNvSpPr>
            <p:nvPr/>
          </p:nvSpPr>
          <p:spPr bwMode="auto">
            <a:xfrm rot="-8460389">
              <a:off x="4212" y="2946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17122" name="Text Box 54"/>
          <p:cNvSpPr txBox="1">
            <a:spLocks noChangeArrowheads="1"/>
          </p:cNvSpPr>
          <p:nvPr/>
        </p:nvSpPr>
        <p:spPr bwMode="auto">
          <a:xfrm>
            <a:off x="838200" y="5106815"/>
            <a:ext cx="1752600" cy="7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6A6"/>
                </a:solidFill>
              </a:rPr>
              <a:t>Protected system calls </a:t>
            </a:r>
          </a:p>
        </p:txBody>
      </p:sp>
      <p:sp>
        <p:nvSpPr>
          <p:cNvPr id="217123" name="Text Box 55"/>
          <p:cNvSpPr txBox="1">
            <a:spLocks noChangeArrowheads="1"/>
          </p:cNvSpPr>
          <p:nvPr/>
        </p:nvSpPr>
        <p:spPr bwMode="auto">
          <a:xfrm>
            <a:off x="6400800" y="4707086"/>
            <a:ext cx="2514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0036A6"/>
                </a:solidFill>
                <a:cs typeface="Arial" charset="0"/>
              </a:rPr>
              <a:t>...and </a:t>
            </a:r>
            <a:r>
              <a:rPr lang="en-US" sz="1800" dirty="0" err="1" smtClean="0">
                <a:solidFill>
                  <a:srgbClr val="0036A6"/>
                </a:solidFill>
                <a:cs typeface="Arial" charset="0"/>
              </a:rPr>
              <a:t>upcalls</a:t>
            </a:r>
            <a:r>
              <a:rPr lang="en-US" sz="1800" dirty="0">
                <a:solidFill>
                  <a:srgbClr val="0036A6"/>
                </a:solidFill>
                <a:cs typeface="Arial" charset="0"/>
              </a:rPr>
              <a:t> </a:t>
            </a:r>
            <a:r>
              <a:rPr lang="en-US" sz="1800" dirty="0" smtClean="0">
                <a:solidFill>
                  <a:srgbClr val="0036A6"/>
                </a:solidFill>
                <a:cs typeface="Arial" charset="0"/>
              </a:rPr>
              <a:t>(signals)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 smtClean="0">
                <a:solidFill>
                  <a:srgbClr val="0036A6"/>
                </a:solidFill>
                <a:cs typeface="Arial" charset="0"/>
              </a:rPr>
              <a:t>Kernel sends signals, e.g., to notify processes of faults.</a:t>
            </a:r>
            <a:endParaRPr lang="en-US" sz="1800" dirty="0">
              <a:solidFill>
                <a:srgbClr val="0036A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0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0975"/>
            <a:ext cx="8226425" cy="4111625"/>
          </a:xfrm>
        </p:spPr>
        <p:txBody>
          <a:bodyPr/>
          <a:lstStyle/>
          <a:p>
            <a:r>
              <a:rPr lang="en-US" sz="2400" b="0" dirty="0" smtClean="0"/>
              <a:t>Unix signals are “musty”.  We don’t teach/test the details.</a:t>
            </a:r>
          </a:p>
          <a:p>
            <a:pPr lvl="1"/>
            <a:r>
              <a:rPr lang="en-US" sz="2000" b="0" dirty="0" smtClean="0"/>
              <a:t>Sometimes you can’t ignore them</a:t>
            </a:r>
            <a:r>
              <a:rPr lang="en-US" sz="2000" b="0" dirty="0" smtClean="0"/>
              <a:t>!</a:t>
            </a:r>
          </a:p>
          <a:p>
            <a:pPr lvl="1"/>
            <a:r>
              <a:rPr lang="en-US" sz="2000" b="0" i="1" dirty="0" smtClean="0"/>
              <a:t>(See next lecture)</a:t>
            </a:r>
            <a:endParaRPr lang="en-US" sz="2000" b="0" i="1" dirty="0" smtClean="0"/>
          </a:p>
          <a:p>
            <a:r>
              <a:rPr lang="en-US" sz="2400" b="0" dirty="0" smtClean="0"/>
              <a:t>A signal is an “</a:t>
            </a:r>
            <a:r>
              <a:rPr lang="en-US" sz="2400" b="0" dirty="0" err="1" smtClean="0"/>
              <a:t>upcall</a:t>
            </a:r>
            <a:r>
              <a:rPr lang="en-US" sz="2400" b="0" dirty="0" smtClean="0"/>
              <a:t>” event delivered to a process.</a:t>
            </a:r>
          </a:p>
          <a:p>
            <a:pPr lvl="1"/>
            <a:r>
              <a:rPr lang="en-US" sz="2000" b="0" dirty="0" smtClean="0"/>
              <a:t>Sent by kernel, or by another process via </a:t>
            </a:r>
            <a:r>
              <a:rPr lang="en-US" sz="2000" dirty="0" smtClean="0"/>
              <a:t>kill*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syscall</a:t>
            </a:r>
            <a:r>
              <a:rPr lang="en-US" sz="2000" b="0" dirty="0" smtClean="0"/>
              <a:t>.</a:t>
            </a:r>
          </a:p>
          <a:p>
            <a:pPr lvl="1"/>
            <a:r>
              <a:rPr lang="en-US" sz="2000" b="0" dirty="0" smtClean="0"/>
              <a:t>An arriving signal transfers control to a </a:t>
            </a:r>
            <a:r>
              <a:rPr lang="en-US" sz="2000" dirty="0" smtClean="0"/>
              <a:t>handler routine </a:t>
            </a:r>
            <a:r>
              <a:rPr lang="en-US" sz="2000" b="0" dirty="0" smtClean="0"/>
              <a:t>in receiving process, designated to </a:t>
            </a:r>
            <a:r>
              <a:rPr lang="en-US" sz="2000" dirty="0" smtClean="0"/>
              <a:t>handle</a:t>
            </a:r>
            <a:r>
              <a:rPr lang="en-US" sz="2000" b="0" dirty="0" smtClean="0"/>
              <a:t> that type of signal.</a:t>
            </a:r>
          </a:p>
          <a:p>
            <a:pPr lvl="1"/>
            <a:r>
              <a:rPr lang="en-US" sz="2000" b="0" dirty="0" smtClean="0"/>
              <a:t>The handler routine returns to normal control flow when done.</a:t>
            </a:r>
          </a:p>
          <a:p>
            <a:r>
              <a:rPr lang="en-US" sz="2400" b="0" dirty="0" smtClean="0"/>
              <a:t>Or: if no designated handler, take a standard action.</a:t>
            </a:r>
          </a:p>
          <a:p>
            <a:pPr lvl="1"/>
            <a:r>
              <a:rPr lang="en-US" sz="2000" b="0" dirty="0" smtClean="0"/>
              <a:t> e.g., DEFAULT, IGNORE, STOP, CONTINUE</a:t>
            </a:r>
          </a:p>
          <a:p>
            <a:pPr lvl="1"/>
            <a:r>
              <a:rPr lang="en-US" sz="2000" b="0" dirty="0" smtClean="0"/>
              <a:t>Default action is often for receiving process to </a:t>
            </a:r>
            <a:r>
              <a:rPr lang="en-US" sz="2000" dirty="0" smtClean="0"/>
              <a:t>exit</a:t>
            </a:r>
            <a:r>
              <a:rPr lang="en-US" sz="2000" b="0" dirty="0" smtClean="0"/>
              <a:t>.</a:t>
            </a:r>
          </a:p>
          <a:p>
            <a:pPr lvl="1"/>
            <a:r>
              <a:rPr lang="en-US" sz="2000" b="0" dirty="0" smtClean="0"/>
              <a:t>An exit from an unhandled signal is reported to parent via </a:t>
            </a:r>
            <a:r>
              <a:rPr lang="en-US" sz="2000" dirty="0" smtClean="0"/>
              <a:t>wait*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60749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 and </a:t>
            </a:r>
            <a:r>
              <a:rPr lang="en-US" dirty="0" err="1" smtClean="0"/>
              <a:t>dsh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/>
              <a:t>Your shell must set up itself and its children properly for “stuff to work like it should”. </a:t>
            </a:r>
          </a:p>
          <a:p>
            <a:pPr lvl="1"/>
            <a:r>
              <a:rPr lang="en-US" sz="2000" b="0" dirty="0"/>
              <a:t>We have provided you code to initialize shell, spawn job</a:t>
            </a:r>
            <a:r>
              <a:rPr lang="en-US" sz="2000" b="0" dirty="0" smtClean="0"/>
              <a:t>.</a:t>
            </a:r>
          </a:p>
          <a:p>
            <a:pPr lvl="1"/>
            <a:r>
              <a:rPr lang="en-US" sz="2000" b="0" dirty="0" smtClean="0"/>
              <a:t>You do not need to understand that code</a:t>
            </a:r>
            <a:endParaRPr lang="en-US" sz="2000" b="0" dirty="0"/>
          </a:p>
          <a:p>
            <a:pPr lvl="1"/>
            <a:r>
              <a:rPr lang="en-US" sz="2000" b="0" dirty="0"/>
              <a:t>You should not need to mess with that code.</a:t>
            </a:r>
          </a:p>
          <a:p>
            <a:pPr lvl="1"/>
            <a:r>
              <a:rPr lang="en-US" dirty="0" smtClean="0"/>
              <a:t>Please don’t mess with that code.</a:t>
            </a:r>
          </a:p>
          <a:p>
            <a:pPr lvl="1"/>
            <a:r>
              <a:rPr lang="en-US" sz="2000" b="0" dirty="0" smtClean="0"/>
              <a:t>If you are messing with that code, please talk to us.</a:t>
            </a:r>
          </a:p>
          <a:p>
            <a:pPr lvl="1"/>
            <a:r>
              <a:rPr lang="en-US" sz="2000" b="0" dirty="0" smtClean="0"/>
              <a:t>What that code does: transfer control of terminal to foreground child job, using process groups and signals, prepare for proper handling of various events that might occur.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57822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801" name="AutoShape 19"/>
          <p:cNvCxnSpPr>
            <a:cxnSpLocks noChangeShapeType="1"/>
          </p:cNvCxnSpPr>
          <p:nvPr/>
        </p:nvCxnSpPr>
        <p:spPr bwMode="auto">
          <a:xfrm>
            <a:off x="4451350" y="1828800"/>
            <a:ext cx="0" cy="914400"/>
          </a:xfrm>
          <a:prstGeom prst="straightConnector1">
            <a:avLst/>
          </a:prstGeom>
          <a:noFill/>
          <a:ln w="28575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Arial" charset="0"/>
              </a:rPr>
              <a:t>Process status change: STOP</a:t>
            </a:r>
            <a:endParaRPr lang="en-US" sz="3600" dirty="0"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76803" name="Group 3"/>
          <p:cNvGrpSpPr>
            <a:grpSpLocks/>
          </p:cNvGrpSpPr>
          <p:nvPr/>
        </p:nvGrpSpPr>
        <p:grpSpPr bwMode="auto">
          <a:xfrm>
            <a:off x="4221163" y="1746250"/>
            <a:ext cx="461962" cy="330200"/>
            <a:chOff x="1432" y="956"/>
            <a:chExt cx="291" cy="208"/>
          </a:xfrm>
        </p:grpSpPr>
        <p:sp>
          <p:nvSpPr>
            <p:cNvPr id="76864" name="AutoShape 4"/>
            <p:cNvSpPr>
              <a:spLocks noChangeArrowheads="1"/>
            </p:cNvSpPr>
            <p:nvPr/>
          </p:nvSpPr>
          <p:spPr bwMode="auto">
            <a:xfrm>
              <a:off x="1432" y="956"/>
              <a:ext cx="291" cy="42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6865" name="AutoShape 5"/>
            <p:cNvSpPr>
              <a:spLocks noChangeArrowheads="1"/>
            </p:cNvSpPr>
            <p:nvPr/>
          </p:nvSpPr>
          <p:spPr bwMode="auto">
            <a:xfrm>
              <a:off x="1432" y="998"/>
              <a:ext cx="291" cy="41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6866" name="AutoShape 6"/>
            <p:cNvSpPr>
              <a:spLocks noChangeArrowheads="1"/>
            </p:cNvSpPr>
            <p:nvPr/>
          </p:nvSpPr>
          <p:spPr bwMode="auto">
            <a:xfrm>
              <a:off x="1432" y="1039"/>
              <a:ext cx="291" cy="50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6867" name="AutoShape 7"/>
            <p:cNvSpPr>
              <a:spLocks noChangeArrowheads="1"/>
            </p:cNvSpPr>
            <p:nvPr/>
          </p:nvSpPr>
          <p:spPr bwMode="auto">
            <a:xfrm>
              <a:off x="1432" y="1081"/>
              <a:ext cx="291" cy="41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6868" name="AutoShape 8"/>
            <p:cNvSpPr>
              <a:spLocks noChangeArrowheads="1"/>
            </p:cNvSpPr>
            <p:nvPr/>
          </p:nvSpPr>
          <p:spPr bwMode="auto">
            <a:xfrm>
              <a:off x="1432" y="1122"/>
              <a:ext cx="291" cy="42"/>
            </a:xfrm>
            <a:prstGeom prst="flowChartProcess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cxnSp>
        <p:nvCxnSpPr>
          <p:cNvPr id="76804" name="AutoShape 20"/>
          <p:cNvCxnSpPr>
            <a:cxnSpLocks noChangeShapeType="1"/>
            <a:stCxn id="76858" idx="2"/>
            <a:endCxn id="76859" idx="0"/>
          </p:cNvCxnSpPr>
          <p:nvPr/>
        </p:nvCxnSpPr>
        <p:spPr bwMode="auto">
          <a:xfrm>
            <a:off x="6342063" y="2616200"/>
            <a:ext cx="3175" cy="660400"/>
          </a:xfrm>
          <a:prstGeom prst="straightConnector1">
            <a:avLst/>
          </a:prstGeom>
          <a:noFill/>
          <a:ln w="28575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05" name="Text Box 22"/>
          <p:cNvSpPr txBox="1">
            <a:spLocks noChangeArrowheads="1"/>
          </p:cNvSpPr>
          <p:nvPr/>
        </p:nvSpPr>
        <p:spPr bwMode="auto">
          <a:xfrm>
            <a:off x="4800600" y="2057400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 b="1">
                <a:solidFill>
                  <a:srgbClr val="000000"/>
                </a:solidFill>
                <a:cs typeface="Arial" charset="0"/>
              </a:rPr>
              <a:t>fork</a:t>
            </a: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6806" name="Text Box 24"/>
          <p:cNvSpPr txBox="1">
            <a:spLocks noChangeArrowheads="1"/>
          </p:cNvSpPr>
          <p:nvPr/>
        </p:nvSpPr>
        <p:spPr bwMode="auto">
          <a:xfrm>
            <a:off x="5410200" y="5791200"/>
            <a:ext cx="58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 b="1">
                <a:solidFill>
                  <a:srgbClr val="000000"/>
                </a:solidFill>
                <a:cs typeface="Arial" charset="0"/>
              </a:rPr>
              <a:t>exit</a:t>
            </a: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76807" name="AutoShape 45"/>
          <p:cNvCxnSpPr>
            <a:cxnSpLocks noChangeShapeType="1"/>
            <a:stCxn id="76863" idx="2"/>
          </p:cNvCxnSpPr>
          <p:nvPr/>
        </p:nvCxnSpPr>
        <p:spPr bwMode="auto">
          <a:xfrm>
            <a:off x="6346825" y="3606800"/>
            <a:ext cx="0" cy="663575"/>
          </a:xfrm>
          <a:prstGeom prst="straightConnector1">
            <a:avLst/>
          </a:prstGeom>
          <a:noFill/>
          <a:ln w="28575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6808" name="Group 46"/>
          <p:cNvGrpSpPr>
            <a:grpSpLocks/>
          </p:cNvGrpSpPr>
          <p:nvPr/>
        </p:nvGrpSpPr>
        <p:grpSpPr bwMode="auto">
          <a:xfrm>
            <a:off x="6115050" y="3276600"/>
            <a:ext cx="461963" cy="330200"/>
            <a:chOff x="1248" y="2256"/>
            <a:chExt cx="336" cy="240"/>
          </a:xfrm>
        </p:grpSpPr>
        <p:sp>
          <p:nvSpPr>
            <p:cNvPr id="76859" name="AutoShape 47"/>
            <p:cNvSpPr>
              <a:spLocks noChangeArrowheads="1"/>
            </p:cNvSpPr>
            <p:nvPr/>
          </p:nvSpPr>
          <p:spPr bwMode="auto">
            <a:xfrm>
              <a:off x="1248" y="2256"/>
              <a:ext cx="336" cy="4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6860" name="AutoShape 48"/>
            <p:cNvSpPr>
              <a:spLocks noChangeArrowheads="1"/>
            </p:cNvSpPr>
            <p:nvPr/>
          </p:nvSpPr>
          <p:spPr bwMode="auto">
            <a:xfrm>
              <a:off x="1248" y="2304"/>
              <a:ext cx="336" cy="45"/>
            </a:xfrm>
            <a:prstGeom prst="flowChartProcess">
              <a:avLst/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6861" name="AutoShape 49"/>
            <p:cNvSpPr>
              <a:spLocks noChangeArrowheads="1"/>
            </p:cNvSpPr>
            <p:nvPr/>
          </p:nvSpPr>
          <p:spPr bwMode="auto">
            <a:xfrm>
              <a:off x="1248" y="2352"/>
              <a:ext cx="336" cy="58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6862" name="AutoShape 50"/>
            <p:cNvSpPr>
              <a:spLocks noChangeArrowheads="1"/>
            </p:cNvSpPr>
            <p:nvPr/>
          </p:nvSpPr>
          <p:spPr bwMode="auto">
            <a:xfrm>
              <a:off x="1248" y="2400"/>
              <a:ext cx="336" cy="47"/>
            </a:xfrm>
            <a:prstGeom prst="flowChartProcess">
              <a:avLst/>
            </a:prstGeom>
            <a:solidFill>
              <a:srgbClr val="3333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6863" name="AutoShape 51"/>
            <p:cNvSpPr>
              <a:spLocks noChangeArrowheads="1"/>
            </p:cNvSpPr>
            <p:nvPr/>
          </p:nvSpPr>
          <p:spPr bwMode="auto">
            <a:xfrm>
              <a:off x="1248" y="2448"/>
              <a:ext cx="336" cy="4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76809" name="Group 52"/>
          <p:cNvGrpSpPr>
            <a:grpSpLocks/>
          </p:cNvGrpSpPr>
          <p:nvPr/>
        </p:nvGrpSpPr>
        <p:grpSpPr bwMode="auto">
          <a:xfrm>
            <a:off x="6111875" y="2286000"/>
            <a:ext cx="461963" cy="330200"/>
            <a:chOff x="1432" y="956"/>
            <a:chExt cx="291" cy="208"/>
          </a:xfrm>
        </p:grpSpPr>
        <p:sp>
          <p:nvSpPr>
            <p:cNvPr id="76854" name="AutoShape 53"/>
            <p:cNvSpPr>
              <a:spLocks noChangeArrowheads="1"/>
            </p:cNvSpPr>
            <p:nvPr/>
          </p:nvSpPr>
          <p:spPr bwMode="auto">
            <a:xfrm>
              <a:off x="1432" y="956"/>
              <a:ext cx="291" cy="42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6855" name="AutoShape 54"/>
            <p:cNvSpPr>
              <a:spLocks noChangeArrowheads="1"/>
            </p:cNvSpPr>
            <p:nvPr/>
          </p:nvSpPr>
          <p:spPr bwMode="auto">
            <a:xfrm>
              <a:off x="1432" y="998"/>
              <a:ext cx="291" cy="41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6856" name="AutoShape 55"/>
            <p:cNvSpPr>
              <a:spLocks noChangeArrowheads="1"/>
            </p:cNvSpPr>
            <p:nvPr/>
          </p:nvSpPr>
          <p:spPr bwMode="auto">
            <a:xfrm>
              <a:off x="1432" y="1039"/>
              <a:ext cx="291" cy="50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6857" name="AutoShape 56"/>
            <p:cNvSpPr>
              <a:spLocks noChangeArrowheads="1"/>
            </p:cNvSpPr>
            <p:nvPr/>
          </p:nvSpPr>
          <p:spPr bwMode="auto">
            <a:xfrm>
              <a:off x="1432" y="1081"/>
              <a:ext cx="291" cy="41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6858" name="AutoShape 57"/>
            <p:cNvSpPr>
              <a:spLocks noChangeArrowheads="1"/>
            </p:cNvSpPr>
            <p:nvPr/>
          </p:nvSpPr>
          <p:spPr bwMode="auto">
            <a:xfrm>
              <a:off x="1432" y="1122"/>
              <a:ext cx="291" cy="42"/>
            </a:xfrm>
            <a:prstGeom prst="flowChartProcess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 defTabSz="914400"/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76810" name="Rectangle 58"/>
          <p:cNvSpPr>
            <a:spLocks noChangeArrowheads="1"/>
          </p:cNvSpPr>
          <p:nvPr/>
        </p:nvSpPr>
        <p:spPr bwMode="auto">
          <a:xfrm>
            <a:off x="5638800" y="27432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/>
            <a:r>
              <a:rPr lang="en-US" sz="1800" b="1">
                <a:solidFill>
                  <a:srgbClr val="000000"/>
                </a:solidFill>
                <a:cs typeface="Arial" charset="0"/>
              </a:rPr>
              <a:t>exec</a:t>
            </a:r>
          </a:p>
        </p:txBody>
      </p:sp>
      <p:grpSp>
        <p:nvGrpSpPr>
          <p:cNvPr id="76811" name="Group 4"/>
          <p:cNvGrpSpPr>
            <a:grpSpLocks/>
          </p:cNvGrpSpPr>
          <p:nvPr/>
        </p:nvGrpSpPr>
        <p:grpSpPr bwMode="auto">
          <a:xfrm>
            <a:off x="5938838" y="4286250"/>
            <a:ext cx="808037" cy="692150"/>
            <a:chOff x="7696200" y="2812458"/>
            <a:chExt cx="808973" cy="692742"/>
          </a:xfrm>
        </p:grpSpPr>
        <p:sp>
          <p:nvSpPr>
            <p:cNvPr id="76852" name="Octagon 3"/>
            <p:cNvSpPr>
              <a:spLocks noChangeArrowheads="1"/>
            </p:cNvSpPr>
            <p:nvPr/>
          </p:nvSpPr>
          <p:spPr bwMode="auto">
            <a:xfrm>
              <a:off x="7754315" y="2812458"/>
              <a:ext cx="692742" cy="692742"/>
            </a:xfrm>
            <a:prstGeom prst="octagon">
              <a:avLst>
                <a:gd name="adj" fmla="val 29287"/>
              </a:avLst>
            </a:prstGeom>
            <a:solidFill>
              <a:srgbClr val="E8161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76853" name="Text Box 23"/>
            <p:cNvSpPr txBox="1">
              <a:spLocks noChangeArrowheads="1"/>
            </p:cNvSpPr>
            <p:nvPr/>
          </p:nvSpPr>
          <p:spPr bwMode="auto">
            <a:xfrm>
              <a:off x="7696200" y="2974163"/>
              <a:ext cx="8089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cs typeface="Arial" charset="0"/>
                </a:rPr>
                <a:t>STOP</a:t>
              </a:r>
              <a:endParaRPr lang="en-US" sz="1400">
                <a:cs typeface="Arial" charset="0"/>
              </a:endParaRPr>
            </a:p>
          </p:txBody>
        </p:sp>
      </p:grpSp>
      <p:grpSp>
        <p:nvGrpSpPr>
          <p:cNvPr id="76812" name="Group 2"/>
          <p:cNvGrpSpPr>
            <a:grpSpLocks/>
          </p:cNvGrpSpPr>
          <p:nvPr/>
        </p:nvGrpSpPr>
        <p:grpSpPr bwMode="auto">
          <a:xfrm>
            <a:off x="4056063" y="2743200"/>
            <a:ext cx="792162" cy="639763"/>
            <a:chOff x="1905000" y="2895599"/>
            <a:chExt cx="792162" cy="639765"/>
          </a:xfrm>
        </p:grpSpPr>
        <p:sp>
          <p:nvSpPr>
            <p:cNvPr id="76850" name="Merge 60"/>
            <p:cNvSpPr>
              <a:spLocks noChangeArrowheads="1"/>
            </p:cNvSpPr>
            <p:nvPr/>
          </p:nvSpPr>
          <p:spPr bwMode="auto">
            <a:xfrm flipV="1">
              <a:off x="1905000" y="2895599"/>
              <a:ext cx="792162" cy="639765"/>
            </a:xfrm>
            <a:prstGeom prst="flowChartMer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76851" name="Text Box 23"/>
            <p:cNvSpPr txBox="1">
              <a:spLocks noChangeArrowheads="1"/>
            </p:cNvSpPr>
            <p:nvPr/>
          </p:nvSpPr>
          <p:spPr bwMode="auto">
            <a:xfrm>
              <a:off x="1984284" y="3135868"/>
              <a:ext cx="6335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solidFill>
                    <a:srgbClr val="000000"/>
                  </a:solidFill>
                  <a:cs typeface="Arial" charset="0"/>
                </a:rPr>
                <a:t>wait</a:t>
              </a:r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76813" name="Group 11"/>
          <p:cNvGrpSpPr>
            <a:grpSpLocks/>
          </p:cNvGrpSpPr>
          <p:nvPr/>
        </p:nvGrpSpPr>
        <p:grpSpPr bwMode="auto">
          <a:xfrm>
            <a:off x="2438400" y="1676400"/>
            <a:ext cx="531812" cy="650875"/>
            <a:chOff x="1970088" y="3170238"/>
            <a:chExt cx="1152525" cy="2058987"/>
          </a:xfrm>
        </p:grpSpPr>
        <p:sp>
          <p:nvSpPr>
            <p:cNvPr id="70" name="Line 2"/>
            <p:cNvSpPr>
              <a:spLocks noChangeShapeType="1"/>
            </p:cNvSpPr>
            <p:nvPr/>
          </p:nvSpPr>
          <p:spPr bwMode="auto">
            <a:xfrm>
              <a:off x="2427657" y="3627234"/>
              <a:ext cx="0" cy="9139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Line 3"/>
            <p:cNvSpPr>
              <a:spLocks noChangeShapeType="1"/>
            </p:cNvSpPr>
            <p:nvPr/>
          </p:nvSpPr>
          <p:spPr bwMode="auto">
            <a:xfrm flipV="1">
              <a:off x="2200592" y="4541224"/>
              <a:ext cx="227065" cy="6880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Line 4"/>
            <p:cNvSpPr>
              <a:spLocks noChangeShapeType="1"/>
            </p:cNvSpPr>
            <p:nvPr/>
          </p:nvSpPr>
          <p:spPr bwMode="auto">
            <a:xfrm flipH="1" flipV="1">
              <a:off x="2427657" y="4541224"/>
              <a:ext cx="230506" cy="6880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Line 5"/>
            <p:cNvSpPr>
              <a:spLocks noChangeShapeType="1"/>
            </p:cNvSpPr>
            <p:nvPr/>
          </p:nvSpPr>
          <p:spPr bwMode="auto">
            <a:xfrm flipH="1">
              <a:off x="2424218" y="3737716"/>
              <a:ext cx="629588" cy="120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Line 6"/>
            <p:cNvSpPr>
              <a:spLocks noChangeShapeType="1"/>
            </p:cNvSpPr>
            <p:nvPr/>
          </p:nvSpPr>
          <p:spPr bwMode="auto">
            <a:xfrm flipV="1">
              <a:off x="1970088" y="3853219"/>
              <a:ext cx="457569" cy="4620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7"/>
            <p:cNvSpPr>
              <a:spLocks noChangeArrowheads="1"/>
            </p:cNvSpPr>
            <p:nvPr/>
          </p:nvSpPr>
          <p:spPr bwMode="auto">
            <a:xfrm>
              <a:off x="2200592" y="3170238"/>
              <a:ext cx="454130" cy="456996"/>
            </a:xfrm>
            <a:prstGeom prst="ellipse">
              <a:avLst/>
            </a:prstGeom>
            <a:solidFill>
              <a:srgbClr val="99CC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Rectangle 13"/>
            <p:cNvSpPr>
              <a:spLocks noChangeArrowheads="1"/>
            </p:cNvSpPr>
            <p:nvPr/>
          </p:nvSpPr>
          <p:spPr bwMode="auto">
            <a:xfrm>
              <a:off x="2892109" y="3612167"/>
              <a:ext cx="230504" cy="225988"/>
            </a:xfrm>
            <a:prstGeom prst="rect">
              <a:avLst/>
            </a:prstGeom>
            <a:solidFill>
              <a:srgbClr val="5C852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2431098" y="3838155"/>
              <a:ext cx="137615" cy="14061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8" name="Rectangle 77"/>
          <p:cNvSpPr/>
          <p:nvPr/>
        </p:nvSpPr>
        <p:spPr>
          <a:xfrm>
            <a:off x="2913063" y="2076450"/>
            <a:ext cx="2286000" cy="3619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chemeClr val="accent3"/>
                </a:solidFill>
              </a:rPr>
              <a:t>“echo y”</a:t>
            </a:r>
            <a:endParaRPr lang="en-US" sz="3600" kern="0" dirty="0">
              <a:solidFill>
                <a:schemeClr val="accent3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154488" y="1447800"/>
            <a:ext cx="5953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</a:rPr>
              <a:t>dsh</a:t>
            </a:r>
            <a:endParaRPr lang="en-US" sz="1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80" name="Straight Connector 79"/>
          <p:cNvCxnSpPr>
            <a:cxnSpLocks noChangeShapeType="1"/>
            <a:stCxn id="76832" idx="2"/>
          </p:cNvCxnSpPr>
          <p:nvPr/>
        </p:nvCxnSpPr>
        <p:spPr bwMode="auto">
          <a:xfrm flipH="1">
            <a:off x="3979863" y="2228850"/>
            <a:ext cx="395287" cy="0"/>
          </a:xfrm>
          <a:prstGeom prst="line">
            <a:avLst/>
          </a:prstGeom>
          <a:noFill/>
          <a:ln w="9525" cmpd="sng">
            <a:solidFill>
              <a:schemeClr val="accent6">
                <a:lumMod val="50000"/>
              </a:schemeClr>
            </a:solidFill>
            <a:prstDash val="sysDash"/>
            <a:round/>
            <a:headEnd type="triangl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" name="Rectangle 88"/>
          <p:cNvSpPr/>
          <p:nvPr/>
        </p:nvSpPr>
        <p:spPr>
          <a:xfrm>
            <a:off x="3065463" y="3810000"/>
            <a:ext cx="2286000" cy="3619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chemeClr val="accent3"/>
                </a:solidFill>
              </a:rPr>
              <a:t>“&lt;ctrl-z&gt;”</a:t>
            </a:r>
            <a:endParaRPr lang="en-US" sz="3600" kern="0" dirty="0">
              <a:solidFill>
                <a:schemeClr val="accent3"/>
              </a:solidFill>
            </a:endParaRPr>
          </a:p>
        </p:txBody>
      </p:sp>
      <p:cxnSp>
        <p:nvCxnSpPr>
          <p:cNvPr id="90" name="Straight Connector 89"/>
          <p:cNvCxnSpPr>
            <a:cxnSpLocks noChangeShapeType="1"/>
          </p:cNvCxnSpPr>
          <p:nvPr/>
        </p:nvCxnSpPr>
        <p:spPr bwMode="auto">
          <a:xfrm flipH="1">
            <a:off x="4056063" y="4114800"/>
            <a:ext cx="2286000" cy="0"/>
          </a:xfrm>
          <a:prstGeom prst="line">
            <a:avLst/>
          </a:prstGeom>
          <a:noFill/>
          <a:ln w="9525" cmpd="sng">
            <a:solidFill>
              <a:schemeClr val="accent6">
                <a:lumMod val="50000"/>
              </a:schemeClr>
            </a:solidFill>
            <a:prstDash val="sysDash"/>
            <a:round/>
            <a:headEnd type="triangl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9" name="Text Box 22"/>
          <p:cNvSpPr txBox="1">
            <a:spLocks noChangeArrowheads="1"/>
          </p:cNvSpPr>
          <p:nvPr/>
        </p:nvSpPr>
        <p:spPr bwMode="auto">
          <a:xfrm>
            <a:off x="4589463" y="3733800"/>
            <a:ext cx="1201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>
                <a:solidFill>
                  <a:srgbClr val="5B5B5B"/>
                </a:solidFill>
                <a:cs typeface="Arial" charset="0"/>
              </a:rPr>
              <a:t>SIGSTOP</a:t>
            </a:r>
          </a:p>
        </p:txBody>
      </p:sp>
      <p:cxnSp>
        <p:nvCxnSpPr>
          <p:cNvPr id="76820" name="AutoShape 19"/>
          <p:cNvCxnSpPr>
            <a:cxnSpLocks noChangeShapeType="1"/>
          </p:cNvCxnSpPr>
          <p:nvPr/>
        </p:nvCxnSpPr>
        <p:spPr bwMode="auto">
          <a:xfrm>
            <a:off x="4451350" y="5181600"/>
            <a:ext cx="0" cy="152400"/>
          </a:xfrm>
          <a:prstGeom prst="straightConnector1">
            <a:avLst/>
          </a:prstGeom>
          <a:noFill/>
          <a:ln w="28575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21" name="Oval 99"/>
          <p:cNvSpPr>
            <a:spLocks noChangeArrowheads="1"/>
          </p:cNvSpPr>
          <p:nvPr/>
        </p:nvSpPr>
        <p:spPr bwMode="auto">
          <a:xfrm>
            <a:off x="4375150" y="5029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217863" y="5200650"/>
            <a:ext cx="762000" cy="3619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chemeClr val="accent3"/>
                </a:solidFill>
              </a:rPr>
              <a:t>“</a:t>
            </a:r>
            <a:r>
              <a:rPr lang="en-US" sz="2000" kern="0" dirty="0" err="1">
                <a:solidFill>
                  <a:schemeClr val="accent3"/>
                </a:solidFill>
              </a:rPr>
              <a:t>fg</a:t>
            </a:r>
            <a:r>
              <a:rPr lang="en-US" sz="2000" kern="0" dirty="0">
                <a:solidFill>
                  <a:schemeClr val="accent3"/>
                </a:solidFill>
              </a:rPr>
              <a:t>”</a:t>
            </a:r>
            <a:endParaRPr lang="en-US" sz="3600" kern="0" dirty="0">
              <a:solidFill>
                <a:schemeClr val="accent3"/>
              </a:solidFill>
            </a:endParaRPr>
          </a:p>
        </p:txBody>
      </p:sp>
      <p:cxnSp>
        <p:nvCxnSpPr>
          <p:cNvPr id="102" name="Straight Connector 101"/>
          <p:cNvCxnSpPr>
            <a:cxnSpLocks noChangeShapeType="1"/>
            <a:stCxn id="76831" idx="2"/>
          </p:cNvCxnSpPr>
          <p:nvPr/>
        </p:nvCxnSpPr>
        <p:spPr bwMode="auto">
          <a:xfrm flipH="1">
            <a:off x="3598863" y="5410200"/>
            <a:ext cx="776287" cy="0"/>
          </a:xfrm>
          <a:prstGeom prst="line">
            <a:avLst/>
          </a:prstGeom>
          <a:noFill/>
          <a:ln w="9525" cmpd="sng">
            <a:solidFill>
              <a:schemeClr val="accent6">
                <a:lumMod val="50000"/>
              </a:schemeClr>
            </a:solidFill>
            <a:prstDash val="sysDash"/>
            <a:round/>
            <a:headEnd type="triangl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" name="Straight Connector 105"/>
          <p:cNvCxnSpPr>
            <a:cxnSpLocks noChangeShapeType="1"/>
          </p:cNvCxnSpPr>
          <p:nvPr/>
        </p:nvCxnSpPr>
        <p:spPr bwMode="auto">
          <a:xfrm flipH="1">
            <a:off x="4437063" y="5562600"/>
            <a:ext cx="1828800" cy="0"/>
          </a:xfrm>
          <a:prstGeom prst="line">
            <a:avLst/>
          </a:prstGeom>
          <a:noFill/>
          <a:ln w="9525" cmpd="sng">
            <a:solidFill>
              <a:schemeClr val="accent6">
                <a:lumMod val="50000"/>
              </a:schemeClr>
            </a:solidFill>
            <a:prstDash val="sysDash"/>
            <a:round/>
            <a:headEnd type="triangl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25" name="Oval 107"/>
          <p:cNvSpPr>
            <a:spLocks noChangeArrowheads="1"/>
          </p:cNvSpPr>
          <p:nvPr/>
        </p:nvSpPr>
        <p:spPr bwMode="auto">
          <a:xfrm>
            <a:off x="6265863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cxnSp>
        <p:nvCxnSpPr>
          <p:cNvPr id="76826" name="AutoShape 45"/>
          <p:cNvCxnSpPr>
            <a:cxnSpLocks noChangeShapeType="1"/>
          </p:cNvCxnSpPr>
          <p:nvPr/>
        </p:nvCxnSpPr>
        <p:spPr bwMode="auto">
          <a:xfrm>
            <a:off x="6342063" y="5638800"/>
            <a:ext cx="0" cy="304800"/>
          </a:xfrm>
          <a:prstGeom prst="straightConnector1">
            <a:avLst/>
          </a:prstGeom>
          <a:noFill/>
          <a:ln w="28575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27" name="Text Box 22"/>
          <p:cNvSpPr txBox="1">
            <a:spLocks noChangeArrowheads="1"/>
          </p:cNvSpPr>
          <p:nvPr/>
        </p:nvSpPr>
        <p:spPr bwMode="auto">
          <a:xfrm>
            <a:off x="4589463" y="5116513"/>
            <a:ext cx="162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 b="1">
                <a:solidFill>
                  <a:srgbClr val="000000"/>
                </a:solidFill>
                <a:cs typeface="Arial" charset="0"/>
              </a:rPr>
              <a:t>kill </a:t>
            </a:r>
            <a:r>
              <a:rPr lang="en-US" sz="1800">
                <a:solidFill>
                  <a:srgbClr val="5B5B5B"/>
                </a:solidFill>
                <a:cs typeface="Arial" charset="0"/>
              </a:rPr>
              <a:t>SIGCONT</a:t>
            </a:r>
          </a:p>
        </p:txBody>
      </p:sp>
      <p:cxnSp>
        <p:nvCxnSpPr>
          <p:cNvPr id="76828" name="AutoShape 19"/>
          <p:cNvCxnSpPr>
            <a:cxnSpLocks noChangeShapeType="1"/>
            <a:stCxn id="76831" idx="4"/>
          </p:cNvCxnSpPr>
          <p:nvPr/>
        </p:nvCxnSpPr>
        <p:spPr bwMode="auto">
          <a:xfrm>
            <a:off x="4451350" y="5486400"/>
            <a:ext cx="0" cy="228600"/>
          </a:xfrm>
          <a:prstGeom prst="straightConnector1">
            <a:avLst/>
          </a:prstGeom>
          <a:noFill/>
          <a:ln w="28575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6829" name="Group 113"/>
          <p:cNvGrpSpPr>
            <a:grpSpLocks/>
          </p:cNvGrpSpPr>
          <p:nvPr/>
        </p:nvGrpSpPr>
        <p:grpSpPr bwMode="auto">
          <a:xfrm>
            <a:off x="4056063" y="5715000"/>
            <a:ext cx="792162" cy="639763"/>
            <a:chOff x="1905000" y="2895599"/>
            <a:chExt cx="792162" cy="639765"/>
          </a:xfrm>
        </p:grpSpPr>
        <p:sp>
          <p:nvSpPr>
            <p:cNvPr id="76840" name="Merge 60"/>
            <p:cNvSpPr>
              <a:spLocks noChangeArrowheads="1"/>
            </p:cNvSpPr>
            <p:nvPr/>
          </p:nvSpPr>
          <p:spPr bwMode="auto">
            <a:xfrm flipV="1">
              <a:off x="1905000" y="2895599"/>
              <a:ext cx="792162" cy="639765"/>
            </a:xfrm>
            <a:prstGeom prst="flowChartMer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76841" name="Text Box 23"/>
            <p:cNvSpPr txBox="1">
              <a:spLocks noChangeArrowheads="1"/>
            </p:cNvSpPr>
            <p:nvPr/>
          </p:nvSpPr>
          <p:spPr bwMode="auto">
            <a:xfrm>
              <a:off x="1984284" y="3135868"/>
              <a:ext cx="6335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solidFill>
                    <a:srgbClr val="000000"/>
                  </a:solidFill>
                  <a:cs typeface="Arial" charset="0"/>
                </a:rPr>
                <a:t>wait</a:t>
              </a:r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</p:grpSp>
      <p:cxnSp>
        <p:nvCxnSpPr>
          <p:cNvPr id="76830" name="AutoShape 19"/>
          <p:cNvCxnSpPr>
            <a:cxnSpLocks noChangeShapeType="1"/>
          </p:cNvCxnSpPr>
          <p:nvPr/>
        </p:nvCxnSpPr>
        <p:spPr bwMode="auto">
          <a:xfrm>
            <a:off x="4451350" y="6370638"/>
            <a:ext cx="0" cy="182562"/>
          </a:xfrm>
          <a:prstGeom prst="straightConnector1">
            <a:avLst/>
          </a:prstGeom>
          <a:noFill/>
          <a:ln w="28575">
            <a:solidFill>
              <a:srgbClr val="0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31" name="Oval 64"/>
          <p:cNvSpPr>
            <a:spLocks noChangeArrowheads="1"/>
          </p:cNvSpPr>
          <p:nvPr/>
        </p:nvSpPr>
        <p:spPr bwMode="auto">
          <a:xfrm>
            <a:off x="4375150" y="5334000"/>
            <a:ext cx="152400" cy="152400"/>
          </a:xfrm>
          <a:prstGeom prst="ellipse">
            <a:avLst/>
          </a:prstGeom>
          <a:solidFill>
            <a:srgbClr val="E8161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76832" name="Oval 67"/>
          <p:cNvSpPr>
            <a:spLocks noChangeArrowheads="1"/>
          </p:cNvSpPr>
          <p:nvPr/>
        </p:nvSpPr>
        <p:spPr bwMode="auto">
          <a:xfrm>
            <a:off x="4375150" y="2152650"/>
            <a:ext cx="152400" cy="152400"/>
          </a:xfrm>
          <a:prstGeom prst="ellipse">
            <a:avLst/>
          </a:prstGeom>
          <a:solidFill>
            <a:srgbClr val="E8161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cxnSp>
        <p:nvCxnSpPr>
          <p:cNvPr id="81" name="Straight Connector 80"/>
          <p:cNvCxnSpPr>
            <a:cxnSpLocks noChangeShapeType="1"/>
            <a:stCxn id="76855" idx="1"/>
          </p:cNvCxnSpPr>
          <p:nvPr/>
        </p:nvCxnSpPr>
        <p:spPr bwMode="auto">
          <a:xfrm flipH="1" flipV="1">
            <a:off x="4451350" y="2381250"/>
            <a:ext cx="1660525" cy="4763"/>
          </a:xfrm>
          <a:prstGeom prst="line">
            <a:avLst/>
          </a:prstGeom>
          <a:noFill/>
          <a:ln w="9525" cmpd="sng">
            <a:solidFill>
              <a:schemeClr val="accent6">
                <a:lumMod val="50000"/>
              </a:schemeClr>
            </a:solidFill>
            <a:prstDash val="sysDash"/>
            <a:round/>
            <a:headEnd type="triangl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34" name="Text Box 15"/>
          <p:cNvSpPr txBox="1">
            <a:spLocks noChangeArrowheads="1"/>
          </p:cNvSpPr>
          <p:nvPr/>
        </p:nvSpPr>
        <p:spPr bwMode="auto">
          <a:xfrm>
            <a:off x="6019800" y="5943600"/>
            <a:ext cx="658813" cy="3381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CC0000"/>
                </a:solidFill>
              </a:rPr>
              <a:t>EXIT</a:t>
            </a:r>
          </a:p>
        </p:txBody>
      </p:sp>
      <p:sp>
        <p:nvSpPr>
          <p:cNvPr id="76835" name="Text Box 22"/>
          <p:cNvSpPr txBox="1">
            <a:spLocks noChangeArrowheads="1"/>
          </p:cNvSpPr>
          <p:nvPr/>
        </p:nvSpPr>
        <p:spPr bwMode="auto">
          <a:xfrm>
            <a:off x="152400" y="2362200"/>
            <a:ext cx="304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>
                <a:solidFill>
                  <a:srgbClr val="000000"/>
                </a:solidFill>
                <a:cs typeface="Arial" charset="0"/>
              </a:rPr>
              <a:t>A </a:t>
            </a:r>
            <a:r>
              <a:rPr lang="en-US" sz="2000" b="1">
                <a:solidFill>
                  <a:srgbClr val="000000"/>
                </a:solidFill>
                <a:cs typeface="Arial" charset="0"/>
              </a:rPr>
              <a:t>wait</a:t>
            </a:r>
            <a:r>
              <a:rPr lang="en-US" sz="2000">
                <a:solidFill>
                  <a:srgbClr val="000000"/>
                </a:solidFill>
                <a:cs typeface="Arial" charset="0"/>
              </a:rPr>
              <a:t> returns when the status of the child changes (e.g., </a:t>
            </a:r>
            <a:r>
              <a:rPr lang="en-US" sz="2000" b="1">
                <a:solidFill>
                  <a:srgbClr val="000000"/>
                </a:solidFill>
                <a:cs typeface="Arial" charset="0"/>
              </a:rPr>
              <a:t>STOP</a:t>
            </a:r>
            <a:r>
              <a:rPr lang="en-US" sz="2000">
                <a:solidFill>
                  <a:srgbClr val="000000"/>
                </a:solidFill>
                <a:cs typeface="Arial" charset="0"/>
              </a:rPr>
              <a:t>).</a:t>
            </a:r>
          </a:p>
        </p:txBody>
      </p:sp>
      <p:sp>
        <p:nvSpPr>
          <p:cNvPr id="76836" name="Text Box 22"/>
          <p:cNvSpPr txBox="1">
            <a:spLocks noChangeArrowheads="1"/>
          </p:cNvSpPr>
          <p:nvPr/>
        </p:nvSpPr>
        <p:spPr bwMode="auto">
          <a:xfrm>
            <a:off x="6934200" y="2057400"/>
            <a:ext cx="2057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>
                <a:solidFill>
                  <a:srgbClr val="000000"/>
                </a:solidFill>
                <a:cs typeface="Arial" charset="0"/>
              </a:rPr>
              <a:t>Child blocks when it receives a </a:t>
            </a:r>
            <a:r>
              <a:rPr lang="en-US" sz="2000" b="1">
                <a:solidFill>
                  <a:srgbClr val="000000"/>
                </a:solidFill>
                <a:cs typeface="Arial" charset="0"/>
              </a:rPr>
              <a:t>STOP</a:t>
            </a:r>
            <a:r>
              <a:rPr lang="en-US" sz="2000">
                <a:solidFill>
                  <a:srgbClr val="000000"/>
                </a:solidFill>
                <a:cs typeface="Arial" charset="0"/>
              </a:rPr>
              <a:t> signal (e.g., resulting from </a:t>
            </a:r>
            <a:r>
              <a:rPr lang="en-US" sz="2000" b="1">
                <a:solidFill>
                  <a:srgbClr val="000000"/>
                </a:solidFill>
                <a:cs typeface="Arial" charset="0"/>
              </a:rPr>
              <a:t>ctrl-z</a:t>
            </a:r>
            <a:r>
              <a:rPr lang="en-US" sz="2000">
                <a:solidFill>
                  <a:srgbClr val="000000"/>
                </a:solidFill>
                <a:cs typeface="Arial" charset="0"/>
              </a:rPr>
              <a:t> on keyboard).</a:t>
            </a:r>
          </a:p>
        </p:txBody>
      </p:sp>
      <p:sp>
        <p:nvSpPr>
          <p:cNvPr id="76837" name="Text Box 22"/>
          <p:cNvSpPr txBox="1">
            <a:spLocks noChangeArrowheads="1"/>
          </p:cNvSpPr>
          <p:nvPr/>
        </p:nvSpPr>
        <p:spPr bwMode="auto">
          <a:xfrm>
            <a:off x="6934200" y="4387850"/>
            <a:ext cx="2057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 dirty="0">
                <a:solidFill>
                  <a:srgbClr val="000000"/>
                </a:solidFill>
                <a:cs typeface="Arial" charset="0"/>
              </a:rPr>
              <a:t>Child wakes up when it receives a </a:t>
            </a: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CONTINUE 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signal (e.g., sent by 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shell on </a:t>
            </a:r>
            <a:r>
              <a:rPr lang="en-US" sz="2000" b="1" dirty="0" err="1" smtClean="0">
                <a:solidFill>
                  <a:srgbClr val="000000"/>
                </a:solidFill>
                <a:cs typeface="Arial" charset="0"/>
              </a:rPr>
              <a:t>fg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charset="0"/>
              </a:rPr>
              <a:t>builtin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 command)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.</a:t>
            </a: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  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6838" name="Text Box 22"/>
          <p:cNvSpPr txBox="1">
            <a:spLocks noChangeArrowheads="1"/>
          </p:cNvSpPr>
          <p:nvPr/>
        </p:nvSpPr>
        <p:spPr bwMode="auto">
          <a:xfrm>
            <a:off x="152400" y="3937000"/>
            <a:ext cx="304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>
                <a:solidFill>
                  <a:srgbClr val="000000"/>
                </a:solidFill>
                <a:cs typeface="Arial" charset="0"/>
              </a:rPr>
              <a:t>The awakened shell blocks in </a:t>
            </a:r>
            <a:r>
              <a:rPr lang="en-US" sz="2000" b="1">
                <a:solidFill>
                  <a:srgbClr val="000000"/>
                </a:solidFill>
                <a:cs typeface="Arial" charset="0"/>
              </a:rPr>
              <a:t>read</a:t>
            </a:r>
            <a:r>
              <a:rPr lang="en-US" sz="2000">
                <a:solidFill>
                  <a:srgbClr val="000000"/>
                </a:solidFill>
                <a:cs typeface="Arial" charset="0"/>
              </a:rPr>
              <a:t> to accept the next command.</a:t>
            </a:r>
          </a:p>
        </p:txBody>
      </p:sp>
      <p:sp>
        <p:nvSpPr>
          <p:cNvPr id="76839" name="Text Box 22"/>
          <p:cNvSpPr txBox="1">
            <a:spLocks noChangeArrowheads="1"/>
          </p:cNvSpPr>
          <p:nvPr/>
        </p:nvSpPr>
        <p:spPr bwMode="auto">
          <a:xfrm>
            <a:off x="228600" y="5334000"/>
            <a:ext cx="304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What if a foreground job exits before the parent calls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wait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222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hope we get 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4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438400" y="2514600"/>
            <a:ext cx="3124200" cy="152400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562600" y="2514600"/>
            <a:ext cx="3124200" cy="152400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438400" y="4038600"/>
            <a:ext cx="3124200" cy="152400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562600" y="4038600"/>
            <a:ext cx="3124200" cy="152400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Arial" charset="0"/>
            </a:endParaRPr>
          </a:p>
        </p:txBody>
      </p:sp>
      <p:sp>
        <p:nvSpPr>
          <p:cNvPr id="108549" name="TextBox 7"/>
          <p:cNvSpPr txBox="1">
            <a:spLocks noChangeArrowheads="1"/>
          </p:cNvSpPr>
          <p:nvPr/>
        </p:nvSpPr>
        <p:spPr bwMode="auto">
          <a:xfrm>
            <a:off x="457200" y="2754313"/>
            <a:ext cx="2133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3367"/>
                </a:solidFill>
                <a:cs typeface="Arial" charset="0"/>
              </a:rPr>
              <a:t>synchronous</a:t>
            </a:r>
          </a:p>
          <a:p>
            <a:pPr algn="ctr"/>
            <a:r>
              <a:rPr lang="en-US" sz="2000">
                <a:solidFill>
                  <a:schemeClr val="tx1"/>
                </a:solidFill>
                <a:cs typeface="Arial" charset="0"/>
              </a:rPr>
              <a:t>caused by an instruction</a:t>
            </a:r>
          </a:p>
        </p:txBody>
      </p:sp>
      <p:sp>
        <p:nvSpPr>
          <p:cNvPr id="108550" name="TextBox 8"/>
          <p:cNvSpPr txBox="1">
            <a:spLocks noChangeArrowheads="1"/>
          </p:cNvSpPr>
          <p:nvPr/>
        </p:nvSpPr>
        <p:spPr bwMode="auto">
          <a:xfrm>
            <a:off x="457200" y="4114800"/>
            <a:ext cx="1981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3367"/>
                </a:solidFill>
                <a:cs typeface="Arial" charset="0"/>
              </a:rPr>
              <a:t>asynchronous</a:t>
            </a:r>
          </a:p>
          <a:p>
            <a:pPr algn="ctr"/>
            <a:r>
              <a:rPr lang="en-US" sz="2000">
                <a:solidFill>
                  <a:schemeClr val="tx1"/>
                </a:solidFill>
                <a:cs typeface="Arial" charset="0"/>
              </a:rPr>
              <a:t>caused by some other event</a:t>
            </a:r>
          </a:p>
        </p:txBody>
      </p:sp>
      <p:sp>
        <p:nvSpPr>
          <p:cNvPr id="108551" name="TextBox 9"/>
          <p:cNvSpPr txBox="1">
            <a:spLocks noChangeArrowheads="1"/>
          </p:cNvSpPr>
          <p:nvPr/>
        </p:nvSpPr>
        <p:spPr bwMode="auto">
          <a:xfrm>
            <a:off x="2895600" y="1752600"/>
            <a:ext cx="2438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3367"/>
                </a:solidFill>
                <a:cs typeface="Arial" charset="0"/>
              </a:rPr>
              <a:t>intentional</a:t>
            </a:r>
          </a:p>
          <a:p>
            <a:pPr algn="ctr"/>
            <a:r>
              <a:rPr lang="en-US" sz="1800">
                <a:solidFill>
                  <a:schemeClr val="tx1"/>
                </a:solidFill>
                <a:cs typeface="Arial" charset="0"/>
              </a:rPr>
              <a:t>happens every time</a:t>
            </a:r>
          </a:p>
        </p:txBody>
      </p:sp>
      <p:sp>
        <p:nvSpPr>
          <p:cNvPr id="108552" name="TextBox 10"/>
          <p:cNvSpPr txBox="1">
            <a:spLocks noChangeArrowheads="1"/>
          </p:cNvSpPr>
          <p:nvPr/>
        </p:nvSpPr>
        <p:spPr bwMode="auto">
          <a:xfrm>
            <a:off x="5867400" y="1752600"/>
            <a:ext cx="2438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3367"/>
                </a:solidFill>
                <a:cs typeface="Arial" charset="0"/>
              </a:rPr>
              <a:t>unintentional</a:t>
            </a:r>
          </a:p>
          <a:p>
            <a:pPr algn="ctr"/>
            <a:r>
              <a:rPr lang="en-US" sz="1800">
                <a:solidFill>
                  <a:schemeClr val="tx1"/>
                </a:solidFill>
                <a:cs typeface="Arial" charset="0"/>
              </a:rPr>
              <a:t>contributing factors</a:t>
            </a:r>
          </a:p>
        </p:txBody>
      </p:sp>
      <p:sp>
        <p:nvSpPr>
          <p:cNvPr id="108553" name="TextBox 11"/>
          <p:cNvSpPr txBox="1">
            <a:spLocks noChangeArrowheads="1"/>
          </p:cNvSpPr>
          <p:nvPr/>
        </p:nvSpPr>
        <p:spPr bwMode="auto">
          <a:xfrm>
            <a:off x="2895600" y="2647950"/>
            <a:ext cx="2438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3367"/>
                </a:solidFill>
                <a:cs typeface="Arial" charset="0"/>
              </a:rPr>
              <a:t>trap: system call</a:t>
            </a:r>
          </a:p>
          <a:p>
            <a:pPr algn="ctr"/>
            <a:r>
              <a:rPr lang="en-US" sz="1800">
                <a:solidFill>
                  <a:schemeClr val="tx1"/>
                </a:solidFill>
                <a:cs typeface="Arial" charset="0"/>
              </a:rPr>
              <a:t>open, close, read, write, fork, exec, exit, wait, kill, etc.</a:t>
            </a:r>
          </a:p>
        </p:txBody>
      </p:sp>
      <p:sp>
        <p:nvSpPr>
          <p:cNvPr id="108554" name="TextBox 12"/>
          <p:cNvSpPr txBox="1">
            <a:spLocks noChangeArrowheads="1"/>
          </p:cNvSpPr>
          <p:nvPr/>
        </p:nvSpPr>
        <p:spPr bwMode="auto">
          <a:xfrm>
            <a:off x="5791200" y="2667000"/>
            <a:ext cx="27432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3367"/>
                </a:solidFill>
                <a:cs typeface="Arial" charset="0"/>
              </a:rPr>
              <a:t>fault</a:t>
            </a:r>
          </a:p>
          <a:p>
            <a:pPr algn="ctr"/>
            <a:r>
              <a:rPr lang="en-US" sz="1800">
                <a:solidFill>
                  <a:schemeClr val="tx1"/>
                </a:solidFill>
                <a:cs typeface="Arial" charset="0"/>
              </a:rPr>
              <a:t>invalid or protected address or opcode, page fault, overflow, etc.</a:t>
            </a:r>
          </a:p>
        </p:txBody>
      </p:sp>
      <p:sp>
        <p:nvSpPr>
          <p:cNvPr id="108555" name="TextBox 13"/>
          <p:cNvSpPr txBox="1">
            <a:spLocks noChangeArrowheads="1"/>
          </p:cNvSpPr>
          <p:nvPr/>
        </p:nvSpPr>
        <p:spPr bwMode="auto">
          <a:xfrm>
            <a:off x="5562600" y="4179888"/>
            <a:ext cx="29718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3367"/>
                </a:solidFill>
                <a:cs typeface="Arial" charset="0"/>
              </a:rPr>
              <a:t>interrupt</a:t>
            </a:r>
          </a:p>
          <a:p>
            <a:pPr algn="ctr"/>
            <a:r>
              <a:rPr lang="en-US" sz="1800">
                <a:solidFill>
                  <a:schemeClr val="tx1"/>
                </a:solidFill>
                <a:cs typeface="Arial" charset="0"/>
              </a:rPr>
              <a:t>caused by an external event: I/O op completed, clock tick, power fail, etc. </a:t>
            </a:r>
          </a:p>
        </p:txBody>
      </p:sp>
      <p:sp>
        <p:nvSpPr>
          <p:cNvPr id="108556" name="Rectangle 14"/>
          <p:cNvSpPr>
            <a:spLocks noChangeArrowheads="1"/>
          </p:cNvSpPr>
          <p:nvPr/>
        </p:nvSpPr>
        <p:spPr bwMode="auto">
          <a:xfrm>
            <a:off x="2709863" y="4170363"/>
            <a:ext cx="27003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1800">
                <a:solidFill>
                  <a:schemeClr val="bg2"/>
                </a:solidFill>
              </a:rPr>
              <a:t>“</a:t>
            </a:r>
            <a:r>
              <a:rPr lang="en-US" altLang="ja-JP" sz="1800">
                <a:solidFill>
                  <a:schemeClr val="bg2"/>
                </a:solidFill>
              </a:rPr>
              <a:t>software interrupt</a:t>
            </a:r>
            <a:r>
              <a:rPr lang="ja-JP" altLang="en-US" sz="1800">
                <a:solidFill>
                  <a:schemeClr val="bg2"/>
                </a:solidFill>
              </a:rPr>
              <a:t>”</a:t>
            </a:r>
            <a:r>
              <a:rPr lang="en-US" altLang="ja-JP" sz="1800">
                <a:solidFill>
                  <a:schemeClr val="bg2"/>
                </a:solidFill>
              </a:rPr>
              <a:t> software requests an interrupt to be delivered at a later time</a:t>
            </a:r>
          </a:p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08557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Exceptions: trap, fault, interrupt</a:t>
            </a:r>
          </a:p>
        </p:txBody>
      </p:sp>
    </p:spTree>
    <p:extLst>
      <p:ext uri="{BB962C8B-B14F-4D97-AF65-F5344CB8AC3E}">
        <p14:creationId xmlns:p14="http://schemas.microsoft.com/office/powerpoint/2010/main" val="337264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Mode Changes for Fork/Exit</a:t>
            </a:r>
          </a:p>
        </p:txBody>
      </p:sp>
      <p:sp>
        <p:nvSpPr>
          <p:cNvPr id="195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</a:rPr>
              <a:t>Syscall traps and “returns” are not always paired.</a:t>
            </a:r>
          </a:p>
          <a:p>
            <a:pPr lvl="2"/>
            <a:r>
              <a:rPr lang="en-US" sz="2000">
                <a:latin typeface="Arial" charset="0"/>
                <a:ea typeface="ＭＳ Ｐゴシック" charset="0"/>
              </a:rPr>
              <a:t>Fork “returns” (to child) from a trap that “never happened”</a:t>
            </a:r>
          </a:p>
          <a:p>
            <a:pPr lvl="2"/>
            <a:r>
              <a:rPr lang="en-US" sz="2000">
                <a:latin typeface="Arial" charset="0"/>
                <a:ea typeface="ＭＳ Ｐゴシック" charset="0"/>
              </a:rPr>
              <a:t>Exit system call trap never returns</a:t>
            </a:r>
          </a:p>
          <a:p>
            <a:pPr lvl="2"/>
            <a:r>
              <a:rPr lang="en-US" sz="2000">
                <a:latin typeface="Arial" charset="0"/>
                <a:ea typeface="ＭＳ Ｐゴシック" charset="0"/>
              </a:rPr>
              <a:t>System may switch processes between trap and return</a:t>
            </a:r>
          </a:p>
        </p:txBody>
      </p:sp>
      <p:grpSp>
        <p:nvGrpSpPr>
          <p:cNvPr id="195587" name="Group 4"/>
          <p:cNvGrpSpPr>
            <a:grpSpLocks/>
          </p:cNvGrpSpPr>
          <p:nvPr/>
        </p:nvGrpSpPr>
        <p:grpSpPr bwMode="auto">
          <a:xfrm>
            <a:off x="1354138" y="5129213"/>
            <a:ext cx="533400" cy="381000"/>
            <a:chOff x="2256" y="1296"/>
            <a:chExt cx="336" cy="240"/>
          </a:xfrm>
        </p:grpSpPr>
        <p:sp>
          <p:nvSpPr>
            <p:cNvPr id="195620" name="AutoShape 5"/>
            <p:cNvSpPr>
              <a:spLocks noChangeArrowheads="1"/>
            </p:cNvSpPr>
            <p:nvPr/>
          </p:nvSpPr>
          <p:spPr bwMode="auto">
            <a:xfrm>
              <a:off x="2256" y="1296"/>
              <a:ext cx="336" cy="4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95621" name="AutoShape 6"/>
            <p:cNvSpPr>
              <a:spLocks noChangeArrowheads="1"/>
            </p:cNvSpPr>
            <p:nvPr/>
          </p:nvSpPr>
          <p:spPr bwMode="auto">
            <a:xfrm>
              <a:off x="2256" y="1344"/>
              <a:ext cx="336" cy="48"/>
            </a:xfrm>
            <a:prstGeom prst="flowChartProcess">
              <a:avLst/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95622" name="AutoShape 7"/>
            <p:cNvSpPr>
              <a:spLocks noChangeArrowheads="1"/>
            </p:cNvSpPr>
            <p:nvPr/>
          </p:nvSpPr>
          <p:spPr bwMode="auto">
            <a:xfrm>
              <a:off x="2256" y="1392"/>
              <a:ext cx="336" cy="58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95623" name="AutoShape 8"/>
            <p:cNvSpPr>
              <a:spLocks noChangeArrowheads="1"/>
            </p:cNvSpPr>
            <p:nvPr/>
          </p:nvSpPr>
          <p:spPr bwMode="auto">
            <a:xfrm>
              <a:off x="2256" y="1440"/>
              <a:ext cx="336" cy="48"/>
            </a:xfrm>
            <a:prstGeom prst="flowChartProcess">
              <a:avLst/>
            </a:prstGeom>
            <a:solidFill>
              <a:srgbClr val="3333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600" smtClean="0">
                <a:solidFill>
                  <a:srgbClr val="000000"/>
                </a:solidFill>
              </a:endParaRPr>
            </a:p>
          </p:txBody>
        </p:sp>
        <p:sp>
          <p:nvSpPr>
            <p:cNvPr id="195624" name="AutoShape 9"/>
            <p:cNvSpPr>
              <a:spLocks noChangeArrowheads="1"/>
            </p:cNvSpPr>
            <p:nvPr/>
          </p:nvSpPr>
          <p:spPr bwMode="auto">
            <a:xfrm>
              <a:off x="2256" y="1488"/>
              <a:ext cx="336" cy="4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 defTabSz="914400"/>
              <a:endParaRPr lang="en-US" sz="16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5588" name="AutoShape 10"/>
          <p:cNvSpPr>
            <a:spLocks noChangeArrowheads="1"/>
          </p:cNvSpPr>
          <p:nvPr/>
        </p:nvSpPr>
        <p:spPr bwMode="auto">
          <a:xfrm>
            <a:off x="2886075" y="5181600"/>
            <a:ext cx="889000" cy="76200"/>
          </a:xfrm>
          <a:prstGeom prst="flowChartProcess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defTabSz="914400"/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195589" name="AutoShape 11"/>
          <p:cNvSpPr>
            <a:spLocks noChangeArrowheads="1"/>
          </p:cNvSpPr>
          <p:nvPr/>
        </p:nvSpPr>
        <p:spPr bwMode="auto">
          <a:xfrm>
            <a:off x="3775075" y="4495800"/>
            <a:ext cx="2320925" cy="76200"/>
          </a:xfrm>
          <a:prstGeom prst="flowChartProcess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defTabSz="914400"/>
            <a:endParaRPr lang="en-US" sz="1400" smtClean="0">
              <a:solidFill>
                <a:srgbClr val="000000"/>
              </a:solidFill>
            </a:endParaRPr>
          </a:p>
        </p:txBody>
      </p:sp>
      <p:grpSp>
        <p:nvGrpSpPr>
          <p:cNvPr id="195590" name="Group 12"/>
          <p:cNvGrpSpPr>
            <a:grpSpLocks/>
          </p:cNvGrpSpPr>
          <p:nvPr/>
        </p:nvGrpSpPr>
        <p:grpSpPr bwMode="auto">
          <a:xfrm>
            <a:off x="1997075" y="4419600"/>
            <a:ext cx="889000" cy="228600"/>
            <a:chOff x="2976" y="1920"/>
            <a:chExt cx="560" cy="144"/>
          </a:xfrm>
        </p:grpSpPr>
        <p:sp>
          <p:nvSpPr>
            <p:cNvPr id="195618" name="AutoShape 13"/>
            <p:cNvSpPr>
              <a:spLocks noChangeArrowheads="1"/>
            </p:cNvSpPr>
            <p:nvPr/>
          </p:nvSpPr>
          <p:spPr bwMode="auto">
            <a:xfrm>
              <a:off x="2976" y="1968"/>
              <a:ext cx="560" cy="48"/>
            </a:xfrm>
            <a:prstGeom prst="flowChartProcess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ctr" defTabSz="914400"/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95619" name="AutoShape 14"/>
            <p:cNvSpPr>
              <a:spLocks noChangeArrowheads="1"/>
            </p:cNvSpPr>
            <p:nvPr/>
          </p:nvSpPr>
          <p:spPr bwMode="auto">
            <a:xfrm flipV="1">
              <a:off x="3264" y="1920"/>
              <a:ext cx="48" cy="144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5591" name="AutoShape 15"/>
          <p:cNvSpPr>
            <a:spLocks noChangeArrowheads="1"/>
          </p:cNvSpPr>
          <p:nvPr/>
        </p:nvSpPr>
        <p:spPr bwMode="auto">
          <a:xfrm>
            <a:off x="3825875" y="4419600"/>
            <a:ext cx="76200" cy="2286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95592" name="AutoShape 16"/>
          <p:cNvSpPr>
            <a:spLocks noChangeArrowheads="1"/>
          </p:cNvSpPr>
          <p:nvPr/>
        </p:nvSpPr>
        <p:spPr bwMode="auto">
          <a:xfrm>
            <a:off x="2911475" y="5105400"/>
            <a:ext cx="76200" cy="2286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95593" name="AutoShape 17"/>
          <p:cNvSpPr>
            <a:spLocks noChangeArrowheads="1"/>
          </p:cNvSpPr>
          <p:nvPr/>
        </p:nvSpPr>
        <p:spPr bwMode="auto">
          <a:xfrm flipV="1">
            <a:off x="3673475" y="5105400"/>
            <a:ext cx="76200" cy="2286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95594" name="AutoShape 18"/>
          <p:cNvSpPr>
            <a:spLocks noChangeArrowheads="1"/>
          </p:cNvSpPr>
          <p:nvPr/>
        </p:nvSpPr>
        <p:spPr bwMode="auto">
          <a:xfrm>
            <a:off x="5197475" y="4419600"/>
            <a:ext cx="76200" cy="2286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95595" name="AutoShape 19"/>
          <p:cNvSpPr>
            <a:spLocks noChangeArrowheads="1"/>
          </p:cNvSpPr>
          <p:nvPr/>
        </p:nvSpPr>
        <p:spPr bwMode="auto">
          <a:xfrm flipV="1">
            <a:off x="4587875" y="4419600"/>
            <a:ext cx="76200" cy="2286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95596" name="Text Box 20"/>
          <p:cNvSpPr txBox="1">
            <a:spLocks noChangeArrowheads="1"/>
          </p:cNvSpPr>
          <p:nvPr/>
        </p:nvSpPr>
        <p:spPr bwMode="auto">
          <a:xfrm>
            <a:off x="2225675" y="3962400"/>
            <a:ext cx="5572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85000"/>
              </a:lnSpc>
            </a:pPr>
            <a:r>
              <a:rPr lang="en-US" sz="1400" smtClean="0">
                <a:solidFill>
                  <a:srgbClr val="000000"/>
                </a:solidFill>
              </a:rPr>
              <a:t>Fork</a:t>
            </a:r>
          </a:p>
          <a:p>
            <a:pPr defTabSz="914400" eaLnBrk="1" hangingPunct="1">
              <a:lnSpc>
                <a:spcPct val="85000"/>
              </a:lnSpc>
            </a:pPr>
            <a:r>
              <a:rPr lang="en-US" sz="1400" smtClean="0">
                <a:solidFill>
                  <a:srgbClr val="000000"/>
                </a:solidFill>
              </a:rPr>
              <a:t>call</a:t>
            </a:r>
          </a:p>
        </p:txBody>
      </p:sp>
      <p:sp>
        <p:nvSpPr>
          <p:cNvPr id="195597" name="Text Box 21"/>
          <p:cNvSpPr txBox="1">
            <a:spLocks noChangeArrowheads="1"/>
          </p:cNvSpPr>
          <p:nvPr/>
        </p:nvSpPr>
        <p:spPr bwMode="auto">
          <a:xfrm>
            <a:off x="2413000" y="5313363"/>
            <a:ext cx="10620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lnSpc>
                <a:spcPct val="85000"/>
              </a:lnSpc>
            </a:pPr>
            <a:r>
              <a:rPr lang="en-US" sz="1200" smtClean="0">
                <a:solidFill>
                  <a:srgbClr val="000000"/>
                </a:solidFill>
              </a:rPr>
              <a:t> </a:t>
            </a:r>
            <a:r>
              <a:rPr lang="en-US" sz="1400" smtClean="0">
                <a:solidFill>
                  <a:srgbClr val="000000"/>
                </a:solidFill>
              </a:rPr>
              <a:t>Fork</a:t>
            </a:r>
          </a:p>
          <a:p>
            <a:pPr algn="ctr" defTabSz="914400" eaLnBrk="1" hangingPunct="1">
              <a:lnSpc>
                <a:spcPct val="85000"/>
              </a:lnSpc>
            </a:pPr>
            <a:r>
              <a:rPr lang="en-US" sz="1400" smtClean="0">
                <a:solidFill>
                  <a:srgbClr val="000000"/>
                </a:solidFill>
              </a:rPr>
              <a:t>entry to</a:t>
            </a:r>
          </a:p>
          <a:p>
            <a:pPr algn="ctr" defTabSz="914400" eaLnBrk="1" hangingPunct="1">
              <a:lnSpc>
                <a:spcPct val="85000"/>
              </a:lnSpc>
            </a:pPr>
            <a:r>
              <a:rPr lang="en-US" sz="1400" smtClean="0">
                <a:solidFill>
                  <a:srgbClr val="000000"/>
                </a:solidFill>
              </a:rPr>
              <a:t>user space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95598" name="Text Box 22"/>
          <p:cNvSpPr txBox="1">
            <a:spLocks noChangeArrowheads="1"/>
          </p:cNvSpPr>
          <p:nvPr/>
        </p:nvSpPr>
        <p:spPr bwMode="auto">
          <a:xfrm>
            <a:off x="3444875" y="5313363"/>
            <a:ext cx="508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85000"/>
              </a:lnSpc>
            </a:pPr>
            <a:r>
              <a:rPr lang="en-US" sz="1200" smtClean="0">
                <a:solidFill>
                  <a:srgbClr val="000000"/>
                </a:solidFill>
              </a:rPr>
              <a:t> </a:t>
            </a:r>
            <a:r>
              <a:rPr lang="en-US" sz="1400" smtClean="0">
                <a:solidFill>
                  <a:srgbClr val="000000"/>
                </a:solidFill>
              </a:rPr>
              <a:t>Exit</a:t>
            </a:r>
          </a:p>
          <a:p>
            <a:pPr defTabSz="914400" eaLnBrk="1" hangingPunct="1">
              <a:lnSpc>
                <a:spcPct val="85000"/>
              </a:lnSpc>
            </a:pPr>
            <a:r>
              <a:rPr lang="en-US" sz="1400" smtClean="0">
                <a:solidFill>
                  <a:srgbClr val="000000"/>
                </a:solidFill>
              </a:rPr>
              <a:t> call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95599" name="Text Box 23"/>
          <p:cNvSpPr txBox="1">
            <a:spLocks noChangeArrowheads="1"/>
          </p:cNvSpPr>
          <p:nvPr/>
        </p:nvSpPr>
        <p:spPr bwMode="auto">
          <a:xfrm>
            <a:off x="3521075" y="3962400"/>
            <a:ext cx="6540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85000"/>
              </a:lnSpc>
            </a:pPr>
            <a:r>
              <a:rPr lang="en-US" sz="1200" smtClean="0">
                <a:solidFill>
                  <a:srgbClr val="000000"/>
                </a:solidFill>
              </a:rPr>
              <a:t> </a:t>
            </a:r>
            <a:r>
              <a:rPr lang="en-US" sz="1400" smtClean="0">
                <a:solidFill>
                  <a:srgbClr val="000000"/>
                </a:solidFill>
              </a:rPr>
              <a:t>Fork</a:t>
            </a:r>
          </a:p>
          <a:p>
            <a:pPr defTabSz="914400" eaLnBrk="1" hangingPunct="1">
              <a:lnSpc>
                <a:spcPct val="85000"/>
              </a:lnSpc>
            </a:pPr>
            <a:r>
              <a:rPr lang="en-US" sz="1400" smtClean="0">
                <a:solidFill>
                  <a:srgbClr val="000000"/>
                </a:solidFill>
              </a:rPr>
              <a:t>return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95600" name="Text Box 24"/>
          <p:cNvSpPr txBox="1">
            <a:spLocks noChangeArrowheads="1"/>
          </p:cNvSpPr>
          <p:nvPr/>
        </p:nvSpPr>
        <p:spPr bwMode="auto">
          <a:xfrm>
            <a:off x="4359275" y="3962400"/>
            <a:ext cx="5826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85000"/>
              </a:lnSpc>
            </a:pPr>
            <a:r>
              <a:rPr lang="en-US" sz="1200" smtClean="0">
                <a:solidFill>
                  <a:srgbClr val="000000"/>
                </a:solidFill>
              </a:rPr>
              <a:t> </a:t>
            </a:r>
            <a:r>
              <a:rPr lang="en-US" sz="1400" smtClean="0">
                <a:solidFill>
                  <a:srgbClr val="000000"/>
                </a:solidFill>
              </a:rPr>
              <a:t>Wait</a:t>
            </a:r>
          </a:p>
          <a:p>
            <a:pPr defTabSz="914400" eaLnBrk="1" hangingPunct="1">
              <a:lnSpc>
                <a:spcPct val="85000"/>
              </a:lnSpc>
            </a:pPr>
            <a:r>
              <a:rPr lang="en-US" sz="1400" smtClean="0">
                <a:solidFill>
                  <a:srgbClr val="000000"/>
                </a:solidFill>
              </a:rPr>
              <a:t> call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95601" name="Text Box 25"/>
          <p:cNvSpPr txBox="1">
            <a:spLocks noChangeArrowheads="1"/>
          </p:cNvSpPr>
          <p:nvPr/>
        </p:nvSpPr>
        <p:spPr bwMode="auto">
          <a:xfrm>
            <a:off x="4968875" y="3962400"/>
            <a:ext cx="6540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85000"/>
              </a:lnSpc>
            </a:pPr>
            <a:r>
              <a:rPr lang="en-US" sz="1200" smtClean="0">
                <a:solidFill>
                  <a:srgbClr val="000000"/>
                </a:solidFill>
              </a:rPr>
              <a:t> </a:t>
            </a:r>
            <a:r>
              <a:rPr lang="en-US" sz="1400" smtClean="0">
                <a:solidFill>
                  <a:srgbClr val="000000"/>
                </a:solidFill>
              </a:rPr>
              <a:t>Wait</a:t>
            </a:r>
          </a:p>
          <a:p>
            <a:pPr defTabSz="914400" eaLnBrk="1" hangingPunct="1">
              <a:lnSpc>
                <a:spcPct val="85000"/>
              </a:lnSpc>
            </a:pPr>
            <a:r>
              <a:rPr lang="en-US" sz="1400" smtClean="0">
                <a:solidFill>
                  <a:srgbClr val="000000"/>
                </a:solidFill>
              </a:rPr>
              <a:t>return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95602" name="Text Box 26"/>
          <p:cNvSpPr txBox="1">
            <a:spLocks noChangeArrowheads="1"/>
          </p:cNvSpPr>
          <p:nvPr/>
        </p:nvSpPr>
        <p:spPr bwMode="auto">
          <a:xfrm>
            <a:off x="1295400" y="4049713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400" smtClean="0">
                <a:solidFill>
                  <a:srgbClr val="000000"/>
                </a:solidFill>
              </a:rPr>
              <a:t>parent</a:t>
            </a:r>
          </a:p>
        </p:txBody>
      </p:sp>
      <p:sp>
        <p:nvSpPr>
          <p:cNvPr id="195603" name="Text Box 27"/>
          <p:cNvSpPr txBox="1">
            <a:spLocks noChangeArrowheads="1"/>
          </p:cNvSpPr>
          <p:nvPr/>
        </p:nvSpPr>
        <p:spPr bwMode="auto">
          <a:xfrm>
            <a:off x="1343025" y="4876800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400" smtClean="0">
                <a:solidFill>
                  <a:srgbClr val="000000"/>
                </a:solidFill>
              </a:rPr>
              <a:t>child</a:t>
            </a:r>
          </a:p>
        </p:txBody>
      </p:sp>
      <p:grpSp>
        <p:nvGrpSpPr>
          <p:cNvPr id="195604" name="Group 28"/>
          <p:cNvGrpSpPr>
            <a:grpSpLocks/>
          </p:cNvGrpSpPr>
          <p:nvPr/>
        </p:nvGrpSpPr>
        <p:grpSpPr bwMode="auto">
          <a:xfrm>
            <a:off x="4267200" y="5105400"/>
            <a:ext cx="3810000" cy="838200"/>
            <a:chOff x="624" y="3264"/>
            <a:chExt cx="2400" cy="528"/>
          </a:xfrm>
        </p:grpSpPr>
        <p:sp>
          <p:nvSpPr>
            <p:cNvPr id="195612" name="Rectangle 29"/>
            <p:cNvSpPr>
              <a:spLocks noChangeArrowheads="1"/>
            </p:cNvSpPr>
            <p:nvPr/>
          </p:nvSpPr>
          <p:spPr bwMode="auto">
            <a:xfrm>
              <a:off x="624" y="3264"/>
              <a:ext cx="2400" cy="5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80008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</a:endParaRPr>
            </a:p>
          </p:txBody>
        </p:sp>
        <p:grpSp>
          <p:nvGrpSpPr>
            <p:cNvPr id="195613" name="Group 30"/>
            <p:cNvGrpSpPr>
              <a:grpSpLocks/>
            </p:cNvGrpSpPr>
            <p:nvPr/>
          </p:nvGrpSpPr>
          <p:grpSpPr bwMode="auto">
            <a:xfrm>
              <a:off x="720" y="3312"/>
              <a:ext cx="2193" cy="425"/>
              <a:chOff x="3024" y="2935"/>
              <a:chExt cx="2193" cy="425"/>
            </a:xfrm>
          </p:grpSpPr>
          <p:sp>
            <p:nvSpPr>
              <p:cNvPr id="195614" name="AutoShape 31"/>
              <p:cNvSpPr>
                <a:spLocks noChangeArrowheads="1"/>
              </p:cNvSpPr>
              <p:nvPr/>
            </p:nvSpPr>
            <p:spPr bwMode="auto">
              <a:xfrm>
                <a:off x="3024" y="3216"/>
                <a:ext cx="48" cy="144"/>
              </a:xfrm>
              <a:prstGeom prst="upArrow">
                <a:avLst>
                  <a:gd name="adj1" fmla="val 50000"/>
                  <a:gd name="adj2" fmla="val 75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615" name="AutoShape 32"/>
              <p:cNvSpPr>
                <a:spLocks noChangeArrowheads="1"/>
              </p:cNvSpPr>
              <p:nvPr/>
            </p:nvSpPr>
            <p:spPr bwMode="auto">
              <a:xfrm flipV="1">
                <a:off x="3024" y="2976"/>
                <a:ext cx="48" cy="144"/>
              </a:xfrm>
              <a:prstGeom prst="upArrow">
                <a:avLst>
                  <a:gd name="adj1" fmla="val 50000"/>
                  <a:gd name="adj2" fmla="val 75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616" name="Text Box 33"/>
              <p:cNvSpPr txBox="1">
                <a:spLocks noChangeArrowheads="1"/>
              </p:cNvSpPr>
              <p:nvPr/>
            </p:nvSpPr>
            <p:spPr bwMode="auto">
              <a:xfrm>
                <a:off x="3110" y="2935"/>
                <a:ext cx="21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hangingPunct="1"/>
                <a:r>
                  <a:rPr lang="en-US" sz="1400" smtClean="0">
                    <a:solidFill>
                      <a:srgbClr val="000000"/>
                    </a:solidFill>
                  </a:rPr>
                  <a:t>transition from user to kernel mode (callsys)</a:t>
                </a:r>
              </a:p>
            </p:txBody>
          </p:sp>
          <p:sp>
            <p:nvSpPr>
              <p:cNvPr id="195617" name="Text Box 34"/>
              <p:cNvSpPr txBox="1">
                <a:spLocks noChangeArrowheads="1"/>
              </p:cNvSpPr>
              <p:nvPr/>
            </p:nvSpPr>
            <p:spPr bwMode="auto">
              <a:xfrm>
                <a:off x="3120" y="3168"/>
                <a:ext cx="206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hangingPunct="1"/>
                <a:r>
                  <a:rPr lang="en-US" sz="1400" smtClean="0">
                    <a:solidFill>
                      <a:srgbClr val="000000"/>
                    </a:solidFill>
                  </a:rPr>
                  <a:t>transition from kernel to user mode (retsys)</a:t>
                </a:r>
              </a:p>
            </p:txBody>
          </p:sp>
        </p:grpSp>
      </p:grpSp>
      <p:grpSp>
        <p:nvGrpSpPr>
          <p:cNvPr id="195605" name="Group 35"/>
          <p:cNvGrpSpPr>
            <a:grpSpLocks/>
          </p:cNvGrpSpPr>
          <p:nvPr/>
        </p:nvGrpSpPr>
        <p:grpSpPr bwMode="auto">
          <a:xfrm>
            <a:off x="1349375" y="4306888"/>
            <a:ext cx="533400" cy="381000"/>
            <a:chOff x="1248" y="1488"/>
            <a:chExt cx="336" cy="240"/>
          </a:xfrm>
        </p:grpSpPr>
        <p:sp>
          <p:nvSpPr>
            <p:cNvPr id="195607" name="AutoShape 36"/>
            <p:cNvSpPr>
              <a:spLocks noChangeArrowheads="1"/>
            </p:cNvSpPr>
            <p:nvPr/>
          </p:nvSpPr>
          <p:spPr bwMode="auto">
            <a:xfrm>
              <a:off x="1248" y="1488"/>
              <a:ext cx="336" cy="4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95608" name="AutoShape 37"/>
            <p:cNvSpPr>
              <a:spLocks noChangeArrowheads="1"/>
            </p:cNvSpPr>
            <p:nvPr/>
          </p:nvSpPr>
          <p:spPr bwMode="auto">
            <a:xfrm>
              <a:off x="1248" y="1536"/>
              <a:ext cx="336" cy="48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95609" name="AutoShape 38"/>
            <p:cNvSpPr>
              <a:spLocks noChangeArrowheads="1"/>
            </p:cNvSpPr>
            <p:nvPr/>
          </p:nvSpPr>
          <p:spPr bwMode="auto">
            <a:xfrm>
              <a:off x="1248" y="1584"/>
              <a:ext cx="336" cy="58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95610" name="AutoShape 39"/>
            <p:cNvSpPr>
              <a:spLocks noChangeArrowheads="1"/>
            </p:cNvSpPr>
            <p:nvPr/>
          </p:nvSpPr>
          <p:spPr bwMode="auto">
            <a:xfrm>
              <a:off x="1248" y="1632"/>
              <a:ext cx="336" cy="48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1600" smtClean="0">
                <a:solidFill>
                  <a:srgbClr val="000000"/>
                </a:solidFill>
              </a:endParaRPr>
            </a:p>
          </p:txBody>
        </p:sp>
        <p:sp>
          <p:nvSpPr>
            <p:cNvPr id="195611" name="AutoShape 40"/>
            <p:cNvSpPr>
              <a:spLocks noChangeArrowheads="1"/>
            </p:cNvSpPr>
            <p:nvPr/>
          </p:nvSpPr>
          <p:spPr bwMode="auto">
            <a:xfrm>
              <a:off x="1248" y="1680"/>
              <a:ext cx="336" cy="48"/>
            </a:xfrm>
            <a:prstGeom prst="flowChartProcess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 defTabSz="914400"/>
              <a:endParaRPr lang="en-US" sz="16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5606" name="Rectangle 41"/>
          <p:cNvSpPr>
            <a:spLocks noChangeArrowheads="1"/>
          </p:cNvSpPr>
          <p:nvPr/>
        </p:nvSpPr>
        <p:spPr bwMode="auto">
          <a:xfrm>
            <a:off x="6208713" y="3965575"/>
            <a:ext cx="29352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/>
            <a:r>
              <a:rPr lang="en-US" sz="1600" b="1" smtClean="0">
                <a:solidFill>
                  <a:srgbClr val="0033CC"/>
                </a:solidFill>
              </a:rPr>
              <a:t>Exec</a:t>
            </a:r>
            <a:r>
              <a:rPr lang="en-US" sz="1600" smtClean="0">
                <a:solidFill>
                  <a:srgbClr val="0033CC"/>
                </a:solidFill>
              </a:rPr>
              <a:t> enters the child by</a:t>
            </a:r>
          </a:p>
          <a:p>
            <a:pPr algn="ctr" defTabSz="914400"/>
            <a:r>
              <a:rPr lang="en-US" sz="1600" smtClean="0">
                <a:solidFill>
                  <a:srgbClr val="0033CC"/>
                </a:solidFill>
              </a:rPr>
              <a:t>doctoring up a saved user context to “return” through.</a:t>
            </a:r>
          </a:p>
        </p:txBody>
      </p:sp>
    </p:spTree>
    <p:extLst>
      <p:ext uri="{BB962C8B-B14F-4D97-AF65-F5344CB8AC3E}">
        <p14:creationId xmlns:p14="http://schemas.microsoft.com/office/powerpoint/2010/main" val="70569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Using the shell</a:t>
            </a:r>
          </a:p>
        </p:txBody>
      </p:sp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Commands: </a:t>
            </a:r>
            <a:r>
              <a:rPr lang="en-US" sz="2000" i="1">
                <a:latin typeface="Arial" charset="0"/>
                <a:ea typeface="ＭＳ Ｐゴシック" charset="0"/>
              </a:rPr>
              <a:t>ls</a:t>
            </a:r>
            <a:r>
              <a:rPr lang="en-US" sz="2000">
                <a:latin typeface="Arial" charset="0"/>
                <a:ea typeface="ＭＳ Ｐゴシック" charset="0"/>
              </a:rPr>
              <a:t>, </a:t>
            </a:r>
            <a:r>
              <a:rPr lang="en-US" sz="2000" i="1">
                <a:latin typeface="Arial" charset="0"/>
                <a:ea typeface="ＭＳ Ｐゴシック" charset="0"/>
              </a:rPr>
              <a:t>cat</a:t>
            </a:r>
            <a:r>
              <a:rPr lang="en-US" sz="2000">
                <a:latin typeface="Arial" charset="0"/>
                <a:ea typeface="ＭＳ Ｐゴシック" charset="0"/>
              </a:rPr>
              <a:t>, and all that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Current directory: </a:t>
            </a:r>
            <a:r>
              <a:rPr lang="en-US" sz="2000" i="1">
                <a:latin typeface="Arial" charset="0"/>
                <a:ea typeface="ＭＳ Ｐゴシック" charset="0"/>
              </a:rPr>
              <a:t>cd</a:t>
            </a:r>
            <a:r>
              <a:rPr lang="en-US" sz="2000">
                <a:latin typeface="Arial" charset="0"/>
                <a:ea typeface="ＭＳ Ｐゴシック" charset="0"/>
              </a:rPr>
              <a:t> and </a:t>
            </a:r>
            <a:r>
              <a:rPr lang="en-US" sz="2000" i="1">
                <a:latin typeface="Arial" charset="0"/>
                <a:ea typeface="ＭＳ Ｐゴシック" charset="0"/>
              </a:rPr>
              <a:t>pwd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Arguments: </a:t>
            </a:r>
            <a:r>
              <a:rPr lang="en-US" sz="2000" i="1">
                <a:latin typeface="Arial" charset="0"/>
                <a:ea typeface="ＭＳ Ｐゴシック" charset="0"/>
              </a:rPr>
              <a:t>echo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Signals: </a:t>
            </a:r>
            <a:r>
              <a:rPr lang="en-US" sz="2000" i="1">
                <a:latin typeface="Arial" charset="0"/>
                <a:ea typeface="ＭＳ Ｐゴシック" charset="0"/>
              </a:rPr>
              <a:t>ctrl-c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Job control, foreground, and background: &amp;, </a:t>
            </a:r>
            <a:r>
              <a:rPr lang="en-US" sz="2000" i="1">
                <a:latin typeface="Arial" charset="0"/>
                <a:ea typeface="ＭＳ Ｐゴシック" charset="0"/>
              </a:rPr>
              <a:t>ctrl-z,</a:t>
            </a:r>
            <a:r>
              <a:rPr lang="en-US" sz="2000">
                <a:latin typeface="Arial" charset="0"/>
                <a:ea typeface="ＭＳ Ｐゴシック" charset="0"/>
              </a:rPr>
              <a:t> </a:t>
            </a:r>
            <a:r>
              <a:rPr lang="en-US" sz="2000" i="1">
                <a:latin typeface="Arial" charset="0"/>
                <a:ea typeface="ＭＳ Ｐゴシック" charset="0"/>
              </a:rPr>
              <a:t>bg</a:t>
            </a:r>
            <a:r>
              <a:rPr lang="en-US" sz="2000">
                <a:latin typeface="Arial" charset="0"/>
                <a:ea typeface="ＭＳ Ｐゴシック" charset="0"/>
              </a:rPr>
              <a:t>, </a:t>
            </a:r>
            <a:r>
              <a:rPr lang="en-US" sz="2000" i="1">
                <a:latin typeface="Arial" charset="0"/>
                <a:ea typeface="ＭＳ Ｐゴシック" charset="0"/>
              </a:rPr>
              <a:t>fg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Environment variables: </a:t>
            </a:r>
            <a:r>
              <a:rPr lang="en-US" sz="2000" i="1">
                <a:latin typeface="Arial" charset="0"/>
                <a:ea typeface="ＭＳ Ｐゴシック" charset="0"/>
              </a:rPr>
              <a:t>printenv </a:t>
            </a:r>
            <a:r>
              <a:rPr lang="en-US" sz="2000">
                <a:latin typeface="Arial" charset="0"/>
                <a:ea typeface="ＭＳ Ｐゴシック" charset="0"/>
              </a:rPr>
              <a:t>and </a:t>
            </a:r>
            <a:r>
              <a:rPr lang="en-US" sz="2000" i="1">
                <a:latin typeface="Arial" charset="0"/>
                <a:ea typeface="ＭＳ Ｐゴシック" charset="0"/>
              </a:rPr>
              <a:t>setenv</a:t>
            </a:r>
            <a:endParaRPr lang="en-US" sz="200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Most commands are programs: </a:t>
            </a:r>
            <a:r>
              <a:rPr lang="en-US" sz="2000" i="1">
                <a:latin typeface="Arial" charset="0"/>
                <a:ea typeface="ＭＳ Ｐゴシック" charset="0"/>
              </a:rPr>
              <a:t>which</a:t>
            </a:r>
            <a:r>
              <a:rPr lang="en-US" sz="2000">
                <a:latin typeface="Arial" charset="0"/>
                <a:ea typeface="ＭＳ Ｐゴシック" charset="0"/>
              </a:rPr>
              <a:t>, $PATH, and /bin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Shells are commands: </a:t>
            </a:r>
            <a:r>
              <a:rPr lang="en-US" sz="2000" i="1">
                <a:latin typeface="Arial" charset="0"/>
                <a:ea typeface="ＭＳ Ｐゴシック" charset="0"/>
              </a:rPr>
              <a:t>sh</a:t>
            </a:r>
            <a:r>
              <a:rPr lang="en-US" sz="2000">
                <a:latin typeface="Arial" charset="0"/>
                <a:ea typeface="ＭＳ Ｐゴシック" charset="0"/>
              </a:rPr>
              <a:t>, </a:t>
            </a:r>
            <a:r>
              <a:rPr lang="en-US" sz="2000" i="1">
                <a:latin typeface="Arial" charset="0"/>
                <a:ea typeface="ＭＳ Ｐゴシック" charset="0"/>
              </a:rPr>
              <a:t>csh</a:t>
            </a:r>
            <a:r>
              <a:rPr lang="en-US" sz="2000">
                <a:latin typeface="Arial" charset="0"/>
                <a:ea typeface="ＭＳ Ｐゴシック" charset="0"/>
              </a:rPr>
              <a:t>, </a:t>
            </a:r>
            <a:r>
              <a:rPr lang="en-US" sz="2000" i="1">
                <a:latin typeface="Arial" charset="0"/>
                <a:ea typeface="ＭＳ Ｐゴシック" charset="0"/>
              </a:rPr>
              <a:t>ksh</a:t>
            </a:r>
            <a:r>
              <a:rPr lang="en-US" sz="2000">
                <a:latin typeface="Arial" charset="0"/>
                <a:ea typeface="ＭＳ Ｐゴシック" charset="0"/>
              </a:rPr>
              <a:t>, </a:t>
            </a:r>
            <a:r>
              <a:rPr lang="en-US" sz="2000" i="1">
                <a:latin typeface="Arial" charset="0"/>
                <a:ea typeface="ＭＳ Ｐゴシック" charset="0"/>
              </a:rPr>
              <a:t>tcsh</a:t>
            </a:r>
            <a:r>
              <a:rPr lang="en-US" sz="2000">
                <a:latin typeface="Arial" charset="0"/>
                <a:ea typeface="ＭＳ Ｐゴシック" charset="0"/>
              </a:rPr>
              <a:t>, </a:t>
            </a:r>
            <a:r>
              <a:rPr lang="en-US" sz="2000" i="1">
                <a:latin typeface="Arial" charset="0"/>
                <a:ea typeface="ＭＳ Ｐゴシック" charset="0"/>
              </a:rPr>
              <a:t>bash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Pipes and redirection: </a:t>
            </a:r>
            <a:r>
              <a:rPr lang="en-US" sz="2000" i="1">
                <a:latin typeface="Arial" charset="0"/>
                <a:ea typeface="ＭＳ Ｐゴシック" charset="0"/>
              </a:rPr>
              <a:t>ls | grep a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Files and I/O</a:t>
            </a:r>
            <a:r>
              <a:rPr lang="en-US" sz="2000" i="1">
                <a:latin typeface="Arial" charset="0"/>
                <a:ea typeface="ＭＳ Ｐゴシック" charset="0"/>
              </a:rPr>
              <a:t>: open, read, write, lseek, close</a:t>
            </a:r>
          </a:p>
          <a:p>
            <a:pPr>
              <a:lnSpc>
                <a:spcPct val="90000"/>
              </a:lnSpc>
            </a:pPr>
            <a:r>
              <a:rPr lang="en-US" sz="2000" i="1">
                <a:latin typeface="Arial" charset="0"/>
                <a:ea typeface="ＭＳ Ｐゴシック" charset="0"/>
              </a:rPr>
              <a:t>stdin</a:t>
            </a:r>
            <a:r>
              <a:rPr lang="en-US" sz="2000">
                <a:latin typeface="Arial" charset="0"/>
                <a:ea typeface="ＭＳ Ｐゴシック" charset="0"/>
              </a:rPr>
              <a:t>, </a:t>
            </a:r>
            <a:r>
              <a:rPr lang="en-US" sz="2000" i="1">
                <a:latin typeface="Arial" charset="0"/>
                <a:ea typeface="ＭＳ Ｐゴシック" charset="0"/>
              </a:rPr>
              <a:t>stdout, stderr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Users and groups: </a:t>
            </a:r>
            <a:r>
              <a:rPr lang="en-US" sz="2000" i="1">
                <a:latin typeface="Arial" charset="0"/>
                <a:ea typeface="ＭＳ Ｐゴシック" charset="0"/>
              </a:rPr>
              <a:t>whoami, sudo, groups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2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The Kernel</a:t>
            </a:r>
          </a:p>
        </p:txBody>
      </p:sp>
      <p:sp>
        <p:nvSpPr>
          <p:cNvPr id="188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4724400"/>
          </a:xfrm>
        </p:spPr>
        <p:txBody>
          <a:bodyPr/>
          <a:lstStyle/>
          <a:p>
            <a:r>
              <a:rPr lang="en-US" sz="2000" b="0" dirty="0">
                <a:latin typeface="Arial" charset="0"/>
                <a:ea typeface="ＭＳ Ｐゴシック" charset="0"/>
              </a:rPr>
              <a:t>Today, all “real” operating systems have protected kernels.</a:t>
            </a:r>
          </a:p>
          <a:p>
            <a:pPr lvl="1">
              <a:buFontTx/>
              <a:buNone/>
            </a:pPr>
            <a:r>
              <a:rPr lang="en-US" sz="1800" b="0" dirty="0">
                <a:latin typeface="Arial" charset="0"/>
                <a:ea typeface="ＭＳ Ｐゴシック" charset="0"/>
              </a:rPr>
              <a:t>The kernel resides in a well-known file: the “machine” automatically loads it into memory (</a:t>
            </a:r>
            <a:r>
              <a:rPr lang="en-US" sz="1800" dirty="0">
                <a:solidFill>
                  <a:srgbClr val="800000"/>
                </a:solidFill>
                <a:latin typeface="Arial" charset="0"/>
                <a:ea typeface="ＭＳ Ｐゴシック" charset="0"/>
              </a:rPr>
              <a:t>boots</a:t>
            </a:r>
            <a:r>
              <a:rPr lang="en-US" sz="1800" b="0" dirty="0">
                <a:latin typeface="Arial" charset="0"/>
                <a:ea typeface="ＭＳ Ｐゴシック" charset="0"/>
              </a:rPr>
              <a:t>) on power-on/reset. </a:t>
            </a:r>
          </a:p>
          <a:p>
            <a:pPr lvl="1">
              <a:buFontTx/>
              <a:buNone/>
            </a:pPr>
            <a:r>
              <a:rPr lang="en-US" sz="1800" b="0" dirty="0">
                <a:latin typeface="Arial" charset="0"/>
                <a:ea typeface="ＭＳ Ｐゴシック" charset="0"/>
              </a:rPr>
              <a:t>Our “kernel” is called the </a:t>
            </a:r>
            <a:r>
              <a:rPr lang="en-US" sz="1800" dirty="0">
                <a:solidFill>
                  <a:srgbClr val="800000"/>
                </a:solidFill>
                <a:latin typeface="Arial" charset="0"/>
                <a:ea typeface="ＭＳ Ｐゴシック" charset="0"/>
              </a:rPr>
              <a:t>executive</a:t>
            </a:r>
            <a:r>
              <a:rPr lang="en-US" sz="1800" b="0" dirty="0">
                <a:latin typeface="Arial" charset="0"/>
                <a:ea typeface="ＭＳ Ｐゴシック" charset="0"/>
              </a:rPr>
              <a:t> in some systems (e.g., </a:t>
            </a:r>
            <a:r>
              <a:rPr lang="en-US" sz="1800" b="0" dirty="0" smtClean="0">
                <a:latin typeface="Arial" charset="0"/>
                <a:ea typeface="ＭＳ Ｐゴシック" charset="0"/>
              </a:rPr>
              <a:t>Windows)</a:t>
            </a:r>
            <a:r>
              <a:rPr lang="en-US" sz="1800" b="0" dirty="0">
                <a:latin typeface="Arial" charset="0"/>
                <a:ea typeface="ＭＳ Ｐゴシック" charset="0"/>
              </a:rPr>
              <a:t>. </a:t>
            </a:r>
          </a:p>
          <a:p>
            <a:r>
              <a:rPr lang="en-US" sz="2000" b="0" dirty="0">
                <a:latin typeface="Arial" charset="0"/>
                <a:ea typeface="ＭＳ Ｐゴシック" charset="0"/>
              </a:rPr>
              <a:t>The kernel is (mostly) a library of service procedures shared by all user programs, but</a:t>
            </a:r>
            <a:r>
              <a:rPr lang="en-US" sz="2000" dirty="0">
                <a:latin typeface="Arial" charset="0"/>
                <a:ea typeface="ＭＳ Ｐゴシック" charset="0"/>
              </a:rPr>
              <a:t> the kernel is </a:t>
            </a:r>
            <a:r>
              <a:rPr lang="en-US" sz="2000" dirty="0">
                <a:solidFill>
                  <a:srgbClr val="800000"/>
                </a:solidFill>
                <a:latin typeface="Arial" charset="0"/>
                <a:ea typeface="ＭＳ Ｐゴシック" charset="0"/>
              </a:rPr>
              <a:t>protected</a:t>
            </a:r>
            <a:r>
              <a:rPr lang="en-US" sz="2000" b="0" dirty="0">
                <a:latin typeface="Arial" charset="0"/>
                <a:ea typeface="ＭＳ Ｐゴシック" charset="0"/>
              </a:rPr>
              <a:t>:</a:t>
            </a:r>
          </a:p>
          <a:p>
            <a:pPr lvl="1">
              <a:spcBef>
                <a:spcPts val="1400"/>
              </a:spcBef>
              <a:buFontTx/>
              <a:buNone/>
            </a:pPr>
            <a:r>
              <a:rPr lang="en-US" sz="1800" b="0" dirty="0" smtClean="0">
                <a:latin typeface="Arial" charset="0"/>
                <a:ea typeface="ＭＳ Ｐゴシック" charset="0"/>
              </a:rPr>
              <a:t>User </a:t>
            </a:r>
            <a:r>
              <a:rPr lang="en-US" sz="1800" b="0" dirty="0">
                <a:latin typeface="Arial" charset="0"/>
                <a:ea typeface="ＭＳ Ｐゴシック" charset="0"/>
              </a:rPr>
              <a:t>code cannot access internal kernel data structures </a:t>
            </a:r>
            <a:r>
              <a:rPr lang="en-US" sz="1800" b="0" dirty="0" smtClean="0">
                <a:latin typeface="Arial" charset="0"/>
                <a:ea typeface="ＭＳ Ｐゴシック" charset="0"/>
              </a:rPr>
              <a:t>directly.</a:t>
            </a:r>
          </a:p>
          <a:p>
            <a:pPr lvl="1">
              <a:spcBef>
                <a:spcPts val="1400"/>
              </a:spcBef>
              <a:buFontTx/>
              <a:buNone/>
            </a:pPr>
            <a:r>
              <a:rPr lang="en-US" sz="1800" b="0" dirty="0" smtClean="0">
                <a:latin typeface="Arial" charset="0"/>
                <a:ea typeface="ＭＳ Ｐゴシック" charset="0"/>
              </a:rPr>
              <a:t>User code can </a:t>
            </a:r>
            <a:r>
              <a:rPr lang="en-US" sz="1800" b="0" dirty="0">
                <a:latin typeface="Arial" charset="0"/>
                <a:ea typeface="ＭＳ Ｐゴシック" charset="0"/>
              </a:rPr>
              <a:t>invoke the kernel only at well-defined entry points (</a:t>
            </a:r>
            <a:r>
              <a:rPr lang="en-US" sz="1800" dirty="0">
                <a:solidFill>
                  <a:srgbClr val="800000"/>
                </a:solidFill>
                <a:latin typeface="Arial" charset="0"/>
                <a:ea typeface="ＭＳ Ｐゴシック" charset="0"/>
              </a:rPr>
              <a:t>system calls</a:t>
            </a:r>
            <a:r>
              <a:rPr lang="en-US" sz="1800" b="0" dirty="0">
                <a:latin typeface="Arial" charset="0"/>
                <a:ea typeface="ＭＳ Ｐゴシック" charset="0"/>
              </a:rPr>
              <a:t>).</a:t>
            </a:r>
          </a:p>
          <a:p>
            <a:pPr>
              <a:spcBef>
                <a:spcPts val="1400"/>
              </a:spcBef>
            </a:pPr>
            <a:r>
              <a:rPr lang="en-US" sz="2000" b="0" dirty="0">
                <a:latin typeface="Arial" charset="0"/>
                <a:ea typeface="ＭＳ Ｐゴシック" charset="0"/>
              </a:rPr>
              <a:t>Kernel code is 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“just like” </a:t>
            </a:r>
            <a:r>
              <a:rPr lang="en-US" sz="2000" b="0" dirty="0">
                <a:latin typeface="Arial" charset="0"/>
                <a:ea typeface="ＭＳ Ｐゴシック" charset="0"/>
              </a:rPr>
              <a:t>user code, but </a:t>
            </a:r>
            <a:r>
              <a:rPr lang="en-US" sz="2000" dirty="0">
                <a:latin typeface="Arial" charset="0"/>
                <a:ea typeface="ＭＳ Ｐゴシック" charset="0"/>
              </a:rPr>
              <a:t>the kernel is privileged</a:t>
            </a:r>
            <a:r>
              <a:rPr lang="en-US" sz="2000" b="0" dirty="0">
                <a:latin typeface="Arial" charset="0"/>
                <a:ea typeface="ＭＳ Ｐゴシック" charset="0"/>
              </a:rPr>
              <a:t>:</a:t>
            </a:r>
          </a:p>
          <a:p>
            <a:pPr lvl="1">
              <a:spcBef>
                <a:spcPts val="1400"/>
              </a:spcBef>
              <a:buFontTx/>
              <a:buNone/>
            </a:pPr>
            <a:r>
              <a:rPr lang="en-US" sz="1600" b="0" dirty="0">
                <a:latin typeface="Arial" charset="0"/>
                <a:ea typeface="ＭＳ Ｐゴシック" charset="0"/>
              </a:rPr>
              <a:t> </a:t>
            </a:r>
            <a:r>
              <a:rPr lang="en-US" sz="1800" b="0" dirty="0">
                <a:latin typeface="Arial" charset="0"/>
                <a:ea typeface="ＭＳ Ｐゴシック" charset="0"/>
              </a:rPr>
              <a:t>The kernel has direct access to all hardware functions, and defines the </a:t>
            </a:r>
            <a:r>
              <a:rPr lang="en-US" sz="1800" b="0" dirty="0" smtClean="0">
                <a:latin typeface="Arial" charset="0"/>
                <a:ea typeface="ＭＳ Ｐゴシック" charset="0"/>
              </a:rPr>
              <a:t>handler entry </a:t>
            </a:r>
            <a:r>
              <a:rPr lang="en-US" sz="1800" b="0" dirty="0">
                <a:latin typeface="Arial" charset="0"/>
                <a:ea typeface="ＭＳ Ｐゴシック" charset="0"/>
              </a:rPr>
              <a:t>points for </a:t>
            </a:r>
            <a:r>
              <a:rPr lang="en-US" sz="1800" dirty="0">
                <a:latin typeface="Arial" charset="0"/>
                <a:ea typeface="ＭＳ Ｐゴシック" charset="0"/>
              </a:rPr>
              <a:t>interrupts</a:t>
            </a:r>
            <a:r>
              <a:rPr lang="en-US" sz="1800" b="0" dirty="0">
                <a:latin typeface="Arial" charset="0"/>
                <a:ea typeface="ＭＳ Ｐゴシック" charset="0"/>
              </a:rPr>
              <a:t> </a:t>
            </a:r>
            <a:r>
              <a:rPr lang="en-US" sz="1800" b="0" dirty="0" smtClean="0">
                <a:latin typeface="Arial" charset="0"/>
                <a:ea typeface="ＭＳ Ｐゴシック" charset="0"/>
              </a:rPr>
              <a:t>and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exceptions</a:t>
            </a:r>
            <a:r>
              <a:rPr lang="en-US" sz="1800" b="0" dirty="0">
                <a:latin typeface="Arial" charset="0"/>
                <a:ea typeface="ＭＳ Ｐゴシック" charset="0"/>
              </a:rPr>
              <a:t>.</a:t>
            </a:r>
          </a:p>
          <a:p>
            <a:pPr lvl="2">
              <a:spcBef>
                <a:spcPts val="1400"/>
              </a:spcBef>
              <a:buFontTx/>
              <a:buNone/>
            </a:pPr>
            <a:endParaRPr lang="en-US" b="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6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r>
              <a:rPr lang="en-US">
                <a:latin typeface="Arial" charset="0"/>
                <a:ea typeface="ＭＳ Ｐゴシック" charset="0"/>
              </a:rPr>
              <a:t>Protecting Entry to the Kernel</a:t>
            </a:r>
          </a:p>
        </p:txBody>
      </p:sp>
      <p:sp>
        <p:nvSpPr>
          <p:cNvPr id="189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0975"/>
            <a:ext cx="8226425" cy="4111625"/>
          </a:xfrm>
          <a:noFill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US" sz="2400" b="0" dirty="0">
                <a:latin typeface="Arial" charset="0"/>
                <a:ea typeface="ＭＳ Ｐゴシック" charset="0"/>
              </a:rPr>
              <a:t>Protected events and kernel mode are the architectural foundations of kernel-based OS (Unix, </a:t>
            </a:r>
            <a:r>
              <a:rPr lang="en-US" sz="2400" b="0" dirty="0" smtClean="0">
                <a:latin typeface="Arial" charset="0"/>
                <a:ea typeface="ＭＳ Ｐゴシック" charset="0"/>
              </a:rPr>
              <a:t>Windows, </a:t>
            </a:r>
            <a:r>
              <a:rPr lang="en-US" sz="2400" b="0" dirty="0" err="1">
                <a:latin typeface="Arial" charset="0"/>
                <a:ea typeface="ＭＳ Ｐゴシック" charset="0"/>
              </a:rPr>
              <a:t>etc</a:t>
            </a:r>
            <a:r>
              <a:rPr lang="en-US" sz="2400" b="0" dirty="0">
                <a:latin typeface="Arial" charset="0"/>
                <a:ea typeface="ＭＳ Ｐゴシック" charset="0"/>
              </a:rPr>
              <a:t>).</a:t>
            </a:r>
          </a:p>
          <a:p>
            <a:pPr lvl="1"/>
            <a:r>
              <a:rPr lang="en-US" sz="2000" b="0" dirty="0">
                <a:latin typeface="Arial" charset="0"/>
                <a:ea typeface="ＭＳ Ｐゴシック" charset="0"/>
              </a:rPr>
              <a:t>The </a:t>
            </a:r>
            <a:r>
              <a:rPr lang="en-US" sz="2000" b="0" i="1" dirty="0">
                <a:latin typeface="Arial" charset="0"/>
                <a:ea typeface="ＭＳ Ｐゴシック" charset="0"/>
              </a:rPr>
              <a:t>machine</a:t>
            </a:r>
            <a:r>
              <a:rPr lang="en-US" sz="2000" b="0" dirty="0">
                <a:latin typeface="Arial" charset="0"/>
                <a:ea typeface="ＭＳ Ｐゴシック" charset="0"/>
              </a:rPr>
              <a:t> defines a small set of exceptional event types.</a:t>
            </a:r>
          </a:p>
          <a:p>
            <a:pPr lvl="1"/>
            <a:r>
              <a:rPr lang="en-US" sz="2000" b="0" dirty="0">
                <a:latin typeface="Arial" charset="0"/>
                <a:ea typeface="ＭＳ Ｐゴシック" charset="0"/>
              </a:rPr>
              <a:t>The </a:t>
            </a:r>
            <a:r>
              <a:rPr lang="en-US" sz="2000" b="0" i="1" dirty="0">
                <a:latin typeface="Arial" charset="0"/>
                <a:ea typeface="ＭＳ Ｐゴシック" charset="0"/>
              </a:rPr>
              <a:t>machine</a:t>
            </a:r>
            <a:r>
              <a:rPr lang="en-US" sz="2000" b="0" dirty="0">
                <a:latin typeface="Arial" charset="0"/>
                <a:ea typeface="ＭＳ Ｐゴシック" charset="0"/>
              </a:rPr>
              <a:t> defines what conditions raise each event.</a:t>
            </a:r>
          </a:p>
          <a:p>
            <a:pPr lvl="1"/>
            <a:r>
              <a:rPr lang="en-US" sz="2000" b="0" dirty="0">
                <a:latin typeface="Arial" charset="0"/>
                <a:ea typeface="ＭＳ Ｐゴシック" charset="0"/>
              </a:rPr>
              <a:t>The kernel installs handlers for each event at boot time.</a:t>
            </a:r>
          </a:p>
          <a:p>
            <a:pPr lvl="2">
              <a:buFontTx/>
              <a:buNone/>
            </a:pPr>
            <a:r>
              <a:rPr lang="en-US" sz="2000" b="0" dirty="0">
                <a:latin typeface="Arial" charset="0"/>
                <a:ea typeface="ＭＳ Ｐゴシック" charset="0"/>
              </a:rPr>
              <a:t>e.g., a table in kernel memory read by the machine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89443" name="Text Box 4"/>
          <p:cNvSpPr txBox="1">
            <a:spLocks noChangeArrowheads="1"/>
          </p:cNvSpPr>
          <p:nvPr/>
        </p:nvSpPr>
        <p:spPr bwMode="auto">
          <a:xfrm>
            <a:off x="619125" y="4373563"/>
            <a:ext cx="5019675" cy="202723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r>
              <a:rPr lang="en-US" sz="1800" smtClean="0">
                <a:solidFill>
                  <a:srgbClr val="3366CC"/>
                </a:solidFill>
              </a:rPr>
              <a:t>The machine transitions to kernel mode only on an exceptional event.</a:t>
            </a:r>
          </a:p>
          <a:p>
            <a:pPr defTabSz="455613" eaLnBrk="1" hangingPunct="1"/>
            <a:endParaRPr lang="en-US" sz="1800" smtClean="0">
              <a:solidFill>
                <a:srgbClr val="3366CC"/>
              </a:solidFill>
            </a:endParaRPr>
          </a:p>
          <a:p>
            <a:pPr defTabSz="455613" eaLnBrk="1" hangingPunct="1"/>
            <a:r>
              <a:rPr lang="en-US" sz="1800" smtClean="0">
                <a:solidFill>
                  <a:srgbClr val="3366CC"/>
                </a:solidFill>
              </a:rPr>
              <a:t>The kernel defines the event handlers.</a:t>
            </a:r>
          </a:p>
          <a:p>
            <a:pPr defTabSz="455613" eaLnBrk="1" hangingPunct="1"/>
            <a:endParaRPr lang="en-US" sz="1800" smtClean="0">
              <a:solidFill>
                <a:srgbClr val="3366CC"/>
              </a:solidFill>
            </a:endParaRPr>
          </a:p>
          <a:p>
            <a:pPr defTabSz="455613" eaLnBrk="1" hangingPunct="1"/>
            <a:r>
              <a:rPr lang="en-US" sz="1800" smtClean="0">
                <a:solidFill>
                  <a:srgbClr val="3366CC"/>
                </a:solidFill>
              </a:rPr>
              <a:t>Therefore the kernel chooses what code will execute in kernel mode, and when.</a:t>
            </a:r>
            <a:endParaRPr lang="en-US" sz="2000" smtClean="0">
              <a:solidFill>
                <a:prstClr val="white"/>
              </a:solidFill>
            </a:endParaRPr>
          </a:p>
        </p:txBody>
      </p:sp>
      <p:sp>
        <p:nvSpPr>
          <p:cNvPr id="189444" name="Oval 5"/>
          <p:cNvSpPr>
            <a:spLocks noChangeArrowheads="1"/>
          </p:cNvSpPr>
          <p:nvPr/>
        </p:nvSpPr>
        <p:spPr bwMode="auto">
          <a:xfrm>
            <a:off x="6761163" y="4191000"/>
            <a:ext cx="823912" cy="8429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455613"/>
            <a:r>
              <a:rPr lang="en-US" sz="2000" smtClean="0">
                <a:solidFill>
                  <a:prstClr val="white"/>
                </a:solidFill>
              </a:rPr>
              <a:t>user</a:t>
            </a:r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189445" name="Oval 6"/>
          <p:cNvSpPr>
            <a:spLocks noChangeArrowheads="1"/>
          </p:cNvSpPr>
          <p:nvPr/>
        </p:nvSpPr>
        <p:spPr bwMode="auto">
          <a:xfrm>
            <a:off x="6761163" y="5634038"/>
            <a:ext cx="823912" cy="8429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455613"/>
            <a:r>
              <a:rPr lang="en-US" sz="2000" smtClean="0">
                <a:solidFill>
                  <a:prstClr val="white"/>
                </a:solidFill>
              </a:rPr>
              <a:t>kernel</a:t>
            </a:r>
            <a:endParaRPr lang="en-US" smtClean="0">
              <a:solidFill>
                <a:prstClr val="white"/>
              </a:solidFill>
            </a:endParaRPr>
          </a:p>
        </p:txBody>
      </p:sp>
      <p:cxnSp>
        <p:nvCxnSpPr>
          <p:cNvPr id="189446" name="AutoShape 7"/>
          <p:cNvCxnSpPr>
            <a:cxnSpLocks noChangeShapeType="1"/>
            <a:stCxn id="189445" idx="6"/>
            <a:endCxn id="189445" idx="7"/>
          </p:cNvCxnSpPr>
          <p:nvPr/>
        </p:nvCxnSpPr>
        <p:spPr bwMode="auto">
          <a:xfrm flipH="1" flipV="1">
            <a:off x="7464425" y="5757863"/>
            <a:ext cx="120650" cy="298450"/>
          </a:xfrm>
          <a:prstGeom prst="curvedConnector4">
            <a:avLst>
              <a:gd name="adj1" fmla="val -364287"/>
              <a:gd name="adj2" fmla="val 201681"/>
            </a:avLst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9447" name="Text Box 8"/>
          <p:cNvSpPr txBox="1">
            <a:spLocks noChangeArrowheads="1"/>
          </p:cNvSpPr>
          <p:nvPr/>
        </p:nvSpPr>
        <p:spPr bwMode="auto">
          <a:xfrm>
            <a:off x="7815263" y="4978400"/>
            <a:ext cx="1176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r>
              <a:rPr lang="en-US" sz="1600" smtClean="0">
                <a:solidFill>
                  <a:srgbClr val="003367"/>
                </a:solidFill>
              </a:rPr>
              <a:t>interrupt </a:t>
            </a:r>
            <a:r>
              <a:rPr lang="en-US" sz="1600" smtClean="0">
                <a:solidFill>
                  <a:prstClr val="white"/>
                </a:solidFill>
              </a:rPr>
              <a:t>or</a:t>
            </a:r>
          </a:p>
          <a:p>
            <a:pPr defTabSz="455613" eaLnBrk="1" hangingPunct="1"/>
            <a:r>
              <a:rPr lang="en-US" sz="1600" smtClean="0">
                <a:solidFill>
                  <a:srgbClr val="003367"/>
                </a:solidFill>
              </a:rPr>
              <a:t>fault</a:t>
            </a:r>
          </a:p>
        </p:txBody>
      </p:sp>
      <p:cxnSp>
        <p:nvCxnSpPr>
          <p:cNvPr id="189448" name="AutoShape 9"/>
          <p:cNvCxnSpPr>
            <a:cxnSpLocks noChangeShapeType="1"/>
            <a:stCxn id="189444" idx="4"/>
            <a:endCxn id="189445" idx="0"/>
          </p:cNvCxnSpPr>
          <p:nvPr/>
        </p:nvCxnSpPr>
        <p:spPr bwMode="auto">
          <a:xfrm rot="5400000">
            <a:off x="6873875" y="5334001"/>
            <a:ext cx="6000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9449" name="AutoShape 10"/>
          <p:cNvCxnSpPr>
            <a:cxnSpLocks noChangeShapeType="1"/>
            <a:stCxn id="189445" idx="0"/>
            <a:endCxn id="189444" idx="4"/>
          </p:cNvCxnSpPr>
          <p:nvPr/>
        </p:nvCxnSpPr>
        <p:spPr bwMode="auto">
          <a:xfrm rot="-5400000">
            <a:off x="6873875" y="5334001"/>
            <a:ext cx="6000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9450" name="Rectangle 11"/>
          <p:cNvSpPr>
            <a:spLocks noChangeArrowheads="1"/>
          </p:cNvSpPr>
          <p:nvPr/>
        </p:nvSpPr>
        <p:spPr bwMode="auto">
          <a:xfrm>
            <a:off x="6048375" y="5072063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defTabSz="455613"/>
            <a:r>
              <a:rPr lang="en-US" sz="1600" smtClean="0">
                <a:solidFill>
                  <a:srgbClr val="003367"/>
                </a:solidFill>
              </a:rPr>
              <a:t>trap/return</a:t>
            </a:r>
          </a:p>
        </p:txBody>
      </p:sp>
      <p:sp>
        <p:nvSpPr>
          <p:cNvPr id="189451" name="Text Box 8"/>
          <p:cNvSpPr txBox="1">
            <a:spLocks noChangeArrowheads="1"/>
          </p:cNvSpPr>
          <p:nvPr/>
        </p:nvSpPr>
        <p:spPr bwMode="auto">
          <a:xfrm>
            <a:off x="6062663" y="5283200"/>
            <a:ext cx="1176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r>
              <a:rPr lang="en-US" sz="1600" smtClean="0">
                <a:solidFill>
                  <a:srgbClr val="003367"/>
                </a:solidFill>
              </a:rPr>
              <a:t>interrupt </a:t>
            </a:r>
            <a:r>
              <a:rPr lang="en-US" sz="1600" smtClean="0">
                <a:solidFill>
                  <a:prstClr val="white"/>
                </a:solidFill>
              </a:rPr>
              <a:t>or</a:t>
            </a:r>
          </a:p>
          <a:p>
            <a:pPr defTabSz="455613" eaLnBrk="1" hangingPunct="1"/>
            <a:r>
              <a:rPr lang="en-US" sz="1600" smtClean="0">
                <a:solidFill>
                  <a:srgbClr val="003367"/>
                </a:solidFill>
              </a:rPr>
              <a:t>fault</a:t>
            </a:r>
          </a:p>
        </p:txBody>
      </p:sp>
    </p:spTree>
    <p:extLst>
      <p:ext uri="{BB962C8B-B14F-4D97-AF65-F5344CB8AC3E}">
        <p14:creationId xmlns:p14="http://schemas.microsoft.com/office/powerpoint/2010/main" val="7224131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The Role of </a:t>
            </a:r>
            <a:r>
              <a:rPr lang="en-US" dirty="0" smtClean="0">
                <a:latin typeface="Arial" charset="0"/>
                <a:ea typeface="ＭＳ Ｐゴシック" charset="0"/>
              </a:rPr>
              <a:t>Events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90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0" dirty="0">
                <a:latin typeface="Arial" charset="0"/>
                <a:ea typeface="ＭＳ Ｐゴシック" charset="0"/>
              </a:rPr>
              <a:t>A CPU event 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 (an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  <a:ea typeface="ＭＳ Ｐゴシック" charset="0"/>
              </a:rPr>
              <a:t>interrupt</a:t>
            </a:r>
            <a:r>
              <a:rPr lang="en-US" sz="2000" b="0" dirty="0" smtClean="0">
                <a:solidFill>
                  <a:srgbClr val="8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or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  <a:ea typeface="ＭＳ Ｐゴシック" charset="0"/>
              </a:rPr>
              <a:t>exception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, i.e., a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  <a:ea typeface="ＭＳ Ｐゴシック" charset="0"/>
              </a:rPr>
              <a:t>trap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 or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  <a:ea typeface="ＭＳ Ｐゴシック" charset="0"/>
              </a:rPr>
              <a:t>fault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) is </a:t>
            </a:r>
            <a:r>
              <a:rPr lang="en-US" sz="2000" b="0" dirty="0">
                <a:latin typeface="Arial" charset="0"/>
                <a:ea typeface="ＭＳ Ｐゴシック" charset="0"/>
              </a:rPr>
              <a:t>an “unnatural” change in control flow.</a:t>
            </a:r>
          </a:p>
          <a:p>
            <a:pPr lvl="2"/>
            <a:r>
              <a:rPr lang="en-US" sz="1800" b="0" dirty="0">
                <a:latin typeface="Arial" charset="0"/>
                <a:ea typeface="ＭＳ Ｐゴシック" charset="0"/>
              </a:rPr>
              <a:t>Like a procedure call, an event changes the PC.</a:t>
            </a:r>
          </a:p>
          <a:p>
            <a:pPr lvl="2"/>
            <a:r>
              <a:rPr lang="en-US" sz="1800" b="0" dirty="0">
                <a:latin typeface="Arial" charset="0"/>
                <a:ea typeface="ＭＳ Ｐゴシック" charset="0"/>
              </a:rPr>
              <a:t>Also changes mode or context (current stack), or both.</a:t>
            </a:r>
          </a:p>
          <a:p>
            <a:pPr lvl="2"/>
            <a:r>
              <a:rPr lang="en-US" sz="1800" b="0" dirty="0">
                <a:latin typeface="Arial" charset="0"/>
                <a:ea typeface="ＭＳ Ｐゴシック" charset="0"/>
              </a:rPr>
              <a:t>Events do not change the current space!</a:t>
            </a:r>
          </a:p>
          <a:p>
            <a:r>
              <a:rPr lang="en-US" sz="2000" b="0" dirty="0" smtClean="0">
                <a:latin typeface="Arial" charset="0"/>
                <a:ea typeface="ＭＳ Ｐゴシック" charset="0"/>
              </a:rPr>
              <a:t>On boot, the </a:t>
            </a:r>
            <a:r>
              <a:rPr lang="en-US" sz="2000" b="0" dirty="0">
                <a:latin typeface="Arial" charset="0"/>
                <a:ea typeface="ＭＳ Ｐゴシック" charset="0"/>
              </a:rPr>
              <a:t>kernel defines a </a:t>
            </a:r>
            <a:r>
              <a:rPr lang="en-US" sz="2000" dirty="0">
                <a:solidFill>
                  <a:srgbClr val="800000"/>
                </a:solidFill>
                <a:latin typeface="Arial" charset="0"/>
                <a:ea typeface="ＭＳ Ｐゴシック" charset="0"/>
              </a:rPr>
              <a:t>handler</a:t>
            </a:r>
            <a:r>
              <a:rPr lang="en-US" sz="2000" b="0" dirty="0">
                <a:solidFill>
                  <a:srgbClr val="8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000" b="0" dirty="0">
                <a:latin typeface="Arial" charset="0"/>
                <a:ea typeface="ＭＳ Ｐゴシック" charset="0"/>
              </a:rPr>
              <a:t>routine for each event type.</a:t>
            </a:r>
          </a:p>
          <a:p>
            <a:pPr lvl="2"/>
            <a:r>
              <a:rPr lang="en-US" sz="1800" b="0" dirty="0">
                <a:latin typeface="Arial" charset="0"/>
                <a:ea typeface="ＭＳ Ｐゴシック" charset="0"/>
              </a:rPr>
              <a:t>The machine defines the event types.</a:t>
            </a:r>
          </a:p>
          <a:p>
            <a:pPr lvl="2"/>
            <a:r>
              <a:rPr lang="en-US" sz="1800" b="0" dirty="0" smtClean="0">
                <a:latin typeface="Arial" charset="0"/>
                <a:ea typeface="ＭＳ Ｐゴシック" charset="0"/>
              </a:rPr>
              <a:t>Event </a:t>
            </a:r>
            <a:r>
              <a:rPr lang="en-US" sz="1800" b="0" dirty="0">
                <a:latin typeface="Arial" charset="0"/>
                <a:ea typeface="ＭＳ Ｐゴシック" charset="0"/>
              </a:rPr>
              <a:t>handlers </a:t>
            </a:r>
            <a:r>
              <a:rPr lang="en-US" sz="1800" b="0" dirty="0" smtClean="0">
                <a:latin typeface="Arial" charset="0"/>
                <a:ea typeface="ＭＳ Ｐゴシック" charset="0"/>
              </a:rPr>
              <a:t>execute </a:t>
            </a:r>
            <a:r>
              <a:rPr lang="en-US" sz="1800" b="0" dirty="0">
                <a:latin typeface="Arial" charset="0"/>
                <a:ea typeface="ＭＳ Ｐゴシック" charset="0"/>
              </a:rPr>
              <a:t>in kernel mode.</a:t>
            </a:r>
          </a:p>
          <a:p>
            <a:r>
              <a:rPr lang="en-US" sz="2000" b="0" dirty="0" smtClean="0">
                <a:latin typeface="Arial" charset="0"/>
                <a:ea typeface="ＭＳ Ｐゴシック" charset="0"/>
              </a:rPr>
              <a:t>Every kernel entry results from </a:t>
            </a:r>
            <a:r>
              <a:rPr lang="en-US" sz="2000" b="0" dirty="0">
                <a:latin typeface="Arial" charset="0"/>
                <a:ea typeface="ＭＳ Ｐゴシック" charset="0"/>
              </a:rPr>
              <a:t>an event.</a:t>
            </a:r>
          </a:p>
          <a:p>
            <a:pPr lvl="2"/>
            <a:r>
              <a:rPr lang="en-US" sz="1800" b="0" dirty="0" smtClean="0">
                <a:latin typeface="Arial" charset="0"/>
                <a:ea typeface="ＭＳ Ｐゴシック" charset="0"/>
              </a:rPr>
              <a:t>Enter at the handler for the event.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172200" y="4249737"/>
            <a:ext cx="685800" cy="1676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5613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608888" y="4670425"/>
            <a:ext cx="6096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5613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6516688" y="4670425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5613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6516688" y="5203825"/>
            <a:ext cx="1066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5613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5867400" y="3944937"/>
            <a:ext cx="12794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r>
              <a:rPr lang="en-US" sz="1600" dirty="0" smtClean="0">
                <a:solidFill>
                  <a:srgbClr val="003367"/>
                </a:solidFill>
              </a:rPr>
              <a:t> control flow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058025" y="5499100"/>
            <a:ext cx="20018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5613" eaLnBrk="1" hangingPunct="1"/>
            <a:r>
              <a:rPr lang="en-US" sz="1600" dirty="0" smtClean="0">
                <a:solidFill>
                  <a:schemeClr val="tx1"/>
                </a:solidFill>
              </a:rPr>
              <a:t>   event handler (e.g., ISR: </a:t>
            </a:r>
            <a:r>
              <a:rPr lang="en-US" sz="1600" b="1" dirty="0" smtClean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nterrupt </a:t>
            </a:r>
            <a:r>
              <a:rPr lang="en-US" sz="1600" b="1" dirty="0" smtClean="0">
                <a:solidFill>
                  <a:schemeClr val="tx1"/>
                </a:solidFill>
              </a:rPr>
              <a:t>S</a:t>
            </a:r>
            <a:r>
              <a:rPr lang="en-US" sz="1600" dirty="0" smtClean="0">
                <a:solidFill>
                  <a:schemeClr val="tx1"/>
                </a:solidFill>
              </a:rPr>
              <a:t>ervice </a:t>
            </a:r>
            <a:r>
              <a:rPr lang="en-US" sz="1600" b="1" dirty="0" smtClean="0">
                <a:solidFill>
                  <a:schemeClr val="tx1"/>
                </a:solidFill>
              </a:rPr>
              <a:t>R</a:t>
            </a:r>
            <a:r>
              <a:rPr lang="en-US" sz="1600" dirty="0" smtClean="0">
                <a:solidFill>
                  <a:schemeClr val="tx1"/>
                </a:solidFill>
              </a:rPr>
              <a:t>outine)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6477000" y="4249737"/>
            <a:ext cx="76200" cy="914400"/>
          </a:xfrm>
          <a:prstGeom prst="downArrow">
            <a:avLst>
              <a:gd name="adj1" fmla="val 50000"/>
              <a:gd name="adj2" fmla="val 300000"/>
            </a:avLst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5613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6477000" y="5240337"/>
            <a:ext cx="76200" cy="609600"/>
          </a:xfrm>
          <a:prstGeom prst="downArrow">
            <a:avLst>
              <a:gd name="adj1" fmla="val 50000"/>
              <a:gd name="adj2" fmla="val 200000"/>
            </a:avLst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5613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7888288" y="4670425"/>
            <a:ext cx="76200" cy="762000"/>
          </a:xfrm>
          <a:prstGeom prst="downArrow">
            <a:avLst>
              <a:gd name="adj1" fmla="val 50000"/>
              <a:gd name="adj2" fmla="val 2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5613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7286958" y="4331189"/>
            <a:ext cx="1326485" cy="2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0" anchor="ctr">
            <a:spAutoFit/>
          </a:bodyPr>
          <a:lstStyle/>
          <a:p>
            <a:pPr algn="ctr" defTabSz="455613"/>
            <a:r>
              <a:rPr lang="en-US" sz="1600" dirty="0" err="1">
                <a:solidFill>
                  <a:schemeClr val="tx1"/>
                </a:solidFill>
              </a:rPr>
              <a:t>exception.cc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6200" y="55626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800" dirty="0">
                <a:solidFill>
                  <a:srgbClr val="003367"/>
                </a:solidFill>
              </a:rPr>
              <a:t>In some sense, the whole kernel is a “big event handler.”</a:t>
            </a:r>
          </a:p>
        </p:txBody>
      </p:sp>
    </p:spTree>
    <p:extLst>
      <p:ext uri="{BB962C8B-B14F-4D97-AF65-F5344CB8AC3E}">
        <p14:creationId xmlns:p14="http://schemas.microsoft.com/office/powerpoint/2010/main" val="207203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Examples</a:t>
            </a:r>
          </a:p>
        </p:txBody>
      </p:sp>
      <p:sp>
        <p:nvSpPr>
          <p:cNvPr id="192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</a:rPr>
              <a:t>Illegal operation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Reserved </a:t>
            </a:r>
            <a:r>
              <a:rPr lang="en-US" sz="2000" dirty="0" err="1">
                <a:latin typeface="Arial" charset="0"/>
                <a:ea typeface="ＭＳ Ｐゴシック" charset="0"/>
              </a:rPr>
              <a:t>opcode</a:t>
            </a:r>
            <a:r>
              <a:rPr lang="en-US" sz="2000" dirty="0">
                <a:latin typeface="Arial" charset="0"/>
                <a:ea typeface="ＭＳ Ｐゴシック" charset="0"/>
              </a:rPr>
              <a:t>, divide-by-zero, illegal access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That’s a </a:t>
            </a:r>
            <a:r>
              <a:rPr lang="en-US" sz="2000" dirty="0">
                <a:solidFill>
                  <a:srgbClr val="651222"/>
                </a:solidFill>
                <a:latin typeface="Arial" charset="0"/>
                <a:ea typeface="ＭＳ Ｐゴシック" charset="0"/>
              </a:rPr>
              <a:t>fault</a:t>
            </a:r>
            <a:r>
              <a:rPr lang="en-US" sz="2000" dirty="0">
                <a:latin typeface="Arial" charset="0"/>
                <a:ea typeface="ＭＳ Ｐゴシック" charset="0"/>
              </a:rPr>
              <a:t>!  Kernel generates a signal, e.g., to kill process or invoke PL exception handlers.</a:t>
            </a:r>
          </a:p>
          <a:p>
            <a:r>
              <a:rPr lang="en-US" sz="2400" dirty="0">
                <a:latin typeface="Arial" charset="0"/>
                <a:ea typeface="ＭＳ Ｐゴシック" charset="0"/>
              </a:rPr>
              <a:t>Page fault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Fetch and install page, maybe block process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Nothing illegal about it: “transparent” to faulting process</a:t>
            </a:r>
          </a:p>
          <a:p>
            <a:r>
              <a:rPr lang="en-US" sz="2400" dirty="0">
                <a:latin typeface="Arial" charset="0"/>
                <a:ea typeface="ＭＳ Ｐゴシック" charset="0"/>
              </a:rPr>
              <a:t>I/O completion, arriving input, clock ticks.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These external events are </a:t>
            </a:r>
            <a:r>
              <a:rPr lang="en-US" sz="2000" i="1" dirty="0">
                <a:latin typeface="Arial" charset="0"/>
                <a:ea typeface="ＭＳ Ｐゴシック" charset="0"/>
              </a:rPr>
              <a:t>interrupts</a:t>
            </a:r>
            <a:r>
              <a:rPr lang="en-US" sz="2000" dirty="0">
                <a:latin typeface="Arial" charset="0"/>
                <a:ea typeface="ＭＳ Ｐゴシック" charset="0"/>
              </a:rPr>
              <a:t>.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Include power fail etc.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Kernel services interrupt in handler.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May wakeup blocked processes, but no blocking.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4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Faults</a:t>
            </a:r>
          </a:p>
        </p:txBody>
      </p:sp>
      <p:sp>
        <p:nvSpPr>
          <p:cNvPr id="193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</a:rPr>
              <a:t>Faults are similar to system calls in some respects: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Faults occur as a result of a process executing an instruction.</a:t>
            </a:r>
          </a:p>
          <a:p>
            <a:pPr lvl="2"/>
            <a:r>
              <a:rPr lang="en-US" sz="1800">
                <a:latin typeface="Arial" charset="0"/>
                <a:ea typeface="ＭＳ Ｐゴシック" charset="0"/>
              </a:rPr>
              <a:t>Fault handlers execute on the process kernel stack; the fault handler may block (sleep) in the kernel.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The completed fault handler may return to the faulted context.</a:t>
            </a:r>
          </a:p>
          <a:p>
            <a:r>
              <a:rPr lang="en-US" sz="2000">
                <a:latin typeface="Arial" charset="0"/>
                <a:ea typeface="ＭＳ Ｐゴシック" charset="0"/>
              </a:rPr>
              <a:t>But faults are different from syscall traps in other respects: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Syscalls are deliberate, but faults are “accidents”.</a:t>
            </a:r>
          </a:p>
          <a:p>
            <a:pPr lvl="2"/>
            <a:r>
              <a:rPr lang="en-US" sz="1800">
                <a:latin typeface="Arial" charset="0"/>
                <a:ea typeface="ＭＳ Ｐゴシック" charset="0"/>
              </a:rPr>
              <a:t>divide-by-zero, dereference invalid pointer, memory page fault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Not every execution of the faulting instruction results in a fault.</a:t>
            </a:r>
          </a:p>
          <a:p>
            <a:pPr lvl="2"/>
            <a:r>
              <a:rPr lang="en-US" sz="1800">
                <a:latin typeface="Arial" charset="0"/>
                <a:ea typeface="ＭＳ Ｐゴシック" charset="0"/>
              </a:rPr>
              <a:t>may depend on memory state or register contents</a:t>
            </a:r>
          </a:p>
        </p:txBody>
      </p:sp>
    </p:spTree>
    <p:extLst>
      <p:ext uri="{BB962C8B-B14F-4D97-AF65-F5344CB8AC3E}">
        <p14:creationId xmlns:p14="http://schemas.microsoft.com/office/powerpoint/2010/main" val="12156195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material on </a:t>
            </a:r>
            <a:r>
              <a:rPr lang="en-US" b="1" dirty="0" smtClean="0"/>
              <a:t>resource management </a:t>
            </a:r>
            <a:r>
              <a:rPr lang="en-US" dirty="0" smtClean="0"/>
              <a:t>was not discussed in class.</a:t>
            </a:r>
          </a:p>
          <a:p>
            <a:r>
              <a:rPr lang="en-US" dirty="0" smtClean="0"/>
              <a:t>I’m leaving it in for completeness.  We’ll come back to it later in the semester.</a:t>
            </a:r>
          </a:p>
          <a:p>
            <a:r>
              <a:rPr lang="en-US" dirty="0" smtClean="0"/>
              <a:t>But this basic stuff should be easily understandable, given the reading and what we have covered in class.  </a:t>
            </a:r>
          </a:p>
          <a:p>
            <a:r>
              <a:rPr lang="en-US" dirty="0" smtClean="0"/>
              <a:t>So: please understand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035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dirty="0" smtClean="0"/>
              <a:t>This is a </a:t>
            </a:r>
            <a:r>
              <a:rPr lang="en-US" sz="1800" dirty="0" smtClean="0"/>
              <a:t>fast first course </a:t>
            </a:r>
            <a:r>
              <a:rPr lang="en-US" sz="1800" b="0" dirty="0" smtClean="0"/>
              <a:t>in computer systems.</a:t>
            </a:r>
            <a:r>
              <a:rPr lang="en-US" sz="1800" b="0" dirty="0"/>
              <a:t> </a:t>
            </a:r>
            <a:r>
              <a:rPr lang="en-US" sz="1800" b="0" dirty="0" smtClean="0"/>
              <a:t> We will skimp a little on classical resource management.  A couple of points to remember:</a:t>
            </a:r>
          </a:p>
          <a:p>
            <a:r>
              <a:rPr lang="en-US" sz="1800" b="0" dirty="0" smtClean="0"/>
              <a:t>In general, resource management is a quantity allocation problem: e.g., how many CPU cycles and how many pages of memory to give to a process</a:t>
            </a:r>
            <a:r>
              <a:rPr lang="en-US" sz="1800" b="0" dirty="0"/>
              <a:t>?</a:t>
            </a:r>
            <a:endParaRPr lang="en-US" sz="1800" b="0" dirty="0" smtClean="0"/>
          </a:p>
          <a:p>
            <a:r>
              <a:rPr lang="en-US" sz="1800" b="0" dirty="0" smtClean="0"/>
              <a:t>Resources are allocated to some </a:t>
            </a:r>
            <a:r>
              <a:rPr lang="en-US" sz="1800" dirty="0">
                <a:solidFill>
                  <a:srgbClr val="800000"/>
                </a:solidFill>
              </a:rPr>
              <a:t>resource </a:t>
            </a:r>
            <a:r>
              <a:rPr lang="en-US" sz="1800" dirty="0" smtClean="0">
                <a:solidFill>
                  <a:srgbClr val="800000"/>
                </a:solidFill>
              </a:rPr>
              <a:t>group </a:t>
            </a:r>
            <a:r>
              <a:rPr lang="en-US" sz="1800" b="0" dirty="0" smtClean="0"/>
              <a:t>or unit of accounting: per process or per user account, or some other </a:t>
            </a:r>
            <a:r>
              <a:rPr lang="en-US" sz="1800" dirty="0" smtClean="0"/>
              <a:t>accounting domain</a:t>
            </a:r>
            <a:r>
              <a:rPr lang="en-US" sz="1800" b="0" dirty="0" smtClean="0"/>
              <a:t>. </a:t>
            </a:r>
          </a:p>
          <a:p>
            <a:r>
              <a:rPr lang="en-US" sz="1800" dirty="0" smtClean="0"/>
              <a:t>Time matters</a:t>
            </a:r>
            <a:r>
              <a:rPr lang="en-US" sz="1800" b="0" dirty="0" smtClean="0"/>
              <a:t>: domains consume an allocation over time.   The allocation at any point in time may vary.  The total consumption is determined by the magnitude and its integral over time: it’s like power vs. energy.</a:t>
            </a:r>
          </a:p>
          <a:p>
            <a:r>
              <a:rPr lang="en-US" sz="1800" b="0" dirty="0" smtClean="0"/>
              <a:t>The </a:t>
            </a:r>
            <a:r>
              <a:rPr lang="en-US" sz="1800" dirty="0" smtClean="0"/>
              <a:t>rate</a:t>
            </a:r>
            <a:r>
              <a:rPr lang="en-US" sz="1800" b="0" dirty="0" smtClean="0"/>
              <a:t> of resource flow over time matters for performance, especially </a:t>
            </a:r>
            <a:r>
              <a:rPr lang="en-US" sz="1800" dirty="0" smtClean="0"/>
              <a:t>response time </a:t>
            </a:r>
            <a:r>
              <a:rPr lang="en-US" sz="1800" b="0" dirty="0" smtClean="0"/>
              <a:t>for apps that are </a:t>
            </a:r>
            <a:r>
              <a:rPr lang="en-US" sz="1800" dirty="0" smtClean="0"/>
              <a:t>interactive</a:t>
            </a:r>
            <a:r>
              <a:rPr lang="en-US" sz="1800" b="0" dirty="0" smtClean="0"/>
              <a:t> (like web services).</a:t>
            </a:r>
          </a:p>
          <a:p>
            <a:r>
              <a:rPr lang="en-US" sz="1800" b="0" dirty="0" smtClean="0"/>
              <a:t>A key desired property: </a:t>
            </a:r>
            <a:r>
              <a:rPr lang="en-US" sz="1800" dirty="0" smtClean="0">
                <a:solidFill>
                  <a:srgbClr val="800000"/>
                </a:solidFill>
              </a:rPr>
              <a:t>performance isolation</a:t>
            </a:r>
            <a:r>
              <a:rPr lang="en-US" sz="1800" b="0" dirty="0" smtClean="0"/>
              <a:t>. The </a:t>
            </a:r>
            <a:r>
              <a:rPr lang="en-US" sz="1800" dirty="0" smtClean="0"/>
              <a:t>mechanisms</a:t>
            </a:r>
            <a:r>
              <a:rPr lang="en-US" sz="1800" b="0" dirty="0" smtClean="0"/>
              <a:t> must keep each process/account/domain within its allocation: attempts to overuse resources by one user/process should not affect others.  You </a:t>
            </a:r>
            <a:r>
              <a:rPr lang="en-US" sz="1800" b="0" dirty="0"/>
              <a:t>already know how this works. </a:t>
            </a:r>
            <a:r>
              <a:rPr lang="en-US" sz="1800" b="0" dirty="0" smtClean="0"/>
              <a:t>The </a:t>
            </a:r>
            <a:r>
              <a:rPr lang="en-US" sz="1800" dirty="0" smtClean="0"/>
              <a:t>policies</a:t>
            </a:r>
            <a:r>
              <a:rPr lang="en-US" sz="1800" b="0" dirty="0" smtClean="0"/>
              <a:t> choose how much to allocate and when.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962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The kernel</a:t>
            </a:r>
            <a:endParaRPr lang="en-US" sz="4800">
              <a:latin typeface="Arial" charset="0"/>
              <a:ea typeface="ＭＳ Ｐゴシック" charset="0"/>
            </a:endParaRPr>
          </a:p>
        </p:txBody>
      </p:sp>
      <p:sp>
        <p:nvSpPr>
          <p:cNvPr id="17410" name="AutoShape 10"/>
          <p:cNvSpPr>
            <a:spLocks noChangeArrowheads="1"/>
          </p:cNvSpPr>
          <p:nvPr/>
        </p:nvSpPr>
        <p:spPr bwMode="auto">
          <a:xfrm>
            <a:off x="533400" y="2362200"/>
            <a:ext cx="8153400" cy="3886200"/>
          </a:xfrm>
          <a:prstGeom prst="flowChartProcess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533400" y="5827713"/>
            <a:ext cx="8153400" cy="0"/>
          </a:xfrm>
          <a:prstGeom prst="line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412" name="Group 5"/>
          <p:cNvGrpSpPr>
            <a:grpSpLocks/>
          </p:cNvGrpSpPr>
          <p:nvPr/>
        </p:nvGrpSpPr>
        <p:grpSpPr bwMode="auto">
          <a:xfrm>
            <a:off x="4432300" y="6248400"/>
            <a:ext cx="473075" cy="381000"/>
            <a:chOff x="4432300" y="5029200"/>
            <a:chExt cx="473075" cy="622300"/>
          </a:xfrm>
        </p:grpSpPr>
        <p:sp>
          <p:nvSpPr>
            <p:cNvPr id="17465" name="AutoShape 16"/>
            <p:cNvSpPr>
              <a:spLocks noChangeArrowheads="1"/>
            </p:cNvSpPr>
            <p:nvPr/>
          </p:nvSpPr>
          <p:spPr bwMode="auto">
            <a:xfrm>
              <a:off x="4432300" y="5029200"/>
              <a:ext cx="219075" cy="611188"/>
            </a:xfrm>
            <a:prstGeom prst="upArrow">
              <a:avLst>
                <a:gd name="adj1" fmla="val 50000"/>
                <a:gd name="adj2" fmla="val 74784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7466" name="AutoShape 16"/>
            <p:cNvSpPr>
              <a:spLocks noChangeArrowheads="1"/>
            </p:cNvSpPr>
            <p:nvPr/>
          </p:nvSpPr>
          <p:spPr bwMode="auto">
            <a:xfrm flipV="1">
              <a:off x="4686300" y="5040313"/>
              <a:ext cx="219075" cy="611187"/>
            </a:xfrm>
            <a:prstGeom prst="upArrow">
              <a:avLst>
                <a:gd name="adj1" fmla="val 50000"/>
                <a:gd name="adj2" fmla="val 74784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7413" name="Group 2"/>
          <p:cNvGrpSpPr>
            <a:grpSpLocks/>
          </p:cNvGrpSpPr>
          <p:nvPr/>
        </p:nvGrpSpPr>
        <p:grpSpPr bwMode="auto">
          <a:xfrm>
            <a:off x="2286000" y="1866900"/>
            <a:ext cx="4522788" cy="457200"/>
            <a:chOff x="1981200" y="2060575"/>
            <a:chExt cx="4522788" cy="835025"/>
          </a:xfrm>
        </p:grpSpPr>
        <p:sp>
          <p:nvSpPr>
            <p:cNvPr id="17461" name="AutoShape 17"/>
            <p:cNvSpPr>
              <a:spLocks noChangeArrowheads="1"/>
            </p:cNvSpPr>
            <p:nvPr/>
          </p:nvSpPr>
          <p:spPr bwMode="auto">
            <a:xfrm flipV="1">
              <a:off x="1981200" y="2060575"/>
              <a:ext cx="203200" cy="835025"/>
            </a:xfrm>
            <a:prstGeom prst="upArrow">
              <a:avLst>
                <a:gd name="adj1" fmla="val 50000"/>
                <a:gd name="adj2" fmla="val 7526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7462" name="AutoShape 16"/>
            <p:cNvSpPr>
              <a:spLocks noChangeArrowheads="1"/>
            </p:cNvSpPr>
            <p:nvPr/>
          </p:nvSpPr>
          <p:spPr bwMode="auto">
            <a:xfrm>
              <a:off x="3073400" y="2062162"/>
              <a:ext cx="203200" cy="833438"/>
            </a:xfrm>
            <a:prstGeom prst="upArrow">
              <a:avLst>
                <a:gd name="adj1" fmla="val 50000"/>
                <a:gd name="adj2" fmla="val 75119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7463" name="AutoShape 17"/>
            <p:cNvSpPr>
              <a:spLocks noChangeArrowheads="1"/>
            </p:cNvSpPr>
            <p:nvPr/>
          </p:nvSpPr>
          <p:spPr bwMode="auto">
            <a:xfrm flipV="1">
              <a:off x="5257800" y="2060575"/>
              <a:ext cx="203200" cy="835025"/>
            </a:xfrm>
            <a:prstGeom prst="upArrow">
              <a:avLst>
                <a:gd name="adj1" fmla="val 50000"/>
                <a:gd name="adj2" fmla="val 7526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7464" name="AutoShape 16"/>
            <p:cNvSpPr>
              <a:spLocks noChangeArrowheads="1"/>
            </p:cNvSpPr>
            <p:nvPr/>
          </p:nvSpPr>
          <p:spPr bwMode="auto">
            <a:xfrm>
              <a:off x="6299200" y="2062162"/>
              <a:ext cx="204788" cy="833438"/>
            </a:xfrm>
            <a:prstGeom prst="upArrow">
              <a:avLst>
                <a:gd name="adj1" fmla="val 50000"/>
                <a:gd name="adj2" fmla="val 7453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7414" name="Text Box 93"/>
          <p:cNvSpPr txBox="1">
            <a:spLocks noChangeArrowheads="1"/>
          </p:cNvSpPr>
          <p:nvPr/>
        </p:nvSpPr>
        <p:spPr bwMode="auto">
          <a:xfrm>
            <a:off x="1752600" y="2371725"/>
            <a:ext cx="23622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</a:rPr>
              <a:t>syscall trap/return</a:t>
            </a:r>
          </a:p>
        </p:txBody>
      </p:sp>
      <p:sp>
        <p:nvSpPr>
          <p:cNvPr id="17415" name="Text Box 93"/>
          <p:cNvSpPr txBox="1">
            <a:spLocks noChangeArrowheads="1"/>
          </p:cNvSpPr>
          <p:nvPr/>
        </p:nvSpPr>
        <p:spPr bwMode="auto">
          <a:xfrm>
            <a:off x="5334000" y="2371725"/>
            <a:ext cx="1828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</a:rPr>
              <a:t>fault/return</a:t>
            </a:r>
          </a:p>
        </p:txBody>
      </p:sp>
      <p:sp>
        <p:nvSpPr>
          <p:cNvPr id="17416" name="Text Box 93"/>
          <p:cNvSpPr txBox="1">
            <a:spLocks noChangeArrowheads="1"/>
          </p:cNvSpPr>
          <p:nvPr/>
        </p:nvSpPr>
        <p:spPr bwMode="auto">
          <a:xfrm>
            <a:off x="3708400" y="5876925"/>
            <a:ext cx="2006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</a:rPr>
              <a:t>interrupt/return</a:t>
            </a:r>
          </a:p>
        </p:txBody>
      </p:sp>
      <p:sp>
        <p:nvSpPr>
          <p:cNvPr id="17417" name="Oval 67"/>
          <p:cNvSpPr>
            <a:spLocks noChangeArrowheads="1"/>
          </p:cNvSpPr>
          <p:nvPr/>
        </p:nvSpPr>
        <p:spPr bwMode="auto">
          <a:xfrm>
            <a:off x="5638800" y="-1295400"/>
            <a:ext cx="152400" cy="152400"/>
          </a:xfrm>
          <a:prstGeom prst="ellipse">
            <a:avLst/>
          </a:prstGeom>
          <a:solidFill>
            <a:srgbClr val="E8161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7418" name="Oval 54"/>
          <p:cNvSpPr>
            <a:spLocks noChangeArrowheads="1"/>
          </p:cNvSpPr>
          <p:nvPr/>
        </p:nvSpPr>
        <p:spPr bwMode="auto">
          <a:xfrm>
            <a:off x="7620000" y="-1295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grpSp>
        <p:nvGrpSpPr>
          <p:cNvPr id="17419" name="Group 13"/>
          <p:cNvGrpSpPr>
            <a:grpSpLocks/>
          </p:cNvGrpSpPr>
          <p:nvPr/>
        </p:nvGrpSpPr>
        <p:grpSpPr bwMode="auto">
          <a:xfrm>
            <a:off x="2790825" y="1890713"/>
            <a:ext cx="357188" cy="357187"/>
            <a:chOff x="4784" y="2819"/>
            <a:chExt cx="255" cy="255"/>
          </a:xfrm>
        </p:grpSpPr>
        <p:sp>
          <p:nvSpPr>
            <p:cNvPr id="17458" name="Oval 14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" name="AutoShape 15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0" name="AutoShape 16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20" name="Group 78"/>
          <p:cNvGrpSpPr>
            <a:grpSpLocks/>
          </p:cNvGrpSpPr>
          <p:nvPr/>
        </p:nvGrpSpPr>
        <p:grpSpPr bwMode="auto">
          <a:xfrm>
            <a:off x="6016625" y="1866900"/>
            <a:ext cx="355600" cy="347663"/>
            <a:chOff x="5799138" y="3614737"/>
            <a:chExt cx="355600" cy="347663"/>
          </a:xfrm>
        </p:grpSpPr>
        <p:sp>
          <p:nvSpPr>
            <p:cNvPr id="17455" name="Oval 10"/>
            <p:cNvSpPr>
              <a:spLocks noChangeArrowheads="1"/>
            </p:cNvSpPr>
            <p:nvPr/>
          </p:nvSpPr>
          <p:spPr bwMode="auto">
            <a:xfrm>
              <a:off x="5799138" y="3614737"/>
              <a:ext cx="355600" cy="347663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AutoShape 11"/>
            <p:cNvSpPr>
              <a:spLocks noChangeArrowheads="1"/>
            </p:cNvSpPr>
            <p:nvPr/>
          </p:nvSpPr>
          <p:spPr bwMode="auto">
            <a:xfrm flipH="1">
              <a:off x="5922963" y="3692525"/>
              <a:ext cx="120650" cy="201612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7" name="AutoShape 12"/>
            <p:cNvSpPr>
              <a:spLocks noChangeArrowheads="1"/>
            </p:cNvSpPr>
            <p:nvPr/>
          </p:nvSpPr>
          <p:spPr bwMode="auto">
            <a:xfrm rot="-8460389">
              <a:off x="5815013" y="3660775"/>
              <a:ext cx="42862" cy="4603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21" name="Text Box 93"/>
          <p:cNvSpPr txBox="1">
            <a:spLocks noChangeArrowheads="1"/>
          </p:cNvSpPr>
          <p:nvPr/>
        </p:nvSpPr>
        <p:spPr bwMode="auto">
          <a:xfrm>
            <a:off x="1219200" y="2895600"/>
            <a:ext cx="70104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000" b="1">
                <a:solidFill>
                  <a:srgbClr val="000000"/>
                </a:solidFill>
              </a:rPr>
              <a:t>system call layer</a:t>
            </a:r>
            <a:r>
              <a:rPr lang="en-US" sz="2000">
                <a:solidFill>
                  <a:srgbClr val="000000"/>
                </a:solidFill>
              </a:rPr>
              <a:t>: files, processes, IPC, thread syscalls</a:t>
            </a:r>
          </a:p>
          <a:p>
            <a:pPr defTabSz="914400" eaLnBrk="1" hangingPunct="1"/>
            <a:r>
              <a:rPr lang="en-US" sz="2000" b="1">
                <a:solidFill>
                  <a:srgbClr val="000000"/>
                </a:solidFill>
              </a:rPr>
              <a:t>fault entry</a:t>
            </a:r>
            <a:r>
              <a:rPr lang="en-US" sz="2000">
                <a:solidFill>
                  <a:srgbClr val="000000"/>
                </a:solidFill>
              </a:rPr>
              <a:t>: VM page faults, signals, etc.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7422" name="Text Box 93"/>
          <p:cNvSpPr txBox="1">
            <a:spLocks noChangeArrowheads="1"/>
          </p:cNvSpPr>
          <p:nvPr/>
        </p:nvSpPr>
        <p:spPr bwMode="auto">
          <a:xfrm>
            <a:off x="838200" y="5867400"/>
            <a:ext cx="3200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</a:rPr>
              <a:t>I/O completions</a:t>
            </a:r>
          </a:p>
        </p:txBody>
      </p:sp>
      <p:sp>
        <p:nvSpPr>
          <p:cNvPr id="17423" name="Text Box 93"/>
          <p:cNvSpPr txBox="1">
            <a:spLocks noChangeArrowheads="1"/>
          </p:cNvSpPr>
          <p:nvPr/>
        </p:nvSpPr>
        <p:spPr bwMode="auto">
          <a:xfrm>
            <a:off x="5181600" y="5867400"/>
            <a:ext cx="3200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</a:rPr>
              <a:t>timer ticks</a:t>
            </a:r>
          </a:p>
        </p:txBody>
      </p: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>
            <a:off x="533400" y="2819400"/>
            <a:ext cx="8153400" cy="0"/>
          </a:xfrm>
          <a:prstGeom prst="line">
            <a:avLst/>
          </a:prstGeom>
          <a:noFill/>
          <a:ln w="19050" cmpd="sng">
            <a:solidFill>
              <a:schemeClr val="accent6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533400" y="3733800"/>
            <a:ext cx="8153400" cy="0"/>
          </a:xfrm>
          <a:prstGeom prst="line">
            <a:avLst/>
          </a:prstGeom>
          <a:noFill/>
          <a:ln w="19050" cmpd="sng">
            <a:solidFill>
              <a:schemeClr val="accent6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6" name="Text Box 93"/>
          <p:cNvSpPr txBox="1">
            <a:spLocks noChangeArrowheads="1"/>
          </p:cNvSpPr>
          <p:nvPr/>
        </p:nvSpPr>
        <p:spPr bwMode="auto">
          <a:xfrm>
            <a:off x="1219200" y="3810000"/>
            <a:ext cx="70104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000" b="1" dirty="0">
                <a:solidFill>
                  <a:srgbClr val="000000"/>
                </a:solidFill>
              </a:rPr>
              <a:t>thread/CPU/core management</a:t>
            </a:r>
            <a:r>
              <a:rPr lang="en-US" sz="2000" dirty="0">
                <a:solidFill>
                  <a:srgbClr val="000000"/>
                </a:solidFill>
              </a:rPr>
              <a:t>: sleep and ready queues</a:t>
            </a:r>
          </a:p>
          <a:p>
            <a:pPr defTabSz="914400" eaLnBrk="1" hangingPunct="1"/>
            <a:r>
              <a:rPr lang="en-US" sz="2000" b="1" dirty="0">
                <a:solidFill>
                  <a:srgbClr val="000000"/>
                </a:solidFill>
              </a:rPr>
              <a:t>memory management</a:t>
            </a:r>
            <a:r>
              <a:rPr lang="en-US" sz="2000" dirty="0">
                <a:solidFill>
                  <a:srgbClr val="000000"/>
                </a:solidFill>
              </a:rPr>
              <a:t>: block/page </a:t>
            </a:r>
            <a:r>
              <a:rPr lang="en-US" sz="2000" dirty="0" smtClean="0">
                <a:solidFill>
                  <a:srgbClr val="000000"/>
                </a:solidFill>
              </a:rPr>
              <a:t>cache, VM maps</a:t>
            </a: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17427" name="Group 4"/>
          <p:cNvGrpSpPr>
            <a:grpSpLocks/>
          </p:cNvGrpSpPr>
          <p:nvPr/>
        </p:nvGrpSpPr>
        <p:grpSpPr bwMode="auto">
          <a:xfrm>
            <a:off x="1393825" y="4740275"/>
            <a:ext cx="355600" cy="347663"/>
            <a:chOff x="3689" y="1658"/>
            <a:chExt cx="576" cy="576"/>
          </a:xfrm>
        </p:grpSpPr>
        <p:grpSp>
          <p:nvGrpSpPr>
            <p:cNvPr id="17451" name="Group 5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17453" name="Oval 6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4" name="AutoShape 7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52" name="AutoShape 8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28" name="Oval 10"/>
          <p:cNvSpPr>
            <a:spLocks noChangeArrowheads="1"/>
          </p:cNvSpPr>
          <p:nvPr/>
        </p:nvSpPr>
        <p:spPr bwMode="auto">
          <a:xfrm>
            <a:off x="1912938" y="4746625"/>
            <a:ext cx="355600" cy="347663"/>
          </a:xfrm>
          <a:prstGeom prst="ellipse">
            <a:avLst/>
          </a:prstGeom>
          <a:solidFill>
            <a:srgbClr val="738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AutoShape 11"/>
          <p:cNvSpPr>
            <a:spLocks noChangeArrowheads="1"/>
          </p:cNvSpPr>
          <p:nvPr/>
        </p:nvSpPr>
        <p:spPr bwMode="auto">
          <a:xfrm flipH="1">
            <a:off x="2036763" y="4824413"/>
            <a:ext cx="120650" cy="201612"/>
          </a:xfrm>
          <a:prstGeom prst="lightningBol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AutoShape 12"/>
          <p:cNvSpPr>
            <a:spLocks noChangeArrowheads="1"/>
          </p:cNvSpPr>
          <p:nvPr/>
        </p:nvSpPr>
        <p:spPr bwMode="auto">
          <a:xfrm rot="-8460389">
            <a:off x="1928813" y="4792663"/>
            <a:ext cx="42862" cy="460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31" name="Group 13"/>
          <p:cNvGrpSpPr>
            <a:grpSpLocks/>
          </p:cNvGrpSpPr>
          <p:nvPr/>
        </p:nvGrpSpPr>
        <p:grpSpPr bwMode="auto">
          <a:xfrm>
            <a:off x="2462213" y="4748213"/>
            <a:ext cx="357187" cy="357187"/>
            <a:chOff x="4784" y="2819"/>
            <a:chExt cx="255" cy="255"/>
          </a:xfrm>
        </p:grpSpPr>
        <p:sp>
          <p:nvSpPr>
            <p:cNvPr id="17448" name="Oval 14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9" name="AutoShape 15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0" name="AutoShape 16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32" name="Rectangle 74"/>
          <p:cNvSpPr>
            <a:spLocks noChangeArrowheads="1"/>
          </p:cNvSpPr>
          <p:nvPr/>
        </p:nvSpPr>
        <p:spPr bwMode="auto">
          <a:xfrm>
            <a:off x="1219200" y="4648200"/>
            <a:ext cx="1752600" cy="5334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7433" name="Rectangle 58"/>
          <p:cNvSpPr>
            <a:spLocks noChangeArrowheads="1"/>
          </p:cNvSpPr>
          <p:nvPr/>
        </p:nvSpPr>
        <p:spPr bwMode="auto">
          <a:xfrm>
            <a:off x="1066800" y="5181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/>
            <a:r>
              <a:rPr lang="en-US" sz="1800" b="1">
                <a:solidFill>
                  <a:srgbClr val="000000"/>
                </a:solidFill>
                <a:cs typeface="Arial" charset="0"/>
              </a:rPr>
              <a:t>sleep queue</a:t>
            </a: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7434" name="Group 5"/>
          <p:cNvGrpSpPr>
            <a:grpSpLocks/>
          </p:cNvGrpSpPr>
          <p:nvPr/>
        </p:nvGrpSpPr>
        <p:grpSpPr bwMode="auto">
          <a:xfrm>
            <a:off x="3756025" y="4740275"/>
            <a:ext cx="355600" cy="347663"/>
            <a:chOff x="4269" y="2781"/>
            <a:chExt cx="576" cy="576"/>
          </a:xfrm>
        </p:grpSpPr>
        <p:sp>
          <p:nvSpPr>
            <p:cNvPr id="17446" name="Oval 6"/>
            <p:cNvSpPr>
              <a:spLocks noChangeArrowheads="1"/>
            </p:cNvSpPr>
            <p:nvPr/>
          </p:nvSpPr>
          <p:spPr bwMode="auto">
            <a:xfrm>
              <a:off x="4269" y="2781"/>
              <a:ext cx="576" cy="5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7" name="AutoShape 7"/>
            <p:cNvSpPr>
              <a:spLocks noChangeArrowheads="1"/>
            </p:cNvSpPr>
            <p:nvPr/>
          </p:nvSpPr>
          <p:spPr bwMode="auto">
            <a:xfrm flipH="1">
              <a:off x="4469" y="2908"/>
              <a:ext cx="197" cy="336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35" name="AutoShape 8"/>
          <p:cNvSpPr>
            <a:spLocks noChangeArrowheads="1"/>
          </p:cNvSpPr>
          <p:nvPr/>
        </p:nvSpPr>
        <p:spPr bwMode="auto">
          <a:xfrm rot="-8460389">
            <a:off x="3771900" y="4786313"/>
            <a:ext cx="42863" cy="460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36" name="Group 4"/>
          <p:cNvGrpSpPr>
            <a:grpSpLocks/>
          </p:cNvGrpSpPr>
          <p:nvPr/>
        </p:nvGrpSpPr>
        <p:grpSpPr bwMode="auto">
          <a:xfrm>
            <a:off x="4275138" y="4746625"/>
            <a:ext cx="355600" cy="347663"/>
            <a:chOff x="5799138" y="3614737"/>
            <a:chExt cx="355600" cy="347663"/>
          </a:xfrm>
        </p:grpSpPr>
        <p:sp>
          <p:nvSpPr>
            <p:cNvPr id="17443" name="Oval 10"/>
            <p:cNvSpPr>
              <a:spLocks noChangeArrowheads="1"/>
            </p:cNvSpPr>
            <p:nvPr/>
          </p:nvSpPr>
          <p:spPr bwMode="auto">
            <a:xfrm>
              <a:off x="5799138" y="3614737"/>
              <a:ext cx="355600" cy="347663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AutoShape 11"/>
            <p:cNvSpPr>
              <a:spLocks noChangeArrowheads="1"/>
            </p:cNvSpPr>
            <p:nvPr/>
          </p:nvSpPr>
          <p:spPr bwMode="auto">
            <a:xfrm flipH="1">
              <a:off x="5922963" y="3692525"/>
              <a:ext cx="120650" cy="201612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AutoShape 12"/>
            <p:cNvSpPr>
              <a:spLocks noChangeArrowheads="1"/>
            </p:cNvSpPr>
            <p:nvPr/>
          </p:nvSpPr>
          <p:spPr bwMode="auto">
            <a:xfrm rot="-8460389">
              <a:off x="5815013" y="3660775"/>
              <a:ext cx="42862" cy="4603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" name="Oval 14"/>
          <p:cNvSpPr>
            <a:spLocks noChangeArrowheads="1"/>
          </p:cNvSpPr>
          <p:nvPr/>
        </p:nvSpPr>
        <p:spPr bwMode="auto">
          <a:xfrm>
            <a:off x="4824413" y="4748213"/>
            <a:ext cx="357187" cy="357187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38" name="AutoShape 15"/>
          <p:cNvSpPr>
            <a:spLocks noChangeArrowheads="1"/>
          </p:cNvSpPr>
          <p:nvPr/>
        </p:nvSpPr>
        <p:spPr bwMode="auto">
          <a:xfrm flipH="1">
            <a:off x="4949825" y="4826000"/>
            <a:ext cx="120650" cy="209550"/>
          </a:xfrm>
          <a:prstGeom prst="lightningBol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AutoShape 16"/>
          <p:cNvSpPr>
            <a:spLocks noChangeArrowheads="1"/>
          </p:cNvSpPr>
          <p:nvPr/>
        </p:nvSpPr>
        <p:spPr bwMode="auto">
          <a:xfrm rot="-8460389">
            <a:off x="4840288" y="4795838"/>
            <a:ext cx="42862" cy="460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Rectangle 74"/>
          <p:cNvSpPr>
            <a:spLocks noChangeArrowheads="1"/>
          </p:cNvSpPr>
          <p:nvPr/>
        </p:nvSpPr>
        <p:spPr bwMode="auto">
          <a:xfrm>
            <a:off x="3581400" y="4648200"/>
            <a:ext cx="1752600" cy="5334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7441" name="Rectangle 58"/>
          <p:cNvSpPr>
            <a:spLocks noChangeArrowheads="1"/>
          </p:cNvSpPr>
          <p:nvPr/>
        </p:nvSpPr>
        <p:spPr bwMode="auto">
          <a:xfrm>
            <a:off x="3505200" y="5181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/>
            <a:r>
              <a:rPr lang="en-US" sz="1800" b="1">
                <a:solidFill>
                  <a:srgbClr val="000000"/>
                </a:solidFill>
                <a:cs typeface="Arial" charset="0"/>
              </a:rPr>
              <a:t>ready queue</a:t>
            </a: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42" name="Line 40"/>
          <p:cNvSpPr>
            <a:spLocks noChangeShapeType="1"/>
          </p:cNvSpPr>
          <p:nvPr/>
        </p:nvSpPr>
        <p:spPr bwMode="auto">
          <a:xfrm rot="16200000" flipH="1">
            <a:off x="3276600" y="4648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2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Example: </a:t>
            </a:r>
            <a:r>
              <a:rPr lang="en-US" dirty="0" err="1" smtClean="0">
                <a:latin typeface="Arial" charset="0"/>
                <a:ea typeface="ＭＳ Ｐゴシック" charset="0"/>
              </a:rPr>
              <a:t>Syscall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t</a:t>
            </a:r>
            <a:r>
              <a:rPr lang="en-US" dirty="0" smtClean="0">
                <a:latin typeface="Arial" charset="0"/>
                <a:ea typeface="ＭＳ Ｐゴシック" charset="0"/>
              </a:rPr>
              <a:t>raps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11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382000" cy="4111625"/>
          </a:xfrm>
        </p:spPr>
        <p:txBody>
          <a:bodyPr/>
          <a:lstStyle/>
          <a:p>
            <a:r>
              <a:rPr lang="en-US" sz="2400" b="0" dirty="0">
                <a:latin typeface="Arial" charset="0"/>
                <a:ea typeface="ＭＳ Ｐゴシック" charset="0"/>
              </a:rPr>
              <a:t>Programs in C, C++, etc. invoke system calls by linking to a </a:t>
            </a:r>
            <a:r>
              <a:rPr lang="en-US" sz="2400" dirty="0">
                <a:latin typeface="Arial" charset="0"/>
                <a:ea typeface="ＭＳ Ｐゴシック" charset="0"/>
              </a:rPr>
              <a:t>standard library </a:t>
            </a:r>
            <a:r>
              <a:rPr lang="en-US" sz="2400" b="0" dirty="0" smtClean="0">
                <a:latin typeface="Arial" charset="0"/>
                <a:ea typeface="ＭＳ Ｐゴシック" charset="0"/>
              </a:rPr>
              <a:t>written </a:t>
            </a:r>
            <a:r>
              <a:rPr lang="en-US" sz="2400" b="0" dirty="0">
                <a:latin typeface="Arial" charset="0"/>
                <a:ea typeface="ＭＳ Ｐゴシック" charset="0"/>
              </a:rPr>
              <a:t>in </a:t>
            </a:r>
            <a:r>
              <a:rPr lang="en-US" sz="2400" b="0" dirty="0" smtClean="0">
                <a:latin typeface="Arial" charset="0"/>
                <a:ea typeface="ＭＳ Ｐゴシック" charset="0"/>
              </a:rPr>
              <a:t>assembly.</a:t>
            </a:r>
            <a:endParaRPr lang="en-US" sz="2400" b="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b="0" dirty="0">
                <a:latin typeface="Arial" charset="0"/>
                <a:ea typeface="ＭＳ Ｐゴシック" charset="0"/>
              </a:rPr>
              <a:t>T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he </a:t>
            </a:r>
            <a:r>
              <a:rPr lang="en-US" sz="2000" b="0" dirty="0">
                <a:latin typeface="Arial" charset="0"/>
                <a:ea typeface="ＭＳ Ｐゴシック" charset="0"/>
              </a:rPr>
              <a:t>library defines a </a:t>
            </a:r>
            <a:r>
              <a:rPr lang="en-US" sz="2000" dirty="0">
                <a:solidFill>
                  <a:srgbClr val="800000"/>
                </a:solidFill>
                <a:latin typeface="Arial" charset="0"/>
                <a:ea typeface="ＭＳ Ｐゴシック" charset="0"/>
              </a:rPr>
              <a:t>stub</a:t>
            </a:r>
            <a:r>
              <a:rPr lang="en-US" sz="2000" b="0" dirty="0">
                <a:latin typeface="Arial" charset="0"/>
                <a:ea typeface="ＭＳ Ｐゴシック" charset="0"/>
              </a:rPr>
              <a:t> or wrapper routine for each </a:t>
            </a:r>
            <a:r>
              <a:rPr lang="en-US" sz="2000" b="0" dirty="0" err="1" smtClean="0">
                <a:latin typeface="Arial" charset="0"/>
                <a:ea typeface="ＭＳ Ｐゴシック" charset="0"/>
              </a:rPr>
              <a:t>syscall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.</a:t>
            </a:r>
            <a:endParaRPr lang="en-US" sz="2000" b="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b="0" dirty="0">
                <a:latin typeface="Arial" charset="0"/>
                <a:ea typeface="ＭＳ Ｐゴシック" charset="0"/>
              </a:rPr>
              <a:t>S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tub </a:t>
            </a:r>
            <a:r>
              <a:rPr lang="en-US" sz="2000" b="0" dirty="0">
                <a:latin typeface="Arial" charset="0"/>
                <a:ea typeface="ＭＳ Ｐゴシック" charset="0"/>
              </a:rPr>
              <a:t>executes a special </a:t>
            </a:r>
            <a:r>
              <a:rPr lang="en-US" sz="2000" dirty="0">
                <a:solidFill>
                  <a:srgbClr val="800000"/>
                </a:solidFill>
                <a:latin typeface="Arial" charset="0"/>
                <a:ea typeface="ＭＳ Ｐゴシック" charset="0"/>
              </a:rPr>
              <a:t>trap instruction </a:t>
            </a:r>
            <a:r>
              <a:rPr lang="en-US" sz="2000" b="0" dirty="0">
                <a:latin typeface="Arial" charset="0"/>
                <a:ea typeface="ＭＳ Ｐゴシック" charset="0"/>
              </a:rPr>
              <a:t>(e.g., </a:t>
            </a:r>
            <a:r>
              <a:rPr lang="en-US" sz="2000" b="0" dirty="0" err="1">
                <a:latin typeface="Arial" charset="0"/>
                <a:ea typeface="ＭＳ Ｐゴシック" charset="0"/>
              </a:rPr>
              <a:t>chmk</a:t>
            </a:r>
            <a:r>
              <a:rPr lang="en-US" sz="2000" b="0" dirty="0">
                <a:latin typeface="Arial" charset="0"/>
                <a:ea typeface="ＭＳ Ｐゴシック" charset="0"/>
              </a:rPr>
              <a:t> or </a:t>
            </a:r>
            <a:r>
              <a:rPr lang="en-US" sz="2000" b="0" dirty="0" err="1">
                <a:latin typeface="Arial" charset="0"/>
                <a:ea typeface="ＭＳ Ｐゴシック" charset="0"/>
              </a:rPr>
              <a:t>callsys</a:t>
            </a:r>
            <a:r>
              <a:rPr lang="en-US" sz="2000" b="0" dirty="0">
                <a:latin typeface="Arial" charset="0"/>
                <a:ea typeface="ＭＳ Ｐゴシック" charset="0"/>
              </a:rPr>
              <a:t> 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or </a:t>
            </a:r>
            <a:r>
              <a:rPr lang="en-US" sz="2000" b="0" dirty="0" err="1" smtClean="0">
                <a:latin typeface="Arial" charset="0"/>
                <a:ea typeface="ＭＳ Ｐゴシック" charset="0"/>
              </a:rPr>
              <a:t>syscall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 instruction) to change mode to kernel.</a:t>
            </a:r>
            <a:endParaRPr lang="en-US" sz="2000" b="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b="0" dirty="0" err="1" smtClean="0">
                <a:latin typeface="Arial" charset="0"/>
                <a:ea typeface="ＭＳ Ｐゴシック" charset="0"/>
              </a:rPr>
              <a:t>Syscall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 arguments</a:t>
            </a:r>
            <a:r>
              <a:rPr lang="en-US" sz="2000" b="0" dirty="0">
                <a:latin typeface="Arial" charset="0"/>
                <a:ea typeface="ＭＳ Ｐゴシック" charset="0"/>
              </a:rPr>
              <a:t>/results 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are passed </a:t>
            </a:r>
            <a:r>
              <a:rPr lang="en-US" sz="2000" b="0" dirty="0">
                <a:latin typeface="Arial" charset="0"/>
                <a:ea typeface="ＭＳ Ｐゴシック" charset="0"/>
              </a:rPr>
              <a:t>in registers 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(or </a:t>
            </a:r>
            <a:r>
              <a:rPr lang="en-US" sz="2000" b="0" dirty="0">
                <a:latin typeface="Arial" charset="0"/>
                <a:ea typeface="ＭＳ Ｐゴシック" charset="0"/>
              </a:rPr>
              <a:t>user 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stack).</a:t>
            </a:r>
          </a:p>
          <a:p>
            <a:pPr lvl="1"/>
            <a:r>
              <a:rPr lang="en-US" sz="2000" b="0" dirty="0" smtClean="0">
                <a:latin typeface="Arial" charset="0"/>
                <a:ea typeface="ＭＳ Ｐゴシック" charset="0"/>
              </a:rPr>
              <a:t>OS defines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  <a:ea typeface="ＭＳ Ｐゴシック" charset="0"/>
              </a:rPr>
              <a:t>Application Binary Interface 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(ABI).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11971" name="Text Box 4"/>
          <p:cNvSpPr txBox="1">
            <a:spLocks noChangeArrowheads="1"/>
          </p:cNvSpPr>
          <p:nvPr/>
        </p:nvSpPr>
        <p:spPr bwMode="auto">
          <a:xfrm>
            <a:off x="1295400" y="4495800"/>
            <a:ext cx="7010400" cy="18875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45000"/>
              </a:spcAft>
            </a:pPr>
            <a:r>
              <a:rPr lang="en-US" sz="1600" u="sng" dirty="0">
                <a:solidFill>
                  <a:srgbClr val="003367"/>
                </a:solidFill>
                <a:cs typeface="Arial" charset="0"/>
              </a:rPr>
              <a:t>read() in Unix </a:t>
            </a:r>
            <a:r>
              <a:rPr lang="en-US" sz="1600" u="sng" dirty="0" err="1">
                <a:solidFill>
                  <a:srgbClr val="003367"/>
                </a:solidFill>
                <a:cs typeface="Arial" charset="0"/>
              </a:rPr>
              <a:t>libc.a</a:t>
            </a:r>
            <a:r>
              <a:rPr lang="en-US" sz="1600" u="sng" dirty="0">
                <a:solidFill>
                  <a:srgbClr val="003367"/>
                </a:solidFill>
                <a:cs typeface="Arial" charset="0"/>
              </a:rPr>
              <a:t> Alpha library (executes in user mode):</a:t>
            </a:r>
          </a:p>
          <a:p>
            <a:pPr eaLnBrk="1" hangingPunct="1">
              <a:spcBef>
                <a:spcPct val="10000"/>
              </a:spcBef>
              <a:spcAft>
                <a:spcPct val="45000"/>
              </a:spcAft>
            </a:pPr>
            <a:r>
              <a:rPr lang="en-US" sz="1600" dirty="0">
                <a:solidFill>
                  <a:srgbClr val="003367"/>
                </a:solidFill>
                <a:cs typeface="Arial" charset="0"/>
              </a:rPr>
              <a:t>#define SYSCALL_READ 27	        # op ID for a </a:t>
            </a:r>
            <a:r>
              <a:rPr lang="en-US" sz="1600" b="1" dirty="0">
                <a:solidFill>
                  <a:srgbClr val="003367"/>
                </a:solidFill>
                <a:cs typeface="Arial" charset="0"/>
              </a:rPr>
              <a:t>read</a:t>
            </a:r>
            <a:r>
              <a:rPr lang="en-US" sz="1600" dirty="0">
                <a:solidFill>
                  <a:srgbClr val="003367"/>
                </a:solidFill>
                <a:cs typeface="Arial" charset="0"/>
              </a:rPr>
              <a:t> system call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</a:pPr>
            <a:r>
              <a:rPr lang="en-US" sz="1600" dirty="0">
                <a:solidFill>
                  <a:srgbClr val="003367"/>
                </a:solidFill>
                <a:cs typeface="Arial" charset="0"/>
              </a:rPr>
              <a:t>	move arg0…</a:t>
            </a:r>
            <a:r>
              <a:rPr lang="en-US" sz="1600" dirty="0" err="1">
                <a:solidFill>
                  <a:srgbClr val="003367"/>
                </a:solidFill>
                <a:cs typeface="Arial" charset="0"/>
              </a:rPr>
              <a:t>argn</a:t>
            </a:r>
            <a:r>
              <a:rPr lang="en-US" sz="1600" dirty="0">
                <a:solidFill>
                  <a:srgbClr val="003367"/>
                </a:solidFill>
                <a:cs typeface="Arial" charset="0"/>
              </a:rPr>
              <a:t>, a0…an	# </a:t>
            </a:r>
            <a:r>
              <a:rPr lang="en-US" sz="1600" dirty="0" err="1">
                <a:solidFill>
                  <a:srgbClr val="003367"/>
                </a:solidFill>
                <a:cs typeface="Arial" charset="0"/>
              </a:rPr>
              <a:t>syscall</a:t>
            </a:r>
            <a:r>
              <a:rPr lang="en-US" sz="1600" dirty="0">
                <a:solidFill>
                  <a:srgbClr val="003367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srgbClr val="003367"/>
                </a:solidFill>
                <a:cs typeface="Arial" charset="0"/>
              </a:rPr>
              <a:t>args</a:t>
            </a:r>
            <a:r>
              <a:rPr lang="en-US" sz="1600" dirty="0">
                <a:solidFill>
                  <a:srgbClr val="003367"/>
                </a:solidFill>
                <a:cs typeface="Arial" charset="0"/>
              </a:rPr>
              <a:t> in registers A0..AN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</a:pPr>
            <a:r>
              <a:rPr lang="en-US" sz="1600" dirty="0">
                <a:solidFill>
                  <a:srgbClr val="003367"/>
                </a:solidFill>
                <a:cs typeface="Arial" charset="0"/>
              </a:rPr>
              <a:t>	move SYSCALL_READ, v0	# </a:t>
            </a:r>
            <a:r>
              <a:rPr lang="en-US" sz="1600" dirty="0" err="1">
                <a:solidFill>
                  <a:srgbClr val="003367"/>
                </a:solidFill>
                <a:cs typeface="Arial" charset="0"/>
              </a:rPr>
              <a:t>syscall</a:t>
            </a:r>
            <a:r>
              <a:rPr lang="en-US" sz="1600" dirty="0">
                <a:solidFill>
                  <a:srgbClr val="003367"/>
                </a:solidFill>
                <a:cs typeface="Arial" charset="0"/>
              </a:rPr>
              <a:t> dispatch index in V0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</a:pPr>
            <a:r>
              <a:rPr lang="en-US" sz="1600" dirty="0">
                <a:solidFill>
                  <a:srgbClr val="003367"/>
                </a:solidFill>
                <a:cs typeface="Arial" charset="0"/>
              </a:rPr>
              <a:t>	</a:t>
            </a:r>
            <a:r>
              <a:rPr lang="en-US" sz="1600" dirty="0" err="1">
                <a:solidFill>
                  <a:srgbClr val="003367"/>
                </a:solidFill>
                <a:cs typeface="Arial" charset="0"/>
              </a:rPr>
              <a:t>callsys</a:t>
            </a:r>
            <a:r>
              <a:rPr lang="en-US" sz="1600" dirty="0">
                <a:solidFill>
                  <a:srgbClr val="003367"/>
                </a:solidFill>
                <a:cs typeface="Arial" charset="0"/>
              </a:rPr>
              <a:t>					# kernel trap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</a:pPr>
            <a:r>
              <a:rPr lang="en-US" sz="1600" dirty="0">
                <a:solidFill>
                  <a:srgbClr val="003367"/>
                </a:solidFill>
                <a:cs typeface="Arial" charset="0"/>
              </a:rPr>
              <a:t>	move r1, _</a:t>
            </a:r>
            <a:r>
              <a:rPr lang="en-US" sz="1600" dirty="0" err="1">
                <a:solidFill>
                  <a:srgbClr val="003367"/>
                </a:solidFill>
                <a:cs typeface="Arial" charset="0"/>
              </a:rPr>
              <a:t>errno</a:t>
            </a:r>
            <a:r>
              <a:rPr lang="en-US" sz="1600" dirty="0">
                <a:solidFill>
                  <a:srgbClr val="003367"/>
                </a:solidFill>
                <a:cs typeface="Arial" charset="0"/>
              </a:rPr>
              <a:t>			# </a:t>
            </a:r>
            <a:r>
              <a:rPr lang="en-US" sz="1600" b="1" dirty="0" err="1">
                <a:solidFill>
                  <a:srgbClr val="800000"/>
                </a:solidFill>
                <a:cs typeface="Arial" charset="0"/>
              </a:rPr>
              <a:t>errno</a:t>
            </a:r>
            <a:r>
              <a:rPr lang="en-US" sz="16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sz="1600" dirty="0">
                <a:solidFill>
                  <a:srgbClr val="003367"/>
                </a:solidFill>
                <a:cs typeface="Arial" charset="0"/>
              </a:rPr>
              <a:t>= return status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</a:pPr>
            <a:r>
              <a:rPr lang="en-US" sz="1600" dirty="0">
                <a:solidFill>
                  <a:srgbClr val="003367"/>
                </a:solidFill>
                <a:cs typeface="Arial" charset="0"/>
              </a:rPr>
              <a:t>	return</a:t>
            </a:r>
          </a:p>
        </p:txBody>
      </p:sp>
      <p:sp>
        <p:nvSpPr>
          <p:cNvPr id="211972" name="Rectangle 5"/>
          <p:cNvSpPr>
            <a:spLocks noChangeArrowheads="1"/>
          </p:cNvSpPr>
          <p:nvPr/>
        </p:nvSpPr>
        <p:spPr bwMode="auto">
          <a:xfrm>
            <a:off x="1295400" y="6400800"/>
            <a:ext cx="2444079" cy="2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Alpha </a:t>
            </a:r>
            <a:r>
              <a:rPr lang="en-US" sz="1600" dirty="0" smtClean="0">
                <a:solidFill>
                  <a:schemeClr val="tx1"/>
                </a:solidFill>
              </a:rPr>
              <a:t>CPU ISA (defunct)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22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The kernel</a:t>
            </a:r>
            <a:endParaRPr lang="en-US" sz="4800">
              <a:latin typeface="Arial" charset="0"/>
              <a:ea typeface="ＭＳ Ｐゴシック" charset="0"/>
            </a:endParaRPr>
          </a:p>
        </p:txBody>
      </p:sp>
      <p:sp>
        <p:nvSpPr>
          <p:cNvPr id="18434" name="AutoShape 10"/>
          <p:cNvSpPr>
            <a:spLocks noChangeArrowheads="1"/>
          </p:cNvSpPr>
          <p:nvPr/>
        </p:nvSpPr>
        <p:spPr bwMode="auto">
          <a:xfrm>
            <a:off x="533400" y="2362200"/>
            <a:ext cx="8153400" cy="3886200"/>
          </a:xfrm>
          <a:prstGeom prst="flowChartProcess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533400" y="5827713"/>
            <a:ext cx="8153400" cy="0"/>
          </a:xfrm>
          <a:prstGeom prst="line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436" name="Group 5"/>
          <p:cNvGrpSpPr>
            <a:grpSpLocks/>
          </p:cNvGrpSpPr>
          <p:nvPr/>
        </p:nvGrpSpPr>
        <p:grpSpPr bwMode="auto">
          <a:xfrm>
            <a:off x="4432300" y="6248400"/>
            <a:ext cx="473075" cy="381000"/>
            <a:chOff x="4432300" y="5029200"/>
            <a:chExt cx="473075" cy="622300"/>
          </a:xfrm>
        </p:grpSpPr>
        <p:sp>
          <p:nvSpPr>
            <p:cNvPr id="18493" name="AutoShape 16"/>
            <p:cNvSpPr>
              <a:spLocks noChangeArrowheads="1"/>
            </p:cNvSpPr>
            <p:nvPr/>
          </p:nvSpPr>
          <p:spPr bwMode="auto">
            <a:xfrm>
              <a:off x="4432300" y="5029200"/>
              <a:ext cx="219075" cy="611188"/>
            </a:xfrm>
            <a:prstGeom prst="upArrow">
              <a:avLst>
                <a:gd name="adj1" fmla="val 50000"/>
                <a:gd name="adj2" fmla="val 74784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94" name="AutoShape 16"/>
            <p:cNvSpPr>
              <a:spLocks noChangeArrowheads="1"/>
            </p:cNvSpPr>
            <p:nvPr/>
          </p:nvSpPr>
          <p:spPr bwMode="auto">
            <a:xfrm flipV="1">
              <a:off x="4686300" y="5040313"/>
              <a:ext cx="219075" cy="611187"/>
            </a:xfrm>
            <a:prstGeom prst="upArrow">
              <a:avLst>
                <a:gd name="adj1" fmla="val 50000"/>
                <a:gd name="adj2" fmla="val 74784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8437" name="Group 2"/>
          <p:cNvGrpSpPr>
            <a:grpSpLocks/>
          </p:cNvGrpSpPr>
          <p:nvPr/>
        </p:nvGrpSpPr>
        <p:grpSpPr bwMode="auto">
          <a:xfrm>
            <a:off x="2286000" y="1866900"/>
            <a:ext cx="4522788" cy="457200"/>
            <a:chOff x="1981200" y="2060575"/>
            <a:chExt cx="4522788" cy="835025"/>
          </a:xfrm>
        </p:grpSpPr>
        <p:sp>
          <p:nvSpPr>
            <p:cNvPr id="18489" name="AutoShape 17"/>
            <p:cNvSpPr>
              <a:spLocks noChangeArrowheads="1"/>
            </p:cNvSpPr>
            <p:nvPr/>
          </p:nvSpPr>
          <p:spPr bwMode="auto">
            <a:xfrm flipV="1">
              <a:off x="1981200" y="2060575"/>
              <a:ext cx="203200" cy="835025"/>
            </a:xfrm>
            <a:prstGeom prst="upArrow">
              <a:avLst>
                <a:gd name="adj1" fmla="val 50000"/>
                <a:gd name="adj2" fmla="val 7526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90" name="AutoShape 16"/>
            <p:cNvSpPr>
              <a:spLocks noChangeArrowheads="1"/>
            </p:cNvSpPr>
            <p:nvPr/>
          </p:nvSpPr>
          <p:spPr bwMode="auto">
            <a:xfrm>
              <a:off x="3073400" y="2062162"/>
              <a:ext cx="203200" cy="833438"/>
            </a:xfrm>
            <a:prstGeom prst="upArrow">
              <a:avLst>
                <a:gd name="adj1" fmla="val 50000"/>
                <a:gd name="adj2" fmla="val 75119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91" name="AutoShape 17"/>
            <p:cNvSpPr>
              <a:spLocks noChangeArrowheads="1"/>
            </p:cNvSpPr>
            <p:nvPr/>
          </p:nvSpPr>
          <p:spPr bwMode="auto">
            <a:xfrm flipV="1">
              <a:off x="5257800" y="2060575"/>
              <a:ext cx="203200" cy="835025"/>
            </a:xfrm>
            <a:prstGeom prst="upArrow">
              <a:avLst>
                <a:gd name="adj1" fmla="val 50000"/>
                <a:gd name="adj2" fmla="val 7526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92" name="AutoShape 16"/>
            <p:cNvSpPr>
              <a:spLocks noChangeArrowheads="1"/>
            </p:cNvSpPr>
            <p:nvPr/>
          </p:nvSpPr>
          <p:spPr bwMode="auto">
            <a:xfrm>
              <a:off x="6299200" y="2062162"/>
              <a:ext cx="204788" cy="833438"/>
            </a:xfrm>
            <a:prstGeom prst="upArrow">
              <a:avLst>
                <a:gd name="adj1" fmla="val 50000"/>
                <a:gd name="adj2" fmla="val 7453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8438" name="Text Box 93"/>
          <p:cNvSpPr txBox="1">
            <a:spLocks noChangeArrowheads="1"/>
          </p:cNvSpPr>
          <p:nvPr/>
        </p:nvSpPr>
        <p:spPr bwMode="auto">
          <a:xfrm>
            <a:off x="1752600" y="2371725"/>
            <a:ext cx="23622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</a:rPr>
              <a:t>syscall trap/return</a:t>
            </a:r>
          </a:p>
        </p:txBody>
      </p:sp>
      <p:sp>
        <p:nvSpPr>
          <p:cNvPr id="18439" name="Text Box 93"/>
          <p:cNvSpPr txBox="1">
            <a:spLocks noChangeArrowheads="1"/>
          </p:cNvSpPr>
          <p:nvPr/>
        </p:nvSpPr>
        <p:spPr bwMode="auto">
          <a:xfrm>
            <a:off x="5334000" y="2371725"/>
            <a:ext cx="1828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</a:rPr>
              <a:t>fault/return</a:t>
            </a:r>
          </a:p>
        </p:txBody>
      </p:sp>
      <p:sp>
        <p:nvSpPr>
          <p:cNvPr id="18440" name="Text Box 93"/>
          <p:cNvSpPr txBox="1">
            <a:spLocks noChangeArrowheads="1"/>
          </p:cNvSpPr>
          <p:nvPr/>
        </p:nvSpPr>
        <p:spPr bwMode="auto">
          <a:xfrm>
            <a:off x="3708400" y="5876925"/>
            <a:ext cx="2006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</a:rPr>
              <a:t>interrupt/return</a:t>
            </a:r>
          </a:p>
        </p:txBody>
      </p:sp>
      <p:sp>
        <p:nvSpPr>
          <p:cNvPr id="18441" name="Oval 67"/>
          <p:cNvSpPr>
            <a:spLocks noChangeArrowheads="1"/>
          </p:cNvSpPr>
          <p:nvPr/>
        </p:nvSpPr>
        <p:spPr bwMode="auto">
          <a:xfrm>
            <a:off x="5638800" y="-1295400"/>
            <a:ext cx="152400" cy="152400"/>
          </a:xfrm>
          <a:prstGeom prst="ellipse">
            <a:avLst/>
          </a:prstGeom>
          <a:solidFill>
            <a:srgbClr val="E8161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8442" name="Oval 54"/>
          <p:cNvSpPr>
            <a:spLocks noChangeArrowheads="1"/>
          </p:cNvSpPr>
          <p:nvPr/>
        </p:nvSpPr>
        <p:spPr bwMode="auto">
          <a:xfrm>
            <a:off x="7620000" y="-1295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grpSp>
        <p:nvGrpSpPr>
          <p:cNvPr id="18443" name="Group 13"/>
          <p:cNvGrpSpPr>
            <a:grpSpLocks/>
          </p:cNvGrpSpPr>
          <p:nvPr/>
        </p:nvGrpSpPr>
        <p:grpSpPr bwMode="auto">
          <a:xfrm>
            <a:off x="2790825" y="1890713"/>
            <a:ext cx="357188" cy="357187"/>
            <a:chOff x="4784" y="2819"/>
            <a:chExt cx="255" cy="255"/>
          </a:xfrm>
        </p:grpSpPr>
        <p:sp>
          <p:nvSpPr>
            <p:cNvPr id="18486" name="Oval 14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7" name="AutoShape 15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8" name="AutoShape 16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44" name="Group 78"/>
          <p:cNvGrpSpPr>
            <a:grpSpLocks/>
          </p:cNvGrpSpPr>
          <p:nvPr/>
        </p:nvGrpSpPr>
        <p:grpSpPr bwMode="auto">
          <a:xfrm>
            <a:off x="6016625" y="1866900"/>
            <a:ext cx="355600" cy="347663"/>
            <a:chOff x="5799138" y="3614737"/>
            <a:chExt cx="355600" cy="347663"/>
          </a:xfrm>
        </p:grpSpPr>
        <p:sp>
          <p:nvSpPr>
            <p:cNvPr id="18483" name="Oval 10"/>
            <p:cNvSpPr>
              <a:spLocks noChangeArrowheads="1"/>
            </p:cNvSpPr>
            <p:nvPr/>
          </p:nvSpPr>
          <p:spPr bwMode="auto">
            <a:xfrm>
              <a:off x="5799138" y="3614737"/>
              <a:ext cx="355600" cy="347663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AutoShape 11"/>
            <p:cNvSpPr>
              <a:spLocks noChangeArrowheads="1"/>
            </p:cNvSpPr>
            <p:nvPr/>
          </p:nvSpPr>
          <p:spPr bwMode="auto">
            <a:xfrm flipH="1">
              <a:off x="5922963" y="3692525"/>
              <a:ext cx="120650" cy="201612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" name="AutoShape 12"/>
            <p:cNvSpPr>
              <a:spLocks noChangeArrowheads="1"/>
            </p:cNvSpPr>
            <p:nvPr/>
          </p:nvSpPr>
          <p:spPr bwMode="auto">
            <a:xfrm rot="-8460389">
              <a:off x="5815013" y="3660775"/>
              <a:ext cx="42862" cy="4603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5" name="Text Box 93"/>
          <p:cNvSpPr txBox="1">
            <a:spLocks noChangeArrowheads="1"/>
          </p:cNvSpPr>
          <p:nvPr/>
        </p:nvSpPr>
        <p:spPr bwMode="auto">
          <a:xfrm>
            <a:off x="1219200" y="2895600"/>
            <a:ext cx="70104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000" b="1">
                <a:solidFill>
                  <a:srgbClr val="000000"/>
                </a:solidFill>
              </a:rPr>
              <a:t>system call layer</a:t>
            </a:r>
            <a:r>
              <a:rPr lang="en-US" sz="2000">
                <a:solidFill>
                  <a:srgbClr val="000000"/>
                </a:solidFill>
              </a:rPr>
              <a:t>: files, processes, IPC, thread syscalls</a:t>
            </a:r>
          </a:p>
          <a:p>
            <a:pPr defTabSz="914400" eaLnBrk="1" hangingPunct="1"/>
            <a:r>
              <a:rPr lang="en-US" sz="2000" b="1">
                <a:solidFill>
                  <a:srgbClr val="000000"/>
                </a:solidFill>
              </a:rPr>
              <a:t>fault entry</a:t>
            </a:r>
            <a:r>
              <a:rPr lang="en-US" sz="2000">
                <a:solidFill>
                  <a:srgbClr val="000000"/>
                </a:solidFill>
              </a:rPr>
              <a:t>: VM page faults, signals, etc.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8446" name="Text Box 93"/>
          <p:cNvSpPr txBox="1">
            <a:spLocks noChangeArrowheads="1"/>
          </p:cNvSpPr>
          <p:nvPr/>
        </p:nvSpPr>
        <p:spPr bwMode="auto">
          <a:xfrm>
            <a:off x="838200" y="5867400"/>
            <a:ext cx="3200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</a:rPr>
              <a:t>I/O completions</a:t>
            </a:r>
          </a:p>
        </p:txBody>
      </p:sp>
      <p:sp>
        <p:nvSpPr>
          <p:cNvPr id="18447" name="Text Box 93"/>
          <p:cNvSpPr txBox="1">
            <a:spLocks noChangeArrowheads="1"/>
          </p:cNvSpPr>
          <p:nvPr/>
        </p:nvSpPr>
        <p:spPr bwMode="auto">
          <a:xfrm>
            <a:off x="5181600" y="5867400"/>
            <a:ext cx="3200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</a:rPr>
              <a:t>timer ticks</a:t>
            </a:r>
          </a:p>
        </p:txBody>
      </p: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>
            <a:off x="533400" y="2819400"/>
            <a:ext cx="8153400" cy="0"/>
          </a:xfrm>
          <a:prstGeom prst="line">
            <a:avLst/>
          </a:prstGeom>
          <a:noFill/>
          <a:ln w="19050" cmpd="sng">
            <a:solidFill>
              <a:schemeClr val="accent6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533400" y="3733800"/>
            <a:ext cx="8153400" cy="0"/>
          </a:xfrm>
          <a:prstGeom prst="line">
            <a:avLst/>
          </a:prstGeom>
          <a:noFill/>
          <a:ln w="19050" cmpd="sng">
            <a:solidFill>
              <a:schemeClr val="accent6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0" name="Text Box 93"/>
          <p:cNvSpPr txBox="1">
            <a:spLocks noChangeArrowheads="1"/>
          </p:cNvSpPr>
          <p:nvPr/>
        </p:nvSpPr>
        <p:spPr bwMode="auto">
          <a:xfrm>
            <a:off x="1219200" y="3810000"/>
            <a:ext cx="70104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000" b="1">
                <a:solidFill>
                  <a:srgbClr val="000000"/>
                </a:solidFill>
              </a:rPr>
              <a:t>thread/CPU/core management</a:t>
            </a:r>
            <a:r>
              <a:rPr lang="en-US" sz="2000">
                <a:solidFill>
                  <a:srgbClr val="000000"/>
                </a:solidFill>
              </a:rPr>
              <a:t>: sleep and ready queues</a:t>
            </a:r>
          </a:p>
          <a:p>
            <a:pPr defTabSz="914400" eaLnBrk="1" hangingPunct="1"/>
            <a:r>
              <a:rPr lang="en-US" sz="2000" b="1">
                <a:solidFill>
                  <a:srgbClr val="000000"/>
                </a:solidFill>
              </a:rPr>
              <a:t>memory management</a:t>
            </a:r>
            <a:r>
              <a:rPr lang="en-US" sz="2000">
                <a:solidFill>
                  <a:srgbClr val="000000"/>
                </a:solidFill>
              </a:rPr>
              <a:t>: block/page cache</a:t>
            </a: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18451" name="Group 4"/>
          <p:cNvGrpSpPr>
            <a:grpSpLocks/>
          </p:cNvGrpSpPr>
          <p:nvPr/>
        </p:nvGrpSpPr>
        <p:grpSpPr bwMode="auto">
          <a:xfrm>
            <a:off x="1393825" y="4740275"/>
            <a:ext cx="355600" cy="347663"/>
            <a:chOff x="3689" y="1658"/>
            <a:chExt cx="576" cy="576"/>
          </a:xfrm>
        </p:grpSpPr>
        <p:grpSp>
          <p:nvGrpSpPr>
            <p:cNvPr id="18479" name="Group 5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18481" name="Oval 6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2" name="AutoShape 7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80" name="AutoShape 8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52" name="Oval 10"/>
          <p:cNvSpPr>
            <a:spLocks noChangeArrowheads="1"/>
          </p:cNvSpPr>
          <p:nvPr/>
        </p:nvSpPr>
        <p:spPr bwMode="auto">
          <a:xfrm>
            <a:off x="1912938" y="4746625"/>
            <a:ext cx="355600" cy="347663"/>
          </a:xfrm>
          <a:prstGeom prst="ellipse">
            <a:avLst/>
          </a:prstGeom>
          <a:solidFill>
            <a:srgbClr val="738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AutoShape 11"/>
          <p:cNvSpPr>
            <a:spLocks noChangeArrowheads="1"/>
          </p:cNvSpPr>
          <p:nvPr/>
        </p:nvSpPr>
        <p:spPr bwMode="auto">
          <a:xfrm flipH="1">
            <a:off x="2036763" y="4824413"/>
            <a:ext cx="120650" cy="201612"/>
          </a:xfrm>
          <a:prstGeom prst="lightningBol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AutoShape 12"/>
          <p:cNvSpPr>
            <a:spLocks noChangeArrowheads="1"/>
          </p:cNvSpPr>
          <p:nvPr/>
        </p:nvSpPr>
        <p:spPr bwMode="auto">
          <a:xfrm rot="-8460389">
            <a:off x="1928813" y="4792663"/>
            <a:ext cx="42862" cy="460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55" name="Group 13"/>
          <p:cNvGrpSpPr>
            <a:grpSpLocks/>
          </p:cNvGrpSpPr>
          <p:nvPr/>
        </p:nvGrpSpPr>
        <p:grpSpPr bwMode="auto">
          <a:xfrm>
            <a:off x="2462213" y="4748213"/>
            <a:ext cx="357187" cy="357187"/>
            <a:chOff x="4784" y="2819"/>
            <a:chExt cx="255" cy="255"/>
          </a:xfrm>
        </p:grpSpPr>
        <p:sp>
          <p:nvSpPr>
            <p:cNvPr id="18476" name="Oval 14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AutoShape 15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AutoShape 16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56" name="Rectangle 74"/>
          <p:cNvSpPr>
            <a:spLocks noChangeArrowheads="1"/>
          </p:cNvSpPr>
          <p:nvPr/>
        </p:nvSpPr>
        <p:spPr bwMode="auto">
          <a:xfrm>
            <a:off x="1219200" y="4648200"/>
            <a:ext cx="1752600" cy="5334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8457" name="Rectangle 58"/>
          <p:cNvSpPr>
            <a:spLocks noChangeArrowheads="1"/>
          </p:cNvSpPr>
          <p:nvPr/>
        </p:nvSpPr>
        <p:spPr bwMode="auto">
          <a:xfrm>
            <a:off x="1066800" y="5181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/>
            <a:r>
              <a:rPr lang="en-US" sz="1800" b="1">
                <a:solidFill>
                  <a:srgbClr val="000000"/>
                </a:solidFill>
                <a:cs typeface="Arial" charset="0"/>
              </a:rPr>
              <a:t>sleep queue</a:t>
            </a: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8458" name="Group 5"/>
          <p:cNvGrpSpPr>
            <a:grpSpLocks/>
          </p:cNvGrpSpPr>
          <p:nvPr/>
        </p:nvGrpSpPr>
        <p:grpSpPr bwMode="auto">
          <a:xfrm>
            <a:off x="3756025" y="4740275"/>
            <a:ext cx="355600" cy="347663"/>
            <a:chOff x="4269" y="2781"/>
            <a:chExt cx="576" cy="576"/>
          </a:xfrm>
        </p:grpSpPr>
        <p:sp>
          <p:nvSpPr>
            <p:cNvPr id="18474" name="Oval 6"/>
            <p:cNvSpPr>
              <a:spLocks noChangeArrowheads="1"/>
            </p:cNvSpPr>
            <p:nvPr/>
          </p:nvSpPr>
          <p:spPr bwMode="auto">
            <a:xfrm>
              <a:off x="4269" y="2781"/>
              <a:ext cx="576" cy="5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5" name="AutoShape 7"/>
            <p:cNvSpPr>
              <a:spLocks noChangeArrowheads="1"/>
            </p:cNvSpPr>
            <p:nvPr/>
          </p:nvSpPr>
          <p:spPr bwMode="auto">
            <a:xfrm flipH="1">
              <a:off x="4469" y="2908"/>
              <a:ext cx="197" cy="336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59" name="AutoShape 8"/>
          <p:cNvSpPr>
            <a:spLocks noChangeArrowheads="1"/>
          </p:cNvSpPr>
          <p:nvPr/>
        </p:nvSpPr>
        <p:spPr bwMode="auto">
          <a:xfrm rot="-8460389">
            <a:off x="3771900" y="4786313"/>
            <a:ext cx="42863" cy="460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60" name="Group 4"/>
          <p:cNvGrpSpPr>
            <a:grpSpLocks/>
          </p:cNvGrpSpPr>
          <p:nvPr/>
        </p:nvGrpSpPr>
        <p:grpSpPr bwMode="auto">
          <a:xfrm>
            <a:off x="4275138" y="4746625"/>
            <a:ext cx="355600" cy="347663"/>
            <a:chOff x="5799138" y="3614737"/>
            <a:chExt cx="355600" cy="347663"/>
          </a:xfrm>
        </p:grpSpPr>
        <p:sp>
          <p:nvSpPr>
            <p:cNvPr id="18471" name="Oval 10"/>
            <p:cNvSpPr>
              <a:spLocks noChangeArrowheads="1"/>
            </p:cNvSpPr>
            <p:nvPr/>
          </p:nvSpPr>
          <p:spPr bwMode="auto">
            <a:xfrm>
              <a:off x="5799138" y="3614737"/>
              <a:ext cx="355600" cy="347663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2" name="AutoShape 11"/>
            <p:cNvSpPr>
              <a:spLocks noChangeArrowheads="1"/>
            </p:cNvSpPr>
            <p:nvPr/>
          </p:nvSpPr>
          <p:spPr bwMode="auto">
            <a:xfrm flipH="1">
              <a:off x="5922963" y="3692525"/>
              <a:ext cx="120650" cy="201612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AutoShape 12"/>
            <p:cNvSpPr>
              <a:spLocks noChangeArrowheads="1"/>
            </p:cNvSpPr>
            <p:nvPr/>
          </p:nvSpPr>
          <p:spPr bwMode="auto">
            <a:xfrm rot="-8460389">
              <a:off x="5815013" y="3660775"/>
              <a:ext cx="42862" cy="4603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" name="Oval 14"/>
          <p:cNvSpPr>
            <a:spLocks noChangeArrowheads="1"/>
          </p:cNvSpPr>
          <p:nvPr/>
        </p:nvSpPr>
        <p:spPr bwMode="auto">
          <a:xfrm>
            <a:off x="4824413" y="4748213"/>
            <a:ext cx="357187" cy="357187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2" name="AutoShape 15"/>
          <p:cNvSpPr>
            <a:spLocks noChangeArrowheads="1"/>
          </p:cNvSpPr>
          <p:nvPr/>
        </p:nvSpPr>
        <p:spPr bwMode="auto">
          <a:xfrm flipH="1">
            <a:off x="4949825" y="4826000"/>
            <a:ext cx="120650" cy="209550"/>
          </a:xfrm>
          <a:prstGeom prst="lightningBol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AutoShape 16"/>
          <p:cNvSpPr>
            <a:spLocks noChangeArrowheads="1"/>
          </p:cNvSpPr>
          <p:nvPr/>
        </p:nvSpPr>
        <p:spPr bwMode="auto">
          <a:xfrm rot="-8460389">
            <a:off x="4840288" y="4795838"/>
            <a:ext cx="42862" cy="460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Rectangle 74"/>
          <p:cNvSpPr>
            <a:spLocks noChangeArrowheads="1"/>
          </p:cNvSpPr>
          <p:nvPr/>
        </p:nvSpPr>
        <p:spPr bwMode="auto">
          <a:xfrm>
            <a:off x="3581400" y="4648200"/>
            <a:ext cx="1752600" cy="5334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8465" name="Rectangle 58"/>
          <p:cNvSpPr>
            <a:spLocks noChangeArrowheads="1"/>
          </p:cNvSpPr>
          <p:nvPr/>
        </p:nvSpPr>
        <p:spPr bwMode="auto">
          <a:xfrm>
            <a:off x="3505200" y="5181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/>
            <a:r>
              <a:rPr lang="en-US" sz="1800" b="1">
                <a:solidFill>
                  <a:srgbClr val="000000"/>
                </a:solidFill>
                <a:cs typeface="Arial" charset="0"/>
              </a:rPr>
              <a:t>ready queue</a:t>
            </a: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466" name="Line 40"/>
          <p:cNvSpPr>
            <a:spLocks noChangeShapeType="1"/>
          </p:cNvSpPr>
          <p:nvPr/>
        </p:nvSpPr>
        <p:spPr bwMode="auto">
          <a:xfrm rot="16200000" flipH="1">
            <a:off x="3276600" y="4648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6477000" y="4343400"/>
            <a:ext cx="17526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8468" name="Rectangle 2"/>
          <p:cNvSpPr>
            <a:spLocks noChangeArrowheads="1"/>
          </p:cNvSpPr>
          <p:nvPr/>
        </p:nvSpPr>
        <p:spPr bwMode="auto">
          <a:xfrm>
            <a:off x="6907213" y="4400550"/>
            <a:ext cx="941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policy</a:t>
            </a:r>
            <a:endParaRPr lang="en-US" sz="2800"/>
          </a:p>
        </p:txBody>
      </p:sp>
      <p:sp>
        <p:nvSpPr>
          <p:cNvPr id="64" name="Rectangle 63"/>
          <p:cNvSpPr/>
          <p:nvPr/>
        </p:nvSpPr>
        <p:spPr bwMode="auto">
          <a:xfrm>
            <a:off x="6477000" y="5029200"/>
            <a:ext cx="17526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8470" name="Rectangle 64"/>
          <p:cNvSpPr>
            <a:spLocks noChangeArrowheads="1"/>
          </p:cNvSpPr>
          <p:nvPr/>
        </p:nvSpPr>
        <p:spPr bwMode="auto">
          <a:xfrm>
            <a:off x="6907213" y="5086350"/>
            <a:ext cx="941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policy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3910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" charset="0"/>
                <a:ea typeface="ＭＳ Ｐゴシック" charset="0"/>
              </a:rPr>
              <a:t>Separation of policy and mechanism</a:t>
            </a:r>
          </a:p>
        </p:txBody>
      </p:sp>
      <p:sp>
        <p:nvSpPr>
          <p:cNvPr id="1945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</a:rPr>
              <a:t>Every OS platform has mechanisms that enable it to mediate access to machine resources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.  </a:t>
            </a:r>
            <a:r>
              <a:rPr lang="en-US" sz="2400" dirty="0" err="1" smtClean="0">
                <a:latin typeface="Arial" charset="0"/>
                <a:ea typeface="ＭＳ Ｐゴシック" charset="0"/>
              </a:rPr>
              <a:t>E.g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: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Gain control of core by timer </a:t>
            </a:r>
            <a:r>
              <a:rPr lang="en-US" sz="2000" b="1" dirty="0">
                <a:latin typeface="Arial" charset="0"/>
                <a:ea typeface="ＭＳ Ｐゴシック" charset="0"/>
              </a:rPr>
              <a:t>interrupts</a:t>
            </a:r>
          </a:p>
          <a:p>
            <a:pPr lvl="1"/>
            <a:r>
              <a:rPr lang="en-US" sz="2000" b="1" dirty="0">
                <a:latin typeface="Arial" charset="0"/>
                <a:ea typeface="ＭＳ Ｐゴシック" charset="0"/>
              </a:rPr>
              <a:t>Fault</a:t>
            </a:r>
            <a:r>
              <a:rPr lang="en-US" sz="2000" dirty="0">
                <a:latin typeface="Arial" charset="0"/>
                <a:ea typeface="ＭＳ Ｐゴシック" charset="0"/>
              </a:rPr>
              <a:t> on access to non-resident virtual memory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I/O through system call </a:t>
            </a:r>
            <a:r>
              <a:rPr lang="en-US" sz="2000" b="1" dirty="0">
                <a:latin typeface="Arial" charset="0"/>
                <a:ea typeface="ＭＳ Ｐゴシック" charset="0"/>
              </a:rPr>
              <a:t>traps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Internal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protected (kernel) code </a:t>
            </a:r>
            <a:r>
              <a:rPr lang="en-US" sz="2000" dirty="0">
                <a:latin typeface="Arial" charset="0"/>
                <a:ea typeface="ＭＳ Ｐゴシック" charset="0"/>
              </a:rPr>
              <a:t>and data structures to track resource usage and allocate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resources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</a:rPr>
              <a:t>But the mechanisms do not and must/should not </a:t>
            </a:r>
            <a:r>
              <a:rPr lang="en-US" sz="2400" b="1" dirty="0">
                <a:latin typeface="Arial" charset="0"/>
                <a:ea typeface="ＭＳ Ｐゴシック" charset="0"/>
              </a:rPr>
              <a:t>determine</a:t>
            </a:r>
            <a:r>
              <a:rPr lang="en-US" sz="2400" dirty="0">
                <a:latin typeface="Arial" charset="0"/>
                <a:ea typeface="ＭＳ Ｐゴシック" charset="0"/>
              </a:rPr>
              <a:t> the policy.</a:t>
            </a:r>
          </a:p>
          <a:p>
            <a:r>
              <a:rPr lang="en-US" sz="2400" dirty="0">
                <a:latin typeface="Arial" charset="0"/>
                <a:ea typeface="ＭＳ Ｐゴシック" charset="0"/>
              </a:rPr>
              <a:t>We might want to change the policy!</a:t>
            </a:r>
          </a:p>
        </p:txBody>
      </p:sp>
    </p:spTree>
    <p:extLst>
      <p:ext uri="{BB962C8B-B14F-4D97-AF65-F5344CB8AC3E}">
        <p14:creationId xmlns:p14="http://schemas.microsoft.com/office/powerpoint/2010/main" val="350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sharing vs. space sharing</a:t>
            </a:r>
            <a:endParaRPr lang="en-US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206750" y="2209800"/>
            <a:ext cx="977900" cy="673100"/>
            <a:chOff x="2020" y="1828"/>
            <a:chExt cx="616" cy="424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020" y="1876"/>
              <a:ext cx="616" cy="32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104" y="1828"/>
              <a:ext cx="74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478" y="2212"/>
              <a:ext cx="74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478" y="1828"/>
              <a:ext cx="74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104" y="2212"/>
              <a:ext cx="74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1149350" y="2209800"/>
            <a:ext cx="1130300" cy="673100"/>
            <a:chOff x="724" y="1828"/>
            <a:chExt cx="712" cy="424"/>
          </a:xfrm>
        </p:grpSpPr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724" y="1876"/>
              <a:ext cx="712" cy="32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1" name="Rectangle 23"/>
            <p:cNvSpPr>
              <a:spLocks noChangeArrowheads="1"/>
            </p:cNvSpPr>
            <p:nvPr/>
          </p:nvSpPr>
          <p:spPr bwMode="auto">
            <a:xfrm>
              <a:off x="820" y="1828"/>
              <a:ext cx="88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1252" y="2212"/>
              <a:ext cx="88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1252" y="1828"/>
              <a:ext cx="88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820" y="2212"/>
              <a:ext cx="88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</p:grp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2749550" y="2057400"/>
            <a:ext cx="1816100" cy="977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en-US" sz="1800">
              <a:solidFill>
                <a:srgbClr val="003367"/>
              </a:solidFill>
              <a:cs typeface="Arial" charset="0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920750" y="2057400"/>
            <a:ext cx="1816100" cy="977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en-US" sz="1800">
              <a:solidFill>
                <a:srgbClr val="003367"/>
              </a:solidFill>
              <a:cs typeface="Arial" charset="0"/>
            </a:endParaRPr>
          </a:p>
        </p:txBody>
      </p:sp>
      <p:sp>
        <p:nvSpPr>
          <p:cNvPr id="17" name="Rectangle 35" descr="20%"/>
          <p:cNvSpPr>
            <a:spLocks noChangeArrowheads="1"/>
          </p:cNvSpPr>
          <p:nvPr/>
        </p:nvSpPr>
        <p:spPr bwMode="auto">
          <a:xfrm>
            <a:off x="2362200" y="2279650"/>
            <a:ext cx="304800" cy="609600"/>
          </a:xfrm>
          <a:prstGeom prst="rect">
            <a:avLst/>
          </a:prstGeom>
          <a:pattFill prst="pct20">
            <a:fgClr>
              <a:srgbClr val="666699"/>
            </a:fgClr>
            <a:bgClr>
              <a:srgbClr val="FFFFFF"/>
            </a:bgClr>
          </a:pattFill>
          <a:ln w="12700">
            <a:solidFill>
              <a:srgbClr val="333399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>
              <a:solidFill>
                <a:srgbClr val="003367"/>
              </a:solidFill>
              <a:cs typeface="Arial" charset="0"/>
            </a:endParaRPr>
          </a:p>
        </p:txBody>
      </p:sp>
      <p:sp>
        <p:nvSpPr>
          <p:cNvPr id="18" name="Rectangle 36" descr="20%"/>
          <p:cNvSpPr>
            <a:spLocks noChangeArrowheads="1"/>
          </p:cNvSpPr>
          <p:nvPr/>
        </p:nvSpPr>
        <p:spPr bwMode="auto">
          <a:xfrm>
            <a:off x="2819400" y="2279650"/>
            <a:ext cx="304800" cy="609600"/>
          </a:xfrm>
          <a:prstGeom prst="rect">
            <a:avLst/>
          </a:prstGeom>
          <a:pattFill prst="pct20">
            <a:fgClr>
              <a:srgbClr val="666699"/>
            </a:fgClr>
            <a:bgClr>
              <a:srgbClr val="FFFFFF"/>
            </a:bgClr>
          </a:pattFill>
          <a:ln w="12700">
            <a:solidFill>
              <a:srgbClr val="333399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>
              <a:solidFill>
                <a:srgbClr val="003367"/>
              </a:solidFill>
              <a:cs typeface="Arial" charset="0"/>
            </a:endParaRPr>
          </a:p>
        </p:txBody>
      </p:sp>
      <p:sp>
        <p:nvSpPr>
          <p:cNvPr id="19" name="Rectangle 37" descr="20%"/>
          <p:cNvSpPr>
            <a:spLocks noChangeArrowheads="1"/>
          </p:cNvSpPr>
          <p:nvPr/>
        </p:nvSpPr>
        <p:spPr bwMode="auto">
          <a:xfrm>
            <a:off x="4267200" y="2279650"/>
            <a:ext cx="304800" cy="609600"/>
          </a:xfrm>
          <a:prstGeom prst="rect">
            <a:avLst/>
          </a:prstGeom>
          <a:pattFill prst="pct20">
            <a:fgClr>
              <a:srgbClr val="666699"/>
            </a:fgClr>
            <a:bgClr>
              <a:srgbClr val="FFFFFF"/>
            </a:bgClr>
          </a:pattFill>
          <a:ln w="12700">
            <a:solidFill>
              <a:srgbClr val="333399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>
              <a:solidFill>
                <a:srgbClr val="003367"/>
              </a:solidFill>
              <a:cs typeface="Arial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429000" y="4419600"/>
            <a:ext cx="4114800" cy="1785938"/>
            <a:chOff x="6934200" y="5562600"/>
            <a:chExt cx="2057400" cy="947738"/>
          </a:xfrm>
        </p:grpSpPr>
        <p:sp>
          <p:nvSpPr>
            <p:cNvPr id="21" name="Rectangle 1"/>
            <p:cNvSpPr>
              <a:spLocks noChangeArrowheads="1"/>
            </p:cNvSpPr>
            <p:nvPr/>
          </p:nvSpPr>
          <p:spPr bwMode="auto">
            <a:xfrm>
              <a:off x="7013575" y="5562600"/>
              <a:ext cx="1749425" cy="94773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>
              <a:off x="7092950" y="5881688"/>
              <a:ext cx="712788" cy="12858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Rectangle 38"/>
            <p:cNvSpPr>
              <a:spLocks noChangeArrowheads="1"/>
            </p:cNvSpPr>
            <p:nvPr/>
          </p:nvSpPr>
          <p:spPr bwMode="auto">
            <a:xfrm>
              <a:off x="7815263" y="5735638"/>
              <a:ext cx="141287" cy="146050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Rectangle 55"/>
            <p:cNvSpPr>
              <a:spLocks noChangeArrowheads="1"/>
            </p:cNvSpPr>
            <p:nvPr/>
          </p:nvSpPr>
          <p:spPr bwMode="auto">
            <a:xfrm>
              <a:off x="7972425" y="6015038"/>
              <a:ext cx="139700" cy="14605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Line 67"/>
            <p:cNvSpPr>
              <a:spLocks noChangeShapeType="1"/>
            </p:cNvSpPr>
            <p:nvPr/>
          </p:nvSpPr>
          <p:spPr bwMode="auto">
            <a:xfrm>
              <a:off x="7970838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7"/>
            <p:cNvSpPr>
              <a:spLocks noChangeShapeType="1"/>
            </p:cNvSpPr>
            <p:nvPr/>
          </p:nvSpPr>
          <p:spPr bwMode="auto">
            <a:xfrm>
              <a:off x="8123238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67"/>
            <p:cNvSpPr>
              <a:spLocks noChangeShapeType="1"/>
            </p:cNvSpPr>
            <p:nvPr/>
          </p:nvSpPr>
          <p:spPr bwMode="auto">
            <a:xfrm>
              <a:off x="7813675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67"/>
            <p:cNvSpPr>
              <a:spLocks noChangeShapeType="1"/>
            </p:cNvSpPr>
            <p:nvPr/>
          </p:nvSpPr>
          <p:spPr bwMode="auto">
            <a:xfrm>
              <a:off x="8610600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67"/>
            <p:cNvSpPr>
              <a:spLocks noChangeShapeType="1"/>
            </p:cNvSpPr>
            <p:nvPr/>
          </p:nvSpPr>
          <p:spPr bwMode="auto">
            <a:xfrm>
              <a:off x="7092950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8129588" y="5891213"/>
              <a:ext cx="481012" cy="12858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Rectangle 302"/>
            <p:cNvSpPr>
              <a:spLocks noChangeArrowheads="1"/>
            </p:cNvSpPr>
            <p:nvPr/>
          </p:nvSpPr>
          <p:spPr bwMode="auto">
            <a:xfrm>
              <a:off x="6934200" y="6172200"/>
              <a:ext cx="2057400" cy="244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time </a:t>
              </a: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  <a:sym typeface="Wingdings"/>
                </a:rPr>
                <a:t>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Rectangle 302"/>
          <p:cNvSpPr>
            <a:spLocks noChangeArrowheads="1"/>
          </p:cNvSpPr>
          <p:nvPr/>
        </p:nvSpPr>
        <p:spPr bwMode="auto">
          <a:xfrm>
            <a:off x="838200" y="3124200"/>
            <a:ext cx="4114800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space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4" name="Rectangle 58"/>
          <p:cNvSpPr>
            <a:spLocks noChangeArrowheads="1"/>
          </p:cNvSpPr>
          <p:nvPr/>
        </p:nvSpPr>
        <p:spPr bwMode="auto">
          <a:xfrm>
            <a:off x="5638800" y="1828800"/>
            <a:ext cx="2667000" cy="16312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/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Two common modes of 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resource allocation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.  What kinds of resources do these work for?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2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Example: Processor Allocation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226425" cy="411162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0" dirty="0">
                <a:latin typeface="Arial" charset="0"/>
                <a:ea typeface="ＭＳ Ｐゴシック" charset="0"/>
              </a:rPr>
              <a:t>The key issue is: how should an OS allocate its CPU resources among contending demands?</a:t>
            </a:r>
          </a:p>
          <a:p>
            <a:pPr lvl="1"/>
            <a:r>
              <a:rPr lang="en-US" sz="2000" b="0" dirty="0">
                <a:latin typeface="Arial" charset="0"/>
                <a:ea typeface="ＭＳ Ｐゴシック" charset="0"/>
              </a:rPr>
              <a:t>We are concerned with </a:t>
            </a:r>
            <a:r>
              <a:rPr lang="en-US" sz="2000" dirty="0">
                <a:solidFill>
                  <a:srgbClr val="800000"/>
                </a:solidFill>
                <a:latin typeface="Arial" charset="0"/>
                <a:ea typeface="ＭＳ Ｐゴシック" charset="0"/>
              </a:rPr>
              <a:t>resource allocation policy</a:t>
            </a:r>
            <a:r>
              <a:rPr lang="en-US" sz="2000" b="0" dirty="0">
                <a:latin typeface="Arial" charset="0"/>
                <a:ea typeface="ＭＳ Ｐゴシック" charset="0"/>
              </a:rPr>
              <a:t>: how the OS uses underlying mechanisms to meet design goals.</a:t>
            </a:r>
          </a:p>
          <a:p>
            <a:pPr lvl="1"/>
            <a:r>
              <a:rPr lang="en-US" sz="2000" b="0" dirty="0">
                <a:latin typeface="Arial" charset="0"/>
                <a:ea typeface="ＭＳ Ｐゴシック" charset="0"/>
              </a:rPr>
              <a:t>Focus on OS kernel : user code can decide how to use the processor time it is given.</a:t>
            </a:r>
          </a:p>
          <a:p>
            <a:pPr lvl="1"/>
            <a:r>
              <a:rPr lang="en-US" sz="2000" b="0" dirty="0">
                <a:latin typeface="Arial" charset="0"/>
                <a:ea typeface="ＭＳ Ｐゴシック" charset="0"/>
              </a:rPr>
              <a:t>Which thread to run on a free core?  </a:t>
            </a:r>
          </a:p>
          <a:p>
            <a:pPr lvl="1"/>
            <a:r>
              <a:rPr lang="en-US" sz="2000" b="0" dirty="0">
                <a:latin typeface="Arial" charset="0"/>
                <a:ea typeface="ＭＳ Ｐゴシック" charset="0"/>
              </a:rPr>
              <a:t>For how long?  When to take the core back and give it to some other thread?  (</a:t>
            </a:r>
            <a:r>
              <a:rPr lang="en-US" sz="2000" dirty="0" err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timeslice</a:t>
            </a:r>
            <a:r>
              <a:rPr lang="en-US" sz="2000" b="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000" b="0" dirty="0">
                <a:latin typeface="Arial" charset="0"/>
                <a:ea typeface="ＭＳ Ｐゴシック" charset="0"/>
              </a:rPr>
              <a:t>or </a:t>
            </a:r>
            <a:r>
              <a:rPr lang="en-US" sz="2000" dirty="0">
                <a:solidFill>
                  <a:srgbClr val="651222"/>
                </a:solidFill>
                <a:latin typeface="Arial" charset="0"/>
                <a:ea typeface="ＭＳ Ｐゴシック" charset="0"/>
              </a:rPr>
              <a:t>quantum</a:t>
            </a:r>
            <a:r>
              <a:rPr lang="en-US" sz="2000" b="0" dirty="0">
                <a:latin typeface="Arial" charset="0"/>
                <a:ea typeface="ＭＳ Ｐゴシック" charset="0"/>
              </a:rPr>
              <a:t>)</a:t>
            </a:r>
          </a:p>
          <a:p>
            <a:pPr lvl="1"/>
            <a:r>
              <a:rPr lang="en-US" sz="2000" b="0" dirty="0">
                <a:latin typeface="Arial" charset="0"/>
                <a:ea typeface="ＭＳ Ｐゴシック" charset="0"/>
              </a:rPr>
              <a:t>What are the policy goals?</a:t>
            </a:r>
          </a:p>
          <a:p>
            <a:pPr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5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CPU Scheduling 101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6075"/>
            <a:ext cx="8001000" cy="2574925"/>
          </a:xfrm>
        </p:spPr>
        <p:txBody>
          <a:bodyPr/>
          <a:lstStyle/>
          <a:p>
            <a:pPr>
              <a:buFontTx/>
              <a:buNone/>
            </a:pP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The OS scheduler makes a sequence of </a:t>
            </a:r>
            <a:r>
              <a:rPr lang="ja-JP" altLang="en-US" sz="2000">
                <a:latin typeface="Arial" charset="0"/>
                <a:ea typeface="ＭＳ Ｐゴシック" charset="0"/>
                <a:cs typeface="Arial" charset="0"/>
              </a:rPr>
              <a:t>“</a:t>
            </a:r>
            <a:r>
              <a:rPr lang="en-US" altLang="ja-JP" sz="2000">
                <a:latin typeface="Arial" charset="0"/>
                <a:ea typeface="ＭＳ Ｐゴシック" charset="0"/>
                <a:cs typeface="Arial" charset="0"/>
              </a:rPr>
              <a:t>moves</a:t>
            </a:r>
            <a:r>
              <a:rPr lang="ja-JP" altLang="en-US" sz="2000">
                <a:latin typeface="Arial" charset="0"/>
                <a:ea typeface="ＭＳ Ｐゴシック" charset="0"/>
                <a:cs typeface="Arial" charset="0"/>
              </a:rPr>
              <a:t>”</a:t>
            </a:r>
            <a:r>
              <a:rPr lang="en-US" altLang="ja-JP" sz="2000"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Next move: if a CPU core is idle, pick a ready thread </a:t>
            </a:r>
            <a:r>
              <a:rPr lang="en-US" sz="200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t </a:t>
            </a: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from the ready pool and dispatch it (run it).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Scheduler’s choice is </a:t>
            </a:r>
            <a:r>
              <a:rPr lang="ja-JP" altLang="en-US" sz="2000">
                <a:latin typeface="Arial" charset="0"/>
                <a:ea typeface="ＭＳ Ｐゴシック" charset="0"/>
                <a:cs typeface="Arial" charset="0"/>
              </a:rPr>
              <a:t>“</a:t>
            </a:r>
            <a:r>
              <a:rPr lang="en-US" altLang="ja-JP" sz="2000">
                <a:latin typeface="Arial" charset="0"/>
                <a:ea typeface="ＭＳ Ｐゴシック" charset="0"/>
                <a:cs typeface="Arial" charset="0"/>
              </a:rPr>
              <a:t>nondeterministic</a:t>
            </a:r>
            <a:r>
              <a:rPr lang="ja-JP" altLang="en-US" sz="2000">
                <a:latin typeface="Arial" charset="0"/>
                <a:ea typeface="ＭＳ Ｐゴシック" charset="0"/>
                <a:cs typeface="Arial" charset="0"/>
              </a:rPr>
              <a:t>”</a:t>
            </a:r>
            <a:endParaRPr lang="en-US" altLang="ja-JP" sz="200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Scheduler’s choice determines interleaving of execution</a:t>
            </a:r>
          </a:p>
        </p:txBody>
      </p:sp>
      <p:sp>
        <p:nvSpPr>
          <p:cNvPr id="94211" name="AutoShape 4"/>
          <p:cNvSpPr>
            <a:spLocks noChangeArrowheads="1"/>
          </p:cNvSpPr>
          <p:nvPr/>
        </p:nvSpPr>
        <p:spPr bwMode="auto">
          <a:xfrm>
            <a:off x="3333750" y="3733800"/>
            <a:ext cx="2735263" cy="2198688"/>
          </a:xfrm>
          <a:prstGeom prst="irregularSeal1">
            <a:avLst/>
          </a:prstGeom>
          <a:solidFill>
            <a:srgbClr val="FFFFFF"/>
          </a:solidFill>
          <a:ln w="12700">
            <a:solidFill>
              <a:srgbClr val="333399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endParaRPr lang="en-US" sz="1400"/>
          </a:p>
        </p:txBody>
      </p:sp>
      <p:sp>
        <p:nvSpPr>
          <p:cNvPr id="94212" name="Text Box 5"/>
          <p:cNvSpPr txBox="1">
            <a:spLocks noChangeArrowheads="1"/>
          </p:cNvSpPr>
          <p:nvPr/>
        </p:nvSpPr>
        <p:spPr bwMode="auto">
          <a:xfrm>
            <a:off x="1192213" y="4940300"/>
            <a:ext cx="132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1"/>
                </a:solidFill>
                <a:cs typeface="Arial" charset="0"/>
              </a:rPr>
              <a:t>Wakeup</a:t>
            </a:r>
            <a:endParaRPr lang="en-US" sz="160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94213" name="AutoShape 6"/>
          <p:cNvCxnSpPr>
            <a:cxnSpLocks noChangeShapeType="1"/>
            <a:stCxn id="94212" idx="3"/>
            <a:endCxn id="94211" idx="1"/>
          </p:cNvCxnSpPr>
          <p:nvPr/>
        </p:nvCxnSpPr>
        <p:spPr bwMode="auto">
          <a:xfrm flipV="1">
            <a:off x="2516188" y="4610100"/>
            <a:ext cx="817562" cy="56038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333399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214" name="Text Box 7"/>
          <p:cNvSpPr txBox="1">
            <a:spLocks noChangeArrowheads="1"/>
          </p:cNvSpPr>
          <p:nvPr/>
        </p:nvSpPr>
        <p:spPr bwMode="auto">
          <a:xfrm>
            <a:off x="6694488" y="5159375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1"/>
                </a:solidFill>
                <a:cs typeface="Arial" charset="0"/>
              </a:rPr>
              <a:t>GetNextToRun</a:t>
            </a:r>
          </a:p>
        </p:txBody>
      </p:sp>
      <p:sp>
        <p:nvSpPr>
          <p:cNvPr id="94215" name="Text Box 8"/>
          <p:cNvSpPr txBox="1">
            <a:spLocks noChangeArrowheads="1"/>
          </p:cNvSpPr>
          <p:nvPr/>
        </p:nvSpPr>
        <p:spPr bwMode="auto">
          <a:xfrm>
            <a:off x="7467600" y="5986463"/>
            <a:ext cx="1258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cs typeface="Arial" charset="0"/>
              </a:rPr>
              <a:t>SWITCH()</a:t>
            </a:r>
            <a:endParaRPr lang="en-US" sz="180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94216" name="AutoShape 9"/>
          <p:cNvCxnSpPr>
            <a:cxnSpLocks noChangeShapeType="1"/>
            <a:stCxn id="94211" idx="3"/>
            <a:endCxn id="94214" idx="1"/>
          </p:cNvCxnSpPr>
          <p:nvPr/>
        </p:nvCxnSpPr>
        <p:spPr bwMode="auto">
          <a:xfrm>
            <a:off x="6069013" y="5086350"/>
            <a:ext cx="625475" cy="30321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333399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7" name="AutoShape 10"/>
          <p:cNvCxnSpPr>
            <a:cxnSpLocks noChangeShapeType="1"/>
            <a:stCxn id="94214" idx="2"/>
            <a:endCxn id="94215" idx="0"/>
          </p:cNvCxnSpPr>
          <p:nvPr/>
        </p:nvCxnSpPr>
        <p:spPr bwMode="auto">
          <a:xfrm rot="16200000" flipH="1">
            <a:off x="7785100" y="5673726"/>
            <a:ext cx="365125" cy="26035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333399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4218" name="Group 11"/>
          <p:cNvGrpSpPr>
            <a:grpSpLocks/>
          </p:cNvGrpSpPr>
          <p:nvPr/>
        </p:nvGrpSpPr>
        <p:grpSpPr bwMode="auto">
          <a:xfrm>
            <a:off x="812800" y="4251325"/>
            <a:ext cx="350838" cy="350838"/>
            <a:chOff x="788" y="3479"/>
            <a:chExt cx="221" cy="221"/>
          </a:xfrm>
        </p:grpSpPr>
        <p:sp>
          <p:nvSpPr>
            <p:cNvPr id="94232" name="Oval 12"/>
            <p:cNvSpPr>
              <a:spLocks noChangeArrowheads="1"/>
            </p:cNvSpPr>
            <p:nvPr/>
          </p:nvSpPr>
          <p:spPr bwMode="auto">
            <a:xfrm>
              <a:off x="788" y="3479"/>
              <a:ext cx="221" cy="221"/>
            </a:xfrm>
            <a:prstGeom prst="ellipse">
              <a:avLst/>
            </a:prstGeom>
            <a:solidFill>
              <a:srgbClr val="6666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3" name="AutoShape 13"/>
            <p:cNvSpPr>
              <a:spLocks noChangeArrowheads="1"/>
            </p:cNvSpPr>
            <p:nvPr/>
          </p:nvSpPr>
          <p:spPr bwMode="auto">
            <a:xfrm flipH="1">
              <a:off x="865" y="3528"/>
              <a:ext cx="75" cy="12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4" name="AutoShape 14"/>
            <p:cNvSpPr>
              <a:spLocks noChangeArrowheads="1"/>
            </p:cNvSpPr>
            <p:nvPr/>
          </p:nvSpPr>
          <p:spPr bwMode="auto">
            <a:xfrm rot="-8460389">
              <a:off x="798" y="3509"/>
              <a:ext cx="26" cy="2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0" name="Rectangle 15"/>
          <p:cNvSpPr>
            <a:spLocks noChangeArrowheads="1"/>
          </p:cNvSpPr>
          <p:nvPr/>
        </p:nvSpPr>
        <p:spPr bwMode="auto">
          <a:xfrm>
            <a:off x="4029075" y="4405313"/>
            <a:ext cx="1382713" cy="4000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ready pool</a:t>
            </a:r>
            <a:endParaRPr 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94220" name="Group 16"/>
          <p:cNvGrpSpPr>
            <a:grpSpLocks/>
          </p:cNvGrpSpPr>
          <p:nvPr/>
        </p:nvGrpSpPr>
        <p:grpSpPr bwMode="auto">
          <a:xfrm>
            <a:off x="4176713" y="4806950"/>
            <a:ext cx="355600" cy="355600"/>
            <a:chOff x="4784" y="2819"/>
            <a:chExt cx="255" cy="255"/>
          </a:xfrm>
        </p:grpSpPr>
        <p:sp>
          <p:nvSpPr>
            <p:cNvPr id="94229" name="Oval 17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0" name="AutoShape 18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1" name="AutoShape 19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221" name="Group 20"/>
          <p:cNvGrpSpPr>
            <a:grpSpLocks/>
          </p:cNvGrpSpPr>
          <p:nvPr/>
        </p:nvGrpSpPr>
        <p:grpSpPr bwMode="auto">
          <a:xfrm>
            <a:off x="4837113" y="4806950"/>
            <a:ext cx="355600" cy="355600"/>
            <a:chOff x="4201" y="2912"/>
            <a:chExt cx="255" cy="255"/>
          </a:xfrm>
        </p:grpSpPr>
        <p:sp>
          <p:nvSpPr>
            <p:cNvPr id="94226" name="Oval 21"/>
            <p:cNvSpPr>
              <a:spLocks noChangeArrowheads="1"/>
            </p:cNvSpPr>
            <p:nvPr/>
          </p:nvSpPr>
          <p:spPr bwMode="auto">
            <a:xfrm>
              <a:off x="4201" y="2912"/>
              <a:ext cx="255" cy="255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7" name="AutoShape 22"/>
            <p:cNvSpPr>
              <a:spLocks noChangeArrowheads="1"/>
            </p:cNvSpPr>
            <p:nvPr/>
          </p:nvSpPr>
          <p:spPr bwMode="auto">
            <a:xfrm flipH="1">
              <a:off x="4290" y="2968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8" name="AutoShape 23"/>
            <p:cNvSpPr>
              <a:spLocks noChangeArrowheads="1"/>
            </p:cNvSpPr>
            <p:nvPr/>
          </p:nvSpPr>
          <p:spPr bwMode="auto">
            <a:xfrm rot="-8460389">
              <a:off x="4212" y="2946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4222" name="AutoShape 24"/>
          <p:cNvCxnSpPr>
            <a:cxnSpLocks noChangeShapeType="1"/>
          </p:cNvCxnSpPr>
          <p:nvPr/>
        </p:nvCxnSpPr>
        <p:spPr bwMode="auto">
          <a:xfrm>
            <a:off x="4543425" y="4975225"/>
            <a:ext cx="303213" cy="1588"/>
          </a:xfrm>
          <a:prstGeom prst="curvedConnector3">
            <a:avLst>
              <a:gd name="adj1" fmla="val 49736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223" name="Rectangle 25"/>
          <p:cNvSpPr>
            <a:spLocks noChangeArrowheads="1"/>
          </p:cNvSpPr>
          <p:nvPr/>
        </p:nvSpPr>
        <p:spPr bwMode="auto">
          <a:xfrm>
            <a:off x="773113" y="4100513"/>
            <a:ext cx="1860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 i="1"/>
              <a:t>blocked</a:t>
            </a:r>
          </a:p>
          <a:p>
            <a:pPr algn="ctr"/>
            <a:r>
              <a:rPr lang="en-US" sz="2000" i="1"/>
              <a:t>threads</a:t>
            </a:r>
          </a:p>
        </p:txBody>
      </p:sp>
      <p:cxnSp>
        <p:nvCxnSpPr>
          <p:cNvPr id="94224" name="AutoShape 26"/>
          <p:cNvCxnSpPr>
            <a:cxnSpLocks noChangeShapeType="1"/>
            <a:stCxn id="94223" idx="1"/>
            <a:endCxn id="94212" idx="1"/>
          </p:cNvCxnSpPr>
          <p:nvPr/>
        </p:nvCxnSpPr>
        <p:spPr bwMode="auto">
          <a:xfrm rot="10800000" flipH="1" flipV="1">
            <a:off x="773113" y="4454525"/>
            <a:ext cx="419100" cy="715963"/>
          </a:xfrm>
          <a:prstGeom prst="curvedConnector3">
            <a:avLst>
              <a:gd name="adj1" fmla="val -54546"/>
            </a:avLst>
          </a:prstGeom>
          <a:noFill/>
          <a:ln w="28575">
            <a:solidFill>
              <a:srgbClr val="333399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225" name="Rectangle 27"/>
          <p:cNvSpPr>
            <a:spLocks noChangeArrowheads="1"/>
          </p:cNvSpPr>
          <p:nvPr/>
        </p:nvSpPr>
        <p:spPr bwMode="auto">
          <a:xfrm>
            <a:off x="6224588" y="4210050"/>
            <a:ext cx="2459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 i="1"/>
              <a:t>If timer expires, or wait/yield/terminate</a:t>
            </a:r>
          </a:p>
        </p:txBody>
      </p:sp>
    </p:spTree>
    <p:extLst>
      <p:ext uri="{BB962C8B-B14F-4D97-AF65-F5344CB8AC3E}">
        <p14:creationId xmlns:p14="http://schemas.microsoft.com/office/powerpoint/2010/main" val="113889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Goals of policy</a:t>
            </a:r>
          </a:p>
        </p:txBody>
      </p:sp>
      <p:sp>
        <p:nvSpPr>
          <p:cNvPr id="20482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6425" cy="2133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Share resources </a:t>
            </a:r>
            <a:r>
              <a:rPr lang="en-US" b="1" dirty="0">
                <a:latin typeface="Arial" charset="0"/>
                <a:ea typeface="ＭＳ Ｐゴシック" charset="0"/>
              </a:rPr>
              <a:t>fairly</a:t>
            </a:r>
            <a:r>
              <a:rPr lang="en-US" dirty="0">
                <a:latin typeface="Arial" charset="0"/>
                <a:ea typeface="ＭＳ Ｐゴシック" charset="0"/>
              </a:rPr>
              <a:t>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Use machine resources </a:t>
            </a:r>
            <a:r>
              <a:rPr lang="en-US" b="1" dirty="0">
                <a:latin typeface="Arial" charset="0"/>
                <a:ea typeface="ＭＳ Ｐゴシック" charset="0"/>
              </a:rPr>
              <a:t>efficiently</a:t>
            </a:r>
            <a:r>
              <a:rPr lang="en-US" dirty="0">
                <a:latin typeface="Arial" charset="0"/>
                <a:ea typeface="ＭＳ Ｐゴシック" charset="0"/>
              </a:rPr>
              <a:t>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Be </a:t>
            </a:r>
            <a:r>
              <a:rPr lang="en-US" b="1" dirty="0">
                <a:latin typeface="Arial" charset="0"/>
                <a:ea typeface="ＭＳ Ｐゴシック" charset="0"/>
              </a:rPr>
              <a:t>responsive</a:t>
            </a:r>
            <a:r>
              <a:rPr lang="en-US" dirty="0">
                <a:latin typeface="Arial" charset="0"/>
                <a:ea typeface="ＭＳ Ｐゴシック" charset="0"/>
              </a:rPr>
              <a:t> to user interaction.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457200" y="4114800"/>
            <a:ext cx="792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But what do these things mean?</a:t>
            </a:r>
          </a:p>
          <a:p>
            <a:r>
              <a:rPr lang="en-US" b="1"/>
              <a:t>How do we know if a policy is good or not?</a:t>
            </a:r>
          </a:p>
          <a:p>
            <a:r>
              <a:rPr lang="en-US" b="1"/>
              <a:t>What are the metrics?</a:t>
            </a:r>
          </a:p>
          <a:p>
            <a:r>
              <a:rPr lang="en-US" b="1"/>
              <a:t>What do we assume about the workload?</a:t>
            </a:r>
          </a:p>
        </p:txBody>
      </p:sp>
    </p:spTree>
    <p:extLst>
      <p:ext uri="{BB962C8B-B14F-4D97-AF65-F5344CB8AC3E}">
        <p14:creationId xmlns:p14="http://schemas.microsoft.com/office/powerpoint/2010/main" val="292271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MacOS</a:t>
            </a:r>
            <a:r>
              <a:rPr lang="en-US" dirty="0" smtClean="0"/>
              <a:t> x86-64 </a:t>
            </a:r>
            <a:r>
              <a:rPr lang="en-US" dirty="0" err="1" smtClean="0"/>
              <a:t>syscall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371600"/>
            <a:ext cx="701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section .data</a:t>
            </a:r>
          </a:p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hello_world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    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db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      "Hello World!", 0x0a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section .text</a:t>
            </a:r>
          </a:p>
          <a:p>
            <a:r>
              <a:rPr lang="hu-HU" sz="2000" dirty="0">
                <a:solidFill>
                  <a:schemeClr val="accent6">
                    <a:lumMod val="50000"/>
                  </a:schemeClr>
                </a:solidFill>
              </a:rPr>
              <a:t>global start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hu-HU" sz="2000" dirty="0">
                <a:solidFill>
                  <a:schemeClr val="accent6">
                    <a:lumMod val="50000"/>
                  </a:schemeClr>
                </a:solidFill>
              </a:rPr>
              <a:t>start:</a:t>
            </a:r>
          </a:p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mov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rax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, 0x2000004      ; System call write = 4</a:t>
            </a:r>
          </a:p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mov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rdi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, 1             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		;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Write to standard out = 1</a:t>
            </a:r>
          </a:p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mov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rsi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hello_world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   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	;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 address of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hello_world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string</a:t>
            </a:r>
          </a:p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mov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rdx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, 14            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		;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 size to write</a:t>
            </a:r>
          </a:p>
          <a:p>
            <a:r>
              <a:rPr lang="en-US" sz="2000" b="1" dirty="0" err="1">
                <a:solidFill>
                  <a:srgbClr val="651222"/>
                </a:solidFill>
              </a:rPr>
              <a:t>syscall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                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		;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Invoke the kernel</a:t>
            </a:r>
          </a:p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mov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rax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, 0x2000001      ; System call number for exit = 1</a:t>
            </a:r>
          </a:p>
          <a:p>
            <a:r>
              <a:rPr lang="sk-SK" sz="2000" dirty="0">
                <a:solidFill>
                  <a:schemeClr val="accent6">
                    <a:lumMod val="50000"/>
                  </a:schemeClr>
                </a:solidFill>
              </a:rPr>
              <a:t>mov rdi, 0              </a:t>
            </a:r>
            <a:r>
              <a:rPr lang="sk-SK" sz="2000" dirty="0" smtClean="0">
                <a:solidFill>
                  <a:schemeClr val="accent6">
                    <a:lumMod val="50000"/>
                  </a:schemeClr>
                </a:solidFill>
              </a:rPr>
              <a:t>		; </a:t>
            </a:r>
            <a:r>
              <a:rPr lang="sk-SK" sz="2000" dirty="0">
                <a:solidFill>
                  <a:schemeClr val="accent6">
                    <a:lumMod val="50000"/>
                  </a:schemeClr>
                </a:solidFill>
              </a:rPr>
              <a:t>Exit success = 0</a:t>
            </a:r>
          </a:p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syscall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                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		;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Invoke the kernel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http://</a:t>
            </a:r>
            <a:r>
              <a:rPr lang="en-US" sz="1800" dirty="0" err="1">
                <a:solidFill>
                  <a:schemeClr val="accent2"/>
                </a:solidFill>
              </a:rPr>
              <a:t>thexploit.com</a:t>
            </a:r>
            <a:r>
              <a:rPr lang="en-US" sz="1800" dirty="0">
                <a:solidFill>
                  <a:schemeClr val="accent2"/>
                </a:solidFill>
              </a:rPr>
              <a:t>/</a:t>
            </a:r>
            <a:r>
              <a:rPr lang="en-US" sz="1800" dirty="0" err="1">
                <a:solidFill>
                  <a:schemeClr val="accent2"/>
                </a:solidFill>
              </a:rPr>
              <a:t>secdev</a:t>
            </a:r>
            <a:r>
              <a:rPr lang="en-US" sz="1800" dirty="0">
                <a:solidFill>
                  <a:schemeClr val="accent2"/>
                </a:solidFill>
              </a:rPr>
              <a:t>/mac-os-x-64-bit-assembly-system-calls/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0" y="23622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Illustration only</a:t>
            </a:r>
            <a:r>
              <a:rPr lang="en-US" sz="1800" dirty="0" smtClean="0">
                <a:solidFill>
                  <a:schemeClr val="accent2"/>
                </a:solidFill>
              </a:rPr>
              <a:t>: this program writes “Hello World!” to standard output.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5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8"/>
          <p:cNvSpPr>
            <a:spLocks noChangeArrowheads="1"/>
          </p:cNvSpPr>
          <p:nvPr/>
        </p:nvSpPr>
        <p:spPr bwMode="auto">
          <a:xfrm>
            <a:off x="1447800" y="3651250"/>
            <a:ext cx="4876801" cy="2743199"/>
          </a:xfrm>
          <a:prstGeom prst="flowChartProcess">
            <a:avLst/>
          </a:prstGeom>
          <a:solidFill>
            <a:srgbClr val="99CC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6425" cy="1554163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Thread states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and transitions</a:t>
            </a: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3328988" y="3186113"/>
            <a:ext cx="1066800" cy="1066800"/>
          </a:xfrm>
          <a:prstGeom prst="ellipse">
            <a:avLst/>
          </a:prstGeom>
          <a:solidFill>
            <a:srgbClr val="618FFD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ea typeface="Arial" charset="0"/>
              </a:rPr>
              <a:t>running</a:t>
            </a: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5081588" y="5213350"/>
            <a:ext cx="1066800" cy="1066800"/>
          </a:xfrm>
          <a:prstGeom prst="ellipse">
            <a:avLst/>
          </a:prstGeom>
          <a:solidFill>
            <a:srgbClr val="618FFD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ea typeface="Arial" charset="0"/>
              </a:rPr>
              <a:t>ready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1576388" y="5213350"/>
            <a:ext cx="1066800" cy="1066800"/>
          </a:xfrm>
          <a:prstGeom prst="ellipse">
            <a:avLst/>
          </a:prstGeom>
          <a:solidFill>
            <a:srgbClr val="618FFD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ea typeface="Arial" charset="0"/>
              </a:rPr>
              <a:t>blocked</a:t>
            </a:r>
          </a:p>
        </p:txBody>
      </p:sp>
      <p:cxnSp>
        <p:nvCxnSpPr>
          <p:cNvPr id="29701" name="AutoShape 6"/>
          <p:cNvCxnSpPr>
            <a:cxnSpLocks noChangeShapeType="1"/>
          </p:cNvCxnSpPr>
          <p:nvPr/>
        </p:nvCxnSpPr>
        <p:spPr bwMode="auto">
          <a:xfrm flipH="1">
            <a:off x="2432050" y="4056063"/>
            <a:ext cx="996950" cy="127158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AutoShape 7"/>
          <p:cNvCxnSpPr>
            <a:cxnSpLocks noChangeShapeType="1"/>
            <a:stCxn id="17" idx="6"/>
            <a:endCxn id="16" idx="2"/>
          </p:cNvCxnSpPr>
          <p:nvPr/>
        </p:nvCxnSpPr>
        <p:spPr bwMode="auto">
          <a:xfrm>
            <a:off x="2643188" y="5746750"/>
            <a:ext cx="243840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AutoShape 11"/>
          <p:cNvCxnSpPr>
            <a:cxnSpLocks noChangeShapeType="1"/>
            <a:stCxn id="15" idx="6"/>
            <a:endCxn id="16" idx="0"/>
          </p:cNvCxnSpPr>
          <p:nvPr/>
        </p:nvCxnSpPr>
        <p:spPr bwMode="auto">
          <a:xfrm>
            <a:off x="4395788" y="3719513"/>
            <a:ext cx="1219200" cy="1493837"/>
          </a:xfrm>
          <a:prstGeom prst="curvedConnector2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354638" y="3863975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kern="0">
              <a:solidFill>
                <a:sysClr val="windowText" lastClr="000000"/>
              </a:solidFill>
              <a:ea typeface="Arial" charset="0"/>
            </a:endParaRPr>
          </a:p>
        </p:txBody>
      </p:sp>
      <p:cxnSp>
        <p:nvCxnSpPr>
          <p:cNvPr id="29705" name="AutoShape 13"/>
          <p:cNvCxnSpPr>
            <a:cxnSpLocks noChangeShapeType="1"/>
            <a:stCxn id="16" idx="1"/>
            <a:endCxn id="15" idx="5"/>
          </p:cNvCxnSpPr>
          <p:nvPr/>
        </p:nvCxnSpPr>
        <p:spPr bwMode="auto">
          <a:xfrm flipH="1" flipV="1">
            <a:off x="4240213" y="4097338"/>
            <a:ext cx="996950" cy="127158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8" name="Rectangle 58"/>
          <p:cNvSpPr>
            <a:spLocks noChangeArrowheads="1"/>
          </p:cNvSpPr>
          <p:nvPr/>
        </p:nvSpPr>
        <p:spPr bwMode="auto">
          <a:xfrm>
            <a:off x="2444750" y="4459565"/>
            <a:ext cx="1136650" cy="369332"/>
          </a:xfrm>
          <a:prstGeom prst="rect">
            <a:avLst/>
          </a:prstGeom>
          <a:solidFill>
            <a:srgbClr val="99CCFF"/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/>
          <a:p>
            <a:pPr algn="ctr" defTabSz="914400"/>
            <a:r>
              <a:rPr lang="en-US" sz="2000" b="1" dirty="0">
                <a:solidFill>
                  <a:srgbClr val="000000"/>
                </a:solidFill>
              </a:rPr>
              <a:t>sleep</a:t>
            </a:r>
            <a:endParaRPr lang="en-US" sz="1800" b="1" dirty="0">
              <a:solidFill>
                <a:srgbClr val="000000"/>
              </a:solidFill>
            </a:endParaRPr>
          </a:p>
        </p:txBody>
      </p:sp>
      <p:grpSp>
        <p:nvGrpSpPr>
          <p:cNvPr id="29709" name="Group 56"/>
          <p:cNvGrpSpPr>
            <a:grpSpLocks/>
          </p:cNvGrpSpPr>
          <p:nvPr/>
        </p:nvGrpSpPr>
        <p:grpSpPr bwMode="auto">
          <a:xfrm>
            <a:off x="1019175" y="6089650"/>
            <a:ext cx="809625" cy="692150"/>
            <a:chOff x="7696200" y="2812458"/>
            <a:chExt cx="808973" cy="692742"/>
          </a:xfrm>
        </p:grpSpPr>
        <p:sp>
          <p:nvSpPr>
            <p:cNvPr id="29718" name="Octagon 57"/>
            <p:cNvSpPr>
              <a:spLocks noChangeArrowheads="1"/>
            </p:cNvSpPr>
            <p:nvPr/>
          </p:nvSpPr>
          <p:spPr bwMode="auto">
            <a:xfrm>
              <a:off x="7754315" y="2812458"/>
              <a:ext cx="692742" cy="692742"/>
            </a:xfrm>
            <a:prstGeom prst="octagon">
              <a:avLst>
                <a:gd name="adj" fmla="val 29287"/>
              </a:avLst>
            </a:prstGeom>
            <a:solidFill>
              <a:srgbClr val="E8161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7696200" y="2974163"/>
              <a:ext cx="8089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 dirty="0">
                  <a:cs typeface="Arial" charset="0"/>
                </a:rPr>
                <a:t>STOP</a:t>
              </a:r>
              <a:endParaRPr lang="en-US" sz="1400" dirty="0">
                <a:cs typeface="Arial" charset="0"/>
              </a:endParaRPr>
            </a:p>
          </p:txBody>
        </p:sp>
      </p:grpSp>
      <p:grpSp>
        <p:nvGrpSpPr>
          <p:cNvPr id="29710" name="Group 113"/>
          <p:cNvGrpSpPr>
            <a:grpSpLocks/>
          </p:cNvGrpSpPr>
          <p:nvPr/>
        </p:nvGrpSpPr>
        <p:grpSpPr bwMode="auto">
          <a:xfrm>
            <a:off x="2332038" y="6089650"/>
            <a:ext cx="792162" cy="639762"/>
            <a:chOff x="1905000" y="2895599"/>
            <a:chExt cx="792162" cy="639765"/>
          </a:xfrm>
        </p:grpSpPr>
        <p:sp>
          <p:nvSpPr>
            <p:cNvPr id="29716" name="Merge 60"/>
            <p:cNvSpPr>
              <a:spLocks noChangeArrowheads="1"/>
            </p:cNvSpPr>
            <p:nvPr/>
          </p:nvSpPr>
          <p:spPr bwMode="auto">
            <a:xfrm flipV="1">
              <a:off x="1905000" y="2895599"/>
              <a:ext cx="792162" cy="639765"/>
            </a:xfrm>
            <a:prstGeom prst="flowChartMer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29717" name="Text Box 23"/>
            <p:cNvSpPr txBox="1">
              <a:spLocks noChangeArrowheads="1"/>
            </p:cNvSpPr>
            <p:nvPr/>
          </p:nvSpPr>
          <p:spPr bwMode="auto">
            <a:xfrm>
              <a:off x="1984284" y="3135868"/>
              <a:ext cx="6335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solidFill>
                    <a:srgbClr val="000000"/>
                  </a:solidFill>
                  <a:cs typeface="Arial" charset="0"/>
                </a:rPr>
                <a:t>wait</a:t>
              </a:r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9711" name="Oval 67"/>
          <p:cNvSpPr>
            <a:spLocks noChangeArrowheads="1"/>
          </p:cNvSpPr>
          <p:nvPr/>
        </p:nvSpPr>
        <p:spPr bwMode="auto">
          <a:xfrm>
            <a:off x="3048000" y="4337050"/>
            <a:ext cx="152400" cy="152400"/>
          </a:xfrm>
          <a:prstGeom prst="ellipse">
            <a:avLst/>
          </a:prstGeom>
          <a:solidFill>
            <a:srgbClr val="E8161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29712" name="Oval 54"/>
          <p:cNvSpPr>
            <a:spLocks noChangeArrowheads="1"/>
          </p:cNvSpPr>
          <p:nvPr/>
        </p:nvSpPr>
        <p:spPr bwMode="auto">
          <a:xfrm>
            <a:off x="4114800" y="555625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29713" name="Rectangle 58"/>
          <p:cNvSpPr>
            <a:spLocks noChangeArrowheads="1"/>
          </p:cNvSpPr>
          <p:nvPr/>
        </p:nvSpPr>
        <p:spPr bwMode="auto">
          <a:xfrm>
            <a:off x="2743200" y="5353814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/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wakeup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Rectangle 58"/>
          <p:cNvSpPr>
            <a:spLocks noChangeArrowheads="1"/>
          </p:cNvSpPr>
          <p:nvPr/>
        </p:nvSpPr>
        <p:spPr bwMode="auto">
          <a:xfrm>
            <a:off x="4038600" y="4622740"/>
            <a:ext cx="1295400" cy="400110"/>
          </a:xfrm>
          <a:prstGeom prst="rect">
            <a:avLst/>
          </a:prstGeom>
          <a:solidFill>
            <a:srgbClr val="99CCFF"/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/>
          <a:p>
            <a:pPr algn="ctr" defTabSz="914400"/>
            <a:r>
              <a:rPr lang="en-US" sz="2000" b="1" dirty="0">
                <a:solidFill>
                  <a:srgbClr val="000000"/>
                </a:solidFill>
              </a:rPr>
              <a:t>dispatch</a:t>
            </a:r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381000" y="2362200"/>
            <a:ext cx="3200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Before a thread can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sleep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,  it must first enter the kernel via trap (</a:t>
            </a:r>
            <a:r>
              <a:rPr lang="en-US" sz="1800" dirty="0" err="1" smtClean="0">
                <a:solidFill>
                  <a:srgbClr val="000000"/>
                </a:solidFill>
                <a:cs typeface="Arial" charset="0"/>
              </a:rPr>
              <a:t>syscall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) or fault. </a:t>
            </a:r>
            <a:endParaRPr lang="en-US" sz="1800" dirty="0">
              <a:solidFill>
                <a:srgbClr val="800080"/>
              </a:solidFill>
              <a:cs typeface="Arial" charset="0"/>
            </a:endParaRPr>
          </a:p>
        </p:txBody>
      </p:sp>
      <p:sp>
        <p:nvSpPr>
          <p:cNvPr id="31" name="Text Box 49"/>
          <p:cNvSpPr txBox="1">
            <a:spLocks noChangeArrowheads="1"/>
          </p:cNvSpPr>
          <p:nvPr/>
        </p:nvSpPr>
        <p:spPr bwMode="auto">
          <a:xfrm>
            <a:off x="304800" y="1600200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We will presume that these transitions occur only in kernel mode.  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This is true in classical Unix and in systems with pure kernel-based threads.</a:t>
            </a:r>
          </a:p>
        </p:txBody>
      </p:sp>
      <p:sp>
        <p:nvSpPr>
          <p:cNvPr id="33" name="Text Box 49"/>
          <p:cNvSpPr txBox="1">
            <a:spLocks noChangeArrowheads="1"/>
          </p:cNvSpPr>
          <p:nvPr/>
        </p:nvSpPr>
        <p:spPr bwMode="auto">
          <a:xfrm>
            <a:off x="4495800" y="2371130"/>
            <a:ext cx="441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Before a thread can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yield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, it must enter the kernel, or the core must take an interrupt to return control to the kernel.</a:t>
            </a: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6858000" y="3962400"/>
            <a:ext cx="2057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In the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running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 state, kernel code decides if/when/how to enter user mode, and sets up a suitable context.</a:t>
            </a: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Rectangle 58"/>
          <p:cNvSpPr>
            <a:spLocks noChangeArrowheads="1"/>
          </p:cNvSpPr>
          <p:nvPr/>
        </p:nvSpPr>
        <p:spPr bwMode="auto">
          <a:xfrm>
            <a:off x="4654550" y="3821668"/>
            <a:ext cx="1136650" cy="674132"/>
          </a:xfrm>
          <a:prstGeom prst="rect">
            <a:avLst/>
          </a:prstGeom>
          <a:solidFill>
            <a:srgbClr val="99CCFF"/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/>
          <a:p>
            <a:pPr algn="ctr" defTabSz="914400"/>
            <a:r>
              <a:rPr lang="en-US" sz="2000" b="1" dirty="0">
                <a:solidFill>
                  <a:srgbClr val="000000"/>
                </a:solidFill>
              </a:rPr>
              <a:t>y</a:t>
            </a:r>
            <a:r>
              <a:rPr lang="en-US" sz="2000" b="1" dirty="0" smtClean="0">
                <a:solidFill>
                  <a:srgbClr val="000000"/>
                </a:solidFill>
              </a:rPr>
              <a:t>ield</a:t>
            </a:r>
            <a:endParaRPr lang="en-US" sz="2000" b="1" dirty="0">
              <a:solidFill>
                <a:srgbClr val="000000"/>
              </a:solidFill>
            </a:endParaRPr>
          </a:p>
          <a:p>
            <a:pPr algn="ctr" defTabSz="914400"/>
            <a:r>
              <a:rPr lang="en-US" sz="2000" b="1" dirty="0" smtClean="0">
                <a:solidFill>
                  <a:srgbClr val="000000"/>
                </a:solidFill>
              </a:rPr>
              <a:t>preempt</a:t>
            </a:r>
            <a:endParaRPr lang="en-US" sz="1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3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6425" cy="1554163"/>
          </a:xfrm>
        </p:spPr>
        <p:txBody>
          <a:bodyPr/>
          <a:lstStyle/>
          <a:p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Kernel Stacks and Trap/Fault Handling</a:t>
            </a:r>
          </a:p>
        </p:txBody>
      </p:sp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2847975" y="1604963"/>
            <a:ext cx="882650" cy="339725"/>
          </a:xfrm>
          <a:prstGeom prst="flowChartProcess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7587" name="AutoShape 4"/>
          <p:cNvSpPr>
            <a:spLocks noChangeArrowheads="1"/>
          </p:cNvSpPr>
          <p:nvPr/>
        </p:nvSpPr>
        <p:spPr bwMode="auto">
          <a:xfrm>
            <a:off x="2847975" y="1952625"/>
            <a:ext cx="882650" cy="203200"/>
          </a:xfrm>
          <a:prstGeom prst="flowChartProcess">
            <a:avLst/>
          </a:prstGeom>
          <a:solidFill>
            <a:srgbClr val="00808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r>
              <a:rPr lang="en-US" sz="1600">
                <a:solidFill>
                  <a:srgbClr val="000000"/>
                </a:solidFill>
              </a:rPr>
              <a:t>data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7588" name="AutoShape 5"/>
          <p:cNvSpPr>
            <a:spLocks noChangeArrowheads="1"/>
          </p:cNvSpPr>
          <p:nvPr/>
        </p:nvSpPr>
        <p:spPr bwMode="auto">
          <a:xfrm>
            <a:off x="2847975" y="2181225"/>
            <a:ext cx="882650" cy="339725"/>
          </a:xfrm>
          <a:prstGeom prst="flowChartProcess">
            <a:avLst/>
          </a:prstGeom>
          <a:solidFill>
            <a:srgbClr val="6666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7589" name="AutoShape 6"/>
          <p:cNvSpPr>
            <a:spLocks noChangeArrowheads="1"/>
          </p:cNvSpPr>
          <p:nvPr/>
        </p:nvSpPr>
        <p:spPr bwMode="auto">
          <a:xfrm>
            <a:off x="2847975" y="2538413"/>
            <a:ext cx="882650" cy="339725"/>
          </a:xfrm>
          <a:prstGeom prst="flowChartProcess">
            <a:avLst/>
          </a:prstGeom>
          <a:solidFill>
            <a:srgbClr val="96969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7590" name="AutoShape 7"/>
          <p:cNvSpPr>
            <a:spLocks noChangeArrowheads="1"/>
          </p:cNvSpPr>
          <p:nvPr/>
        </p:nvSpPr>
        <p:spPr bwMode="auto">
          <a:xfrm>
            <a:off x="2847975" y="1974850"/>
            <a:ext cx="882650" cy="203200"/>
          </a:xfrm>
          <a:prstGeom prst="flowChartProcess">
            <a:avLst/>
          </a:prstGeom>
          <a:solidFill>
            <a:srgbClr val="00808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7591" name="AutoShape 8"/>
          <p:cNvSpPr>
            <a:spLocks noChangeArrowheads="1"/>
          </p:cNvSpPr>
          <p:nvPr/>
        </p:nvSpPr>
        <p:spPr bwMode="auto">
          <a:xfrm>
            <a:off x="2497138" y="3667125"/>
            <a:ext cx="4192587" cy="1397000"/>
          </a:xfrm>
          <a:prstGeom prst="flowChartProcess">
            <a:avLst/>
          </a:prstGeom>
          <a:solidFill>
            <a:srgbClr val="99CC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7592" name="AutoShape 9"/>
          <p:cNvSpPr>
            <a:spLocks noChangeArrowheads="1"/>
          </p:cNvSpPr>
          <p:nvPr/>
        </p:nvSpPr>
        <p:spPr bwMode="auto">
          <a:xfrm>
            <a:off x="3305175" y="2895600"/>
            <a:ext cx="74613" cy="746125"/>
          </a:xfrm>
          <a:prstGeom prst="upDownArrow">
            <a:avLst>
              <a:gd name="adj1" fmla="val 50000"/>
              <a:gd name="adj2" fmla="val 199999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7593" name="AutoShape 10"/>
          <p:cNvSpPr>
            <a:spLocks noChangeArrowheads="1"/>
          </p:cNvSpPr>
          <p:nvPr/>
        </p:nvSpPr>
        <p:spPr bwMode="auto">
          <a:xfrm>
            <a:off x="5838825" y="2905125"/>
            <a:ext cx="74613" cy="746125"/>
          </a:xfrm>
          <a:prstGeom prst="upDownArrow">
            <a:avLst>
              <a:gd name="adj1" fmla="val 50000"/>
              <a:gd name="adj2" fmla="val 199999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7594" name="AutoShape 11"/>
          <p:cNvSpPr>
            <a:spLocks noChangeArrowheads="1"/>
          </p:cNvSpPr>
          <p:nvPr/>
        </p:nvSpPr>
        <p:spPr bwMode="auto">
          <a:xfrm>
            <a:off x="5381625" y="1627188"/>
            <a:ext cx="882650" cy="339725"/>
          </a:xfrm>
          <a:prstGeom prst="flowChartProcess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7595" name="AutoShape 12"/>
          <p:cNvSpPr>
            <a:spLocks noChangeArrowheads="1"/>
          </p:cNvSpPr>
          <p:nvPr/>
        </p:nvSpPr>
        <p:spPr bwMode="auto">
          <a:xfrm>
            <a:off x="5381625" y="1974850"/>
            <a:ext cx="882650" cy="203200"/>
          </a:xfrm>
          <a:prstGeom prst="flowChartProcess">
            <a:avLst/>
          </a:prstGeom>
          <a:solidFill>
            <a:srgbClr val="00808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7596" name="AutoShape 13"/>
          <p:cNvSpPr>
            <a:spLocks noChangeArrowheads="1"/>
          </p:cNvSpPr>
          <p:nvPr/>
        </p:nvSpPr>
        <p:spPr bwMode="auto">
          <a:xfrm>
            <a:off x="5381625" y="2181225"/>
            <a:ext cx="882650" cy="339725"/>
          </a:xfrm>
          <a:prstGeom prst="flowChartProcess">
            <a:avLst/>
          </a:prstGeom>
          <a:solidFill>
            <a:srgbClr val="6666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7597" name="AutoShape 14"/>
          <p:cNvSpPr>
            <a:spLocks noChangeArrowheads="1"/>
          </p:cNvSpPr>
          <p:nvPr/>
        </p:nvSpPr>
        <p:spPr bwMode="auto">
          <a:xfrm>
            <a:off x="5381625" y="2538413"/>
            <a:ext cx="882650" cy="339725"/>
          </a:xfrm>
          <a:prstGeom prst="flowChartProcess">
            <a:avLst/>
          </a:prstGeom>
          <a:solidFill>
            <a:srgbClr val="96969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endParaRPr lang="en-US" sz="1600">
              <a:solidFill>
                <a:srgbClr val="000000"/>
              </a:solidFill>
            </a:endParaRPr>
          </a:p>
        </p:txBody>
      </p:sp>
      <p:grpSp>
        <p:nvGrpSpPr>
          <p:cNvPr id="67598" name="Group 15"/>
          <p:cNvGrpSpPr>
            <a:grpSpLocks/>
          </p:cNvGrpSpPr>
          <p:nvPr/>
        </p:nvGrpSpPr>
        <p:grpSpPr bwMode="auto">
          <a:xfrm>
            <a:off x="5708650" y="3802063"/>
            <a:ext cx="360363" cy="360362"/>
            <a:chOff x="4201" y="2912"/>
            <a:chExt cx="255" cy="255"/>
          </a:xfrm>
        </p:grpSpPr>
        <p:sp>
          <p:nvSpPr>
            <p:cNvPr id="67666" name="Oval 16"/>
            <p:cNvSpPr>
              <a:spLocks noChangeArrowheads="1"/>
            </p:cNvSpPr>
            <p:nvPr/>
          </p:nvSpPr>
          <p:spPr bwMode="auto">
            <a:xfrm>
              <a:off x="4201" y="2912"/>
              <a:ext cx="255" cy="255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7667" name="AutoShape 17"/>
            <p:cNvSpPr>
              <a:spLocks noChangeArrowheads="1"/>
            </p:cNvSpPr>
            <p:nvPr/>
          </p:nvSpPr>
          <p:spPr bwMode="auto">
            <a:xfrm flipH="1">
              <a:off x="4290" y="2968"/>
              <a:ext cx="89" cy="148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7668" name="AutoShape 18"/>
            <p:cNvSpPr>
              <a:spLocks noChangeArrowheads="1"/>
            </p:cNvSpPr>
            <p:nvPr/>
          </p:nvSpPr>
          <p:spPr bwMode="auto">
            <a:xfrm rot="-8460389">
              <a:off x="4212" y="2946"/>
              <a:ext cx="29" cy="3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7599" name="Group 19"/>
          <p:cNvGrpSpPr>
            <a:grpSpLocks/>
          </p:cNvGrpSpPr>
          <p:nvPr/>
        </p:nvGrpSpPr>
        <p:grpSpPr bwMode="auto">
          <a:xfrm>
            <a:off x="3165475" y="3835400"/>
            <a:ext cx="357188" cy="357188"/>
            <a:chOff x="3689" y="1658"/>
            <a:chExt cx="576" cy="576"/>
          </a:xfrm>
        </p:grpSpPr>
        <p:grpSp>
          <p:nvGrpSpPr>
            <p:cNvPr id="67662" name="Group 20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67664" name="Oval 21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665" name="AutoShape 22"/>
              <p:cNvSpPr>
                <a:spLocks noChangeArrowheads="1"/>
              </p:cNvSpPr>
              <p:nvPr/>
            </p:nvSpPr>
            <p:spPr bwMode="auto">
              <a:xfrm flipH="1">
                <a:off x="4469" y="2909"/>
                <a:ext cx="197" cy="335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663" name="AutoShape 23"/>
            <p:cNvSpPr>
              <a:spLocks noChangeArrowheads="1"/>
            </p:cNvSpPr>
            <p:nvPr/>
          </p:nvSpPr>
          <p:spPr bwMode="auto">
            <a:xfrm rot="-8460389">
              <a:off x="3715" y="1735"/>
              <a:ext cx="69" cy="7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7600" name="Group 24"/>
          <p:cNvGrpSpPr>
            <a:grpSpLocks/>
          </p:cNvGrpSpPr>
          <p:nvPr/>
        </p:nvGrpSpPr>
        <p:grpSpPr bwMode="auto">
          <a:xfrm>
            <a:off x="3135313" y="1868488"/>
            <a:ext cx="357187" cy="357187"/>
            <a:chOff x="3689" y="1658"/>
            <a:chExt cx="576" cy="576"/>
          </a:xfrm>
        </p:grpSpPr>
        <p:grpSp>
          <p:nvGrpSpPr>
            <p:cNvPr id="67658" name="Group 25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67660" name="Oval 26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661" name="AutoShape 27"/>
              <p:cNvSpPr>
                <a:spLocks noChangeArrowheads="1"/>
              </p:cNvSpPr>
              <p:nvPr/>
            </p:nvSpPr>
            <p:spPr bwMode="auto">
              <a:xfrm flipH="1">
                <a:off x="4469" y="2909"/>
                <a:ext cx="197" cy="335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659" name="AutoShape 28"/>
            <p:cNvSpPr>
              <a:spLocks noChangeArrowheads="1"/>
            </p:cNvSpPr>
            <p:nvPr/>
          </p:nvSpPr>
          <p:spPr bwMode="auto">
            <a:xfrm rot="-8460389">
              <a:off x="3715" y="1735"/>
              <a:ext cx="69" cy="7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7601" name="Group 29"/>
          <p:cNvGrpSpPr>
            <a:grpSpLocks/>
          </p:cNvGrpSpPr>
          <p:nvPr/>
        </p:nvGrpSpPr>
        <p:grpSpPr bwMode="auto">
          <a:xfrm>
            <a:off x="5683250" y="1844675"/>
            <a:ext cx="360363" cy="360363"/>
            <a:chOff x="4201" y="2912"/>
            <a:chExt cx="255" cy="255"/>
          </a:xfrm>
        </p:grpSpPr>
        <p:sp>
          <p:nvSpPr>
            <p:cNvPr id="67655" name="Oval 30"/>
            <p:cNvSpPr>
              <a:spLocks noChangeArrowheads="1"/>
            </p:cNvSpPr>
            <p:nvPr/>
          </p:nvSpPr>
          <p:spPr bwMode="auto">
            <a:xfrm>
              <a:off x="4201" y="2912"/>
              <a:ext cx="255" cy="255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7656" name="AutoShape 31"/>
            <p:cNvSpPr>
              <a:spLocks noChangeArrowheads="1"/>
            </p:cNvSpPr>
            <p:nvPr/>
          </p:nvSpPr>
          <p:spPr bwMode="auto">
            <a:xfrm flipH="1">
              <a:off x="4290" y="2968"/>
              <a:ext cx="89" cy="148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7657" name="AutoShape 32"/>
            <p:cNvSpPr>
              <a:spLocks noChangeArrowheads="1"/>
            </p:cNvSpPr>
            <p:nvPr/>
          </p:nvSpPr>
          <p:spPr bwMode="auto">
            <a:xfrm rot="-8460389">
              <a:off x="4212" y="2946"/>
              <a:ext cx="29" cy="3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78194" name="Text Box 33"/>
          <p:cNvSpPr txBox="1">
            <a:spLocks noChangeArrowheads="1"/>
          </p:cNvSpPr>
          <p:nvPr/>
        </p:nvSpPr>
        <p:spPr bwMode="auto">
          <a:xfrm>
            <a:off x="447675" y="1302495"/>
            <a:ext cx="1778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Threads execute user code on a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</a:rPr>
              <a:t>user stack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in the user virtual memory in the process virtual address space.</a:t>
            </a:r>
          </a:p>
        </p:txBody>
      </p:sp>
      <p:sp>
        <p:nvSpPr>
          <p:cNvPr id="178195" name="Text Box 34"/>
          <p:cNvSpPr txBox="1">
            <a:spLocks noChangeArrowheads="1"/>
          </p:cNvSpPr>
          <p:nvPr/>
        </p:nvSpPr>
        <p:spPr bwMode="auto">
          <a:xfrm>
            <a:off x="184150" y="3808344"/>
            <a:ext cx="2243138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Each thread has a second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</a:rPr>
              <a:t>kernel stack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in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</a:rPr>
              <a:t>kernel space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(VM accessible only in kernel mode).</a:t>
            </a:r>
          </a:p>
        </p:txBody>
      </p:sp>
      <p:grpSp>
        <p:nvGrpSpPr>
          <p:cNvPr id="67604" name="Group 35"/>
          <p:cNvGrpSpPr>
            <a:grpSpLocks/>
          </p:cNvGrpSpPr>
          <p:nvPr/>
        </p:nvGrpSpPr>
        <p:grpSpPr bwMode="auto">
          <a:xfrm>
            <a:off x="2936875" y="2454275"/>
            <a:ext cx="741363" cy="412750"/>
            <a:chOff x="607" y="660"/>
            <a:chExt cx="524" cy="291"/>
          </a:xfrm>
        </p:grpSpPr>
        <p:sp>
          <p:nvSpPr>
            <p:cNvPr id="67652" name="AutoShape 36"/>
            <p:cNvSpPr>
              <a:spLocks noChangeArrowheads="1"/>
            </p:cNvSpPr>
            <p:nvPr/>
          </p:nvSpPr>
          <p:spPr bwMode="auto">
            <a:xfrm>
              <a:off x="607" y="660"/>
              <a:ext cx="524" cy="85"/>
            </a:xfrm>
            <a:prstGeom prst="flowChartProcess">
              <a:avLst/>
            </a:prstGeom>
            <a:solidFill>
              <a:srgbClr val="DDE1EB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67653" name="AutoShape 37"/>
            <p:cNvSpPr>
              <a:spLocks noChangeArrowheads="1"/>
            </p:cNvSpPr>
            <p:nvPr/>
          </p:nvSpPr>
          <p:spPr bwMode="auto">
            <a:xfrm>
              <a:off x="607" y="745"/>
              <a:ext cx="524" cy="206"/>
            </a:xfrm>
            <a:prstGeom prst="flowChartProcess">
              <a:avLst/>
            </a:prstGeom>
            <a:solidFill>
              <a:srgbClr val="618FFD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r>
                <a:rPr lang="en-US" sz="1800">
                  <a:solidFill>
                    <a:srgbClr val="000000"/>
                  </a:solidFill>
                </a:rPr>
                <a:t>stack</a:t>
              </a:r>
            </a:p>
          </p:txBody>
        </p:sp>
        <p:sp>
          <p:nvSpPr>
            <p:cNvPr id="67654" name="AutoShape 38"/>
            <p:cNvSpPr>
              <a:spLocks noChangeArrowheads="1"/>
            </p:cNvSpPr>
            <p:nvPr/>
          </p:nvSpPr>
          <p:spPr bwMode="auto">
            <a:xfrm>
              <a:off x="848" y="662"/>
              <a:ext cx="42" cy="77"/>
            </a:xfrm>
            <a:prstGeom prst="upArrow">
              <a:avLst>
                <a:gd name="adj1" fmla="val 50000"/>
                <a:gd name="adj2" fmla="val 45833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7605" name="Group 39"/>
          <p:cNvGrpSpPr>
            <a:grpSpLocks/>
          </p:cNvGrpSpPr>
          <p:nvPr/>
        </p:nvGrpSpPr>
        <p:grpSpPr bwMode="auto">
          <a:xfrm>
            <a:off x="2959100" y="4424363"/>
            <a:ext cx="741363" cy="412750"/>
            <a:chOff x="607" y="660"/>
            <a:chExt cx="524" cy="291"/>
          </a:xfrm>
        </p:grpSpPr>
        <p:sp>
          <p:nvSpPr>
            <p:cNvPr id="67649" name="AutoShape 40"/>
            <p:cNvSpPr>
              <a:spLocks noChangeArrowheads="1"/>
            </p:cNvSpPr>
            <p:nvPr/>
          </p:nvSpPr>
          <p:spPr bwMode="auto">
            <a:xfrm>
              <a:off x="607" y="660"/>
              <a:ext cx="524" cy="85"/>
            </a:xfrm>
            <a:prstGeom prst="flowChartProcess">
              <a:avLst/>
            </a:prstGeom>
            <a:solidFill>
              <a:srgbClr val="DDE1EB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67650" name="AutoShape 41"/>
            <p:cNvSpPr>
              <a:spLocks noChangeArrowheads="1"/>
            </p:cNvSpPr>
            <p:nvPr/>
          </p:nvSpPr>
          <p:spPr bwMode="auto">
            <a:xfrm>
              <a:off x="607" y="745"/>
              <a:ext cx="524" cy="206"/>
            </a:xfrm>
            <a:prstGeom prst="flowChartProcess">
              <a:avLst/>
            </a:prstGeom>
            <a:solidFill>
              <a:srgbClr val="618FFD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r>
                <a:rPr lang="en-US" sz="1800">
                  <a:solidFill>
                    <a:srgbClr val="000000"/>
                  </a:solidFill>
                </a:rPr>
                <a:t>stack</a:t>
              </a:r>
            </a:p>
          </p:txBody>
        </p:sp>
        <p:sp>
          <p:nvSpPr>
            <p:cNvPr id="67651" name="AutoShape 42"/>
            <p:cNvSpPr>
              <a:spLocks noChangeArrowheads="1"/>
            </p:cNvSpPr>
            <p:nvPr/>
          </p:nvSpPr>
          <p:spPr bwMode="auto">
            <a:xfrm>
              <a:off x="848" y="662"/>
              <a:ext cx="42" cy="77"/>
            </a:xfrm>
            <a:prstGeom prst="upArrow">
              <a:avLst>
                <a:gd name="adj1" fmla="val 50000"/>
                <a:gd name="adj2" fmla="val 45833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7606" name="Group 43"/>
          <p:cNvGrpSpPr>
            <a:grpSpLocks/>
          </p:cNvGrpSpPr>
          <p:nvPr/>
        </p:nvGrpSpPr>
        <p:grpSpPr bwMode="auto">
          <a:xfrm>
            <a:off x="5468938" y="2468563"/>
            <a:ext cx="741362" cy="412750"/>
            <a:chOff x="3480" y="1702"/>
            <a:chExt cx="524" cy="291"/>
          </a:xfrm>
        </p:grpSpPr>
        <p:sp>
          <p:nvSpPr>
            <p:cNvPr id="67646" name="AutoShape 44"/>
            <p:cNvSpPr>
              <a:spLocks noChangeArrowheads="1"/>
            </p:cNvSpPr>
            <p:nvPr/>
          </p:nvSpPr>
          <p:spPr bwMode="auto">
            <a:xfrm>
              <a:off x="3480" y="1702"/>
              <a:ext cx="524" cy="85"/>
            </a:xfrm>
            <a:prstGeom prst="flowChartProcess">
              <a:avLst/>
            </a:prstGeom>
            <a:solidFill>
              <a:srgbClr val="DDE1EB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67647" name="AutoShape 45"/>
            <p:cNvSpPr>
              <a:spLocks noChangeArrowheads="1"/>
            </p:cNvSpPr>
            <p:nvPr/>
          </p:nvSpPr>
          <p:spPr bwMode="auto">
            <a:xfrm>
              <a:off x="3480" y="1787"/>
              <a:ext cx="524" cy="206"/>
            </a:xfrm>
            <a:prstGeom prst="flowChartProcess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r>
                <a:rPr lang="en-US" sz="1800">
                  <a:solidFill>
                    <a:srgbClr val="000000"/>
                  </a:solidFill>
                </a:rPr>
                <a:t>stack</a:t>
              </a:r>
            </a:p>
          </p:txBody>
        </p:sp>
        <p:sp>
          <p:nvSpPr>
            <p:cNvPr id="67648" name="AutoShape 46"/>
            <p:cNvSpPr>
              <a:spLocks noChangeArrowheads="1"/>
            </p:cNvSpPr>
            <p:nvPr/>
          </p:nvSpPr>
          <p:spPr bwMode="auto">
            <a:xfrm>
              <a:off x="3721" y="1704"/>
              <a:ext cx="42" cy="77"/>
            </a:xfrm>
            <a:prstGeom prst="upArrow">
              <a:avLst>
                <a:gd name="adj1" fmla="val 50000"/>
                <a:gd name="adj2" fmla="val 45833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7607" name="Group 47"/>
          <p:cNvGrpSpPr>
            <a:grpSpLocks/>
          </p:cNvGrpSpPr>
          <p:nvPr/>
        </p:nvGrpSpPr>
        <p:grpSpPr bwMode="auto">
          <a:xfrm>
            <a:off x="5503863" y="4381500"/>
            <a:ext cx="741362" cy="412750"/>
            <a:chOff x="3480" y="1702"/>
            <a:chExt cx="524" cy="291"/>
          </a:xfrm>
        </p:grpSpPr>
        <p:sp>
          <p:nvSpPr>
            <p:cNvPr id="67643" name="AutoShape 48"/>
            <p:cNvSpPr>
              <a:spLocks noChangeArrowheads="1"/>
            </p:cNvSpPr>
            <p:nvPr/>
          </p:nvSpPr>
          <p:spPr bwMode="auto">
            <a:xfrm>
              <a:off x="3480" y="1702"/>
              <a:ext cx="524" cy="85"/>
            </a:xfrm>
            <a:prstGeom prst="flowChartProcess">
              <a:avLst/>
            </a:prstGeom>
            <a:solidFill>
              <a:srgbClr val="DDE1EB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67644" name="AutoShape 49"/>
            <p:cNvSpPr>
              <a:spLocks noChangeArrowheads="1"/>
            </p:cNvSpPr>
            <p:nvPr/>
          </p:nvSpPr>
          <p:spPr bwMode="auto">
            <a:xfrm>
              <a:off x="3480" y="1787"/>
              <a:ext cx="524" cy="206"/>
            </a:xfrm>
            <a:prstGeom prst="flowChartProcess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r>
                <a:rPr lang="en-US" sz="1800">
                  <a:solidFill>
                    <a:srgbClr val="000000"/>
                  </a:solidFill>
                </a:rPr>
                <a:t>stack</a:t>
              </a:r>
            </a:p>
          </p:txBody>
        </p:sp>
        <p:sp>
          <p:nvSpPr>
            <p:cNvPr id="67645" name="AutoShape 50"/>
            <p:cNvSpPr>
              <a:spLocks noChangeArrowheads="1"/>
            </p:cNvSpPr>
            <p:nvPr/>
          </p:nvSpPr>
          <p:spPr bwMode="auto">
            <a:xfrm>
              <a:off x="3721" y="1704"/>
              <a:ext cx="42" cy="77"/>
            </a:xfrm>
            <a:prstGeom prst="upArrow">
              <a:avLst>
                <a:gd name="adj1" fmla="val 50000"/>
                <a:gd name="adj2" fmla="val 45833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78200" name="Text Box 51"/>
          <p:cNvSpPr txBox="1">
            <a:spLocks noChangeArrowheads="1"/>
          </p:cNvSpPr>
          <p:nvPr/>
        </p:nvSpPr>
        <p:spPr bwMode="auto">
          <a:xfrm>
            <a:off x="7162800" y="1559244"/>
            <a:ext cx="15843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System calls and faults run in kernel mode on a kernel stack.</a:t>
            </a:r>
          </a:p>
        </p:txBody>
      </p:sp>
      <p:grpSp>
        <p:nvGrpSpPr>
          <p:cNvPr id="67609" name="Group 52"/>
          <p:cNvGrpSpPr>
            <a:grpSpLocks/>
          </p:cNvGrpSpPr>
          <p:nvPr/>
        </p:nvGrpSpPr>
        <p:grpSpPr bwMode="auto">
          <a:xfrm>
            <a:off x="4518025" y="3724275"/>
            <a:ext cx="222250" cy="404813"/>
            <a:chOff x="1131" y="2503"/>
            <a:chExt cx="747" cy="810"/>
          </a:xfrm>
        </p:grpSpPr>
        <p:grpSp>
          <p:nvGrpSpPr>
            <p:cNvPr id="67613" name="Group 53"/>
            <p:cNvGrpSpPr>
              <a:grpSpLocks/>
            </p:cNvGrpSpPr>
            <p:nvPr/>
          </p:nvGrpSpPr>
          <p:grpSpPr bwMode="auto">
            <a:xfrm>
              <a:off x="1131" y="2503"/>
              <a:ext cx="747" cy="408"/>
              <a:chOff x="1131" y="2503"/>
              <a:chExt cx="747" cy="408"/>
            </a:xfrm>
          </p:grpSpPr>
          <p:grpSp>
            <p:nvGrpSpPr>
              <p:cNvPr id="67629" name="Group 54"/>
              <p:cNvGrpSpPr>
                <a:grpSpLocks/>
              </p:cNvGrpSpPr>
              <p:nvPr/>
            </p:nvGrpSpPr>
            <p:grpSpPr bwMode="auto">
              <a:xfrm>
                <a:off x="1131" y="2503"/>
                <a:ext cx="747" cy="204"/>
                <a:chOff x="1131" y="2503"/>
                <a:chExt cx="747" cy="204"/>
              </a:xfrm>
            </p:grpSpPr>
            <p:grpSp>
              <p:nvGrpSpPr>
                <p:cNvPr id="67637" name="Group 55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67641" name="AutoShape 56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42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7638" name="Group 58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67639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40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67630" name="Group 61"/>
              <p:cNvGrpSpPr>
                <a:grpSpLocks/>
              </p:cNvGrpSpPr>
              <p:nvPr/>
            </p:nvGrpSpPr>
            <p:grpSpPr bwMode="auto">
              <a:xfrm>
                <a:off x="1131" y="2707"/>
                <a:ext cx="747" cy="204"/>
                <a:chOff x="1131" y="2503"/>
                <a:chExt cx="747" cy="204"/>
              </a:xfrm>
            </p:grpSpPr>
            <p:grpSp>
              <p:nvGrpSpPr>
                <p:cNvPr id="67631" name="Group 62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67635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2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36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7632" name="Group 65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67633" name="AutoShape 66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2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34" name="AutoShape 67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67614" name="Group 68"/>
            <p:cNvGrpSpPr>
              <a:grpSpLocks/>
            </p:cNvGrpSpPr>
            <p:nvPr/>
          </p:nvGrpSpPr>
          <p:grpSpPr bwMode="auto">
            <a:xfrm>
              <a:off x="1131" y="2905"/>
              <a:ext cx="747" cy="408"/>
              <a:chOff x="1131" y="2503"/>
              <a:chExt cx="747" cy="408"/>
            </a:xfrm>
          </p:grpSpPr>
          <p:grpSp>
            <p:nvGrpSpPr>
              <p:cNvPr id="67615" name="Group 69"/>
              <p:cNvGrpSpPr>
                <a:grpSpLocks/>
              </p:cNvGrpSpPr>
              <p:nvPr/>
            </p:nvGrpSpPr>
            <p:grpSpPr bwMode="auto">
              <a:xfrm>
                <a:off x="1131" y="2503"/>
                <a:ext cx="747" cy="204"/>
                <a:chOff x="1131" y="2503"/>
                <a:chExt cx="747" cy="204"/>
              </a:xfrm>
            </p:grpSpPr>
            <p:grpSp>
              <p:nvGrpSpPr>
                <p:cNvPr id="67623" name="Group 70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67627" name="AutoShape 71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28" name="AutoShape 72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5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7624" name="Group 73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67625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26" name="AutoShape 75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5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67616" name="Group 76"/>
              <p:cNvGrpSpPr>
                <a:grpSpLocks/>
              </p:cNvGrpSpPr>
              <p:nvPr/>
            </p:nvGrpSpPr>
            <p:grpSpPr bwMode="auto">
              <a:xfrm>
                <a:off x="1131" y="2707"/>
                <a:ext cx="747" cy="204"/>
                <a:chOff x="1131" y="2503"/>
                <a:chExt cx="747" cy="204"/>
              </a:xfrm>
            </p:grpSpPr>
            <p:grpSp>
              <p:nvGrpSpPr>
                <p:cNvPr id="67617" name="Group 77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67621" name="AutoShape 78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22" name="AutoShape 79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5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7618" name="Group 80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67619" name="AutoShape 81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20" name="AutoShape 82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67610" name="Rectangle 83"/>
          <p:cNvSpPr>
            <a:spLocks noChangeArrowheads="1"/>
          </p:cNvSpPr>
          <p:nvPr/>
        </p:nvSpPr>
        <p:spPr bwMode="auto">
          <a:xfrm>
            <a:off x="3994150" y="4075113"/>
            <a:ext cx="12319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/>
            <a:r>
              <a:rPr lang="en-US" sz="1800">
                <a:solidFill>
                  <a:srgbClr val="4D0660"/>
                </a:solidFill>
              </a:rPr>
              <a:t>syscall dispatch table</a:t>
            </a:r>
          </a:p>
        </p:txBody>
      </p:sp>
      <p:sp>
        <p:nvSpPr>
          <p:cNvPr id="178203" name="Rectangle 84"/>
          <p:cNvSpPr>
            <a:spLocks noChangeArrowheads="1"/>
          </p:cNvSpPr>
          <p:nvPr/>
        </p:nvSpPr>
        <p:spPr bwMode="auto">
          <a:xfrm>
            <a:off x="7040563" y="3551961"/>
            <a:ext cx="1849437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Kernel code running in P’s process context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has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access to P’s virtual memory.  </a:t>
            </a:r>
          </a:p>
        </p:txBody>
      </p:sp>
      <p:sp>
        <p:nvSpPr>
          <p:cNvPr id="178204" name="Rectangle 85"/>
          <p:cNvSpPr>
            <a:spLocks noChangeArrowheads="1"/>
          </p:cNvSpPr>
          <p:nvPr/>
        </p:nvSpPr>
        <p:spPr bwMode="auto">
          <a:xfrm>
            <a:off x="1143000" y="5756959"/>
            <a:ext cx="739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syscall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handler makes an indirect call through the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system call dispatch table to the handler registered for the specific system call.</a:t>
            </a:r>
          </a:p>
        </p:txBody>
      </p:sp>
    </p:spTree>
    <p:extLst>
      <p:ext uri="{BB962C8B-B14F-4D97-AF65-F5344CB8AC3E}">
        <p14:creationId xmlns:p14="http://schemas.microsoft.com/office/powerpoint/2010/main" val="257125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5">
      <a:dk1>
        <a:srgbClr val="003367"/>
      </a:dk1>
      <a:lt1>
        <a:srgbClr val="37305A"/>
      </a:lt1>
      <a:dk2>
        <a:srgbClr val="E0E4DC"/>
      </a:dk2>
      <a:lt2>
        <a:srgbClr val="B5B5B5"/>
      </a:lt2>
      <a:accent1>
        <a:srgbClr val="4D8CF1"/>
      </a:accent1>
      <a:accent2>
        <a:srgbClr val="651222"/>
      </a:accent2>
      <a:accent3>
        <a:srgbClr val="0036A6"/>
      </a:accent3>
      <a:accent4>
        <a:srgbClr val="666666"/>
      </a:accent4>
      <a:accent5>
        <a:srgbClr val="738300"/>
      </a:accent5>
      <a:accent6>
        <a:srgbClr val="003367"/>
      </a:accent6>
      <a:hlink>
        <a:srgbClr val="0036A6"/>
      </a:hlink>
      <a:folHlink>
        <a:srgbClr val="4E005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6">
      <a:dk1>
        <a:srgbClr val="003367"/>
      </a:dk1>
      <a:lt1>
        <a:sysClr val="window" lastClr="FFFFFF"/>
      </a:lt1>
      <a:dk2>
        <a:srgbClr val="195F9E"/>
      </a:dk2>
      <a:lt2>
        <a:srgbClr val="B5B5B5"/>
      </a:lt2>
      <a:accent1>
        <a:srgbClr val="998674"/>
      </a:accent1>
      <a:accent2>
        <a:srgbClr val="651222"/>
      </a:accent2>
      <a:accent3>
        <a:srgbClr val="0036A6"/>
      </a:accent3>
      <a:accent4>
        <a:srgbClr val="666666"/>
      </a:accent4>
      <a:accent5>
        <a:srgbClr val="738300"/>
      </a:accent5>
      <a:accent6>
        <a:srgbClr val="003367"/>
      </a:accent6>
      <a:hlink>
        <a:srgbClr val="0036A6"/>
      </a:hlink>
      <a:folHlink>
        <a:srgbClr val="4E005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Custom 6">
      <a:dk1>
        <a:srgbClr val="003367"/>
      </a:dk1>
      <a:lt1>
        <a:sysClr val="window" lastClr="FFFFFF"/>
      </a:lt1>
      <a:dk2>
        <a:srgbClr val="195F9E"/>
      </a:dk2>
      <a:lt2>
        <a:srgbClr val="B5B5B5"/>
      </a:lt2>
      <a:accent1>
        <a:srgbClr val="998674"/>
      </a:accent1>
      <a:accent2>
        <a:srgbClr val="651222"/>
      </a:accent2>
      <a:accent3>
        <a:srgbClr val="0036A6"/>
      </a:accent3>
      <a:accent4>
        <a:srgbClr val="666666"/>
      </a:accent4>
      <a:accent5>
        <a:srgbClr val="738300"/>
      </a:accent5>
      <a:accent6>
        <a:srgbClr val="003367"/>
      </a:accent6>
      <a:hlink>
        <a:srgbClr val="0036A6"/>
      </a:hlink>
      <a:folHlink>
        <a:srgbClr val="4E005F"/>
      </a:folHlink>
    </a:clrScheme>
    <a:fontScheme name="Default Design">
      <a:majorFont>
        <a:latin typeface="Gill Sans MT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plate">
  <a:themeElements>
    <a:clrScheme name="Custom 6">
      <a:dk1>
        <a:srgbClr val="003367"/>
      </a:dk1>
      <a:lt1>
        <a:sysClr val="window" lastClr="FFFFFF"/>
      </a:lt1>
      <a:dk2>
        <a:srgbClr val="195F9E"/>
      </a:dk2>
      <a:lt2>
        <a:srgbClr val="B5B5B5"/>
      </a:lt2>
      <a:accent1>
        <a:srgbClr val="998674"/>
      </a:accent1>
      <a:accent2>
        <a:srgbClr val="651222"/>
      </a:accent2>
      <a:accent3>
        <a:srgbClr val="0036A6"/>
      </a:accent3>
      <a:accent4>
        <a:srgbClr val="666666"/>
      </a:accent4>
      <a:accent5>
        <a:srgbClr val="738300"/>
      </a:accent5>
      <a:accent6>
        <a:srgbClr val="003367"/>
      </a:accent6>
      <a:hlink>
        <a:srgbClr val="0036A6"/>
      </a:hlink>
      <a:folHlink>
        <a:srgbClr val="4E005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104106</TotalTime>
  <Words>5534</Words>
  <Application>Microsoft Macintosh PowerPoint</Application>
  <PresentationFormat>On-screen Show (4:3)</PresentationFormat>
  <Paragraphs>800</Paragraphs>
  <Slides>65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Default Design</vt:lpstr>
      <vt:lpstr>1_Default Design</vt:lpstr>
      <vt:lpstr>2_Default Design</vt:lpstr>
      <vt:lpstr>template</vt:lpstr>
      <vt:lpstr>PowerPoint Presentation</vt:lpstr>
      <vt:lpstr>The story so far: process and kernel</vt:lpstr>
      <vt:lpstr>Operating Systems: The Classical View</vt:lpstr>
      <vt:lpstr>“Limited direct execution”</vt:lpstr>
      <vt:lpstr>Exceptions: trap, fault, interrupt</vt:lpstr>
      <vt:lpstr>Example: Syscall traps</vt:lpstr>
      <vt:lpstr>MacOS x86-64 syscall example</vt:lpstr>
      <vt:lpstr>Thread states and transitions</vt:lpstr>
      <vt:lpstr>Kernel Stacks and Trap/Fault Handling</vt:lpstr>
      <vt:lpstr>Unix Process API</vt:lpstr>
      <vt:lpstr>PowerPoint Presentation</vt:lpstr>
      <vt:lpstr>Unix: A lasting achievement?</vt:lpstr>
      <vt:lpstr>Unix fork/exit syscalls</vt:lpstr>
      <vt:lpstr>fork</vt:lpstr>
      <vt:lpstr>fork</vt:lpstr>
      <vt:lpstr>exit syscall</vt:lpstr>
      <vt:lpstr>fork (original concept)</vt:lpstr>
      <vt:lpstr>fork in action today</vt:lpstr>
      <vt:lpstr>A simple program: forkdeep</vt:lpstr>
      <vt:lpstr>PowerPoint Presentation</vt:lpstr>
      <vt:lpstr>Wait</vt:lpstr>
      <vt:lpstr>Unix process API</vt:lpstr>
      <vt:lpstr>But how do I run a new program?</vt:lpstr>
      <vt:lpstr>But how do I run a new program?</vt:lpstr>
      <vt:lpstr>exec (original concept)</vt:lpstr>
      <vt:lpstr>A simple program: forkexec</vt:lpstr>
      <vt:lpstr>A simple program: prog0</vt:lpstr>
      <vt:lpstr>Simple I/O: args and printf</vt:lpstr>
      <vt:lpstr>Environment variables (rough)</vt:lpstr>
      <vt:lpstr>Environment variables (rough)</vt:lpstr>
      <vt:lpstr>Environment variables (safer)</vt:lpstr>
      <vt:lpstr>Where do environment variables come from?</vt:lpstr>
      <vt:lpstr>forkexec revisited</vt:lpstr>
      <vt:lpstr>forkexec revisited again</vt:lpstr>
      <vt:lpstr>How about this?</vt:lpstr>
      <vt:lpstr>How about this?</vt:lpstr>
      <vt:lpstr>Unix fork/exec/exit/wait syscalls</vt:lpstr>
      <vt:lpstr>But how is the first process made?</vt:lpstr>
      <vt:lpstr>Init and Descendents</vt:lpstr>
      <vt:lpstr>The Shell</vt:lpstr>
      <vt:lpstr>Unix process: parents rule</vt:lpstr>
      <vt:lpstr>Unix process view: data</vt:lpstr>
      <vt:lpstr>Standard I/O descriptors</vt:lpstr>
      <vt:lpstr>Shell: foreground command </vt:lpstr>
      <vt:lpstr>Unix: signals</vt:lpstr>
      <vt:lpstr>Unix signals</vt:lpstr>
      <vt:lpstr>Signals and dsh</vt:lpstr>
      <vt:lpstr>Process status change: STOP</vt:lpstr>
      <vt:lpstr>Extra slides</vt:lpstr>
      <vt:lpstr>Mode Changes for Fork/Exit</vt:lpstr>
      <vt:lpstr>Using the shell</vt:lpstr>
      <vt:lpstr>The Kernel</vt:lpstr>
      <vt:lpstr>Protecting Entry to the Kernel</vt:lpstr>
      <vt:lpstr>The Role of Events</vt:lpstr>
      <vt:lpstr>Examples</vt:lpstr>
      <vt:lpstr>Faults</vt:lpstr>
      <vt:lpstr>Note</vt:lpstr>
      <vt:lpstr>Resource management</vt:lpstr>
      <vt:lpstr>The kernel</vt:lpstr>
      <vt:lpstr>The kernel</vt:lpstr>
      <vt:lpstr>Separation of policy and mechanism</vt:lpstr>
      <vt:lpstr>Time sharing vs. space sharing</vt:lpstr>
      <vt:lpstr>Example: Processor Allocation</vt:lpstr>
      <vt:lpstr>CPU Scheduling 101</vt:lpstr>
      <vt:lpstr>Goals of policy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About Systems</dc:title>
  <dc:subject/>
  <dc:creator>Jeff Chase</dc:creator>
  <cp:keywords/>
  <dc:description/>
  <cp:lastModifiedBy>Jeff Chase</cp:lastModifiedBy>
  <cp:revision>5373</cp:revision>
  <cp:lastPrinted>1601-01-01T00:00:00Z</cp:lastPrinted>
  <dcterms:created xsi:type="dcterms:W3CDTF">2011-04-11T18:52:21Z</dcterms:created>
  <dcterms:modified xsi:type="dcterms:W3CDTF">2013-02-14T15:55:49Z</dcterms:modified>
  <cp:category/>
</cp:coreProperties>
</file>